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  <p:sldId id="272" r:id="rId4"/>
    <p:sldId id="273" r:id="rId5"/>
    <p:sldId id="277" r:id="rId6"/>
    <p:sldId id="299" r:id="rId7"/>
    <p:sldId id="300" r:id="rId8"/>
    <p:sldId id="281" r:id="rId9"/>
    <p:sldId id="296" r:id="rId10"/>
    <p:sldId id="302" r:id="rId11"/>
    <p:sldId id="282" r:id="rId12"/>
    <p:sldId id="283" r:id="rId13"/>
    <p:sldId id="301" r:id="rId14"/>
    <p:sldId id="288" r:id="rId15"/>
    <p:sldId id="290" r:id="rId16"/>
    <p:sldId id="29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003F"/>
    <a:srgbClr val="94003E"/>
    <a:srgbClr val="80011F"/>
    <a:srgbClr val="A62C38"/>
    <a:srgbClr val="012FA7"/>
    <a:srgbClr val="FEF8FA"/>
    <a:srgbClr val="BFC3CC"/>
    <a:srgbClr val="ABACD1"/>
    <a:srgbClr val="0D182D"/>
    <a:srgbClr val="EDC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 showGuides="1">
      <p:cViewPr varScale="1">
        <p:scale>
          <a:sx n="145" d="100"/>
          <a:sy n="145" d="100"/>
        </p:scale>
        <p:origin x="132" y="4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eChat%20and%20QQ\WeChat\WeChat%20Files\wxid_vqam8h20upvf22\FileStorage\File\2024-12\&#32467;&#26524;&#23545;&#27604;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eChat%20and%20QQ\WeChat\WeChat%20Files\wxid_vqam8h20upvf22\FileStorage\File\2024-12\&#32467;&#26524;&#23545;&#27604;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pca+knn</a:t>
            </a:r>
            <a:r>
              <a:rPr lang="zh-CN" altLang="en-US"/>
              <a:t>不同图像增强的识别率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FERET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Sheet1!$A$3:$A$9</c:f>
              <c:strCache>
                <c:ptCount val="7"/>
                <c:pt idx="0">
                  <c:v>无图像增强</c:v>
                </c:pt>
                <c:pt idx="1">
                  <c:v>角度变换（旋转）</c:v>
                </c:pt>
                <c:pt idx="2">
                  <c:v>高斯滤波</c:v>
                </c:pt>
                <c:pt idx="3">
                  <c:v>直方图均衡化</c:v>
                </c:pt>
                <c:pt idx="4">
                  <c:v>角度变换+高斯滤波</c:v>
                </c:pt>
                <c:pt idx="5">
                  <c:v>角度变换+直方图均衡化</c:v>
                </c:pt>
                <c:pt idx="6">
                  <c:v>角度变换+高斯滤波+直方图均衡化</c:v>
                </c:pt>
              </c:strCache>
            </c:strRef>
          </c:cat>
          <c:val>
            <c:numRef>
              <c:f>Sheet1!$B$3:$B$9</c:f>
              <c:numCache>
                <c:formatCode>0.00%</c:formatCode>
                <c:ptCount val="7"/>
                <c:pt idx="0">
                  <c:v>0.56120000000000003</c:v>
                </c:pt>
                <c:pt idx="1">
                  <c:v>0.84</c:v>
                </c:pt>
                <c:pt idx="2">
                  <c:v>0.83909999999999996</c:v>
                </c:pt>
                <c:pt idx="3">
                  <c:v>0.85270000000000001</c:v>
                </c:pt>
                <c:pt idx="4">
                  <c:v>0.84330000000000005</c:v>
                </c:pt>
                <c:pt idx="5">
                  <c:v>0.84370000000000001</c:v>
                </c:pt>
                <c:pt idx="6">
                  <c:v>0.84330000000000005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19-4082-837B-1C826DED51E1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Sheet1!$A$3:$A$9</c:f>
              <c:strCache>
                <c:ptCount val="7"/>
                <c:pt idx="0">
                  <c:v>无图像增强</c:v>
                </c:pt>
                <c:pt idx="1">
                  <c:v>角度变换（旋转）</c:v>
                </c:pt>
                <c:pt idx="2">
                  <c:v>高斯滤波</c:v>
                </c:pt>
                <c:pt idx="3">
                  <c:v>直方图均衡化</c:v>
                </c:pt>
                <c:pt idx="4">
                  <c:v>角度变换+高斯滤波</c:v>
                </c:pt>
                <c:pt idx="5">
                  <c:v>角度变换+直方图均衡化</c:v>
                </c:pt>
                <c:pt idx="6">
                  <c:v>角度变换+高斯滤波+直方图均衡化</c:v>
                </c:pt>
              </c:strCache>
            </c:strRef>
          </c:cat>
          <c:val>
            <c:numRef>
              <c:f>Sheet1!$C$3:$C$9</c:f>
              <c:numCache>
                <c:formatCode>0.00%</c:formatCode>
                <c:ptCount val="7"/>
                <c:pt idx="0">
                  <c:v>0.60499999999999998</c:v>
                </c:pt>
                <c:pt idx="1">
                  <c:v>0.73209999999999997</c:v>
                </c:pt>
                <c:pt idx="2">
                  <c:v>0.87050000000000005</c:v>
                </c:pt>
                <c:pt idx="3">
                  <c:v>0.86729999999999996</c:v>
                </c:pt>
                <c:pt idx="4">
                  <c:v>0.91930000000000001</c:v>
                </c:pt>
                <c:pt idx="5">
                  <c:v>0.92030000000000001</c:v>
                </c:pt>
                <c:pt idx="6">
                  <c:v>0.91979999999999995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19-4082-837B-1C826DED51E1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人脸视频数据集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Sheet1!$A$3:$A$9</c:f>
              <c:strCache>
                <c:ptCount val="7"/>
                <c:pt idx="0">
                  <c:v>无图像增强</c:v>
                </c:pt>
                <c:pt idx="1">
                  <c:v>角度变换（旋转）</c:v>
                </c:pt>
                <c:pt idx="2">
                  <c:v>高斯滤波</c:v>
                </c:pt>
                <c:pt idx="3">
                  <c:v>直方图均衡化</c:v>
                </c:pt>
                <c:pt idx="4">
                  <c:v>角度变换+高斯滤波</c:v>
                </c:pt>
                <c:pt idx="5">
                  <c:v>角度变换+直方图均衡化</c:v>
                </c:pt>
                <c:pt idx="6">
                  <c:v>角度变换+高斯滤波+直方图均衡化</c:v>
                </c:pt>
              </c:strCache>
            </c:strRef>
          </c:cat>
          <c:val>
            <c:numRef>
              <c:f>Sheet1!$D$3:$D$9</c:f>
              <c:numCache>
                <c:formatCode>0.00%</c:formatCode>
                <c:ptCount val="7"/>
                <c:pt idx="0">
                  <c:v>0.76100000000000001</c:v>
                </c:pt>
                <c:pt idx="1">
                  <c:v>0.76400000000000001</c:v>
                </c:pt>
                <c:pt idx="2">
                  <c:v>0.753</c:v>
                </c:pt>
                <c:pt idx="3">
                  <c:v>0.7651</c:v>
                </c:pt>
                <c:pt idx="4">
                  <c:v>0.82130000000000003</c:v>
                </c:pt>
                <c:pt idx="5">
                  <c:v>0.84250000000000003</c:v>
                </c:pt>
                <c:pt idx="6">
                  <c:v>0.81569999999999998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19-4082-837B-1C826DED5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324848"/>
        <c:axId val="1957325808"/>
      </c:barChart>
      <c:catAx>
        <c:axId val="195732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7325808"/>
        <c:crosses val="autoZero"/>
        <c:auto val="1"/>
        <c:lblAlgn val="ctr"/>
        <c:lblOffset val="100"/>
        <c:noMultiLvlLbl val="0"/>
      </c:catAx>
      <c:valAx>
        <c:axId val="195732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732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pca+svm</a:t>
            </a:r>
            <a:r>
              <a:rPr lang="zh-CN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不同图像增强的识别率</a:t>
            </a:r>
          </a:p>
        </c:rich>
      </c:tx>
      <c:layout>
        <c:manualLayout>
          <c:xMode val="edge"/>
          <c:yMode val="edge"/>
          <c:x val="0.2338678915135608"/>
          <c:y val="1.9753086419753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FERET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Sheet1!$F$3:$F$9</c:f>
              <c:strCache>
                <c:ptCount val="7"/>
                <c:pt idx="0">
                  <c:v>无图像增强</c:v>
                </c:pt>
                <c:pt idx="1">
                  <c:v>角度变换（旋转）</c:v>
                </c:pt>
                <c:pt idx="2">
                  <c:v>高斯滤波</c:v>
                </c:pt>
                <c:pt idx="3">
                  <c:v>直方图均衡化</c:v>
                </c:pt>
                <c:pt idx="4">
                  <c:v>角度变换+高斯滤波</c:v>
                </c:pt>
                <c:pt idx="5">
                  <c:v>角度变换+直方图均衡化</c:v>
                </c:pt>
                <c:pt idx="6">
                  <c:v>角度变换+高斯滤波+直方图均衡化</c:v>
                </c:pt>
              </c:strCache>
            </c:strRef>
          </c:cat>
          <c:val>
            <c:numRef>
              <c:f>Sheet1!$G$3:$G$9</c:f>
              <c:numCache>
                <c:formatCode>0.00%</c:formatCode>
                <c:ptCount val="7"/>
                <c:pt idx="0">
                  <c:v>0.75919999999999999</c:v>
                </c:pt>
                <c:pt idx="1">
                  <c:v>0.9274</c:v>
                </c:pt>
                <c:pt idx="2">
                  <c:v>0.84699999999999998</c:v>
                </c:pt>
                <c:pt idx="3">
                  <c:v>0.85099999999999998</c:v>
                </c:pt>
                <c:pt idx="4">
                  <c:v>0.92359999999999998</c:v>
                </c:pt>
                <c:pt idx="5">
                  <c:v>0.94689999999999996</c:v>
                </c:pt>
                <c:pt idx="6">
                  <c:v>0.94899999999999995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C4-4CE1-A2C6-A9FEF0C9EEB2}"/>
            </c:ext>
          </c:extLst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Sheet1!$F$3:$F$9</c:f>
              <c:strCache>
                <c:ptCount val="7"/>
                <c:pt idx="0">
                  <c:v>无图像增强</c:v>
                </c:pt>
                <c:pt idx="1">
                  <c:v>角度变换（旋转）</c:v>
                </c:pt>
                <c:pt idx="2">
                  <c:v>高斯滤波</c:v>
                </c:pt>
                <c:pt idx="3">
                  <c:v>直方图均衡化</c:v>
                </c:pt>
                <c:pt idx="4">
                  <c:v>角度变换+高斯滤波</c:v>
                </c:pt>
                <c:pt idx="5">
                  <c:v>角度变换+直方图均衡化</c:v>
                </c:pt>
                <c:pt idx="6">
                  <c:v>角度变换+高斯滤波+直方图均衡化</c:v>
                </c:pt>
              </c:strCache>
            </c:strRef>
          </c:cat>
          <c:val>
            <c:numRef>
              <c:f>Sheet1!$H$3:$H$9</c:f>
              <c:numCache>
                <c:formatCode>0.00%</c:formatCode>
                <c:ptCount val="7"/>
                <c:pt idx="0">
                  <c:v>0.84699999999999998</c:v>
                </c:pt>
                <c:pt idx="1">
                  <c:v>0.75119999999999998</c:v>
                </c:pt>
                <c:pt idx="2">
                  <c:v>0.85670000000000002</c:v>
                </c:pt>
                <c:pt idx="3">
                  <c:v>0.86729999999999996</c:v>
                </c:pt>
                <c:pt idx="4">
                  <c:v>0.94140000000000001</c:v>
                </c:pt>
                <c:pt idx="5">
                  <c:v>0.95820000000000005</c:v>
                </c:pt>
                <c:pt idx="6">
                  <c:v>0.95589999999999997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C4-4CE1-A2C6-A9FEF0C9EEB2}"/>
            </c:ext>
          </c:extLst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人脸视频数据集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Sheet1!$F$3:$F$9</c:f>
              <c:strCache>
                <c:ptCount val="7"/>
                <c:pt idx="0">
                  <c:v>无图像增强</c:v>
                </c:pt>
                <c:pt idx="1">
                  <c:v>角度变换（旋转）</c:v>
                </c:pt>
                <c:pt idx="2">
                  <c:v>高斯滤波</c:v>
                </c:pt>
                <c:pt idx="3">
                  <c:v>直方图均衡化</c:v>
                </c:pt>
                <c:pt idx="4">
                  <c:v>角度变换+高斯滤波</c:v>
                </c:pt>
                <c:pt idx="5">
                  <c:v>角度变换+直方图均衡化</c:v>
                </c:pt>
                <c:pt idx="6">
                  <c:v>角度变换+高斯滤波+直方图均衡化</c:v>
                </c:pt>
              </c:strCache>
            </c:strRef>
          </c:cat>
          <c:val>
            <c:numRef>
              <c:f>Sheet1!$I$3:$I$9</c:f>
              <c:numCache>
                <c:formatCode>0.00%</c:formatCode>
                <c:ptCount val="7"/>
                <c:pt idx="0">
                  <c:v>0.69089999999999996</c:v>
                </c:pt>
                <c:pt idx="1">
                  <c:v>0.69099999999999995</c:v>
                </c:pt>
                <c:pt idx="2">
                  <c:v>0.78180000000000005</c:v>
                </c:pt>
                <c:pt idx="3">
                  <c:v>0.72370000000000001</c:v>
                </c:pt>
                <c:pt idx="4">
                  <c:v>0.79279999999999995</c:v>
                </c:pt>
                <c:pt idx="5">
                  <c:v>0.78359999999999996</c:v>
                </c:pt>
                <c:pt idx="6">
                  <c:v>0.79320000000000002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C4-4CE1-A2C6-A9FEF0C9E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9862256"/>
        <c:axId val="1669862736"/>
      </c:barChart>
      <c:catAx>
        <c:axId val="166986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9862736"/>
        <c:crosses val="autoZero"/>
        <c:auto val="1"/>
        <c:lblAlgn val="ctr"/>
        <c:lblOffset val="100"/>
        <c:noMultiLvlLbl val="0"/>
      </c:catAx>
      <c:valAx>
        <c:axId val="16698627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986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AAD-DCF0-4FC1-B0E1-351090CDB32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C78-BB99-4BFD-A864-ECD5619D93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AAD-DCF0-4FC1-B0E1-351090CDB32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C78-BB99-4BFD-A864-ECD5619D93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AAD-DCF0-4FC1-B0E1-351090CDB32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C78-BB99-4BFD-A864-ECD5619D93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AAD-DCF0-4FC1-B0E1-351090CDB32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C78-BB99-4BFD-A864-ECD5619D93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AAD-DCF0-4FC1-B0E1-351090CDB32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C78-BB99-4BFD-A864-ECD5619D93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AAD-DCF0-4FC1-B0E1-351090CDB32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C78-BB99-4BFD-A864-ECD5619D93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AAD-DCF0-4FC1-B0E1-351090CDB32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C78-BB99-4BFD-A864-ECD5619D93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AAD-DCF0-4FC1-B0E1-351090CDB32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C78-BB99-4BFD-A864-ECD5619D93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AAD-DCF0-4FC1-B0E1-351090CDB32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C78-BB99-4BFD-A864-ECD5619D93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AAD-DCF0-4FC1-B0E1-351090CDB32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C78-BB99-4BFD-A864-ECD5619D93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9AAD-DCF0-4FC1-B0E1-351090CDB32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C78-BB99-4BFD-A864-ECD5619D93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9AAD-DCF0-4FC1-B0E1-351090CDB32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BC78-BB99-4BFD-A864-ECD5619D93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5" Type="http://schemas.openxmlformats.org/officeDocument/2006/relationships/image" Target="../media/image10.png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81.xml"/><Relationship Id="rId10" Type="http://schemas.openxmlformats.org/officeDocument/2006/relationships/tags" Target="../tags/tag186.xml"/><Relationship Id="rId4" Type="http://schemas.openxmlformats.org/officeDocument/2006/relationships/tags" Target="../tags/tag180.xml"/><Relationship Id="rId9" Type="http://schemas.openxmlformats.org/officeDocument/2006/relationships/tags" Target="../tags/tag18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99.xml"/><Relationship Id="rId18" Type="http://schemas.openxmlformats.org/officeDocument/2006/relationships/tags" Target="../tags/tag204.xml"/><Relationship Id="rId26" Type="http://schemas.openxmlformats.org/officeDocument/2006/relationships/tags" Target="../tags/tag212.xml"/><Relationship Id="rId3" Type="http://schemas.openxmlformats.org/officeDocument/2006/relationships/tags" Target="../tags/tag189.xml"/><Relationship Id="rId21" Type="http://schemas.openxmlformats.org/officeDocument/2006/relationships/tags" Target="../tags/tag207.xml"/><Relationship Id="rId34" Type="http://schemas.openxmlformats.org/officeDocument/2006/relationships/tags" Target="../tags/tag220.xml"/><Relationship Id="rId7" Type="http://schemas.openxmlformats.org/officeDocument/2006/relationships/tags" Target="../tags/tag193.xml"/><Relationship Id="rId12" Type="http://schemas.openxmlformats.org/officeDocument/2006/relationships/tags" Target="../tags/tag198.xml"/><Relationship Id="rId17" Type="http://schemas.openxmlformats.org/officeDocument/2006/relationships/tags" Target="../tags/tag203.xml"/><Relationship Id="rId25" Type="http://schemas.openxmlformats.org/officeDocument/2006/relationships/tags" Target="../tags/tag211.xml"/><Relationship Id="rId33" Type="http://schemas.openxmlformats.org/officeDocument/2006/relationships/tags" Target="../tags/tag219.xml"/><Relationship Id="rId2" Type="http://schemas.openxmlformats.org/officeDocument/2006/relationships/tags" Target="../tags/tag188.xml"/><Relationship Id="rId16" Type="http://schemas.openxmlformats.org/officeDocument/2006/relationships/tags" Target="../tags/tag202.xml"/><Relationship Id="rId20" Type="http://schemas.openxmlformats.org/officeDocument/2006/relationships/tags" Target="../tags/tag206.xml"/><Relationship Id="rId29" Type="http://schemas.openxmlformats.org/officeDocument/2006/relationships/tags" Target="../tags/tag215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24" Type="http://schemas.openxmlformats.org/officeDocument/2006/relationships/tags" Target="../tags/tag210.xml"/><Relationship Id="rId32" Type="http://schemas.openxmlformats.org/officeDocument/2006/relationships/tags" Target="../tags/tag218.xml"/><Relationship Id="rId5" Type="http://schemas.openxmlformats.org/officeDocument/2006/relationships/tags" Target="../tags/tag191.xml"/><Relationship Id="rId15" Type="http://schemas.openxmlformats.org/officeDocument/2006/relationships/tags" Target="../tags/tag201.xml"/><Relationship Id="rId23" Type="http://schemas.openxmlformats.org/officeDocument/2006/relationships/tags" Target="../tags/tag209.xml"/><Relationship Id="rId28" Type="http://schemas.openxmlformats.org/officeDocument/2006/relationships/tags" Target="../tags/tag214.xml"/><Relationship Id="rId36" Type="http://schemas.openxmlformats.org/officeDocument/2006/relationships/image" Target="../media/image1.png"/><Relationship Id="rId10" Type="http://schemas.openxmlformats.org/officeDocument/2006/relationships/tags" Target="../tags/tag196.xml"/><Relationship Id="rId19" Type="http://schemas.openxmlformats.org/officeDocument/2006/relationships/tags" Target="../tags/tag205.xml"/><Relationship Id="rId31" Type="http://schemas.openxmlformats.org/officeDocument/2006/relationships/tags" Target="../tags/tag217.xml"/><Relationship Id="rId4" Type="http://schemas.openxmlformats.org/officeDocument/2006/relationships/tags" Target="../tags/tag190.xml"/><Relationship Id="rId9" Type="http://schemas.openxmlformats.org/officeDocument/2006/relationships/tags" Target="../tags/tag195.xml"/><Relationship Id="rId14" Type="http://schemas.openxmlformats.org/officeDocument/2006/relationships/tags" Target="../tags/tag200.xml"/><Relationship Id="rId22" Type="http://schemas.openxmlformats.org/officeDocument/2006/relationships/tags" Target="../tags/tag208.xml"/><Relationship Id="rId27" Type="http://schemas.openxmlformats.org/officeDocument/2006/relationships/tags" Target="../tags/tag213.xml"/><Relationship Id="rId30" Type="http://schemas.openxmlformats.org/officeDocument/2006/relationships/tags" Target="../tags/tag216.xml"/><Relationship Id="rId35" Type="http://schemas.openxmlformats.org/officeDocument/2006/relationships/slideLayout" Target="../slideLayouts/slideLayout1.xml"/><Relationship Id="rId8" Type="http://schemas.openxmlformats.org/officeDocument/2006/relationships/tags" Target="../tags/tag19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13" Type="http://schemas.openxmlformats.org/officeDocument/2006/relationships/chart" Target="../charts/chart2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12" Type="http://schemas.openxmlformats.org/officeDocument/2006/relationships/chart" Target="../charts/chart1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25.xml"/><Relationship Id="rId10" Type="http://schemas.openxmlformats.org/officeDocument/2006/relationships/tags" Target="../tags/tag230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35.xml"/><Relationship Id="rId10" Type="http://schemas.openxmlformats.org/officeDocument/2006/relationships/tags" Target="../tags/tag240.xml"/><Relationship Id="rId4" Type="http://schemas.openxmlformats.org/officeDocument/2006/relationships/tags" Target="../tags/tag234.xml"/><Relationship Id="rId9" Type="http://schemas.openxmlformats.org/officeDocument/2006/relationships/tags" Target="../tags/tag23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13" Type="http://schemas.openxmlformats.org/officeDocument/2006/relationships/tags" Target="../tags/tag253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12" Type="http://schemas.openxmlformats.org/officeDocument/2006/relationships/tags" Target="../tags/tag252.xml"/><Relationship Id="rId2" Type="http://schemas.openxmlformats.org/officeDocument/2006/relationships/tags" Target="../tags/tag242.xml"/><Relationship Id="rId16" Type="http://schemas.openxmlformats.org/officeDocument/2006/relationships/image" Target="../media/image11.png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tags" Target="../tags/tag251.xml"/><Relationship Id="rId5" Type="http://schemas.openxmlformats.org/officeDocument/2006/relationships/tags" Target="../tags/tag24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250.xml"/><Relationship Id="rId4" Type="http://schemas.openxmlformats.org/officeDocument/2006/relationships/tags" Target="../tags/tag244.xml"/><Relationship Id="rId9" Type="http://schemas.openxmlformats.org/officeDocument/2006/relationships/tags" Target="../tags/tag249.xml"/><Relationship Id="rId14" Type="http://schemas.openxmlformats.org/officeDocument/2006/relationships/tags" Target="../tags/tag25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image" Target="../media/image1.png"/><Relationship Id="rId5" Type="http://schemas.openxmlformats.org/officeDocument/2006/relationships/tags" Target="../tags/tag259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258.xml"/><Relationship Id="rId9" Type="http://schemas.openxmlformats.org/officeDocument/2006/relationships/tags" Target="../tags/tag2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tags" Target="../tags/tag44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tags" Target="../tags/tag46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3" Type="http://schemas.openxmlformats.org/officeDocument/2006/relationships/tags" Target="../tags/tag80.xml"/><Relationship Id="rId21" Type="http://schemas.openxmlformats.org/officeDocument/2006/relationships/tags" Target="../tags/tag98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image" Target="../media/image2.png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image" Target="../media/image4.pn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19" Type="http://schemas.openxmlformats.org/officeDocument/2006/relationships/image" Target="../media/image3.png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18" Type="http://schemas.openxmlformats.org/officeDocument/2006/relationships/tags" Target="../tags/tag134.xml"/><Relationship Id="rId26" Type="http://schemas.openxmlformats.org/officeDocument/2006/relationships/slideLayout" Target="../slideLayouts/slideLayout1.xml"/><Relationship Id="rId3" Type="http://schemas.openxmlformats.org/officeDocument/2006/relationships/tags" Target="../tags/tag119.xml"/><Relationship Id="rId21" Type="http://schemas.openxmlformats.org/officeDocument/2006/relationships/tags" Target="../tags/tag137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5" Type="http://schemas.openxmlformats.org/officeDocument/2006/relationships/tags" Target="../tags/tag141.xml"/><Relationship Id="rId2" Type="http://schemas.openxmlformats.org/officeDocument/2006/relationships/tags" Target="../tags/tag118.xml"/><Relationship Id="rId16" Type="http://schemas.openxmlformats.org/officeDocument/2006/relationships/tags" Target="../tags/tag132.xml"/><Relationship Id="rId20" Type="http://schemas.openxmlformats.org/officeDocument/2006/relationships/tags" Target="../tags/tag136.xml"/><Relationship Id="rId29" Type="http://schemas.openxmlformats.org/officeDocument/2006/relationships/image" Target="../media/image7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24" Type="http://schemas.openxmlformats.org/officeDocument/2006/relationships/tags" Target="../tags/tag140.xml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23" Type="http://schemas.openxmlformats.org/officeDocument/2006/relationships/tags" Target="../tags/tag139.xml"/><Relationship Id="rId28" Type="http://schemas.openxmlformats.org/officeDocument/2006/relationships/image" Target="../media/image6.png"/><Relationship Id="rId10" Type="http://schemas.openxmlformats.org/officeDocument/2006/relationships/tags" Target="../tags/tag126.xml"/><Relationship Id="rId19" Type="http://schemas.openxmlformats.org/officeDocument/2006/relationships/tags" Target="../tags/tag135.xml"/><Relationship Id="rId31" Type="http://schemas.openxmlformats.org/officeDocument/2006/relationships/image" Target="../media/image9.png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tags" Target="../tags/tag138.xml"/><Relationship Id="rId27" Type="http://schemas.openxmlformats.org/officeDocument/2006/relationships/image" Target="../media/image5.png"/><Relationship Id="rId30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18" Type="http://schemas.openxmlformats.org/officeDocument/2006/relationships/tags" Target="../tags/tag159.xml"/><Relationship Id="rId3" Type="http://schemas.openxmlformats.org/officeDocument/2006/relationships/tags" Target="../tags/tag144.xml"/><Relationship Id="rId21" Type="http://schemas.openxmlformats.org/officeDocument/2006/relationships/tags" Target="../tags/tag162.xml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20" Type="http://schemas.openxmlformats.org/officeDocument/2006/relationships/tags" Target="../tags/tag161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151.xml"/><Relationship Id="rId19" Type="http://schemas.openxmlformats.org/officeDocument/2006/relationships/tags" Target="../tags/tag160.xml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Relationship Id="rId22" Type="http://schemas.openxmlformats.org/officeDocument/2006/relationships/tags" Target="../tags/tag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>
            <p:custDataLst>
              <p:tags r:id="rId2"/>
            </p:custDataLst>
          </p:nvPr>
        </p:nvSpPr>
        <p:spPr>
          <a:xfrm rot="10800000">
            <a:off x="-52199" y="1003"/>
            <a:ext cx="12221636" cy="3575022"/>
          </a:xfrm>
          <a:prstGeom prst="triangle">
            <a:avLst/>
          </a:prstGeom>
          <a:solidFill>
            <a:srgbClr val="94003F">
              <a:alpha val="39000"/>
            </a:srgbClr>
          </a:solidFill>
          <a:ln>
            <a:noFill/>
          </a:ln>
          <a:effectLst>
            <a:outerShdw blurRad="635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4003F"/>
              </a:solidFill>
              <a:latin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3"/>
            </p:custDataLst>
          </p:nvPr>
        </p:nvSpPr>
        <p:spPr>
          <a:xfrm>
            <a:off x="3341498" y="3576418"/>
            <a:ext cx="978763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b="1" dirty="0">
                <a:solidFill>
                  <a:srgbClr val="94003F"/>
                </a:solidFill>
                <a:latin typeface="+mn-ea"/>
              </a:rPr>
              <a:t>人脸识别系统设计</a:t>
            </a: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385299" y="5952613"/>
            <a:ext cx="9421402" cy="0"/>
          </a:xfrm>
          <a:prstGeom prst="line">
            <a:avLst/>
          </a:prstGeom>
          <a:ln w="12700">
            <a:solidFill>
              <a:srgbClr val="940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>
            <p:custDataLst>
              <p:tags r:id="rId5"/>
            </p:custDataLst>
          </p:nvPr>
        </p:nvSpPr>
        <p:spPr>
          <a:xfrm>
            <a:off x="5390363" y="6654866"/>
            <a:ext cx="108000" cy="108000"/>
          </a:xfrm>
          <a:prstGeom prst="ellipse">
            <a:avLst/>
          </a:prstGeom>
          <a:solidFill>
            <a:srgbClr val="94003F"/>
          </a:solidFill>
          <a:ln>
            <a:solidFill>
              <a:srgbClr val="A62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椭圆 29"/>
          <p:cNvSpPr/>
          <p:nvPr>
            <p:custDataLst>
              <p:tags r:id="rId6"/>
            </p:custDataLst>
          </p:nvPr>
        </p:nvSpPr>
        <p:spPr>
          <a:xfrm>
            <a:off x="6693638" y="6654866"/>
            <a:ext cx="108000" cy="108000"/>
          </a:xfrm>
          <a:prstGeom prst="ellipse">
            <a:avLst/>
          </a:prstGeom>
          <a:solidFill>
            <a:srgbClr val="94003F"/>
          </a:solidFill>
          <a:ln>
            <a:solidFill>
              <a:srgbClr val="A62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2" name="椭圆 41"/>
          <p:cNvSpPr/>
          <p:nvPr>
            <p:custDataLst>
              <p:tags r:id="rId7"/>
            </p:custDataLst>
          </p:nvPr>
        </p:nvSpPr>
        <p:spPr>
          <a:xfrm>
            <a:off x="5557428" y="6654866"/>
            <a:ext cx="108000" cy="108000"/>
          </a:xfrm>
          <a:prstGeom prst="ellipse">
            <a:avLst/>
          </a:prstGeom>
          <a:solidFill>
            <a:srgbClr val="94003F"/>
          </a:solidFill>
          <a:ln>
            <a:solidFill>
              <a:srgbClr val="A62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4" name="椭圆 43"/>
          <p:cNvSpPr/>
          <p:nvPr>
            <p:custDataLst>
              <p:tags r:id="rId8"/>
            </p:custDataLst>
          </p:nvPr>
        </p:nvSpPr>
        <p:spPr>
          <a:xfrm>
            <a:off x="6058619" y="6654866"/>
            <a:ext cx="108000" cy="108000"/>
          </a:xfrm>
          <a:prstGeom prst="ellipse">
            <a:avLst/>
          </a:prstGeom>
          <a:solidFill>
            <a:srgbClr val="94003F"/>
          </a:solidFill>
          <a:ln>
            <a:solidFill>
              <a:srgbClr val="A62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5" name="椭圆 44"/>
          <p:cNvSpPr/>
          <p:nvPr>
            <p:custDataLst>
              <p:tags r:id="rId9"/>
            </p:custDataLst>
          </p:nvPr>
        </p:nvSpPr>
        <p:spPr>
          <a:xfrm>
            <a:off x="5724493" y="6654866"/>
            <a:ext cx="108000" cy="108000"/>
          </a:xfrm>
          <a:prstGeom prst="ellipse">
            <a:avLst/>
          </a:prstGeom>
          <a:solidFill>
            <a:srgbClr val="94003F"/>
          </a:solidFill>
          <a:ln>
            <a:solidFill>
              <a:srgbClr val="A62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3" name="椭圆 52"/>
          <p:cNvSpPr/>
          <p:nvPr>
            <p:custDataLst>
              <p:tags r:id="rId10"/>
            </p:custDataLst>
          </p:nvPr>
        </p:nvSpPr>
        <p:spPr>
          <a:xfrm>
            <a:off x="5891558" y="6654866"/>
            <a:ext cx="108000" cy="108000"/>
          </a:xfrm>
          <a:prstGeom prst="ellipse">
            <a:avLst/>
          </a:prstGeom>
          <a:solidFill>
            <a:srgbClr val="A62C38"/>
          </a:solidFill>
          <a:ln>
            <a:solidFill>
              <a:srgbClr val="A62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弧形 54"/>
          <p:cNvSpPr/>
          <p:nvPr>
            <p:custDataLst>
              <p:tags r:id="rId11"/>
            </p:custDataLst>
          </p:nvPr>
        </p:nvSpPr>
        <p:spPr>
          <a:xfrm rot="10800000">
            <a:off x="2658844" y="178332"/>
            <a:ext cx="6874313" cy="6874313"/>
          </a:xfrm>
          <a:prstGeom prst="arc">
            <a:avLst>
              <a:gd name="adj1" fmla="val 39547"/>
              <a:gd name="adj2" fmla="val 10755727"/>
            </a:avLst>
          </a:prstGeom>
          <a:ln w="12700">
            <a:solidFill>
              <a:schemeClr val="bg1"/>
            </a:solidFill>
          </a:ln>
          <a:effectLst>
            <a:outerShdw blurRad="63500" dist="635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3" name="图片 2" descr="WechatIMG2 1"/>
          <p:cNvPicPr>
            <a:picLocks noChangeAspect="1"/>
          </p:cNvPicPr>
          <p:nvPr/>
        </p:nvPicPr>
        <p:blipFill>
          <a:blip r:embed="rId17"/>
          <a:srcRect b="49839"/>
          <a:stretch>
            <a:fillRect/>
          </a:stretch>
        </p:blipFill>
        <p:spPr>
          <a:xfrm>
            <a:off x="2551430" y="-235585"/>
            <a:ext cx="6788150" cy="294703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F758EA6-8D24-BFB9-9662-068883F50033}"/>
              </a:ext>
            </a:extLst>
          </p:cNvPr>
          <p:cNvGrpSpPr/>
          <p:nvPr/>
        </p:nvGrpSpPr>
        <p:grpSpPr>
          <a:xfrm>
            <a:off x="3508590" y="4921957"/>
            <a:ext cx="6028558" cy="369332"/>
            <a:chOff x="2945888" y="4921957"/>
            <a:chExt cx="6028558" cy="369332"/>
          </a:xfrm>
        </p:grpSpPr>
        <p:grpSp>
          <p:nvGrpSpPr>
            <p:cNvPr id="46" name="组合 45"/>
            <p:cNvGrpSpPr/>
            <p:nvPr/>
          </p:nvGrpSpPr>
          <p:grpSpPr>
            <a:xfrm>
              <a:off x="2945888" y="4921957"/>
              <a:ext cx="6028558" cy="369332"/>
              <a:chOff x="4837338" y="4970869"/>
              <a:chExt cx="6028558" cy="369332"/>
            </a:xfrm>
            <a:solidFill>
              <a:schemeClr val="bg1"/>
            </a:solidFill>
          </p:grpSpPr>
          <p:grpSp>
            <p:nvGrpSpPr>
              <p:cNvPr id="32" name="组合 31"/>
              <p:cNvGrpSpPr/>
              <p:nvPr/>
            </p:nvGrpSpPr>
            <p:grpSpPr>
              <a:xfrm>
                <a:off x="4837338" y="5047535"/>
                <a:ext cx="216000" cy="216000"/>
                <a:chOff x="3177343" y="4916919"/>
                <a:chExt cx="216000" cy="216000"/>
              </a:xfrm>
              <a:grpFill/>
            </p:grpSpPr>
            <p:sp>
              <p:nvSpPr>
                <p:cNvPr id="19" name="椭圆 18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3231343" y="4970919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rgbClr val="A62C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94003F"/>
                    </a:solidFill>
                    <a:latin typeface="+mn-ea"/>
                  </a:endParaRPr>
                </a:p>
              </p:txBody>
            </p:sp>
            <p:sp>
              <p:nvSpPr>
                <p:cNvPr id="34" name="椭圆 33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3177343" y="4916919"/>
                  <a:ext cx="216000" cy="216000"/>
                </a:xfrm>
                <a:prstGeom prst="ellipse">
                  <a:avLst/>
                </a:prstGeom>
                <a:grpFill/>
                <a:ln>
                  <a:solidFill>
                    <a:srgbClr val="A62C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94003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3" name="文本框 32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5080338" y="4970869"/>
                <a:ext cx="578555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94003F"/>
                    </a:solidFill>
                    <a:latin typeface="+mn-ea"/>
                  </a:rPr>
                  <a:t>汇报学生：</a:t>
                </a:r>
                <a:r>
                  <a:rPr lang="en-US" altLang="zh-CN" dirty="0">
                    <a:solidFill>
                      <a:srgbClr val="94003F"/>
                    </a:solidFill>
                    <a:latin typeface="+mn-ea"/>
                  </a:rPr>
                  <a:t>2022155028</a:t>
                </a:r>
                <a:r>
                  <a:rPr lang="zh-CN" altLang="en-US" dirty="0">
                    <a:solidFill>
                      <a:srgbClr val="94003F"/>
                    </a:solidFill>
                    <a:latin typeface="+mn-ea"/>
                  </a:rPr>
                  <a:t>黄亮铭          </a:t>
                </a:r>
                <a:r>
                  <a:rPr lang="en-US" altLang="zh-CN" dirty="0">
                    <a:solidFill>
                      <a:srgbClr val="94003F"/>
                    </a:solidFill>
                    <a:latin typeface="+mn-ea"/>
                  </a:rPr>
                  <a:t>2022155027</a:t>
                </a:r>
                <a:r>
                  <a:rPr lang="zh-CN" altLang="en-US" dirty="0">
                    <a:solidFill>
                      <a:srgbClr val="94003F"/>
                    </a:solidFill>
                    <a:latin typeface="+mn-ea"/>
                  </a:rPr>
                  <a:t>梁恩鑫</a:t>
                </a:r>
              </a:p>
            </p:txBody>
          </p: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C6E3218-102B-08B3-0628-CD6C3176C36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639638" y="4998623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62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94003F"/>
                  </a:solidFill>
                  <a:latin typeface="+mn-ea"/>
                </a:rPr>
                <a:t> </a:t>
              </a:r>
              <a:endParaRPr lang="zh-CN" altLang="en-US" dirty="0">
                <a:solidFill>
                  <a:srgbClr val="94003F"/>
                </a:solidFill>
                <a:latin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82A95-F794-4438-F34E-569F9155A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D65499D-8828-DAC7-176B-D5A9717F927D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484637" y="6505836"/>
            <a:ext cx="9421402" cy="0"/>
          </a:xfrm>
          <a:prstGeom prst="line">
            <a:avLst/>
          </a:prstGeom>
          <a:ln w="12700">
            <a:solidFill>
              <a:srgbClr val="94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顶角 2">
            <a:extLst>
              <a:ext uri="{FF2B5EF4-FFF2-40B4-BE49-F238E27FC236}">
                <a16:creationId xmlns:a16="http://schemas.microsoft.com/office/drawing/2014/main" id="{B473F88F-DB37-F3DA-6063-501139E7EB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-1" y="0"/>
            <a:ext cx="12192000" cy="36819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94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08A316-B5EE-4E6B-58B9-3B609425AB8D}"/>
              </a:ext>
            </a:extLst>
          </p:cNvPr>
          <p:cNvGrpSpPr/>
          <p:nvPr/>
        </p:nvGrpSpPr>
        <p:grpSpPr>
          <a:xfrm>
            <a:off x="3035299" y="2787"/>
            <a:ext cx="3060700" cy="369333"/>
            <a:chOff x="3035299" y="2787"/>
            <a:chExt cx="3060700" cy="36933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D7C18AC-BF89-3239-9A6C-B97F08E59E0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035299" y="2788"/>
              <a:ext cx="3060700" cy="368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7BC18CB-F8FA-F61F-D995-2DC4CE8CD115}"/>
                </a:ext>
              </a:extLst>
            </p:cNvPr>
            <p:cNvGrpSpPr/>
            <p:nvPr/>
          </p:nvGrpSpPr>
          <p:grpSpPr>
            <a:xfrm>
              <a:off x="3416304" y="2787"/>
              <a:ext cx="2606427" cy="369333"/>
              <a:chOff x="80359" y="-2"/>
              <a:chExt cx="2606427" cy="370474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55A1AD97-6543-B48D-80D6-ABBCCB0CCE8A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80359" y="76096"/>
                <a:ext cx="216000" cy="216000"/>
              </a:xfrm>
              <a:prstGeom prst="ellipse">
                <a:avLst/>
              </a:prstGeom>
              <a:noFill/>
              <a:ln>
                <a:solidFill>
                  <a:srgbClr val="A62C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A62C38"/>
                  </a:solidFill>
                  <a:latin typeface="+mn-ea"/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3FB53C9E-9B9B-532E-5D57-D232ACD0FEDD}"/>
                  </a:ext>
                </a:extLst>
              </p:cNvPr>
              <p:cNvGrpSpPr/>
              <p:nvPr/>
            </p:nvGrpSpPr>
            <p:grpSpPr>
              <a:xfrm>
                <a:off x="134359" y="-2"/>
                <a:ext cx="2552427" cy="370474"/>
                <a:chOff x="134359" y="-2"/>
                <a:chExt cx="2552427" cy="370474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EE4E79E3-11CE-3149-F7F8-19DD3F2414AB}"/>
                    </a:ext>
                  </a:extLst>
                </p:cNvPr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34359" y="130096"/>
                  <a:ext cx="108000" cy="108000"/>
                </a:xfrm>
                <a:prstGeom prst="ellipse">
                  <a:avLst/>
                </a:prstGeom>
                <a:solidFill>
                  <a:srgbClr val="A62C38"/>
                </a:solidFill>
                <a:ln>
                  <a:solidFill>
                    <a:srgbClr val="A62C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CDA75027-FD1E-B08F-8A64-8AB124C4E5A0}"/>
                    </a:ext>
                  </a:extLst>
                </p:cNvPr>
                <p:cNvGrpSpPr/>
                <p:nvPr/>
              </p:nvGrpSpPr>
              <p:grpSpPr>
                <a:xfrm>
                  <a:off x="350359" y="-2"/>
                  <a:ext cx="2336427" cy="370474"/>
                  <a:chOff x="376718" y="111758"/>
                  <a:chExt cx="2336427" cy="370474"/>
                </a:xfrm>
              </p:grpSpPr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C1EA2D89-7494-CF21-8A64-3094E1058C48}"/>
                      </a:ext>
                    </a:extLst>
                  </p:cNvPr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775659" y="111758"/>
                    <a:ext cx="1937486" cy="3704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人脸图像预处理</a:t>
                    </a:r>
                  </a:p>
                </p:txBody>
              </p: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C669B794-67FA-0CBE-729D-46A75420023C}"/>
                      </a:ext>
                    </a:extLst>
                  </p:cNvPr>
                  <p:cNvSpPr txBox="1"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376718" y="111759"/>
                    <a:ext cx="441146" cy="3704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02</a:t>
                    </a:r>
                    <a:endPara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</p:grp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A6A3639-DCCD-FAD2-3394-A2D7C42D503C}"/>
              </a:ext>
            </a:extLst>
          </p:cNvPr>
          <p:cNvGrpSpPr/>
          <p:nvPr/>
        </p:nvGrpSpPr>
        <p:grpSpPr>
          <a:xfrm>
            <a:off x="4512000" y="725891"/>
            <a:ext cx="3168000" cy="528769"/>
            <a:chOff x="4512000" y="725891"/>
            <a:chExt cx="3168000" cy="528769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4D53B1-F752-0472-6562-714EDFE67685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4926449" y="725891"/>
              <a:ext cx="269817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人脸图像预处理</a:t>
              </a: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45E6D410-619E-8E4A-6EA7-27A9FA0169B6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4512000" y="1254660"/>
              <a:ext cx="3168000" cy="0"/>
            </a:xfrm>
            <a:prstGeom prst="line">
              <a:avLst/>
            </a:prstGeom>
            <a:ln w="12700">
              <a:solidFill>
                <a:srgbClr val="9400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8EB8353-7BD6-3DBC-9D59-570FC42B959F}"/>
              </a:ext>
            </a:extLst>
          </p:cNvPr>
          <p:cNvGrpSpPr/>
          <p:nvPr/>
        </p:nvGrpSpPr>
        <p:grpSpPr>
          <a:xfrm>
            <a:off x="1162898" y="2116719"/>
            <a:ext cx="706392" cy="2812569"/>
            <a:chOff x="1135313" y="2606454"/>
            <a:chExt cx="706392" cy="2812569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1779FD05-0320-7584-7B0D-AE3708DDEE4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220291" y="2606454"/>
              <a:ext cx="621414" cy="2755621"/>
            </a:xfrm>
            <a:prstGeom prst="rect">
              <a:avLst/>
            </a:prstGeom>
            <a:noFill/>
            <a:ln w="19050">
              <a:solidFill>
                <a:srgbClr val="A62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D60CE90-5464-ABD0-B977-F94FA2AD9A4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135313" y="2663402"/>
              <a:ext cx="621414" cy="2755621"/>
            </a:xfrm>
            <a:prstGeom prst="rect">
              <a:avLst/>
            </a:prstGeom>
            <a:solidFill>
              <a:srgbClr val="940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8C0F7B8-6EA2-DD93-6471-F06CC80799D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141425" y="2692814"/>
              <a:ext cx="615553" cy="26085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+mn-ea"/>
                </a:rPr>
                <a:t>预处理过程总结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F2B858B-83A1-C195-1FBD-C57794372BD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92135" y="2055628"/>
            <a:ext cx="9000000" cy="28736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287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2484637" y="6505836"/>
            <a:ext cx="9421402" cy="0"/>
          </a:xfrm>
          <a:prstGeom prst="line">
            <a:avLst/>
          </a:prstGeom>
          <a:ln w="12700">
            <a:solidFill>
              <a:srgbClr val="94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65112" y="1294746"/>
            <a:ext cx="4261777" cy="4261777"/>
            <a:chOff x="3965111" y="1611946"/>
            <a:chExt cx="4261777" cy="4261777"/>
          </a:xfrm>
        </p:grpSpPr>
        <p:grpSp>
          <p:nvGrpSpPr>
            <p:cNvPr id="9" name="组合 8"/>
            <p:cNvGrpSpPr/>
            <p:nvPr/>
          </p:nvGrpSpPr>
          <p:grpSpPr>
            <a:xfrm>
              <a:off x="4157011" y="2754185"/>
              <a:ext cx="3877985" cy="1977298"/>
              <a:chOff x="4157012" y="2639910"/>
              <a:chExt cx="3877985" cy="197729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157012" y="3405979"/>
                <a:ext cx="3877985" cy="1211229"/>
                <a:chOff x="4273672" y="3368934"/>
                <a:chExt cx="3877985" cy="1211229"/>
              </a:xfrm>
            </p:grpSpPr>
            <p:sp>
              <p:nvSpPr>
                <p:cNvPr id="94" name="文本框 93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4273672" y="3368934"/>
                  <a:ext cx="3877985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3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人脸特征提取与识别</a:t>
                  </a:r>
                </a:p>
              </p:txBody>
            </p:sp>
            <p:sp>
              <p:nvSpPr>
                <p:cNvPr id="92" name="文本框 91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4694083" y="3953709"/>
                  <a:ext cx="3037154" cy="6264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使用</a:t>
                  </a:r>
                  <a:r>
                    <a:rPr lang="en-US" altLang="zh-CN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PCA</a:t>
                  </a: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进行特征提取，使用</a:t>
                  </a:r>
                  <a:r>
                    <a:rPr lang="en-US" altLang="zh-CN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SVM/KNN</a:t>
                  </a: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进行分类</a:t>
                  </a:r>
                </a:p>
              </p:txBody>
            </p:sp>
          </p:grpSp>
          <p:sp>
            <p:nvSpPr>
              <p:cNvPr id="95" name="文本框 9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695890" y="2639910"/>
                <a:ext cx="75533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03</a:t>
                </a:r>
                <a:endPara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rot="18900000">
              <a:off x="3965111" y="1611946"/>
              <a:ext cx="4261777" cy="4261777"/>
              <a:chOff x="3216000" y="549000"/>
              <a:chExt cx="5760000" cy="5760000"/>
            </a:xfrm>
          </p:grpSpPr>
          <p:sp>
            <p:nvSpPr>
              <p:cNvPr id="4" name="椭圆 3"/>
              <p:cNvSpPr/>
              <p:nvPr>
                <p:custDataLst>
                  <p:tags r:id="rId5"/>
                </p:custDataLst>
              </p:nvPr>
            </p:nvSpPr>
            <p:spPr>
              <a:xfrm>
                <a:off x="3216000" y="549000"/>
                <a:ext cx="5760000" cy="5760000"/>
              </a:xfrm>
              <a:prstGeom prst="ellipse">
                <a:avLst/>
              </a:prstGeom>
              <a:noFill/>
              <a:ln w="12700">
                <a:solidFill>
                  <a:srgbClr val="9400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75" name="弧形 74"/>
              <p:cNvSpPr/>
              <p:nvPr>
                <p:custDataLst>
                  <p:tags r:id="rId6"/>
                </p:custDataLst>
              </p:nvPr>
            </p:nvSpPr>
            <p:spPr>
              <a:xfrm rot="9000000">
                <a:off x="3520450" y="853450"/>
                <a:ext cx="5151100" cy="5151100"/>
              </a:xfrm>
              <a:prstGeom prst="arc">
                <a:avLst>
                  <a:gd name="adj1" fmla="val 16200000"/>
                  <a:gd name="adj2" fmla="val 12311369"/>
                </a:avLst>
              </a:prstGeom>
              <a:ln w="76200">
                <a:solidFill>
                  <a:srgbClr val="94003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97" name="椭圆 96"/>
              <p:cNvSpPr/>
              <p:nvPr>
                <p:custDataLst>
                  <p:tags r:id="rId7"/>
                </p:custDataLst>
              </p:nvPr>
            </p:nvSpPr>
            <p:spPr>
              <a:xfrm>
                <a:off x="8486586" y="3068942"/>
                <a:ext cx="360000" cy="360000"/>
              </a:xfrm>
              <a:prstGeom prst="ellipse">
                <a:avLst/>
              </a:prstGeom>
              <a:solidFill>
                <a:srgbClr val="9400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16000" y="0"/>
            <a:ext cx="360000" cy="1152000"/>
          </a:xfrm>
          <a:prstGeom prst="rect">
            <a:avLst/>
          </a:prstGeom>
          <a:solidFill>
            <a:srgbClr val="94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0" name="矩形 99"/>
          <p:cNvSpPr/>
          <p:nvPr>
            <p:custDataLst>
              <p:tags r:id="rId4"/>
            </p:custDataLst>
          </p:nvPr>
        </p:nvSpPr>
        <p:spPr>
          <a:xfrm>
            <a:off x="5916000" y="5699270"/>
            <a:ext cx="360000" cy="360000"/>
          </a:xfrm>
          <a:prstGeom prst="rect">
            <a:avLst/>
          </a:prstGeom>
          <a:solidFill>
            <a:srgbClr val="94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chatIMG2 1">
            <a:extLst>
              <a:ext uri="{FF2B5EF4-FFF2-40B4-BE49-F238E27FC236}">
                <a16:creationId xmlns:a16="http://schemas.microsoft.com/office/drawing/2014/main" id="{83B5D95C-2A5C-3220-21CF-86D0F7F689CF}"/>
              </a:ext>
            </a:extLst>
          </p:cNvPr>
          <p:cNvPicPr>
            <a:picLocks noChangeAspect="1"/>
          </p:cNvPicPr>
          <p:nvPr/>
        </p:nvPicPr>
        <p:blipFill>
          <a:blip r:embed="rId36">
            <a:alphaModFix amt="5000"/>
          </a:blip>
          <a:srcRect b="49839"/>
          <a:stretch>
            <a:fillRect/>
          </a:stretch>
        </p:blipFill>
        <p:spPr>
          <a:xfrm>
            <a:off x="285749" y="-4218723"/>
            <a:ext cx="20045369" cy="8702578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2484637" y="6505836"/>
            <a:ext cx="9421402" cy="0"/>
          </a:xfrm>
          <a:prstGeom prst="line">
            <a:avLst/>
          </a:prstGeom>
          <a:ln w="12700">
            <a:solidFill>
              <a:srgbClr val="94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顶角 2"/>
          <p:cNvSpPr/>
          <p:nvPr>
            <p:custDataLst>
              <p:tags r:id="rId3"/>
            </p:custDataLst>
          </p:nvPr>
        </p:nvSpPr>
        <p:spPr>
          <a:xfrm rot="10800000">
            <a:off x="-1" y="0"/>
            <a:ext cx="12192000" cy="36819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94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6095537" y="2869"/>
            <a:ext cx="3299050" cy="369333"/>
            <a:chOff x="3035299" y="2787"/>
            <a:chExt cx="3299050" cy="369333"/>
          </a:xfrm>
        </p:grpSpPr>
        <p:sp>
          <p:nvSpPr>
            <p:cNvPr id="137" name="矩形 136"/>
            <p:cNvSpPr/>
            <p:nvPr>
              <p:custDataLst>
                <p:tags r:id="rId30"/>
              </p:custDataLst>
            </p:nvPr>
          </p:nvSpPr>
          <p:spPr>
            <a:xfrm>
              <a:off x="3035299" y="2788"/>
              <a:ext cx="3060700" cy="368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3271233" y="2787"/>
              <a:ext cx="3063116" cy="369333"/>
              <a:chOff x="-64712" y="-2"/>
              <a:chExt cx="3063116" cy="370474"/>
            </a:xfrm>
          </p:grpSpPr>
          <p:sp>
            <p:nvSpPr>
              <p:cNvPr id="139" name="椭圆 1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-64712" y="76096"/>
                <a:ext cx="216000" cy="216000"/>
              </a:xfrm>
              <a:prstGeom prst="ellipse">
                <a:avLst/>
              </a:prstGeom>
              <a:noFill/>
              <a:ln>
                <a:solidFill>
                  <a:srgbClr val="A62C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A62C38"/>
                  </a:solidFill>
                  <a:latin typeface="+mn-ea"/>
                </a:endParaRPr>
              </a:p>
            </p:txBody>
          </p:sp>
          <p:grpSp>
            <p:nvGrpSpPr>
              <p:cNvPr id="140" name="组合 139"/>
              <p:cNvGrpSpPr/>
              <p:nvPr/>
            </p:nvGrpSpPr>
            <p:grpSpPr>
              <a:xfrm>
                <a:off x="-10712" y="-2"/>
                <a:ext cx="3009116" cy="370474"/>
                <a:chOff x="-10712" y="-2"/>
                <a:chExt cx="3009116" cy="370474"/>
              </a:xfrm>
            </p:grpSpPr>
            <p:sp>
              <p:nvSpPr>
                <p:cNvPr id="141" name="椭圆 140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-10712" y="130096"/>
                  <a:ext cx="108000" cy="108000"/>
                </a:xfrm>
                <a:prstGeom prst="ellipse">
                  <a:avLst/>
                </a:prstGeom>
                <a:solidFill>
                  <a:srgbClr val="A62C38"/>
                </a:solidFill>
                <a:ln>
                  <a:solidFill>
                    <a:srgbClr val="A62C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grpSp>
              <p:nvGrpSpPr>
                <p:cNvPr id="142" name="组合 141"/>
                <p:cNvGrpSpPr/>
                <p:nvPr/>
              </p:nvGrpSpPr>
              <p:grpSpPr>
                <a:xfrm>
                  <a:off x="205288" y="-2"/>
                  <a:ext cx="2793116" cy="370474"/>
                  <a:chOff x="231647" y="111758"/>
                  <a:chExt cx="2793116" cy="370474"/>
                </a:xfrm>
              </p:grpSpPr>
              <p:sp>
                <p:nvSpPr>
                  <p:cNvPr id="143" name="文本框 142"/>
                  <p:cNvSpPr txBox="1"/>
                  <p:nvPr>
                    <p:custDataLst>
                      <p:tags r:id="rId33"/>
                    </p:custDataLst>
                  </p:nvPr>
                </p:nvSpPr>
                <p:spPr>
                  <a:xfrm>
                    <a:off x="573442" y="111758"/>
                    <a:ext cx="2451321" cy="3704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人脸特征提取与识别</a:t>
                    </a:r>
                  </a:p>
                </p:txBody>
              </p:sp>
              <p:sp>
                <p:nvSpPr>
                  <p:cNvPr id="144" name="文本框 143"/>
                  <p:cNvSpPr txBox="1"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231647" y="111759"/>
                    <a:ext cx="441146" cy="3704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03</a:t>
                    </a:r>
                    <a:endPara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</p:grpSp>
          </p:grpSp>
        </p:grpSp>
      </p:grpSp>
      <p:grpSp>
        <p:nvGrpSpPr>
          <p:cNvPr id="56" name="组合 55"/>
          <p:cNvGrpSpPr/>
          <p:nvPr/>
        </p:nvGrpSpPr>
        <p:grpSpPr>
          <a:xfrm>
            <a:off x="2780804" y="1369832"/>
            <a:ext cx="3092221" cy="1977267"/>
            <a:chOff x="2780804" y="1369832"/>
            <a:chExt cx="3234839" cy="1977267"/>
          </a:xfrm>
        </p:grpSpPr>
        <p:sp>
          <p:nvSpPr>
            <p:cNvPr id="14" name="矩形: 一个圆顶角，剪去另一个顶角 13"/>
            <p:cNvSpPr/>
            <p:nvPr>
              <p:custDataLst>
                <p:tags r:id="rId22"/>
              </p:custDataLst>
            </p:nvPr>
          </p:nvSpPr>
          <p:spPr>
            <a:xfrm>
              <a:off x="2780804" y="1369832"/>
              <a:ext cx="3234839" cy="1977267"/>
            </a:xfrm>
            <a:prstGeom prst="snipRoundRect">
              <a:avLst>
                <a:gd name="adj1" fmla="val 0"/>
                <a:gd name="adj2" fmla="val 16667"/>
              </a:avLst>
            </a:prstGeom>
            <a:solidFill>
              <a:srgbClr val="94003E"/>
            </a:solidFill>
            <a:ln w="28575">
              <a:solidFill>
                <a:srgbClr val="A62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3"/>
              </p:custDataLst>
            </p:nvPr>
          </p:nvSpPr>
          <p:spPr>
            <a:xfrm>
              <a:off x="2799184" y="1770437"/>
              <a:ext cx="3198079" cy="1561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grpSp>
          <p:nvGrpSpPr>
            <p:cNvPr id="229" name="组合 228"/>
            <p:cNvGrpSpPr/>
            <p:nvPr/>
          </p:nvGrpSpPr>
          <p:grpSpPr>
            <a:xfrm>
              <a:off x="2973625" y="1514995"/>
              <a:ext cx="2219342" cy="110279"/>
              <a:chOff x="1635125" y="2300461"/>
              <a:chExt cx="2173485" cy="10800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635125" y="2300461"/>
                <a:ext cx="480359" cy="108000"/>
                <a:chOff x="2124075" y="2334564"/>
                <a:chExt cx="480359" cy="108000"/>
              </a:xfrm>
            </p:grpSpPr>
            <p:sp>
              <p:nvSpPr>
                <p:cNvPr id="25" name="椭圆 24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2124075" y="233456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54" name="椭圆 153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2310255" y="233456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55" name="椭圆 154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2496434" y="233456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31" name="矩形: 圆角 30"/>
              <p:cNvSpPr/>
              <p:nvPr>
                <p:custDataLst>
                  <p:tags r:id="rId26"/>
                </p:custDataLst>
              </p:nvPr>
            </p:nvSpPr>
            <p:spPr>
              <a:xfrm>
                <a:off x="2548610" y="2300461"/>
                <a:ext cx="126000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2818100" y="1761992"/>
              <a:ext cx="3179163" cy="1344968"/>
              <a:chOff x="-7523" y="2412834"/>
              <a:chExt cx="3113475" cy="1317172"/>
            </a:xfrm>
          </p:grpSpPr>
          <p:sp>
            <p:nvSpPr>
              <p:cNvPr id="167" name="文本框 166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-7523" y="2717687"/>
                <a:ext cx="3113475" cy="1012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200" i="0" dirty="0">
                    <a:effectLst/>
                    <a:latin typeface="+mn-ea"/>
                  </a:rPr>
                  <a:t>PCA</a:t>
                </a:r>
                <a:r>
                  <a:rPr lang="zh-CN" altLang="en-US" sz="1200" i="0" dirty="0">
                    <a:effectLst/>
                    <a:latin typeface="+mn-ea"/>
                  </a:rPr>
                  <a:t>（主成分分析）为主流的一种线性降维算法。以”最小重构误差“为目标导向，通过降维，用数据中相对重要的信息代替原数据，从而达到降维的目的。</a:t>
                </a:r>
                <a:endParaRPr lang="zh-CN" altLang="en-US" sz="1200" dirty="0">
                  <a:latin typeface="+mn-ea"/>
                </a:endParaRPr>
              </a:p>
            </p:txBody>
          </p:sp>
          <p:sp>
            <p:nvSpPr>
              <p:cNvPr id="168" name="文本框 167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1245440" y="2412834"/>
                <a:ext cx="589021" cy="361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PCA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234" name="组合 233"/>
          <p:cNvGrpSpPr/>
          <p:nvPr/>
        </p:nvGrpSpPr>
        <p:grpSpPr>
          <a:xfrm>
            <a:off x="2268533" y="3539986"/>
            <a:ext cx="3604492" cy="2203214"/>
            <a:chOff x="1211051" y="4098481"/>
            <a:chExt cx="3604492" cy="2203214"/>
          </a:xfrm>
        </p:grpSpPr>
        <p:sp>
          <p:nvSpPr>
            <p:cNvPr id="184" name="矩形: 一个圆顶角，剪去另一个顶角 183"/>
            <p:cNvSpPr/>
            <p:nvPr>
              <p:custDataLst>
                <p:tags r:id="rId14"/>
              </p:custDataLst>
            </p:nvPr>
          </p:nvSpPr>
          <p:spPr>
            <a:xfrm>
              <a:off x="1211051" y="4098481"/>
              <a:ext cx="3604492" cy="2203214"/>
            </a:xfrm>
            <a:prstGeom prst="snipRoundRect">
              <a:avLst>
                <a:gd name="adj1" fmla="val 0"/>
                <a:gd name="adj2" fmla="val 16667"/>
              </a:avLst>
            </a:prstGeom>
            <a:solidFill>
              <a:srgbClr val="94003E"/>
            </a:solidFill>
            <a:ln w="28575">
              <a:solidFill>
                <a:srgbClr val="A62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85" name="矩形 184"/>
            <p:cNvSpPr/>
            <p:nvPr>
              <p:custDataLst>
                <p:tags r:id="rId15"/>
              </p:custDataLst>
            </p:nvPr>
          </p:nvSpPr>
          <p:spPr>
            <a:xfrm>
              <a:off x="1231531" y="4544865"/>
              <a:ext cx="3563532" cy="1739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425906" y="4260233"/>
              <a:ext cx="2472951" cy="122880"/>
              <a:chOff x="1635125" y="2300461"/>
              <a:chExt cx="2173485" cy="108000"/>
            </a:xfrm>
          </p:grpSpPr>
          <p:grpSp>
            <p:nvGrpSpPr>
              <p:cNvPr id="190" name="组合 189"/>
              <p:cNvGrpSpPr/>
              <p:nvPr/>
            </p:nvGrpSpPr>
            <p:grpSpPr>
              <a:xfrm>
                <a:off x="1635125" y="2300461"/>
                <a:ext cx="480359" cy="108000"/>
                <a:chOff x="2124075" y="2334564"/>
                <a:chExt cx="480359" cy="108000"/>
              </a:xfrm>
            </p:grpSpPr>
            <p:sp>
              <p:nvSpPr>
                <p:cNvPr id="192" name="椭圆 191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2124075" y="233456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93" name="椭圆 192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2310255" y="233456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94" name="椭圆 193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2496434" y="233456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91" name="矩形: 圆角 190"/>
              <p:cNvSpPr/>
              <p:nvPr>
                <p:custDataLst>
                  <p:tags r:id="rId18"/>
                </p:custDataLst>
              </p:nvPr>
            </p:nvSpPr>
            <p:spPr>
              <a:xfrm>
                <a:off x="2548610" y="2300461"/>
                <a:ext cx="126000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>
              <a:off x="1211051" y="4544551"/>
              <a:ext cx="3584012" cy="1520274"/>
              <a:chOff x="1211051" y="4605281"/>
              <a:chExt cx="3584012" cy="1520274"/>
            </a:xfrm>
          </p:grpSpPr>
          <p:sp>
            <p:nvSpPr>
              <p:cNvPr id="197" name="文本框 196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211051" y="4851808"/>
                <a:ext cx="3584012" cy="1273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200" dirty="0">
                    <a:effectLst/>
                    <a:latin typeface="+mn-ea"/>
                  </a:rPr>
                  <a:t>在分类任务中，它的任务是寻找一个最优的超平面来划分不同的类别，这个超平面能够使两类数据之间的间隔最大化。</a:t>
                </a:r>
                <a:r>
                  <a:rPr lang="en-US" altLang="zh-CN" sz="1200" dirty="0">
                    <a:effectLst/>
                    <a:latin typeface="+mn-ea"/>
                  </a:rPr>
                  <a:t>SVM</a:t>
                </a:r>
                <a:r>
                  <a:rPr lang="zh-CN" altLang="en-US" sz="1200" dirty="0">
                    <a:effectLst/>
                    <a:latin typeface="+mn-ea"/>
                  </a:rPr>
                  <a:t>的核函数有多种类型，如线性核、多项式核、高斯核等，在未知数据分布的情况下可以尝试高斯核。</a:t>
                </a:r>
                <a:endParaRPr lang="zh-CN" altLang="en-US" sz="1200" dirty="0">
                  <a:latin typeface="+mn-ea"/>
                </a:endParaRPr>
              </a:p>
            </p:txBody>
          </p:sp>
          <p:sp>
            <p:nvSpPr>
              <p:cNvPr id="198" name="文本框 197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2690934" y="4605281"/>
                <a:ext cx="6447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SVM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292" name="组合 291"/>
          <p:cNvGrpSpPr/>
          <p:nvPr/>
        </p:nvGrpSpPr>
        <p:grpSpPr>
          <a:xfrm>
            <a:off x="6159275" y="3557324"/>
            <a:ext cx="3614732" cy="2235824"/>
            <a:chOff x="5681551" y="4174656"/>
            <a:chExt cx="3614732" cy="2235824"/>
          </a:xfrm>
        </p:grpSpPr>
        <p:sp>
          <p:nvSpPr>
            <p:cNvPr id="293" name="矩形: 一个圆顶角，剪去另一个顶角 292"/>
            <p:cNvSpPr/>
            <p:nvPr>
              <p:custDataLst>
                <p:tags r:id="rId6"/>
              </p:custDataLst>
            </p:nvPr>
          </p:nvSpPr>
          <p:spPr>
            <a:xfrm>
              <a:off x="5681551" y="4174656"/>
              <a:ext cx="3604492" cy="2203214"/>
            </a:xfrm>
            <a:prstGeom prst="snipRoundRect">
              <a:avLst>
                <a:gd name="adj1" fmla="val 0"/>
                <a:gd name="adj2" fmla="val 16667"/>
              </a:avLst>
            </a:prstGeom>
            <a:solidFill>
              <a:srgbClr val="94003E"/>
            </a:solidFill>
            <a:ln w="28575">
              <a:solidFill>
                <a:srgbClr val="A62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95" name="矩形 294"/>
            <p:cNvSpPr/>
            <p:nvPr>
              <p:custDataLst>
                <p:tags r:id="rId7"/>
              </p:custDataLst>
            </p:nvPr>
          </p:nvSpPr>
          <p:spPr>
            <a:xfrm>
              <a:off x="5702031" y="4621040"/>
              <a:ext cx="3563532" cy="1739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grpSp>
          <p:nvGrpSpPr>
            <p:cNvPr id="296" name="组合 295"/>
            <p:cNvGrpSpPr/>
            <p:nvPr/>
          </p:nvGrpSpPr>
          <p:grpSpPr>
            <a:xfrm>
              <a:off x="5896406" y="4336408"/>
              <a:ext cx="2472951" cy="122880"/>
              <a:chOff x="1635125" y="2300461"/>
              <a:chExt cx="2173485" cy="108000"/>
            </a:xfrm>
          </p:grpSpPr>
          <p:grpSp>
            <p:nvGrpSpPr>
              <p:cNvPr id="300" name="组合 299"/>
              <p:cNvGrpSpPr/>
              <p:nvPr/>
            </p:nvGrpSpPr>
            <p:grpSpPr>
              <a:xfrm>
                <a:off x="1635125" y="2300461"/>
                <a:ext cx="480359" cy="108000"/>
                <a:chOff x="2124075" y="2334564"/>
                <a:chExt cx="480359" cy="108000"/>
              </a:xfrm>
            </p:grpSpPr>
            <p:sp>
              <p:nvSpPr>
                <p:cNvPr id="302" name="椭圆 301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2124075" y="233456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303" name="椭圆 302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2310255" y="233456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304" name="椭圆 303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496434" y="233456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301" name="矩形: 圆角 300"/>
              <p:cNvSpPr/>
              <p:nvPr>
                <p:custDataLst>
                  <p:tags r:id="rId10"/>
                </p:custDataLst>
              </p:nvPr>
            </p:nvSpPr>
            <p:spPr>
              <a:xfrm>
                <a:off x="2548610" y="2300461"/>
                <a:ext cx="126000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297" name="组合 296"/>
            <p:cNvGrpSpPr/>
            <p:nvPr/>
          </p:nvGrpSpPr>
          <p:grpSpPr>
            <a:xfrm>
              <a:off x="5732751" y="4629521"/>
              <a:ext cx="3563532" cy="1780959"/>
              <a:chOff x="5732751" y="4615050"/>
              <a:chExt cx="3563532" cy="1780959"/>
            </a:xfrm>
          </p:grpSpPr>
          <p:sp>
            <p:nvSpPr>
              <p:cNvPr id="298" name="文本框 29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732751" y="4882197"/>
                <a:ext cx="3563532" cy="1513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200" b="0" i="0" dirty="0">
                    <a:effectLst/>
                    <a:latin typeface="Inter"/>
                  </a:rPr>
                  <a:t>KNN</a:t>
                </a:r>
                <a:r>
                  <a:rPr lang="zh-CN" altLang="en-US" sz="1200" b="0" i="0" dirty="0">
                    <a:effectLst/>
                    <a:latin typeface="Inter"/>
                  </a:rPr>
                  <a:t>的核心思想是对于一个新的数据点，在特征空间中寻找与之距离最近的 </a:t>
                </a:r>
                <a:r>
                  <a:rPr lang="en-US" altLang="zh-CN" sz="1200" b="0" i="0" dirty="0">
                    <a:effectLst/>
                    <a:latin typeface="Inter"/>
                  </a:rPr>
                  <a:t>K </a:t>
                </a:r>
                <a:r>
                  <a:rPr lang="zh-CN" altLang="en-US" sz="1200" b="0" i="0" dirty="0">
                    <a:effectLst/>
                    <a:latin typeface="Inter"/>
                  </a:rPr>
                  <a:t>个邻居。然后采用多数表决的方式，新数据点被判定为 </a:t>
                </a:r>
                <a:r>
                  <a:rPr lang="en-US" altLang="zh-CN" sz="1200" b="0" i="0" dirty="0">
                    <a:effectLst/>
                    <a:latin typeface="Inter"/>
                  </a:rPr>
                  <a:t>K </a:t>
                </a:r>
                <a:r>
                  <a:rPr lang="zh-CN" altLang="en-US" sz="1200" b="0" i="0" dirty="0">
                    <a:effectLst/>
                    <a:latin typeface="Inter"/>
                  </a:rPr>
                  <a:t>个邻居中占多数的类别。</a:t>
                </a:r>
                <a:r>
                  <a:rPr lang="en-US" altLang="zh-CN" sz="1200" b="0" i="0" dirty="0">
                    <a:effectLst/>
                    <a:latin typeface="Inter"/>
                  </a:rPr>
                  <a:t>KNN </a:t>
                </a:r>
                <a:r>
                  <a:rPr lang="zh-CN" altLang="en-US" sz="1200" b="0" i="0" dirty="0">
                    <a:effectLst/>
                    <a:latin typeface="Inter"/>
                  </a:rPr>
                  <a:t>算法不需要训练模型构建复杂的参数，而是基于实例的学习，在数据分布不规则、边界复杂的情况下也能发挥良好的作用。</a:t>
                </a:r>
                <a:endPara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99" name="文本框 29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7159028" y="4615050"/>
                <a:ext cx="649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KNN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</p:grpSp>
      <p:cxnSp>
        <p:nvCxnSpPr>
          <p:cNvPr id="110" name="直接连接符 109"/>
          <p:cNvCxnSpPr/>
          <p:nvPr>
            <p:custDataLst>
              <p:tags r:id="rId4"/>
            </p:custDataLst>
          </p:nvPr>
        </p:nvCxnSpPr>
        <p:spPr>
          <a:xfrm rot="16200000">
            <a:off x="-406587" y="3565185"/>
            <a:ext cx="3168000" cy="0"/>
          </a:xfrm>
          <a:prstGeom prst="line">
            <a:avLst/>
          </a:prstGeom>
          <a:ln w="12700">
            <a:solidFill>
              <a:srgbClr val="94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>
            <p:custDataLst>
              <p:tags r:id="rId5"/>
            </p:custDataLst>
          </p:nvPr>
        </p:nvSpPr>
        <p:spPr>
          <a:xfrm>
            <a:off x="1174992" y="2344074"/>
            <a:ext cx="615553" cy="24422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800" dirty="0">
                <a:latin typeface="+mn-ea"/>
              </a:rPr>
              <a:t>方法简介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1A405-F697-E8A4-4493-7326E04B8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6C2512B-DED3-F51F-C1A5-1C94901D432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484637" y="6505836"/>
            <a:ext cx="9421402" cy="0"/>
          </a:xfrm>
          <a:prstGeom prst="line">
            <a:avLst/>
          </a:prstGeom>
          <a:ln w="12700">
            <a:solidFill>
              <a:srgbClr val="94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顶角 2">
            <a:extLst>
              <a:ext uri="{FF2B5EF4-FFF2-40B4-BE49-F238E27FC236}">
                <a16:creationId xmlns:a16="http://schemas.microsoft.com/office/drawing/2014/main" id="{EB574B1D-C005-349F-D65F-19B31F22460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-1" y="0"/>
            <a:ext cx="12192000" cy="36819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94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8269F7C9-9C79-D92B-E5F6-35FC315882D4}"/>
              </a:ext>
            </a:extLst>
          </p:cNvPr>
          <p:cNvGrpSpPr/>
          <p:nvPr/>
        </p:nvGrpSpPr>
        <p:grpSpPr>
          <a:xfrm>
            <a:off x="6095537" y="2869"/>
            <a:ext cx="3299050" cy="369333"/>
            <a:chOff x="3035299" y="2787"/>
            <a:chExt cx="3299050" cy="369333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081E046B-441E-36D3-6E26-D42CCC853E0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035299" y="2788"/>
              <a:ext cx="3060700" cy="368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06ADF864-E046-B2A0-E0C7-9EB0793884BE}"/>
                </a:ext>
              </a:extLst>
            </p:cNvPr>
            <p:cNvGrpSpPr/>
            <p:nvPr/>
          </p:nvGrpSpPr>
          <p:grpSpPr>
            <a:xfrm>
              <a:off x="3271233" y="2787"/>
              <a:ext cx="3063116" cy="369333"/>
              <a:chOff x="-64712" y="-2"/>
              <a:chExt cx="3063116" cy="370474"/>
            </a:xfrm>
          </p:grpSpPr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75FAADF7-57BA-492C-CCCE-619E02F6E1F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-64712" y="76096"/>
                <a:ext cx="216000" cy="216000"/>
              </a:xfrm>
              <a:prstGeom prst="ellipse">
                <a:avLst/>
              </a:prstGeom>
              <a:noFill/>
              <a:ln>
                <a:solidFill>
                  <a:srgbClr val="A62C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A62C38"/>
                  </a:solidFill>
                  <a:latin typeface="+mn-ea"/>
                </a:endParaRPr>
              </a:p>
            </p:txBody>
          </p: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B5BBC360-6446-5D5E-F0E7-139BD3790093}"/>
                  </a:ext>
                </a:extLst>
              </p:cNvPr>
              <p:cNvGrpSpPr/>
              <p:nvPr/>
            </p:nvGrpSpPr>
            <p:grpSpPr>
              <a:xfrm>
                <a:off x="-10712" y="-2"/>
                <a:ext cx="3009116" cy="370474"/>
                <a:chOff x="-10712" y="-2"/>
                <a:chExt cx="3009116" cy="370474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7250FA37-EBDA-8390-1785-EF2DB33092EE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-10712" y="130096"/>
                  <a:ext cx="108000" cy="108000"/>
                </a:xfrm>
                <a:prstGeom prst="ellipse">
                  <a:avLst/>
                </a:prstGeom>
                <a:solidFill>
                  <a:srgbClr val="A62C38"/>
                </a:solidFill>
                <a:ln>
                  <a:solidFill>
                    <a:srgbClr val="A62C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FD416A32-27B8-FCAE-0A47-08B38FD79372}"/>
                    </a:ext>
                  </a:extLst>
                </p:cNvPr>
                <p:cNvGrpSpPr/>
                <p:nvPr/>
              </p:nvGrpSpPr>
              <p:grpSpPr>
                <a:xfrm>
                  <a:off x="205288" y="-2"/>
                  <a:ext cx="2793116" cy="370474"/>
                  <a:chOff x="231647" y="111758"/>
                  <a:chExt cx="2793116" cy="370474"/>
                </a:xfrm>
              </p:grpSpPr>
              <p:sp>
                <p:nvSpPr>
                  <p:cNvPr id="143" name="文本框 142">
                    <a:extLst>
                      <a:ext uri="{FF2B5EF4-FFF2-40B4-BE49-F238E27FC236}">
                        <a16:creationId xmlns:a16="http://schemas.microsoft.com/office/drawing/2014/main" id="{5E30CA0A-F9B1-6854-DDCC-07876F0C1BBC}"/>
                      </a:ext>
                    </a:extLst>
                  </p:cNvPr>
                  <p:cNvSpPr txBox="1"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573442" y="111758"/>
                    <a:ext cx="2451321" cy="3704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人脸特征提取与识别</a:t>
                    </a:r>
                  </a:p>
                </p:txBody>
              </p:sp>
              <p:sp>
                <p:nvSpPr>
                  <p:cNvPr id="144" name="文本框 143">
                    <a:extLst>
                      <a:ext uri="{FF2B5EF4-FFF2-40B4-BE49-F238E27FC236}">
                        <a16:creationId xmlns:a16="http://schemas.microsoft.com/office/drawing/2014/main" id="{D6C0B3AC-25EF-B6F3-52D9-B6A76E31C094}"/>
                      </a:ext>
                    </a:extLst>
                  </p:cNvPr>
                  <p:cNvSpPr txBox="1"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231647" y="111759"/>
                    <a:ext cx="441146" cy="3704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03</a:t>
                    </a:r>
                    <a:endPara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</p:grpSp>
          </p:grpSp>
        </p:grpSp>
      </p:grp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2527CB71-AD4D-8D66-E608-AE909108BC5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16200000">
            <a:off x="-406587" y="3565185"/>
            <a:ext cx="3168000" cy="0"/>
          </a:xfrm>
          <a:prstGeom prst="line">
            <a:avLst/>
          </a:prstGeom>
          <a:ln w="12700">
            <a:solidFill>
              <a:srgbClr val="94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7862A42-2EAC-90EA-3120-53A41352626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4992" y="2044215"/>
            <a:ext cx="615553" cy="3012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800" dirty="0">
                <a:latin typeface="+mn-ea"/>
              </a:rPr>
              <a:t>不同识别方法对比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C6AB58A-B216-C8CE-F999-118C438FE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246782"/>
              </p:ext>
            </p:extLst>
          </p:nvPr>
        </p:nvGraphicFramePr>
        <p:xfrm>
          <a:off x="2732385" y="2698519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EF1DC0F-3AA8-BB65-C6AF-70EF63D77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35629"/>
              </p:ext>
            </p:extLst>
          </p:nvPr>
        </p:nvGraphicFramePr>
        <p:xfrm>
          <a:off x="7195338" y="2698519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72719DE-292E-0FA2-873E-4F451C6B173A}"/>
              </a:ext>
            </a:extLst>
          </p:cNvPr>
          <p:cNvSpPr txBox="1"/>
          <p:nvPr/>
        </p:nvSpPr>
        <p:spPr>
          <a:xfrm>
            <a:off x="2703434" y="1660205"/>
            <a:ext cx="4922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结论：</a:t>
            </a:r>
            <a:r>
              <a:rPr lang="en-US" altLang="zh-CN" sz="1600" dirty="0">
                <a:latin typeface="+mn-ea"/>
              </a:rPr>
              <a:t>PCA+SVM</a:t>
            </a:r>
            <a:r>
              <a:rPr lang="zh-CN" altLang="en-US" sz="1600" dirty="0">
                <a:latin typeface="+mn-ea"/>
              </a:rPr>
              <a:t>在</a:t>
            </a:r>
            <a:r>
              <a:rPr lang="en-US" altLang="zh-CN" sz="1600" dirty="0">
                <a:latin typeface="+mn-ea"/>
              </a:rPr>
              <a:t>FERET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AR</a:t>
            </a:r>
            <a:r>
              <a:rPr lang="zh-CN" altLang="en-US" sz="1600" dirty="0">
                <a:latin typeface="+mn-ea"/>
              </a:rPr>
              <a:t>数据集上的表现优于</a:t>
            </a:r>
            <a:r>
              <a:rPr lang="en-US" altLang="zh-CN" sz="1600" dirty="0">
                <a:latin typeface="+mn-ea"/>
              </a:rPr>
              <a:t>PCA+KNN</a:t>
            </a:r>
            <a:r>
              <a:rPr lang="zh-CN" altLang="en-US" sz="1600" dirty="0">
                <a:latin typeface="+mn-ea"/>
              </a:rPr>
              <a:t>，但是在人脸视频数据集上</a:t>
            </a:r>
            <a:r>
              <a:rPr lang="en-US" altLang="zh-CN" sz="1600" dirty="0">
                <a:latin typeface="+mn-ea"/>
              </a:rPr>
              <a:t>PCA+KNN</a:t>
            </a:r>
            <a:r>
              <a:rPr lang="zh-CN" altLang="en-US" sz="1600" dirty="0">
                <a:latin typeface="+mn-ea"/>
              </a:rPr>
              <a:t>的表现更好。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34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2484637" y="6505836"/>
            <a:ext cx="9421402" cy="0"/>
          </a:xfrm>
          <a:prstGeom prst="line">
            <a:avLst/>
          </a:prstGeom>
          <a:ln w="12700">
            <a:solidFill>
              <a:srgbClr val="94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65112" y="1294746"/>
            <a:ext cx="4261777" cy="4261777"/>
            <a:chOff x="3965111" y="1611946"/>
            <a:chExt cx="4261777" cy="4261777"/>
          </a:xfrm>
        </p:grpSpPr>
        <p:grpSp>
          <p:nvGrpSpPr>
            <p:cNvPr id="9" name="组合 8"/>
            <p:cNvGrpSpPr/>
            <p:nvPr/>
          </p:nvGrpSpPr>
          <p:grpSpPr>
            <a:xfrm>
              <a:off x="4567380" y="2754185"/>
              <a:ext cx="3057247" cy="1701196"/>
              <a:chOff x="4567381" y="2639910"/>
              <a:chExt cx="3057247" cy="1701196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567381" y="3405979"/>
                <a:ext cx="3057247" cy="935127"/>
                <a:chOff x="4684041" y="3368934"/>
                <a:chExt cx="3057247" cy="935127"/>
              </a:xfrm>
            </p:grpSpPr>
            <p:sp>
              <p:nvSpPr>
                <p:cNvPr id="94" name="文本框 93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4684041" y="3368934"/>
                  <a:ext cx="3057247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3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总结与未来展望</a:t>
                  </a:r>
                </a:p>
              </p:txBody>
            </p:sp>
            <p:sp>
              <p:nvSpPr>
                <p:cNvPr id="92" name="文本框 91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4694083" y="3953709"/>
                  <a:ext cx="3037154" cy="3503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实验结果、不足、探索</a:t>
                  </a:r>
                </a:p>
              </p:txBody>
            </p:sp>
          </p:grpSp>
          <p:sp>
            <p:nvSpPr>
              <p:cNvPr id="95" name="文本框 9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695890" y="2639910"/>
                <a:ext cx="75533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04</a:t>
                </a:r>
                <a:endPara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rot="18900000">
              <a:off x="3965111" y="1611946"/>
              <a:ext cx="4261777" cy="4261777"/>
              <a:chOff x="3216000" y="549000"/>
              <a:chExt cx="5760000" cy="5760000"/>
            </a:xfrm>
          </p:grpSpPr>
          <p:sp>
            <p:nvSpPr>
              <p:cNvPr id="4" name="椭圆 3"/>
              <p:cNvSpPr/>
              <p:nvPr>
                <p:custDataLst>
                  <p:tags r:id="rId5"/>
                </p:custDataLst>
              </p:nvPr>
            </p:nvSpPr>
            <p:spPr>
              <a:xfrm>
                <a:off x="3216000" y="549000"/>
                <a:ext cx="5760000" cy="5760000"/>
              </a:xfrm>
              <a:prstGeom prst="ellipse">
                <a:avLst/>
              </a:prstGeom>
              <a:noFill/>
              <a:ln w="12700">
                <a:solidFill>
                  <a:srgbClr val="9400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75" name="弧形 74"/>
              <p:cNvSpPr/>
              <p:nvPr>
                <p:custDataLst>
                  <p:tags r:id="rId6"/>
                </p:custDataLst>
              </p:nvPr>
            </p:nvSpPr>
            <p:spPr>
              <a:xfrm rot="9000000">
                <a:off x="3520450" y="853450"/>
                <a:ext cx="5151100" cy="5151100"/>
              </a:xfrm>
              <a:prstGeom prst="arc">
                <a:avLst>
                  <a:gd name="adj1" fmla="val 16200000"/>
                  <a:gd name="adj2" fmla="val 12311369"/>
                </a:avLst>
              </a:prstGeom>
              <a:ln w="76200">
                <a:solidFill>
                  <a:srgbClr val="94003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97" name="椭圆 96"/>
              <p:cNvSpPr/>
              <p:nvPr>
                <p:custDataLst>
                  <p:tags r:id="rId7"/>
                </p:custDataLst>
              </p:nvPr>
            </p:nvSpPr>
            <p:spPr>
              <a:xfrm>
                <a:off x="8486586" y="3068942"/>
                <a:ext cx="360000" cy="360000"/>
              </a:xfrm>
              <a:prstGeom prst="ellipse">
                <a:avLst/>
              </a:prstGeom>
              <a:solidFill>
                <a:srgbClr val="9400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16000" y="0"/>
            <a:ext cx="360000" cy="1152000"/>
          </a:xfrm>
          <a:prstGeom prst="rect">
            <a:avLst/>
          </a:prstGeom>
          <a:solidFill>
            <a:srgbClr val="94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0" name="矩形 99"/>
          <p:cNvSpPr/>
          <p:nvPr>
            <p:custDataLst>
              <p:tags r:id="rId4"/>
            </p:custDataLst>
          </p:nvPr>
        </p:nvSpPr>
        <p:spPr>
          <a:xfrm>
            <a:off x="5916000" y="5699270"/>
            <a:ext cx="360000" cy="360000"/>
          </a:xfrm>
          <a:prstGeom prst="rect">
            <a:avLst/>
          </a:prstGeom>
          <a:solidFill>
            <a:srgbClr val="94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2484637" y="6505836"/>
            <a:ext cx="9421402" cy="0"/>
          </a:xfrm>
          <a:prstGeom prst="line">
            <a:avLst/>
          </a:prstGeom>
          <a:ln w="12700">
            <a:solidFill>
              <a:srgbClr val="94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顶角 2"/>
          <p:cNvSpPr/>
          <p:nvPr>
            <p:custDataLst>
              <p:tags r:id="rId3"/>
            </p:custDataLst>
          </p:nvPr>
        </p:nvSpPr>
        <p:spPr>
          <a:xfrm rot="10800000">
            <a:off x="-1" y="0"/>
            <a:ext cx="12192000" cy="36819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94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512000" y="725891"/>
            <a:ext cx="3168000" cy="528769"/>
            <a:chOff x="4512000" y="725891"/>
            <a:chExt cx="3168000" cy="528769"/>
          </a:xfrm>
        </p:grpSpPr>
        <p:sp>
          <p:nvSpPr>
            <p:cNvPr id="114" name="文本框 113"/>
            <p:cNvSpPr txBox="1"/>
            <p:nvPr>
              <p:custDataLst>
                <p:tags r:id="rId13"/>
              </p:custDataLst>
            </p:nvPr>
          </p:nvSpPr>
          <p:spPr>
            <a:xfrm>
              <a:off x="4746916" y="725891"/>
              <a:ext cx="269817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总结与未来展望</a:t>
              </a:r>
            </a:p>
          </p:txBody>
        </p:sp>
        <p:cxnSp>
          <p:nvCxnSpPr>
            <p:cNvPr id="115" name="直接连接符 114"/>
            <p:cNvCxnSpPr/>
            <p:nvPr>
              <p:custDataLst>
                <p:tags r:id="rId14"/>
              </p:custDataLst>
            </p:nvPr>
          </p:nvCxnSpPr>
          <p:spPr>
            <a:xfrm>
              <a:off x="4512000" y="1254660"/>
              <a:ext cx="3168000" cy="0"/>
            </a:xfrm>
            <a:prstGeom prst="line">
              <a:avLst/>
            </a:prstGeom>
            <a:ln w="12700">
              <a:solidFill>
                <a:srgbClr val="A62C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9131299" y="2869"/>
            <a:ext cx="3060700" cy="369333"/>
            <a:chOff x="3035299" y="2787"/>
            <a:chExt cx="3060700" cy="369333"/>
          </a:xfrm>
        </p:grpSpPr>
        <p:sp>
          <p:nvSpPr>
            <p:cNvPr id="55" name="矩形 54"/>
            <p:cNvSpPr/>
            <p:nvPr>
              <p:custDataLst>
                <p:tags r:id="rId8"/>
              </p:custDataLst>
            </p:nvPr>
          </p:nvSpPr>
          <p:spPr>
            <a:xfrm>
              <a:off x="3035299" y="2788"/>
              <a:ext cx="3060700" cy="368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3416304" y="2787"/>
              <a:ext cx="2524365" cy="369333"/>
              <a:chOff x="80359" y="-2"/>
              <a:chExt cx="2524365" cy="370474"/>
            </a:xfrm>
          </p:grpSpPr>
          <p:sp>
            <p:nvSpPr>
              <p:cNvPr id="57" name="椭圆 56"/>
              <p:cNvSpPr/>
              <p:nvPr>
                <p:custDataLst>
                  <p:tags r:id="rId9"/>
                </p:custDataLst>
              </p:nvPr>
            </p:nvSpPr>
            <p:spPr>
              <a:xfrm>
                <a:off x="80359" y="76096"/>
                <a:ext cx="216000" cy="216000"/>
              </a:xfrm>
              <a:prstGeom prst="ellipse">
                <a:avLst/>
              </a:prstGeom>
              <a:noFill/>
              <a:ln>
                <a:solidFill>
                  <a:srgbClr val="A62C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A62C38"/>
                  </a:solidFill>
                  <a:latin typeface="+mn-ea"/>
                </a:endParaRPr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134359" y="-2"/>
                <a:ext cx="2470365" cy="370474"/>
                <a:chOff x="134359" y="-2"/>
                <a:chExt cx="2470365" cy="370474"/>
              </a:xfrm>
            </p:grpSpPr>
            <p:sp>
              <p:nvSpPr>
                <p:cNvPr id="59" name="椭圆 58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34359" y="130096"/>
                  <a:ext cx="108000" cy="108000"/>
                </a:xfrm>
                <a:prstGeom prst="ellipse">
                  <a:avLst/>
                </a:prstGeom>
                <a:solidFill>
                  <a:srgbClr val="A62C38"/>
                </a:solidFill>
                <a:ln>
                  <a:solidFill>
                    <a:srgbClr val="A62C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grpSp>
              <p:nvGrpSpPr>
                <p:cNvPr id="60" name="组合 59"/>
                <p:cNvGrpSpPr/>
                <p:nvPr/>
              </p:nvGrpSpPr>
              <p:grpSpPr>
                <a:xfrm>
                  <a:off x="350359" y="-2"/>
                  <a:ext cx="2254365" cy="370474"/>
                  <a:chOff x="376718" y="111758"/>
                  <a:chExt cx="2254365" cy="370474"/>
                </a:xfrm>
              </p:grpSpPr>
              <p:sp>
                <p:nvSpPr>
                  <p:cNvPr id="61" name="文本框 60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775659" y="111758"/>
                    <a:ext cx="1855424" cy="3704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总结与未来展望</a:t>
                    </a:r>
                  </a:p>
                </p:txBody>
              </p:sp>
              <p:sp>
                <p:nvSpPr>
                  <p:cNvPr id="62" name="文本框 61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376718" y="111759"/>
                    <a:ext cx="441146" cy="3704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04</a:t>
                    </a:r>
                    <a:endPara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</p:grpSp>
          </p:grpSp>
        </p:grpSp>
      </p:grpSp>
      <p:grpSp>
        <p:nvGrpSpPr>
          <p:cNvPr id="18" name="组合 17"/>
          <p:cNvGrpSpPr/>
          <p:nvPr/>
        </p:nvGrpSpPr>
        <p:grpSpPr>
          <a:xfrm>
            <a:off x="2772309" y="1528546"/>
            <a:ext cx="6739995" cy="1874638"/>
            <a:chOff x="1344522" y="2493857"/>
            <a:chExt cx="6739995" cy="1874638"/>
          </a:xfrm>
        </p:grpSpPr>
        <p:sp>
          <p:nvSpPr>
            <p:cNvPr id="105" name="文本框 104"/>
            <p:cNvSpPr txBox="1"/>
            <p:nvPr>
              <p:custDataLst>
                <p:tags r:id="rId4"/>
              </p:custDataLst>
            </p:nvPr>
          </p:nvSpPr>
          <p:spPr>
            <a:xfrm>
              <a:off x="1344522" y="2854683"/>
              <a:ext cx="2896894" cy="1513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没有对遮挡影响进行处理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171450" indent="-171450" algn="just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目前没有在真实人脸视频上进行性能测试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171450" indent="-171450" algn="just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没有尝试更多的分类方法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171450" indent="-171450" algn="just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没有可视化界面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marL="171450" indent="-171450" algn="just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……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0" name="文本框 109"/>
            <p:cNvSpPr txBox="1"/>
            <p:nvPr>
              <p:custDataLst>
                <p:tags r:id="rId5"/>
              </p:custDataLst>
            </p:nvPr>
          </p:nvSpPr>
          <p:spPr>
            <a:xfrm>
              <a:off x="1388977" y="2493857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不足</a:t>
              </a:r>
            </a:p>
          </p:txBody>
        </p:sp>
        <p:sp>
          <p:nvSpPr>
            <p:cNvPr id="111" name="文本框 110"/>
            <p:cNvSpPr txBox="1"/>
            <p:nvPr>
              <p:custDataLst>
                <p:tags r:id="rId6"/>
              </p:custDataLst>
            </p:nvPr>
          </p:nvSpPr>
          <p:spPr>
            <a:xfrm>
              <a:off x="5323073" y="2854683"/>
              <a:ext cx="2761444" cy="793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尝试过使用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DeepFace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的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Dlib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进行特征提取，但是效果不是很好，未来可能继续尝试该方向。</a:t>
              </a:r>
            </a:p>
          </p:txBody>
        </p:sp>
        <p:sp>
          <p:nvSpPr>
            <p:cNvPr id="112" name="文本框 111"/>
            <p:cNvSpPr txBox="1"/>
            <p:nvPr>
              <p:custDataLst>
                <p:tags r:id="rId7"/>
              </p:custDataLst>
            </p:nvPr>
          </p:nvSpPr>
          <p:spPr>
            <a:xfrm>
              <a:off x="5323073" y="2493857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探索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D4CDBFD-74E2-7CF0-4BA3-12A5CC5E64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95999" y="3352332"/>
            <a:ext cx="9000000" cy="290347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>
            <p:custDataLst>
              <p:tags r:id="rId2"/>
            </p:custDataLst>
          </p:nvPr>
        </p:nvSpPr>
        <p:spPr>
          <a:xfrm rot="10800000">
            <a:off x="-52199" y="1003"/>
            <a:ext cx="12221636" cy="3575022"/>
          </a:xfrm>
          <a:prstGeom prst="triangle">
            <a:avLst/>
          </a:prstGeom>
          <a:solidFill>
            <a:srgbClr val="94003F">
              <a:alpha val="39000"/>
            </a:srgbClr>
          </a:solidFill>
          <a:ln>
            <a:noFill/>
          </a:ln>
          <a:effectLst>
            <a:outerShdw blurRad="635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4003F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3"/>
            </p:custDataLst>
          </p:nvPr>
        </p:nvSpPr>
        <p:spPr>
          <a:xfrm>
            <a:off x="1218693" y="3576418"/>
            <a:ext cx="978763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94003F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感谢观看</a:t>
            </a: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385299" y="5952613"/>
            <a:ext cx="9421402" cy="0"/>
          </a:xfrm>
          <a:prstGeom prst="line">
            <a:avLst/>
          </a:prstGeom>
          <a:ln w="12700">
            <a:solidFill>
              <a:srgbClr val="940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弧形 54"/>
          <p:cNvSpPr/>
          <p:nvPr>
            <p:custDataLst>
              <p:tags r:id="rId5"/>
            </p:custDataLst>
          </p:nvPr>
        </p:nvSpPr>
        <p:spPr>
          <a:xfrm rot="10800000">
            <a:off x="2658844" y="178332"/>
            <a:ext cx="6874313" cy="6874313"/>
          </a:xfrm>
          <a:prstGeom prst="arc">
            <a:avLst>
              <a:gd name="adj1" fmla="val 39547"/>
              <a:gd name="adj2" fmla="val 10755727"/>
            </a:avLst>
          </a:prstGeom>
          <a:ln w="12700">
            <a:solidFill>
              <a:schemeClr val="bg1"/>
            </a:solidFill>
          </a:ln>
          <a:effectLst>
            <a:outerShdw blurRad="63500" dist="635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pic>
        <p:nvPicPr>
          <p:cNvPr id="3" name="图片 2" descr="WechatIMG2 1"/>
          <p:cNvPicPr>
            <a:picLocks noChangeAspect="1"/>
          </p:cNvPicPr>
          <p:nvPr/>
        </p:nvPicPr>
        <p:blipFill>
          <a:blip r:embed="rId11"/>
          <a:srcRect b="49839"/>
          <a:stretch>
            <a:fillRect/>
          </a:stretch>
        </p:blipFill>
        <p:spPr>
          <a:xfrm>
            <a:off x="2551430" y="-235585"/>
            <a:ext cx="6788150" cy="294703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1083883-2F58-40F4-43C5-7FECBC2ABD49}"/>
              </a:ext>
            </a:extLst>
          </p:cNvPr>
          <p:cNvGrpSpPr/>
          <p:nvPr/>
        </p:nvGrpSpPr>
        <p:grpSpPr>
          <a:xfrm>
            <a:off x="3508590" y="4921957"/>
            <a:ext cx="6028558" cy="369332"/>
            <a:chOff x="2945888" y="4921957"/>
            <a:chExt cx="6028558" cy="36933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A94CD8-C481-C0BF-CEB7-092EA2CFE8DC}"/>
                </a:ext>
              </a:extLst>
            </p:cNvPr>
            <p:cNvGrpSpPr/>
            <p:nvPr/>
          </p:nvGrpSpPr>
          <p:grpSpPr>
            <a:xfrm>
              <a:off x="2945888" y="4921957"/>
              <a:ext cx="6028558" cy="369332"/>
              <a:chOff x="4837338" y="4970869"/>
              <a:chExt cx="6028558" cy="369332"/>
            </a:xfrm>
            <a:solidFill>
              <a:schemeClr val="bg1"/>
            </a:solidFill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2428DDC-6F15-5D4F-821F-C8EF50DD1D6A}"/>
                  </a:ext>
                </a:extLst>
              </p:cNvPr>
              <p:cNvGrpSpPr/>
              <p:nvPr/>
            </p:nvGrpSpPr>
            <p:grpSpPr>
              <a:xfrm>
                <a:off x="4837338" y="5047535"/>
                <a:ext cx="216000" cy="216000"/>
                <a:chOff x="3177343" y="4916919"/>
                <a:chExt cx="216000" cy="216000"/>
              </a:xfrm>
              <a:grpFill/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6EAB8BB-6DEB-70A5-1149-3174B98C76A3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3231343" y="4970919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rgbClr val="A62C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94003F"/>
                    </a:solidFill>
                    <a:latin typeface="+mn-ea"/>
                  </a:endParaRPr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79660DD-9075-E1C8-6AE0-D4BA2BE3C9DE}"/>
                    </a:ext>
                  </a:extLst>
                </p:cNvPr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3177343" y="4916919"/>
                  <a:ext cx="216000" cy="216000"/>
                </a:xfrm>
                <a:prstGeom prst="ellipse">
                  <a:avLst/>
                </a:prstGeom>
                <a:grpFill/>
                <a:ln>
                  <a:solidFill>
                    <a:srgbClr val="A62C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94003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693364-76C5-DAEF-2F76-511AB12FCD92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080338" y="4970869"/>
                <a:ext cx="578555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94003F"/>
                    </a:solidFill>
                    <a:latin typeface="+mn-ea"/>
                  </a:rPr>
                  <a:t>汇报学生：</a:t>
                </a:r>
                <a:r>
                  <a:rPr lang="en-US" altLang="zh-CN" dirty="0">
                    <a:solidFill>
                      <a:srgbClr val="94003F"/>
                    </a:solidFill>
                    <a:latin typeface="+mn-ea"/>
                  </a:rPr>
                  <a:t>2022155028</a:t>
                </a:r>
                <a:r>
                  <a:rPr lang="zh-CN" altLang="en-US" dirty="0">
                    <a:solidFill>
                      <a:srgbClr val="94003F"/>
                    </a:solidFill>
                    <a:latin typeface="+mn-ea"/>
                  </a:rPr>
                  <a:t>黄亮铭          </a:t>
                </a:r>
                <a:r>
                  <a:rPr lang="en-US" altLang="zh-CN" dirty="0">
                    <a:solidFill>
                      <a:srgbClr val="94003F"/>
                    </a:solidFill>
                    <a:latin typeface="+mn-ea"/>
                  </a:rPr>
                  <a:t>2022155027</a:t>
                </a:r>
                <a:r>
                  <a:rPr lang="zh-CN" altLang="en-US" dirty="0">
                    <a:solidFill>
                      <a:srgbClr val="94003F"/>
                    </a:solidFill>
                    <a:latin typeface="+mn-ea"/>
                  </a:rPr>
                  <a:t>梁恩鑫</a:t>
                </a:r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8AC653D-C17E-75CB-14A5-11A5A51B302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639638" y="4998623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62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94003F"/>
                  </a:solidFill>
                  <a:latin typeface="+mn-ea"/>
                </a:rPr>
                <a:t> </a:t>
              </a:r>
              <a:endParaRPr lang="zh-CN" altLang="en-US" dirty="0">
                <a:solidFill>
                  <a:srgbClr val="94003F"/>
                </a:solidFill>
                <a:latin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2484637" y="6505836"/>
            <a:ext cx="9421402" cy="0"/>
          </a:xfrm>
          <a:prstGeom prst="line">
            <a:avLst/>
          </a:prstGeom>
          <a:ln w="12700">
            <a:solidFill>
              <a:srgbClr val="940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272208" y="296733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63190" y="0"/>
            <a:ext cx="216000" cy="2476600"/>
            <a:chOff x="457200" y="342900"/>
            <a:chExt cx="216000" cy="2476600"/>
          </a:xfrm>
        </p:grpSpPr>
        <p:sp>
          <p:nvSpPr>
            <p:cNvPr id="2" name="矩形 1"/>
            <p:cNvSpPr/>
            <p:nvPr>
              <p:custDataLst>
                <p:tags r:id="rId30"/>
              </p:custDataLst>
            </p:nvPr>
          </p:nvSpPr>
          <p:spPr>
            <a:xfrm>
              <a:off x="457200" y="342900"/>
              <a:ext cx="216000" cy="2160000"/>
            </a:xfrm>
            <a:prstGeom prst="rect">
              <a:avLst/>
            </a:prstGeom>
            <a:solidFill>
              <a:srgbClr val="94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31"/>
              </p:custDataLst>
            </p:nvPr>
          </p:nvSpPr>
          <p:spPr>
            <a:xfrm>
              <a:off x="457200" y="2603500"/>
              <a:ext cx="216000" cy="216000"/>
            </a:xfrm>
            <a:prstGeom prst="rect">
              <a:avLst/>
            </a:prstGeom>
            <a:solidFill>
              <a:srgbClr val="94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0800000">
            <a:off x="1133545" y="4371296"/>
            <a:ext cx="216000" cy="2489300"/>
            <a:chOff x="457200" y="444500"/>
            <a:chExt cx="216000" cy="2489300"/>
          </a:xfrm>
        </p:grpSpPr>
        <p:sp>
          <p:nvSpPr>
            <p:cNvPr id="35" name="矩形 34"/>
            <p:cNvSpPr/>
            <p:nvPr>
              <p:custDataLst>
                <p:tags r:id="rId28"/>
              </p:custDataLst>
            </p:nvPr>
          </p:nvSpPr>
          <p:spPr>
            <a:xfrm>
              <a:off x="457200" y="444500"/>
              <a:ext cx="216000" cy="2160000"/>
            </a:xfrm>
            <a:prstGeom prst="rect">
              <a:avLst/>
            </a:prstGeom>
            <a:solidFill>
              <a:srgbClr val="94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29"/>
              </p:custDataLst>
            </p:nvPr>
          </p:nvSpPr>
          <p:spPr>
            <a:xfrm>
              <a:off x="457200" y="2717800"/>
              <a:ext cx="216000" cy="216000"/>
            </a:xfrm>
            <a:prstGeom prst="rect">
              <a:avLst/>
            </a:prstGeom>
            <a:solidFill>
              <a:srgbClr val="94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669977" y="1383489"/>
            <a:ext cx="8601043" cy="1265402"/>
            <a:chOff x="2669977" y="1383489"/>
            <a:chExt cx="8601043" cy="1265402"/>
          </a:xfrm>
        </p:grpSpPr>
        <p:grpSp>
          <p:nvGrpSpPr>
            <p:cNvPr id="25" name="组合 24"/>
            <p:cNvGrpSpPr/>
            <p:nvPr/>
          </p:nvGrpSpPr>
          <p:grpSpPr>
            <a:xfrm>
              <a:off x="2669977" y="1383489"/>
              <a:ext cx="4035623" cy="989300"/>
              <a:chOff x="4089476" y="2591082"/>
              <a:chExt cx="4035623" cy="9893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4534588" y="2824535"/>
                <a:ext cx="3590511" cy="755847"/>
                <a:chOff x="3617049" y="2259590"/>
                <a:chExt cx="3590511" cy="755847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3617049" y="2259590"/>
                  <a:ext cx="2898871" cy="461665"/>
                  <a:chOff x="3454218" y="2734235"/>
                  <a:chExt cx="2898871" cy="461665"/>
                </a:xfrm>
              </p:grpSpPr>
              <p:sp>
                <p:nvSpPr>
                  <p:cNvPr id="71" name="文本框 70"/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3454218" y="2734235"/>
                    <a:ext cx="527709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01</a:t>
                    </a:r>
                    <a:endParaRPr lang="zh-CN" altLang="en-US" sz="2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72" name="文本框 71"/>
                  <p:cNvSpPr txBox="1"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4007575" y="2734235"/>
                    <a:ext cx="234551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要求与完成情况</a:t>
                    </a:r>
                  </a:p>
                </p:txBody>
              </p:sp>
            </p:grpSp>
            <p:sp>
              <p:nvSpPr>
                <p:cNvPr id="73" name="文本框 72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4170406" y="2665085"/>
                  <a:ext cx="3037154" cy="3503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展示实验要求和实验完成情况</a:t>
                  </a: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4089476" y="2591082"/>
                <a:ext cx="890224" cy="890224"/>
                <a:chOff x="4089476" y="2591082"/>
                <a:chExt cx="890224" cy="890224"/>
              </a:xfrm>
            </p:grpSpPr>
            <p:sp>
              <p:nvSpPr>
                <p:cNvPr id="18" name="不完整圆 17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4089476" y="2591082"/>
                  <a:ext cx="890224" cy="890224"/>
                </a:xfrm>
                <a:prstGeom prst="pie">
                  <a:avLst>
                    <a:gd name="adj1" fmla="val 10800000"/>
                    <a:gd name="adj2" fmla="val 16200000"/>
                  </a:avLst>
                </a:prstGeom>
                <a:solidFill>
                  <a:srgbClr val="9400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23" name="组合 22"/>
                <p:cNvGrpSpPr/>
                <p:nvPr/>
              </p:nvGrpSpPr>
              <p:grpSpPr>
                <a:xfrm>
                  <a:off x="4119090" y="2620696"/>
                  <a:ext cx="830997" cy="830997"/>
                  <a:chOff x="3980944" y="2339739"/>
                  <a:chExt cx="1188635" cy="1188635"/>
                </a:xfrm>
              </p:grpSpPr>
              <p:sp>
                <p:nvSpPr>
                  <p:cNvPr id="21" name="弧形 20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 rot="9000000">
                    <a:off x="3980944" y="2339739"/>
                    <a:ext cx="1188635" cy="1188635"/>
                  </a:xfrm>
                  <a:prstGeom prst="arc">
                    <a:avLst>
                      <a:gd name="adj1" fmla="val 16200000"/>
                      <a:gd name="adj2" fmla="val 9243580"/>
                    </a:avLst>
                  </a:prstGeom>
                  <a:ln>
                    <a:solidFill>
                      <a:srgbClr val="94003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22" name="椭圆 21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4857552" y="2392342"/>
                    <a:ext cx="144000" cy="144000"/>
                  </a:xfrm>
                  <a:prstGeom prst="ellipse">
                    <a:avLst/>
                  </a:prstGeom>
                  <a:solidFill>
                    <a:srgbClr val="A62C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</p:grpSp>
          </p:grpSp>
        </p:grpSp>
        <p:grpSp>
          <p:nvGrpSpPr>
            <p:cNvPr id="28" name="组合 27"/>
            <p:cNvGrpSpPr/>
            <p:nvPr/>
          </p:nvGrpSpPr>
          <p:grpSpPr>
            <a:xfrm>
              <a:off x="7242033" y="1383490"/>
              <a:ext cx="4028987" cy="1265401"/>
              <a:chOff x="2719346" y="4022564"/>
              <a:chExt cx="4028987" cy="1265401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3164458" y="4256017"/>
                <a:ext cx="3583875" cy="1031948"/>
                <a:chOff x="3617049" y="2259590"/>
                <a:chExt cx="3583875" cy="1031948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3617049" y="2259590"/>
                  <a:ext cx="2892459" cy="461665"/>
                  <a:chOff x="3454218" y="2734235"/>
                  <a:chExt cx="2892459" cy="461665"/>
                </a:xfrm>
              </p:grpSpPr>
              <p:sp>
                <p:nvSpPr>
                  <p:cNvPr id="88" name="文本框 87"/>
                  <p:cNvSpPr txBox="1"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3454218" y="2734235"/>
                    <a:ext cx="527709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02</a:t>
                    </a:r>
                    <a:endParaRPr lang="zh-CN" altLang="en-US" sz="2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4007575" y="2734235"/>
                    <a:ext cx="233910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人脸图像预处理</a:t>
                    </a:r>
                  </a:p>
                </p:txBody>
              </p:sp>
            </p:grpSp>
            <p:sp>
              <p:nvSpPr>
                <p:cNvPr id="87" name="文本框 86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4170406" y="2665084"/>
                  <a:ext cx="3030518" cy="6264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400" b="0" i="0" dirty="0"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针对噪声干扰、光照变化、遮挡影响、角度变化等问题的优化</a:t>
                  </a:r>
                  <a:endPara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82" name="不完整圆 81"/>
              <p:cNvSpPr/>
              <p:nvPr>
                <p:custDataLst>
                  <p:tags r:id="rId16"/>
                </p:custDataLst>
              </p:nvPr>
            </p:nvSpPr>
            <p:spPr>
              <a:xfrm rot="16200000">
                <a:off x="2719346" y="4022564"/>
                <a:ext cx="890224" cy="890224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9400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83" name="组合 82"/>
              <p:cNvGrpSpPr/>
              <p:nvPr/>
            </p:nvGrpSpPr>
            <p:grpSpPr>
              <a:xfrm>
                <a:off x="2748960" y="4052178"/>
                <a:ext cx="830997" cy="830997"/>
                <a:chOff x="3980944" y="2339739"/>
                <a:chExt cx="1188635" cy="1188635"/>
              </a:xfrm>
            </p:grpSpPr>
            <p:sp>
              <p:nvSpPr>
                <p:cNvPr id="84" name="弧形 83"/>
                <p:cNvSpPr/>
                <p:nvPr>
                  <p:custDataLst>
                    <p:tags r:id="rId17"/>
                  </p:custDataLst>
                </p:nvPr>
              </p:nvSpPr>
              <p:spPr>
                <a:xfrm rot="9000000">
                  <a:off x="3980944" y="2339739"/>
                  <a:ext cx="1188635" cy="1188635"/>
                </a:xfrm>
                <a:prstGeom prst="arc">
                  <a:avLst>
                    <a:gd name="adj1" fmla="val 16200000"/>
                    <a:gd name="adj2" fmla="val 9243580"/>
                  </a:avLst>
                </a:prstGeom>
                <a:ln>
                  <a:solidFill>
                    <a:srgbClr val="9400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85" name="椭圆 84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4857552" y="2392342"/>
                  <a:ext cx="144000" cy="144000"/>
                </a:xfrm>
                <a:prstGeom prst="ellipse">
                  <a:avLst/>
                </a:prstGeom>
                <a:solidFill>
                  <a:srgbClr val="A62C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</p:grpSp>
      </p:grpSp>
      <p:grpSp>
        <p:nvGrpSpPr>
          <p:cNvPr id="139" name="组合 138"/>
          <p:cNvGrpSpPr/>
          <p:nvPr/>
        </p:nvGrpSpPr>
        <p:grpSpPr>
          <a:xfrm>
            <a:off x="2669977" y="3898900"/>
            <a:ext cx="8601043" cy="1269377"/>
            <a:chOff x="2669977" y="1383489"/>
            <a:chExt cx="8601043" cy="1269377"/>
          </a:xfrm>
        </p:grpSpPr>
        <p:grpSp>
          <p:nvGrpSpPr>
            <p:cNvPr id="140" name="组合 139"/>
            <p:cNvGrpSpPr/>
            <p:nvPr/>
          </p:nvGrpSpPr>
          <p:grpSpPr>
            <a:xfrm>
              <a:off x="2669977" y="1383489"/>
              <a:ext cx="4035623" cy="1269377"/>
              <a:chOff x="4089476" y="2591082"/>
              <a:chExt cx="4035623" cy="1269377"/>
            </a:xfrm>
          </p:grpSpPr>
          <p:grpSp>
            <p:nvGrpSpPr>
              <p:cNvPr id="151" name="组合 150"/>
              <p:cNvGrpSpPr/>
              <p:nvPr/>
            </p:nvGrpSpPr>
            <p:grpSpPr>
              <a:xfrm>
                <a:off x="4534588" y="2824535"/>
                <a:ext cx="3590511" cy="1035924"/>
                <a:chOff x="3617049" y="2259590"/>
                <a:chExt cx="3590511" cy="1035924"/>
              </a:xfrm>
            </p:grpSpPr>
            <p:grpSp>
              <p:nvGrpSpPr>
                <p:cNvPr id="157" name="组合 156"/>
                <p:cNvGrpSpPr/>
                <p:nvPr/>
              </p:nvGrpSpPr>
              <p:grpSpPr>
                <a:xfrm>
                  <a:off x="3617049" y="2259590"/>
                  <a:ext cx="3508012" cy="461665"/>
                  <a:chOff x="3454218" y="2734235"/>
                  <a:chExt cx="3508012" cy="461665"/>
                </a:xfrm>
              </p:grpSpPr>
              <p:sp>
                <p:nvSpPr>
                  <p:cNvPr id="159" name="文本框 158"/>
                  <p:cNvSpPr txBox="1"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3454218" y="2734235"/>
                    <a:ext cx="527709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03</a:t>
                    </a:r>
                    <a:endParaRPr lang="zh-CN" altLang="en-US" sz="2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60" name="文本框 159"/>
                  <p:cNvSpPr txBox="1"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4007575" y="2734235"/>
                    <a:ext cx="2954655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人脸特征提取与识别</a:t>
                    </a:r>
                  </a:p>
                </p:txBody>
              </p:sp>
            </p:grpSp>
            <p:sp>
              <p:nvSpPr>
                <p:cNvPr id="158" name="文本框 157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4170406" y="2665085"/>
                  <a:ext cx="3037154" cy="6304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使用</a:t>
                  </a:r>
                  <a:r>
                    <a:rPr lang="en-US" altLang="zh-CN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PCA</a:t>
                  </a: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进行特征提取，使用</a:t>
                  </a:r>
                  <a:r>
                    <a:rPr lang="en-US" altLang="zh-CN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SVM/KNN</a:t>
                  </a: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进行分类</a:t>
                  </a:r>
                </a:p>
              </p:txBody>
            </p:sp>
          </p:grpSp>
          <p:grpSp>
            <p:nvGrpSpPr>
              <p:cNvPr id="152" name="组合 151"/>
              <p:cNvGrpSpPr/>
              <p:nvPr/>
            </p:nvGrpSpPr>
            <p:grpSpPr>
              <a:xfrm>
                <a:off x="4089476" y="2591082"/>
                <a:ext cx="890224" cy="890224"/>
                <a:chOff x="4089476" y="2591082"/>
                <a:chExt cx="890224" cy="890224"/>
              </a:xfrm>
            </p:grpSpPr>
            <p:sp>
              <p:nvSpPr>
                <p:cNvPr id="153" name="不完整圆 152"/>
                <p:cNvSpPr/>
                <p:nvPr>
                  <p:custDataLst>
                    <p:tags r:id="rId10"/>
                  </p:custDataLst>
                </p:nvPr>
              </p:nvSpPr>
              <p:spPr>
                <a:xfrm flipV="1">
                  <a:off x="4089476" y="2591082"/>
                  <a:ext cx="890224" cy="890224"/>
                </a:xfrm>
                <a:prstGeom prst="pie">
                  <a:avLst>
                    <a:gd name="adj1" fmla="val 10800000"/>
                    <a:gd name="adj2" fmla="val 16200000"/>
                  </a:avLst>
                </a:prstGeom>
                <a:solidFill>
                  <a:srgbClr val="9400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154" name="组合 153"/>
                <p:cNvGrpSpPr/>
                <p:nvPr/>
              </p:nvGrpSpPr>
              <p:grpSpPr>
                <a:xfrm>
                  <a:off x="4119090" y="2620696"/>
                  <a:ext cx="830997" cy="830997"/>
                  <a:chOff x="3980944" y="2339739"/>
                  <a:chExt cx="1188635" cy="1188635"/>
                </a:xfrm>
              </p:grpSpPr>
              <p:sp>
                <p:nvSpPr>
                  <p:cNvPr id="155" name="弧形 154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 rot="9000000">
                    <a:off x="3980944" y="2339739"/>
                    <a:ext cx="1188635" cy="1188635"/>
                  </a:xfrm>
                  <a:prstGeom prst="arc">
                    <a:avLst>
                      <a:gd name="adj1" fmla="val 16200000"/>
                      <a:gd name="adj2" fmla="val 9243580"/>
                    </a:avLst>
                  </a:prstGeom>
                  <a:ln>
                    <a:solidFill>
                      <a:srgbClr val="94003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156" name="椭圆 155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4857552" y="2392342"/>
                    <a:ext cx="144000" cy="144000"/>
                  </a:xfrm>
                  <a:prstGeom prst="ellipse">
                    <a:avLst/>
                  </a:prstGeom>
                  <a:solidFill>
                    <a:srgbClr val="A62C3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</p:grpSp>
          </p:grpSp>
        </p:grpSp>
        <p:grpSp>
          <p:nvGrpSpPr>
            <p:cNvPr id="141" name="组合 140"/>
            <p:cNvGrpSpPr/>
            <p:nvPr/>
          </p:nvGrpSpPr>
          <p:grpSpPr>
            <a:xfrm>
              <a:off x="7242033" y="1383490"/>
              <a:ext cx="4028987" cy="989299"/>
              <a:chOff x="2719346" y="4022564"/>
              <a:chExt cx="4028987" cy="989299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3164458" y="4256017"/>
                <a:ext cx="3583875" cy="755846"/>
                <a:chOff x="3617049" y="2259590"/>
                <a:chExt cx="3583875" cy="755846"/>
              </a:xfrm>
            </p:grpSpPr>
            <p:grpSp>
              <p:nvGrpSpPr>
                <p:cNvPr id="147" name="组合 146"/>
                <p:cNvGrpSpPr/>
                <p:nvPr/>
              </p:nvGrpSpPr>
              <p:grpSpPr>
                <a:xfrm>
                  <a:off x="3617049" y="2259590"/>
                  <a:ext cx="2892459" cy="461665"/>
                  <a:chOff x="3454218" y="2734235"/>
                  <a:chExt cx="2892459" cy="461665"/>
                </a:xfrm>
              </p:grpSpPr>
              <p:sp>
                <p:nvSpPr>
                  <p:cNvPr id="149" name="文本框 148"/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3454218" y="2734235"/>
                    <a:ext cx="527709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04</a:t>
                    </a:r>
                    <a:endParaRPr lang="zh-CN" altLang="en-US" sz="2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50" name="文本框 149"/>
                  <p:cNvSpPr txBox="1"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4007575" y="2734235"/>
                    <a:ext cx="233910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总结与未来展望</a:t>
                    </a:r>
                  </a:p>
                </p:txBody>
              </p:sp>
            </p:grpSp>
            <p:sp>
              <p:nvSpPr>
                <p:cNvPr id="148" name="文本框 147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4170406" y="2665084"/>
                  <a:ext cx="3030518" cy="3503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 实验结果、不足、探索</a:t>
                  </a:r>
                </a:p>
              </p:txBody>
            </p:sp>
          </p:grpSp>
          <p:sp>
            <p:nvSpPr>
              <p:cNvPr id="143" name="不完整圆 142"/>
              <p:cNvSpPr/>
              <p:nvPr>
                <p:custDataLst>
                  <p:tags r:id="rId4"/>
                </p:custDataLst>
              </p:nvPr>
            </p:nvSpPr>
            <p:spPr>
              <a:xfrm>
                <a:off x="2719346" y="4022564"/>
                <a:ext cx="890224" cy="890224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9400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44" name="组合 143"/>
              <p:cNvGrpSpPr/>
              <p:nvPr/>
            </p:nvGrpSpPr>
            <p:grpSpPr>
              <a:xfrm>
                <a:off x="2748960" y="4052178"/>
                <a:ext cx="830997" cy="830997"/>
                <a:chOff x="3980944" y="2339739"/>
                <a:chExt cx="1188635" cy="1188635"/>
              </a:xfrm>
            </p:grpSpPr>
            <p:sp>
              <p:nvSpPr>
                <p:cNvPr id="145" name="弧形 144"/>
                <p:cNvSpPr/>
                <p:nvPr>
                  <p:custDataLst>
                    <p:tags r:id="rId5"/>
                  </p:custDataLst>
                </p:nvPr>
              </p:nvSpPr>
              <p:spPr>
                <a:xfrm rot="9000000">
                  <a:off x="3980944" y="2339739"/>
                  <a:ext cx="1188635" cy="1188635"/>
                </a:xfrm>
                <a:prstGeom prst="arc">
                  <a:avLst>
                    <a:gd name="adj1" fmla="val 16200000"/>
                    <a:gd name="adj2" fmla="val 9243580"/>
                  </a:avLst>
                </a:prstGeom>
                <a:ln>
                  <a:solidFill>
                    <a:srgbClr val="9400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46" name="椭圆 145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57552" y="2392342"/>
                  <a:ext cx="144000" cy="144000"/>
                </a:xfrm>
                <a:prstGeom prst="ellipse">
                  <a:avLst/>
                </a:prstGeom>
                <a:solidFill>
                  <a:srgbClr val="A62C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2484637" y="6505836"/>
            <a:ext cx="9421402" cy="0"/>
          </a:xfrm>
          <a:prstGeom prst="line">
            <a:avLst/>
          </a:prstGeom>
          <a:ln w="12700">
            <a:solidFill>
              <a:srgbClr val="940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65112" y="1294746"/>
            <a:ext cx="4261777" cy="4261777"/>
            <a:chOff x="3965111" y="1611946"/>
            <a:chExt cx="4261777" cy="4261777"/>
          </a:xfrm>
        </p:grpSpPr>
        <p:grpSp>
          <p:nvGrpSpPr>
            <p:cNvPr id="9" name="组合 8"/>
            <p:cNvGrpSpPr/>
            <p:nvPr/>
          </p:nvGrpSpPr>
          <p:grpSpPr>
            <a:xfrm>
              <a:off x="4563372" y="2754185"/>
              <a:ext cx="3065263" cy="1701196"/>
              <a:chOff x="4563373" y="2639910"/>
              <a:chExt cx="3065263" cy="1701196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563373" y="3405979"/>
                <a:ext cx="3065263" cy="935127"/>
                <a:chOff x="4680033" y="3368934"/>
                <a:chExt cx="3065263" cy="935127"/>
              </a:xfrm>
            </p:grpSpPr>
            <p:sp>
              <p:nvSpPr>
                <p:cNvPr id="94" name="文本框 93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4680033" y="3368934"/>
                  <a:ext cx="3065263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3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要求与完成情况</a:t>
                  </a:r>
                </a:p>
              </p:txBody>
            </p:sp>
            <p:sp>
              <p:nvSpPr>
                <p:cNvPr id="92" name="文本框 91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4694083" y="3953709"/>
                  <a:ext cx="3037154" cy="3503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zh-CN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展示实验要求和实验完成情况</a:t>
                  </a:r>
                </a:p>
              </p:txBody>
            </p:sp>
          </p:grpSp>
          <p:sp>
            <p:nvSpPr>
              <p:cNvPr id="95" name="文本框 9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695890" y="2639910"/>
                <a:ext cx="75533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01</a:t>
                </a:r>
                <a:endPara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rot="18900000">
              <a:off x="3965111" y="1611946"/>
              <a:ext cx="4261777" cy="4261777"/>
              <a:chOff x="3216000" y="549000"/>
              <a:chExt cx="5760000" cy="5760000"/>
            </a:xfrm>
          </p:grpSpPr>
          <p:sp>
            <p:nvSpPr>
              <p:cNvPr id="4" name="椭圆 3"/>
              <p:cNvSpPr/>
              <p:nvPr>
                <p:custDataLst>
                  <p:tags r:id="rId5"/>
                </p:custDataLst>
              </p:nvPr>
            </p:nvSpPr>
            <p:spPr>
              <a:xfrm>
                <a:off x="3216000" y="549000"/>
                <a:ext cx="5760000" cy="5760000"/>
              </a:xfrm>
              <a:prstGeom prst="ellipse">
                <a:avLst/>
              </a:prstGeom>
              <a:noFill/>
              <a:ln w="12700">
                <a:solidFill>
                  <a:srgbClr val="9400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75" name="弧形 74"/>
              <p:cNvSpPr/>
              <p:nvPr>
                <p:custDataLst>
                  <p:tags r:id="rId6"/>
                </p:custDataLst>
              </p:nvPr>
            </p:nvSpPr>
            <p:spPr>
              <a:xfrm rot="9000000">
                <a:off x="3520450" y="853450"/>
                <a:ext cx="5151100" cy="5151100"/>
              </a:xfrm>
              <a:prstGeom prst="arc">
                <a:avLst>
                  <a:gd name="adj1" fmla="val 16200000"/>
                  <a:gd name="adj2" fmla="val 12311369"/>
                </a:avLst>
              </a:prstGeom>
              <a:ln w="76200">
                <a:solidFill>
                  <a:srgbClr val="940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97" name="椭圆 96"/>
              <p:cNvSpPr/>
              <p:nvPr>
                <p:custDataLst>
                  <p:tags r:id="rId7"/>
                </p:custDataLst>
              </p:nvPr>
            </p:nvSpPr>
            <p:spPr>
              <a:xfrm>
                <a:off x="8486586" y="3068942"/>
                <a:ext cx="360000" cy="360000"/>
              </a:xfrm>
              <a:prstGeom prst="ellipse">
                <a:avLst/>
              </a:prstGeom>
              <a:solidFill>
                <a:srgbClr val="9400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16000" y="0"/>
            <a:ext cx="360000" cy="1152000"/>
          </a:xfrm>
          <a:prstGeom prst="rect">
            <a:avLst/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0" name="矩形 99"/>
          <p:cNvSpPr/>
          <p:nvPr>
            <p:custDataLst>
              <p:tags r:id="rId4"/>
            </p:custDataLst>
          </p:nvPr>
        </p:nvSpPr>
        <p:spPr>
          <a:xfrm>
            <a:off x="5916000" y="5699270"/>
            <a:ext cx="360000" cy="360000"/>
          </a:xfrm>
          <a:prstGeom prst="rect">
            <a:avLst/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2484637" y="6505836"/>
            <a:ext cx="9421402" cy="0"/>
          </a:xfrm>
          <a:prstGeom prst="line">
            <a:avLst/>
          </a:prstGeom>
          <a:ln w="12700">
            <a:solidFill>
              <a:srgbClr val="A62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顶角 2"/>
          <p:cNvSpPr/>
          <p:nvPr>
            <p:custDataLst>
              <p:tags r:id="rId3"/>
            </p:custDataLst>
          </p:nvPr>
        </p:nvSpPr>
        <p:spPr>
          <a:xfrm rot="10800000">
            <a:off x="-1" y="0"/>
            <a:ext cx="12192000" cy="36819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-1"/>
            <a:ext cx="3035300" cy="3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68305" y="-1"/>
            <a:ext cx="2720995" cy="369333"/>
            <a:chOff x="80359" y="-2"/>
            <a:chExt cx="2720995" cy="370474"/>
          </a:xfrm>
        </p:grpSpPr>
        <p:sp>
          <p:nvSpPr>
            <p:cNvPr id="28" name="椭圆 27"/>
            <p:cNvSpPr/>
            <p:nvPr>
              <p:custDataLst>
                <p:tags r:id="rId8"/>
              </p:custDataLst>
            </p:nvPr>
          </p:nvSpPr>
          <p:spPr>
            <a:xfrm>
              <a:off x="80359" y="76096"/>
              <a:ext cx="216000" cy="216000"/>
            </a:xfrm>
            <a:prstGeom prst="ellipse">
              <a:avLst/>
            </a:prstGeom>
            <a:noFill/>
            <a:ln>
              <a:solidFill>
                <a:srgbClr val="A62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62C38"/>
                </a:solidFill>
                <a:latin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4359" y="-2"/>
              <a:ext cx="2666995" cy="370474"/>
              <a:chOff x="134359" y="-2"/>
              <a:chExt cx="2666995" cy="370474"/>
            </a:xfrm>
          </p:grpSpPr>
          <p:sp>
            <p:nvSpPr>
              <p:cNvPr id="27" name="椭圆 26"/>
              <p:cNvSpPr/>
              <p:nvPr>
                <p:custDataLst>
                  <p:tags r:id="rId9"/>
                </p:custDataLst>
              </p:nvPr>
            </p:nvSpPr>
            <p:spPr>
              <a:xfrm>
                <a:off x="134359" y="130096"/>
                <a:ext cx="108000" cy="108000"/>
              </a:xfrm>
              <a:prstGeom prst="ellipse">
                <a:avLst/>
              </a:prstGeom>
              <a:solidFill>
                <a:srgbClr val="94003F"/>
              </a:solidFill>
              <a:ln>
                <a:solidFill>
                  <a:srgbClr val="A62C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n-ea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350359" y="-2"/>
                <a:ext cx="2450995" cy="370474"/>
                <a:chOff x="376718" y="111758"/>
                <a:chExt cx="2450995" cy="370474"/>
              </a:xfrm>
            </p:grpSpPr>
            <p:sp>
              <p:nvSpPr>
                <p:cNvPr id="15" name="文本框 14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75659" y="111758"/>
                  <a:ext cx="2052054" cy="370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要求与完成情况</a:t>
                  </a:r>
                </a:p>
              </p:txBody>
            </p:sp>
            <p:sp>
              <p:nvSpPr>
                <p:cNvPr id="35" name="文本框 34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376718" y="111759"/>
                  <a:ext cx="441146" cy="3704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01</a:t>
                  </a:r>
                  <a:endPara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109" name="文本框 108"/>
          <p:cNvSpPr txBox="1"/>
          <p:nvPr>
            <p:custDataLst>
              <p:tags r:id="rId5"/>
            </p:custDataLst>
          </p:nvPr>
        </p:nvSpPr>
        <p:spPr>
          <a:xfrm>
            <a:off x="4926449" y="725891"/>
            <a:ext cx="26981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要求与完成情况</a:t>
            </a:r>
          </a:p>
        </p:txBody>
      </p:sp>
      <p:cxnSp>
        <p:nvCxnSpPr>
          <p:cNvPr id="110" name="直接连接符 109"/>
          <p:cNvCxnSpPr/>
          <p:nvPr>
            <p:custDataLst>
              <p:tags r:id="rId6"/>
            </p:custDataLst>
          </p:nvPr>
        </p:nvCxnSpPr>
        <p:spPr>
          <a:xfrm>
            <a:off x="4512000" y="1254660"/>
            <a:ext cx="3168000" cy="0"/>
          </a:xfrm>
          <a:prstGeom prst="line">
            <a:avLst/>
          </a:prstGeom>
          <a:ln w="12700">
            <a:solidFill>
              <a:srgbClr val="940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18B2F53-DE25-C302-C731-22080874831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339359" y="1663634"/>
            <a:ext cx="4756640" cy="34265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+mn-ea"/>
              </a:rPr>
              <a:t>(1) 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+mn-ea"/>
              </a:rPr>
              <a:t>人脸识别系统设计（必做）：根据课堂上学习的理论知识（包括特征提取、分类器设计），设计一个人脸识别系统，该系统具有较好的识别率。可在提供的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+mn-ea"/>
              </a:rPr>
              <a:t>AR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+mn-ea"/>
              </a:rPr>
              <a:t>人脸图片数据集（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+mn-ea"/>
              </a:rPr>
              <a:t>120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+mn-ea"/>
              </a:rPr>
              <a:t>人）、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+mn-ea"/>
              </a:rPr>
              <a:t>Feret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+mn-ea"/>
              </a:rPr>
              <a:t>人脸图片数据集（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+mn-ea"/>
              </a:rPr>
              <a:t>175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+mn-ea"/>
              </a:rPr>
              <a:t>人）、人脸视频数据集（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+mn-ea"/>
              </a:rPr>
              <a:t>10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+mn-ea"/>
              </a:rPr>
              <a:t>人）、真实采集的人脸视频或其他公开数据集上展开实验。</a:t>
            </a:r>
          </a:p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+mn-ea"/>
              </a:rPr>
              <a:t>(2)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+mn-ea"/>
              </a:rPr>
              <a:t>人脸识别系统提升（至少选择其中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+mn-ea"/>
              </a:rPr>
              <a:t>个问题做）：面向实际环境的人脸识别系统会考虑更多环节，包括图像预处理、特征提取、特征选择、分类器设计、训练与测试等。人脸识别算法在真实应用中会遇到以下问题，包括噪声干扰、光照变化、遮挡影响、角度变化。请针对以上至少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+mn-ea"/>
              </a:rPr>
              <a:t>个问题（如噪声干扰、光照变化、遮挡影响、角度变化）展开探讨，分析是什么原因导致识别性能下降，提出增强人脸识别系统性能的方法，提高系统对异常情况处理的能力，使整个识别系统的适应性和稳定性达到更好的状态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367357-FE59-630A-AA24-571E51F0A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27936"/>
              </p:ext>
            </p:extLst>
          </p:nvPr>
        </p:nvGraphicFramePr>
        <p:xfrm>
          <a:off x="7811967" y="1665521"/>
          <a:ext cx="2576546" cy="383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187">
                  <a:extLst>
                    <a:ext uri="{9D8B030D-6E8A-4147-A177-3AD203B41FA5}">
                      <a16:colId xmlns:a16="http://schemas.microsoft.com/office/drawing/2014/main" val="1877170336"/>
                    </a:ext>
                  </a:extLst>
                </a:gridCol>
                <a:gridCol w="732359">
                  <a:extLst>
                    <a:ext uri="{9D8B030D-6E8A-4147-A177-3AD203B41FA5}">
                      <a16:colId xmlns:a16="http://schemas.microsoft.com/office/drawing/2014/main" val="2423129433"/>
                    </a:ext>
                  </a:extLst>
                </a:gridCol>
              </a:tblGrid>
              <a:tr h="569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要求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00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完成情况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00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81534"/>
                  </a:ext>
                </a:extLst>
              </a:tr>
              <a:tr h="407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噪声干扰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475753"/>
                  </a:ext>
                </a:extLst>
              </a:tr>
              <a:tr h="407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光照变化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58393"/>
                  </a:ext>
                </a:extLst>
              </a:tr>
              <a:tr h="407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遮挡影响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991969"/>
                  </a:ext>
                </a:extLst>
              </a:tr>
              <a:tr h="407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角度变化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521995"/>
                  </a:ext>
                </a:extLst>
              </a:tr>
              <a:tr h="407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AR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数据集测试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12355"/>
                  </a:ext>
                </a:extLst>
              </a:tr>
              <a:tr h="407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Feret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数据集测试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852571"/>
                  </a:ext>
                </a:extLst>
              </a:tr>
              <a:tr h="407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人脸视频数据集测试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73005"/>
                  </a:ext>
                </a:extLst>
              </a:tr>
              <a:tr h="407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真实采集的人脸视频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64248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2484637" y="6505836"/>
            <a:ext cx="9421402" cy="0"/>
          </a:xfrm>
          <a:prstGeom prst="line">
            <a:avLst/>
          </a:prstGeom>
          <a:ln w="12700">
            <a:solidFill>
              <a:srgbClr val="94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65112" y="1294746"/>
            <a:ext cx="4261777" cy="4261777"/>
            <a:chOff x="3965111" y="1611946"/>
            <a:chExt cx="4261777" cy="4261777"/>
          </a:xfrm>
        </p:grpSpPr>
        <p:grpSp>
          <p:nvGrpSpPr>
            <p:cNvPr id="9" name="组合 8"/>
            <p:cNvGrpSpPr/>
            <p:nvPr/>
          </p:nvGrpSpPr>
          <p:grpSpPr>
            <a:xfrm>
              <a:off x="4577422" y="2754185"/>
              <a:ext cx="3252385" cy="1977298"/>
              <a:chOff x="4577423" y="2639910"/>
              <a:chExt cx="3252385" cy="197729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577423" y="3405979"/>
                <a:ext cx="3252385" cy="1211229"/>
                <a:chOff x="4694083" y="3368934"/>
                <a:chExt cx="3252385" cy="1211229"/>
              </a:xfrm>
            </p:grpSpPr>
            <p:sp>
              <p:nvSpPr>
                <p:cNvPr id="94" name="文本框 93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4889221" y="3368934"/>
                  <a:ext cx="3057247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人脸图像预处理</a:t>
                  </a:r>
                </a:p>
              </p:txBody>
            </p:sp>
            <p:sp>
              <p:nvSpPr>
                <p:cNvPr id="92" name="文本框 91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4694083" y="3953709"/>
                  <a:ext cx="3037154" cy="6264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zh-CN" altLang="en-US" sz="1400" b="0" i="0" dirty="0"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针对噪声干扰、光照变化、遮挡影响、角度变化等问题的优化</a:t>
                  </a:r>
                  <a:endPara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95" name="文本框 9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695890" y="2639910"/>
                <a:ext cx="75533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02</a:t>
                </a:r>
                <a:endPara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rot="18900000">
              <a:off x="3965111" y="1611946"/>
              <a:ext cx="4261777" cy="4261777"/>
              <a:chOff x="3216000" y="549000"/>
              <a:chExt cx="5760000" cy="5760000"/>
            </a:xfrm>
          </p:grpSpPr>
          <p:sp>
            <p:nvSpPr>
              <p:cNvPr id="4" name="椭圆 3"/>
              <p:cNvSpPr/>
              <p:nvPr>
                <p:custDataLst>
                  <p:tags r:id="rId5"/>
                </p:custDataLst>
              </p:nvPr>
            </p:nvSpPr>
            <p:spPr>
              <a:xfrm>
                <a:off x="3216000" y="549000"/>
                <a:ext cx="5760000" cy="5760000"/>
              </a:xfrm>
              <a:prstGeom prst="ellipse">
                <a:avLst/>
              </a:prstGeom>
              <a:noFill/>
              <a:ln w="12700">
                <a:solidFill>
                  <a:srgbClr val="9400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75" name="弧形 74"/>
              <p:cNvSpPr/>
              <p:nvPr>
                <p:custDataLst>
                  <p:tags r:id="rId6"/>
                </p:custDataLst>
              </p:nvPr>
            </p:nvSpPr>
            <p:spPr>
              <a:xfrm rot="9000000">
                <a:off x="3520450" y="853450"/>
                <a:ext cx="5151100" cy="5151100"/>
              </a:xfrm>
              <a:prstGeom prst="arc">
                <a:avLst>
                  <a:gd name="adj1" fmla="val 16200000"/>
                  <a:gd name="adj2" fmla="val 12311369"/>
                </a:avLst>
              </a:prstGeom>
              <a:ln w="76200">
                <a:solidFill>
                  <a:srgbClr val="94003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97" name="椭圆 96"/>
              <p:cNvSpPr/>
              <p:nvPr>
                <p:custDataLst>
                  <p:tags r:id="rId7"/>
                </p:custDataLst>
              </p:nvPr>
            </p:nvSpPr>
            <p:spPr>
              <a:xfrm>
                <a:off x="8486586" y="3068942"/>
                <a:ext cx="360000" cy="360000"/>
              </a:xfrm>
              <a:prstGeom prst="ellipse">
                <a:avLst/>
              </a:prstGeom>
              <a:solidFill>
                <a:srgbClr val="9400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916000" y="0"/>
            <a:ext cx="360000" cy="1152000"/>
          </a:xfrm>
          <a:prstGeom prst="rect">
            <a:avLst/>
          </a:prstGeom>
          <a:solidFill>
            <a:srgbClr val="94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0" name="矩形 99"/>
          <p:cNvSpPr/>
          <p:nvPr>
            <p:custDataLst>
              <p:tags r:id="rId4"/>
            </p:custDataLst>
          </p:nvPr>
        </p:nvSpPr>
        <p:spPr>
          <a:xfrm>
            <a:off x="5916000" y="5759595"/>
            <a:ext cx="360000" cy="360000"/>
          </a:xfrm>
          <a:prstGeom prst="rect">
            <a:avLst/>
          </a:prstGeom>
          <a:solidFill>
            <a:srgbClr val="94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D3BC4-0CFA-ADCE-9369-7D6E65C09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DB00711-F8D1-7669-1A3A-C2A815563B89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484637" y="6505836"/>
            <a:ext cx="9421402" cy="0"/>
          </a:xfrm>
          <a:prstGeom prst="line">
            <a:avLst/>
          </a:prstGeom>
          <a:ln w="12700">
            <a:solidFill>
              <a:srgbClr val="94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顶角 2">
            <a:extLst>
              <a:ext uri="{FF2B5EF4-FFF2-40B4-BE49-F238E27FC236}">
                <a16:creationId xmlns:a16="http://schemas.microsoft.com/office/drawing/2014/main" id="{57AFD863-710C-AD6C-1757-CF44C58C1DC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-1" y="0"/>
            <a:ext cx="12192000" cy="36819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94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88DB99-9112-035A-3745-2AC35C4164A4}"/>
              </a:ext>
            </a:extLst>
          </p:cNvPr>
          <p:cNvGrpSpPr/>
          <p:nvPr/>
        </p:nvGrpSpPr>
        <p:grpSpPr>
          <a:xfrm>
            <a:off x="3035299" y="2787"/>
            <a:ext cx="3060700" cy="369333"/>
            <a:chOff x="3035299" y="2787"/>
            <a:chExt cx="3060700" cy="36933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E26D6-4275-C978-A2DA-A036060D393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035299" y="2788"/>
              <a:ext cx="3060700" cy="368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14E3896-EB2F-002A-B419-034B30201BC3}"/>
                </a:ext>
              </a:extLst>
            </p:cNvPr>
            <p:cNvGrpSpPr/>
            <p:nvPr/>
          </p:nvGrpSpPr>
          <p:grpSpPr>
            <a:xfrm>
              <a:off x="3416304" y="2787"/>
              <a:ext cx="2606427" cy="369333"/>
              <a:chOff x="80359" y="-2"/>
              <a:chExt cx="2606427" cy="370474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84EC256-EA4F-A65F-6A05-0CA0810A155C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80359" y="76096"/>
                <a:ext cx="216000" cy="216000"/>
              </a:xfrm>
              <a:prstGeom prst="ellipse">
                <a:avLst/>
              </a:prstGeom>
              <a:noFill/>
              <a:ln>
                <a:solidFill>
                  <a:srgbClr val="A62C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A62C38"/>
                  </a:solidFill>
                  <a:latin typeface="+mn-ea"/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4A540C4-ABC0-9C10-9F0F-DFA6FE221227}"/>
                  </a:ext>
                </a:extLst>
              </p:cNvPr>
              <p:cNvGrpSpPr/>
              <p:nvPr/>
            </p:nvGrpSpPr>
            <p:grpSpPr>
              <a:xfrm>
                <a:off x="134359" y="-2"/>
                <a:ext cx="2552427" cy="370474"/>
                <a:chOff x="134359" y="-2"/>
                <a:chExt cx="2552427" cy="370474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21685C20-DACA-FDC6-E7C4-95015FDD6EFC}"/>
                    </a:ext>
                  </a:extLst>
                </p:cNvPr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34359" y="130096"/>
                  <a:ext cx="108000" cy="108000"/>
                </a:xfrm>
                <a:prstGeom prst="ellipse">
                  <a:avLst/>
                </a:prstGeom>
                <a:solidFill>
                  <a:srgbClr val="A62C38"/>
                </a:solidFill>
                <a:ln>
                  <a:solidFill>
                    <a:srgbClr val="A62C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2F900392-BCF1-CB0F-79C0-701FB88F6D93}"/>
                    </a:ext>
                  </a:extLst>
                </p:cNvPr>
                <p:cNvGrpSpPr/>
                <p:nvPr/>
              </p:nvGrpSpPr>
              <p:grpSpPr>
                <a:xfrm>
                  <a:off x="350359" y="-2"/>
                  <a:ext cx="2336427" cy="370474"/>
                  <a:chOff x="376718" y="111758"/>
                  <a:chExt cx="2336427" cy="370474"/>
                </a:xfrm>
              </p:grpSpPr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18548A0-B803-0392-1ACA-F741DD42CEA3}"/>
                      </a:ext>
                    </a:extLst>
                  </p:cNvPr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775659" y="111758"/>
                    <a:ext cx="1937486" cy="3704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人脸图像预处理</a:t>
                    </a:r>
                  </a:p>
                </p:txBody>
              </p: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6DA9FC8D-B1B5-78C8-A772-D00848088946}"/>
                      </a:ext>
                    </a:extLst>
                  </p:cNvPr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376718" y="111759"/>
                    <a:ext cx="441146" cy="3704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02</a:t>
                    </a:r>
                    <a:endPara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</p:grp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7F40CBC-C7C3-2CA0-2A1A-D18836D461B5}"/>
              </a:ext>
            </a:extLst>
          </p:cNvPr>
          <p:cNvGrpSpPr/>
          <p:nvPr/>
        </p:nvGrpSpPr>
        <p:grpSpPr>
          <a:xfrm>
            <a:off x="4512000" y="725891"/>
            <a:ext cx="3168000" cy="528769"/>
            <a:chOff x="4512000" y="725891"/>
            <a:chExt cx="3168000" cy="528769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27E9CAB7-798C-957A-EE74-DAD2D72E380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4926449" y="725891"/>
              <a:ext cx="269817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人脸图像预处理</a:t>
              </a: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D9A663C0-E46B-AD80-E617-5CD8D4796D0A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4512000" y="1254660"/>
              <a:ext cx="3168000" cy="0"/>
            </a:xfrm>
            <a:prstGeom prst="line">
              <a:avLst/>
            </a:prstGeom>
            <a:ln w="12700">
              <a:solidFill>
                <a:srgbClr val="9400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E97941D8-9AFD-2250-4904-098C2AF67043}"/>
              </a:ext>
            </a:extLst>
          </p:cNvPr>
          <p:cNvGrpSpPr/>
          <p:nvPr/>
        </p:nvGrpSpPr>
        <p:grpSpPr>
          <a:xfrm>
            <a:off x="1162898" y="1995754"/>
            <a:ext cx="10375183" cy="3205686"/>
            <a:chOff x="1162899" y="2344513"/>
            <a:chExt cx="10375183" cy="320568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AEC462E-E793-8FBD-75CE-255B7A3A64CB}"/>
                </a:ext>
              </a:extLst>
            </p:cNvPr>
            <p:cNvGrpSpPr/>
            <p:nvPr/>
          </p:nvGrpSpPr>
          <p:grpSpPr>
            <a:xfrm>
              <a:off x="1162899" y="2344513"/>
              <a:ext cx="10375183" cy="3205686"/>
              <a:chOff x="1404818" y="2449028"/>
              <a:chExt cx="10375183" cy="3205686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09DD94C0-C5B3-50D6-42F6-E1941C621EDE}"/>
                  </a:ext>
                </a:extLst>
              </p:cNvPr>
              <p:cNvGrpSpPr/>
              <p:nvPr/>
            </p:nvGrpSpPr>
            <p:grpSpPr>
              <a:xfrm>
                <a:off x="2622860" y="3000490"/>
                <a:ext cx="2346403" cy="1998044"/>
                <a:chOff x="1795929" y="3087895"/>
                <a:chExt cx="2346403" cy="1998044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CC669ABF-A491-E38D-E892-FB42B45EA35A}"/>
                    </a:ext>
                  </a:extLst>
                </p:cNvPr>
                <p:cNvGrpSpPr/>
                <p:nvPr/>
              </p:nvGrpSpPr>
              <p:grpSpPr>
                <a:xfrm>
                  <a:off x="1795929" y="3087895"/>
                  <a:ext cx="2346403" cy="717818"/>
                  <a:chOff x="1419295" y="2828016"/>
                  <a:chExt cx="2346403" cy="717818"/>
                </a:xfrm>
              </p:grpSpPr>
              <p:sp>
                <p:nvSpPr>
                  <p:cNvPr id="6" name="矩形: 一个圆顶角，剪去另一个顶角 5">
                    <a:extLst>
                      <a:ext uri="{FF2B5EF4-FFF2-40B4-BE49-F238E27FC236}">
                        <a16:creationId xmlns:a16="http://schemas.microsoft.com/office/drawing/2014/main" id="{05E4EDD8-33FC-5118-F5B5-FE4CB095F785}"/>
                      </a:ext>
                    </a:extLst>
                  </p:cNvPr>
                  <p:cNvSpPr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1419295" y="2828016"/>
                    <a:ext cx="2346403" cy="717818"/>
                  </a:xfrm>
                  <a:prstGeom prst="snipRoundRect">
                    <a:avLst>
                      <a:gd name="adj1" fmla="val 0"/>
                      <a:gd name="adj2" fmla="val 16667"/>
                    </a:avLst>
                  </a:prstGeom>
                  <a:noFill/>
                  <a:ln w="19050">
                    <a:solidFill>
                      <a:srgbClr val="94003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287" name="文本框 286">
                    <a:extLst>
                      <a:ext uri="{FF2B5EF4-FFF2-40B4-BE49-F238E27FC236}">
                        <a16:creationId xmlns:a16="http://schemas.microsoft.com/office/drawing/2014/main" id="{5380D7FE-46DA-F9C3-B1F6-95D762D8B011}"/>
                      </a:ext>
                    </a:extLst>
                  </p:cNvPr>
                  <p:cNvSpPr txBox="1"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2037822" y="2986992"/>
                    <a:ext cx="159370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不同角度采集</a:t>
                    </a:r>
                  </a:p>
                </p:txBody>
              </p: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56DA9E38-8749-BA60-88B7-A57391D4749F}"/>
                    </a:ext>
                  </a:extLst>
                </p:cNvPr>
                <p:cNvGrpSpPr/>
                <p:nvPr/>
              </p:nvGrpSpPr>
              <p:grpSpPr>
                <a:xfrm>
                  <a:off x="1795929" y="4368121"/>
                  <a:ext cx="2346403" cy="717818"/>
                  <a:chOff x="1419294" y="4170074"/>
                  <a:chExt cx="2346403" cy="717818"/>
                </a:xfrm>
              </p:grpSpPr>
              <p:sp>
                <p:nvSpPr>
                  <p:cNvPr id="228" name="矩形: 一个圆顶角，剪去另一个顶角 227">
                    <a:extLst>
                      <a:ext uri="{FF2B5EF4-FFF2-40B4-BE49-F238E27FC236}">
                        <a16:creationId xmlns:a16="http://schemas.microsoft.com/office/drawing/2014/main" id="{C4A5FD32-6FC9-C10C-4841-9A13FCF85A4F}"/>
                      </a:ext>
                    </a:extLst>
                  </p:cNvPr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419294" y="4170074"/>
                    <a:ext cx="2346403" cy="717818"/>
                  </a:xfrm>
                  <a:prstGeom prst="snipRoundRect">
                    <a:avLst>
                      <a:gd name="adj1" fmla="val 0"/>
                      <a:gd name="adj2" fmla="val 16667"/>
                    </a:avLst>
                  </a:prstGeom>
                  <a:noFill/>
                  <a:ln w="19050">
                    <a:solidFill>
                      <a:srgbClr val="94003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288" name="文本框 287">
                    <a:extLst>
                      <a:ext uri="{FF2B5EF4-FFF2-40B4-BE49-F238E27FC236}">
                        <a16:creationId xmlns:a16="http://schemas.microsoft.com/office/drawing/2014/main" id="{F54242C4-15C2-39FE-694A-C78C7DAF0A33}"/>
                      </a:ext>
                    </a:extLst>
                  </p:cNvPr>
                  <p:cNvSpPr txBox="1"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2280677" y="4366602"/>
                    <a:ext cx="110799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仿射变换</a:t>
                    </a:r>
                  </a:p>
                </p:txBody>
              </p:sp>
            </p:grp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504DEF14-58D6-1478-B8CE-EA74B042AAC5}"/>
                  </a:ext>
                </a:extLst>
              </p:cNvPr>
              <p:cNvGrpSpPr/>
              <p:nvPr/>
            </p:nvGrpSpPr>
            <p:grpSpPr>
              <a:xfrm>
                <a:off x="6188645" y="2449028"/>
                <a:ext cx="5591356" cy="3205686"/>
                <a:chOff x="6850688" y="2356000"/>
                <a:chExt cx="5591356" cy="3205686"/>
              </a:xfrm>
            </p:grpSpPr>
            <p:sp>
              <p:nvSpPr>
                <p:cNvPr id="291" name="文本框 290">
                  <a:extLst>
                    <a:ext uri="{FF2B5EF4-FFF2-40B4-BE49-F238E27FC236}">
                      <a16:creationId xmlns:a16="http://schemas.microsoft.com/office/drawing/2014/main" id="{A9B15F9D-3D23-12E7-1B5E-08C419C08206}"/>
                    </a:ext>
                  </a:extLst>
                </p:cNvPr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8253179" y="2356000"/>
                  <a:ext cx="110799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优化方法</a:t>
                  </a:r>
                </a:p>
              </p:txBody>
            </p:sp>
            <p:grpSp>
              <p:nvGrpSpPr>
                <p:cNvPr id="321" name="组合 320">
                  <a:extLst>
                    <a:ext uri="{FF2B5EF4-FFF2-40B4-BE49-F238E27FC236}">
                      <a16:creationId xmlns:a16="http://schemas.microsoft.com/office/drawing/2014/main" id="{7EFD3E0A-DEDB-FCE9-6930-DBB600F3D37C}"/>
                    </a:ext>
                  </a:extLst>
                </p:cNvPr>
                <p:cNvGrpSpPr/>
                <p:nvPr/>
              </p:nvGrpSpPr>
              <p:grpSpPr>
                <a:xfrm>
                  <a:off x="9283020" y="4057126"/>
                  <a:ext cx="3159024" cy="1504560"/>
                  <a:chOff x="6765042" y="4090394"/>
                  <a:chExt cx="3159024" cy="1504560"/>
                </a:xfrm>
              </p:grpSpPr>
              <p:sp>
                <p:nvSpPr>
                  <p:cNvPr id="322" name="矩形: 一个圆顶角，剪去另一个顶角 321">
                    <a:extLst>
                      <a:ext uri="{FF2B5EF4-FFF2-40B4-BE49-F238E27FC236}">
                        <a16:creationId xmlns:a16="http://schemas.microsoft.com/office/drawing/2014/main" id="{03D34247-EA69-5514-74E3-19C56E7D4DB5}"/>
                      </a:ext>
                    </a:extLst>
                  </p:cNvPr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6765042" y="4090394"/>
                    <a:ext cx="3159024" cy="1504560"/>
                  </a:xfrm>
                  <a:prstGeom prst="snipRoundRect">
                    <a:avLst>
                      <a:gd name="adj1" fmla="val 0"/>
                      <a:gd name="adj2" fmla="val 16667"/>
                    </a:avLst>
                  </a:prstGeom>
                  <a:solidFill>
                    <a:srgbClr val="94003E"/>
                  </a:solidFill>
                  <a:ln w="19050">
                    <a:solidFill>
                      <a:srgbClr val="A62C3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323" name="文本框 322">
                    <a:extLst>
                      <a:ext uri="{FF2B5EF4-FFF2-40B4-BE49-F238E27FC236}">
                        <a16:creationId xmlns:a16="http://schemas.microsoft.com/office/drawing/2014/main" id="{1E4AEB36-6E03-A199-5D43-494C20BA0C5F}"/>
                      </a:ext>
                    </a:extLst>
                  </p:cNvPr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6999627" y="4259875"/>
                    <a:ext cx="2647518" cy="12737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zh-CN" altLang="en-US" sz="1200" dirty="0">
                        <a:solidFill>
                          <a:schemeClr val="bg1"/>
                        </a:solidFill>
                        <a:latin typeface="+mn-ea"/>
                      </a:rPr>
                      <a:t>两种方法在识别率上相差不大，在不使用其他预处理方法的情况下在</a:t>
                    </a:r>
                    <a:r>
                      <a:rPr lang="en-US" altLang="zh-CN" sz="1200" dirty="0" err="1">
                        <a:solidFill>
                          <a:schemeClr val="bg1"/>
                        </a:solidFill>
                        <a:latin typeface="+mn-ea"/>
                      </a:rPr>
                      <a:t>feret</a:t>
                    </a:r>
                    <a:r>
                      <a:rPr lang="zh-CN" altLang="en-US" sz="1200" dirty="0">
                        <a:solidFill>
                          <a:schemeClr val="bg1"/>
                        </a:solidFill>
                        <a:latin typeface="+mn-ea"/>
                      </a:rPr>
                      <a:t>数据上的正确率都在</a:t>
                    </a:r>
                    <a:r>
                      <a:rPr lang="en-US" altLang="zh-CN" sz="1200" dirty="0">
                        <a:solidFill>
                          <a:schemeClr val="bg1"/>
                        </a:solidFill>
                        <a:latin typeface="+mn-ea"/>
                      </a:rPr>
                      <a:t>90%</a:t>
                    </a:r>
                    <a:r>
                      <a:rPr lang="zh-CN" altLang="en-US" sz="1200" dirty="0">
                        <a:solidFill>
                          <a:schemeClr val="bg1"/>
                        </a:solidFill>
                        <a:latin typeface="+mn-ea"/>
                      </a:rPr>
                      <a:t>左右，但是仿射变换的速度比较慢。</a:t>
                    </a:r>
                    <a:endParaRPr lang="en-US" altLang="zh-CN" sz="1200" dirty="0">
                      <a:solidFill>
                        <a:schemeClr val="bg1"/>
                      </a:solidFill>
                      <a:latin typeface="+mn-ea"/>
                    </a:endParaRPr>
                  </a:p>
                  <a:p>
                    <a:pPr algn="ctr">
                      <a:lnSpc>
                        <a:spcPct val="130000"/>
                      </a:lnSpc>
                    </a:pPr>
                    <a:r>
                      <a:rPr lang="zh-CN" altLang="en-US" sz="1200" dirty="0">
                        <a:solidFill>
                          <a:schemeClr val="bg1"/>
                        </a:solidFill>
                        <a:latin typeface="+mn-ea"/>
                      </a:rPr>
                      <a:t>选择结果：不同角度采集</a:t>
                    </a:r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3A36B806-8AFA-133A-DDFE-A351E9284B64}"/>
                    </a:ext>
                  </a:extLst>
                </p:cNvPr>
                <p:cNvGrpSpPr/>
                <p:nvPr/>
              </p:nvGrpSpPr>
              <p:grpSpPr>
                <a:xfrm>
                  <a:off x="6850688" y="3109846"/>
                  <a:ext cx="4172285" cy="789128"/>
                  <a:chOff x="6869938" y="2936594"/>
                  <a:chExt cx="4172285" cy="789128"/>
                </a:xfrm>
              </p:grpSpPr>
              <p:sp>
                <p:nvSpPr>
                  <p:cNvPr id="294" name="文本框 293">
                    <a:extLst>
                      <a:ext uri="{FF2B5EF4-FFF2-40B4-BE49-F238E27FC236}">
                        <a16:creationId xmlns:a16="http://schemas.microsoft.com/office/drawing/2014/main" id="{E12371D1-4B59-14A1-E1EB-C270BA344CFA}"/>
                      </a:ext>
                    </a:extLst>
                  </p:cNvPr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6869938" y="2936594"/>
                    <a:ext cx="1956489" cy="7891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不同角度采集是将图像进行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-30°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到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+30°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的旋转，每隔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5°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采集一张图像</a:t>
                    </a:r>
                  </a:p>
                </p:txBody>
              </p:sp>
              <p:sp>
                <p:nvSpPr>
                  <p:cNvPr id="326" name="文本框 325">
                    <a:extLst>
                      <a:ext uri="{FF2B5EF4-FFF2-40B4-BE49-F238E27FC236}">
                        <a16:creationId xmlns:a16="http://schemas.microsoft.com/office/drawing/2014/main" id="{331D0192-1EBF-7B4D-3AC5-0D16B5E572EF}"/>
                      </a:ext>
                    </a:extLst>
                  </p:cNvPr>
                  <p:cNvSpPr txBox="1"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9085734" y="2936595"/>
                    <a:ext cx="1956489" cy="7891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仿射变换调用</a:t>
                    </a:r>
                    <a:r>
                      <a:rPr lang="en-US" altLang="zh-CN" sz="1200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dlib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库实现，使用</a:t>
                    </a: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5</a:t>
                    </a: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个点的人脸特征检测模型</a:t>
                    </a:r>
                  </a:p>
                </p:txBody>
              </p:sp>
            </p:grp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C622FB34-2E5E-63FE-5620-72AF2B1B3998}"/>
                  </a:ext>
                </a:extLst>
              </p:cNvPr>
              <p:cNvGrpSpPr/>
              <p:nvPr/>
            </p:nvGrpSpPr>
            <p:grpSpPr>
              <a:xfrm>
                <a:off x="1404818" y="2569993"/>
                <a:ext cx="706392" cy="2812569"/>
                <a:chOff x="1135313" y="2606454"/>
                <a:chExt cx="706392" cy="2812569"/>
              </a:xfrm>
            </p:grpSpPr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7966A24D-4EF2-A877-090A-ADBC0B441795}"/>
                    </a:ext>
                  </a:extLst>
                </p:cNvPr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220291" y="2606454"/>
                  <a:ext cx="621414" cy="2755621"/>
                </a:xfrm>
                <a:prstGeom prst="rect">
                  <a:avLst/>
                </a:prstGeom>
                <a:noFill/>
                <a:ln w="19050">
                  <a:solidFill>
                    <a:srgbClr val="A62C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E7E04862-00EA-6C40-54B8-08495560A712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135313" y="2663402"/>
                  <a:ext cx="621414" cy="2755621"/>
                </a:xfrm>
                <a:prstGeom prst="rect">
                  <a:avLst/>
                </a:prstGeom>
                <a:solidFill>
                  <a:srgbClr val="9400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A9196B17-33DF-F31C-10A7-46E5EE03DAA6}"/>
                    </a:ext>
                  </a:extLst>
                </p:cNvPr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1141425" y="2692814"/>
                  <a:ext cx="615553" cy="260858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zh-CN" altLang="en-US" sz="2800" dirty="0">
                      <a:solidFill>
                        <a:schemeClr val="bg1"/>
                      </a:solidFill>
                      <a:latin typeface="+mn-ea"/>
                    </a:rPr>
                    <a:t>角 度 变 化</a:t>
                  </a:r>
                </a:p>
              </p:txBody>
            </p:sp>
          </p:grpSp>
        </p:grpSp>
        <p:grpSp>
          <p:nvGrpSpPr>
            <p:cNvPr id="476" name="组合 475">
              <a:extLst>
                <a:ext uri="{FF2B5EF4-FFF2-40B4-BE49-F238E27FC236}">
                  <a16:creationId xmlns:a16="http://schemas.microsoft.com/office/drawing/2014/main" id="{1883F0EB-35FE-C486-78C0-AA6AB225FAFA}"/>
                </a:ext>
              </a:extLst>
            </p:cNvPr>
            <p:cNvGrpSpPr/>
            <p:nvPr/>
          </p:nvGrpSpPr>
          <p:grpSpPr>
            <a:xfrm>
              <a:off x="2484637" y="2993878"/>
              <a:ext cx="470778" cy="1769334"/>
              <a:chOff x="2484637" y="2993878"/>
              <a:chExt cx="470778" cy="1769334"/>
            </a:xfrm>
          </p:grpSpPr>
          <p:sp>
            <p:nvSpPr>
              <p:cNvPr id="472" name="two-coffee-filters_78840">
                <a:extLst>
                  <a:ext uri="{FF2B5EF4-FFF2-40B4-BE49-F238E27FC236}">
                    <a16:creationId xmlns:a16="http://schemas.microsoft.com/office/drawing/2014/main" id="{9E76FC36-9EB5-D1ED-5D86-5B569CD62AD2}"/>
                  </a:ext>
                </a:extLst>
              </p:cNvPr>
              <p:cNvSpPr/>
              <p:nvPr/>
            </p:nvSpPr>
            <p:spPr>
              <a:xfrm>
                <a:off x="2484637" y="2993878"/>
                <a:ext cx="468000" cy="468000"/>
              </a:xfrm>
              <a:custGeom>
                <a:avLst/>
                <a:gdLst>
                  <a:gd name="T0" fmla="*/ 3660 w 4803"/>
                  <a:gd name="T1" fmla="*/ 2029 h 4784"/>
                  <a:gd name="T2" fmla="*/ 3750 w 4803"/>
                  <a:gd name="T3" fmla="*/ 2166 h 4784"/>
                  <a:gd name="T4" fmla="*/ 3618 w 4803"/>
                  <a:gd name="T5" fmla="*/ 2239 h 4784"/>
                  <a:gd name="T6" fmla="*/ 3528 w 4803"/>
                  <a:gd name="T7" fmla="*/ 2102 h 4784"/>
                  <a:gd name="T8" fmla="*/ 4304 w 4803"/>
                  <a:gd name="T9" fmla="*/ 2896 h 4784"/>
                  <a:gd name="T10" fmla="*/ 4128 w 4803"/>
                  <a:gd name="T11" fmla="*/ 2775 h 4784"/>
                  <a:gd name="T12" fmla="*/ 3298 w 4803"/>
                  <a:gd name="T13" fmla="*/ 464 h 4784"/>
                  <a:gd name="T14" fmla="*/ 1725 w 4803"/>
                  <a:gd name="T15" fmla="*/ 1333 h 4784"/>
                  <a:gd name="T16" fmla="*/ 3250 w 4803"/>
                  <a:gd name="T17" fmla="*/ 2504 h 4784"/>
                  <a:gd name="T18" fmla="*/ 1725 w 4803"/>
                  <a:gd name="T19" fmla="*/ 1547 h 4784"/>
                  <a:gd name="T20" fmla="*/ 1725 w 4803"/>
                  <a:gd name="T21" fmla="*/ 4571 h 4784"/>
                  <a:gd name="T22" fmla="*/ 2547 w 4803"/>
                  <a:gd name="T23" fmla="*/ 3672 h 4784"/>
                  <a:gd name="T24" fmla="*/ 3267 w 4803"/>
                  <a:gd name="T25" fmla="*/ 2706 h 4784"/>
                  <a:gd name="T26" fmla="*/ 3987 w 4803"/>
                  <a:gd name="T27" fmla="*/ 3672 h 4784"/>
                  <a:gd name="T28" fmla="*/ 2921 w 4803"/>
                  <a:gd name="T29" fmla="*/ 4303 h 4784"/>
                  <a:gd name="T30" fmla="*/ 0 w 4803"/>
                  <a:gd name="T31" fmla="*/ 3059 h 4784"/>
                  <a:gd name="T32" fmla="*/ 3357 w 4803"/>
                  <a:gd name="T33" fmla="*/ 258 h 4784"/>
                  <a:gd name="T34" fmla="*/ 3353 w 4803"/>
                  <a:gd name="T35" fmla="*/ 3613 h 4784"/>
                  <a:gd name="T36" fmla="*/ 3774 w 4803"/>
                  <a:gd name="T37" fmla="*/ 3672 h 4784"/>
                  <a:gd name="T38" fmla="*/ 3481 w 4803"/>
                  <a:gd name="T39" fmla="*/ 2967 h 4784"/>
                  <a:gd name="T40" fmla="*/ 2760 w 4803"/>
                  <a:gd name="T41" fmla="*/ 3672 h 4784"/>
                  <a:gd name="T42" fmla="*/ 3027 w 4803"/>
                  <a:gd name="T43" fmla="*/ 3925 h 4784"/>
                  <a:gd name="T44" fmla="*/ 3222 w 4803"/>
                  <a:gd name="T45" fmla="*/ 2921 h 4784"/>
                  <a:gd name="T46" fmla="*/ 2760 w 4803"/>
                  <a:gd name="T47" fmla="*/ 3672 h 4784"/>
                  <a:gd name="T48" fmla="*/ 823 w 4803"/>
                  <a:gd name="T49" fmla="*/ 3059 h 4784"/>
                  <a:gd name="T50" fmla="*/ 947 w 4803"/>
                  <a:gd name="T51" fmla="*/ 3165 h 4784"/>
                  <a:gd name="T52" fmla="*/ 947 w 4803"/>
                  <a:gd name="T53" fmla="*/ 2952 h 4784"/>
                  <a:gd name="T54" fmla="*/ 3469 w 4803"/>
                  <a:gd name="T55" fmla="*/ 1330 h 4784"/>
                  <a:gd name="T56" fmla="*/ 3320 w 4803"/>
                  <a:gd name="T57" fmla="*/ 1398 h 4784"/>
                  <a:gd name="T58" fmla="*/ 3410 w 4803"/>
                  <a:gd name="T59" fmla="*/ 1535 h 4784"/>
                  <a:gd name="T60" fmla="*/ 3542 w 4803"/>
                  <a:gd name="T61" fmla="*/ 1462 h 4784"/>
                  <a:gd name="T62" fmla="*/ 1341 w 4803"/>
                  <a:gd name="T63" fmla="*/ 3572 h 4784"/>
                  <a:gd name="T64" fmla="*/ 1216 w 4803"/>
                  <a:gd name="T65" fmla="*/ 3678 h 4784"/>
                  <a:gd name="T66" fmla="*/ 1341 w 4803"/>
                  <a:gd name="T67" fmla="*/ 3785 h 4784"/>
                  <a:gd name="T68" fmla="*/ 1341 w 4803"/>
                  <a:gd name="T69" fmla="*/ 3572 h 4784"/>
                  <a:gd name="T70" fmla="*/ 2563 w 4803"/>
                  <a:gd name="T71" fmla="*/ 1181 h 4784"/>
                  <a:gd name="T72" fmla="*/ 2654 w 4803"/>
                  <a:gd name="T73" fmla="*/ 1318 h 4784"/>
                  <a:gd name="T74" fmla="*/ 2785 w 4803"/>
                  <a:gd name="T75" fmla="*/ 1245 h 4784"/>
                  <a:gd name="T76" fmla="*/ 2695 w 4803"/>
                  <a:gd name="T77" fmla="*/ 1108 h 4784"/>
                  <a:gd name="T78" fmla="*/ 2110 w 4803"/>
                  <a:gd name="T79" fmla="*/ 3572 h 4784"/>
                  <a:gd name="T80" fmla="*/ 2110 w 4803"/>
                  <a:gd name="T81" fmla="*/ 3785 h 4784"/>
                  <a:gd name="T82" fmla="*/ 2235 w 4803"/>
                  <a:gd name="T83" fmla="*/ 3678 h 4784"/>
                  <a:gd name="T84" fmla="*/ 1717 w 4803"/>
                  <a:gd name="T85" fmla="*/ 2952 h 4784"/>
                  <a:gd name="T86" fmla="*/ 1717 w 4803"/>
                  <a:gd name="T87" fmla="*/ 3165 h 4784"/>
                  <a:gd name="T88" fmla="*/ 1841 w 4803"/>
                  <a:gd name="T89" fmla="*/ 3059 h 4784"/>
                  <a:gd name="T90" fmla="*/ 1717 w 4803"/>
                  <a:gd name="T91" fmla="*/ 2952 h 4784"/>
                  <a:gd name="T92" fmla="*/ 2110 w 4803"/>
                  <a:gd name="T93" fmla="*/ 2332 h 4784"/>
                  <a:gd name="T94" fmla="*/ 2110 w 4803"/>
                  <a:gd name="T95" fmla="*/ 2546 h 4784"/>
                  <a:gd name="T96" fmla="*/ 2235 w 4803"/>
                  <a:gd name="T97" fmla="*/ 2439 h 4784"/>
                  <a:gd name="T98" fmla="*/ 1341 w 4803"/>
                  <a:gd name="T99" fmla="*/ 2332 h 4784"/>
                  <a:gd name="T100" fmla="*/ 1216 w 4803"/>
                  <a:gd name="T101" fmla="*/ 2439 h 4784"/>
                  <a:gd name="T102" fmla="*/ 1341 w 4803"/>
                  <a:gd name="T103" fmla="*/ 2546 h 4784"/>
                  <a:gd name="T104" fmla="*/ 1341 w 4803"/>
                  <a:gd name="T105" fmla="*/ 2332 h 4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03" h="4784">
                    <a:moveTo>
                      <a:pt x="3528" y="2102"/>
                    </a:moveTo>
                    <a:cubicBezTo>
                      <a:pt x="3544" y="2046"/>
                      <a:pt x="3603" y="2013"/>
                      <a:pt x="3660" y="2029"/>
                    </a:cubicBezTo>
                    <a:lnTo>
                      <a:pt x="3677" y="2034"/>
                    </a:lnTo>
                    <a:cubicBezTo>
                      <a:pt x="3733" y="2050"/>
                      <a:pt x="3766" y="2109"/>
                      <a:pt x="3750" y="2166"/>
                    </a:cubicBezTo>
                    <a:cubicBezTo>
                      <a:pt x="3737" y="2213"/>
                      <a:pt x="3694" y="2243"/>
                      <a:pt x="3648" y="2243"/>
                    </a:cubicBezTo>
                    <a:cubicBezTo>
                      <a:pt x="3638" y="2243"/>
                      <a:pt x="3628" y="2242"/>
                      <a:pt x="3618" y="2239"/>
                    </a:cubicBezTo>
                    <a:lnTo>
                      <a:pt x="3601" y="2234"/>
                    </a:lnTo>
                    <a:cubicBezTo>
                      <a:pt x="3545" y="2218"/>
                      <a:pt x="3512" y="2159"/>
                      <a:pt x="3528" y="2102"/>
                    </a:cubicBezTo>
                    <a:close/>
                    <a:moveTo>
                      <a:pt x="4541" y="2392"/>
                    </a:moveTo>
                    <a:cubicBezTo>
                      <a:pt x="4489" y="2573"/>
                      <a:pt x="4409" y="2742"/>
                      <a:pt x="4304" y="2896"/>
                    </a:cubicBezTo>
                    <a:cubicBezTo>
                      <a:pt x="4271" y="2944"/>
                      <a:pt x="4204" y="2957"/>
                      <a:pt x="4156" y="2923"/>
                    </a:cubicBezTo>
                    <a:cubicBezTo>
                      <a:pt x="4107" y="2890"/>
                      <a:pt x="4095" y="2823"/>
                      <a:pt x="4128" y="2775"/>
                    </a:cubicBezTo>
                    <a:cubicBezTo>
                      <a:pt x="4221" y="2640"/>
                      <a:pt x="4290" y="2492"/>
                      <a:pt x="4336" y="2334"/>
                    </a:cubicBezTo>
                    <a:cubicBezTo>
                      <a:pt x="4565" y="1532"/>
                      <a:pt x="4100" y="693"/>
                      <a:pt x="3298" y="464"/>
                    </a:cubicBezTo>
                    <a:cubicBezTo>
                      <a:pt x="2548" y="249"/>
                      <a:pt x="1766" y="642"/>
                      <a:pt x="1480" y="1351"/>
                    </a:cubicBezTo>
                    <a:cubicBezTo>
                      <a:pt x="1560" y="1339"/>
                      <a:pt x="1642" y="1333"/>
                      <a:pt x="1725" y="1333"/>
                    </a:cubicBezTo>
                    <a:cubicBezTo>
                      <a:pt x="2409" y="1333"/>
                      <a:pt x="3029" y="1737"/>
                      <a:pt x="3305" y="2363"/>
                    </a:cubicBezTo>
                    <a:cubicBezTo>
                      <a:pt x="3329" y="2417"/>
                      <a:pt x="3304" y="2480"/>
                      <a:pt x="3250" y="2504"/>
                    </a:cubicBezTo>
                    <a:cubicBezTo>
                      <a:pt x="3196" y="2527"/>
                      <a:pt x="3133" y="2503"/>
                      <a:pt x="3110" y="2449"/>
                    </a:cubicBezTo>
                    <a:cubicBezTo>
                      <a:pt x="2868" y="1901"/>
                      <a:pt x="2324" y="1547"/>
                      <a:pt x="1725" y="1547"/>
                    </a:cubicBezTo>
                    <a:cubicBezTo>
                      <a:pt x="892" y="1547"/>
                      <a:pt x="213" y="2225"/>
                      <a:pt x="213" y="3059"/>
                    </a:cubicBezTo>
                    <a:cubicBezTo>
                      <a:pt x="213" y="3893"/>
                      <a:pt x="892" y="4571"/>
                      <a:pt x="1725" y="4571"/>
                    </a:cubicBezTo>
                    <a:cubicBezTo>
                      <a:pt x="2110" y="4571"/>
                      <a:pt x="2469" y="4430"/>
                      <a:pt x="2749" y="4172"/>
                    </a:cubicBezTo>
                    <a:cubicBezTo>
                      <a:pt x="2624" y="4042"/>
                      <a:pt x="2547" y="3866"/>
                      <a:pt x="2547" y="3672"/>
                    </a:cubicBezTo>
                    <a:lnTo>
                      <a:pt x="2547" y="3426"/>
                    </a:lnTo>
                    <a:cubicBezTo>
                      <a:pt x="2547" y="3029"/>
                      <a:pt x="2870" y="2706"/>
                      <a:pt x="3267" y="2706"/>
                    </a:cubicBezTo>
                    <a:cubicBezTo>
                      <a:pt x="3664" y="2706"/>
                      <a:pt x="3987" y="3029"/>
                      <a:pt x="3987" y="3426"/>
                    </a:cubicBezTo>
                    <a:lnTo>
                      <a:pt x="3987" y="3672"/>
                    </a:lnTo>
                    <a:cubicBezTo>
                      <a:pt x="3987" y="4069"/>
                      <a:pt x="3664" y="4392"/>
                      <a:pt x="3267" y="4392"/>
                    </a:cubicBezTo>
                    <a:cubicBezTo>
                      <a:pt x="3142" y="4392"/>
                      <a:pt x="3023" y="4360"/>
                      <a:pt x="2921" y="4303"/>
                    </a:cubicBezTo>
                    <a:cubicBezTo>
                      <a:pt x="2598" y="4614"/>
                      <a:pt x="2176" y="4784"/>
                      <a:pt x="1725" y="4784"/>
                    </a:cubicBezTo>
                    <a:cubicBezTo>
                      <a:pt x="774" y="4784"/>
                      <a:pt x="0" y="4010"/>
                      <a:pt x="0" y="3059"/>
                    </a:cubicBezTo>
                    <a:cubicBezTo>
                      <a:pt x="0" y="2278"/>
                      <a:pt x="522" y="1616"/>
                      <a:pt x="1235" y="1404"/>
                    </a:cubicBezTo>
                    <a:cubicBezTo>
                      <a:pt x="1512" y="513"/>
                      <a:pt x="2455" y="0"/>
                      <a:pt x="3357" y="258"/>
                    </a:cubicBezTo>
                    <a:cubicBezTo>
                      <a:pt x="4272" y="520"/>
                      <a:pt x="4803" y="1478"/>
                      <a:pt x="4541" y="2392"/>
                    </a:cubicBezTo>
                    <a:close/>
                    <a:moveTo>
                      <a:pt x="3353" y="3613"/>
                    </a:moveTo>
                    <a:cubicBezTo>
                      <a:pt x="3230" y="3766"/>
                      <a:pt x="3193" y="4027"/>
                      <a:pt x="3312" y="4177"/>
                    </a:cubicBezTo>
                    <a:cubicBezTo>
                      <a:pt x="3570" y="4154"/>
                      <a:pt x="3774" y="3936"/>
                      <a:pt x="3774" y="3672"/>
                    </a:cubicBezTo>
                    <a:lnTo>
                      <a:pt x="3774" y="3426"/>
                    </a:lnTo>
                    <a:cubicBezTo>
                      <a:pt x="3774" y="3223"/>
                      <a:pt x="3654" y="3048"/>
                      <a:pt x="3481" y="2967"/>
                    </a:cubicBezTo>
                    <a:cubicBezTo>
                      <a:pt x="3546" y="3184"/>
                      <a:pt x="3487" y="3445"/>
                      <a:pt x="3353" y="3613"/>
                    </a:cubicBezTo>
                    <a:close/>
                    <a:moveTo>
                      <a:pt x="2760" y="3672"/>
                    </a:moveTo>
                    <a:cubicBezTo>
                      <a:pt x="2760" y="3875"/>
                      <a:pt x="2880" y="4051"/>
                      <a:pt x="3053" y="4132"/>
                    </a:cubicBezTo>
                    <a:cubicBezTo>
                      <a:pt x="3034" y="4068"/>
                      <a:pt x="3025" y="3998"/>
                      <a:pt x="3027" y="3925"/>
                    </a:cubicBezTo>
                    <a:cubicBezTo>
                      <a:pt x="3031" y="3763"/>
                      <a:pt x="3089" y="3601"/>
                      <a:pt x="3186" y="3479"/>
                    </a:cubicBezTo>
                    <a:cubicBezTo>
                      <a:pt x="3317" y="3317"/>
                      <a:pt x="3329" y="3060"/>
                      <a:pt x="3222" y="2921"/>
                    </a:cubicBezTo>
                    <a:cubicBezTo>
                      <a:pt x="2964" y="2944"/>
                      <a:pt x="2760" y="3162"/>
                      <a:pt x="2760" y="3426"/>
                    </a:cubicBezTo>
                    <a:lnTo>
                      <a:pt x="2760" y="3672"/>
                    </a:lnTo>
                    <a:close/>
                    <a:moveTo>
                      <a:pt x="929" y="2952"/>
                    </a:moveTo>
                    <a:cubicBezTo>
                      <a:pt x="870" y="2952"/>
                      <a:pt x="823" y="3000"/>
                      <a:pt x="823" y="3059"/>
                    </a:cubicBezTo>
                    <a:cubicBezTo>
                      <a:pt x="823" y="3118"/>
                      <a:pt x="870" y="3165"/>
                      <a:pt x="929" y="3165"/>
                    </a:cubicBezTo>
                    <a:lnTo>
                      <a:pt x="947" y="3165"/>
                    </a:lnTo>
                    <a:cubicBezTo>
                      <a:pt x="1006" y="3165"/>
                      <a:pt x="1054" y="3118"/>
                      <a:pt x="1054" y="3059"/>
                    </a:cubicBezTo>
                    <a:cubicBezTo>
                      <a:pt x="1054" y="3000"/>
                      <a:pt x="1006" y="2952"/>
                      <a:pt x="947" y="2952"/>
                    </a:cubicBezTo>
                    <a:lnTo>
                      <a:pt x="929" y="2952"/>
                    </a:lnTo>
                    <a:close/>
                    <a:moveTo>
                      <a:pt x="3469" y="1330"/>
                    </a:moveTo>
                    <a:lnTo>
                      <a:pt x="3452" y="1325"/>
                    </a:lnTo>
                    <a:cubicBezTo>
                      <a:pt x="3395" y="1309"/>
                      <a:pt x="3336" y="1341"/>
                      <a:pt x="3320" y="1398"/>
                    </a:cubicBezTo>
                    <a:cubicBezTo>
                      <a:pt x="3304" y="1455"/>
                      <a:pt x="3337" y="1514"/>
                      <a:pt x="3393" y="1530"/>
                    </a:cubicBezTo>
                    <a:lnTo>
                      <a:pt x="3410" y="1535"/>
                    </a:lnTo>
                    <a:cubicBezTo>
                      <a:pt x="3420" y="1538"/>
                      <a:pt x="3430" y="1539"/>
                      <a:pt x="3440" y="1539"/>
                    </a:cubicBezTo>
                    <a:cubicBezTo>
                      <a:pt x="3486" y="1539"/>
                      <a:pt x="3529" y="1509"/>
                      <a:pt x="3542" y="1462"/>
                    </a:cubicBezTo>
                    <a:cubicBezTo>
                      <a:pt x="3558" y="1405"/>
                      <a:pt x="3526" y="1346"/>
                      <a:pt x="3469" y="1330"/>
                    </a:cubicBezTo>
                    <a:close/>
                    <a:moveTo>
                      <a:pt x="1341" y="3572"/>
                    </a:moveTo>
                    <a:lnTo>
                      <a:pt x="1323" y="3572"/>
                    </a:lnTo>
                    <a:cubicBezTo>
                      <a:pt x="1264" y="3572"/>
                      <a:pt x="1216" y="3620"/>
                      <a:pt x="1216" y="3678"/>
                    </a:cubicBezTo>
                    <a:cubicBezTo>
                      <a:pt x="1216" y="3737"/>
                      <a:pt x="1264" y="3785"/>
                      <a:pt x="1323" y="3785"/>
                    </a:cubicBezTo>
                    <a:lnTo>
                      <a:pt x="1341" y="3785"/>
                    </a:lnTo>
                    <a:cubicBezTo>
                      <a:pt x="1400" y="3785"/>
                      <a:pt x="1447" y="3737"/>
                      <a:pt x="1447" y="3678"/>
                    </a:cubicBezTo>
                    <a:cubicBezTo>
                      <a:pt x="1447" y="3620"/>
                      <a:pt x="1400" y="3572"/>
                      <a:pt x="1341" y="3572"/>
                    </a:cubicBezTo>
                    <a:close/>
                    <a:moveTo>
                      <a:pt x="2695" y="1108"/>
                    </a:moveTo>
                    <a:cubicBezTo>
                      <a:pt x="2639" y="1092"/>
                      <a:pt x="2579" y="1125"/>
                      <a:pt x="2563" y="1181"/>
                    </a:cubicBezTo>
                    <a:cubicBezTo>
                      <a:pt x="2547" y="1238"/>
                      <a:pt x="2580" y="1297"/>
                      <a:pt x="2637" y="1313"/>
                    </a:cubicBezTo>
                    <a:lnTo>
                      <a:pt x="2654" y="1318"/>
                    </a:lnTo>
                    <a:cubicBezTo>
                      <a:pt x="2663" y="1321"/>
                      <a:pt x="2673" y="1322"/>
                      <a:pt x="2683" y="1322"/>
                    </a:cubicBezTo>
                    <a:cubicBezTo>
                      <a:pt x="2729" y="1322"/>
                      <a:pt x="2772" y="1292"/>
                      <a:pt x="2785" y="1245"/>
                    </a:cubicBezTo>
                    <a:cubicBezTo>
                      <a:pt x="2802" y="1188"/>
                      <a:pt x="2769" y="1129"/>
                      <a:pt x="2712" y="1113"/>
                    </a:cubicBezTo>
                    <a:lnTo>
                      <a:pt x="2695" y="1108"/>
                    </a:lnTo>
                    <a:close/>
                    <a:moveTo>
                      <a:pt x="2128" y="3572"/>
                    </a:moveTo>
                    <a:lnTo>
                      <a:pt x="2110" y="3572"/>
                    </a:lnTo>
                    <a:cubicBezTo>
                      <a:pt x="2051" y="3572"/>
                      <a:pt x="2004" y="3620"/>
                      <a:pt x="2004" y="3678"/>
                    </a:cubicBezTo>
                    <a:cubicBezTo>
                      <a:pt x="2004" y="3737"/>
                      <a:pt x="2051" y="3785"/>
                      <a:pt x="2110" y="3785"/>
                    </a:cubicBezTo>
                    <a:lnTo>
                      <a:pt x="2128" y="3785"/>
                    </a:lnTo>
                    <a:cubicBezTo>
                      <a:pt x="2187" y="3785"/>
                      <a:pt x="2235" y="3737"/>
                      <a:pt x="2235" y="3678"/>
                    </a:cubicBezTo>
                    <a:cubicBezTo>
                      <a:pt x="2235" y="3620"/>
                      <a:pt x="2187" y="3572"/>
                      <a:pt x="2128" y="3572"/>
                    </a:cubicBezTo>
                    <a:close/>
                    <a:moveTo>
                      <a:pt x="1717" y="2952"/>
                    </a:moveTo>
                    <a:cubicBezTo>
                      <a:pt x="1658" y="2952"/>
                      <a:pt x="1610" y="3000"/>
                      <a:pt x="1610" y="3059"/>
                    </a:cubicBezTo>
                    <a:cubicBezTo>
                      <a:pt x="1610" y="3118"/>
                      <a:pt x="1658" y="3165"/>
                      <a:pt x="1717" y="3165"/>
                    </a:cubicBezTo>
                    <a:lnTo>
                      <a:pt x="1734" y="3165"/>
                    </a:lnTo>
                    <a:cubicBezTo>
                      <a:pt x="1793" y="3165"/>
                      <a:pt x="1841" y="3118"/>
                      <a:pt x="1841" y="3059"/>
                    </a:cubicBezTo>
                    <a:cubicBezTo>
                      <a:pt x="1841" y="3000"/>
                      <a:pt x="1793" y="2952"/>
                      <a:pt x="1734" y="2952"/>
                    </a:cubicBezTo>
                    <a:lnTo>
                      <a:pt x="1717" y="2952"/>
                    </a:lnTo>
                    <a:close/>
                    <a:moveTo>
                      <a:pt x="2128" y="2332"/>
                    </a:moveTo>
                    <a:lnTo>
                      <a:pt x="2110" y="2332"/>
                    </a:lnTo>
                    <a:cubicBezTo>
                      <a:pt x="2051" y="2332"/>
                      <a:pt x="2004" y="2380"/>
                      <a:pt x="2004" y="2439"/>
                    </a:cubicBezTo>
                    <a:cubicBezTo>
                      <a:pt x="2004" y="2498"/>
                      <a:pt x="2051" y="2546"/>
                      <a:pt x="2110" y="2546"/>
                    </a:cubicBezTo>
                    <a:lnTo>
                      <a:pt x="2128" y="2546"/>
                    </a:lnTo>
                    <a:cubicBezTo>
                      <a:pt x="2187" y="2546"/>
                      <a:pt x="2235" y="2498"/>
                      <a:pt x="2235" y="2439"/>
                    </a:cubicBezTo>
                    <a:cubicBezTo>
                      <a:pt x="2235" y="2380"/>
                      <a:pt x="2187" y="2332"/>
                      <a:pt x="2128" y="2332"/>
                    </a:cubicBezTo>
                    <a:close/>
                    <a:moveTo>
                      <a:pt x="1341" y="2332"/>
                    </a:moveTo>
                    <a:lnTo>
                      <a:pt x="1323" y="2332"/>
                    </a:lnTo>
                    <a:cubicBezTo>
                      <a:pt x="1264" y="2332"/>
                      <a:pt x="1216" y="2380"/>
                      <a:pt x="1216" y="2439"/>
                    </a:cubicBezTo>
                    <a:cubicBezTo>
                      <a:pt x="1216" y="2498"/>
                      <a:pt x="1264" y="2546"/>
                      <a:pt x="1323" y="2546"/>
                    </a:cubicBezTo>
                    <a:lnTo>
                      <a:pt x="1341" y="2546"/>
                    </a:lnTo>
                    <a:cubicBezTo>
                      <a:pt x="1400" y="2546"/>
                      <a:pt x="1447" y="2498"/>
                      <a:pt x="1447" y="2439"/>
                    </a:cubicBezTo>
                    <a:cubicBezTo>
                      <a:pt x="1447" y="2380"/>
                      <a:pt x="1400" y="2332"/>
                      <a:pt x="1341" y="2332"/>
                    </a:cubicBezTo>
                    <a:close/>
                  </a:path>
                </a:pathLst>
              </a:custGeom>
              <a:solidFill>
                <a:srgbClr val="9400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ea"/>
                </a:endParaRPr>
              </a:p>
            </p:txBody>
          </p:sp>
          <p:sp>
            <p:nvSpPr>
              <p:cNvPr id="473" name="two-coffee-filters_78840">
                <a:extLst>
                  <a:ext uri="{FF2B5EF4-FFF2-40B4-BE49-F238E27FC236}">
                    <a16:creationId xmlns:a16="http://schemas.microsoft.com/office/drawing/2014/main" id="{F89B3631-A292-F57E-AC52-D09E32CA82F2}"/>
                  </a:ext>
                </a:extLst>
              </p:cNvPr>
              <p:cNvSpPr/>
              <p:nvPr/>
            </p:nvSpPr>
            <p:spPr>
              <a:xfrm>
                <a:off x="2487415" y="4295212"/>
                <a:ext cx="468000" cy="468000"/>
              </a:xfrm>
              <a:custGeom>
                <a:avLst/>
                <a:gdLst>
                  <a:gd name="T0" fmla="*/ 3660 w 4803"/>
                  <a:gd name="T1" fmla="*/ 2029 h 4784"/>
                  <a:gd name="T2" fmla="*/ 3750 w 4803"/>
                  <a:gd name="T3" fmla="*/ 2166 h 4784"/>
                  <a:gd name="T4" fmla="*/ 3618 w 4803"/>
                  <a:gd name="T5" fmla="*/ 2239 h 4784"/>
                  <a:gd name="T6" fmla="*/ 3528 w 4803"/>
                  <a:gd name="T7" fmla="*/ 2102 h 4784"/>
                  <a:gd name="T8" fmla="*/ 4304 w 4803"/>
                  <a:gd name="T9" fmla="*/ 2896 h 4784"/>
                  <a:gd name="T10" fmla="*/ 4128 w 4803"/>
                  <a:gd name="T11" fmla="*/ 2775 h 4784"/>
                  <a:gd name="T12" fmla="*/ 3298 w 4803"/>
                  <a:gd name="T13" fmla="*/ 464 h 4784"/>
                  <a:gd name="T14" fmla="*/ 1725 w 4803"/>
                  <a:gd name="T15" fmla="*/ 1333 h 4784"/>
                  <a:gd name="T16" fmla="*/ 3250 w 4803"/>
                  <a:gd name="T17" fmla="*/ 2504 h 4784"/>
                  <a:gd name="T18" fmla="*/ 1725 w 4803"/>
                  <a:gd name="T19" fmla="*/ 1547 h 4784"/>
                  <a:gd name="T20" fmla="*/ 1725 w 4803"/>
                  <a:gd name="T21" fmla="*/ 4571 h 4784"/>
                  <a:gd name="T22" fmla="*/ 2547 w 4803"/>
                  <a:gd name="T23" fmla="*/ 3672 h 4784"/>
                  <a:gd name="T24" fmla="*/ 3267 w 4803"/>
                  <a:gd name="T25" fmla="*/ 2706 h 4784"/>
                  <a:gd name="T26" fmla="*/ 3987 w 4803"/>
                  <a:gd name="T27" fmla="*/ 3672 h 4784"/>
                  <a:gd name="T28" fmla="*/ 2921 w 4803"/>
                  <a:gd name="T29" fmla="*/ 4303 h 4784"/>
                  <a:gd name="T30" fmla="*/ 0 w 4803"/>
                  <a:gd name="T31" fmla="*/ 3059 h 4784"/>
                  <a:gd name="T32" fmla="*/ 3357 w 4803"/>
                  <a:gd name="T33" fmla="*/ 258 h 4784"/>
                  <a:gd name="T34" fmla="*/ 3353 w 4803"/>
                  <a:gd name="T35" fmla="*/ 3613 h 4784"/>
                  <a:gd name="T36" fmla="*/ 3774 w 4803"/>
                  <a:gd name="T37" fmla="*/ 3672 h 4784"/>
                  <a:gd name="T38" fmla="*/ 3481 w 4803"/>
                  <a:gd name="T39" fmla="*/ 2967 h 4784"/>
                  <a:gd name="T40" fmla="*/ 2760 w 4803"/>
                  <a:gd name="T41" fmla="*/ 3672 h 4784"/>
                  <a:gd name="T42" fmla="*/ 3027 w 4803"/>
                  <a:gd name="T43" fmla="*/ 3925 h 4784"/>
                  <a:gd name="T44" fmla="*/ 3222 w 4803"/>
                  <a:gd name="T45" fmla="*/ 2921 h 4784"/>
                  <a:gd name="T46" fmla="*/ 2760 w 4803"/>
                  <a:gd name="T47" fmla="*/ 3672 h 4784"/>
                  <a:gd name="T48" fmla="*/ 823 w 4803"/>
                  <a:gd name="T49" fmla="*/ 3059 h 4784"/>
                  <a:gd name="T50" fmla="*/ 947 w 4803"/>
                  <a:gd name="T51" fmla="*/ 3165 h 4784"/>
                  <a:gd name="T52" fmla="*/ 947 w 4803"/>
                  <a:gd name="T53" fmla="*/ 2952 h 4784"/>
                  <a:gd name="T54" fmla="*/ 3469 w 4803"/>
                  <a:gd name="T55" fmla="*/ 1330 h 4784"/>
                  <a:gd name="T56" fmla="*/ 3320 w 4803"/>
                  <a:gd name="T57" fmla="*/ 1398 h 4784"/>
                  <a:gd name="T58" fmla="*/ 3410 w 4803"/>
                  <a:gd name="T59" fmla="*/ 1535 h 4784"/>
                  <a:gd name="T60" fmla="*/ 3542 w 4803"/>
                  <a:gd name="T61" fmla="*/ 1462 h 4784"/>
                  <a:gd name="T62" fmla="*/ 1341 w 4803"/>
                  <a:gd name="T63" fmla="*/ 3572 h 4784"/>
                  <a:gd name="T64" fmla="*/ 1216 w 4803"/>
                  <a:gd name="T65" fmla="*/ 3678 h 4784"/>
                  <a:gd name="T66" fmla="*/ 1341 w 4803"/>
                  <a:gd name="T67" fmla="*/ 3785 h 4784"/>
                  <a:gd name="T68" fmla="*/ 1341 w 4803"/>
                  <a:gd name="T69" fmla="*/ 3572 h 4784"/>
                  <a:gd name="T70" fmla="*/ 2563 w 4803"/>
                  <a:gd name="T71" fmla="*/ 1181 h 4784"/>
                  <a:gd name="T72" fmla="*/ 2654 w 4803"/>
                  <a:gd name="T73" fmla="*/ 1318 h 4784"/>
                  <a:gd name="T74" fmla="*/ 2785 w 4803"/>
                  <a:gd name="T75" fmla="*/ 1245 h 4784"/>
                  <a:gd name="T76" fmla="*/ 2695 w 4803"/>
                  <a:gd name="T77" fmla="*/ 1108 h 4784"/>
                  <a:gd name="T78" fmla="*/ 2110 w 4803"/>
                  <a:gd name="T79" fmla="*/ 3572 h 4784"/>
                  <a:gd name="T80" fmla="*/ 2110 w 4803"/>
                  <a:gd name="T81" fmla="*/ 3785 h 4784"/>
                  <a:gd name="T82" fmla="*/ 2235 w 4803"/>
                  <a:gd name="T83" fmla="*/ 3678 h 4784"/>
                  <a:gd name="T84" fmla="*/ 1717 w 4803"/>
                  <a:gd name="T85" fmla="*/ 2952 h 4784"/>
                  <a:gd name="T86" fmla="*/ 1717 w 4803"/>
                  <a:gd name="T87" fmla="*/ 3165 h 4784"/>
                  <a:gd name="T88" fmla="*/ 1841 w 4803"/>
                  <a:gd name="T89" fmla="*/ 3059 h 4784"/>
                  <a:gd name="T90" fmla="*/ 1717 w 4803"/>
                  <a:gd name="T91" fmla="*/ 2952 h 4784"/>
                  <a:gd name="T92" fmla="*/ 2110 w 4803"/>
                  <a:gd name="T93" fmla="*/ 2332 h 4784"/>
                  <a:gd name="T94" fmla="*/ 2110 w 4803"/>
                  <a:gd name="T95" fmla="*/ 2546 h 4784"/>
                  <a:gd name="T96" fmla="*/ 2235 w 4803"/>
                  <a:gd name="T97" fmla="*/ 2439 h 4784"/>
                  <a:gd name="T98" fmla="*/ 1341 w 4803"/>
                  <a:gd name="T99" fmla="*/ 2332 h 4784"/>
                  <a:gd name="T100" fmla="*/ 1216 w 4803"/>
                  <a:gd name="T101" fmla="*/ 2439 h 4784"/>
                  <a:gd name="T102" fmla="*/ 1341 w 4803"/>
                  <a:gd name="T103" fmla="*/ 2546 h 4784"/>
                  <a:gd name="T104" fmla="*/ 1341 w 4803"/>
                  <a:gd name="T105" fmla="*/ 2332 h 4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03" h="4784">
                    <a:moveTo>
                      <a:pt x="3528" y="2102"/>
                    </a:moveTo>
                    <a:cubicBezTo>
                      <a:pt x="3544" y="2046"/>
                      <a:pt x="3603" y="2013"/>
                      <a:pt x="3660" y="2029"/>
                    </a:cubicBezTo>
                    <a:lnTo>
                      <a:pt x="3677" y="2034"/>
                    </a:lnTo>
                    <a:cubicBezTo>
                      <a:pt x="3733" y="2050"/>
                      <a:pt x="3766" y="2109"/>
                      <a:pt x="3750" y="2166"/>
                    </a:cubicBezTo>
                    <a:cubicBezTo>
                      <a:pt x="3737" y="2213"/>
                      <a:pt x="3694" y="2243"/>
                      <a:pt x="3648" y="2243"/>
                    </a:cubicBezTo>
                    <a:cubicBezTo>
                      <a:pt x="3638" y="2243"/>
                      <a:pt x="3628" y="2242"/>
                      <a:pt x="3618" y="2239"/>
                    </a:cubicBezTo>
                    <a:lnTo>
                      <a:pt x="3601" y="2234"/>
                    </a:lnTo>
                    <a:cubicBezTo>
                      <a:pt x="3545" y="2218"/>
                      <a:pt x="3512" y="2159"/>
                      <a:pt x="3528" y="2102"/>
                    </a:cubicBezTo>
                    <a:close/>
                    <a:moveTo>
                      <a:pt x="4541" y="2392"/>
                    </a:moveTo>
                    <a:cubicBezTo>
                      <a:pt x="4489" y="2573"/>
                      <a:pt x="4409" y="2742"/>
                      <a:pt x="4304" y="2896"/>
                    </a:cubicBezTo>
                    <a:cubicBezTo>
                      <a:pt x="4271" y="2944"/>
                      <a:pt x="4204" y="2957"/>
                      <a:pt x="4156" y="2923"/>
                    </a:cubicBezTo>
                    <a:cubicBezTo>
                      <a:pt x="4107" y="2890"/>
                      <a:pt x="4095" y="2823"/>
                      <a:pt x="4128" y="2775"/>
                    </a:cubicBezTo>
                    <a:cubicBezTo>
                      <a:pt x="4221" y="2640"/>
                      <a:pt x="4290" y="2492"/>
                      <a:pt x="4336" y="2334"/>
                    </a:cubicBezTo>
                    <a:cubicBezTo>
                      <a:pt x="4565" y="1532"/>
                      <a:pt x="4100" y="693"/>
                      <a:pt x="3298" y="464"/>
                    </a:cubicBezTo>
                    <a:cubicBezTo>
                      <a:pt x="2548" y="249"/>
                      <a:pt x="1766" y="642"/>
                      <a:pt x="1480" y="1351"/>
                    </a:cubicBezTo>
                    <a:cubicBezTo>
                      <a:pt x="1560" y="1339"/>
                      <a:pt x="1642" y="1333"/>
                      <a:pt x="1725" y="1333"/>
                    </a:cubicBezTo>
                    <a:cubicBezTo>
                      <a:pt x="2409" y="1333"/>
                      <a:pt x="3029" y="1737"/>
                      <a:pt x="3305" y="2363"/>
                    </a:cubicBezTo>
                    <a:cubicBezTo>
                      <a:pt x="3329" y="2417"/>
                      <a:pt x="3304" y="2480"/>
                      <a:pt x="3250" y="2504"/>
                    </a:cubicBezTo>
                    <a:cubicBezTo>
                      <a:pt x="3196" y="2527"/>
                      <a:pt x="3133" y="2503"/>
                      <a:pt x="3110" y="2449"/>
                    </a:cubicBezTo>
                    <a:cubicBezTo>
                      <a:pt x="2868" y="1901"/>
                      <a:pt x="2324" y="1547"/>
                      <a:pt x="1725" y="1547"/>
                    </a:cubicBezTo>
                    <a:cubicBezTo>
                      <a:pt x="892" y="1547"/>
                      <a:pt x="213" y="2225"/>
                      <a:pt x="213" y="3059"/>
                    </a:cubicBezTo>
                    <a:cubicBezTo>
                      <a:pt x="213" y="3893"/>
                      <a:pt x="892" y="4571"/>
                      <a:pt x="1725" y="4571"/>
                    </a:cubicBezTo>
                    <a:cubicBezTo>
                      <a:pt x="2110" y="4571"/>
                      <a:pt x="2469" y="4430"/>
                      <a:pt x="2749" y="4172"/>
                    </a:cubicBezTo>
                    <a:cubicBezTo>
                      <a:pt x="2624" y="4042"/>
                      <a:pt x="2547" y="3866"/>
                      <a:pt x="2547" y="3672"/>
                    </a:cubicBezTo>
                    <a:lnTo>
                      <a:pt x="2547" y="3426"/>
                    </a:lnTo>
                    <a:cubicBezTo>
                      <a:pt x="2547" y="3029"/>
                      <a:pt x="2870" y="2706"/>
                      <a:pt x="3267" y="2706"/>
                    </a:cubicBezTo>
                    <a:cubicBezTo>
                      <a:pt x="3664" y="2706"/>
                      <a:pt x="3987" y="3029"/>
                      <a:pt x="3987" y="3426"/>
                    </a:cubicBezTo>
                    <a:lnTo>
                      <a:pt x="3987" y="3672"/>
                    </a:lnTo>
                    <a:cubicBezTo>
                      <a:pt x="3987" y="4069"/>
                      <a:pt x="3664" y="4392"/>
                      <a:pt x="3267" y="4392"/>
                    </a:cubicBezTo>
                    <a:cubicBezTo>
                      <a:pt x="3142" y="4392"/>
                      <a:pt x="3023" y="4360"/>
                      <a:pt x="2921" y="4303"/>
                    </a:cubicBezTo>
                    <a:cubicBezTo>
                      <a:pt x="2598" y="4614"/>
                      <a:pt x="2176" y="4784"/>
                      <a:pt x="1725" y="4784"/>
                    </a:cubicBezTo>
                    <a:cubicBezTo>
                      <a:pt x="774" y="4784"/>
                      <a:pt x="0" y="4010"/>
                      <a:pt x="0" y="3059"/>
                    </a:cubicBezTo>
                    <a:cubicBezTo>
                      <a:pt x="0" y="2278"/>
                      <a:pt x="522" y="1616"/>
                      <a:pt x="1235" y="1404"/>
                    </a:cubicBezTo>
                    <a:cubicBezTo>
                      <a:pt x="1512" y="513"/>
                      <a:pt x="2455" y="0"/>
                      <a:pt x="3357" y="258"/>
                    </a:cubicBezTo>
                    <a:cubicBezTo>
                      <a:pt x="4272" y="520"/>
                      <a:pt x="4803" y="1478"/>
                      <a:pt x="4541" y="2392"/>
                    </a:cubicBezTo>
                    <a:close/>
                    <a:moveTo>
                      <a:pt x="3353" y="3613"/>
                    </a:moveTo>
                    <a:cubicBezTo>
                      <a:pt x="3230" y="3766"/>
                      <a:pt x="3193" y="4027"/>
                      <a:pt x="3312" y="4177"/>
                    </a:cubicBezTo>
                    <a:cubicBezTo>
                      <a:pt x="3570" y="4154"/>
                      <a:pt x="3774" y="3936"/>
                      <a:pt x="3774" y="3672"/>
                    </a:cubicBezTo>
                    <a:lnTo>
                      <a:pt x="3774" y="3426"/>
                    </a:lnTo>
                    <a:cubicBezTo>
                      <a:pt x="3774" y="3223"/>
                      <a:pt x="3654" y="3048"/>
                      <a:pt x="3481" y="2967"/>
                    </a:cubicBezTo>
                    <a:cubicBezTo>
                      <a:pt x="3546" y="3184"/>
                      <a:pt x="3487" y="3445"/>
                      <a:pt x="3353" y="3613"/>
                    </a:cubicBezTo>
                    <a:close/>
                    <a:moveTo>
                      <a:pt x="2760" y="3672"/>
                    </a:moveTo>
                    <a:cubicBezTo>
                      <a:pt x="2760" y="3875"/>
                      <a:pt x="2880" y="4051"/>
                      <a:pt x="3053" y="4132"/>
                    </a:cubicBezTo>
                    <a:cubicBezTo>
                      <a:pt x="3034" y="4068"/>
                      <a:pt x="3025" y="3998"/>
                      <a:pt x="3027" y="3925"/>
                    </a:cubicBezTo>
                    <a:cubicBezTo>
                      <a:pt x="3031" y="3763"/>
                      <a:pt x="3089" y="3601"/>
                      <a:pt x="3186" y="3479"/>
                    </a:cubicBezTo>
                    <a:cubicBezTo>
                      <a:pt x="3317" y="3317"/>
                      <a:pt x="3329" y="3060"/>
                      <a:pt x="3222" y="2921"/>
                    </a:cubicBezTo>
                    <a:cubicBezTo>
                      <a:pt x="2964" y="2944"/>
                      <a:pt x="2760" y="3162"/>
                      <a:pt x="2760" y="3426"/>
                    </a:cubicBezTo>
                    <a:lnTo>
                      <a:pt x="2760" y="3672"/>
                    </a:lnTo>
                    <a:close/>
                    <a:moveTo>
                      <a:pt x="929" y="2952"/>
                    </a:moveTo>
                    <a:cubicBezTo>
                      <a:pt x="870" y="2952"/>
                      <a:pt x="823" y="3000"/>
                      <a:pt x="823" y="3059"/>
                    </a:cubicBezTo>
                    <a:cubicBezTo>
                      <a:pt x="823" y="3118"/>
                      <a:pt x="870" y="3165"/>
                      <a:pt x="929" y="3165"/>
                    </a:cubicBezTo>
                    <a:lnTo>
                      <a:pt x="947" y="3165"/>
                    </a:lnTo>
                    <a:cubicBezTo>
                      <a:pt x="1006" y="3165"/>
                      <a:pt x="1054" y="3118"/>
                      <a:pt x="1054" y="3059"/>
                    </a:cubicBezTo>
                    <a:cubicBezTo>
                      <a:pt x="1054" y="3000"/>
                      <a:pt x="1006" y="2952"/>
                      <a:pt x="947" y="2952"/>
                    </a:cubicBezTo>
                    <a:lnTo>
                      <a:pt x="929" y="2952"/>
                    </a:lnTo>
                    <a:close/>
                    <a:moveTo>
                      <a:pt x="3469" y="1330"/>
                    </a:moveTo>
                    <a:lnTo>
                      <a:pt x="3452" y="1325"/>
                    </a:lnTo>
                    <a:cubicBezTo>
                      <a:pt x="3395" y="1309"/>
                      <a:pt x="3336" y="1341"/>
                      <a:pt x="3320" y="1398"/>
                    </a:cubicBezTo>
                    <a:cubicBezTo>
                      <a:pt x="3304" y="1455"/>
                      <a:pt x="3337" y="1514"/>
                      <a:pt x="3393" y="1530"/>
                    </a:cubicBezTo>
                    <a:lnTo>
                      <a:pt x="3410" y="1535"/>
                    </a:lnTo>
                    <a:cubicBezTo>
                      <a:pt x="3420" y="1538"/>
                      <a:pt x="3430" y="1539"/>
                      <a:pt x="3440" y="1539"/>
                    </a:cubicBezTo>
                    <a:cubicBezTo>
                      <a:pt x="3486" y="1539"/>
                      <a:pt x="3529" y="1509"/>
                      <a:pt x="3542" y="1462"/>
                    </a:cubicBezTo>
                    <a:cubicBezTo>
                      <a:pt x="3558" y="1405"/>
                      <a:pt x="3526" y="1346"/>
                      <a:pt x="3469" y="1330"/>
                    </a:cubicBezTo>
                    <a:close/>
                    <a:moveTo>
                      <a:pt x="1341" y="3572"/>
                    </a:moveTo>
                    <a:lnTo>
                      <a:pt x="1323" y="3572"/>
                    </a:lnTo>
                    <a:cubicBezTo>
                      <a:pt x="1264" y="3572"/>
                      <a:pt x="1216" y="3620"/>
                      <a:pt x="1216" y="3678"/>
                    </a:cubicBezTo>
                    <a:cubicBezTo>
                      <a:pt x="1216" y="3737"/>
                      <a:pt x="1264" y="3785"/>
                      <a:pt x="1323" y="3785"/>
                    </a:cubicBezTo>
                    <a:lnTo>
                      <a:pt x="1341" y="3785"/>
                    </a:lnTo>
                    <a:cubicBezTo>
                      <a:pt x="1400" y="3785"/>
                      <a:pt x="1447" y="3737"/>
                      <a:pt x="1447" y="3678"/>
                    </a:cubicBezTo>
                    <a:cubicBezTo>
                      <a:pt x="1447" y="3620"/>
                      <a:pt x="1400" y="3572"/>
                      <a:pt x="1341" y="3572"/>
                    </a:cubicBezTo>
                    <a:close/>
                    <a:moveTo>
                      <a:pt x="2695" y="1108"/>
                    </a:moveTo>
                    <a:cubicBezTo>
                      <a:pt x="2639" y="1092"/>
                      <a:pt x="2579" y="1125"/>
                      <a:pt x="2563" y="1181"/>
                    </a:cubicBezTo>
                    <a:cubicBezTo>
                      <a:pt x="2547" y="1238"/>
                      <a:pt x="2580" y="1297"/>
                      <a:pt x="2637" y="1313"/>
                    </a:cubicBezTo>
                    <a:lnTo>
                      <a:pt x="2654" y="1318"/>
                    </a:lnTo>
                    <a:cubicBezTo>
                      <a:pt x="2663" y="1321"/>
                      <a:pt x="2673" y="1322"/>
                      <a:pt x="2683" y="1322"/>
                    </a:cubicBezTo>
                    <a:cubicBezTo>
                      <a:pt x="2729" y="1322"/>
                      <a:pt x="2772" y="1292"/>
                      <a:pt x="2785" y="1245"/>
                    </a:cubicBezTo>
                    <a:cubicBezTo>
                      <a:pt x="2802" y="1188"/>
                      <a:pt x="2769" y="1129"/>
                      <a:pt x="2712" y="1113"/>
                    </a:cubicBezTo>
                    <a:lnTo>
                      <a:pt x="2695" y="1108"/>
                    </a:lnTo>
                    <a:close/>
                    <a:moveTo>
                      <a:pt x="2128" y="3572"/>
                    </a:moveTo>
                    <a:lnTo>
                      <a:pt x="2110" y="3572"/>
                    </a:lnTo>
                    <a:cubicBezTo>
                      <a:pt x="2051" y="3572"/>
                      <a:pt x="2004" y="3620"/>
                      <a:pt x="2004" y="3678"/>
                    </a:cubicBezTo>
                    <a:cubicBezTo>
                      <a:pt x="2004" y="3737"/>
                      <a:pt x="2051" y="3785"/>
                      <a:pt x="2110" y="3785"/>
                    </a:cubicBezTo>
                    <a:lnTo>
                      <a:pt x="2128" y="3785"/>
                    </a:lnTo>
                    <a:cubicBezTo>
                      <a:pt x="2187" y="3785"/>
                      <a:pt x="2235" y="3737"/>
                      <a:pt x="2235" y="3678"/>
                    </a:cubicBezTo>
                    <a:cubicBezTo>
                      <a:pt x="2235" y="3620"/>
                      <a:pt x="2187" y="3572"/>
                      <a:pt x="2128" y="3572"/>
                    </a:cubicBezTo>
                    <a:close/>
                    <a:moveTo>
                      <a:pt x="1717" y="2952"/>
                    </a:moveTo>
                    <a:cubicBezTo>
                      <a:pt x="1658" y="2952"/>
                      <a:pt x="1610" y="3000"/>
                      <a:pt x="1610" y="3059"/>
                    </a:cubicBezTo>
                    <a:cubicBezTo>
                      <a:pt x="1610" y="3118"/>
                      <a:pt x="1658" y="3165"/>
                      <a:pt x="1717" y="3165"/>
                    </a:cubicBezTo>
                    <a:lnTo>
                      <a:pt x="1734" y="3165"/>
                    </a:lnTo>
                    <a:cubicBezTo>
                      <a:pt x="1793" y="3165"/>
                      <a:pt x="1841" y="3118"/>
                      <a:pt x="1841" y="3059"/>
                    </a:cubicBezTo>
                    <a:cubicBezTo>
                      <a:pt x="1841" y="3000"/>
                      <a:pt x="1793" y="2952"/>
                      <a:pt x="1734" y="2952"/>
                    </a:cubicBezTo>
                    <a:lnTo>
                      <a:pt x="1717" y="2952"/>
                    </a:lnTo>
                    <a:close/>
                    <a:moveTo>
                      <a:pt x="2128" y="2332"/>
                    </a:moveTo>
                    <a:lnTo>
                      <a:pt x="2110" y="2332"/>
                    </a:lnTo>
                    <a:cubicBezTo>
                      <a:pt x="2051" y="2332"/>
                      <a:pt x="2004" y="2380"/>
                      <a:pt x="2004" y="2439"/>
                    </a:cubicBezTo>
                    <a:cubicBezTo>
                      <a:pt x="2004" y="2498"/>
                      <a:pt x="2051" y="2546"/>
                      <a:pt x="2110" y="2546"/>
                    </a:cubicBezTo>
                    <a:lnTo>
                      <a:pt x="2128" y="2546"/>
                    </a:lnTo>
                    <a:cubicBezTo>
                      <a:pt x="2187" y="2546"/>
                      <a:pt x="2235" y="2498"/>
                      <a:pt x="2235" y="2439"/>
                    </a:cubicBezTo>
                    <a:cubicBezTo>
                      <a:pt x="2235" y="2380"/>
                      <a:pt x="2187" y="2332"/>
                      <a:pt x="2128" y="2332"/>
                    </a:cubicBezTo>
                    <a:close/>
                    <a:moveTo>
                      <a:pt x="1341" y="2332"/>
                    </a:moveTo>
                    <a:lnTo>
                      <a:pt x="1323" y="2332"/>
                    </a:lnTo>
                    <a:cubicBezTo>
                      <a:pt x="1264" y="2332"/>
                      <a:pt x="1216" y="2380"/>
                      <a:pt x="1216" y="2439"/>
                    </a:cubicBezTo>
                    <a:cubicBezTo>
                      <a:pt x="1216" y="2498"/>
                      <a:pt x="1264" y="2546"/>
                      <a:pt x="1323" y="2546"/>
                    </a:cubicBezTo>
                    <a:lnTo>
                      <a:pt x="1341" y="2546"/>
                    </a:lnTo>
                    <a:cubicBezTo>
                      <a:pt x="1400" y="2546"/>
                      <a:pt x="1447" y="2498"/>
                      <a:pt x="1447" y="2439"/>
                    </a:cubicBezTo>
                    <a:cubicBezTo>
                      <a:pt x="1447" y="2380"/>
                      <a:pt x="1400" y="2332"/>
                      <a:pt x="1341" y="2332"/>
                    </a:cubicBezTo>
                    <a:close/>
                  </a:path>
                </a:pathLst>
              </a:custGeom>
              <a:solidFill>
                <a:srgbClr val="9400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ea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2378247-1EDE-5DBB-7D40-10F2128E97B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12533" y="4363122"/>
            <a:ext cx="3600000" cy="21371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019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E8924-99FB-0DEB-8392-BCA6AA05A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21B0086-838D-8A9B-6FFF-4438B9D99C3D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484637" y="6505836"/>
            <a:ext cx="9421402" cy="0"/>
          </a:xfrm>
          <a:prstGeom prst="line">
            <a:avLst/>
          </a:prstGeom>
          <a:ln w="12700">
            <a:solidFill>
              <a:srgbClr val="94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顶角 2">
            <a:extLst>
              <a:ext uri="{FF2B5EF4-FFF2-40B4-BE49-F238E27FC236}">
                <a16:creationId xmlns:a16="http://schemas.microsoft.com/office/drawing/2014/main" id="{962B00B3-0B5F-5704-53BC-F50BB0B64B7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-1" y="0"/>
            <a:ext cx="12192000" cy="36819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94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552BB73-543E-3C30-18DA-1FF2EC9302BF}"/>
              </a:ext>
            </a:extLst>
          </p:cNvPr>
          <p:cNvGrpSpPr/>
          <p:nvPr/>
        </p:nvGrpSpPr>
        <p:grpSpPr>
          <a:xfrm>
            <a:off x="3035299" y="2787"/>
            <a:ext cx="3060700" cy="369333"/>
            <a:chOff x="3035299" y="2787"/>
            <a:chExt cx="3060700" cy="36933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F0A60E-5467-8A46-0846-919E299F11C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035299" y="2788"/>
              <a:ext cx="3060700" cy="368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5B6EE86-3E15-8A89-BBE2-431AA35E8DFC}"/>
                </a:ext>
              </a:extLst>
            </p:cNvPr>
            <p:cNvGrpSpPr/>
            <p:nvPr/>
          </p:nvGrpSpPr>
          <p:grpSpPr>
            <a:xfrm>
              <a:off x="3416304" y="2787"/>
              <a:ext cx="2606427" cy="369333"/>
              <a:chOff x="80359" y="-2"/>
              <a:chExt cx="2606427" cy="370474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9DBED9A-DF52-85D2-C0B4-3A8C47C8281F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80359" y="76096"/>
                <a:ext cx="216000" cy="216000"/>
              </a:xfrm>
              <a:prstGeom prst="ellipse">
                <a:avLst/>
              </a:prstGeom>
              <a:noFill/>
              <a:ln>
                <a:solidFill>
                  <a:srgbClr val="A62C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A62C38"/>
                  </a:solidFill>
                  <a:latin typeface="+mn-ea"/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65BE6D73-485D-CD49-663B-0A6F6919EB26}"/>
                  </a:ext>
                </a:extLst>
              </p:cNvPr>
              <p:cNvGrpSpPr/>
              <p:nvPr/>
            </p:nvGrpSpPr>
            <p:grpSpPr>
              <a:xfrm>
                <a:off x="134359" y="-2"/>
                <a:ext cx="2552427" cy="370474"/>
                <a:chOff x="134359" y="-2"/>
                <a:chExt cx="2552427" cy="370474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AD3E3640-0D49-F72D-BDD4-8D035BC0874D}"/>
                    </a:ext>
                  </a:extLst>
                </p:cNvPr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34359" y="130096"/>
                  <a:ext cx="108000" cy="108000"/>
                </a:xfrm>
                <a:prstGeom prst="ellipse">
                  <a:avLst/>
                </a:prstGeom>
                <a:solidFill>
                  <a:srgbClr val="A62C38"/>
                </a:solidFill>
                <a:ln>
                  <a:solidFill>
                    <a:srgbClr val="A62C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16CFAB3A-6E27-893E-C7B4-EA3339197976}"/>
                    </a:ext>
                  </a:extLst>
                </p:cNvPr>
                <p:cNvGrpSpPr/>
                <p:nvPr/>
              </p:nvGrpSpPr>
              <p:grpSpPr>
                <a:xfrm>
                  <a:off x="350359" y="-2"/>
                  <a:ext cx="2336427" cy="370474"/>
                  <a:chOff x="376718" y="111758"/>
                  <a:chExt cx="2336427" cy="370474"/>
                </a:xfrm>
              </p:grpSpPr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75A1594F-A74A-CF43-9812-21D3D895B283}"/>
                      </a:ext>
                    </a:extLst>
                  </p:cNvPr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775659" y="111758"/>
                    <a:ext cx="1937486" cy="3704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人脸图像预处理</a:t>
                    </a:r>
                  </a:p>
                </p:txBody>
              </p: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FBDC1E6F-BF2F-0281-6EBB-FD1B36EDE887}"/>
                      </a:ext>
                    </a:extLst>
                  </p:cNvPr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376718" y="111759"/>
                    <a:ext cx="441146" cy="3704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02</a:t>
                    </a:r>
                    <a:endPara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</p:grp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16150E-2CB0-A1B1-7CB1-DD1F3DDAF3D8}"/>
              </a:ext>
            </a:extLst>
          </p:cNvPr>
          <p:cNvGrpSpPr/>
          <p:nvPr/>
        </p:nvGrpSpPr>
        <p:grpSpPr>
          <a:xfrm>
            <a:off x="4512000" y="725891"/>
            <a:ext cx="3168000" cy="528769"/>
            <a:chOff x="4512000" y="725891"/>
            <a:chExt cx="3168000" cy="528769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825B1D3-4281-071D-8880-1FEDA2CE1235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4926449" y="725891"/>
              <a:ext cx="269817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人脸图像预处理</a:t>
              </a: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519BE29C-3A4F-21B7-1785-CCFBA5FAA7E3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4512000" y="1254660"/>
              <a:ext cx="3168000" cy="0"/>
            </a:xfrm>
            <a:prstGeom prst="line">
              <a:avLst/>
            </a:prstGeom>
            <a:ln w="12700">
              <a:solidFill>
                <a:srgbClr val="9400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29F5AE2-D280-30C8-75FA-578EAF31DBCB}"/>
              </a:ext>
            </a:extLst>
          </p:cNvPr>
          <p:cNvGrpSpPr/>
          <p:nvPr/>
        </p:nvGrpSpPr>
        <p:grpSpPr>
          <a:xfrm>
            <a:off x="1162898" y="2116719"/>
            <a:ext cx="3246443" cy="2812569"/>
            <a:chOff x="1404818" y="2569993"/>
            <a:chExt cx="3246443" cy="2812569"/>
          </a:xfrm>
        </p:grpSpPr>
        <p:sp>
          <p:nvSpPr>
            <p:cNvPr id="228" name="矩形: 一个圆顶角，剪去另一个顶角 227">
              <a:extLst>
                <a:ext uri="{FF2B5EF4-FFF2-40B4-BE49-F238E27FC236}">
                  <a16:creationId xmlns:a16="http://schemas.microsoft.com/office/drawing/2014/main" id="{BB8C291C-6924-14A0-DE31-0F6EC54E3EE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622859" y="3158068"/>
              <a:ext cx="2028402" cy="1625415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 w="19050">
              <a:solidFill>
                <a:srgbClr val="9400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CB689FD-4201-7258-A256-0E6D8441B36C}"/>
                </a:ext>
              </a:extLst>
            </p:cNvPr>
            <p:cNvGrpSpPr/>
            <p:nvPr/>
          </p:nvGrpSpPr>
          <p:grpSpPr>
            <a:xfrm>
              <a:off x="2622860" y="3259883"/>
              <a:ext cx="1956489" cy="1227350"/>
              <a:chOff x="3284903" y="3166855"/>
              <a:chExt cx="1956489" cy="1227350"/>
            </a:xfrm>
          </p:grpSpPr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DAA58272-5474-1BF2-45BF-60F3A64E82A4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368429" y="3166855"/>
                <a:ext cx="6463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方法</a:t>
                </a:r>
              </a:p>
            </p:txBody>
          </p:sp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52A8BAEB-C73C-1547-4A55-E73F6807DE1A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284903" y="3605078"/>
                <a:ext cx="1956489" cy="789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使用</a:t>
                </a:r>
                <a:r>
                  <a:rPr lang="en-US" altLang="zh-CN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Haar</a:t>
                </a: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人脸检测器提取出人脸以减少周围背景的干扰。</a:t>
                </a: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CCF96BA-A011-D9FD-1457-CEA0D35A1FDE}"/>
                </a:ext>
              </a:extLst>
            </p:cNvPr>
            <p:cNvGrpSpPr/>
            <p:nvPr/>
          </p:nvGrpSpPr>
          <p:grpSpPr>
            <a:xfrm>
              <a:off x="1404818" y="2569993"/>
              <a:ext cx="706392" cy="2812569"/>
              <a:chOff x="1135313" y="2606454"/>
              <a:chExt cx="706392" cy="2812569"/>
            </a:xfrm>
          </p:grpSpPr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03FE20C8-F28C-7910-F832-A982D955175D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220291" y="2606454"/>
                <a:ext cx="621414" cy="2755621"/>
              </a:xfrm>
              <a:prstGeom prst="rect">
                <a:avLst/>
              </a:prstGeom>
              <a:noFill/>
              <a:ln w="19050">
                <a:solidFill>
                  <a:srgbClr val="A62C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9E97B45-BB52-D1A7-8E23-F227965ACBC2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135313" y="2663402"/>
                <a:ext cx="621414" cy="2755621"/>
              </a:xfrm>
              <a:prstGeom prst="rect">
                <a:avLst/>
              </a:prstGeom>
              <a:solidFill>
                <a:srgbClr val="9400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724A3FA-FFB9-73B1-9A75-DB1319045551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141425" y="2692814"/>
                <a:ext cx="615553" cy="260858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chemeClr val="bg1"/>
                    </a:solidFill>
                    <a:latin typeface="+mn-ea"/>
                  </a:rPr>
                  <a:t>定 位 裁 剪</a:t>
                </a:r>
              </a:p>
            </p:txBody>
          </p:sp>
        </p:grpSp>
      </p:grpSp>
      <p:sp>
        <p:nvSpPr>
          <p:cNvPr id="4" name="矩形: 一个圆顶角，剪去另一个顶角 3">
            <a:extLst>
              <a:ext uri="{FF2B5EF4-FFF2-40B4-BE49-F238E27FC236}">
                <a16:creationId xmlns:a16="http://schemas.microsoft.com/office/drawing/2014/main" id="{CC4C08BB-3767-FFB2-36C3-14BB332CDC5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849078" y="2116719"/>
            <a:ext cx="6095045" cy="2812569"/>
          </a:xfrm>
          <a:prstGeom prst="snipRoundRect">
            <a:avLst>
              <a:gd name="adj1" fmla="val 0"/>
              <a:gd name="adj2" fmla="val 16667"/>
            </a:avLst>
          </a:prstGeom>
          <a:noFill/>
          <a:ln w="19050">
            <a:solidFill>
              <a:srgbClr val="940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0CD7F03-66AE-36F2-A9FF-57BF77810C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73596" y="2280618"/>
            <a:ext cx="3058177" cy="248476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2B629F5-897F-79DD-5A93-D75DCFE9F1C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33777" y="2534108"/>
            <a:ext cx="2085700" cy="22312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429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2484637" y="6505836"/>
            <a:ext cx="9421402" cy="0"/>
          </a:xfrm>
          <a:prstGeom prst="line">
            <a:avLst/>
          </a:prstGeom>
          <a:ln w="12700">
            <a:solidFill>
              <a:srgbClr val="94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顶角 2"/>
          <p:cNvSpPr/>
          <p:nvPr>
            <p:custDataLst>
              <p:tags r:id="rId3"/>
            </p:custDataLst>
          </p:nvPr>
        </p:nvSpPr>
        <p:spPr>
          <a:xfrm rot="10800000">
            <a:off x="-1" y="0"/>
            <a:ext cx="12192000" cy="36819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94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35299" y="2787"/>
            <a:ext cx="3060700" cy="369333"/>
            <a:chOff x="3035299" y="2787"/>
            <a:chExt cx="3060700" cy="369333"/>
          </a:xfrm>
        </p:grpSpPr>
        <p:sp>
          <p:nvSpPr>
            <p:cNvPr id="10" name="矩形 9"/>
            <p:cNvSpPr/>
            <p:nvPr>
              <p:custDataLst>
                <p:tags r:id="rId21"/>
              </p:custDataLst>
            </p:nvPr>
          </p:nvSpPr>
          <p:spPr>
            <a:xfrm>
              <a:off x="3035299" y="2788"/>
              <a:ext cx="3060700" cy="368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416304" y="2787"/>
              <a:ext cx="2606427" cy="369333"/>
              <a:chOff x="80359" y="-2"/>
              <a:chExt cx="2606427" cy="370474"/>
            </a:xfrm>
          </p:grpSpPr>
          <p:sp>
            <p:nvSpPr>
              <p:cNvPr id="28" name="椭圆 27"/>
              <p:cNvSpPr/>
              <p:nvPr>
                <p:custDataLst>
                  <p:tags r:id="rId22"/>
                </p:custDataLst>
              </p:nvPr>
            </p:nvSpPr>
            <p:spPr>
              <a:xfrm>
                <a:off x="80359" y="76096"/>
                <a:ext cx="216000" cy="216000"/>
              </a:xfrm>
              <a:prstGeom prst="ellipse">
                <a:avLst/>
              </a:prstGeom>
              <a:noFill/>
              <a:ln>
                <a:solidFill>
                  <a:srgbClr val="A62C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A62C38"/>
                  </a:solidFill>
                  <a:latin typeface="+mn-ea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134359" y="-2"/>
                <a:ext cx="2552427" cy="370474"/>
                <a:chOff x="134359" y="-2"/>
                <a:chExt cx="2552427" cy="370474"/>
              </a:xfrm>
            </p:grpSpPr>
            <p:sp>
              <p:nvSpPr>
                <p:cNvPr id="27" name="椭圆 26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34359" y="130096"/>
                  <a:ext cx="108000" cy="108000"/>
                </a:xfrm>
                <a:prstGeom prst="ellipse">
                  <a:avLst/>
                </a:prstGeom>
                <a:solidFill>
                  <a:srgbClr val="A62C38"/>
                </a:solidFill>
                <a:ln>
                  <a:solidFill>
                    <a:srgbClr val="A62C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grpSp>
              <p:nvGrpSpPr>
                <p:cNvPr id="16" name="组合 15"/>
                <p:cNvGrpSpPr/>
                <p:nvPr/>
              </p:nvGrpSpPr>
              <p:grpSpPr>
                <a:xfrm>
                  <a:off x="350359" y="-2"/>
                  <a:ext cx="2336427" cy="370474"/>
                  <a:chOff x="376718" y="111758"/>
                  <a:chExt cx="2336427" cy="370474"/>
                </a:xfrm>
              </p:grpSpPr>
              <p:sp>
                <p:nvSpPr>
                  <p:cNvPr id="15" name="文本框 14"/>
                  <p:cNvSpPr txBox="1"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775659" y="111758"/>
                    <a:ext cx="1937486" cy="3704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人脸图像预处理</a:t>
                    </a:r>
                  </a:p>
                </p:txBody>
              </p:sp>
              <p:sp>
                <p:nvSpPr>
                  <p:cNvPr id="35" name="文本框 34"/>
                  <p:cNvSpPr txBox="1"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376718" y="111759"/>
                    <a:ext cx="441146" cy="3704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02</a:t>
                    </a:r>
                    <a:endPara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</p:grpSp>
          </p:grpSp>
        </p:grpSp>
      </p:grpSp>
      <p:grpSp>
        <p:nvGrpSpPr>
          <p:cNvPr id="52" name="组合 51"/>
          <p:cNvGrpSpPr/>
          <p:nvPr/>
        </p:nvGrpSpPr>
        <p:grpSpPr>
          <a:xfrm>
            <a:off x="4512000" y="725891"/>
            <a:ext cx="3168000" cy="528769"/>
            <a:chOff x="4512000" y="725891"/>
            <a:chExt cx="3168000" cy="528769"/>
          </a:xfrm>
        </p:grpSpPr>
        <p:sp>
          <p:nvSpPr>
            <p:cNvPr id="109" name="文本框 108"/>
            <p:cNvSpPr txBox="1"/>
            <p:nvPr>
              <p:custDataLst>
                <p:tags r:id="rId19"/>
              </p:custDataLst>
            </p:nvPr>
          </p:nvSpPr>
          <p:spPr>
            <a:xfrm>
              <a:off x="4926449" y="725891"/>
              <a:ext cx="269817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人脸图像预处理</a:t>
              </a:r>
            </a:p>
          </p:txBody>
        </p:sp>
        <p:cxnSp>
          <p:nvCxnSpPr>
            <p:cNvPr id="110" name="直接连接符 109"/>
            <p:cNvCxnSpPr/>
            <p:nvPr>
              <p:custDataLst>
                <p:tags r:id="rId20"/>
              </p:custDataLst>
            </p:nvPr>
          </p:nvCxnSpPr>
          <p:spPr>
            <a:xfrm>
              <a:off x="4512000" y="1254660"/>
              <a:ext cx="3168000" cy="0"/>
            </a:xfrm>
            <a:prstGeom prst="line">
              <a:avLst/>
            </a:prstGeom>
            <a:ln w="12700">
              <a:solidFill>
                <a:srgbClr val="9400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组合 479">
            <a:extLst>
              <a:ext uri="{FF2B5EF4-FFF2-40B4-BE49-F238E27FC236}">
                <a16:creationId xmlns:a16="http://schemas.microsoft.com/office/drawing/2014/main" id="{BBCBAB1A-A94D-94EC-2579-5E7F97FC9DF0}"/>
              </a:ext>
            </a:extLst>
          </p:cNvPr>
          <p:cNvGrpSpPr/>
          <p:nvPr/>
        </p:nvGrpSpPr>
        <p:grpSpPr>
          <a:xfrm>
            <a:off x="1162898" y="1995754"/>
            <a:ext cx="9866202" cy="3892649"/>
            <a:chOff x="1162898" y="1995754"/>
            <a:chExt cx="9866202" cy="3892649"/>
          </a:xfrm>
        </p:grpSpPr>
        <p:grpSp>
          <p:nvGrpSpPr>
            <p:cNvPr id="477" name="组合 476">
              <a:extLst>
                <a:ext uri="{FF2B5EF4-FFF2-40B4-BE49-F238E27FC236}">
                  <a16:creationId xmlns:a16="http://schemas.microsoft.com/office/drawing/2014/main" id="{582110B1-4C57-9221-0FA3-2358D647DCA7}"/>
                </a:ext>
              </a:extLst>
            </p:cNvPr>
            <p:cNvGrpSpPr/>
            <p:nvPr/>
          </p:nvGrpSpPr>
          <p:grpSpPr>
            <a:xfrm>
              <a:off x="1162898" y="1995754"/>
              <a:ext cx="9866202" cy="2963685"/>
              <a:chOff x="1162899" y="2344513"/>
              <a:chExt cx="9866202" cy="2963685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1162899" y="2344513"/>
                <a:ext cx="9866202" cy="2963685"/>
                <a:chOff x="1404818" y="2449028"/>
                <a:chExt cx="9866202" cy="2963685"/>
              </a:xfrm>
            </p:grpSpPr>
            <p:grpSp>
              <p:nvGrpSpPr>
                <p:cNvPr id="47" name="组合 46"/>
                <p:cNvGrpSpPr/>
                <p:nvPr/>
              </p:nvGrpSpPr>
              <p:grpSpPr>
                <a:xfrm>
                  <a:off x="2622860" y="2512521"/>
                  <a:ext cx="2346403" cy="2900192"/>
                  <a:chOff x="1795929" y="2599926"/>
                  <a:chExt cx="2346403" cy="2900192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1795929" y="2599926"/>
                    <a:ext cx="2346403" cy="717818"/>
                    <a:chOff x="1419295" y="2340047"/>
                    <a:chExt cx="2346403" cy="717818"/>
                  </a:xfrm>
                </p:grpSpPr>
                <p:sp>
                  <p:nvSpPr>
                    <p:cNvPr id="6" name="矩形: 一个圆顶角，剪去另一个顶角 5"/>
                    <p:cNvSpPr/>
                    <p:nvPr>
                      <p:custDataLst>
                        <p:tags r:id="rId17"/>
                      </p:custDataLst>
                    </p:nvPr>
                  </p:nvSpPr>
                  <p:spPr>
                    <a:xfrm>
                      <a:off x="1419295" y="2340047"/>
                      <a:ext cx="2346403" cy="717818"/>
                    </a:xfrm>
                    <a:prstGeom prst="snipRoundRect">
                      <a:avLst>
                        <a:gd name="adj1" fmla="val 0"/>
                        <a:gd name="adj2" fmla="val 16667"/>
                      </a:avLst>
                    </a:prstGeom>
                    <a:noFill/>
                    <a:ln w="19050">
                      <a:solidFill>
                        <a:srgbClr val="94003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+mn-ea"/>
                      </a:endParaRPr>
                    </a:p>
                  </p:txBody>
                </p:sp>
                <p:sp>
                  <p:nvSpPr>
                    <p:cNvPr id="287" name="文本框 286"/>
                    <p:cNvSpPr txBox="1"/>
                    <p:nvPr>
                      <p:custDataLst>
                        <p:tags r:id="rId18"/>
                      </p:custDataLst>
                    </p:nvPr>
                  </p:nvSpPr>
                  <p:spPr>
                    <a:xfrm>
                      <a:off x="2280671" y="2499023"/>
                      <a:ext cx="110799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均值滤波</a:t>
                      </a:r>
                    </a:p>
                  </p:txBody>
                </p:sp>
              </p:grp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1795929" y="3691113"/>
                    <a:ext cx="2346403" cy="717818"/>
                    <a:chOff x="1419294" y="3493066"/>
                    <a:chExt cx="2346403" cy="717818"/>
                  </a:xfrm>
                </p:grpSpPr>
                <p:sp>
                  <p:nvSpPr>
                    <p:cNvPr id="228" name="矩形: 一个圆顶角，剪去另一个顶角 227"/>
                    <p:cNvSpPr/>
                    <p:nvPr>
                      <p:custDataLst>
                        <p:tags r:id="rId15"/>
                      </p:custDataLst>
                    </p:nvPr>
                  </p:nvSpPr>
                  <p:spPr>
                    <a:xfrm>
                      <a:off x="1419294" y="3493066"/>
                      <a:ext cx="2346403" cy="717818"/>
                    </a:xfrm>
                    <a:prstGeom prst="snipRoundRect">
                      <a:avLst>
                        <a:gd name="adj1" fmla="val 0"/>
                        <a:gd name="adj2" fmla="val 16667"/>
                      </a:avLst>
                    </a:prstGeom>
                    <a:noFill/>
                    <a:ln w="19050">
                      <a:solidFill>
                        <a:srgbClr val="94003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+mn-ea"/>
                      </a:endParaRPr>
                    </a:p>
                  </p:txBody>
                </p:sp>
                <p:sp>
                  <p:nvSpPr>
                    <p:cNvPr id="288" name="文本框 287"/>
                    <p:cNvSpPr txBox="1"/>
                    <p:nvPr>
                      <p:custDataLst>
                        <p:tags r:id="rId16"/>
                      </p:custDataLst>
                    </p:nvPr>
                  </p:nvSpPr>
                  <p:spPr>
                    <a:xfrm>
                      <a:off x="2280670" y="3689594"/>
                      <a:ext cx="110799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中值滤波</a:t>
                      </a:r>
                    </a:p>
                  </p:txBody>
                </p:sp>
              </p:grp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1795929" y="4782300"/>
                    <a:ext cx="2346403" cy="717818"/>
                    <a:chOff x="1419294" y="4579019"/>
                    <a:chExt cx="2346403" cy="717818"/>
                  </a:xfrm>
                </p:grpSpPr>
                <p:sp>
                  <p:nvSpPr>
                    <p:cNvPr id="254" name="矩形: 一个圆顶角，剪去另一个顶角 253"/>
                    <p:cNvSpPr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1419294" y="4579019"/>
                      <a:ext cx="2346403" cy="717818"/>
                    </a:xfrm>
                    <a:prstGeom prst="snipRoundRect">
                      <a:avLst>
                        <a:gd name="adj1" fmla="val 0"/>
                        <a:gd name="adj2" fmla="val 16667"/>
                      </a:avLst>
                    </a:prstGeom>
                    <a:noFill/>
                    <a:ln w="19050">
                      <a:solidFill>
                        <a:srgbClr val="94003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+mn-ea"/>
                      </a:endParaRPr>
                    </a:p>
                  </p:txBody>
                </p:sp>
                <p:sp>
                  <p:nvSpPr>
                    <p:cNvPr id="289" name="文本框 288"/>
                    <p:cNvSpPr txBox="1"/>
                    <p:nvPr>
                      <p:custDataLst>
                        <p:tags r:id="rId14"/>
                      </p:custDataLst>
                    </p:nvPr>
                  </p:nvSpPr>
                  <p:spPr>
                    <a:xfrm>
                      <a:off x="2280670" y="4752723"/>
                      <a:ext cx="110799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高斯滤波</a:t>
                      </a:r>
                    </a:p>
                  </p:txBody>
                </p:sp>
              </p:grpSp>
            </p:grpSp>
            <p:grpSp>
              <p:nvGrpSpPr>
                <p:cNvPr id="46" name="组合 45"/>
                <p:cNvGrpSpPr/>
                <p:nvPr/>
              </p:nvGrpSpPr>
              <p:grpSpPr>
                <a:xfrm>
                  <a:off x="5480913" y="2449028"/>
                  <a:ext cx="5790107" cy="1516549"/>
                  <a:chOff x="6142956" y="2356000"/>
                  <a:chExt cx="5790107" cy="1516549"/>
                </a:xfrm>
              </p:grpSpPr>
              <p:sp>
                <p:nvSpPr>
                  <p:cNvPr id="291" name="文本框 290"/>
                  <p:cNvSpPr txBox="1"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8253179" y="2356000"/>
                    <a:ext cx="110799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滤波选择</a:t>
                    </a:r>
                  </a:p>
                </p:txBody>
              </p:sp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6142956" y="3082333"/>
                    <a:ext cx="5790107" cy="790216"/>
                    <a:chOff x="6162206" y="2909081"/>
                    <a:chExt cx="5790107" cy="790216"/>
                  </a:xfrm>
                </p:grpSpPr>
                <p:sp>
                  <p:nvSpPr>
                    <p:cNvPr id="294" name="文本框 293"/>
                    <p:cNvSpPr txBox="1"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6162206" y="2909081"/>
                      <a:ext cx="1956489" cy="789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均值滤波通过取均值抑制椒盐噪声，但是导致图像边缘模糊。</a:t>
                      </a:r>
                    </a:p>
                  </p:txBody>
                </p:sp>
                <p:sp>
                  <p:nvSpPr>
                    <p:cNvPr id="326" name="文本框 325"/>
                    <p:cNvSpPr txBox="1"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8079015" y="2909081"/>
                      <a:ext cx="1956489" cy="790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中值滤波通过选取中间值替换噪声元素，比较好地保留了边缘信息。</a:t>
                      </a:r>
                    </a:p>
                  </p:txBody>
                </p:sp>
                <p:sp>
                  <p:nvSpPr>
                    <p:cNvPr id="329" name="文本框 328"/>
                    <p:cNvSpPr txBox="1"/>
                    <p:nvPr>
                      <p:custDataLst>
                        <p:tags r:id="rId12"/>
                      </p:custDataLst>
                    </p:nvPr>
                  </p:nvSpPr>
                  <p:spPr>
                    <a:xfrm>
                      <a:off x="9995824" y="2909081"/>
                      <a:ext cx="1956489" cy="789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</a:rPr>
                        <a:t>高斯滤波对高斯噪声的表现好，同时对椒盐噪声有一定的抑制。</a:t>
                      </a:r>
                    </a:p>
                  </p:txBody>
                </p:sp>
              </p:grp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1404818" y="2569993"/>
                  <a:ext cx="706392" cy="2812569"/>
                  <a:chOff x="1135313" y="2606454"/>
                  <a:chExt cx="706392" cy="2812569"/>
                </a:xfrm>
              </p:grpSpPr>
              <p:sp>
                <p:nvSpPr>
                  <p:cNvPr id="330" name="矩形 329"/>
                  <p:cNvSpPr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220291" y="2606454"/>
                    <a:ext cx="621414" cy="2755621"/>
                  </a:xfrm>
                  <a:prstGeom prst="rect">
                    <a:avLst/>
                  </a:prstGeom>
                  <a:noFill/>
                  <a:ln w="19050">
                    <a:solidFill>
                      <a:srgbClr val="A62C3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49" name="矩形 48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135313" y="2663402"/>
                    <a:ext cx="621414" cy="2755621"/>
                  </a:xfrm>
                  <a:prstGeom prst="rect">
                    <a:avLst/>
                  </a:prstGeom>
                  <a:solidFill>
                    <a:srgbClr val="9400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48" name="文本框 47"/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1141425" y="2692814"/>
                    <a:ext cx="615553" cy="2608580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pPr algn="ctr"/>
                    <a:r>
                      <a:rPr lang="zh-CN" altLang="en-US" sz="2800" dirty="0">
                        <a:solidFill>
                          <a:schemeClr val="bg1"/>
                        </a:solidFill>
                        <a:latin typeface="+mn-ea"/>
                      </a:rPr>
                      <a:t>噪 声 干 扰</a:t>
                    </a:r>
                  </a:p>
                </p:txBody>
              </p:sp>
            </p:grpSp>
          </p:grpSp>
          <p:grpSp>
            <p:nvGrpSpPr>
              <p:cNvPr id="476" name="组合 475">
                <a:extLst>
                  <a:ext uri="{FF2B5EF4-FFF2-40B4-BE49-F238E27FC236}">
                    <a16:creationId xmlns:a16="http://schemas.microsoft.com/office/drawing/2014/main" id="{0FE1FCCC-5C9C-AE29-9393-D2C5D89F4D9D}"/>
                  </a:ext>
                </a:extLst>
              </p:cNvPr>
              <p:cNvGrpSpPr/>
              <p:nvPr/>
            </p:nvGrpSpPr>
            <p:grpSpPr>
              <a:xfrm>
                <a:off x="2484637" y="2505909"/>
                <a:ext cx="470778" cy="2676841"/>
                <a:chOff x="2484637" y="2505909"/>
                <a:chExt cx="470778" cy="2676841"/>
              </a:xfrm>
            </p:grpSpPr>
            <p:sp>
              <p:nvSpPr>
                <p:cNvPr id="472" name="two-coffee-filters_78840">
                  <a:extLst>
                    <a:ext uri="{FF2B5EF4-FFF2-40B4-BE49-F238E27FC236}">
                      <a16:creationId xmlns:a16="http://schemas.microsoft.com/office/drawing/2014/main" id="{89E33BC0-CBAB-3D6B-7618-BEEB6CC9CCF3}"/>
                    </a:ext>
                  </a:extLst>
                </p:cNvPr>
                <p:cNvSpPr/>
                <p:nvPr/>
              </p:nvSpPr>
              <p:spPr>
                <a:xfrm>
                  <a:off x="2484637" y="2505909"/>
                  <a:ext cx="468000" cy="468000"/>
                </a:xfrm>
                <a:custGeom>
                  <a:avLst/>
                  <a:gdLst>
                    <a:gd name="T0" fmla="*/ 3660 w 4803"/>
                    <a:gd name="T1" fmla="*/ 2029 h 4784"/>
                    <a:gd name="T2" fmla="*/ 3750 w 4803"/>
                    <a:gd name="T3" fmla="*/ 2166 h 4784"/>
                    <a:gd name="T4" fmla="*/ 3618 w 4803"/>
                    <a:gd name="T5" fmla="*/ 2239 h 4784"/>
                    <a:gd name="T6" fmla="*/ 3528 w 4803"/>
                    <a:gd name="T7" fmla="*/ 2102 h 4784"/>
                    <a:gd name="T8" fmla="*/ 4304 w 4803"/>
                    <a:gd name="T9" fmla="*/ 2896 h 4784"/>
                    <a:gd name="T10" fmla="*/ 4128 w 4803"/>
                    <a:gd name="T11" fmla="*/ 2775 h 4784"/>
                    <a:gd name="T12" fmla="*/ 3298 w 4803"/>
                    <a:gd name="T13" fmla="*/ 464 h 4784"/>
                    <a:gd name="T14" fmla="*/ 1725 w 4803"/>
                    <a:gd name="T15" fmla="*/ 1333 h 4784"/>
                    <a:gd name="T16" fmla="*/ 3250 w 4803"/>
                    <a:gd name="T17" fmla="*/ 2504 h 4784"/>
                    <a:gd name="T18" fmla="*/ 1725 w 4803"/>
                    <a:gd name="T19" fmla="*/ 1547 h 4784"/>
                    <a:gd name="T20" fmla="*/ 1725 w 4803"/>
                    <a:gd name="T21" fmla="*/ 4571 h 4784"/>
                    <a:gd name="T22" fmla="*/ 2547 w 4803"/>
                    <a:gd name="T23" fmla="*/ 3672 h 4784"/>
                    <a:gd name="T24" fmla="*/ 3267 w 4803"/>
                    <a:gd name="T25" fmla="*/ 2706 h 4784"/>
                    <a:gd name="T26" fmla="*/ 3987 w 4803"/>
                    <a:gd name="T27" fmla="*/ 3672 h 4784"/>
                    <a:gd name="T28" fmla="*/ 2921 w 4803"/>
                    <a:gd name="T29" fmla="*/ 4303 h 4784"/>
                    <a:gd name="T30" fmla="*/ 0 w 4803"/>
                    <a:gd name="T31" fmla="*/ 3059 h 4784"/>
                    <a:gd name="T32" fmla="*/ 3357 w 4803"/>
                    <a:gd name="T33" fmla="*/ 258 h 4784"/>
                    <a:gd name="T34" fmla="*/ 3353 w 4803"/>
                    <a:gd name="T35" fmla="*/ 3613 h 4784"/>
                    <a:gd name="T36" fmla="*/ 3774 w 4803"/>
                    <a:gd name="T37" fmla="*/ 3672 h 4784"/>
                    <a:gd name="T38" fmla="*/ 3481 w 4803"/>
                    <a:gd name="T39" fmla="*/ 2967 h 4784"/>
                    <a:gd name="T40" fmla="*/ 2760 w 4803"/>
                    <a:gd name="T41" fmla="*/ 3672 h 4784"/>
                    <a:gd name="T42" fmla="*/ 3027 w 4803"/>
                    <a:gd name="T43" fmla="*/ 3925 h 4784"/>
                    <a:gd name="T44" fmla="*/ 3222 w 4803"/>
                    <a:gd name="T45" fmla="*/ 2921 h 4784"/>
                    <a:gd name="T46" fmla="*/ 2760 w 4803"/>
                    <a:gd name="T47" fmla="*/ 3672 h 4784"/>
                    <a:gd name="T48" fmla="*/ 823 w 4803"/>
                    <a:gd name="T49" fmla="*/ 3059 h 4784"/>
                    <a:gd name="T50" fmla="*/ 947 w 4803"/>
                    <a:gd name="T51" fmla="*/ 3165 h 4784"/>
                    <a:gd name="T52" fmla="*/ 947 w 4803"/>
                    <a:gd name="T53" fmla="*/ 2952 h 4784"/>
                    <a:gd name="T54" fmla="*/ 3469 w 4803"/>
                    <a:gd name="T55" fmla="*/ 1330 h 4784"/>
                    <a:gd name="T56" fmla="*/ 3320 w 4803"/>
                    <a:gd name="T57" fmla="*/ 1398 h 4784"/>
                    <a:gd name="T58" fmla="*/ 3410 w 4803"/>
                    <a:gd name="T59" fmla="*/ 1535 h 4784"/>
                    <a:gd name="T60" fmla="*/ 3542 w 4803"/>
                    <a:gd name="T61" fmla="*/ 1462 h 4784"/>
                    <a:gd name="T62" fmla="*/ 1341 w 4803"/>
                    <a:gd name="T63" fmla="*/ 3572 h 4784"/>
                    <a:gd name="T64" fmla="*/ 1216 w 4803"/>
                    <a:gd name="T65" fmla="*/ 3678 h 4784"/>
                    <a:gd name="T66" fmla="*/ 1341 w 4803"/>
                    <a:gd name="T67" fmla="*/ 3785 h 4784"/>
                    <a:gd name="T68" fmla="*/ 1341 w 4803"/>
                    <a:gd name="T69" fmla="*/ 3572 h 4784"/>
                    <a:gd name="T70" fmla="*/ 2563 w 4803"/>
                    <a:gd name="T71" fmla="*/ 1181 h 4784"/>
                    <a:gd name="T72" fmla="*/ 2654 w 4803"/>
                    <a:gd name="T73" fmla="*/ 1318 h 4784"/>
                    <a:gd name="T74" fmla="*/ 2785 w 4803"/>
                    <a:gd name="T75" fmla="*/ 1245 h 4784"/>
                    <a:gd name="T76" fmla="*/ 2695 w 4803"/>
                    <a:gd name="T77" fmla="*/ 1108 h 4784"/>
                    <a:gd name="T78" fmla="*/ 2110 w 4803"/>
                    <a:gd name="T79" fmla="*/ 3572 h 4784"/>
                    <a:gd name="T80" fmla="*/ 2110 w 4803"/>
                    <a:gd name="T81" fmla="*/ 3785 h 4784"/>
                    <a:gd name="T82" fmla="*/ 2235 w 4803"/>
                    <a:gd name="T83" fmla="*/ 3678 h 4784"/>
                    <a:gd name="T84" fmla="*/ 1717 w 4803"/>
                    <a:gd name="T85" fmla="*/ 2952 h 4784"/>
                    <a:gd name="T86" fmla="*/ 1717 w 4803"/>
                    <a:gd name="T87" fmla="*/ 3165 h 4784"/>
                    <a:gd name="T88" fmla="*/ 1841 w 4803"/>
                    <a:gd name="T89" fmla="*/ 3059 h 4784"/>
                    <a:gd name="T90" fmla="*/ 1717 w 4803"/>
                    <a:gd name="T91" fmla="*/ 2952 h 4784"/>
                    <a:gd name="T92" fmla="*/ 2110 w 4803"/>
                    <a:gd name="T93" fmla="*/ 2332 h 4784"/>
                    <a:gd name="T94" fmla="*/ 2110 w 4803"/>
                    <a:gd name="T95" fmla="*/ 2546 h 4784"/>
                    <a:gd name="T96" fmla="*/ 2235 w 4803"/>
                    <a:gd name="T97" fmla="*/ 2439 h 4784"/>
                    <a:gd name="T98" fmla="*/ 1341 w 4803"/>
                    <a:gd name="T99" fmla="*/ 2332 h 4784"/>
                    <a:gd name="T100" fmla="*/ 1216 w 4803"/>
                    <a:gd name="T101" fmla="*/ 2439 h 4784"/>
                    <a:gd name="T102" fmla="*/ 1341 w 4803"/>
                    <a:gd name="T103" fmla="*/ 2546 h 4784"/>
                    <a:gd name="T104" fmla="*/ 1341 w 4803"/>
                    <a:gd name="T105" fmla="*/ 2332 h 4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803" h="4784">
                      <a:moveTo>
                        <a:pt x="3528" y="2102"/>
                      </a:moveTo>
                      <a:cubicBezTo>
                        <a:pt x="3544" y="2046"/>
                        <a:pt x="3603" y="2013"/>
                        <a:pt x="3660" y="2029"/>
                      </a:cubicBezTo>
                      <a:lnTo>
                        <a:pt x="3677" y="2034"/>
                      </a:lnTo>
                      <a:cubicBezTo>
                        <a:pt x="3733" y="2050"/>
                        <a:pt x="3766" y="2109"/>
                        <a:pt x="3750" y="2166"/>
                      </a:cubicBezTo>
                      <a:cubicBezTo>
                        <a:pt x="3737" y="2213"/>
                        <a:pt x="3694" y="2243"/>
                        <a:pt x="3648" y="2243"/>
                      </a:cubicBezTo>
                      <a:cubicBezTo>
                        <a:pt x="3638" y="2243"/>
                        <a:pt x="3628" y="2242"/>
                        <a:pt x="3618" y="2239"/>
                      </a:cubicBezTo>
                      <a:lnTo>
                        <a:pt x="3601" y="2234"/>
                      </a:lnTo>
                      <a:cubicBezTo>
                        <a:pt x="3545" y="2218"/>
                        <a:pt x="3512" y="2159"/>
                        <a:pt x="3528" y="2102"/>
                      </a:cubicBezTo>
                      <a:close/>
                      <a:moveTo>
                        <a:pt x="4541" y="2392"/>
                      </a:moveTo>
                      <a:cubicBezTo>
                        <a:pt x="4489" y="2573"/>
                        <a:pt x="4409" y="2742"/>
                        <a:pt x="4304" y="2896"/>
                      </a:cubicBezTo>
                      <a:cubicBezTo>
                        <a:pt x="4271" y="2944"/>
                        <a:pt x="4204" y="2957"/>
                        <a:pt x="4156" y="2923"/>
                      </a:cubicBezTo>
                      <a:cubicBezTo>
                        <a:pt x="4107" y="2890"/>
                        <a:pt x="4095" y="2823"/>
                        <a:pt x="4128" y="2775"/>
                      </a:cubicBezTo>
                      <a:cubicBezTo>
                        <a:pt x="4221" y="2640"/>
                        <a:pt x="4290" y="2492"/>
                        <a:pt x="4336" y="2334"/>
                      </a:cubicBezTo>
                      <a:cubicBezTo>
                        <a:pt x="4565" y="1532"/>
                        <a:pt x="4100" y="693"/>
                        <a:pt x="3298" y="464"/>
                      </a:cubicBezTo>
                      <a:cubicBezTo>
                        <a:pt x="2548" y="249"/>
                        <a:pt x="1766" y="642"/>
                        <a:pt x="1480" y="1351"/>
                      </a:cubicBezTo>
                      <a:cubicBezTo>
                        <a:pt x="1560" y="1339"/>
                        <a:pt x="1642" y="1333"/>
                        <a:pt x="1725" y="1333"/>
                      </a:cubicBezTo>
                      <a:cubicBezTo>
                        <a:pt x="2409" y="1333"/>
                        <a:pt x="3029" y="1737"/>
                        <a:pt x="3305" y="2363"/>
                      </a:cubicBezTo>
                      <a:cubicBezTo>
                        <a:pt x="3329" y="2417"/>
                        <a:pt x="3304" y="2480"/>
                        <a:pt x="3250" y="2504"/>
                      </a:cubicBezTo>
                      <a:cubicBezTo>
                        <a:pt x="3196" y="2527"/>
                        <a:pt x="3133" y="2503"/>
                        <a:pt x="3110" y="2449"/>
                      </a:cubicBezTo>
                      <a:cubicBezTo>
                        <a:pt x="2868" y="1901"/>
                        <a:pt x="2324" y="1547"/>
                        <a:pt x="1725" y="1547"/>
                      </a:cubicBezTo>
                      <a:cubicBezTo>
                        <a:pt x="892" y="1547"/>
                        <a:pt x="213" y="2225"/>
                        <a:pt x="213" y="3059"/>
                      </a:cubicBezTo>
                      <a:cubicBezTo>
                        <a:pt x="213" y="3893"/>
                        <a:pt x="892" y="4571"/>
                        <a:pt x="1725" y="4571"/>
                      </a:cubicBezTo>
                      <a:cubicBezTo>
                        <a:pt x="2110" y="4571"/>
                        <a:pt x="2469" y="4430"/>
                        <a:pt x="2749" y="4172"/>
                      </a:cubicBezTo>
                      <a:cubicBezTo>
                        <a:pt x="2624" y="4042"/>
                        <a:pt x="2547" y="3866"/>
                        <a:pt x="2547" y="3672"/>
                      </a:cubicBezTo>
                      <a:lnTo>
                        <a:pt x="2547" y="3426"/>
                      </a:lnTo>
                      <a:cubicBezTo>
                        <a:pt x="2547" y="3029"/>
                        <a:pt x="2870" y="2706"/>
                        <a:pt x="3267" y="2706"/>
                      </a:cubicBezTo>
                      <a:cubicBezTo>
                        <a:pt x="3664" y="2706"/>
                        <a:pt x="3987" y="3029"/>
                        <a:pt x="3987" y="3426"/>
                      </a:cubicBezTo>
                      <a:lnTo>
                        <a:pt x="3987" y="3672"/>
                      </a:lnTo>
                      <a:cubicBezTo>
                        <a:pt x="3987" y="4069"/>
                        <a:pt x="3664" y="4392"/>
                        <a:pt x="3267" y="4392"/>
                      </a:cubicBezTo>
                      <a:cubicBezTo>
                        <a:pt x="3142" y="4392"/>
                        <a:pt x="3023" y="4360"/>
                        <a:pt x="2921" y="4303"/>
                      </a:cubicBezTo>
                      <a:cubicBezTo>
                        <a:pt x="2598" y="4614"/>
                        <a:pt x="2176" y="4784"/>
                        <a:pt x="1725" y="4784"/>
                      </a:cubicBezTo>
                      <a:cubicBezTo>
                        <a:pt x="774" y="4784"/>
                        <a:pt x="0" y="4010"/>
                        <a:pt x="0" y="3059"/>
                      </a:cubicBezTo>
                      <a:cubicBezTo>
                        <a:pt x="0" y="2278"/>
                        <a:pt x="522" y="1616"/>
                        <a:pt x="1235" y="1404"/>
                      </a:cubicBezTo>
                      <a:cubicBezTo>
                        <a:pt x="1512" y="513"/>
                        <a:pt x="2455" y="0"/>
                        <a:pt x="3357" y="258"/>
                      </a:cubicBezTo>
                      <a:cubicBezTo>
                        <a:pt x="4272" y="520"/>
                        <a:pt x="4803" y="1478"/>
                        <a:pt x="4541" y="2392"/>
                      </a:cubicBezTo>
                      <a:close/>
                      <a:moveTo>
                        <a:pt x="3353" y="3613"/>
                      </a:moveTo>
                      <a:cubicBezTo>
                        <a:pt x="3230" y="3766"/>
                        <a:pt x="3193" y="4027"/>
                        <a:pt x="3312" y="4177"/>
                      </a:cubicBezTo>
                      <a:cubicBezTo>
                        <a:pt x="3570" y="4154"/>
                        <a:pt x="3774" y="3936"/>
                        <a:pt x="3774" y="3672"/>
                      </a:cubicBezTo>
                      <a:lnTo>
                        <a:pt x="3774" y="3426"/>
                      </a:lnTo>
                      <a:cubicBezTo>
                        <a:pt x="3774" y="3223"/>
                        <a:pt x="3654" y="3048"/>
                        <a:pt x="3481" y="2967"/>
                      </a:cubicBezTo>
                      <a:cubicBezTo>
                        <a:pt x="3546" y="3184"/>
                        <a:pt x="3487" y="3445"/>
                        <a:pt x="3353" y="3613"/>
                      </a:cubicBezTo>
                      <a:close/>
                      <a:moveTo>
                        <a:pt x="2760" y="3672"/>
                      </a:moveTo>
                      <a:cubicBezTo>
                        <a:pt x="2760" y="3875"/>
                        <a:pt x="2880" y="4051"/>
                        <a:pt x="3053" y="4132"/>
                      </a:cubicBezTo>
                      <a:cubicBezTo>
                        <a:pt x="3034" y="4068"/>
                        <a:pt x="3025" y="3998"/>
                        <a:pt x="3027" y="3925"/>
                      </a:cubicBezTo>
                      <a:cubicBezTo>
                        <a:pt x="3031" y="3763"/>
                        <a:pt x="3089" y="3601"/>
                        <a:pt x="3186" y="3479"/>
                      </a:cubicBezTo>
                      <a:cubicBezTo>
                        <a:pt x="3317" y="3317"/>
                        <a:pt x="3329" y="3060"/>
                        <a:pt x="3222" y="2921"/>
                      </a:cubicBezTo>
                      <a:cubicBezTo>
                        <a:pt x="2964" y="2944"/>
                        <a:pt x="2760" y="3162"/>
                        <a:pt x="2760" y="3426"/>
                      </a:cubicBezTo>
                      <a:lnTo>
                        <a:pt x="2760" y="3672"/>
                      </a:lnTo>
                      <a:close/>
                      <a:moveTo>
                        <a:pt x="929" y="2952"/>
                      </a:moveTo>
                      <a:cubicBezTo>
                        <a:pt x="870" y="2952"/>
                        <a:pt x="823" y="3000"/>
                        <a:pt x="823" y="3059"/>
                      </a:cubicBezTo>
                      <a:cubicBezTo>
                        <a:pt x="823" y="3118"/>
                        <a:pt x="870" y="3165"/>
                        <a:pt x="929" y="3165"/>
                      </a:cubicBezTo>
                      <a:lnTo>
                        <a:pt x="947" y="3165"/>
                      </a:lnTo>
                      <a:cubicBezTo>
                        <a:pt x="1006" y="3165"/>
                        <a:pt x="1054" y="3118"/>
                        <a:pt x="1054" y="3059"/>
                      </a:cubicBezTo>
                      <a:cubicBezTo>
                        <a:pt x="1054" y="3000"/>
                        <a:pt x="1006" y="2952"/>
                        <a:pt x="947" y="2952"/>
                      </a:cubicBezTo>
                      <a:lnTo>
                        <a:pt x="929" y="2952"/>
                      </a:lnTo>
                      <a:close/>
                      <a:moveTo>
                        <a:pt x="3469" y="1330"/>
                      </a:moveTo>
                      <a:lnTo>
                        <a:pt x="3452" y="1325"/>
                      </a:lnTo>
                      <a:cubicBezTo>
                        <a:pt x="3395" y="1309"/>
                        <a:pt x="3336" y="1341"/>
                        <a:pt x="3320" y="1398"/>
                      </a:cubicBezTo>
                      <a:cubicBezTo>
                        <a:pt x="3304" y="1455"/>
                        <a:pt x="3337" y="1514"/>
                        <a:pt x="3393" y="1530"/>
                      </a:cubicBezTo>
                      <a:lnTo>
                        <a:pt x="3410" y="1535"/>
                      </a:lnTo>
                      <a:cubicBezTo>
                        <a:pt x="3420" y="1538"/>
                        <a:pt x="3430" y="1539"/>
                        <a:pt x="3440" y="1539"/>
                      </a:cubicBezTo>
                      <a:cubicBezTo>
                        <a:pt x="3486" y="1539"/>
                        <a:pt x="3529" y="1509"/>
                        <a:pt x="3542" y="1462"/>
                      </a:cubicBezTo>
                      <a:cubicBezTo>
                        <a:pt x="3558" y="1405"/>
                        <a:pt x="3526" y="1346"/>
                        <a:pt x="3469" y="1330"/>
                      </a:cubicBezTo>
                      <a:close/>
                      <a:moveTo>
                        <a:pt x="1341" y="3572"/>
                      </a:moveTo>
                      <a:lnTo>
                        <a:pt x="1323" y="3572"/>
                      </a:lnTo>
                      <a:cubicBezTo>
                        <a:pt x="1264" y="3572"/>
                        <a:pt x="1216" y="3620"/>
                        <a:pt x="1216" y="3678"/>
                      </a:cubicBezTo>
                      <a:cubicBezTo>
                        <a:pt x="1216" y="3737"/>
                        <a:pt x="1264" y="3785"/>
                        <a:pt x="1323" y="3785"/>
                      </a:cubicBezTo>
                      <a:lnTo>
                        <a:pt x="1341" y="3785"/>
                      </a:lnTo>
                      <a:cubicBezTo>
                        <a:pt x="1400" y="3785"/>
                        <a:pt x="1447" y="3737"/>
                        <a:pt x="1447" y="3678"/>
                      </a:cubicBezTo>
                      <a:cubicBezTo>
                        <a:pt x="1447" y="3620"/>
                        <a:pt x="1400" y="3572"/>
                        <a:pt x="1341" y="3572"/>
                      </a:cubicBezTo>
                      <a:close/>
                      <a:moveTo>
                        <a:pt x="2695" y="1108"/>
                      </a:moveTo>
                      <a:cubicBezTo>
                        <a:pt x="2639" y="1092"/>
                        <a:pt x="2579" y="1125"/>
                        <a:pt x="2563" y="1181"/>
                      </a:cubicBezTo>
                      <a:cubicBezTo>
                        <a:pt x="2547" y="1238"/>
                        <a:pt x="2580" y="1297"/>
                        <a:pt x="2637" y="1313"/>
                      </a:cubicBezTo>
                      <a:lnTo>
                        <a:pt x="2654" y="1318"/>
                      </a:lnTo>
                      <a:cubicBezTo>
                        <a:pt x="2663" y="1321"/>
                        <a:pt x="2673" y="1322"/>
                        <a:pt x="2683" y="1322"/>
                      </a:cubicBezTo>
                      <a:cubicBezTo>
                        <a:pt x="2729" y="1322"/>
                        <a:pt x="2772" y="1292"/>
                        <a:pt x="2785" y="1245"/>
                      </a:cubicBezTo>
                      <a:cubicBezTo>
                        <a:pt x="2802" y="1188"/>
                        <a:pt x="2769" y="1129"/>
                        <a:pt x="2712" y="1113"/>
                      </a:cubicBezTo>
                      <a:lnTo>
                        <a:pt x="2695" y="1108"/>
                      </a:lnTo>
                      <a:close/>
                      <a:moveTo>
                        <a:pt x="2128" y="3572"/>
                      </a:moveTo>
                      <a:lnTo>
                        <a:pt x="2110" y="3572"/>
                      </a:lnTo>
                      <a:cubicBezTo>
                        <a:pt x="2051" y="3572"/>
                        <a:pt x="2004" y="3620"/>
                        <a:pt x="2004" y="3678"/>
                      </a:cubicBezTo>
                      <a:cubicBezTo>
                        <a:pt x="2004" y="3737"/>
                        <a:pt x="2051" y="3785"/>
                        <a:pt x="2110" y="3785"/>
                      </a:cubicBezTo>
                      <a:lnTo>
                        <a:pt x="2128" y="3785"/>
                      </a:lnTo>
                      <a:cubicBezTo>
                        <a:pt x="2187" y="3785"/>
                        <a:pt x="2235" y="3737"/>
                        <a:pt x="2235" y="3678"/>
                      </a:cubicBezTo>
                      <a:cubicBezTo>
                        <a:pt x="2235" y="3620"/>
                        <a:pt x="2187" y="3572"/>
                        <a:pt x="2128" y="3572"/>
                      </a:cubicBezTo>
                      <a:close/>
                      <a:moveTo>
                        <a:pt x="1717" y="2952"/>
                      </a:moveTo>
                      <a:cubicBezTo>
                        <a:pt x="1658" y="2952"/>
                        <a:pt x="1610" y="3000"/>
                        <a:pt x="1610" y="3059"/>
                      </a:cubicBezTo>
                      <a:cubicBezTo>
                        <a:pt x="1610" y="3118"/>
                        <a:pt x="1658" y="3165"/>
                        <a:pt x="1717" y="3165"/>
                      </a:cubicBezTo>
                      <a:lnTo>
                        <a:pt x="1734" y="3165"/>
                      </a:lnTo>
                      <a:cubicBezTo>
                        <a:pt x="1793" y="3165"/>
                        <a:pt x="1841" y="3118"/>
                        <a:pt x="1841" y="3059"/>
                      </a:cubicBezTo>
                      <a:cubicBezTo>
                        <a:pt x="1841" y="3000"/>
                        <a:pt x="1793" y="2952"/>
                        <a:pt x="1734" y="2952"/>
                      </a:cubicBezTo>
                      <a:lnTo>
                        <a:pt x="1717" y="2952"/>
                      </a:lnTo>
                      <a:close/>
                      <a:moveTo>
                        <a:pt x="2128" y="2332"/>
                      </a:moveTo>
                      <a:lnTo>
                        <a:pt x="2110" y="2332"/>
                      </a:lnTo>
                      <a:cubicBezTo>
                        <a:pt x="2051" y="2332"/>
                        <a:pt x="2004" y="2380"/>
                        <a:pt x="2004" y="2439"/>
                      </a:cubicBezTo>
                      <a:cubicBezTo>
                        <a:pt x="2004" y="2498"/>
                        <a:pt x="2051" y="2546"/>
                        <a:pt x="2110" y="2546"/>
                      </a:cubicBezTo>
                      <a:lnTo>
                        <a:pt x="2128" y="2546"/>
                      </a:lnTo>
                      <a:cubicBezTo>
                        <a:pt x="2187" y="2546"/>
                        <a:pt x="2235" y="2498"/>
                        <a:pt x="2235" y="2439"/>
                      </a:cubicBezTo>
                      <a:cubicBezTo>
                        <a:pt x="2235" y="2380"/>
                        <a:pt x="2187" y="2332"/>
                        <a:pt x="2128" y="2332"/>
                      </a:cubicBezTo>
                      <a:close/>
                      <a:moveTo>
                        <a:pt x="1341" y="2332"/>
                      </a:moveTo>
                      <a:lnTo>
                        <a:pt x="1323" y="2332"/>
                      </a:lnTo>
                      <a:cubicBezTo>
                        <a:pt x="1264" y="2332"/>
                        <a:pt x="1216" y="2380"/>
                        <a:pt x="1216" y="2439"/>
                      </a:cubicBezTo>
                      <a:cubicBezTo>
                        <a:pt x="1216" y="2498"/>
                        <a:pt x="1264" y="2546"/>
                        <a:pt x="1323" y="2546"/>
                      </a:cubicBezTo>
                      <a:lnTo>
                        <a:pt x="1341" y="2546"/>
                      </a:lnTo>
                      <a:cubicBezTo>
                        <a:pt x="1400" y="2546"/>
                        <a:pt x="1447" y="2498"/>
                        <a:pt x="1447" y="2439"/>
                      </a:cubicBezTo>
                      <a:cubicBezTo>
                        <a:pt x="1447" y="2380"/>
                        <a:pt x="1400" y="2332"/>
                        <a:pt x="1341" y="2332"/>
                      </a:cubicBezTo>
                      <a:close/>
                    </a:path>
                  </a:pathLst>
                </a:custGeom>
                <a:solidFill>
                  <a:srgbClr val="9400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473" name="two-coffee-filters_78840">
                  <a:extLst>
                    <a:ext uri="{FF2B5EF4-FFF2-40B4-BE49-F238E27FC236}">
                      <a16:creationId xmlns:a16="http://schemas.microsoft.com/office/drawing/2014/main" id="{0C58C9B3-08D1-32E6-930B-5314C6566427}"/>
                    </a:ext>
                  </a:extLst>
                </p:cNvPr>
                <p:cNvSpPr/>
                <p:nvPr/>
              </p:nvSpPr>
              <p:spPr>
                <a:xfrm>
                  <a:off x="2487415" y="3618204"/>
                  <a:ext cx="468000" cy="468000"/>
                </a:xfrm>
                <a:custGeom>
                  <a:avLst/>
                  <a:gdLst>
                    <a:gd name="T0" fmla="*/ 3660 w 4803"/>
                    <a:gd name="T1" fmla="*/ 2029 h 4784"/>
                    <a:gd name="T2" fmla="*/ 3750 w 4803"/>
                    <a:gd name="T3" fmla="*/ 2166 h 4784"/>
                    <a:gd name="T4" fmla="*/ 3618 w 4803"/>
                    <a:gd name="T5" fmla="*/ 2239 h 4784"/>
                    <a:gd name="T6" fmla="*/ 3528 w 4803"/>
                    <a:gd name="T7" fmla="*/ 2102 h 4784"/>
                    <a:gd name="T8" fmla="*/ 4304 w 4803"/>
                    <a:gd name="T9" fmla="*/ 2896 h 4784"/>
                    <a:gd name="T10" fmla="*/ 4128 w 4803"/>
                    <a:gd name="T11" fmla="*/ 2775 h 4784"/>
                    <a:gd name="T12" fmla="*/ 3298 w 4803"/>
                    <a:gd name="T13" fmla="*/ 464 h 4784"/>
                    <a:gd name="T14" fmla="*/ 1725 w 4803"/>
                    <a:gd name="T15" fmla="*/ 1333 h 4784"/>
                    <a:gd name="T16" fmla="*/ 3250 w 4803"/>
                    <a:gd name="T17" fmla="*/ 2504 h 4784"/>
                    <a:gd name="T18" fmla="*/ 1725 w 4803"/>
                    <a:gd name="T19" fmla="*/ 1547 h 4784"/>
                    <a:gd name="T20" fmla="*/ 1725 w 4803"/>
                    <a:gd name="T21" fmla="*/ 4571 h 4784"/>
                    <a:gd name="T22" fmla="*/ 2547 w 4803"/>
                    <a:gd name="T23" fmla="*/ 3672 h 4784"/>
                    <a:gd name="T24" fmla="*/ 3267 w 4803"/>
                    <a:gd name="T25" fmla="*/ 2706 h 4784"/>
                    <a:gd name="T26" fmla="*/ 3987 w 4803"/>
                    <a:gd name="T27" fmla="*/ 3672 h 4784"/>
                    <a:gd name="T28" fmla="*/ 2921 w 4803"/>
                    <a:gd name="T29" fmla="*/ 4303 h 4784"/>
                    <a:gd name="T30" fmla="*/ 0 w 4803"/>
                    <a:gd name="T31" fmla="*/ 3059 h 4784"/>
                    <a:gd name="T32" fmla="*/ 3357 w 4803"/>
                    <a:gd name="T33" fmla="*/ 258 h 4784"/>
                    <a:gd name="T34" fmla="*/ 3353 w 4803"/>
                    <a:gd name="T35" fmla="*/ 3613 h 4784"/>
                    <a:gd name="T36" fmla="*/ 3774 w 4803"/>
                    <a:gd name="T37" fmla="*/ 3672 h 4784"/>
                    <a:gd name="T38" fmla="*/ 3481 w 4803"/>
                    <a:gd name="T39" fmla="*/ 2967 h 4784"/>
                    <a:gd name="T40" fmla="*/ 2760 w 4803"/>
                    <a:gd name="T41" fmla="*/ 3672 h 4784"/>
                    <a:gd name="T42" fmla="*/ 3027 w 4803"/>
                    <a:gd name="T43" fmla="*/ 3925 h 4784"/>
                    <a:gd name="T44" fmla="*/ 3222 w 4803"/>
                    <a:gd name="T45" fmla="*/ 2921 h 4784"/>
                    <a:gd name="T46" fmla="*/ 2760 w 4803"/>
                    <a:gd name="T47" fmla="*/ 3672 h 4784"/>
                    <a:gd name="T48" fmla="*/ 823 w 4803"/>
                    <a:gd name="T49" fmla="*/ 3059 h 4784"/>
                    <a:gd name="T50" fmla="*/ 947 w 4803"/>
                    <a:gd name="T51" fmla="*/ 3165 h 4784"/>
                    <a:gd name="T52" fmla="*/ 947 w 4803"/>
                    <a:gd name="T53" fmla="*/ 2952 h 4784"/>
                    <a:gd name="T54" fmla="*/ 3469 w 4803"/>
                    <a:gd name="T55" fmla="*/ 1330 h 4784"/>
                    <a:gd name="T56" fmla="*/ 3320 w 4803"/>
                    <a:gd name="T57" fmla="*/ 1398 h 4784"/>
                    <a:gd name="T58" fmla="*/ 3410 w 4803"/>
                    <a:gd name="T59" fmla="*/ 1535 h 4784"/>
                    <a:gd name="T60" fmla="*/ 3542 w 4803"/>
                    <a:gd name="T61" fmla="*/ 1462 h 4784"/>
                    <a:gd name="T62" fmla="*/ 1341 w 4803"/>
                    <a:gd name="T63" fmla="*/ 3572 h 4784"/>
                    <a:gd name="T64" fmla="*/ 1216 w 4803"/>
                    <a:gd name="T65" fmla="*/ 3678 h 4784"/>
                    <a:gd name="T66" fmla="*/ 1341 w 4803"/>
                    <a:gd name="T67" fmla="*/ 3785 h 4784"/>
                    <a:gd name="T68" fmla="*/ 1341 w 4803"/>
                    <a:gd name="T69" fmla="*/ 3572 h 4784"/>
                    <a:gd name="T70" fmla="*/ 2563 w 4803"/>
                    <a:gd name="T71" fmla="*/ 1181 h 4784"/>
                    <a:gd name="T72" fmla="*/ 2654 w 4803"/>
                    <a:gd name="T73" fmla="*/ 1318 h 4784"/>
                    <a:gd name="T74" fmla="*/ 2785 w 4803"/>
                    <a:gd name="T75" fmla="*/ 1245 h 4784"/>
                    <a:gd name="T76" fmla="*/ 2695 w 4803"/>
                    <a:gd name="T77" fmla="*/ 1108 h 4784"/>
                    <a:gd name="T78" fmla="*/ 2110 w 4803"/>
                    <a:gd name="T79" fmla="*/ 3572 h 4784"/>
                    <a:gd name="T80" fmla="*/ 2110 w 4803"/>
                    <a:gd name="T81" fmla="*/ 3785 h 4784"/>
                    <a:gd name="T82" fmla="*/ 2235 w 4803"/>
                    <a:gd name="T83" fmla="*/ 3678 h 4784"/>
                    <a:gd name="T84" fmla="*/ 1717 w 4803"/>
                    <a:gd name="T85" fmla="*/ 2952 h 4784"/>
                    <a:gd name="T86" fmla="*/ 1717 w 4803"/>
                    <a:gd name="T87" fmla="*/ 3165 h 4784"/>
                    <a:gd name="T88" fmla="*/ 1841 w 4803"/>
                    <a:gd name="T89" fmla="*/ 3059 h 4784"/>
                    <a:gd name="T90" fmla="*/ 1717 w 4803"/>
                    <a:gd name="T91" fmla="*/ 2952 h 4784"/>
                    <a:gd name="T92" fmla="*/ 2110 w 4803"/>
                    <a:gd name="T93" fmla="*/ 2332 h 4784"/>
                    <a:gd name="T94" fmla="*/ 2110 w 4803"/>
                    <a:gd name="T95" fmla="*/ 2546 h 4784"/>
                    <a:gd name="T96" fmla="*/ 2235 w 4803"/>
                    <a:gd name="T97" fmla="*/ 2439 h 4784"/>
                    <a:gd name="T98" fmla="*/ 1341 w 4803"/>
                    <a:gd name="T99" fmla="*/ 2332 h 4784"/>
                    <a:gd name="T100" fmla="*/ 1216 w 4803"/>
                    <a:gd name="T101" fmla="*/ 2439 h 4784"/>
                    <a:gd name="T102" fmla="*/ 1341 w 4803"/>
                    <a:gd name="T103" fmla="*/ 2546 h 4784"/>
                    <a:gd name="T104" fmla="*/ 1341 w 4803"/>
                    <a:gd name="T105" fmla="*/ 2332 h 4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803" h="4784">
                      <a:moveTo>
                        <a:pt x="3528" y="2102"/>
                      </a:moveTo>
                      <a:cubicBezTo>
                        <a:pt x="3544" y="2046"/>
                        <a:pt x="3603" y="2013"/>
                        <a:pt x="3660" y="2029"/>
                      </a:cubicBezTo>
                      <a:lnTo>
                        <a:pt x="3677" y="2034"/>
                      </a:lnTo>
                      <a:cubicBezTo>
                        <a:pt x="3733" y="2050"/>
                        <a:pt x="3766" y="2109"/>
                        <a:pt x="3750" y="2166"/>
                      </a:cubicBezTo>
                      <a:cubicBezTo>
                        <a:pt x="3737" y="2213"/>
                        <a:pt x="3694" y="2243"/>
                        <a:pt x="3648" y="2243"/>
                      </a:cubicBezTo>
                      <a:cubicBezTo>
                        <a:pt x="3638" y="2243"/>
                        <a:pt x="3628" y="2242"/>
                        <a:pt x="3618" y="2239"/>
                      </a:cubicBezTo>
                      <a:lnTo>
                        <a:pt x="3601" y="2234"/>
                      </a:lnTo>
                      <a:cubicBezTo>
                        <a:pt x="3545" y="2218"/>
                        <a:pt x="3512" y="2159"/>
                        <a:pt x="3528" y="2102"/>
                      </a:cubicBezTo>
                      <a:close/>
                      <a:moveTo>
                        <a:pt x="4541" y="2392"/>
                      </a:moveTo>
                      <a:cubicBezTo>
                        <a:pt x="4489" y="2573"/>
                        <a:pt x="4409" y="2742"/>
                        <a:pt x="4304" y="2896"/>
                      </a:cubicBezTo>
                      <a:cubicBezTo>
                        <a:pt x="4271" y="2944"/>
                        <a:pt x="4204" y="2957"/>
                        <a:pt x="4156" y="2923"/>
                      </a:cubicBezTo>
                      <a:cubicBezTo>
                        <a:pt x="4107" y="2890"/>
                        <a:pt x="4095" y="2823"/>
                        <a:pt x="4128" y="2775"/>
                      </a:cubicBezTo>
                      <a:cubicBezTo>
                        <a:pt x="4221" y="2640"/>
                        <a:pt x="4290" y="2492"/>
                        <a:pt x="4336" y="2334"/>
                      </a:cubicBezTo>
                      <a:cubicBezTo>
                        <a:pt x="4565" y="1532"/>
                        <a:pt x="4100" y="693"/>
                        <a:pt x="3298" y="464"/>
                      </a:cubicBezTo>
                      <a:cubicBezTo>
                        <a:pt x="2548" y="249"/>
                        <a:pt x="1766" y="642"/>
                        <a:pt x="1480" y="1351"/>
                      </a:cubicBezTo>
                      <a:cubicBezTo>
                        <a:pt x="1560" y="1339"/>
                        <a:pt x="1642" y="1333"/>
                        <a:pt x="1725" y="1333"/>
                      </a:cubicBezTo>
                      <a:cubicBezTo>
                        <a:pt x="2409" y="1333"/>
                        <a:pt x="3029" y="1737"/>
                        <a:pt x="3305" y="2363"/>
                      </a:cubicBezTo>
                      <a:cubicBezTo>
                        <a:pt x="3329" y="2417"/>
                        <a:pt x="3304" y="2480"/>
                        <a:pt x="3250" y="2504"/>
                      </a:cubicBezTo>
                      <a:cubicBezTo>
                        <a:pt x="3196" y="2527"/>
                        <a:pt x="3133" y="2503"/>
                        <a:pt x="3110" y="2449"/>
                      </a:cubicBezTo>
                      <a:cubicBezTo>
                        <a:pt x="2868" y="1901"/>
                        <a:pt x="2324" y="1547"/>
                        <a:pt x="1725" y="1547"/>
                      </a:cubicBezTo>
                      <a:cubicBezTo>
                        <a:pt x="892" y="1547"/>
                        <a:pt x="213" y="2225"/>
                        <a:pt x="213" y="3059"/>
                      </a:cubicBezTo>
                      <a:cubicBezTo>
                        <a:pt x="213" y="3893"/>
                        <a:pt x="892" y="4571"/>
                        <a:pt x="1725" y="4571"/>
                      </a:cubicBezTo>
                      <a:cubicBezTo>
                        <a:pt x="2110" y="4571"/>
                        <a:pt x="2469" y="4430"/>
                        <a:pt x="2749" y="4172"/>
                      </a:cubicBezTo>
                      <a:cubicBezTo>
                        <a:pt x="2624" y="4042"/>
                        <a:pt x="2547" y="3866"/>
                        <a:pt x="2547" y="3672"/>
                      </a:cubicBezTo>
                      <a:lnTo>
                        <a:pt x="2547" y="3426"/>
                      </a:lnTo>
                      <a:cubicBezTo>
                        <a:pt x="2547" y="3029"/>
                        <a:pt x="2870" y="2706"/>
                        <a:pt x="3267" y="2706"/>
                      </a:cubicBezTo>
                      <a:cubicBezTo>
                        <a:pt x="3664" y="2706"/>
                        <a:pt x="3987" y="3029"/>
                        <a:pt x="3987" y="3426"/>
                      </a:cubicBezTo>
                      <a:lnTo>
                        <a:pt x="3987" y="3672"/>
                      </a:lnTo>
                      <a:cubicBezTo>
                        <a:pt x="3987" y="4069"/>
                        <a:pt x="3664" y="4392"/>
                        <a:pt x="3267" y="4392"/>
                      </a:cubicBezTo>
                      <a:cubicBezTo>
                        <a:pt x="3142" y="4392"/>
                        <a:pt x="3023" y="4360"/>
                        <a:pt x="2921" y="4303"/>
                      </a:cubicBezTo>
                      <a:cubicBezTo>
                        <a:pt x="2598" y="4614"/>
                        <a:pt x="2176" y="4784"/>
                        <a:pt x="1725" y="4784"/>
                      </a:cubicBezTo>
                      <a:cubicBezTo>
                        <a:pt x="774" y="4784"/>
                        <a:pt x="0" y="4010"/>
                        <a:pt x="0" y="3059"/>
                      </a:cubicBezTo>
                      <a:cubicBezTo>
                        <a:pt x="0" y="2278"/>
                        <a:pt x="522" y="1616"/>
                        <a:pt x="1235" y="1404"/>
                      </a:cubicBezTo>
                      <a:cubicBezTo>
                        <a:pt x="1512" y="513"/>
                        <a:pt x="2455" y="0"/>
                        <a:pt x="3357" y="258"/>
                      </a:cubicBezTo>
                      <a:cubicBezTo>
                        <a:pt x="4272" y="520"/>
                        <a:pt x="4803" y="1478"/>
                        <a:pt x="4541" y="2392"/>
                      </a:cubicBezTo>
                      <a:close/>
                      <a:moveTo>
                        <a:pt x="3353" y="3613"/>
                      </a:moveTo>
                      <a:cubicBezTo>
                        <a:pt x="3230" y="3766"/>
                        <a:pt x="3193" y="4027"/>
                        <a:pt x="3312" y="4177"/>
                      </a:cubicBezTo>
                      <a:cubicBezTo>
                        <a:pt x="3570" y="4154"/>
                        <a:pt x="3774" y="3936"/>
                        <a:pt x="3774" y="3672"/>
                      </a:cubicBezTo>
                      <a:lnTo>
                        <a:pt x="3774" y="3426"/>
                      </a:lnTo>
                      <a:cubicBezTo>
                        <a:pt x="3774" y="3223"/>
                        <a:pt x="3654" y="3048"/>
                        <a:pt x="3481" y="2967"/>
                      </a:cubicBezTo>
                      <a:cubicBezTo>
                        <a:pt x="3546" y="3184"/>
                        <a:pt x="3487" y="3445"/>
                        <a:pt x="3353" y="3613"/>
                      </a:cubicBezTo>
                      <a:close/>
                      <a:moveTo>
                        <a:pt x="2760" y="3672"/>
                      </a:moveTo>
                      <a:cubicBezTo>
                        <a:pt x="2760" y="3875"/>
                        <a:pt x="2880" y="4051"/>
                        <a:pt x="3053" y="4132"/>
                      </a:cubicBezTo>
                      <a:cubicBezTo>
                        <a:pt x="3034" y="4068"/>
                        <a:pt x="3025" y="3998"/>
                        <a:pt x="3027" y="3925"/>
                      </a:cubicBezTo>
                      <a:cubicBezTo>
                        <a:pt x="3031" y="3763"/>
                        <a:pt x="3089" y="3601"/>
                        <a:pt x="3186" y="3479"/>
                      </a:cubicBezTo>
                      <a:cubicBezTo>
                        <a:pt x="3317" y="3317"/>
                        <a:pt x="3329" y="3060"/>
                        <a:pt x="3222" y="2921"/>
                      </a:cubicBezTo>
                      <a:cubicBezTo>
                        <a:pt x="2964" y="2944"/>
                        <a:pt x="2760" y="3162"/>
                        <a:pt x="2760" y="3426"/>
                      </a:cubicBezTo>
                      <a:lnTo>
                        <a:pt x="2760" y="3672"/>
                      </a:lnTo>
                      <a:close/>
                      <a:moveTo>
                        <a:pt x="929" y="2952"/>
                      </a:moveTo>
                      <a:cubicBezTo>
                        <a:pt x="870" y="2952"/>
                        <a:pt x="823" y="3000"/>
                        <a:pt x="823" y="3059"/>
                      </a:cubicBezTo>
                      <a:cubicBezTo>
                        <a:pt x="823" y="3118"/>
                        <a:pt x="870" y="3165"/>
                        <a:pt x="929" y="3165"/>
                      </a:cubicBezTo>
                      <a:lnTo>
                        <a:pt x="947" y="3165"/>
                      </a:lnTo>
                      <a:cubicBezTo>
                        <a:pt x="1006" y="3165"/>
                        <a:pt x="1054" y="3118"/>
                        <a:pt x="1054" y="3059"/>
                      </a:cubicBezTo>
                      <a:cubicBezTo>
                        <a:pt x="1054" y="3000"/>
                        <a:pt x="1006" y="2952"/>
                        <a:pt x="947" y="2952"/>
                      </a:cubicBezTo>
                      <a:lnTo>
                        <a:pt x="929" y="2952"/>
                      </a:lnTo>
                      <a:close/>
                      <a:moveTo>
                        <a:pt x="3469" y="1330"/>
                      </a:moveTo>
                      <a:lnTo>
                        <a:pt x="3452" y="1325"/>
                      </a:lnTo>
                      <a:cubicBezTo>
                        <a:pt x="3395" y="1309"/>
                        <a:pt x="3336" y="1341"/>
                        <a:pt x="3320" y="1398"/>
                      </a:cubicBezTo>
                      <a:cubicBezTo>
                        <a:pt x="3304" y="1455"/>
                        <a:pt x="3337" y="1514"/>
                        <a:pt x="3393" y="1530"/>
                      </a:cubicBezTo>
                      <a:lnTo>
                        <a:pt x="3410" y="1535"/>
                      </a:lnTo>
                      <a:cubicBezTo>
                        <a:pt x="3420" y="1538"/>
                        <a:pt x="3430" y="1539"/>
                        <a:pt x="3440" y="1539"/>
                      </a:cubicBezTo>
                      <a:cubicBezTo>
                        <a:pt x="3486" y="1539"/>
                        <a:pt x="3529" y="1509"/>
                        <a:pt x="3542" y="1462"/>
                      </a:cubicBezTo>
                      <a:cubicBezTo>
                        <a:pt x="3558" y="1405"/>
                        <a:pt x="3526" y="1346"/>
                        <a:pt x="3469" y="1330"/>
                      </a:cubicBezTo>
                      <a:close/>
                      <a:moveTo>
                        <a:pt x="1341" y="3572"/>
                      </a:moveTo>
                      <a:lnTo>
                        <a:pt x="1323" y="3572"/>
                      </a:lnTo>
                      <a:cubicBezTo>
                        <a:pt x="1264" y="3572"/>
                        <a:pt x="1216" y="3620"/>
                        <a:pt x="1216" y="3678"/>
                      </a:cubicBezTo>
                      <a:cubicBezTo>
                        <a:pt x="1216" y="3737"/>
                        <a:pt x="1264" y="3785"/>
                        <a:pt x="1323" y="3785"/>
                      </a:cubicBezTo>
                      <a:lnTo>
                        <a:pt x="1341" y="3785"/>
                      </a:lnTo>
                      <a:cubicBezTo>
                        <a:pt x="1400" y="3785"/>
                        <a:pt x="1447" y="3737"/>
                        <a:pt x="1447" y="3678"/>
                      </a:cubicBezTo>
                      <a:cubicBezTo>
                        <a:pt x="1447" y="3620"/>
                        <a:pt x="1400" y="3572"/>
                        <a:pt x="1341" y="3572"/>
                      </a:cubicBezTo>
                      <a:close/>
                      <a:moveTo>
                        <a:pt x="2695" y="1108"/>
                      </a:moveTo>
                      <a:cubicBezTo>
                        <a:pt x="2639" y="1092"/>
                        <a:pt x="2579" y="1125"/>
                        <a:pt x="2563" y="1181"/>
                      </a:cubicBezTo>
                      <a:cubicBezTo>
                        <a:pt x="2547" y="1238"/>
                        <a:pt x="2580" y="1297"/>
                        <a:pt x="2637" y="1313"/>
                      </a:cubicBezTo>
                      <a:lnTo>
                        <a:pt x="2654" y="1318"/>
                      </a:lnTo>
                      <a:cubicBezTo>
                        <a:pt x="2663" y="1321"/>
                        <a:pt x="2673" y="1322"/>
                        <a:pt x="2683" y="1322"/>
                      </a:cubicBezTo>
                      <a:cubicBezTo>
                        <a:pt x="2729" y="1322"/>
                        <a:pt x="2772" y="1292"/>
                        <a:pt x="2785" y="1245"/>
                      </a:cubicBezTo>
                      <a:cubicBezTo>
                        <a:pt x="2802" y="1188"/>
                        <a:pt x="2769" y="1129"/>
                        <a:pt x="2712" y="1113"/>
                      </a:cubicBezTo>
                      <a:lnTo>
                        <a:pt x="2695" y="1108"/>
                      </a:lnTo>
                      <a:close/>
                      <a:moveTo>
                        <a:pt x="2128" y="3572"/>
                      </a:moveTo>
                      <a:lnTo>
                        <a:pt x="2110" y="3572"/>
                      </a:lnTo>
                      <a:cubicBezTo>
                        <a:pt x="2051" y="3572"/>
                        <a:pt x="2004" y="3620"/>
                        <a:pt x="2004" y="3678"/>
                      </a:cubicBezTo>
                      <a:cubicBezTo>
                        <a:pt x="2004" y="3737"/>
                        <a:pt x="2051" y="3785"/>
                        <a:pt x="2110" y="3785"/>
                      </a:cubicBezTo>
                      <a:lnTo>
                        <a:pt x="2128" y="3785"/>
                      </a:lnTo>
                      <a:cubicBezTo>
                        <a:pt x="2187" y="3785"/>
                        <a:pt x="2235" y="3737"/>
                        <a:pt x="2235" y="3678"/>
                      </a:cubicBezTo>
                      <a:cubicBezTo>
                        <a:pt x="2235" y="3620"/>
                        <a:pt x="2187" y="3572"/>
                        <a:pt x="2128" y="3572"/>
                      </a:cubicBezTo>
                      <a:close/>
                      <a:moveTo>
                        <a:pt x="1717" y="2952"/>
                      </a:moveTo>
                      <a:cubicBezTo>
                        <a:pt x="1658" y="2952"/>
                        <a:pt x="1610" y="3000"/>
                        <a:pt x="1610" y="3059"/>
                      </a:cubicBezTo>
                      <a:cubicBezTo>
                        <a:pt x="1610" y="3118"/>
                        <a:pt x="1658" y="3165"/>
                        <a:pt x="1717" y="3165"/>
                      </a:cubicBezTo>
                      <a:lnTo>
                        <a:pt x="1734" y="3165"/>
                      </a:lnTo>
                      <a:cubicBezTo>
                        <a:pt x="1793" y="3165"/>
                        <a:pt x="1841" y="3118"/>
                        <a:pt x="1841" y="3059"/>
                      </a:cubicBezTo>
                      <a:cubicBezTo>
                        <a:pt x="1841" y="3000"/>
                        <a:pt x="1793" y="2952"/>
                        <a:pt x="1734" y="2952"/>
                      </a:cubicBezTo>
                      <a:lnTo>
                        <a:pt x="1717" y="2952"/>
                      </a:lnTo>
                      <a:close/>
                      <a:moveTo>
                        <a:pt x="2128" y="2332"/>
                      </a:moveTo>
                      <a:lnTo>
                        <a:pt x="2110" y="2332"/>
                      </a:lnTo>
                      <a:cubicBezTo>
                        <a:pt x="2051" y="2332"/>
                        <a:pt x="2004" y="2380"/>
                        <a:pt x="2004" y="2439"/>
                      </a:cubicBezTo>
                      <a:cubicBezTo>
                        <a:pt x="2004" y="2498"/>
                        <a:pt x="2051" y="2546"/>
                        <a:pt x="2110" y="2546"/>
                      </a:cubicBezTo>
                      <a:lnTo>
                        <a:pt x="2128" y="2546"/>
                      </a:lnTo>
                      <a:cubicBezTo>
                        <a:pt x="2187" y="2546"/>
                        <a:pt x="2235" y="2498"/>
                        <a:pt x="2235" y="2439"/>
                      </a:cubicBezTo>
                      <a:cubicBezTo>
                        <a:pt x="2235" y="2380"/>
                        <a:pt x="2187" y="2332"/>
                        <a:pt x="2128" y="2332"/>
                      </a:cubicBezTo>
                      <a:close/>
                      <a:moveTo>
                        <a:pt x="1341" y="2332"/>
                      </a:moveTo>
                      <a:lnTo>
                        <a:pt x="1323" y="2332"/>
                      </a:lnTo>
                      <a:cubicBezTo>
                        <a:pt x="1264" y="2332"/>
                        <a:pt x="1216" y="2380"/>
                        <a:pt x="1216" y="2439"/>
                      </a:cubicBezTo>
                      <a:cubicBezTo>
                        <a:pt x="1216" y="2498"/>
                        <a:pt x="1264" y="2546"/>
                        <a:pt x="1323" y="2546"/>
                      </a:cubicBezTo>
                      <a:lnTo>
                        <a:pt x="1341" y="2546"/>
                      </a:lnTo>
                      <a:cubicBezTo>
                        <a:pt x="1400" y="2546"/>
                        <a:pt x="1447" y="2498"/>
                        <a:pt x="1447" y="2439"/>
                      </a:cubicBezTo>
                      <a:cubicBezTo>
                        <a:pt x="1447" y="2380"/>
                        <a:pt x="1400" y="2332"/>
                        <a:pt x="1341" y="2332"/>
                      </a:cubicBezTo>
                      <a:close/>
                    </a:path>
                  </a:pathLst>
                </a:custGeom>
                <a:solidFill>
                  <a:srgbClr val="9400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474" name="two-coffee-filters_78840">
                  <a:extLst>
                    <a:ext uri="{FF2B5EF4-FFF2-40B4-BE49-F238E27FC236}">
                      <a16:creationId xmlns:a16="http://schemas.microsoft.com/office/drawing/2014/main" id="{F331123D-A44F-82CD-4CB2-D16E3955B498}"/>
                    </a:ext>
                  </a:extLst>
                </p:cNvPr>
                <p:cNvSpPr/>
                <p:nvPr/>
              </p:nvSpPr>
              <p:spPr>
                <a:xfrm>
                  <a:off x="2484637" y="4714750"/>
                  <a:ext cx="468000" cy="468000"/>
                </a:xfrm>
                <a:custGeom>
                  <a:avLst/>
                  <a:gdLst>
                    <a:gd name="T0" fmla="*/ 3660 w 4803"/>
                    <a:gd name="T1" fmla="*/ 2029 h 4784"/>
                    <a:gd name="T2" fmla="*/ 3750 w 4803"/>
                    <a:gd name="T3" fmla="*/ 2166 h 4784"/>
                    <a:gd name="T4" fmla="*/ 3618 w 4803"/>
                    <a:gd name="T5" fmla="*/ 2239 h 4784"/>
                    <a:gd name="T6" fmla="*/ 3528 w 4803"/>
                    <a:gd name="T7" fmla="*/ 2102 h 4784"/>
                    <a:gd name="T8" fmla="*/ 4304 w 4803"/>
                    <a:gd name="T9" fmla="*/ 2896 h 4784"/>
                    <a:gd name="T10" fmla="*/ 4128 w 4803"/>
                    <a:gd name="T11" fmla="*/ 2775 h 4784"/>
                    <a:gd name="T12" fmla="*/ 3298 w 4803"/>
                    <a:gd name="T13" fmla="*/ 464 h 4784"/>
                    <a:gd name="T14" fmla="*/ 1725 w 4803"/>
                    <a:gd name="T15" fmla="*/ 1333 h 4784"/>
                    <a:gd name="T16" fmla="*/ 3250 w 4803"/>
                    <a:gd name="T17" fmla="*/ 2504 h 4784"/>
                    <a:gd name="T18" fmla="*/ 1725 w 4803"/>
                    <a:gd name="T19" fmla="*/ 1547 h 4784"/>
                    <a:gd name="T20" fmla="*/ 1725 w 4803"/>
                    <a:gd name="T21" fmla="*/ 4571 h 4784"/>
                    <a:gd name="T22" fmla="*/ 2547 w 4803"/>
                    <a:gd name="T23" fmla="*/ 3672 h 4784"/>
                    <a:gd name="T24" fmla="*/ 3267 w 4803"/>
                    <a:gd name="T25" fmla="*/ 2706 h 4784"/>
                    <a:gd name="T26" fmla="*/ 3987 w 4803"/>
                    <a:gd name="T27" fmla="*/ 3672 h 4784"/>
                    <a:gd name="T28" fmla="*/ 2921 w 4803"/>
                    <a:gd name="T29" fmla="*/ 4303 h 4784"/>
                    <a:gd name="T30" fmla="*/ 0 w 4803"/>
                    <a:gd name="T31" fmla="*/ 3059 h 4784"/>
                    <a:gd name="T32" fmla="*/ 3357 w 4803"/>
                    <a:gd name="T33" fmla="*/ 258 h 4784"/>
                    <a:gd name="T34" fmla="*/ 3353 w 4803"/>
                    <a:gd name="T35" fmla="*/ 3613 h 4784"/>
                    <a:gd name="T36" fmla="*/ 3774 w 4803"/>
                    <a:gd name="T37" fmla="*/ 3672 h 4784"/>
                    <a:gd name="T38" fmla="*/ 3481 w 4803"/>
                    <a:gd name="T39" fmla="*/ 2967 h 4784"/>
                    <a:gd name="T40" fmla="*/ 2760 w 4803"/>
                    <a:gd name="T41" fmla="*/ 3672 h 4784"/>
                    <a:gd name="T42" fmla="*/ 3027 w 4803"/>
                    <a:gd name="T43" fmla="*/ 3925 h 4784"/>
                    <a:gd name="T44" fmla="*/ 3222 w 4803"/>
                    <a:gd name="T45" fmla="*/ 2921 h 4784"/>
                    <a:gd name="T46" fmla="*/ 2760 w 4803"/>
                    <a:gd name="T47" fmla="*/ 3672 h 4784"/>
                    <a:gd name="T48" fmla="*/ 823 w 4803"/>
                    <a:gd name="T49" fmla="*/ 3059 h 4784"/>
                    <a:gd name="T50" fmla="*/ 947 w 4803"/>
                    <a:gd name="T51" fmla="*/ 3165 h 4784"/>
                    <a:gd name="T52" fmla="*/ 947 w 4803"/>
                    <a:gd name="T53" fmla="*/ 2952 h 4784"/>
                    <a:gd name="T54" fmla="*/ 3469 w 4803"/>
                    <a:gd name="T55" fmla="*/ 1330 h 4784"/>
                    <a:gd name="T56" fmla="*/ 3320 w 4803"/>
                    <a:gd name="T57" fmla="*/ 1398 h 4784"/>
                    <a:gd name="T58" fmla="*/ 3410 w 4803"/>
                    <a:gd name="T59" fmla="*/ 1535 h 4784"/>
                    <a:gd name="T60" fmla="*/ 3542 w 4803"/>
                    <a:gd name="T61" fmla="*/ 1462 h 4784"/>
                    <a:gd name="T62" fmla="*/ 1341 w 4803"/>
                    <a:gd name="T63" fmla="*/ 3572 h 4784"/>
                    <a:gd name="T64" fmla="*/ 1216 w 4803"/>
                    <a:gd name="T65" fmla="*/ 3678 h 4784"/>
                    <a:gd name="T66" fmla="*/ 1341 w 4803"/>
                    <a:gd name="T67" fmla="*/ 3785 h 4784"/>
                    <a:gd name="T68" fmla="*/ 1341 w 4803"/>
                    <a:gd name="T69" fmla="*/ 3572 h 4784"/>
                    <a:gd name="T70" fmla="*/ 2563 w 4803"/>
                    <a:gd name="T71" fmla="*/ 1181 h 4784"/>
                    <a:gd name="T72" fmla="*/ 2654 w 4803"/>
                    <a:gd name="T73" fmla="*/ 1318 h 4784"/>
                    <a:gd name="T74" fmla="*/ 2785 w 4803"/>
                    <a:gd name="T75" fmla="*/ 1245 h 4784"/>
                    <a:gd name="T76" fmla="*/ 2695 w 4803"/>
                    <a:gd name="T77" fmla="*/ 1108 h 4784"/>
                    <a:gd name="T78" fmla="*/ 2110 w 4803"/>
                    <a:gd name="T79" fmla="*/ 3572 h 4784"/>
                    <a:gd name="T80" fmla="*/ 2110 w 4803"/>
                    <a:gd name="T81" fmla="*/ 3785 h 4784"/>
                    <a:gd name="T82" fmla="*/ 2235 w 4803"/>
                    <a:gd name="T83" fmla="*/ 3678 h 4784"/>
                    <a:gd name="T84" fmla="*/ 1717 w 4803"/>
                    <a:gd name="T85" fmla="*/ 2952 h 4784"/>
                    <a:gd name="T86" fmla="*/ 1717 w 4803"/>
                    <a:gd name="T87" fmla="*/ 3165 h 4784"/>
                    <a:gd name="T88" fmla="*/ 1841 w 4803"/>
                    <a:gd name="T89" fmla="*/ 3059 h 4784"/>
                    <a:gd name="T90" fmla="*/ 1717 w 4803"/>
                    <a:gd name="T91" fmla="*/ 2952 h 4784"/>
                    <a:gd name="T92" fmla="*/ 2110 w 4803"/>
                    <a:gd name="T93" fmla="*/ 2332 h 4784"/>
                    <a:gd name="T94" fmla="*/ 2110 w 4803"/>
                    <a:gd name="T95" fmla="*/ 2546 h 4784"/>
                    <a:gd name="T96" fmla="*/ 2235 w 4803"/>
                    <a:gd name="T97" fmla="*/ 2439 h 4784"/>
                    <a:gd name="T98" fmla="*/ 1341 w 4803"/>
                    <a:gd name="T99" fmla="*/ 2332 h 4784"/>
                    <a:gd name="T100" fmla="*/ 1216 w 4803"/>
                    <a:gd name="T101" fmla="*/ 2439 h 4784"/>
                    <a:gd name="T102" fmla="*/ 1341 w 4803"/>
                    <a:gd name="T103" fmla="*/ 2546 h 4784"/>
                    <a:gd name="T104" fmla="*/ 1341 w 4803"/>
                    <a:gd name="T105" fmla="*/ 2332 h 4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803" h="4784">
                      <a:moveTo>
                        <a:pt x="3528" y="2102"/>
                      </a:moveTo>
                      <a:cubicBezTo>
                        <a:pt x="3544" y="2046"/>
                        <a:pt x="3603" y="2013"/>
                        <a:pt x="3660" y="2029"/>
                      </a:cubicBezTo>
                      <a:lnTo>
                        <a:pt x="3677" y="2034"/>
                      </a:lnTo>
                      <a:cubicBezTo>
                        <a:pt x="3733" y="2050"/>
                        <a:pt x="3766" y="2109"/>
                        <a:pt x="3750" y="2166"/>
                      </a:cubicBezTo>
                      <a:cubicBezTo>
                        <a:pt x="3737" y="2213"/>
                        <a:pt x="3694" y="2243"/>
                        <a:pt x="3648" y="2243"/>
                      </a:cubicBezTo>
                      <a:cubicBezTo>
                        <a:pt x="3638" y="2243"/>
                        <a:pt x="3628" y="2242"/>
                        <a:pt x="3618" y="2239"/>
                      </a:cubicBezTo>
                      <a:lnTo>
                        <a:pt x="3601" y="2234"/>
                      </a:lnTo>
                      <a:cubicBezTo>
                        <a:pt x="3545" y="2218"/>
                        <a:pt x="3512" y="2159"/>
                        <a:pt x="3528" y="2102"/>
                      </a:cubicBezTo>
                      <a:close/>
                      <a:moveTo>
                        <a:pt x="4541" y="2392"/>
                      </a:moveTo>
                      <a:cubicBezTo>
                        <a:pt x="4489" y="2573"/>
                        <a:pt x="4409" y="2742"/>
                        <a:pt x="4304" y="2896"/>
                      </a:cubicBezTo>
                      <a:cubicBezTo>
                        <a:pt x="4271" y="2944"/>
                        <a:pt x="4204" y="2957"/>
                        <a:pt x="4156" y="2923"/>
                      </a:cubicBezTo>
                      <a:cubicBezTo>
                        <a:pt x="4107" y="2890"/>
                        <a:pt x="4095" y="2823"/>
                        <a:pt x="4128" y="2775"/>
                      </a:cubicBezTo>
                      <a:cubicBezTo>
                        <a:pt x="4221" y="2640"/>
                        <a:pt x="4290" y="2492"/>
                        <a:pt x="4336" y="2334"/>
                      </a:cubicBezTo>
                      <a:cubicBezTo>
                        <a:pt x="4565" y="1532"/>
                        <a:pt x="4100" y="693"/>
                        <a:pt x="3298" y="464"/>
                      </a:cubicBezTo>
                      <a:cubicBezTo>
                        <a:pt x="2548" y="249"/>
                        <a:pt x="1766" y="642"/>
                        <a:pt x="1480" y="1351"/>
                      </a:cubicBezTo>
                      <a:cubicBezTo>
                        <a:pt x="1560" y="1339"/>
                        <a:pt x="1642" y="1333"/>
                        <a:pt x="1725" y="1333"/>
                      </a:cubicBezTo>
                      <a:cubicBezTo>
                        <a:pt x="2409" y="1333"/>
                        <a:pt x="3029" y="1737"/>
                        <a:pt x="3305" y="2363"/>
                      </a:cubicBezTo>
                      <a:cubicBezTo>
                        <a:pt x="3329" y="2417"/>
                        <a:pt x="3304" y="2480"/>
                        <a:pt x="3250" y="2504"/>
                      </a:cubicBezTo>
                      <a:cubicBezTo>
                        <a:pt x="3196" y="2527"/>
                        <a:pt x="3133" y="2503"/>
                        <a:pt x="3110" y="2449"/>
                      </a:cubicBezTo>
                      <a:cubicBezTo>
                        <a:pt x="2868" y="1901"/>
                        <a:pt x="2324" y="1547"/>
                        <a:pt x="1725" y="1547"/>
                      </a:cubicBezTo>
                      <a:cubicBezTo>
                        <a:pt x="892" y="1547"/>
                        <a:pt x="213" y="2225"/>
                        <a:pt x="213" y="3059"/>
                      </a:cubicBezTo>
                      <a:cubicBezTo>
                        <a:pt x="213" y="3893"/>
                        <a:pt x="892" y="4571"/>
                        <a:pt x="1725" y="4571"/>
                      </a:cubicBezTo>
                      <a:cubicBezTo>
                        <a:pt x="2110" y="4571"/>
                        <a:pt x="2469" y="4430"/>
                        <a:pt x="2749" y="4172"/>
                      </a:cubicBezTo>
                      <a:cubicBezTo>
                        <a:pt x="2624" y="4042"/>
                        <a:pt x="2547" y="3866"/>
                        <a:pt x="2547" y="3672"/>
                      </a:cubicBezTo>
                      <a:lnTo>
                        <a:pt x="2547" y="3426"/>
                      </a:lnTo>
                      <a:cubicBezTo>
                        <a:pt x="2547" y="3029"/>
                        <a:pt x="2870" y="2706"/>
                        <a:pt x="3267" y="2706"/>
                      </a:cubicBezTo>
                      <a:cubicBezTo>
                        <a:pt x="3664" y="2706"/>
                        <a:pt x="3987" y="3029"/>
                        <a:pt x="3987" y="3426"/>
                      </a:cubicBezTo>
                      <a:lnTo>
                        <a:pt x="3987" y="3672"/>
                      </a:lnTo>
                      <a:cubicBezTo>
                        <a:pt x="3987" y="4069"/>
                        <a:pt x="3664" y="4392"/>
                        <a:pt x="3267" y="4392"/>
                      </a:cubicBezTo>
                      <a:cubicBezTo>
                        <a:pt x="3142" y="4392"/>
                        <a:pt x="3023" y="4360"/>
                        <a:pt x="2921" y="4303"/>
                      </a:cubicBezTo>
                      <a:cubicBezTo>
                        <a:pt x="2598" y="4614"/>
                        <a:pt x="2176" y="4784"/>
                        <a:pt x="1725" y="4784"/>
                      </a:cubicBezTo>
                      <a:cubicBezTo>
                        <a:pt x="774" y="4784"/>
                        <a:pt x="0" y="4010"/>
                        <a:pt x="0" y="3059"/>
                      </a:cubicBezTo>
                      <a:cubicBezTo>
                        <a:pt x="0" y="2278"/>
                        <a:pt x="522" y="1616"/>
                        <a:pt x="1235" y="1404"/>
                      </a:cubicBezTo>
                      <a:cubicBezTo>
                        <a:pt x="1512" y="513"/>
                        <a:pt x="2455" y="0"/>
                        <a:pt x="3357" y="258"/>
                      </a:cubicBezTo>
                      <a:cubicBezTo>
                        <a:pt x="4272" y="520"/>
                        <a:pt x="4803" y="1478"/>
                        <a:pt x="4541" y="2392"/>
                      </a:cubicBezTo>
                      <a:close/>
                      <a:moveTo>
                        <a:pt x="3353" y="3613"/>
                      </a:moveTo>
                      <a:cubicBezTo>
                        <a:pt x="3230" y="3766"/>
                        <a:pt x="3193" y="4027"/>
                        <a:pt x="3312" y="4177"/>
                      </a:cubicBezTo>
                      <a:cubicBezTo>
                        <a:pt x="3570" y="4154"/>
                        <a:pt x="3774" y="3936"/>
                        <a:pt x="3774" y="3672"/>
                      </a:cubicBezTo>
                      <a:lnTo>
                        <a:pt x="3774" y="3426"/>
                      </a:lnTo>
                      <a:cubicBezTo>
                        <a:pt x="3774" y="3223"/>
                        <a:pt x="3654" y="3048"/>
                        <a:pt x="3481" y="2967"/>
                      </a:cubicBezTo>
                      <a:cubicBezTo>
                        <a:pt x="3546" y="3184"/>
                        <a:pt x="3487" y="3445"/>
                        <a:pt x="3353" y="3613"/>
                      </a:cubicBezTo>
                      <a:close/>
                      <a:moveTo>
                        <a:pt x="2760" y="3672"/>
                      </a:moveTo>
                      <a:cubicBezTo>
                        <a:pt x="2760" y="3875"/>
                        <a:pt x="2880" y="4051"/>
                        <a:pt x="3053" y="4132"/>
                      </a:cubicBezTo>
                      <a:cubicBezTo>
                        <a:pt x="3034" y="4068"/>
                        <a:pt x="3025" y="3998"/>
                        <a:pt x="3027" y="3925"/>
                      </a:cubicBezTo>
                      <a:cubicBezTo>
                        <a:pt x="3031" y="3763"/>
                        <a:pt x="3089" y="3601"/>
                        <a:pt x="3186" y="3479"/>
                      </a:cubicBezTo>
                      <a:cubicBezTo>
                        <a:pt x="3317" y="3317"/>
                        <a:pt x="3329" y="3060"/>
                        <a:pt x="3222" y="2921"/>
                      </a:cubicBezTo>
                      <a:cubicBezTo>
                        <a:pt x="2964" y="2944"/>
                        <a:pt x="2760" y="3162"/>
                        <a:pt x="2760" y="3426"/>
                      </a:cubicBezTo>
                      <a:lnTo>
                        <a:pt x="2760" y="3672"/>
                      </a:lnTo>
                      <a:close/>
                      <a:moveTo>
                        <a:pt x="929" y="2952"/>
                      </a:moveTo>
                      <a:cubicBezTo>
                        <a:pt x="870" y="2952"/>
                        <a:pt x="823" y="3000"/>
                        <a:pt x="823" y="3059"/>
                      </a:cubicBezTo>
                      <a:cubicBezTo>
                        <a:pt x="823" y="3118"/>
                        <a:pt x="870" y="3165"/>
                        <a:pt x="929" y="3165"/>
                      </a:cubicBezTo>
                      <a:lnTo>
                        <a:pt x="947" y="3165"/>
                      </a:lnTo>
                      <a:cubicBezTo>
                        <a:pt x="1006" y="3165"/>
                        <a:pt x="1054" y="3118"/>
                        <a:pt x="1054" y="3059"/>
                      </a:cubicBezTo>
                      <a:cubicBezTo>
                        <a:pt x="1054" y="3000"/>
                        <a:pt x="1006" y="2952"/>
                        <a:pt x="947" y="2952"/>
                      </a:cubicBezTo>
                      <a:lnTo>
                        <a:pt x="929" y="2952"/>
                      </a:lnTo>
                      <a:close/>
                      <a:moveTo>
                        <a:pt x="3469" y="1330"/>
                      </a:moveTo>
                      <a:lnTo>
                        <a:pt x="3452" y="1325"/>
                      </a:lnTo>
                      <a:cubicBezTo>
                        <a:pt x="3395" y="1309"/>
                        <a:pt x="3336" y="1341"/>
                        <a:pt x="3320" y="1398"/>
                      </a:cubicBezTo>
                      <a:cubicBezTo>
                        <a:pt x="3304" y="1455"/>
                        <a:pt x="3337" y="1514"/>
                        <a:pt x="3393" y="1530"/>
                      </a:cubicBezTo>
                      <a:lnTo>
                        <a:pt x="3410" y="1535"/>
                      </a:lnTo>
                      <a:cubicBezTo>
                        <a:pt x="3420" y="1538"/>
                        <a:pt x="3430" y="1539"/>
                        <a:pt x="3440" y="1539"/>
                      </a:cubicBezTo>
                      <a:cubicBezTo>
                        <a:pt x="3486" y="1539"/>
                        <a:pt x="3529" y="1509"/>
                        <a:pt x="3542" y="1462"/>
                      </a:cubicBezTo>
                      <a:cubicBezTo>
                        <a:pt x="3558" y="1405"/>
                        <a:pt x="3526" y="1346"/>
                        <a:pt x="3469" y="1330"/>
                      </a:cubicBezTo>
                      <a:close/>
                      <a:moveTo>
                        <a:pt x="1341" y="3572"/>
                      </a:moveTo>
                      <a:lnTo>
                        <a:pt x="1323" y="3572"/>
                      </a:lnTo>
                      <a:cubicBezTo>
                        <a:pt x="1264" y="3572"/>
                        <a:pt x="1216" y="3620"/>
                        <a:pt x="1216" y="3678"/>
                      </a:cubicBezTo>
                      <a:cubicBezTo>
                        <a:pt x="1216" y="3737"/>
                        <a:pt x="1264" y="3785"/>
                        <a:pt x="1323" y="3785"/>
                      </a:cubicBezTo>
                      <a:lnTo>
                        <a:pt x="1341" y="3785"/>
                      </a:lnTo>
                      <a:cubicBezTo>
                        <a:pt x="1400" y="3785"/>
                        <a:pt x="1447" y="3737"/>
                        <a:pt x="1447" y="3678"/>
                      </a:cubicBezTo>
                      <a:cubicBezTo>
                        <a:pt x="1447" y="3620"/>
                        <a:pt x="1400" y="3572"/>
                        <a:pt x="1341" y="3572"/>
                      </a:cubicBezTo>
                      <a:close/>
                      <a:moveTo>
                        <a:pt x="2695" y="1108"/>
                      </a:moveTo>
                      <a:cubicBezTo>
                        <a:pt x="2639" y="1092"/>
                        <a:pt x="2579" y="1125"/>
                        <a:pt x="2563" y="1181"/>
                      </a:cubicBezTo>
                      <a:cubicBezTo>
                        <a:pt x="2547" y="1238"/>
                        <a:pt x="2580" y="1297"/>
                        <a:pt x="2637" y="1313"/>
                      </a:cubicBezTo>
                      <a:lnTo>
                        <a:pt x="2654" y="1318"/>
                      </a:lnTo>
                      <a:cubicBezTo>
                        <a:pt x="2663" y="1321"/>
                        <a:pt x="2673" y="1322"/>
                        <a:pt x="2683" y="1322"/>
                      </a:cubicBezTo>
                      <a:cubicBezTo>
                        <a:pt x="2729" y="1322"/>
                        <a:pt x="2772" y="1292"/>
                        <a:pt x="2785" y="1245"/>
                      </a:cubicBezTo>
                      <a:cubicBezTo>
                        <a:pt x="2802" y="1188"/>
                        <a:pt x="2769" y="1129"/>
                        <a:pt x="2712" y="1113"/>
                      </a:cubicBezTo>
                      <a:lnTo>
                        <a:pt x="2695" y="1108"/>
                      </a:lnTo>
                      <a:close/>
                      <a:moveTo>
                        <a:pt x="2128" y="3572"/>
                      </a:moveTo>
                      <a:lnTo>
                        <a:pt x="2110" y="3572"/>
                      </a:lnTo>
                      <a:cubicBezTo>
                        <a:pt x="2051" y="3572"/>
                        <a:pt x="2004" y="3620"/>
                        <a:pt x="2004" y="3678"/>
                      </a:cubicBezTo>
                      <a:cubicBezTo>
                        <a:pt x="2004" y="3737"/>
                        <a:pt x="2051" y="3785"/>
                        <a:pt x="2110" y="3785"/>
                      </a:cubicBezTo>
                      <a:lnTo>
                        <a:pt x="2128" y="3785"/>
                      </a:lnTo>
                      <a:cubicBezTo>
                        <a:pt x="2187" y="3785"/>
                        <a:pt x="2235" y="3737"/>
                        <a:pt x="2235" y="3678"/>
                      </a:cubicBezTo>
                      <a:cubicBezTo>
                        <a:pt x="2235" y="3620"/>
                        <a:pt x="2187" y="3572"/>
                        <a:pt x="2128" y="3572"/>
                      </a:cubicBezTo>
                      <a:close/>
                      <a:moveTo>
                        <a:pt x="1717" y="2952"/>
                      </a:moveTo>
                      <a:cubicBezTo>
                        <a:pt x="1658" y="2952"/>
                        <a:pt x="1610" y="3000"/>
                        <a:pt x="1610" y="3059"/>
                      </a:cubicBezTo>
                      <a:cubicBezTo>
                        <a:pt x="1610" y="3118"/>
                        <a:pt x="1658" y="3165"/>
                        <a:pt x="1717" y="3165"/>
                      </a:cubicBezTo>
                      <a:lnTo>
                        <a:pt x="1734" y="3165"/>
                      </a:lnTo>
                      <a:cubicBezTo>
                        <a:pt x="1793" y="3165"/>
                        <a:pt x="1841" y="3118"/>
                        <a:pt x="1841" y="3059"/>
                      </a:cubicBezTo>
                      <a:cubicBezTo>
                        <a:pt x="1841" y="3000"/>
                        <a:pt x="1793" y="2952"/>
                        <a:pt x="1734" y="2952"/>
                      </a:cubicBezTo>
                      <a:lnTo>
                        <a:pt x="1717" y="2952"/>
                      </a:lnTo>
                      <a:close/>
                      <a:moveTo>
                        <a:pt x="2128" y="2332"/>
                      </a:moveTo>
                      <a:lnTo>
                        <a:pt x="2110" y="2332"/>
                      </a:lnTo>
                      <a:cubicBezTo>
                        <a:pt x="2051" y="2332"/>
                        <a:pt x="2004" y="2380"/>
                        <a:pt x="2004" y="2439"/>
                      </a:cubicBezTo>
                      <a:cubicBezTo>
                        <a:pt x="2004" y="2498"/>
                        <a:pt x="2051" y="2546"/>
                        <a:pt x="2110" y="2546"/>
                      </a:cubicBezTo>
                      <a:lnTo>
                        <a:pt x="2128" y="2546"/>
                      </a:lnTo>
                      <a:cubicBezTo>
                        <a:pt x="2187" y="2546"/>
                        <a:pt x="2235" y="2498"/>
                        <a:pt x="2235" y="2439"/>
                      </a:cubicBezTo>
                      <a:cubicBezTo>
                        <a:pt x="2235" y="2380"/>
                        <a:pt x="2187" y="2332"/>
                        <a:pt x="2128" y="2332"/>
                      </a:cubicBezTo>
                      <a:close/>
                      <a:moveTo>
                        <a:pt x="1341" y="2332"/>
                      </a:moveTo>
                      <a:lnTo>
                        <a:pt x="1323" y="2332"/>
                      </a:lnTo>
                      <a:cubicBezTo>
                        <a:pt x="1264" y="2332"/>
                        <a:pt x="1216" y="2380"/>
                        <a:pt x="1216" y="2439"/>
                      </a:cubicBezTo>
                      <a:cubicBezTo>
                        <a:pt x="1216" y="2498"/>
                        <a:pt x="1264" y="2546"/>
                        <a:pt x="1323" y="2546"/>
                      </a:cubicBezTo>
                      <a:lnTo>
                        <a:pt x="1341" y="2546"/>
                      </a:lnTo>
                      <a:cubicBezTo>
                        <a:pt x="1400" y="2546"/>
                        <a:pt x="1447" y="2498"/>
                        <a:pt x="1447" y="2439"/>
                      </a:cubicBezTo>
                      <a:cubicBezTo>
                        <a:pt x="1447" y="2380"/>
                        <a:pt x="1400" y="2332"/>
                        <a:pt x="1341" y="2332"/>
                      </a:cubicBezTo>
                      <a:close/>
                    </a:path>
                  </a:pathLst>
                </a:custGeom>
                <a:solidFill>
                  <a:srgbClr val="9400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n-ea"/>
                  </a:endParaRPr>
                </a:p>
              </p:txBody>
            </p:sp>
          </p:grpSp>
        </p:grpSp>
        <p:sp>
          <p:nvSpPr>
            <p:cNvPr id="478" name="矩形: 一个圆顶角，剪去另一个顶角 477">
              <a:extLst>
                <a:ext uri="{FF2B5EF4-FFF2-40B4-BE49-F238E27FC236}">
                  <a16:creationId xmlns:a16="http://schemas.microsoft.com/office/drawing/2014/main" id="{F73B908E-FAF9-3FE4-E1FA-6551A1DE9FD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688503" y="4101327"/>
              <a:ext cx="2334487" cy="1732367"/>
            </a:xfrm>
            <a:prstGeom prst="snipRoundRect">
              <a:avLst>
                <a:gd name="adj1" fmla="val 0"/>
                <a:gd name="adj2" fmla="val 16667"/>
              </a:avLst>
            </a:prstGeom>
            <a:solidFill>
              <a:srgbClr val="94003E"/>
            </a:solidFill>
            <a:ln w="19050">
              <a:solidFill>
                <a:srgbClr val="A62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79" name="文本框 478">
              <a:extLst>
                <a:ext uri="{FF2B5EF4-FFF2-40B4-BE49-F238E27FC236}">
                  <a16:creationId xmlns:a16="http://schemas.microsoft.com/office/drawing/2014/main" id="{EEC6F1B0-A1F2-250C-D51E-657B50E64E2F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8877502" y="4134525"/>
              <a:ext cx="2145488" cy="17538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在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AR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数据集上（加噪声），单独添加均值滤波的正确率反而会下降；单独添加中值滤波的正确率与没有添加相差不大；单独添加高斯滤波的正确率会提升。</a:t>
              </a:r>
              <a:endParaRPr lang="en-US" altLang="zh-CN" sz="12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选择结果：高斯滤波</a:t>
              </a:r>
            </a:p>
          </p:txBody>
        </p:sp>
      </p:grpSp>
      <p:pic>
        <p:nvPicPr>
          <p:cNvPr id="482" name="图片 481">
            <a:extLst>
              <a:ext uri="{FF2B5EF4-FFF2-40B4-BE49-F238E27FC236}">
                <a16:creationId xmlns:a16="http://schemas.microsoft.com/office/drawing/2014/main" id="{91281693-5E82-694D-2586-65EDAC82B29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452308" y="3648571"/>
            <a:ext cx="1080000" cy="1136086"/>
          </a:xfrm>
          <a:prstGeom prst="rect">
            <a:avLst/>
          </a:prstGeom>
        </p:spPr>
      </p:pic>
      <p:pic>
        <p:nvPicPr>
          <p:cNvPr id="486" name="图片 485">
            <a:extLst>
              <a:ext uri="{FF2B5EF4-FFF2-40B4-BE49-F238E27FC236}">
                <a16:creationId xmlns:a16="http://schemas.microsoft.com/office/drawing/2014/main" id="{2E29959D-C9F8-C1AB-5065-625072A3940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72482" y="3668323"/>
            <a:ext cx="1080000" cy="1146595"/>
          </a:xfrm>
          <a:prstGeom prst="rect">
            <a:avLst/>
          </a:prstGeom>
        </p:spPr>
      </p:pic>
      <p:pic>
        <p:nvPicPr>
          <p:cNvPr id="488" name="图片 487">
            <a:extLst>
              <a:ext uri="{FF2B5EF4-FFF2-40B4-BE49-F238E27FC236}">
                <a16:creationId xmlns:a16="http://schemas.microsoft.com/office/drawing/2014/main" id="{BF1FFE16-6E14-43A4-1609-570143FB0B3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52308" y="4934258"/>
            <a:ext cx="1080000" cy="1151034"/>
          </a:xfrm>
          <a:prstGeom prst="rect">
            <a:avLst/>
          </a:prstGeom>
        </p:spPr>
      </p:pic>
      <p:pic>
        <p:nvPicPr>
          <p:cNvPr id="490" name="图片 489">
            <a:extLst>
              <a:ext uri="{FF2B5EF4-FFF2-40B4-BE49-F238E27FC236}">
                <a16:creationId xmlns:a16="http://schemas.microsoft.com/office/drawing/2014/main" id="{92ABBE1E-2D6A-899A-E48C-33D9A1F066C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772482" y="4932808"/>
            <a:ext cx="1080000" cy="1153933"/>
          </a:xfrm>
          <a:prstGeom prst="rect">
            <a:avLst/>
          </a:prstGeom>
        </p:spPr>
      </p:pic>
      <p:pic>
        <p:nvPicPr>
          <p:cNvPr id="492" name="图片 491">
            <a:extLst>
              <a:ext uri="{FF2B5EF4-FFF2-40B4-BE49-F238E27FC236}">
                <a16:creationId xmlns:a16="http://schemas.microsoft.com/office/drawing/2014/main" id="{9F171A58-BE8B-7B61-655F-6462C0BE796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238993" y="3648571"/>
            <a:ext cx="1080000" cy="11379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8F44E-3EAC-73C0-D4A4-B446BF2EA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A19C68D-5829-1828-F099-ED3B1F4F8D84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484637" y="6505836"/>
            <a:ext cx="9421402" cy="0"/>
          </a:xfrm>
          <a:prstGeom prst="line">
            <a:avLst/>
          </a:prstGeom>
          <a:ln w="12700">
            <a:solidFill>
              <a:srgbClr val="940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顶角 2">
            <a:extLst>
              <a:ext uri="{FF2B5EF4-FFF2-40B4-BE49-F238E27FC236}">
                <a16:creationId xmlns:a16="http://schemas.microsoft.com/office/drawing/2014/main" id="{92D23DD9-C479-9012-972A-524BAB40E7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-1" y="0"/>
            <a:ext cx="12192000" cy="36819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940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62239A3-8EA3-594D-D0C7-9B122BAA156A}"/>
              </a:ext>
            </a:extLst>
          </p:cNvPr>
          <p:cNvGrpSpPr/>
          <p:nvPr/>
        </p:nvGrpSpPr>
        <p:grpSpPr>
          <a:xfrm>
            <a:off x="3035299" y="2787"/>
            <a:ext cx="3060700" cy="369333"/>
            <a:chOff x="3035299" y="2787"/>
            <a:chExt cx="3060700" cy="36933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B65B4D-7E8C-FA7E-B502-C0D7A1A4FE0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035299" y="2788"/>
              <a:ext cx="3060700" cy="368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57DFD25-0957-AE38-8D65-9ADFC9151735}"/>
                </a:ext>
              </a:extLst>
            </p:cNvPr>
            <p:cNvGrpSpPr/>
            <p:nvPr/>
          </p:nvGrpSpPr>
          <p:grpSpPr>
            <a:xfrm>
              <a:off x="3416304" y="2787"/>
              <a:ext cx="2606427" cy="369333"/>
              <a:chOff x="80359" y="-2"/>
              <a:chExt cx="2606427" cy="370474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CAC603C-F807-6DE0-8FBA-09F56008EA9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80359" y="76096"/>
                <a:ext cx="216000" cy="216000"/>
              </a:xfrm>
              <a:prstGeom prst="ellipse">
                <a:avLst/>
              </a:prstGeom>
              <a:noFill/>
              <a:ln>
                <a:solidFill>
                  <a:srgbClr val="A62C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A62C38"/>
                  </a:solidFill>
                  <a:latin typeface="+mn-ea"/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DDB87E2A-4367-120F-05A9-AE3938B0C199}"/>
                  </a:ext>
                </a:extLst>
              </p:cNvPr>
              <p:cNvGrpSpPr/>
              <p:nvPr/>
            </p:nvGrpSpPr>
            <p:grpSpPr>
              <a:xfrm>
                <a:off x="134359" y="-2"/>
                <a:ext cx="2552427" cy="370474"/>
                <a:chOff x="134359" y="-2"/>
                <a:chExt cx="2552427" cy="370474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6ED68311-2F95-DA7F-7792-362033726C1C}"/>
                    </a:ext>
                  </a:extLst>
                </p:cNvPr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34359" y="130096"/>
                  <a:ext cx="108000" cy="108000"/>
                </a:xfrm>
                <a:prstGeom prst="ellipse">
                  <a:avLst/>
                </a:prstGeom>
                <a:solidFill>
                  <a:srgbClr val="A62C38"/>
                </a:solidFill>
                <a:ln>
                  <a:solidFill>
                    <a:srgbClr val="A62C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F617A90C-027C-7152-5B10-5C4A0F4083E1}"/>
                    </a:ext>
                  </a:extLst>
                </p:cNvPr>
                <p:cNvGrpSpPr/>
                <p:nvPr/>
              </p:nvGrpSpPr>
              <p:grpSpPr>
                <a:xfrm>
                  <a:off x="350359" y="-2"/>
                  <a:ext cx="2336427" cy="370474"/>
                  <a:chOff x="376718" y="111758"/>
                  <a:chExt cx="2336427" cy="370474"/>
                </a:xfrm>
              </p:grpSpPr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C59597E9-CDCE-6E8B-C184-A65DF0480577}"/>
                      </a:ext>
                    </a:extLst>
                  </p:cNvPr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775659" y="111758"/>
                    <a:ext cx="1937486" cy="3704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人脸图像预处理</a:t>
                    </a:r>
                  </a:p>
                </p:txBody>
              </p: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D535D9CB-0553-5D5B-24AB-52F34BB446C4}"/>
                      </a:ext>
                    </a:extLst>
                  </p:cNvPr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376718" y="111759"/>
                    <a:ext cx="441146" cy="3704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02</a:t>
                    </a:r>
                    <a:endParaRPr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</p:txBody>
              </p:sp>
            </p:grp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879D800-C48C-A338-8DFD-3F1295BC3EE8}"/>
              </a:ext>
            </a:extLst>
          </p:cNvPr>
          <p:cNvGrpSpPr/>
          <p:nvPr/>
        </p:nvGrpSpPr>
        <p:grpSpPr>
          <a:xfrm>
            <a:off x="4512000" y="725891"/>
            <a:ext cx="3168000" cy="528769"/>
            <a:chOff x="4512000" y="725891"/>
            <a:chExt cx="3168000" cy="528769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82194C4-BE99-33B3-B806-67DEB559E65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4926449" y="725891"/>
              <a:ext cx="269817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人脸图像预处理</a:t>
              </a: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B5DD8300-A8F2-F51F-053D-1D449E4F03A2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4512000" y="1254660"/>
              <a:ext cx="3168000" cy="0"/>
            </a:xfrm>
            <a:prstGeom prst="line">
              <a:avLst/>
            </a:prstGeom>
            <a:ln w="12700">
              <a:solidFill>
                <a:srgbClr val="9400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8BE37255-D06B-5BC5-1755-A29319CDEBE1}"/>
              </a:ext>
            </a:extLst>
          </p:cNvPr>
          <p:cNvGrpSpPr/>
          <p:nvPr/>
        </p:nvGrpSpPr>
        <p:grpSpPr>
          <a:xfrm>
            <a:off x="1162898" y="1995754"/>
            <a:ext cx="9348306" cy="3819256"/>
            <a:chOff x="1162899" y="2344513"/>
            <a:chExt cx="9348306" cy="381925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EEFA929-1EEA-DC9D-789A-1E5AD8465AF6}"/>
                </a:ext>
              </a:extLst>
            </p:cNvPr>
            <p:cNvGrpSpPr/>
            <p:nvPr/>
          </p:nvGrpSpPr>
          <p:grpSpPr>
            <a:xfrm>
              <a:off x="1162899" y="2344513"/>
              <a:ext cx="9348306" cy="3819256"/>
              <a:chOff x="1404818" y="2449028"/>
              <a:chExt cx="9348306" cy="3819256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FD682AB3-C3F5-2F17-BC3C-CCFEEB97E823}"/>
                  </a:ext>
                </a:extLst>
              </p:cNvPr>
              <p:cNvGrpSpPr/>
              <p:nvPr/>
            </p:nvGrpSpPr>
            <p:grpSpPr>
              <a:xfrm>
                <a:off x="2622860" y="3000490"/>
                <a:ext cx="2346403" cy="1998044"/>
                <a:chOff x="1795929" y="3087895"/>
                <a:chExt cx="2346403" cy="1998044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C48694B9-C366-2AFE-8426-BE5030906B91}"/>
                    </a:ext>
                  </a:extLst>
                </p:cNvPr>
                <p:cNvGrpSpPr/>
                <p:nvPr/>
              </p:nvGrpSpPr>
              <p:grpSpPr>
                <a:xfrm>
                  <a:off x="1795929" y="3087895"/>
                  <a:ext cx="2346403" cy="717818"/>
                  <a:chOff x="1419295" y="2828016"/>
                  <a:chExt cx="2346403" cy="717818"/>
                </a:xfrm>
              </p:grpSpPr>
              <p:sp>
                <p:nvSpPr>
                  <p:cNvPr id="6" name="矩形: 一个圆顶角，剪去另一个顶角 5">
                    <a:extLst>
                      <a:ext uri="{FF2B5EF4-FFF2-40B4-BE49-F238E27FC236}">
                        <a16:creationId xmlns:a16="http://schemas.microsoft.com/office/drawing/2014/main" id="{48BDAD0F-6F69-D52C-9801-B8C2C73C3A29}"/>
                      </a:ext>
                    </a:extLst>
                  </p:cNvPr>
                  <p:cNvSpPr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1419295" y="2828016"/>
                    <a:ext cx="2346403" cy="717818"/>
                  </a:xfrm>
                  <a:prstGeom prst="snipRoundRect">
                    <a:avLst>
                      <a:gd name="adj1" fmla="val 0"/>
                      <a:gd name="adj2" fmla="val 16667"/>
                    </a:avLst>
                  </a:prstGeom>
                  <a:noFill/>
                  <a:ln w="19050">
                    <a:solidFill>
                      <a:srgbClr val="94003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287" name="文本框 286">
                    <a:extLst>
                      <a:ext uri="{FF2B5EF4-FFF2-40B4-BE49-F238E27FC236}">
                        <a16:creationId xmlns:a16="http://schemas.microsoft.com/office/drawing/2014/main" id="{5761680A-AA18-23FE-E032-E0F3716E0A7C}"/>
                      </a:ext>
                    </a:extLst>
                  </p:cNvPr>
                  <p:cNvSpPr txBox="1"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2049841" y="2986992"/>
                    <a:ext cx="156966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直方图均衡化</a:t>
                    </a:r>
                  </a:p>
                </p:txBody>
              </p: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A7F9FBE4-3439-144A-712F-E467554B4480}"/>
                    </a:ext>
                  </a:extLst>
                </p:cNvPr>
                <p:cNvGrpSpPr/>
                <p:nvPr/>
              </p:nvGrpSpPr>
              <p:grpSpPr>
                <a:xfrm>
                  <a:off x="1795929" y="4368121"/>
                  <a:ext cx="2346403" cy="717818"/>
                  <a:chOff x="1419294" y="4170074"/>
                  <a:chExt cx="2346403" cy="717818"/>
                </a:xfrm>
              </p:grpSpPr>
              <p:sp>
                <p:nvSpPr>
                  <p:cNvPr id="228" name="矩形: 一个圆顶角，剪去另一个顶角 227">
                    <a:extLst>
                      <a:ext uri="{FF2B5EF4-FFF2-40B4-BE49-F238E27FC236}">
                        <a16:creationId xmlns:a16="http://schemas.microsoft.com/office/drawing/2014/main" id="{E05076FE-E791-CF9C-BB8F-3B06C26B73B3}"/>
                      </a:ext>
                    </a:extLst>
                  </p:cNvPr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1419294" y="4170074"/>
                    <a:ext cx="2346403" cy="717818"/>
                  </a:xfrm>
                  <a:prstGeom prst="snipRoundRect">
                    <a:avLst>
                      <a:gd name="adj1" fmla="val 0"/>
                      <a:gd name="adj2" fmla="val 16667"/>
                    </a:avLst>
                  </a:prstGeom>
                  <a:noFill/>
                  <a:ln w="19050">
                    <a:solidFill>
                      <a:srgbClr val="94003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288" name="文本框 287">
                    <a:extLst>
                      <a:ext uri="{FF2B5EF4-FFF2-40B4-BE49-F238E27FC236}">
                        <a16:creationId xmlns:a16="http://schemas.microsoft.com/office/drawing/2014/main" id="{B93A5DBC-BA56-783C-980C-828E3470B965}"/>
                      </a:ext>
                    </a:extLst>
                  </p:cNvPr>
                  <p:cNvSpPr txBox="1"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1934426" y="4366602"/>
                    <a:ext cx="180049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自适应伽马变换</a:t>
                    </a:r>
                  </a:p>
                </p:txBody>
              </p:sp>
            </p:grp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DD2D1697-4271-D043-F859-BF131577745F}"/>
                  </a:ext>
                </a:extLst>
              </p:cNvPr>
              <p:cNvGrpSpPr/>
              <p:nvPr/>
            </p:nvGrpSpPr>
            <p:grpSpPr>
              <a:xfrm>
                <a:off x="5823812" y="2449028"/>
                <a:ext cx="4929312" cy="3819256"/>
                <a:chOff x="6485855" y="2356000"/>
                <a:chExt cx="4929312" cy="3819256"/>
              </a:xfrm>
            </p:grpSpPr>
            <p:sp>
              <p:nvSpPr>
                <p:cNvPr id="291" name="文本框 290">
                  <a:extLst>
                    <a:ext uri="{FF2B5EF4-FFF2-40B4-BE49-F238E27FC236}">
                      <a16:creationId xmlns:a16="http://schemas.microsoft.com/office/drawing/2014/main" id="{D720C170-C94E-590D-0AB0-A298911BBF3C}"/>
                    </a:ext>
                  </a:extLst>
                </p:cNvPr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8253179" y="2356000"/>
                  <a:ext cx="110799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优化方法</a:t>
                  </a:r>
                </a:p>
              </p:txBody>
            </p:sp>
            <p:grpSp>
              <p:nvGrpSpPr>
                <p:cNvPr id="321" name="组合 320">
                  <a:extLst>
                    <a:ext uri="{FF2B5EF4-FFF2-40B4-BE49-F238E27FC236}">
                      <a16:creationId xmlns:a16="http://schemas.microsoft.com/office/drawing/2014/main" id="{16A1306A-6D42-E6A0-7B7C-D3B58E0D3853}"/>
                    </a:ext>
                  </a:extLst>
                </p:cNvPr>
                <p:cNvGrpSpPr/>
                <p:nvPr/>
              </p:nvGrpSpPr>
              <p:grpSpPr>
                <a:xfrm>
                  <a:off x="7999355" y="4901509"/>
                  <a:ext cx="3415812" cy="1273747"/>
                  <a:chOff x="5481377" y="4934777"/>
                  <a:chExt cx="3415812" cy="1273747"/>
                </a:xfrm>
              </p:grpSpPr>
              <p:sp>
                <p:nvSpPr>
                  <p:cNvPr id="322" name="矩形: 一个圆顶角，剪去另一个顶角 321">
                    <a:extLst>
                      <a:ext uri="{FF2B5EF4-FFF2-40B4-BE49-F238E27FC236}">
                        <a16:creationId xmlns:a16="http://schemas.microsoft.com/office/drawing/2014/main" id="{2A96F24A-7809-F146-7DF5-7B37ADD6BE73}"/>
                      </a:ext>
                    </a:extLst>
                  </p:cNvPr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5481377" y="4945536"/>
                    <a:ext cx="3415812" cy="1230091"/>
                  </a:xfrm>
                  <a:prstGeom prst="snipRoundRect">
                    <a:avLst>
                      <a:gd name="adj1" fmla="val 0"/>
                      <a:gd name="adj2" fmla="val 16667"/>
                    </a:avLst>
                  </a:prstGeom>
                  <a:solidFill>
                    <a:srgbClr val="94003E"/>
                  </a:solidFill>
                  <a:ln w="19050">
                    <a:solidFill>
                      <a:srgbClr val="A62C3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323" name="文本框 322">
                    <a:extLst>
                      <a:ext uri="{FF2B5EF4-FFF2-40B4-BE49-F238E27FC236}">
                        <a16:creationId xmlns:a16="http://schemas.microsoft.com/office/drawing/2014/main" id="{0D009565-9866-CC41-4EF3-3407050CB927}"/>
                      </a:ext>
                    </a:extLst>
                  </p:cNvPr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5481377" y="4934777"/>
                    <a:ext cx="3279531" cy="12737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zh-CN" altLang="en-US" sz="1200" dirty="0">
                        <a:solidFill>
                          <a:schemeClr val="bg1"/>
                        </a:solidFill>
                        <a:latin typeface="+mn-ea"/>
                      </a:rPr>
                      <a:t>在</a:t>
                    </a:r>
                    <a:r>
                      <a:rPr lang="en-US" altLang="zh-CN" sz="1200" dirty="0" err="1">
                        <a:solidFill>
                          <a:schemeClr val="bg1"/>
                        </a:solidFill>
                        <a:latin typeface="+mn-ea"/>
                      </a:rPr>
                      <a:t>feret</a:t>
                    </a:r>
                    <a:r>
                      <a:rPr lang="zh-CN" altLang="en-US" sz="1200" dirty="0">
                        <a:solidFill>
                          <a:schemeClr val="bg1"/>
                        </a:solidFill>
                        <a:latin typeface="+mn-ea"/>
                      </a:rPr>
                      <a:t>数据集上，不添加其他预处理方法的情况下，使用直方图均衡化的正确率为</a:t>
                    </a:r>
                    <a:r>
                      <a:rPr lang="en-US" altLang="zh-CN" sz="1200" dirty="0">
                        <a:solidFill>
                          <a:schemeClr val="bg1"/>
                        </a:solidFill>
                        <a:latin typeface="+mn-ea"/>
                      </a:rPr>
                      <a:t>85.10%</a:t>
                    </a:r>
                    <a:r>
                      <a:rPr lang="zh-CN" altLang="en-US" sz="1200" dirty="0">
                        <a:solidFill>
                          <a:schemeClr val="bg1"/>
                        </a:solidFill>
                        <a:latin typeface="+mn-ea"/>
                      </a:rPr>
                      <a:t>；使用自适应伽马变化的正确率为</a:t>
                    </a:r>
                    <a:r>
                      <a:rPr lang="en-US" altLang="zh-CN" sz="1200" dirty="0">
                        <a:solidFill>
                          <a:schemeClr val="bg1"/>
                        </a:solidFill>
                        <a:latin typeface="+mn-ea"/>
                      </a:rPr>
                      <a:t>85.92%</a:t>
                    </a:r>
                  </a:p>
                  <a:p>
                    <a:pPr algn="ctr">
                      <a:lnSpc>
                        <a:spcPct val="130000"/>
                      </a:lnSpc>
                    </a:pPr>
                    <a:r>
                      <a:rPr lang="zh-CN" altLang="en-US" sz="1200" dirty="0">
                        <a:solidFill>
                          <a:schemeClr val="bg1"/>
                        </a:solidFill>
                        <a:latin typeface="+mn-ea"/>
                      </a:rPr>
                      <a:t>考虑到自适应伽马变化的时间复杂度更高，最终选择直方图均衡化</a:t>
                    </a:r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22E974BD-5427-84F6-4ADA-DBCD4EB32ED5}"/>
                    </a:ext>
                  </a:extLst>
                </p:cNvPr>
                <p:cNvGrpSpPr/>
                <p:nvPr/>
              </p:nvGrpSpPr>
              <p:grpSpPr>
                <a:xfrm>
                  <a:off x="6485855" y="3082333"/>
                  <a:ext cx="4260159" cy="1752916"/>
                  <a:chOff x="6505105" y="2909081"/>
                  <a:chExt cx="4260159" cy="1752916"/>
                </a:xfrm>
              </p:grpSpPr>
              <p:sp>
                <p:nvSpPr>
                  <p:cNvPr id="294" name="文本框 293">
                    <a:extLst>
                      <a:ext uri="{FF2B5EF4-FFF2-40B4-BE49-F238E27FC236}">
                        <a16:creationId xmlns:a16="http://schemas.microsoft.com/office/drawing/2014/main" id="{07AA02C2-238F-D6D7-F668-BAE6C6888717}"/>
                      </a:ext>
                    </a:extLst>
                  </p:cNvPr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6505105" y="2909081"/>
                    <a:ext cx="1956489" cy="175291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zh-CN" altLang="en-US" sz="1200" b="0" i="0" dirty="0">
                        <a:effectLst/>
                        <a:latin typeface="+mn-ea"/>
                      </a:rPr>
                      <a:t>直方图均衡化通过调整图像的灰度直方图，使得图像的灰度分布更加均匀。对于光照不均匀的人脸识别图像，直方图均衡化可以有效地改善整体的对比度。</a:t>
                    </a:r>
                    <a:endPara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26" name="文本框 325">
                    <a:extLst>
                      <a:ext uri="{FF2B5EF4-FFF2-40B4-BE49-F238E27FC236}">
                        <a16:creationId xmlns:a16="http://schemas.microsoft.com/office/drawing/2014/main" id="{D31240B6-4E2B-D5E7-8024-7D22C9D89AC5}"/>
                      </a:ext>
                    </a:extLst>
                  </p:cNvPr>
                  <p:cNvSpPr txBox="1"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8808775" y="2909081"/>
                    <a:ext cx="1956489" cy="1512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a:t>自适应伽马变换</a:t>
                    </a:r>
                  </a:p>
                  <a:p>
                    <a:pPr algn="ctr">
                      <a:lnSpc>
                        <a:spcPct val="130000"/>
                      </a:lnSpc>
                    </a:pPr>
                    <a:r>
                      <a:rPr lang="zh-CN" altLang="en-US" sz="1200" b="0" i="0" dirty="0">
                        <a:effectLst/>
                        <a:latin typeface="+mn-ea"/>
                      </a:rPr>
                      <a:t>可以根据图像不同区域的光照情况，选择合适的 </a:t>
                    </a:r>
                    <a:r>
                      <a:rPr lang="en-US" altLang="zh-CN" sz="1200" b="0" i="0" dirty="0">
                        <a:effectLst/>
                        <a:latin typeface="+mn-ea"/>
                      </a:rPr>
                      <a:t>Gamma </a:t>
                    </a:r>
                    <a:r>
                      <a:rPr lang="zh-CN" altLang="en-US" sz="1200" b="0" i="0" dirty="0">
                        <a:effectLst/>
                        <a:latin typeface="+mn-ea"/>
                      </a:rPr>
                      <a:t>值进行变换，所以在处理光照变化时可以更好地保留图像的局部细节。</a:t>
                    </a:r>
                    <a:endPara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endParaRPr>
                  </a:p>
                </p:txBody>
              </p:sp>
            </p:grp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867E3651-4244-8F64-1227-AFC63ADA4A60}"/>
                  </a:ext>
                </a:extLst>
              </p:cNvPr>
              <p:cNvGrpSpPr/>
              <p:nvPr/>
            </p:nvGrpSpPr>
            <p:grpSpPr>
              <a:xfrm>
                <a:off x="1404818" y="2569993"/>
                <a:ext cx="706392" cy="2812569"/>
                <a:chOff x="1135313" y="2606454"/>
                <a:chExt cx="706392" cy="2812569"/>
              </a:xfrm>
            </p:grpSpPr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9F5E6470-13B9-8B8F-2F14-A70BB9DDC52F}"/>
                    </a:ext>
                  </a:extLst>
                </p:cNvPr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220291" y="2606454"/>
                  <a:ext cx="621414" cy="2755621"/>
                </a:xfrm>
                <a:prstGeom prst="rect">
                  <a:avLst/>
                </a:prstGeom>
                <a:noFill/>
                <a:ln w="19050">
                  <a:solidFill>
                    <a:srgbClr val="A62C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EF66871-EE1F-CB72-F5E3-3CFFC65E0A6F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135313" y="2663402"/>
                  <a:ext cx="621414" cy="2755621"/>
                </a:xfrm>
                <a:prstGeom prst="rect">
                  <a:avLst/>
                </a:prstGeom>
                <a:solidFill>
                  <a:srgbClr val="9400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5535B05-E29E-142D-9B33-E997DD98D340}"/>
                    </a:ext>
                  </a:extLst>
                </p:cNvPr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1141425" y="2692814"/>
                  <a:ext cx="615553" cy="260858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zh-CN" altLang="en-US" sz="2800" dirty="0">
                      <a:solidFill>
                        <a:schemeClr val="bg1"/>
                      </a:solidFill>
                      <a:latin typeface="+mn-ea"/>
                    </a:rPr>
                    <a:t>光 照 变 化</a:t>
                  </a:r>
                </a:p>
              </p:txBody>
            </p:sp>
          </p:grpSp>
        </p:grpSp>
        <p:grpSp>
          <p:nvGrpSpPr>
            <p:cNvPr id="476" name="组合 475">
              <a:extLst>
                <a:ext uri="{FF2B5EF4-FFF2-40B4-BE49-F238E27FC236}">
                  <a16:creationId xmlns:a16="http://schemas.microsoft.com/office/drawing/2014/main" id="{04FD4D21-A4D8-48F6-ACC4-2299D8B8D205}"/>
                </a:ext>
              </a:extLst>
            </p:cNvPr>
            <p:cNvGrpSpPr/>
            <p:nvPr/>
          </p:nvGrpSpPr>
          <p:grpSpPr>
            <a:xfrm>
              <a:off x="2484637" y="2993878"/>
              <a:ext cx="470778" cy="1769334"/>
              <a:chOff x="2484637" y="2993878"/>
              <a:chExt cx="470778" cy="1769334"/>
            </a:xfrm>
          </p:grpSpPr>
          <p:sp>
            <p:nvSpPr>
              <p:cNvPr id="472" name="two-coffee-filters_78840">
                <a:extLst>
                  <a:ext uri="{FF2B5EF4-FFF2-40B4-BE49-F238E27FC236}">
                    <a16:creationId xmlns:a16="http://schemas.microsoft.com/office/drawing/2014/main" id="{F5F94079-0258-55EF-9457-97680CC80932}"/>
                  </a:ext>
                </a:extLst>
              </p:cNvPr>
              <p:cNvSpPr/>
              <p:nvPr/>
            </p:nvSpPr>
            <p:spPr>
              <a:xfrm>
                <a:off x="2484637" y="2993878"/>
                <a:ext cx="468000" cy="468000"/>
              </a:xfrm>
              <a:custGeom>
                <a:avLst/>
                <a:gdLst>
                  <a:gd name="T0" fmla="*/ 3660 w 4803"/>
                  <a:gd name="T1" fmla="*/ 2029 h 4784"/>
                  <a:gd name="T2" fmla="*/ 3750 w 4803"/>
                  <a:gd name="T3" fmla="*/ 2166 h 4784"/>
                  <a:gd name="T4" fmla="*/ 3618 w 4803"/>
                  <a:gd name="T5" fmla="*/ 2239 h 4784"/>
                  <a:gd name="T6" fmla="*/ 3528 w 4803"/>
                  <a:gd name="T7" fmla="*/ 2102 h 4784"/>
                  <a:gd name="T8" fmla="*/ 4304 w 4803"/>
                  <a:gd name="T9" fmla="*/ 2896 h 4784"/>
                  <a:gd name="T10" fmla="*/ 4128 w 4803"/>
                  <a:gd name="T11" fmla="*/ 2775 h 4784"/>
                  <a:gd name="T12" fmla="*/ 3298 w 4803"/>
                  <a:gd name="T13" fmla="*/ 464 h 4784"/>
                  <a:gd name="T14" fmla="*/ 1725 w 4803"/>
                  <a:gd name="T15" fmla="*/ 1333 h 4784"/>
                  <a:gd name="T16" fmla="*/ 3250 w 4803"/>
                  <a:gd name="T17" fmla="*/ 2504 h 4784"/>
                  <a:gd name="T18" fmla="*/ 1725 w 4803"/>
                  <a:gd name="T19" fmla="*/ 1547 h 4784"/>
                  <a:gd name="T20" fmla="*/ 1725 w 4803"/>
                  <a:gd name="T21" fmla="*/ 4571 h 4784"/>
                  <a:gd name="T22" fmla="*/ 2547 w 4803"/>
                  <a:gd name="T23" fmla="*/ 3672 h 4784"/>
                  <a:gd name="T24" fmla="*/ 3267 w 4803"/>
                  <a:gd name="T25" fmla="*/ 2706 h 4784"/>
                  <a:gd name="T26" fmla="*/ 3987 w 4803"/>
                  <a:gd name="T27" fmla="*/ 3672 h 4784"/>
                  <a:gd name="T28" fmla="*/ 2921 w 4803"/>
                  <a:gd name="T29" fmla="*/ 4303 h 4784"/>
                  <a:gd name="T30" fmla="*/ 0 w 4803"/>
                  <a:gd name="T31" fmla="*/ 3059 h 4784"/>
                  <a:gd name="T32" fmla="*/ 3357 w 4803"/>
                  <a:gd name="T33" fmla="*/ 258 h 4784"/>
                  <a:gd name="T34" fmla="*/ 3353 w 4803"/>
                  <a:gd name="T35" fmla="*/ 3613 h 4784"/>
                  <a:gd name="T36" fmla="*/ 3774 w 4803"/>
                  <a:gd name="T37" fmla="*/ 3672 h 4784"/>
                  <a:gd name="T38" fmla="*/ 3481 w 4803"/>
                  <a:gd name="T39" fmla="*/ 2967 h 4784"/>
                  <a:gd name="T40" fmla="*/ 2760 w 4803"/>
                  <a:gd name="T41" fmla="*/ 3672 h 4784"/>
                  <a:gd name="T42" fmla="*/ 3027 w 4803"/>
                  <a:gd name="T43" fmla="*/ 3925 h 4784"/>
                  <a:gd name="T44" fmla="*/ 3222 w 4803"/>
                  <a:gd name="T45" fmla="*/ 2921 h 4784"/>
                  <a:gd name="T46" fmla="*/ 2760 w 4803"/>
                  <a:gd name="T47" fmla="*/ 3672 h 4784"/>
                  <a:gd name="T48" fmla="*/ 823 w 4803"/>
                  <a:gd name="T49" fmla="*/ 3059 h 4784"/>
                  <a:gd name="T50" fmla="*/ 947 w 4803"/>
                  <a:gd name="T51" fmla="*/ 3165 h 4784"/>
                  <a:gd name="T52" fmla="*/ 947 w 4803"/>
                  <a:gd name="T53" fmla="*/ 2952 h 4784"/>
                  <a:gd name="T54" fmla="*/ 3469 w 4803"/>
                  <a:gd name="T55" fmla="*/ 1330 h 4784"/>
                  <a:gd name="T56" fmla="*/ 3320 w 4803"/>
                  <a:gd name="T57" fmla="*/ 1398 h 4784"/>
                  <a:gd name="T58" fmla="*/ 3410 w 4803"/>
                  <a:gd name="T59" fmla="*/ 1535 h 4784"/>
                  <a:gd name="T60" fmla="*/ 3542 w 4803"/>
                  <a:gd name="T61" fmla="*/ 1462 h 4784"/>
                  <a:gd name="T62" fmla="*/ 1341 w 4803"/>
                  <a:gd name="T63" fmla="*/ 3572 h 4784"/>
                  <a:gd name="T64" fmla="*/ 1216 w 4803"/>
                  <a:gd name="T65" fmla="*/ 3678 h 4784"/>
                  <a:gd name="T66" fmla="*/ 1341 w 4803"/>
                  <a:gd name="T67" fmla="*/ 3785 h 4784"/>
                  <a:gd name="T68" fmla="*/ 1341 w 4803"/>
                  <a:gd name="T69" fmla="*/ 3572 h 4784"/>
                  <a:gd name="T70" fmla="*/ 2563 w 4803"/>
                  <a:gd name="T71" fmla="*/ 1181 h 4784"/>
                  <a:gd name="T72" fmla="*/ 2654 w 4803"/>
                  <a:gd name="T73" fmla="*/ 1318 h 4784"/>
                  <a:gd name="T74" fmla="*/ 2785 w 4803"/>
                  <a:gd name="T75" fmla="*/ 1245 h 4784"/>
                  <a:gd name="T76" fmla="*/ 2695 w 4803"/>
                  <a:gd name="T77" fmla="*/ 1108 h 4784"/>
                  <a:gd name="T78" fmla="*/ 2110 w 4803"/>
                  <a:gd name="T79" fmla="*/ 3572 h 4784"/>
                  <a:gd name="T80" fmla="*/ 2110 w 4803"/>
                  <a:gd name="T81" fmla="*/ 3785 h 4784"/>
                  <a:gd name="T82" fmla="*/ 2235 w 4803"/>
                  <a:gd name="T83" fmla="*/ 3678 h 4784"/>
                  <a:gd name="T84" fmla="*/ 1717 w 4803"/>
                  <a:gd name="T85" fmla="*/ 2952 h 4784"/>
                  <a:gd name="T86" fmla="*/ 1717 w 4803"/>
                  <a:gd name="T87" fmla="*/ 3165 h 4784"/>
                  <a:gd name="T88" fmla="*/ 1841 w 4803"/>
                  <a:gd name="T89" fmla="*/ 3059 h 4784"/>
                  <a:gd name="T90" fmla="*/ 1717 w 4803"/>
                  <a:gd name="T91" fmla="*/ 2952 h 4784"/>
                  <a:gd name="T92" fmla="*/ 2110 w 4803"/>
                  <a:gd name="T93" fmla="*/ 2332 h 4784"/>
                  <a:gd name="T94" fmla="*/ 2110 w 4803"/>
                  <a:gd name="T95" fmla="*/ 2546 h 4784"/>
                  <a:gd name="T96" fmla="*/ 2235 w 4803"/>
                  <a:gd name="T97" fmla="*/ 2439 h 4784"/>
                  <a:gd name="T98" fmla="*/ 1341 w 4803"/>
                  <a:gd name="T99" fmla="*/ 2332 h 4784"/>
                  <a:gd name="T100" fmla="*/ 1216 w 4803"/>
                  <a:gd name="T101" fmla="*/ 2439 h 4784"/>
                  <a:gd name="T102" fmla="*/ 1341 w 4803"/>
                  <a:gd name="T103" fmla="*/ 2546 h 4784"/>
                  <a:gd name="T104" fmla="*/ 1341 w 4803"/>
                  <a:gd name="T105" fmla="*/ 2332 h 4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03" h="4784">
                    <a:moveTo>
                      <a:pt x="3528" y="2102"/>
                    </a:moveTo>
                    <a:cubicBezTo>
                      <a:pt x="3544" y="2046"/>
                      <a:pt x="3603" y="2013"/>
                      <a:pt x="3660" y="2029"/>
                    </a:cubicBezTo>
                    <a:lnTo>
                      <a:pt x="3677" y="2034"/>
                    </a:lnTo>
                    <a:cubicBezTo>
                      <a:pt x="3733" y="2050"/>
                      <a:pt x="3766" y="2109"/>
                      <a:pt x="3750" y="2166"/>
                    </a:cubicBezTo>
                    <a:cubicBezTo>
                      <a:pt x="3737" y="2213"/>
                      <a:pt x="3694" y="2243"/>
                      <a:pt x="3648" y="2243"/>
                    </a:cubicBezTo>
                    <a:cubicBezTo>
                      <a:pt x="3638" y="2243"/>
                      <a:pt x="3628" y="2242"/>
                      <a:pt x="3618" y="2239"/>
                    </a:cubicBezTo>
                    <a:lnTo>
                      <a:pt x="3601" y="2234"/>
                    </a:lnTo>
                    <a:cubicBezTo>
                      <a:pt x="3545" y="2218"/>
                      <a:pt x="3512" y="2159"/>
                      <a:pt x="3528" y="2102"/>
                    </a:cubicBezTo>
                    <a:close/>
                    <a:moveTo>
                      <a:pt x="4541" y="2392"/>
                    </a:moveTo>
                    <a:cubicBezTo>
                      <a:pt x="4489" y="2573"/>
                      <a:pt x="4409" y="2742"/>
                      <a:pt x="4304" y="2896"/>
                    </a:cubicBezTo>
                    <a:cubicBezTo>
                      <a:pt x="4271" y="2944"/>
                      <a:pt x="4204" y="2957"/>
                      <a:pt x="4156" y="2923"/>
                    </a:cubicBezTo>
                    <a:cubicBezTo>
                      <a:pt x="4107" y="2890"/>
                      <a:pt x="4095" y="2823"/>
                      <a:pt x="4128" y="2775"/>
                    </a:cubicBezTo>
                    <a:cubicBezTo>
                      <a:pt x="4221" y="2640"/>
                      <a:pt x="4290" y="2492"/>
                      <a:pt x="4336" y="2334"/>
                    </a:cubicBezTo>
                    <a:cubicBezTo>
                      <a:pt x="4565" y="1532"/>
                      <a:pt x="4100" y="693"/>
                      <a:pt x="3298" y="464"/>
                    </a:cubicBezTo>
                    <a:cubicBezTo>
                      <a:pt x="2548" y="249"/>
                      <a:pt x="1766" y="642"/>
                      <a:pt x="1480" y="1351"/>
                    </a:cubicBezTo>
                    <a:cubicBezTo>
                      <a:pt x="1560" y="1339"/>
                      <a:pt x="1642" y="1333"/>
                      <a:pt x="1725" y="1333"/>
                    </a:cubicBezTo>
                    <a:cubicBezTo>
                      <a:pt x="2409" y="1333"/>
                      <a:pt x="3029" y="1737"/>
                      <a:pt x="3305" y="2363"/>
                    </a:cubicBezTo>
                    <a:cubicBezTo>
                      <a:pt x="3329" y="2417"/>
                      <a:pt x="3304" y="2480"/>
                      <a:pt x="3250" y="2504"/>
                    </a:cubicBezTo>
                    <a:cubicBezTo>
                      <a:pt x="3196" y="2527"/>
                      <a:pt x="3133" y="2503"/>
                      <a:pt x="3110" y="2449"/>
                    </a:cubicBezTo>
                    <a:cubicBezTo>
                      <a:pt x="2868" y="1901"/>
                      <a:pt x="2324" y="1547"/>
                      <a:pt x="1725" y="1547"/>
                    </a:cubicBezTo>
                    <a:cubicBezTo>
                      <a:pt x="892" y="1547"/>
                      <a:pt x="213" y="2225"/>
                      <a:pt x="213" y="3059"/>
                    </a:cubicBezTo>
                    <a:cubicBezTo>
                      <a:pt x="213" y="3893"/>
                      <a:pt x="892" y="4571"/>
                      <a:pt x="1725" y="4571"/>
                    </a:cubicBezTo>
                    <a:cubicBezTo>
                      <a:pt x="2110" y="4571"/>
                      <a:pt x="2469" y="4430"/>
                      <a:pt x="2749" y="4172"/>
                    </a:cubicBezTo>
                    <a:cubicBezTo>
                      <a:pt x="2624" y="4042"/>
                      <a:pt x="2547" y="3866"/>
                      <a:pt x="2547" y="3672"/>
                    </a:cubicBezTo>
                    <a:lnTo>
                      <a:pt x="2547" y="3426"/>
                    </a:lnTo>
                    <a:cubicBezTo>
                      <a:pt x="2547" y="3029"/>
                      <a:pt x="2870" y="2706"/>
                      <a:pt x="3267" y="2706"/>
                    </a:cubicBezTo>
                    <a:cubicBezTo>
                      <a:pt x="3664" y="2706"/>
                      <a:pt x="3987" y="3029"/>
                      <a:pt x="3987" y="3426"/>
                    </a:cubicBezTo>
                    <a:lnTo>
                      <a:pt x="3987" y="3672"/>
                    </a:lnTo>
                    <a:cubicBezTo>
                      <a:pt x="3987" y="4069"/>
                      <a:pt x="3664" y="4392"/>
                      <a:pt x="3267" y="4392"/>
                    </a:cubicBezTo>
                    <a:cubicBezTo>
                      <a:pt x="3142" y="4392"/>
                      <a:pt x="3023" y="4360"/>
                      <a:pt x="2921" y="4303"/>
                    </a:cubicBezTo>
                    <a:cubicBezTo>
                      <a:pt x="2598" y="4614"/>
                      <a:pt x="2176" y="4784"/>
                      <a:pt x="1725" y="4784"/>
                    </a:cubicBezTo>
                    <a:cubicBezTo>
                      <a:pt x="774" y="4784"/>
                      <a:pt x="0" y="4010"/>
                      <a:pt x="0" y="3059"/>
                    </a:cubicBezTo>
                    <a:cubicBezTo>
                      <a:pt x="0" y="2278"/>
                      <a:pt x="522" y="1616"/>
                      <a:pt x="1235" y="1404"/>
                    </a:cubicBezTo>
                    <a:cubicBezTo>
                      <a:pt x="1512" y="513"/>
                      <a:pt x="2455" y="0"/>
                      <a:pt x="3357" y="258"/>
                    </a:cubicBezTo>
                    <a:cubicBezTo>
                      <a:pt x="4272" y="520"/>
                      <a:pt x="4803" y="1478"/>
                      <a:pt x="4541" y="2392"/>
                    </a:cubicBezTo>
                    <a:close/>
                    <a:moveTo>
                      <a:pt x="3353" y="3613"/>
                    </a:moveTo>
                    <a:cubicBezTo>
                      <a:pt x="3230" y="3766"/>
                      <a:pt x="3193" y="4027"/>
                      <a:pt x="3312" y="4177"/>
                    </a:cubicBezTo>
                    <a:cubicBezTo>
                      <a:pt x="3570" y="4154"/>
                      <a:pt x="3774" y="3936"/>
                      <a:pt x="3774" y="3672"/>
                    </a:cubicBezTo>
                    <a:lnTo>
                      <a:pt x="3774" y="3426"/>
                    </a:lnTo>
                    <a:cubicBezTo>
                      <a:pt x="3774" y="3223"/>
                      <a:pt x="3654" y="3048"/>
                      <a:pt x="3481" y="2967"/>
                    </a:cubicBezTo>
                    <a:cubicBezTo>
                      <a:pt x="3546" y="3184"/>
                      <a:pt x="3487" y="3445"/>
                      <a:pt x="3353" y="3613"/>
                    </a:cubicBezTo>
                    <a:close/>
                    <a:moveTo>
                      <a:pt x="2760" y="3672"/>
                    </a:moveTo>
                    <a:cubicBezTo>
                      <a:pt x="2760" y="3875"/>
                      <a:pt x="2880" y="4051"/>
                      <a:pt x="3053" y="4132"/>
                    </a:cubicBezTo>
                    <a:cubicBezTo>
                      <a:pt x="3034" y="4068"/>
                      <a:pt x="3025" y="3998"/>
                      <a:pt x="3027" y="3925"/>
                    </a:cubicBezTo>
                    <a:cubicBezTo>
                      <a:pt x="3031" y="3763"/>
                      <a:pt x="3089" y="3601"/>
                      <a:pt x="3186" y="3479"/>
                    </a:cubicBezTo>
                    <a:cubicBezTo>
                      <a:pt x="3317" y="3317"/>
                      <a:pt x="3329" y="3060"/>
                      <a:pt x="3222" y="2921"/>
                    </a:cubicBezTo>
                    <a:cubicBezTo>
                      <a:pt x="2964" y="2944"/>
                      <a:pt x="2760" y="3162"/>
                      <a:pt x="2760" y="3426"/>
                    </a:cubicBezTo>
                    <a:lnTo>
                      <a:pt x="2760" y="3672"/>
                    </a:lnTo>
                    <a:close/>
                    <a:moveTo>
                      <a:pt x="929" y="2952"/>
                    </a:moveTo>
                    <a:cubicBezTo>
                      <a:pt x="870" y="2952"/>
                      <a:pt x="823" y="3000"/>
                      <a:pt x="823" y="3059"/>
                    </a:cubicBezTo>
                    <a:cubicBezTo>
                      <a:pt x="823" y="3118"/>
                      <a:pt x="870" y="3165"/>
                      <a:pt x="929" y="3165"/>
                    </a:cubicBezTo>
                    <a:lnTo>
                      <a:pt x="947" y="3165"/>
                    </a:lnTo>
                    <a:cubicBezTo>
                      <a:pt x="1006" y="3165"/>
                      <a:pt x="1054" y="3118"/>
                      <a:pt x="1054" y="3059"/>
                    </a:cubicBezTo>
                    <a:cubicBezTo>
                      <a:pt x="1054" y="3000"/>
                      <a:pt x="1006" y="2952"/>
                      <a:pt x="947" y="2952"/>
                    </a:cubicBezTo>
                    <a:lnTo>
                      <a:pt x="929" y="2952"/>
                    </a:lnTo>
                    <a:close/>
                    <a:moveTo>
                      <a:pt x="3469" y="1330"/>
                    </a:moveTo>
                    <a:lnTo>
                      <a:pt x="3452" y="1325"/>
                    </a:lnTo>
                    <a:cubicBezTo>
                      <a:pt x="3395" y="1309"/>
                      <a:pt x="3336" y="1341"/>
                      <a:pt x="3320" y="1398"/>
                    </a:cubicBezTo>
                    <a:cubicBezTo>
                      <a:pt x="3304" y="1455"/>
                      <a:pt x="3337" y="1514"/>
                      <a:pt x="3393" y="1530"/>
                    </a:cubicBezTo>
                    <a:lnTo>
                      <a:pt x="3410" y="1535"/>
                    </a:lnTo>
                    <a:cubicBezTo>
                      <a:pt x="3420" y="1538"/>
                      <a:pt x="3430" y="1539"/>
                      <a:pt x="3440" y="1539"/>
                    </a:cubicBezTo>
                    <a:cubicBezTo>
                      <a:pt x="3486" y="1539"/>
                      <a:pt x="3529" y="1509"/>
                      <a:pt x="3542" y="1462"/>
                    </a:cubicBezTo>
                    <a:cubicBezTo>
                      <a:pt x="3558" y="1405"/>
                      <a:pt x="3526" y="1346"/>
                      <a:pt x="3469" y="1330"/>
                    </a:cubicBezTo>
                    <a:close/>
                    <a:moveTo>
                      <a:pt x="1341" y="3572"/>
                    </a:moveTo>
                    <a:lnTo>
                      <a:pt x="1323" y="3572"/>
                    </a:lnTo>
                    <a:cubicBezTo>
                      <a:pt x="1264" y="3572"/>
                      <a:pt x="1216" y="3620"/>
                      <a:pt x="1216" y="3678"/>
                    </a:cubicBezTo>
                    <a:cubicBezTo>
                      <a:pt x="1216" y="3737"/>
                      <a:pt x="1264" y="3785"/>
                      <a:pt x="1323" y="3785"/>
                    </a:cubicBezTo>
                    <a:lnTo>
                      <a:pt x="1341" y="3785"/>
                    </a:lnTo>
                    <a:cubicBezTo>
                      <a:pt x="1400" y="3785"/>
                      <a:pt x="1447" y="3737"/>
                      <a:pt x="1447" y="3678"/>
                    </a:cubicBezTo>
                    <a:cubicBezTo>
                      <a:pt x="1447" y="3620"/>
                      <a:pt x="1400" y="3572"/>
                      <a:pt x="1341" y="3572"/>
                    </a:cubicBezTo>
                    <a:close/>
                    <a:moveTo>
                      <a:pt x="2695" y="1108"/>
                    </a:moveTo>
                    <a:cubicBezTo>
                      <a:pt x="2639" y="1092"/>
                      <a:pt x="2579" y="1125"/>
                      <a:pt x="2563" y="1181"/>
                    </a:cubicBezTo>
                    <a:cubicBezTo>
                      <a:pt x="2547" y="1238"/>
                      <a:pt x="2580" y="1297"/>
                      <a:pt x="2637" y="1313"/>
                    </a:cubicBezTo>
                    <a:lnTo>
                      <a:pt x="2654" y="1318"/>
                    </a:lnTo>
                    <a:cubicBezTo>
                      <a:pt x="2663" y="1321"/>
                      <a:pt x="2673" y="1322"/>
                      <a:pt x="2683" y="1322"/>
                    </a:cubicBezTo>
                    <a:cubicBezTo>
                      <a:pt x="2729" y="1322"/>
                      <a:pt x="2772" y="1292"/>
                      <a:pt x="2785" y="1245"/>
                    </a:cubicBezTo>
                    <a:cubicBezTo>
                      <a:pt x="2802" y="1188"/>
                      <a:pt x="2769" y="1129"/>
                      <a:pt x="2712" y="1113"/>
                    </a:cubicBezTo>
                    <a:lnTo>
                      <a:pt x="2695" y="1108"/>
                    </a:lnTo>
                    <a:close/>
                    <a:moveTo>
                      <a:pt x="2128" y="3572"/>
                    </a:moveTo>
                    <a:lnTo>
                      <a:pt x="2110" y="3572"/>
                    </a:lnTo>
                    <a:cubicBezTo>
                      <a:pt x="2051" y="3572"/>
                      <a:pt x="2004" y="3620"/>
                      <a:pt x="2004" y="3678"/>
                    </a:cubicBezTo>
                    <a:cubicBezTo>
                      <a:pt x="2004" y="3737"/>
                      <a:pt x="2051" y="3785"/>
                      <a:pt x="2110" y="3785"/>
                    </a:cubicBezTo>
                    <a:lnTo>
                      <a:pt x="2128" y="3785"/>
                    </a:lnTo>
                    <a:cubicBezTo>
                      <a:pt x="2187" y="3785"/>
                      <a:pt x="2235" y="3737"/>
                      <a:pt x="2235" y="3678"/>
                    </a:cubicBezTo>
                    <a:cubicBezTo>
                      <a:pt x="2235" y="3620"/>
                      <a:pt x="2187" y="3572"/>
                      <a:pt x="2128" y="3572"/>
                    </a:cubicBezTo>
                    <a:close/>
                    <a:moveTo>
                      <a:pt x="1717" y="2952"/>
                    </a:moveTo>
                    <a:cubicBezTo>
                      <a:pt x="1658" y="2952"/>
                      <a:pt x="1610" y="3000"/>
                      <a:pt x="1610" y="3059"/>
                    </a:cubicBezTo>
                    <a:cubicBezTo>
                      <a:pt x="1610" y="3118"/>
                      <a:pt x="1658" y="3165"/>
                      <a:pt x="1717" y="3165"/>
                    </a:cubicBezTo>
                    <a:lnTo>
                      <a:pt x="1734" y="3165"/>
                    </a:lnTo>
                    <a:cubicBezTo>
                      <a:pt x="1793" y="3165"/>
                      <a:pt x="1841" y="3118"/>
                      <a:pt x="1841" y="3059"/>
                    </a:cubicBezTo>
                    <a:cubicBezTo>
                      <a:pt x="1841" y="3000"/>
                      <a:pt x="1793" y="2952"/>
                      <a:pt x="1734" y="2952"/>
                    </a:cubicBezTo>
                    <a:lnTo>
                      <a:pt x="1717" y="2952"/>
                    </a:lnTo>
                    <a:close/>
                    <a:moveTo>
                      <a:pt x="2128" y="2332"/>
                    </a:moveTo>
                    <a:lnTo>
                      <a:pt x="2110" y="2332"/>
                    </a:lnTo>
                    <a:cubicBezTo>
                      <a:pt x="2051" y="2332"/>
                      <a:pt x="2004" y="2380"/>
                      <a:pt x="2004" y="2439"/>
                    </a:cubicBezTo>
                    <a:cubicBezTo>
                      <a:pt x="2004" y="2498"/>
                      <a:pt x="2051" y="2546"/>
                      <a:pt x="2110" y="2546"/>
                    </a:cubicBezTo>
                    <a:lnTo>
                      <a:pt x="2128" y="2546"/>
                    </a:lnTo>
                    <a:cubicBezTo>
                      <a:pt x="2187" y="2546"/>
                      <a:pt x="2235" y="2498"/>
                      <a:pt x="2235" y="2439"/>
                    </a:cubicBezTo>
                    <a:cubicBezTo>
                      <a:pt x="2235" y="2380"/>
                      <a:pt x="2187" y="2332"/>
                      <a:pt x="2128" y="2332"/>
                    </a:cubicBezTo>
                    <a:close/>
                    <a:moveTo>
                      <a:pt x="1341" y="2332"/>
                    </a:moveTo>
                    <a:lnTo>
                      <a:pt x="1323" y="2332"/>
                    </a:lnTo>
                    <a:cubicBezTo>
                      <a:pt x="1264" y="2332"/>
                      <a:pt x="1216" y="2380"/>
                      <a:pt x="1216" y="2439"/>
                    </a:cubicBezTo>
                    <a:cubicBezTo>
                      <a:pt x="1216" y="2498"/>
                      <a:pt x="1264" y="2546"/>
                      <a:pt x="1323" y="2546"/>
                    </a:cubicBezTo>
                    <a:lnTo>
                      <a:pt x="1341" y="2546"/>
                    </a:lnTo>
                    <a:cubicBezTo>
                      <a:pt x="1400" y="2546"/>
                      <a:pt x="1447" y="2498"/>
                      <a:pt x="1447" y="2439"/>
                    </a:cubicBezTo>
                    <a:cubicBezTo>
                      <a:pt x="1447" y="2380"/>
                      <a:pt x="1400" y="2332"/>
                      <a:pt x="1341" y="2332"/>
                    </a:cubicBezTo>
                    <a:close/>
                  </a:path>
                </a:pathLst>
              </a:custGeom>
              <a:solidFill>
                <a:srgbClr val="9400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ea"/>
                </a:endParaRPr>
              </a:p>
            </p:txBody>
          </p:sp>
          <p:sp>
            <p:nvSpPr>
              <p:cNvPr id="473" name="two-coffee-filters_78840">
                <a:extLst>
                  <a:ext uri="{FF2B5EF4-FFF2-40B4-BE49-F238E27FC236}">
                    <a16:creationId xmlns:a16="http://schemas.microsoft.com/office/drawing/2014/main" id="{07A40DB9-2A43-E409-0D9E-1092EE71045F}"/>
                  </a:ext>
                </a:extLst>
              </p:cNvPr>
              <p:cNvSpPr/>
              <p:nvPr/>
            </p:nvSpPr>
            <p:spPr>
              <a:xfrm>
                <a:off x="2487415" y="4295212"/>
                <a:ext cx="468000" cy="468000"/>
              </a:xfrm>
              <a:custGeom>
                <a:avLst/>
                <a:gdLst>
                  <a:gd name="T0" fmla="*/ 3660 w 4803"/>
                  <a:gd name="T1" fmla="*/ 2029 h 4784"/>
                  <a:gd name="T2" fmla="*/ 3750 w 4803"/>
                  <a:gd name="T3" fmla="*/ 2166 h 4784"/>
                  <a:gd name="T4" fmla="*/ 3618 w 4803"/>
                  <a:gd name="T5" fmla="*/ 2239 h 4784"/>
                  <a:gd name="T6" fmla="*/ 3528 w 4803"/>
                  <a:gd name="T7" fmla="*/ 2102 h 4784"/>
                  <a:gd name="T8" fmla="*/ 4304 w 4803"/>
                  <a:gd name="T9" fmla="*/ 2896 h 4784"/>
                  <a:gd name="T10" fmla="*/ 4128 w 4803"/>
                  <a:gd name="T11" fmla="*/ 2775 h 4784"/>
                  <a:gd name="T12" fmla="*/ 3298 w 4803"/>
                  <a:gd name="T13" fmla="*/ 464 h 4784"/>
                  <a:gd name="T14" fmla="*/ 1725 w 4803"/>
                  <a:gd name="T15" fmla="*/ 1333 h 4784"/>
                  <a:gd name="T16" fmla="*/ 3250 w 4803"/>
                  <a:gd name="T17" fmla="*/ 2504 h 4784"/>
                  <a:gd name="T18" fmla="*/ 1725 w 4803"/>
                  <a:gd name="T19" fmla="*/ 1547 h 4784"/>
                  <a:gd name="T20" fmla="*/ 1725 w 4803"/>
                  <a:gd name="T21" fmla="*/ 4571 h 4784"/>
                  <a:gd name="T22" fmla="*/ 2547 w 4803"/>
                  <a:gd name="T23" fmla="*/ 3672 h 4784"/>
                  <a:gd name="T24" fmla="*/ 3267 w 4803"/>
                  <a:gd name="T25" fmla="*/ 2706 h 4784"/>
                  <a:gd name="T26" fmla="*/ 3987 w 4803"/>
                  <a:gd name="T27" fmla="*/ 3672 h 4784"/>
                  <a:gd name="T28" fmla="*/ 2921 w 4803"/>
                  <a:gd name="T29" fmla="*/ 4303 h 4784"/>
                  <a:gd name="T30" fmla="*/ 0 w 4803"/>
                  <a:gd name="T31" fmla="*/ 3059 h 4784"/>
                  <a:gd name="T32" fmla="*/ 3357 w 4803"/>
                  <a:gd name="T33" fmla="*/ 258 h 4784"/>
                  <a:gd name="T34" fmla="*/ 3353 w 4803"/>
                  <a:gd name="T35" fmla="*/ 3613 h 4784"/>
                  <a:gd name="T36" fmla="*/ 3774 w 4803"/>
                  <a:gd name="T37" fmla="*/ 3672 h 4784"/>
                  <a:gd name="T38" fmla="*/ 3481 w 4803"/>
                  <a:gd name="T39" fmla="*/ 2967 h 4784"/>
                  <a:gd name="T40" fmla="*/ 2760 w 4803"/>
                  <a:gd name="T41" fmla="*/ 3672 h 4784"/>
                  <a:gd name="T42" fmla="*/ 3027 w 4803"/>
                  <a:gd name="T43" fmla="*/ 3925 h 4784"/>
                  <a:gd name="T44" fmla="*/ 3222 w 4803"/>
                  <a:gd name="T45" fmla="*/ 2921 h 4784"/>
                  <a:gd name="T46" fmla="*/ 2760 w 4803"/>
                  <a:gd name="T47" fmla="*/ 3672 h 4784"/>
                  <a:gd name="T48" fmla="*/ 823 w 4803"/>
                  <a:gd name="T49" fmla="*/ 3059 h 4784"/>
                  <a:gd name="T50" fmla="*/ 947 w 4803"/>
                  <a:gd name="T51" fmla="*/ 3165 h 4784"/>
                  <a:gd name="T52" fmla="*/ 947 w 4803"/>
                  <a:gd name="T53" fmla="*/ 2952 h 4784"/>
                  <a:gd name="T54" fmla="*/ 3469 w 4803"/>
                  <a:gd name="T55" fmla="*/ 1330 h 4784"/>
                  <a:gd name="T56" fmla="*/ 3320 w 4803"/>
                  <a:gd name="T57" fmla="*/ 1398 h 4784"/>
                  <a:gd name="T58" fmla="*/ 3410 w 4803"/>
                  <a:gd name="T59" fmla="*/ 1535 h 4784"/>
                  <a:gd name="T60" fmla="*/ 3542 w 4803"/>
                  <a:gd name="T61" fmla="*/ 1462 h 4784"/>
                  <a:gd name="T62" fmla="*/ 1341 w 4803"/>
                  <a:gd name="T63" fmla="*/ 3572 h 4784"/>
                  <a:gd name="T64" fmla="*/ 1216 w 4803"/>
                  <a:gd name="T65" fmla="*/ 3678 h 4784"/>
                  <a:gd name="T66" fmla="*/ 1341 w 4803"/>
                  <a:gd name="T67" fmla="*/ 3785 h 4784"/>
                  <a:gd name="T68" fmla="*/ 1341 w 4803"/>
                  <a:gd name="T69" fmla="*/ 3572 h 4784"/>
                  <a:gd name="T70" fmla="*/ 2563 w 4803"/>
                  <a:gd name="T71" fmla="*/ 1181 h 4784"/>
                  <a:gd name="T72" fmla="*/ 2654 w 4803"/>
                  <a:gd name="T73" fmla="*/ 1318 h 4784"/>
                  <a:gd name="T74" fmla="*/ 2785 w 4803"/>
                  <a:gd name="T75" fmla="*/ 1245 h 4784"/>
                  <a:gd name="T76" fmla="*/ 2695 w 4803"/>
                  <a:gd name="T77" fmla="*/ 1108 h 4784"/>
                  <a:gd name="T78" fmla="*/ 2110 w 4803"/>
                  <a:gd name="T79" fmla="*/ 3572 h 4784"/>
                  <a:gd name="T80" fmla="*/ 2110 w 4803"/>
                  <a:gd name="T81" fmla="*/ 3785 h 4784"/>
                  <a:gd name="T82" fmla="*/ 2235 w 4803"/>
                  <a:gd name="T83" fmla="*/ 3678 h 4784"/>
                  <a:gd name="T84" fmla="*/ 1717 w 4803"/>
                  <a:gd name="T85" fmla="*/ 2952 h 4784"/>
                  <a:gd name="T86" fmla="*/ 1717 w 4803"/>
                  <a:gd name="T87" fmla="*/ 3165 h 4784"/>
                  <a:gd name="T88" fmla="*/ 1841 w 4803"/>
                  <a:gd name="T89" fmla="*/ 3059 h 4784"/>
                  <a:gd name="T90" fmla="*/ 1717 w 4803"/>
                  <a:gd name="T91" fmla="*/ 2952 h 4784"/>
                  <a:gd name="T92" fmla="*/ 2110 w 4803"/>
                  <a:gd name="T93" fmla="*/ 2332 h 4784"/>
                  <a:gd name="T94" fmla="*/ 2110 w 4803"/>
                  <a:gd name="T95" fmla="*/ 2546 h 4784"/>
                  <a:gd name="T96" fmla="*/ 2235 w 4803"/>
                  <a:gd name="T97" fmla="*/ 2439 h 4784"/>
                  <a:gd name="T98" fmla="*/ 1341 w 4803"/>
                  <a:gd name="T99" fmla="*/ 2332 h 4784"/>
                  <a:gd name="T100" fmla="*/ 1216 w 4803"/>
                  <a:gd name="T101" fmla="*/ 2439 h 4784"/>
                  <a:gd name="T102" fmla="*/ 1341 w 4803"/>
                  <a:gd name="T103" fmla="*/ 2546 h 4784"/>
                  <a:gd name="T104" fmla="*/ 1341 w 4803"/>
                  <a:gd name="T105" fmla="*/ 2332 h 4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03" h="4784">
                    <a:moveTo>
                      <a:pt x="3528" y="2102"/>
                    </a:moveTo>
                    <a:cubicBezTo>
                      <a:pt x="3544" y="2046"/>
                      <a:pt x="3603" y="2013"/>
                      <a:pt x="3660" y="2029"/>
                    </a:cubicBezTo>
                    <a:lnTo>
                      <a:pt x="3677" y="2034"/>
                    </a:lnTo>
                    <a:cubicBezTo>
                      <a:pt x="3733" y="2050"/>
                      <a:pt x="3766" y="2109"/>
                      <a:pt x="3750" y="2166"/>
                    </a:cubicBezTo>
                    <a:cubicBezTo>
                      <a:pt x="3737" y="2213"/>
                      <a:pt x="3694" y="2243"/>
                      <a:pt x="3648" y="2243"/>
                    </a:cubicBezTo>
                    <a:cubicBezTo>
                      <a:pt x="3638" y="2243"/>
                      <a:pt x="3628" y="2242"/>
                      <a:pt x="3618" y="2239"/>
                    </a:cubicBezTo>
                    <a:lnTo>
                      <a:pt x="3601" y="2234"/>
                    </a:lnTo>
                    <a:cubicBezTo>
                      <a:pt x="3545" y="2218"/>
                      <a:pt x="3512" y="2159"/>
                      <a:pt x="3528" y="2102"/>
                    </a:cubicBezTo>
                    <a:close/>
                    <a:moveTo>
                      <a:pt x="4541" y="2392"/>
                    </a:moveTo>
                    <a:cubicBezTo>
                      <a:pt x="4489" y="2573"/>
                      <a:pt x="4409" y="2742"/>
                      <a:pt x="4304" y="2896"/>
                    </a:cubicBezTo>
                    <a:cubicBezTo>
                      <a:pt x="4271" y="2944"/>
                      <a:pt x="4204" y="2957"/>
                      <a:pt x="4156" y="2923"/>
                    </a:cubicBezTo>
                    <a:cubicBezTo>
                      <a:pt x="4107" y="2890"/>
                      <a:pt x="4095" y="2823"/>
                      <a:pt x="4128" y="2775"/>
                    </a:cubicBezTo>
                    <a:cubicBezTo>
                      <a:pt x="4221" y="2640"/>
                      <a:pt x="4290" y="2492"/>
                      <a:pt x="4336" y="2334"/>
                    </a:cubicBezTo>
                    <a:cubicBezTo>
                      <a:pt x="4565" y="1532"/>
                      <a:pt x="4100" y="693"/>
                      <a:pt x="3298" y="464"/>
                    </a:cubicBezTo>
                    <a:cubicBezTo>
                      <a:pt x="2548" y="249"/>
                      <a:pt x="1766" y="642"/>
                      <a:pt x="1480" y="1351"/>
                    </a:cubicBezTo>
                    <a:cubicBezTo>
                      <a:pt x="1560" y="1339"/>
                      <a:pt x="1642" y="1333"/>
                      <a:pt x="1725" y="1333"/>
                    </a:cubicBezTo>
                    <a:cubicBezTo>
                      <a:pt x="2409" y="1333"/>
                      <a:pt x="3029" y="1737"/>
                      <a:pt x="3305" y="2363"/>
                    </a:cubicBezTo>
                    <a:cubicBezTo>
                      <a:pt x="3329" y="2417"/>
                      <a:pt x="3304" y="2480"/>
                      <a:pt x="3250" y="2504"/>
                    </a:cubicBezTo>
                    <a:cubicBezTo>
                      <a:pt x="3196" y="2527"/>
                      <a:pt x="3133" y="2503"/>
                      <a:pt x="3110" y="2449"/>
                    </a:cubicBezTo>
                    <a:cubicBezTo>
                      <a:pt x="2868" y="1901"/>
                      <a:pt x="2324" y="1547"/>
                      <a:pt x="1725" y="1547"/>
                    </a:cubicBezTo>
                    <a:cubicBezTo>
                      <a:pt x="892" y="1547"/>
                      <a:pt x="213" y="2225"/>
                      <a:pt x="213" y="3059"/>
                    </a:cubicBezTo>
                    <a:cubicBezTo>
                      <a:pt x="213" y="3893"/>
                      <a:pt x="892" y="4571"/>
                      <a:pt x="1725" y="4571"/>
                    </a:cubicBezTo>
                    <a:cubicBezTo>
                      <a:pt x="2110" y="4571"/>
                      <a:pt x="2469" y="4430"/>
                      <a:pt x="2749" y="4172"/>
                    </a:cubicBezTo>
                    <a:cubicBezTo>
                      <a:pt x="2624" y="4042"/>
                      <a:pt x="2547" y="3866"/>
                      <a:pt x="2547" y="3672"/>
                    </a:cubicBezTo>
                    <a:lnTo>
                      <a:pt x="2547" y="3426"/>
                    </a:lnTo>
                    <a:cubicBezTo>
                      <a:pt x="2547" y="3029"/>
                      <a:pt x="2870" y="2706"/>
                      <a:pt x="3267" y="2706"/>
                    </a:cubicBezTo>
                    <a:cubicBezTo>
                      <a:pt x="3664" y="2706"/>
                      <a:pt x="3987" y="3029"/>
                      <a:pt x="3987" y="3426"/>
                    </a:cubicBezTo>
                    <a:lnTo>
                      <a:pt x="3987" y="3672"/>
                    </a:lnTo>
                    <a:cubicBezTo>
                      <a:pt x="3987" y="4069"/>
                      <a:pt x="3664" y="4392"/>
                      <a:pt x="3267" y="4392"/>
                    </a:cubicBezTo>
                    <a:cubicBezTo>
                      <a:pt x="3142" y="4392"/>
                      <a:pt x="3023" y="4360"/>
                      <a:pt x="2921" y="4303"/>
                    </a:cubicBezTo>
                    <a:cubicBezTo>
                      <a:pt x="2598" y="4614"/>
                      <a:pt x="2176" y="4784"/>
                      <a:pt x="1725" y="4784"/>
                    </a:cubicBezTo>
                    <a:cubicBezTo>
                      <a:pt x="774" y="4784"/>
                      <a:pt x="0" y="4010"/>
                      <a:pt x="0" y="3059"/>
                    </a:cubicBezTo>
                    <a:cubicBezTo>
                      <a:pt x="0" y="2278"/>
                      <a:pt x="522" y="1616"/>
                      <a:pt x="1235" y="1404"/>
                    </a:cubicBezTo>
                    <a:cubicBezTo>
                      <a:pt x="1512" y="513"/>
                      <a:pt x="2455" y="0"/>
                      <a:pt x="3357" y="258"/>
                    </a:cubicBezTo>
                    <a:cubicBezTo>
                      <a:pt x="4272" y="520"/>
                      <a:pt x="4803" y="1478"/>
                      <a:pt x="4541" y="2392"/>
                    </a:cubicBezTo>
                    <a:close/>
                    <a:moveTo>
                      <a:pt x="3353" y="3613"/>
                    </a:moveTo>
                    <a:cubicBezTo>
                      <a:pt x="3230" y="3766"/>
                      <a:pt x="3193" y="4027"/>
                      <a:pt x="3312" y="4177"/>
                    </a:cubicBezTo>
                    <a:cubicBezTo>
                      <a:pt x="3570" y="4154"/>
                      <a:pt x="3774" y="3936"/>
                      <a:pt x="3774" y="3672"/>
                    </a:cubicBezTo>
                    <a:lnTo>
                      <a:pt x="3774" y="3426"/>
                    </a:lnTo>
                    <a:cubicBezTo>
                      <a:pt x="3774" y="3223"/>
                      <a:pt x="3654" y="3048"/>
                      <a:pt x="3481" y="2967"/>
                    </a:cubicBezTo>
                    <a:cubicBezTo>
                      <a:pt x="3546" y="3184"/>
                      <a:pt x="3487" y="3445"/>
                      <a:pt x="3353" y="3613"/>
                    </a:cubicBezTo>
                    <a:close/>
                    <a:moveTo>
                      <a:pt x="2760" y="3672"/>
                    </a:moveTo>
                    <a:cubicBezTo>
                      <a:pt x="2760" y="3875"/>
                      <a:pt x="2880" y="4051"/>
                      <a:pt x="3053" y="4132"/>
                    </a:cubicBezTo>
                    <a:cubicBezTo>
                      <a:pt x="3034" y="4068"/>
                      <a:pt x="3025" y="3998"/>
                      <a:pt x="3027" y="3925"/>
                    </a:cubicBezTo>
                    <a:cubicBezTo>
                      <a:pt x="3031" y="3763"/>
                      <a:pt x="3089" y="3601"/>
                      <a:pt x="3186" y="3479"/>
                    </a:cubicBezTo>
                    <a:cubicBezTo>
                      <a:pt x="3317" y="3317"/>
                      <a:pt x="3329" y="3060"/>
                      <a:pt x="3222" y="2921"/>
                    </a:cubicBezTo>
                    <a:cubicBezTo>
                      <a:pt x="2964" y="2944"/>
                      <a:pt x="2760" y="3162"/>
                      <a:pt x="2760" y="3426"/>
                    </a:cubicBezTo>
                    <a:lnTo>
                      <a:pt x="2760" y="3672"/>
                    </a:lnTo>
                    <a:close/>
                    <a:moveTo>
                      <a:pt x="929" y="2952"/>
                    </a:moveTo>
                    <a:cubicBezTo>
                      <a:pt x="870" y="2952"/>
                      <a:pt x="823" y="3000"/>
                      <a:pt x="823" y="3059"/>
                    </a:cubicBezTo>
                    <a:cubicBezTo>
                      <a:pt x="823" y="3118"/>
                      <a:pt x="870" y="3165"/>
                      <a:pt x="929" y="3165"/>
                    </a:cubicBezTo>
                    <a:lnTo>
                      <a:pt x="947" y="3165"/>
                    </a:lnTo>
                    <a:cubicBezTo>
                      <a:pt x="1006" y="3165"/>
                      <a:pt x="1054" y="3118"/>
                      <a:pt x="1054" y="3059"/>
                    </a:cubicBezTo>
                    <a:cubicBezTo>
                      <a:pt x="1054" y="3000"/>
                      <a:pt x="1006" y="2952"/>
                      <a:pt x="947" y="2952"/>
                    </a:cubicBezTo>
                    <a:lnTo>
                      <a:pt x="929" y="2952"/>
                    </a:lnTo>
                    <a:close/>
                    <a:moveTo>
                      <a:pt x="3469" y="1330"/>
                    </a:moveTo>
                    <a:lnTo>
                      <a:pt x="3452" y="1325"/>
                    </a:lnTo>
                    <a:cubicBezTo>
                      <a:pt x="3395" y="1309"/>
                      <a:pt x="3336" y="1341"/>
                      <a:pt x="3320" y="1398"/>
                    </a:cubicBezTo>
                    <a:cubicBezTo>
                      <a:pt x="3304" y="1455"/>
                      <a:pt x="3337" y="1514"/>
                      <a:pt x="3393" y="1530"/>
                    </a:cubicBezTo>
                    <a:lnTo>
                      <a:pt x="3410" y="1535"/>
                    </a:lnTo>
                    <a:cubicBezTo>
                      <a:pt x="3420" y="1538"/>
                      <a:pt x="3430" y="1539"/>
                      <a:pt x="3440" y="1539"/>
                    </a:cubicBezTo>
                    <a:cubicBezTo>
                      <a:pt x="3486" y="1539"/>
                      <a:pt x="3529" y="1509"/>
                      <a:pt x="3542" y="1462"/>
                    </a:cubicBezTo>
                    <a:cubicBezTo>
                      <a:pt x="3558" y="1405"/>
                      <a:pt x="3526" y="1346"/>
                      <a:pt x="3469" y="1330"/>
                    </a:cubicBezTo>
                    <a:close/>
                    <a:moveTo>
                      <a:pt x="1341" y="3572"/>
                    </a:moveTo>
                    <a:lnTo>
                      <a:pt x="1323" y="3572"/>
                    </a:lnTo>
                    <a:cubicBezTo>
                      <a:pt x="1264" y="3572"/>
                      <a:pt x="1216" y="3620"/>
                      <a:pt x="1216" y="3678"/>
                    </a:cubicBezTo>
                    <a:cubicBezTo>
                      <a:pt x="1216" y="3737"/>
                      <a:pt x="1264" y="3785"/>
                      <a:pt x="1323" y="3785"/>
                    </a:cubicBezTo>
                    <a:lnTo>
                      <a:pt x="1341" y="3785"/>
                    </a:lnTo>
                    <a:cubicBezTo>
                      <a:pt x="1400" y="3785"/>
                      <a:pt x="1447" y="3737"/>
                      <a:pt x="1447" y="3678"/>
                    </a:cubicBezTo>
                    <a:cubicBezTo>
                      <a:pt x="1447" y="3620"/>
                      <a:pt x="1400" y="3572"/>
                      <a:pt x="1341" y="3572"/>
                    </a:cubicBezTo>
                    <a:close/>
                    <a:moveTo>
                      <a:pt x="2695" y="1108"/>
                    </a:moveTo>
                    <a:cubicBezTo>
                      <a:pt x="2639" y="1092"/>
                      <a:pt x="2579" y="1125"/>
                      <a:pt x="2563" y="1181"/>
                    </a:cubicBezTo>
                    <a:cubicBezTo>
                      <a:pt x="2547" y="1238"/>
                      <a:pt x="2580" y="1297"/>
                      <a:pt x="2637" y="1313"/>
                    </a:cubicBezTo>
                    <a:lnTo>
                      <a:pt x="2654" y="1318"/>
                    </a:lnTo>
                    <a:cubicBezTo>
                      <a:pt x="2663" y="1321"/>
                      <a:pt x="2673" y="1322"/>
                      <a:pt x="2683" y="1322"/>
                    </a:cubicBezTo>
                    <a:cubicBezTo>
                      <a:pt x="2729" y="1322"/>
                      <a:pt x="2772" y="1292"/>
                      <a:pt x="2785" y="1245"/>
                    </a:cubicBezTo>
                    <a:cubicBezTo>
                      <a:pt x="2802" y="1188"/>
                      <a:pt x="2769" y="1129"/>
                      <a:pt x="2712" y="1113"/>
                    </a:cubicBezTo>
                    <a:lnTo>
                      <a:pt x="2695" y="1108"/>
                    </a:lnTo>
                    <a:close/>
                    <a:moveTo>
                      <a:pt x="2128" y="3572"/>
                    </a:moveTo>
                    <a:lnTo>
                      <a:pt x="2110" y="3572"/>
                    </a:lnTo>
                    <a:cubicBezTo>
                      <a:pt x="2051" y="3572"/>
                      <a:pt x="2004" y="3620"/>
                      <a:pt x="2004" y="3678"/>
                    </a:cubicBezTo>
                    <a:cubicBezTo>
                      <a:pt x="2004" y="3737"/>
                      <a:pt x="2051" y="3785"/>
                      <a:pt x="2110" y="3785"/>
                    </a:cubicBezTo>
                    <a:lnTo>
                      <a:pt x="2128" y="3785"/>
                    </a:lnTo>
                    <a:cubicBezTo>
                      <a:pt x="2187" y="3785"/>
                      <a:pt x="2235" y="3737"/>
                      <a:pt x="2235" y="3678"/>
                    </a:cubicBezTo>
                    <a:cubicBezTo>
                      <a:pt x="2235" y="3620"/>
                      <a:pt x="2187" y="3572"/>
                      <a:pt x="2128" y="3572"/>
                    </a:cubicBezTo>
                    <a:close/>
                    <a:moveTo>
                      <a:pt x="1717" y="2952"/>
                    </a:moveTo>
                    <a:cubicBezTo>
                      <a:pt x="1658" y="2952"/>
                      <a:pt x="1610" y="3000"/>
                      <a:pt x="1610" y="3059"/>
                    </a:cubicBezTo>
                    <a:cubicBezTo>
                      <a:pt x="1610" y="3118"/>
                      <a:pt x="1658" y="3165"/>
                      <a:pt x="1717" y="3165"/>
                    </a:cubicBezTo>
                    <a:lnTo>
                      <a:pt x="1734" y="3165"/>
                    </a:lnTo>
                    <a:cubicBezTo>
                      <a:pt x="1793" y="3165"/>
                      <a:pt x="1841" y="3118"/>
                      <a:pt x="1841" y="3059"/>
                    </a:cubicBezTo>
                    <a:cubicBezTo>
                      <a:pt x="1841" y="3000"/>
                      <a:pt x="1793" y="2952"/>
                      <a:pt x="1734" y="2952"/>
                    </a:cubicBezTo>
                    <a:lnTo>
                      <a:pt x="1717" y="2952"/>
                    </a:lnTo>
                    <a:close/>
                    <a:moveTo>
                      <a:pt x="2128" y="2332"/>
                    </a:moveTo>
                    <a:lnTo>
                      <a:pt x="2110" y="2332"/>
                    </a:lnTo>
                    <a:cubicBezTo>
                      <a:pt x="2051" y="2332"/>
                      <a:pt x="2004" y="2380"/>
                      <a:pt x="2004" y="2439"/>
                    </a:cubicBezTo>
                    <a:cubicBezTo>
                      <a:pt x="2004" y="2498"/>
                      <a:pt x="2051" y="2546"/>
                      <a:pt x="2110" y="2546"/>
                    </a:cubicBezTo>
                    <a:lnTo>
                      <a:pt x="2128" y="2546"/>
                    </a:lnTo>
                    <a:cubicBezTo>
                      <a:pt x="2187" y="2546"/>
                      <a:pt x="2235" y="2498"/>
                      <a:pt x="2235" y="2439"/>
                    </a:cubicBezTo>
                    <a:cubicBezTo>
                      <a:pt x="2235" y="2380"/>
                      <a:pt x="2187" y="2332"/>
                      <a:pt x="2128" y="2332"/>
                    </a:cubicBezTo>
                    <a:close/>
                    <a:moveTo>
                      <a:pt x="1341" y="2332"/>
                    </a:moveTo>
                    <a:lnTo>
                      <a:pt x="1323" y="2332"/>
                    </a:lnTo>
                    <a:cubicBezTo>
                      <a:pt x="1264" y="2332"/>
                      <a:pt x="1216" y="2380"/>
                      <a:pt x="1216" y="2439"/>
                    </a:cubicBezTo>
                    <a:cubicBezTo>
                      <a:pt x="1216" y="2498"/>
                      <a:pt x="1264" y="2546"/>
                      <a:pt x="1323" y="2546"/>
                    </a:cubicBezTo>
                    <a:lnTo>
                      <a:pt x="1341" y="2546"/>
                    </a:lnTo>
                    <a:cubicBezTo>
                      <a:pt x="1400" y="2546"/>
                      <a:pt x="1447" y="2498"/>
                      <a:pt x="1447" y="2439"/>
                    </a:cubicBezTo>
                    <a:cubicBezTo>
                      <a:pt x="1447" y="2380"/>
                      <a:pt x="1400" y="2332"/>
                      <a:pt x="1341" y="2332"/>
                    </a:cubicBezTo>
                    <a:close/>
                  </a:path>
                </a:pathLst>
              </a:custGeom>
              <a:solidFill>
                <a:srgbClr val="9400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ea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73879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2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2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2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2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2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2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2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1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2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2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6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2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8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85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9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9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9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9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9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9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67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68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5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37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3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8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2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3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3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9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3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5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3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9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1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5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6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1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2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3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9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2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1142</Words>
  <Application>Microsoft Office PowerPoint</Application>
  <PresentationFormat>宽屏</PresentationFormat>
  <Paragraphs>126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HarmonyOS Sans SC</vt:lpstr>
      <vt:lpstr>Inter</vt:lpstr>
      <vt:lpstr>等线</vt:lpstr>
      <vt:lpstr>等线 Light</vt:lpstr>
      <vt:lpstr>arial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Zhao</dc:creator>
  <cp:lastModifiedBy>lm h</cp:lastModifiedBy>
  <cp:revision>144</cp:revision>
  <dcterms:created xsi:type="dcterms:W3CDTF">2022-05-13T09:42:27Z</dcterms:created>
  <dcterms:modified xsi:type="dcterms:W3CDTF">2024-12-19T13:30:05Z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2052-3.9.2.6301</vt:lpwstr>
  </property>
</Properties>
</file>