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5"/>
  </p:handoutMasterIdLst>
  <p:sldIdLst>
    <p:sldId id="256" r:id="rId4"/>
    <p:sldId id="280" r:id="rId6"/>
    <p:sldId id="281" r:id="rId7"/>
    <p:sldId id="323" r:id="rId8"/>
    <p:sldId id="332" r:id="rId9"/>
    <p:sldId id="325" r:id="rId10"/>
    <p:sldId id="327" r:id="rId11"/>
    <p:sldId id="326" r:id="rId12"/>
    <p:sldId id="329" r:id="rId13"/>
    <p:sldId id="331" r:id="rId14"/>
  </p:sldIdLst>
  <p:sldSz cx="9144000" cy="6858000" type="screen4x3"/>
  <p:notesSz cx="6668770" cy="992632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3AAEB-0301-4ED0-B1D0-4BE1EF9D7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3329D-B319-4444-A6F8-36F9B0FE2A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test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mailto:panweike@szu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+mn-lt"/>
              </a:rPr>
              <a:t>软件</a:t>
            </a:r>
            <a:r>
              <a:rPr lang="zh-CN" altLang="en-US" sz="4800" dirty="0">
                <a:latin typeface="+mn-lt"/>
              </a:rPr>
              <a:t>工程</a:t>
            </a:r>
            <a:endParaRPr lang="zh-CN" alt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卢亚辉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六、选用主教科书及参考教材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71" y="1580120"/>
            <a:ext cx="8408933" cy="3882837"/>
          </a:xfrm>
        </p:spPr>
        <p:txBody>
          <a:bodyPr>
            <a:normAutofit fontScale="50000"/>
          </a:bodyPr>
          <a:lstStyle/>
          <a:p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主教科书 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参考教材 </a:t>
            </a:r>
            <a:r>
              <a:rPr lang="zh-CN" altLang="en-US" dirty="0"/>
              <a:t>：</a:t>
            </a:r>
            <a:r>
              <a:rPr lang="en-US" altLang="zh-CN" dirty="0"/>
              <a:t>《</a:t>
            </a:r>
            <a:r>
              <a:rPr lang="zh-CN" altLang="en-US" dirty="0"/>
              <a:t>软件工程</a:t>
            </a:r>
            <a:r>
              <a:rPr lang="en-US" altLang="zh-CN" dirty="0"/>
              <a:t>》</a:t>
            </a:r>
            <a:r>
              <a:rPr lang="zh-CN" altLang="en-US" dirty="0"/>
              <a:t>，郑逢斌主编，科学出版社 ，</a:t>
            </a:r>
            <a:r>
              <a:rPr lang="en-US" altLang="zh-CN" dirty="0"/>
              <a:t>2012</a:t>
            </a:r>
            <a:endParaRPr lang="en-US" altLang="zh-CN" dirty="0"/>
          </a:p>
          <a:p>
            <a:r>
              <a:rPr lang="zh-CN" altLang="en-US" dirty="0"/>
              <a:t>                    </a:t>
            </a:r>
            <a:r>
              <a:rPr lang="en-US" altLang="zh-CN" dirty="0"/>
              <a:t>《</a:t>
            </a:r>
            <a:r>
              <a:rPr lang="zh-CN" altLang="en-US" dirty="0"/>
              <a:t>软件工程：实践者的研究方法</a:t>
            </a:r>
            <a:r>
              <a:rPr lang="en-US" altLang="zh-CN" dirty="0"/>
              <a:t>》</a:t>
            </a:r>
            <a:r>
              <a:rPr lang="zh-CN" altLang="en-US" dirty="0"/>
              <a:t>（原书第</a:t>
            </a:r>
            <a:r>
              <a:rPr lang="en-US" altLang="zh-CN" dirty="0"/>
              <a:t>7</a:t>
            </a:r>
            <a:r>
              <a:rPr lang="zh-CN" altLang="en-US" dirty="0"/>
              <a:t>版），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</a:t>
            </a:r>
            <a:r>
              <a:rPr lang="zh-CN" altLang="en-US" dirty="0"/>
              <a:t>普雷斯曼 著；机械工业出版社</a:t>
            </a:r>
            <a:endParaRPr lang="zh-CN" altLang="en-US" dirty="0"/>
          </a:p>
          <a:p>
            <a:r>
              <a:rPr lang="en-US" altLang="zh-CN" dirty="0"/>
              <a:t>                   《</a:t>
            </a:r>
            <a:r>
              <a:rPr lang="zh-CN" altLang="en-US" dirty="0"/>
              <a:t>软件工程与计算（卷</a:t>
            </a:r>
            <a:r>
              <a:rPr lang="en-US" altLang="zh-CN" dirty="0"/>
              <a:t>2</a:t>
            </a:r>
            <a:r>
              <a:rPr lang="zh-CN" altLang="en-US" dirty="0"/>
              <a:t>）：软件开发的技术基础</a:t>
            </a:r>
            <a:r>
              <a:rPr lang="en-US" altLang="zh-CN" dirty="0"/>
              <a:t>》</a:t>
            </a:r>
            <a:r>
              <a:rPr lang="zh-CN" altLang="en-US" dirty="0"/>
              <a:t>丁二玉，刘钦 著，骆斌 编，</a:t>
            </a:r>
            <a:endParaRPr lang="zh-CN" altLang="en-US" dirty="0"/>
          </a:p>
          <a:p>
            <a:r>
              <a:rPr lang="zh-CN" altLang="en-US" dirty="0"/>
              <a:t>			机械工业出版社，</a:t>
            </a:r>
            <a:r>
              <a:rPr lang="en-US" altLang="zh-CN" dirty="0"/>
              <a:t>2013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z="900" smtClean="0"/>
            </a:fld>
            <a:endParaRPr lang="zh-CN" altLang="en-US" sz="9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57" y="1642891"/>
            <a:ext cx="1549898" cy="205073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62424" y="2263062"/>
            <a:ext cx="2642847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 b="1" dirty="0">
                <a:latin typeface="腾讯体 W3" panose="020C04030202040F0204" pitchFamily="34" charset="-122"/>
                <a:ea typeface="腾讯体 W3" panose="020C04030202040F0204" pitchFamily="34" charset="-122"/>
              </a:rPr>
              <a:t>软件工程 : 微课视频版</a:t>
            </a:r>
            <a:endParaRPr lang="en-US" altLang="zh-CN" sz="1350" b="1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lvl="1"/>
            <a:r>
              <a:rPr lang="zh-CN" altLang="en-US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杜文峰</a:t>
            </a:r>
            <a:r>
              <a:rPr lang="en-US" altLang="zh-CN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,</a:t>
            </a:r>
            <a:r>
              <a:rPr lang="zh-CN" altLang="en-US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朱安民</a:t>
            </a:r>
            <a:r>
              <a:rPr lang="en-US" altLang="zh-CN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,</a:t>
            </a:r>
            <a:r>
              <a:rPr lang="zh-CN" altLang="en-US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袁琳</a:t>
            </a:r>
            <a:r>
              <a:rPr lang="en-US" altLang="zh-CN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,</a:t>
            </a:r>
            <a:r>
              <a:rPr lang="zh-CN" altLang="en-US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叶聪</a:t>
            </a:r>
            <a:endParaRPr lang="en-US" altLang="zh-CN" sz="1350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lvl="1"/>
            <a:r>
              <a:rPr lang="zh-CN" altLang="en-US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清华大学出版社, 2022.6 </a:t>
            </a:r>
            <a:endParaRPr lang="zh-CN" altLang="en-US" sz="1350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pPr lvl="1"/>
            <a:r>
              <a:rPr lang="zh-CN" altLang="en-US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ISBN</a:t>
            </a:r>
            <a:r>
              <a:rPr lang="en-US" altLang="zh-CN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:</a:t>
            </a:r>
            <a:r>
              <a:rPr lang="zh-CN" altLang="en-US" sz="1350" dirty="0">
                <a:latin typeface="腾讯体 W3" panose="020C04030202040F0204" pitchFamily="34" charset="-122"/>
                <a:ea typeface="腾讯体 W3" panose="020C04030202040F0204" pitchFamily="34" charset="-122"/>
              </a:rPr>
              <a:t> 978-7-302-60684-0</a:t>
            </a:r>
            <a:endParaRPr lang="zh-CN" altLang="en-US" sz="1350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教师信息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卢亚辉</a:t>
            </a:r>
            <a:endParaRPr lang="en-US" altLang="zh-CN" sz="2000" dirty="0"/>
          </a:p>
          <a:p>
            <a:r>
              <a:rPr lang="en-US" altLang="zh-CN" sz="2000" dirty="0"/>
              <a:t>Office: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沧海校区致腾楼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计算机与软件学院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en-US" altLang="zh-CN" sz="2000" dirty="0"/>
              <a:t>621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室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/>
              <a:t>Email: luyahui</a:t>
            </a:r>
            <a:r>
              <a:rPr lang="en-US" altLang="zh-CN" sz="2000" dirty="0">
                <a:hlinkClick r:id="rId1"/>
              </a:rPr>
              <a:t>@szu.edu.cn</a:t>
            </a:r>
            <a:endParaRPr lang="en-US" altLang="zh-CN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课程信息（</a:t>
            </a:r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周</a:t>
            </a:r>
            <a:r>
              <a:rPr lang="zh-CN" altLang="en-US" sz="32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一上午班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基本信息：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课程号：</a:t>
            </a:r>
            <a:r>
              <a:rPr lang="en-US" altLang="zh-CN" sz="1600" dirty="0">
                <a:ea typeface="仿宋" panose="02010609060101010101" pitchFamily="49" charset="-122"/>
              </a:rPr>
              <a:t>1500720002</a:t>
            </a:r>
            <a:r>
              <a:rPr lang="en-US" altLang="zh-CN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[05]</a:t>
            </a:r>
            <a:endParaRPr lang="en-US" altLang="zh-CN" sz="160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课程名称：</a:t>
            </a:r>
            <a:r>
              <a:rPr lang="zh-CN" altLang="en-US" sz="1600" dirty="0">
                <a:ea typeface="仿宋" panose="02010609060101010101" pitchFamily="49" charset="-122"/>
              </a:rPr>
              <a:t>软件工程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课程类别：学科专业选修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学分：</a:t>
            </a:r>
            <a:r>
              <a:rPr lang="en-US" altLang="zh-CN" sz="1600" dirty="0">
                <a:ea typeface="仿宋" panose="02010609060101010101" pitchFamily="49" charset="-122"/>
              </a:rPr>
              <a:t>3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学分（理科学分）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学时：</a:t>
            </a:r>
            <a:r>
              <a:rPr lang="en-US" altLang="zh-CN" sz="1600" dirty="0">
                <a:ea typeface="仿宋" panose="02010609060101010101" pitchFamily="49" charset="-122"/>
              </a:rPr>
              <a:t>72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学时（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实验）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主选班级：</a:t>
            </a:r>
            <a:r>
              <a:rPr lang="en-US" altLang="zh-CN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2022</a:t>
            </a:r>
            <a:r>
              <a:rPr lang="zh-CN" altLang="en-US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计算机科学与技术</a:t>
            </a:r>
            <a:endParaRPr lang="en-US" altLang="zh-CN" sz="160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课堂：每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周一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1-2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8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30-9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55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，致理楼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L1-709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教室</a:t>
            </a:r>
            <a:endParaRPr lang="zh-CN" altLang="en-US" sz="16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实验：每周一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-4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15-11:40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，致腾楼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326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实验室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ea typeface="仿宋" panose="02010609060101010101" pitchFamily="49" charset="-122"/>
              </a:rPr>
              <a:t>QQ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群：“</a:t>
            </a:r>
            <a:r>
              <a:rPr lang="en-US" altLang="zh-CN" sz="2000" dirty="0">
                <a:ea typeface="仿宋" panose="02010609060101010101" pitchFamily="49" charset="-122"/>
                <a:sym typeface="+mn-ea"/>
              </a:rPr>
              <a:t>2024</a:t>
            </a:r>
            <a:r>
              <a:rPr lang="zh-CN" altLang="en-US" sz="2000" dirty="0">
                <a:ea typeface="仿宋" panose="02010609060101010101" pitchFamily="49" charset="-122"/>
                <a:sym typeface="+mn-ea"/>
              </a:rPr>
              <a:t>秋</a:t>
            </a:r>
            <a:r>
              <a:rPr lang="zh-CN" altLang="en-US" sz="2000" dirty="0">
                <a:ea typeface="仿宋" panose="02010609060101010101" pitchFamily="49" charset="-122"/>
              </a:rPr>
              <a:t>软件工程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”</a:t>
            </a:r>
            <a:r>
              <a:rPr lang="en-US" altLang="zh-CN" sz="2000" b="1" dirty="0">
                <a:solidFill>
                  <a:srgbClr val="FF0000"/>
                </a:solidFill>
                <a:ea typeface="仿宋" panose="02010609060101010101" pitchFamily="49" charset="-122"/>
              </a:rPr>
              <a:t>559575415 </a:t>
            </a:r>
            <a:r>
              <a:rPr lang="zh-CN" altLang="en-US" sz="2000" b="1" dirty="0">
                <a:solidFill>
                  <a:srgbClr val="FF0000"/>
                </a:solidFill>
                <a:ea typeface="仿宋" panose="02010609060101010101" pitchFamily="49" charset="-122"/>
              </a:rPr>
              <a:t>加群的时候写上姓名学号</a:t>
            </a:r>
            <a:endParaRPr lang="en-US" altLang="zh-CN" sz="200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助教：</a:t>
            </a:r>
            <a:endParaRPr lang="en-US" altLang="zh-CN" sz="20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考核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MOOC+</a:t>
            </a:r>
            <a:r>
              <a:rPr lang="en-US" altLang="zh-CN"/>
              <a:t>SPOC</a:t>
            </a:r>
            <a:endParaRPr lang="en-US" altLang="zh-CN"/>
          </a:p>
          <a:p>
            <a:r>
              <a:rPr lang="en-US" altLang="zh-CN"/>
              <a:t>MOOC</a:t>
            </a:r>
            <a:r>
              <a:rPr lang="zh-CN" altLang="en-US"/>
              <a:t>：</a:t>
            </a:r>
            <a:r>
              <a:rPr lang="en-US" altLang="zh-CN"/>
              <a:t>20%</a:t>
            </a:r>
            <a:endParaRPr lang="en-US" altLang="zh-CN"/>
          </a:p>
          <a:p>
            <a:pPr lvl="1"/>
            <a:r>
              <a:rPr lang="en-US" altLang="zh-CN" sz="2800"/>
              <a:t>MOOC</a:t>
            </a:r>
            <a:r>
              <a:rPr lang="zh-CN" altLang="en-US" sz="2800"/>
              <a:t>视频、章节测试、</a:t>
            </a:r>
            <a:r>
              <a:rPr lang="zh-CN" altLang="en-US">
                <a:sym typeface="+mn-ea"/>
              </a:rPr>
              <a:t>期末考试</a:t>
            </a:r>
            <a:endParaRPr lang="zh-CN" altLang="en-US" sz="2800"/>
          </a:p>
          <a:p>
            <a:r>
              <a:rPr lang="zh-CN" altLang="en-US"/>
              <a:t>六次实验</a:t>
            </a:r>
            <a:r>
              <a:rPr lang="en-US" altLang="zh-CN"/>
              <a:t>+</a:t>
            </a:r>
            <a:r>
              <a:rPr lang="zh-CN" altLang="en-US"/>
              <a:t>平时作业</a:t>
            </a:r>
            <a:r>
              <a:rPr lang="en-US" altLang="zh-CN"/>
              <a:t>+</a:t>
            </a:r>
            <a:r>
              <a:rPr lang="zh-CN" altLang="en-US"/>
              <a:t>课堂讲解</a:t>
            </a:r>
            <a:r>
              <a:rPr lang="en-US" altLang="zh-CN"/>
              <a:t> 30%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zh-CN"/>
              <a:t>报告提交</a:t>
            </a:r>
            <a:r>
              <a:rPr lang="zh-CN" altLang="en-US"/>
              <a:t>，实验课讲解实验）</a:t>
            </a:r>
            <a:r>
              <a:rPr lang="en-US" altLang="zh-CN"/>
              <a:t> </a:t>
            </a:r>
            <a:endParaRPr lang="zh-CN" altLang="en-US"/>
          </a:p>
          <a:p>
            <a:pPr lvl="0"/>
            <a:r>
              <a:rPr lang="zh-CN" altLang="en-US"/>
              <a:t>期末大作业：</a:t>
            </a:r>
            <a:r>
              <a:rPr lang="en-US" altLang="zh-CN"/>
              <a:t>50%</a:t>
            </a:r>
            <a:endParaRPr lang="en-US" altLang="zh-CN"/>
          </a:p>
          <a:p>
            <a:pPr lvl="1"/>
            <a:r>
              <a:rPr lang="zh-CN" altLang="en-US"/>
              <a:t>相关</a:t>
            </a:r>
            <a:r>
              <a:rPr lang="zh-CN" altLang="en-US"/>
              <a:t>文档</a:t>
            </a:r>
            <a:endParaRPr lang="zh-CN" altLang="en-US"/>
          </a:p>
          <a:p>
            <a:pPr lvl="1"/>
            <a:r>
              <a:rPr lang="zh-CN" altLang="en-US"/>
              <a:t>开发</a:t>
            </a:r>
            <a:r>
              <a:rPr lang="zh-CN" altLang="en-US"/>
              <a:t>系统</a:t>
            </a:r>
            <a:endParaRPr lang="zh-CN" altLang="en-US"/>
          </a:p>
          <a:p>
            <a:pPr lvl="1"/>
            <a:r>
              <a:rPr lang="zh-CN" altLang="en-US"/>
              <a:t>讲解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72" y="1580120"/>
            <a:ext cx="3718946" cy="3882837"/>
          </a:xfrm>
        </p:spPr>
        <p:txBody>
          <a:bodyPr>
            <a:normAutofit/>
          </a:bodyPr>
          <a:lstStyle/>
          <a:p>
            <a:r>
              <a:rPr lang="zh-CN" altLang="en-US" sz="1275" b="1" dirty="0"/>
              <a:t>第一篇 软件工程基础</a:t>
            </a:r>
            <a:r>
              <a:rPr lang="en-US" altLang="zh-CN" sz="1275" b="1" dirty="0"/>
              <a:t> </a:t>
            </a:r>
            <a:r>
              <a:rPr lang="zh-CN" altLang="en-US" sz="1275" b="1" dirty="0"/>
              <a:t>教师讲解</a:t>
            </a:r>
            <a:endParaRPr lang="zh-CN" altLang="en-US" sz="1275" b="1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1</a:t>
            </a:r>
            <a:r>
              <a:rPr lang="zh-CN" altLang="en-US" sz="1275" dirty="0"/>
              <a:t>章	软件发展史及软件工程（</a:t>
            </a:r>
            <a:r>
              <a:rPr lang="en-US" altLang="zh-CN" sz="1275" dirty="0"/>
              <a:t>2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2</a:t>
            </a:r>
            <a:r>
              <a:rPr lang="zh-CN" altLang="en-US" sz="1275" dirty="0"/>
              <a:t>章	软件生命周期（</a:t>
            </a:r>
            <a:r>
              <a:rPr lang="en-US" altLang="zh-CN" sz="1275" dirty="0"/>
              <a:t>6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endParaRPr lang="en-US" altLang="zh-CN" sz="1275" dirty="0"/>
          </a:p>
          <a:p>
            <a:r>
              <a:rPr lang="zh-CN" altLang="en-US" sz="1275" b="1" dirty="0"/>
              <a:t>第二篇 结构化方法</a:t>
            </a:r>
            <a:r>
              <a:rPr lang="en-US" altLang="zh-CN" sz="1275" b="1" dirty="0"/>
              <a:t> </a:t>
            </a:r>
            <a:r>
              <a:rPr lang="zh-CN" altLang="en-US" sz="1275">
                <a:sym typeface="+mn-ea"/>
              </a:rPr>
              <a:t>同学们讲解</a:t>
            </a:r>
            <a:endParaRPr lang="zh-CN" altLang="en-US" sz="1275" b="1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3</a:t>
            </a:r>
            <a:r>
              <a:rPr lang="zh-CN" altLang="en-US" sz="1275" dirty="0"/>
              <a:t>章	结构化分析（</a:t>
            </a:r>
            <a:r>
              <a:rPr lang="en-US" altLang="zh-CN" sz="1275" dirty="0"/>
              <a:t>4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4</a:t>
            </a:r>
            <a:r>
              <a:rPr lang="zh-CN" altLang="en-US" sz="1275" dirty="0"/>
              <a:t>章	结构化设计（</a:t>
            </a:r>
            <a:r>
              <a:rPr lang="en-US" altLang="zh-CN" sz="1275" dirty="0"/>
              <a:t>4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5</a:t>
            </a:r>
            <a:r>
              <a:rPr lang="zh-CN" altLang="en-US" sz="1275" dirty="0"/>
              <a:t>章	结构化实现（</a:t>
            </a:r>
            <a:r>
              <a:rPr lang="en-US" altLang="zh-CN" sz="1275" dirty="0"/>
              <a:t>6</a:t>
            </a:r>
            <a:r>
              <a:rPr lang="zh-CN" altLang="en-US" sz="1275" dirty="0"/>
              <a:t>课时）</a:t>
            </a:r>
            <a:endParaRPr lang="en-US" altLang="zh-CN" sz="1275" dirty="0"/>
          </a:p>
          <a:p>
            <a:endParaRPr lang="en-US" altLang="zh-CN" sz="1275" dirty="0"/>
          </a:p>
          <a:p>
            <a:r>
              <a:rPr lang="zh-CN" altLang="en-US" sz="1275" b="1" dirty="0"/>
              <a:t>第三篇 面向对象方法</a:t>
            </a:r>
            <a:r>
              <a:rPr lang="en-US" altLang="zh-CN" sz="1275" b="1" dirty="0"/>
              <a:t> </a:t>
            </a:r>
            <a:r>
              <a:rPr lang="zh-CN" altLang="en-US" sz="1275">
                <a:sym typeface="+mn-ea"/>
              </a:rPr>
              <a:t>同学们讲解</a:t>
            </a:r>
            <a:endParaRPr lang="zh-CN" altLang="en-US" sz="1275" b="1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6</a:t>
            </a:r>
            <a:r>
              <a:rPr lang="zh-CN" altLang="en-US" sz="1275" dirty="0"/>
              <a:t>章	统一建模语言（</a:t>
            </a:r>
            <a:r>
              <a:rPr lang="en-US" altLang="zh-CN" sz="1275" dirty="0"/>
              <a:t>2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7</a:t>
            </a:r>
            <a:r>
              <a:rPr lang="zh-CN" altLang="en-US" sz="1275" dirty="0"/>
              <a:t>章	面向对象分析（</a:t>
            </a:r>
            <a:r>
              <a:rPr lang="en-US" altLang="zh-CN" sz="1275" dirty="0"/>
              <a:t>4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endParaRPr lang="zh-CN" altLang="en-US" sz="1275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3CCD-5AE8-4BDA-99FD-25BB3DCCC447}" type="slidenum">
              <a:rPr lang="zh-CN" altLang="en-US" sz="900" smtClean="0"/>
            </a:fld>
            <a:endParaRPr lang="zh-CN" altLang="en-US" sz="900"/>
          </a:p>
        </p:txBody>
      </p:sp>
      <p:sp>
        <p:nvSpPr>
          <p:cNvPr id="7" name="内容占位符 2"/>
          <p:cNvSpPr txBox="1"/>
          <p:nvPr/>
        </p:nvSpPr>
        <p:spPr>
          <a:xfrm>
            <a:off x="4395019" y="1580120"/>
            <a:ext cx="4272010" cy="3882837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腾讯体 W3" panose="020C04030202040F0204" pitchFamily="34" charset="-122"/>
                <a:ea typeface="腾讯体 W3" panose="020C04030202040F0204" pitchFamily="34" charset="-122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75" dirty="0"/>
              <a:t>    第</a:t>
            </a:r>
            <a:r>
              <a:rPr lang="en-US" altLang="zh-CN" sz="1275" dirty="0"/>
              <a:t>8</a:t>
            </a:r>
            <a:r>
              <a:rPr lang="zh-CN" altLang="en-US" sz="1275" dirty="0"/>
              <a:t>章	面向对象设计（</a:t>
            </a:r>
            <a:r>
              <a:rPr lang="en-US" altLang="zh-CN" sz="1275" dirty="0"/>
              <a:t>4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9</a:t>
            </a:r>
            <a:r>
              <a:rPr lang="zh-CN" altLang="en-US" sz="1275" dirty="0"/>
              <a:t>章	面向对象实现（</a:t>
            </a:r>
            <a:r>
              <a:rPr lang="en-US" altLang="zh-CN" sz="1275" dirty="0"/>
              <a:t>6</a:t>
            </a:r>
            <a:r>
              <a:rPr lang="zh-CN" altLang="en-US" sz="1275" dirty="0"/>
              <a:t>课时）</a:t>
            </a:r>
            <a:endParaRPr lang="en-US" altLang="zh-CN" sz="1275" dirty="0"/>
          </a:p>
          <a:p>
            <a:endParaRPr lang="en-US" altLang="zh-CN" sz="1275" dirty="0"/>
          </a:p>
          <a:p>
            <a:r>
              <a:rPr lang="zh-CN" altLang="en-US" sz="1275" b="1" dirty="0"/>
              <a:t>第四篇 软件过程及项目管理</a:t>
            </a:r>
            <a:r>
              <a:rPr lang="en-US" altLang="zh-CN" sz="1275" b="1" dirty="0"/>
              <a:t> </a:t>
            </a:r>
            <a:r>
              <a:rPr lang="zh-CN" altLang="en-US" sz="1275" b="1" dirty="0"/>
              <a:t>教师讲解</a:t>
            </a:r>
            <a:endParaRPr lang="zh-CN" altLang="en-US" sz="1275" b="1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10</a:t>
            </a:r>
            <a:r>
              <a:rPr lang="zh-CN" altLang="en-US" sz="1275" dirty="0"/>
              <a:t>章 软件过程（</a:t>
            </a:r>
            <a:r>
              <a:rPr lang="en-US" altLang="zh-CN" sz="1275" dirty="0"/>
              <a:t>2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11</a:t>
            </a:r>
            <a:r>
              <a:rPr lang="zh-CN" altLang="en-US" sz="1275" dirty="0"/>
              <a:t>章 软件项目管理（</a:t>
            </a:r>
            <a:r>
              <a:rPr lang="en-US" altLang="zh-CN" sz="1275" dirty="0"/>
              <a:t>4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endParaRPr lang="zh-CN" altLang="en-US" sz="1275" dirty="0"/>
          </a:p>
          <a:p>
            <a:r>
              <a:rPr lang="zh-CN" altLang="en-US" sz="1275" b="1" dirty="0"/>
              <a:t>第五篇 现代软件开发过程</a:t>
            </a:r>
            <a:r>
              <a:rPr lang="en-US" altLang="zh-CN" sz="1275" b="1" dirty="0"/>
              <a:t> </a:t>
            </a:r>
            <a:r>
              <a:rPr lang="zh-CN" altLang="en-US" sz="1275" b="1" dirty="0"/>
              <a:t>教师讲解</a:t>
            </a:r>
            <a:endParaRPr lang="zh-CN" altLang="en-US" sz="1275" b="1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12</a:t>
            </a:r>
            <a:r>
              <a:rPr lang="zh-CN" altLang="en-US" sz="1275" dirty="0"/>
              <a:t>章 腾讯敏捷软件开发过程（</a:t>
            </a:r>
            <a:r>
              <a:rPr lang="en-US" altLang="zh-CN" sz="1275" dirty="0"/>
              <a:t>4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13</a:t>
            </a:r>
            <a:r>
              <a:rPr lang="zh-CN" altLang="en-US" sz="1275" dirty="0"/>
              <a:t>章 基于领域驱动的云原生软件开发（</a:t>
            </a:r>
            <a:r>
              <a:rPr lang="en-US" altLang="zh-CN" sz="1275" dirty="0"/>
              <a:t>4</a:t>
            </a:r>
            <a:r>
              <a:rPr lang="zh-CN" altLang="en-US" sz="1275" dirty="0"/>
              <a:t>课时）</a:t>
            </a:r>
            <a:endParaRPr lang="zh-CN" altLang="en-US" sz="1275" dirty="0"/>
          </a:p>
          <a:p>
            <a:r>
              <a:rPr lang="zh-CN" altLang="en-US" sz="1275" dirty="0"/>
              <a:t>    第</a:t>
            </a:r>
            <a:r>
              <a:rPr lang="en-US" altLang="zh-CN" sz="1275" dirty="0"/>
              <a:t>14</a:t>
            </a:r>
            <a:r>
              <a:rPr lang="zh-CN" altLang="en-US" sz="1275" dirty="0"/>
              <a:t>章 用户界面设计（</a:t>
            </a:r>
            <a:r>
              <a:rPr lang="en-US" altLang="zh-CN" sz="1275" dirty="0"/>
              <a:t>2</a:t>
            </a:r>
            <a:r>
              <a:rPr lang="zh-CN" altLang="en-US" sz="1275" dirty="0"/>
              <a:t>课时）</a:t>
            </a:r>
            <a:endParaRPr lang="zh-CN" altLang="en-US" sz="12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9990"/>
            <a:ext cx="8229600" cy="5347970"/>
          </a:xfrm>
        </p:spPr>
        <p:txBody>
          <a:bodyPr>
            <a:normAutofit fontScale="70000"/>
          </a:bodyPr>
          <a:p>
            <a:r>
              <a:rPr lang="zh-CN" altLang="en-US"/>
              <a:t>课程组</a:t>
            </a:r>
            <a:r>
              <a:rPr lang="zh-CN" altLang="en-US"/>
              <a:t>安排</a:t>
            </a:r>
            <a:endParaRPr lang="zh-CN" altLang="en-US"/>
          </a:p>
          <a:p>
            <a:pPr lvl="1"/>
            <a:r>
              <a:rPr lang="zh-CN" altLang="en-US"/>
              <a:t>软件界面设计：</a:t>
            </a:r>
            <a:r>
              <a:rPr lang="zh-CN" altLang="en-US"/>
              <a:t>磨刀石</a:t>
            </a:r>
            <a:endParaRPr lang="zh-CN" altLang="en-US"/>
          </a:p>
          <a:p>
            <a:pPr lvl="1"/>
            <a:r>
              <a:rPr lang="zh-CN" altLang="en-US"/>
              <a:t>数据库建模：</a:t>
            </a:r>
            <a:r>
              <a:rPr lang="en-US" altLang="zh-CN"/>
              <a:t>PowerBuilder</a:t>
            </a:r>
            <a:endParaRPr lang="zh-CN" altLang="en-US"/>
          </a:p>
          <a:p>
            <a:pPr lvl="1"/>
            <a:r>
              <a:rPr lang="zh-CN" altLang="en-US"/>
              <a:t>模块过程设计：</a:t>
            </a:r>
            <a:r>
              <a:rPr lang="en-US" altLang="zh-CN"/>
              <a:t>Rational Rose</a:t>
            </a:r>
            <a:r>
              <a:rPr lang="zh-CN" altLang="en-US"/>
              <a:t>（</a:t>
            </a:r>
            <a:r>
              <a:rPr lang="en-US" altLang="zh-CN"/>
              <a:t>UML</a:t>
            </a:r>
            <a:r>
              <a:rPr lang="zh-CN" altLang="en-US"/>
              <a:t>图）</a:t>
            </a:r>
            <a:endParaRPr lang="zh-CN" altLang="en-US"/>
          </a:p>
          <a:p>
            <a:pPr lvl="1"/>
            <a:r>
              <a:rPr lang="zh-CN" altLang="en-US"/>
              <a:t>模块测试：</a:t>
            </a:r>
            <a:r>
              <a:rPr lang="en-US" altLang="zh-CN"/>
              <a:t>JUnit</a:t>
            </a:r>
            <a:r>
              <a:rPr lang="zh-CN" altLang="en-US"/>
              <a:t>、</a:t>
            </a:r>
            <a:r>
              <a:rPr lang="en-US" altLang="zh-CN"/>
              <a:t>postman</a:t>
            </a:r>
            <a:endParaRPr lang="zh-CN" altLang="en-US"/>
          </a:p>
          <a:p>
            <a:pPr lvl="1"/>
            <a:r>
              <a:rPr lang="zh-CN" altLang="en-US"/>
              <a:t>配置管理及团队开发：</a:t>
            </a:r>
            <a:r>
              <a:rPr lang="en-US" altLang="zh-CN"/>
              <a:t>Git</a:t>
            </a:r>
            <a:endParaRPr lang="zh-CN" altLang="en-US"/>
          </a:p>
          <a:p>
            <a:pPr lvl="0"/>
            <a:r>
              <a:rPr lang="zh-CN" altLang="en-US"/>
              <a:t>敏捷需求，迭代，故事墙：腾讯项目管理</a:t>
            </a:r>
            <a:r>
              <a:rPr lang="zh-CN" altLang="en-US"/>
              <a:t>系统</a:t>
            </a:r>
            <a:endParaRPr lang="zh-CN" altLang="en-US"/>
          </a:p>
          <a:p>
            <a:pPr lvl="0"/>
            <a:r>
              <a:rPr lang="zh-CN" altLang="en-US"/>
              <a:t>本课程</a:t>
            </a:r>
            <a:r>
              <a:rPr lang="zh-CN" altLang="en-US"/>
              <a:t>安排</a:t>
            </a:r>
            <a:endParaRPr lang="zh-CN" altLang="en-US"/>
          </a:p>
          <a:p>
            <a:pPr lvl="1"/>
            <a:r>
              <a:rPr lang="zh-CN" altLang="en-US"/>
              <a:t>软件项目：Maven</a:t>
            </a:r>
            <a:endParaRPr lang="zh-CN" altLang="en-US"/>
          </a:p>
          <a:p>
            <a:pPr lvl="1"/>
            <a:r>
              <a:rPr lang="zh-CN" altLang="en-US"/>
              <a:t>项目管理：</a:t>
            </a:r>
            <a:r>
              <a:rPr lang="zh-CN" altLang="en-US"/>
              <a:t>甘特图</a:t>
            </a:r>
            <a:endParaRPr lang="zh-CN" altLang="en-US"/>
          </a:p>
          <a:p>
            <a:pPr lvl="1"/>
            <a:r>
              <a:rPr lang="zh-CN" altLang="en-US"/>
              <a:t>基于框架的功能开发：</a:t>
            </a:r>
            <a:r>
              <a:rPr lang="en-US" altLang="zh-CN"/>
              <a:t>Spring</a:t>
            </a:r>
            <a:r>
              <a:rPr lang="zh-CN" altLang="en-US"/>
              <a:t>、</a:t>
            </a:r>
            <a:r>
              <a:rPr lang="en-US" altLang="zh-CN"/>
              <a:t>Likeadmin</a:t>
            </a:r>
            <a:r>
              <a:rPr lang="zh-CN" altLang="en-US"/>
              <a:t>、</a:t>
            </a:r>
            <a:r>
              <a:rPr lang="en-US" altLang="zh-CN"/>
              <a:t>Ruoyi</a:t>
            </a:r>
            <a:endParaRPr lang="zh-CN" altLang="en-US"/>
          </a:p>
          <a:p>
            <a:pPr lvl="0"/>
            <a:r>
              <a:rPr lang="zh-CN" altLang="en-US"/>
              <a:t>实验</a:t>
            </a:r>
            <a:r>
              <a:rPr lang="zh-CN" altLang="en-US"/>
              <a:t>考核：</a:t>
            </a:r>
            <a:endParaRPr lang="zh-CN" altLang="en-US"/>
          </a:p>
          <a:p>
            <a:pPr lvl="1"/>
            <a:r>
              <a:rPr lang="zh-CN" altLang="en-US"/>
              <a:t>讲解</a:t>
            </a:r>
            <a:endParaRPr lang="zh-CN" altLang="en-US"/>
          </a:p>
          <a:p>
            <a:pPr lvl="1"/>
            <a:r>
              <a:rPr lang="zh-CN" altLang="en-US"/>
              <a:t>重点是工具的使用和文档的撰写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MOOC</a:t>
            </a:r>
            <a:r>
              <a:rPr lang="zh-CN" altLang="en-US"/>
              <a:t>成绩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1、完成教学视频：得分占总评成绩的40%</a:t>
            </a:r>
            <a:endParaRPr lang="zh-CN" altLang="en-US"/>
          </a:p>
          <a:p>
            <a:r>
              <a:rPr lang="zh-CN" altLang="en-US">
                <a:sym typeface="+mn-ea"/>
              </a:rPr>
              <a:t> 2、完成单元测验：得分占总评成绩的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0%</a:t>
            </a:r>
            <a:endParaRPr lang="zh-CN" altLang="en-US"/>
          </a:p>
          <a:p>
            <a:r>
              <a:rPr lang="zh-CN" altLang="en-US">
                <a:sym typeface="+mn-ea"/>
              </a:rPr>
              <a:t>  3、参加期末考试：得分占总评成绩的30%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zh-CN" altLang="en-US" sz="2000" b="1" dirty="0">
                <a:latin typeface="腾讯体 W7" panose="020C08030202040F0204" pitchFamily="34" charset="-122"/>
                <a:ea typeface="腾讯体 W7" panose="020C08030202040F0204" pitchFamily="34" charset="-122"/>
                <a:sym typeface="+mn-ea"/>
              </a:rPr>
              <a:t>网址</a:t>
            </a:r>
            <a:r>
              <a:rPr lang="en-US" altLang="zh-CN" sz="2000" dirty="0">
                <a:sym typeface="+mn-ea"/>
              </a:rPr>
              <a:t>: </a:t>
            </a:r>
            <a:r>
              <a:rPr lang="en-US" altLang="zh-CN" sz="2000" b="1" dirty="0">
                <a:sym typeface="+mn-ea"/>
              </a:rPr>
              <a:t>http://www.uooc.net.cn/course/2141963569</a:t>
            </a:r>
            <a:endParaRPr lang="en-US" altLang="zh-CN" sz="2000" b="1" dirty="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3717290"/>
            <a:ext cx="7401560" cy="2746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期末大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学生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不分组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分组完成，每组最少</a:t>
            </a:r>
            <a:r>
              <a:rPr lang="en-US" altLang="zh-CN" strike="sngStrike">
                <a:solidFill>
                  <a:schemeClr val="tx1"/>
                </a:solidFill>
                <a:uFillTx/>
              </a:rPr>
              <a:t>5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人，最多</a:t>
            </a:r>
            <a:r>
              <a:rPr lang="en-US" altLang="zh-CN" strike="sngStrike">
                <a:solidFill>
                  <a:schemeClr val="tx1"/>
                </a:solidFill>
                <a:uFillTx/>
              </a:rPr>
              <a:t>6</a:t>
            </a:r>
            <a:r>
              <a:rPr lang="zh-CN" altLang="en-US" strike="sngStrike">
                <a:solidFill>
                  <a:schemeClr val="tx1"/>
                </a:solidFill>
                <a:uFillTx/>
              </a:rPr>
              <a:t>人</a:t>
            </a:r>
            <a:endParaRPr lang="zh-CN" altLang="en-US"/>
          </a:p>
          <a:p>
            <a:r>
              <a:rPr lang="zh-CN" altLang="en-US"/>
              <a:t>期末大作业由需求分析、原型设计、系统设计、系统实现和项目管理五个部分组成</a:t>
            </a:r>
            <a:endParaRPr lang="zh-CN" altLang="en-US"/>
          </a:p>
          <a:p>
            <a:r>
              <a:rPr lang="zh-CN" altLang="en-US"/>
              <a:t>期末做大作业需要进行</a:t>
            </a:r>
            <a:r>
              <a:rPr lang="en-US" altLang="zh-CN"/>
              <a:t>PPT</a:t>
            </a:r>
            <a:r>
              <a:rPr lang="zh-CN" altLang="en-US"/>
              <a:t>演示</a:t>
            </a:r>
            <a:endParaRPr lang="zh-CN" altLang="en-US"/>
          </a:p>
          <a:p>
            <a:r>
              <a:rPr lang="zh-CN" altLang="en-US" strike="sngStrike">
                <a:solidFill>
                  <a:schemeClr val="tx1"/>
                </a:solidFill>
                <a:uFillTx/>
              </a:rPr>
              <a:t>教师根据学生的完成情况，对项目整理进行综合评分；然后教师根据学生提供的贡献值比例，按照统一的计算方式进行综合评分。</a:t>
            </a:r>
            <a:endParaRPr lang="zh-CN" altLang="en-US" strike="sngStrike">
              <a:solidFill>
                <a:schemeClr val="tx1"/>
              </a:solidFill>
              <a:uFillTx/>
            </a:endParaRPr>
          </a:p>
          <a:p>
            <a:r>
              <a:rPr lang="zh-CN" altLang="en-US" strike="sngStrike">
                <a:solidFill>
                  <a:schemeClr val="tx1"/>
                </a:solidFill>
                <a:uFillTx/>
                <a:sym typeface="+mn-ea"/>
              </a:rPr>
              <a:t>分开做各自的实验</a:t>
            </a:r>
            <a:r>
              <a:rPr lang="en-US" altLang="zh-CN" strike="sngStrike">
                <a:solidFill>
                  <a:schemeClr val="tx1"/>
                </a:solidFill>
                <a:uFillTx/>
                <a:sym typeface="+mn-ea"/>
              </a:rPr>
              <a:t>----&gt;</a:t>
            </a:r>
            <a:r>
              <a:rPr lang="zh-CN" altLang="zh-CN" strike="sngStrike">
                <a:solidFill>
                  <a:schemeClr val="tx1"/>
                </a:solidFill>
                <a:uFillTx/>
                <a:sym typeface="+mn-ea"/>
              </a:rPr>
              <a:t>合作完成期末大作业</a:t>
            </a:r>
            <a:endParaRPr lang="zh-CN" altLang="zh-CN" strike="sngStrike">
              <a:solidFill>
                <a:schemeClr val="tx1"/>
              </a:solidFill>
              <a:uFillTx/>
              <a:sym typeface="+mn-ea"/>
            </a:endParaRPr>
          </a:p>
          <a:p>
            <a:r>
              <a:rPr lang="zh-CN" altLang="en-US" strike="sngStrike">
                <a:solidFill>
                  <a:schemeClr val="tx1"/>
                </a:solidFill>
                <a:uFillTx/>
              </a:rPr>
              <a:t>开发一个实际的系统</a:t>
            </a:r>
            <a:endParaRPr lang="zh-CN" altLang="en-US" strike="sngStrike">
              <a:solidFill>
                <a:schemeClr val="tx1"/>
              </a:solidFill>
              <a:uFillTx/>
            </a:endParaRPr>
          </a:p>
          <a:p>
            <a:r>
              <a:rPr lang="zh-CN" altLang="en-US" strike="sngStrike">
                <a:solidFill>
                  <a:schemeClr val="tx1"/>
                </a:solidFill>
                <a:uFillTx/>
              </a:rPr>
              <a:t>增加对团队管理协调（人的维度）的考核</a:t>
            </a:r>
            <a:r>
              <a:rPr lang="en-US" altLang="zh-CN" strike="sngStrike">
                <a:solidFill>
                  <a:schemeClr val="tx1"/>
                </a:solidFill>
                <a:uFillTx/>
              </a:rPr>
              <a:t>--</a:t>
            </a:r>
            <a:endParaRPr lang="zh-CN" altLang="en-US" strike="sngStrike">
              <a:solidFill>
                <a:schemeClr val="tx1"/>
              </a:solidFill>
              <a:uFillTx/>
            </a:endParaRPr>
          </a:p>
          <a:p>
            <a:pPr lvl="1"/>
            <a:r>
              <a:rPr lang="zh-CN" altLang="en-US" strike="sngStrike">
                <a:solidFill>
                  <a:schemeClr val="tx1"/>
                </a:solidFill>
                <a:uFillTx/>
              </a:rPr>
              <a:t>一群人走不快，一个人走不远</a:t>
            </a:r>
            <a:endParaRPr lang="zh-CN" altLang="en-US" strike="sngStrike">
              <a:solidFill>
                <a:schemeClr val="tx1"/>
              </a:solidFill>
              <a:uFillTx/>
            </a:endParaRPr>
          </a:p>
          <a:p>
            <a:pPr lvl="1"/>
            <a:r>
              <a:rPr lang="zh-CN" altLang="en-US" strike="sngStrike">
                <a:solidFill>
                  <a:schemeClr val="tx1"/>
                </a:solidFill>
                <a:uFillTx/>
                <a:sym typeface="+mn-ea"/>
              </a:rPr>
              <a:t>李老师的例子</a:t>
            </a:r>
            <a:endParaRPr lang="zh-CN" altLang="en-US" strike="sngStrike">
              <a:solidFill>
                <a:schemeClr val="tx1"/>
              </a:solidFill>
              <a:uFillTx/>
              <a:sym typeface="+mn-ea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uFillTx/>
                <a:sym typeface="+mn-ea"/>
              </a:rPr>
              <a:t>为什么</a:t>
            </a:r>
            <a:r>
              <a:rPr lang="en-US" altLang="zh-CN">
                <a:solidFill>
                  <a:schemeClr val="tx1"/>
                </a:solidFill>
                <a:uFillTx/>
                <a:sym typeface="+mn-ea"/>
              </a:rPr>
              <a:t>2024</a:t>
            </a:r>
            <a:r>
              <a:rPr lang="zh-CN" altLang="en-US">
                <a:solidFill>
                  <a:schemeClr val="tx1"/>
                </a:solidFill>
                <a:uFillTx/>
                <a:sym typeface="+mn-ea"/>
              </a:rPr>
              <a:t>年不再</a:t>
            </a:r>
            <a:r>
              <a:rPr lang="zh-CN" altLang="en-US">
                <a:solidFill>
                  <a:schemeClr val="tx1"/>
                </a:solidFill>
                <a:uFillTx/>
                <a:sym typeface="+mn-ea"/>
              </a:rPr>
              <a:t>分组？</a:t>
            </a:r>
            <a:endParaRPr lang="zh-CN" altLang="en-US">
              <a:solidFill>
                <a:schemeClr val="tx1"/>
              </a:solidFill>
              <a:uFillTx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uFillTx/>
                <a:sym typeface="+mn-ea"/>
              </a:rPr>
              <a:t>锻炼到每个</a:t>
            </a:r>
            <a:r>
              <a:rPr lang="zh-CN" altLang="en-US">
                <a:solidFill>
                  <a:schemeClr val="tx1"/>
                </a:solidFill>
                <a:uFillTx/>
                <a:sym typeface="+mn-ea"/>
              </a:rPr>
              <a:t>人</a:t>
            </a:r>
            <a:endParaRPr lang="zh-CN" altLang="en-US">
              <a:solidFill>
                <a:schemeClr val="tx1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课堂要求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要看</a:t>
            </a:r>
            <a:r>
              <a:rPr lang="en-US" altLang="zh-CN">
                <a:sym typeface="+mn-ea"/>
              </a:rPr>
              <a:t>MOOC</a:t>
            </a:r>
            <a:r>
              <a:rPr lang="zh-CN" altLang="en-US">
                <a:sym typeface="+mn-ea"/>
              </a:rPr>
              <a:t>和参考资料</a:t>
            </a:r>
            <a:endParaRPr lang="zh-CN" altLang="en-US"/>
          </a:p>
          <a:p>
            <a:r>
              <a:rPr lang="zh-CN" altLang="en-US">
                <a:sym typeface="+mn-ea"/>
              </a:rPr>
              <a:t>每次课都点名打卡</a:t>
            </a:r>
            <a:endParaRPr lang="zh-CN" altLang="en-US"/>
          </a:p>
          <a:p>
            <a:r>
              <a:rPr lang="zh-CN" altLang="en-US">
                <a:sym typeface="+mn-ea"/>
              </a:rPr>
              <a:t>必须来，上课可以带笔记本电脑</a:t>
            </a:r>
            <a:endParaRPr lang="zh-CN" altLang="en-US"/>
          </a:p>
          <a:p>
            <a:r>
              <a:rPr lang="zh-CN" altLang="en-US">
                <a:sym typeface="+mn-ea"/>
              </a:rPr>
              <a:t>实验必须按时交，可以做不完，但是必须交</a:t>
            </a:r>
            <a:endParaRPr lang="zh-CN" altLang="en-US"/>
          </a:p>
          <a:p>
            <a:r>
              <a:rPr lang="zh-CN" altLang="en-US">
                <a:sym typeface="+mn-ea"/>
              </a:rPr>
              <a:t>态度</a:t>
            </a:r>
            <a:r>
              <a:rPr lang="en-US" altLang="zh-CN">
                <a:sym typeface="+mn-ea"/>
              </a:rPr>
              <a:t> &gt; </a:t>
            </a:r>
            <a:r>
              <a:rPr lang="zh-CN" altLang="en-US">
                <a:sym typeface="+mn-ea"/>
              </a:rPr>
              <a:t>能力</a:t>
            </a:r>
            <a:endParaRPr lang="zh-CN" altLang="en-US"/>
          </a:p>
          <a:p>
            <a:r>
              <a:rPr lang="zh-CN" altLang="zh-CN">
                <a:sym typeface="+mn-ea"/>
              </a:rPr>
              <a:t>找到自己喜欢的事</a:t>
            </a:r>
            <a:endParaRPr lang="zh-CN" altLang="zh-CN"/>
          </a:p>
          <a:p>
            <a:r>
              <a:rPr lang="zh-CN" altLang="zh-CN">
                <a:sym typeface="+mn-ea"/>
              </a:rPr>
              <a:t>没有统一标准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GI2MGJiNGY1NDkwOTJmY2QyZGE5NjE1ZjViODIwNDEifQ=="/>
  <p:tag name="KSO_WPP_MARK_KEY" val="bc7bf4cd-078e-419a-9735-dc310bcae9bc"/>
  <p:tag name="commondata" val="eyJoZGlkIjoiMzA4YmFhY2UyOTc3YTNlNjM0ZjIwZTA4MmViOTM2Mz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演示</Application>
  <PresentationFormat>全屏显示(4:3)</PresentationFormat>
  <Paragraphs>146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仿宋</vt:lpstr>
      <vt:lpstr>Calibri</vt:lpstr>
      <vt:lpstr>腾讯体 W3</vt:lpstr>
      <vt:lpstr>腾讯体 W7</vt:lpstr>
      <vt:lpstr>微软雅黑</vt:lpstr>
      <vt:lpstr>Arial Unicode MS</vt:lpstr>
      <vt:lpstr>Office Theme</vt:lpstr>
      <vt:lpstr>1_Office Theme</vt:lpstr>
      <vt:lpstr>软件工程</vt:lpstr>
      <vt:lpstr>教师信息</vt:lpstr>
      <vt:lpstr>课程信息（周一上午班）</vt:lpstr>
      <vt:lpstr>考核方式</vt:lpstr>
      <vt:lpstr>课程内容</vt:lpstr>
      <vt:lpstr>实验安排</vt:lpstr>
      <vt:lpstr>MOOC成绩</vt:lpstr>
      <vt:lpstr>期末大作业</vt:lpstr>
      <vt:lpstr>课堂要求</vt:lpstr>
      <vt:lpstr>六、选用主教科书及参考教材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卢亚辉</cp:lastModifiedBy>
  <cp:revision>692</cp:revision>
  <dcterms:created xsi:type="dcterms:W3CDTF">2006-08-16T00:00:00Z</dcterms:created>
  <dcterms:modified xsi:type="dcterms:W3CDTF">2024-09-02T01:55:39Z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731EFB49DBA54C31BA1030DF333C061A</vt:lpwstr>
  </property>
  <property fmtid="{D5CDD505-2E9C-101B-9397-08002B2CF9AE}" pid="3" name="KSOProductBuildVer">
    <vt:lpwstr>2052-12.1.0.17857</vt:lpwstr>
  </property>
</Properties>
</file>