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5" r:id="rId2"/>
    <p:sldId id="310" r:id="rId3"/>
    <p:sldId id="358" r:id="rId4"/>
    <p:sldId id="374" r:id="rId5"/>
    <p:sldId id="332" r:id="rId6"/>
    <p:sldId id="379" r:id="rId7"/>
    <p:sldId id="380" r:id="rId8"/>
    <p:sldId id="381" r:id="rId9"/>
    <p:sldId id="382" r:id="rId10"/>
    <p:sldId id="375" r:id="rId11"/>
    <p:sldId id="378" r:id="rId12"/>
    <p:sldId id="376" r:id="rId13"/>
    <p:sldId id="383" r:id="rId14"/>
    <p:sldId id="384" r:id="rId15"/>
    <p:sldId id="385" r:id="rId16"/>
    <p:sldId id="386" r:id="rId17"/>
    <p:sldId id="387" r:id="rId18"/>
    <p:sldId id="389" r:id="rId19"/>
    <p:sldId id="388" r:id="rId20"/>
    <p:sldId id="390" r:id="rId21"/>
    <p:sldId id="391" r:id="rId22"/>
    <p:sldId id="331" r:id="rId23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10"/>
            <p14:sldId id="358"/>
            <p14:sldId id="374"/>
            <p14:sldId id="332"/>
            <p14:sldId id="379"/>
            <p14:sldId id="380"/>
            <p14:sldId id="381"/>
            <p14:sldId id="382"/>
            <p14:sldId id="375"/>
            <p14:sldId id="378"/>
            <p14:sldId id="376"/>
            <p14:sldId id="383"/>
            <p14:sldId id="384"/>
            <p14:sldId id="385"/>
            <p14:sldId id="386"/>
            <p14:sldId id="387"/>
            <p14:sldId id="389"/>
            <p14:sldId id="388"/>
            <p14:sldId id="390"/>
            <p14:sldId id="391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ng Nhat Suong" initials="HNS" lastIdx="1" clrIdx="0">
    <p:extLst>
      <p:ext uri="{19B8F6BF-5375-455C-9EA6-DF929625EA0E}">
        <p15:presenceInfo xmlns:p15="http://schemas.microsoft.com/office/powerpoint/2012/main" userId="Hoang Nhat S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 autoAdjust="0"/>
    <p:restoredTop sz="98896" autoAdjust="0"/>
  </p:normalViewPr>
  <p:slideViewPr>
    <p:cSldViewPr snapToGrid="0" snapToObjects="1">
      <p:cViewPr varScale="1">
        <p:scale>
          <a:sx n="84" d="100"/>
          <a:sy n="84" d="100"/>
        </p:scale>
        <p:origin x="606" y="78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AE-4041-AA58-76B3B9C47985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AE-4041-AA58-76B3B9C47985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AE-4041-AA58-76B3B9C47985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AE-4041-AA58-76B3B9C4798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AAD589A-99A7-496B-9388-8EF7E7A07118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0CCF8E9A-4897-4177-B4C8-8F8120B05EEC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2AE-4041-AA58-76B3B9C47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1"/>
                <c:pt idx="0">
                  <c:v>RAW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F-4661-B7EC-31B4694337B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3-46B1-A913-D462B828516F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3-46B1-A913-D462B828516F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3-46B1-A913-D462B828516F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3-46B1-A913-D462B828516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312B0E4-A447-4603-AC8D-564338C4FD51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24C141AA-D98A-4D2C-B95F-AFE1E7FEA16C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9A3-46B1-A913-D462B828516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0A41EB3-3A30-4684-943F-1C5A5F578BA6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951FB205-7FBE-43EC-9E34-D6F0CE7F200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9A3-46B1-A913-D462B828516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8924A43-1F5E-4938-BDE7-BCA118391A96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FD36934C-8B21-4332-B2FA-B72BBA71C72D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9A3-46B1-A913-D462B8285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Validate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12279</c:v>
                </c:pt>
                <c:pt idx="1">
                  <c:v>4093</c:v>
                </c:pt>
                <c:pt idx="2">
                  <c:v>4093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A3-46B1-A913-D462B828516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49364" y="1348459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49364" y="1702289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49364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49364" y="2409949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49364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559221" y="1350750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559221" y="205841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567688" y="24081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567688" y="27620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49364" y="3117261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49364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567688" y="3118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567688" y="3471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567688" y="382173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176272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1784857" y="1698231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1784857" y="205206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1793324" y="240183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176272" y="417875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1793324" y="382173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1793324" y="417556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2401908" y="1348459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2401908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3018960" y="24208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3018960" y="27747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2401908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3018960" y="312448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3636010" y="3132078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3636010" y="3485908"/>
            <a:ext cx="715779" cy="6170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234103" y="2353662"/>
            <a:ext cx="1834220" cy="2127694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2451272" y="1670799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2446193" y="3765576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09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609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609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688596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688596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19015"/>
            <a:ext cx="688516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9406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69597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695977" y="4421331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695977" y="4557115"/>
            <a:ext cx="3289660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11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213493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2134136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4369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436937" y="4421331"/>
            <a:ext cx="213493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436937" y="4557115"/>
            <a:ext cx="2134933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582576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825767" y="4421331"/>
            <a:ext cx="2134933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5826564" y="4557115"/>
            <a:ext cx="212143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2414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162091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7" y="4421331"/>
            <a:ext cx="1620912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1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1" y="4421331"/>
            <a:ext cx="1620912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0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0" y="4421331"/>
            <a:ext cx="1620912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23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1482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31259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3174546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62036" y="3452215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2037" y="4812847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62834" y="4861462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6039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19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9776" y="1190611"/>
            <a:ext cx="402863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56815" y="47245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56815" y="-306586"/>
            <a:ext cx="715779" cy="61705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56815" y="401075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56815" y="75490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56815" y="1108735"/>
            <a:ext cx="715779" cy="6170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56815" y="146256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56815" y="182045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56815" y="217834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51769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1769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551769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551769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51769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160354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160354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160354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1777405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77405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2385989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88938" y="17789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89776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41745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6407" y="17789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489776" y="2312878"/>
            <a:ext cx="64008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88938" y="247793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89776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741745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216407" y="247793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489776" y="301182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488938" y="31768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489776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41745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16407" y="31768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489776" y="3698120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488938" y="3863178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489776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41745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216407" y="3863178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489776" y="447568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8938" y="464074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489776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741745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6407" y="464074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40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74277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74277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74277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74277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74277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34308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534308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534308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151359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151359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59943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7439"/>
            <a:ext cx="6923598" cy="2959661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1089"/>
            <a:ext cx="6923598" cy="2966011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651001"/>
            <a:ext cx="6923598" cy="308610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457700" y="1468576"/>
            <a:ext cx="35156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457700" y="2011243"/>
            <a:ext cx="352793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44577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228715"/>
            <a:ext cx="3527936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3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14034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77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6300803" y="2666799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6300803" y="4042761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6300803" y="4532724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281981" y="2181487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2281981" y="2671450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281981" y="4047412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281981" y="4537375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300803" y="2176836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5058161" y="2772608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3590842" y="3859261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3597031" y="2744944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064350" y="3831597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939790" y="2863314"/>
            <a:ext cx="1275733" cy="12833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2793367" y="2100800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2793367" y="3960962"/>
            <a:ext cx="863592" cy="8635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7817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7790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5498354" y="2100800"/>
            <a:ext cx="863592" cy="86359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5498354" y="3960962"/>
            <a:ext cx="863592" cy="8635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6842488" y="1900430"/>
            <a:ext cx="531062" cy="1264331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848144" y="3762255"/>
            <a:ext cx="528088" cy="1261006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50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0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50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650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650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50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650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650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4421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4421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74421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4421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4421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4421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4421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4421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1546" y="32977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9726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6777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29726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6777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8009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8009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858660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58660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8009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18009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858660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6858660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278" y="74536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01279" y="128803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012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19849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9822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6117004" y="4090029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82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682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82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682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682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682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682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3682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099299" y="4227699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099299" y="4464736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6396" y="433404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0041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0041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0041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0041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9078" y="745366"/>
            <a:ext cx="82061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391779" y="1288033"/>
            <a:ext cx="8206121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4044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2526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7953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0882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719145" y="-357719"/>
            <a:ext cx="2455504" cy="249304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12815"/>
            <a:ext cx="2832100" cy="13907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70" y="1126532"/>
            <a:ext cx="1950219" cy="38934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01" y="1126532"/>
            <a:ext cx="1950219" cy="3893437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323496" y="1792429"/>
            <a:ext cx="1158324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279900" y="1792429"/>
            <a:ext cx="1079500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69" y="722820"/>
            <a:ext cx="2337751" cy="4667110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468920" y="1483050"/>
            <a:ext cx="1764000" cy="310165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775545" y="3471419"/>
            <a:ext cx="615253" cy="6152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18089" y="3496819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26346" y="357227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518089" y="3733856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775545" y="4181815"/>
            <a:ext cx="615253" cy="615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18089" y="4207215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826346" y="428266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518089" y="4444252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3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36305" y="825501"/>
            <a:ext cx="3719274" cy="4882816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599620" y="1559250"/>
            <a:ext cx="1800000" cy="316515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15100" y="1802993"/>
            <a:ext cx="1308729" cy="276900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378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8515685" y="-29919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8515685" y="546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8515685" y="4125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515685" y="7704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898634" y="-31012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7898634" y="437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7898634" y="3975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7911334" y="7554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7911334" y="11133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7294283" y="-29919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294283" y="546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7294283" y="4125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7306983" y="7704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6677232" y="-31012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6072881" y="-29919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190255" y="1782258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190255" y="2781876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93894" y="172054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93894" y="195758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593894" y="269431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93894" y="293134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6265525" y="1782258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6265525" y="2781876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6895213" y="172054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6895213" y="195758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6895213" y="269431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6895213" y="293134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190255" y="3734376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64681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388384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6265525" y="3734376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64681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388384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Cloud 43"/>
          <p:cNvSpPr/>
          <p:nvPr userDrawn="1"/>
        </p:nvSpPr>
        <p:spPr>
          <a:xfrm>
            <a:off x="3841049" y="2330290"/>
            <a:ext cx="795057" cy="338565"/>
          </a:xfrm>
          <a:prstGeom prst="cloud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 userDrawn="1"/>
        </p:nvSpPr>
        <p:spPr>
          <a:xfrm>
            <a:off x="4364612" y="2495389"/>
            <a:ext cx="705678" cy="300504"/>
          </a:xfrm>
          <a:prstGeom prst="cloud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4199015" y="2684037"/>
            <a:ext cx="577552" cy="1568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3876758" y="3020663"/>
            <a:ext cx="393971" cy="12317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4633210" y="3020662"/>
            <a:ext cx="393971" cy="12317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3996280" y="3847513"/>
            <a:ext cx="825194" cy="4048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Top Corners Snipped 58"/>
          <p:cNvSpPr/>
          <p:nvPr userDrawn="1"/>
        </p:nvSpPr>
        <p:spPr>
          <a:xfrm>
            <a:off x="3982412" y="3797718"/>
            <a:ext cx="860549" cy="99587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Top Corners Snipped 63"/>
          <p:cNvSpPr/>
          <p:nvPr userDrawn="1"/>
        </p:nvSpPr>
        <p:spPr>
          <a:xfrm rot="10800000">
            <a:off x="3980472" y="3892595"/>
            <a:ext cx="860549" cy="99587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3921659" y="3103470"/>
            <a:ext cx="306073" cy="392624"/>
            <a:chOff x="3863007" y="3185930"/>
            <a:chExt cx="306073" cy="392624"/>
          </a:xfrm>
        </p:grpSpPr>
        <p:grpSp>
          <p:nvGrpSpPr>
            <p:cNvPr id="95" name="Group 94"/>
            <p:cNvGrpSpPr/>
            <p:nvPr/>
          </p:nvGrpSpPr>
          <p:grpSpPr>
            <a:xfrm>
              <a:off x="3864912" y="3185930"/>
              <a:ext cx="304168" cy="91908"/>
              <a:chOff x="3864912" y="3185930"/>
              <a:chExt cx="304168" cy="919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864912" y="3186839"/>
                <a:ext cx="72716" cy="9099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86353" y="3185931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096364" y="3185930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64912" y="3336418"/>
              <a:ext cx="304168" cy="91908"/>
              <a:chOff x="3864912" y="3185930"/>
              <a:chExt cx="304168" cy="9190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864912" y="3186839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986353" y="3185931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096364" y="3185930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63007" y="3486646"/>
              <a:ext cx="304168" cy="91908"/>
              <a:chOff x="3864912" y="3185930"/>
              <a:chExt cx="304168" cy="9190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864912" y="3186839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86353" y="3185931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096364" y="3185930"/>
                <a:ext cx="72716" cy="909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 userDrawn="1"/>
        </p:nvGrpSpPr>
        <p:grpSpPr>
          <a:xfrm>
            <a:off x="4273270" y="2732401"/>
            <a:ext cx="433855" cy="259809"/>
            <a:chOff x="4273270" y="2732401"/>
            <a:chExt cx="433855" cy="259809"/>
          </a:xfrm>
        </p:grpSpPr>
        <p:grpSp>
          <p:nvGrpSpPr>
            <p:cNvPr id="108" name="Group 107"/>
            <p:cNvGrpSpPr/>
            <p:nvPr/>
          </p:nvGrpSpPr>
          <p:grpSpPr>
            <a:xfrm>
              <a:off x="4273270" y="2732401"/>
              <a:ext cx="429440" cy="137888"/>
              <a:chOff x="4214618" y="2814861"/>
              <a:chExt cx="429440" cy="13788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214618" y="2814862"/>
                <a:ext cx="311788" cy="137887"/>
                <a:chOff x="3864912" y="3185930"/>
                <a:chExt cx="311788" cy="91908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3864912" y="3186839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986353" y="3185931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103984" y="3185930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>
                <a:off x="4571342" y="2814861"/>
                <a:ext cx="72716" cy="136523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277685" y="2914006"/>
              <a:ext cx="429440" cy="78204"/>
              <a:chOff x="4214618" y="2814861"/>
              <a:chExt cx="429440" cy="13788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4214618" y="2814862"/>
                <a:ext cx="311788" cy="137887"/>
                <a:chOff x="3864912" y="3185930"/>
                <a:chExt cx="311788" cy="91908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3864912" y="3186839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986353" y="3185931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103984" y="3185930"/>
                  <a:ext cx="72716" cy="90999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4571342" y="2814861"/>
                <a:ext cx="72716" cy="136523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 userDrawn="1"/>
        </p:nvGrpSpPr>
        <p:grpSpPr>
          <a:xfrm>
            <a:off x="4676554" y="3106356"/>
            <a:ext cx="306073" cy="392624"/>
            <a:chOff x="4676554" y="3106356"/>
            <a:chExt cx="306073" cy="392624"/>
          </a:xfrm>
        </p:grpSpPr>
        <p:sp>
          <p:nvSpPr>
            <p:cNvPr id="121" name="Rectangle 120"/>
            <p:cNvSpPr/>
            <p:nvPr/>
          </p:nvSpPr>
          <p:spPr>
            <a:xfrm>
              <a:off x="4678459" y="3107265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99900" y="3106357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09911" y="3106356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678459" y="3257753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99900" y="3256845"/>
              <a:ext cx="72716" cy="90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09911" y="3256844"/>
              <a:ext cx="72716" cy="90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676554" y="3407981"/>
              <a:ext cx="72716" cy="90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97995" y="3407073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908006" y="3407072"/>
              <a:ext cx="72716" cy="90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/>
          <p:cNvSpPr/>
          <p:nvPr userDrawn="1"/>
        </p:nvSpPr>
        <p:spPr>
          <a:xfrm>
            <a:off x="4199015" y="3817904"/>
            <a:ext cx="449932" cy="9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solidFill>
                  <a:schemeClr val="tx1">
                    <a:lumMod val="95000"/>
                    <a:lumOff val="5000"/>
                  </a:schemeClr>
                </a:solidFill>
              </a:rPr>
              <a:t>Coffee</a:t>
            </a:r>
          </a:p>
        </p:txBody>
      </p:sp>
      <p:sp>
        <p:nvSpPr>
          <p:cNvPr id="131" name="Rectangle 130"/>
          <p:cNvSpPr/>
          <p:nvPr userDrawn="1"/>
        </p:nvSpPr>
        <p:spPr>
          <a:xfrm>
            <a:off x="4081812" y="4087060"/>
            <a:ext cx="125591" cy="1653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 userDrawn="1"/>
        </p:nvSpPr>
        <p:spPr>
          <a:xfrm>
            <a:off x="4263942" y="4006668"/>
            <a:ext cx="485328" cy="177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 userDrawn="1"/>
        </p:nvSpPr>
        <p:spPr>
          <a:xfrm>
            <a:off x="4701753" y="2272670"/>
            <a:ext cx="400242" cy="40024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 userDrawn="1"/>
        </p:nvSpPr>
        <p:spPr>
          <a:xfrm>
            <a:off x="3687482" y="4247662"/>
            <a:ext cx="1518024" cy="243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 ESTATE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78F5578-A8E5-4246-AECA-3326C2A064FE}"/>
              </a:ext>
            </a:extLst>
          </p:cNvPr>
          <p:cNvSpPr>
            <a:spLocks noChangeAspect="1"/>
          </p:cNvSpPr>
          <p:nvPr userDrawn="1"/>
        </p:nvSpPr>
        <p:spPr>
          <a:xfrm>
            <a:off x="2190255" y="4684757"/>
            <a:ext cx="528088" cy="52808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0C06AD-DA64-42E4-BA98-22E425DDBBDA}"/>
              </a:ext>
            </a:extLst>
          </p:cNvPr>
          <p:cNvSpPr>
            <a:spLocks noChangeAspect="1"/>
          </p:cNvSpPr>
          <p:nvPr userDrawn="1"/>
        </p:nvSpPr>
        <p:spPr>
          <a:xfrm>
            <a:off x="6265525" y="4684757"/>
            <a:ext cx="528088" cy="528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3">
            <a:extLst>
              <a:ext uri="{FF2B5EF4-FFF2-40B4-BE49-F238E27FC236}">
                <a16:creationId xmlns:a16="http://schemas.microsoft.com/office/drawing/2014/main" id="{79C8BA5E-281E-4C65-9829-CC8E09591635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422035" y="4565102"/>
            <a:ext cx="1671542" cy="3598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Lato Bold" panose="020F0802020204030203" pitchFamily="34" charset="0"/>
              </a:defRPr>
            </a:lvl1pPr>
          </a:lstStyle>
          <a:p>
            <a:r>
              <a:rPr lang="en-US"/>
              <a:t>Môi trường</a:t>
            </a:r>
            <a:endParaRPr lang="en-US" dirty="0"/>
          </a:p>
        </p:txBody>
      </p:sp>
      <p:sp>
        <p:nvSpPr>
          <p:cNvPr id="144" name="Text Placeholder 4">
            <a:extLst>
              <a:ext uri="{FF2B5EF4-FFF2-40B4-BE49-F238E27FC236}">
                <a16:creationId xmlns:a16="http://schemas.microsoft.com/office/drawing/2014/main" id="{73D1285C-DFB5-4DEC-9857-FE213533BB0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57164" y="4845657"/>
            <a:ext cx="1936413" cy="3598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00">
                <a:solidFill>
                  <a:schemeClr val="bg1">
                    <a:lumMod val="65000"/>
                  </a:schemeClr>
                </a:solidFill>
                <a:latin typeface="Lato Bold" panose="020F0802020204030203" pitchFamily="34" charset="0"/>
              </a:defRPr>
            </a:lvl1pPr>
          </a:lstStyle>
          <a:p>
            <a:r>
              <a:rPr lang="en-US"/>
              <a:t>Giao thông, an ninh…</a:t>
            </a:r>
            <a:endParaRPr lang="en-US" dirty="0"/>
          </a:p>
        </p:txBody>
      </p:sp>
      <p:sp>
        <p:nvSpPr>
          <p:cNvPr id="145" name="Text Placeholder 16">
            <a:extLst>
              <a:ext uri="{FF2B5EF4-FFF2-40B4-BE49-F238E27FC236}">
                <a16:creationId xmlns:a16="http://schemas.microsoft.com/office/drawing/2014/main" id="{E3F30E46-7303-4C6A-9055-0D8DE9570E0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895213" y="4665748"/>
            <a:ext cx="1499681" cy="359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Lato Bold" panose="020F0802020204030203" pitchFamily="34" charset="0"/>
              </a:defRPr>
            </a:lvl1pPr>
          </a:lstStyle>
          <a:p>
            <a:r>
              <a:rPr lang="en-US"/>
              <a:t>Tiện ích</a:t>
            </a:r>
            <a:endParaRPr lang="en-US" dirty="0"/>
          </a:p>
        </p:txBody>
      </p:sp>
      <p:sp>
        <p:nvSpPr>
          <p:cNvPr id="146" name="Text Placeholder 17">
            <a:extLst>
              <a:ext uri="{FF2B5EF4-FFF2-40B4-BE49-F238E27FC236}">
                <a16:creationId xmlns:a16="http://schemas.microsoft.com/office/drawing/2014/main" id="{1F67AFD7-9294-4C88-9838-EDD6654FC9C8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895213" y="4921604"/>
            <a:ext cx="1499681" cy="359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>
                    <a:lumMod val="65000"/>
                  </a:schemeClr>
                </a:solidFill>
                <a:latin typeface="Lato Bold" panose="020F0802020204030203" pitchFamily="34" charset="0"/>
              </a:defRPr>
            </a:lvl1pPr>
          </a:lstStyle>
          <a:p>
            <a:r>
              <a:rPr lang="en-US"/>
              <a:t>Hồ b</a:t>
            </a:r>
            <a:r>
              <a:rPr lang="vi-VN"/>
              <a:t>ơ</a:t>
            </a:r>
            <a:r>
              <a:rPr lang="en-US"/>
              <a:t>i, wifi...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9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53" grpId="0" animBg="1"/>
      <p:bldP spid="59" grpId="0" animBg="1"/>
      <p:bldP spid="64" grpId="0" animBg="1"/>
      <p:bldP spid="130" grpId="0" animBg="1"/>
      <p:bldP spid="131" grpId="0" animBg="1"/>
      <p:bldP spid="132" grpId="0" animBg="1"/>
      <p:bldP spid="132" grpId="1" animBg="1"/>
      <p:bldP spid="133" grpId="0" animBg="1"/>
      <p:bldP spid="134" grpId="0" animBg="1"/>
      <p:bldP spid="90" grpId="0" animBg="1"/>
      <p:bldP spid="94" grpId="0" animBg="1"/>
      <p:bldP spid="14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37719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37719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3771900" cy="1124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07" y="520670"/>
            <a:ext cx="3620676" cy="48768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619501" y="1038550"/>
            <a:ext cx="4397246" cy="372395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692400" y="3496819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24690" y="346650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692400" y="3882036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124690" y="3851723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692400" y="4254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124690" y="4224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692400" y="4623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124690" y="4593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5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366976"/>
            <a:ext cx="314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909643"/>
            <a:ext cx="31496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2025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50915"/>
            <a:ext cx="3149600" cy="1378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7" y="1189175"/>
            <a:ext cx="4818631" cy="4418227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371020" y="1443176"/>
            <a:ext cx="4209878" cy="2579381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16056" y="3575127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347" y="354481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316056" y="3947644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48347" y="3917331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316056" y="43201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48347" y="42898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16056" y="47018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748347" y="46715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05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410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410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4102100" cy="12002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5" y="291450"/>
            <a:ext cx="3241840" cy="542355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616909" y="1588517"/>
            <a:ext cx="2204471" cy="2755224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272069" y="3431611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29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46075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25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310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431069" y="3431611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88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105075" y="4612895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84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469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1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2919591" y="1725342"/>
            <a:ext cx="2137215" cy="159804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2919591" y="2873157"/>
            <a:ext cx="1598048" cy="2110813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4053509" y="3385921"/>
            <a:ext cx="2124709" cy="159804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4580171" y="1725342"/>
            <a:ext cx="1598048" cy="2151111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90255" y="2745502"/>
            <a:ext cx="528088" cy="1261006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265525" y="2745502"/>
            <a:ext cx="528088" cy="1261006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20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41961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7620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853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3016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811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8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9051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4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417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5340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13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9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869384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062038" y="1412051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062038" y="704916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2364269" y="3431611"/>
            <a:ext cx="814508" cy="8145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219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0382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9177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4023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6136169" y="3431611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5693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58101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689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1742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6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377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9229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377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9229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1105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1101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1105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1101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190255" y="40626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20077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6265525" y="40626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27604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96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62037" y="3003498"/>
            <a:ext cx="2976564" cy="2101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65600" y="30034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42694" y="33717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30034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65600" y="41845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042694" y="45528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1900" y="41845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250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830018" y="31990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233657" y="31114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233657" y="33484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840534" y="3206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250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800937" y="32117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430625" y="3124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430625" y="3361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5811453" y="3219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398330" y="42023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1801969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1801969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3408846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5267537" y="42023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97225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897225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5278053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28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198" y="1647598"/>
            <a:ext cx="9163566" cy="2696573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3894" y="4560071"/>
            <a:ext cx="7902406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2986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514902" y="1874261"/>
            <a:ext cx="1434525" cy="123666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5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7236906" y="1874261"/>
            <a:ext cx="1434525" cy="123666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502202" y="3594207"/>
            <a:ext cx="1434525" cy="1236663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7236906" y="3624171"/>
            <a:ext cx="1434525" cy="1236663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1610" y="2163771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12114" y="2191983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7310" y="3900600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558151" y="3930128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9961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9961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39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139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61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9961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7139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39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10543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5001773" y="2124364"/>
            <a:ext cx="1108997" cy="61883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3019292" y="2124366"/>
            <a:ext cx="1408772" cy="6188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5001773" y="3814853"/>
            <a:ext cx="1108996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3019292" y="3814853"/>
            <a:ext cx="1408772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3019292" y="3225799"/>
            <a:ext cx="1408772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5001773" y="3225801"/>
            <a:ext cx="1108996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204784" y="1717111"/>
            <a:ext cx="814508" cy="814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204784" y="3000345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204784" y="4283579"/>
            <a:ext cx="814508" cy="8145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6110769" y="1717111"/>
            <a:ext cx="814508" cy="8145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6110769" y="3000345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110769" y="4283579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7527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34666" y="2083434"/>
            <a:ext cx="1511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3291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9213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7071252" y="2083434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064977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7527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534666" y="3366668"/>
            <a:ext cx="1511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63291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69213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7071252" y="3366668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064977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7527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534666" y="4678447"/>
            <a:ext cx="1511998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63291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9213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7071252" y="4678447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064977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9191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48870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19191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6148870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19191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148870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403843" y="1417259"/>
            <a:ext cx="2488958" cy="429774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26538" cy="56991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3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9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45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62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062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473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1892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2298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40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2840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3251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3670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4076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2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611433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2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4612227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0225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54416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58480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1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85852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1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6386646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67970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72161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76225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77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28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3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5334000" y="1219333"/>
            <a:ext cx="3072168" cy="356371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89000" y="1025504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89000" y="1546445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" y="1968637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5972727" y="-539324"/>
            <a:ext cx="3059855" cy="2493048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5985427" y="3004779"/>
            <a:ext cx="3059855" cy="2493048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889000" y="3130029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09638" y="2832102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889000" y="3687776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09638" y="3389849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889000" y="4227158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09638" y="3929231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889000" y="4747995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09638" y="4450068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3856038" y="101846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34497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4950348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91843" y="3449776"/>
            <a:ext cx="546414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393882" y="3917699"/>
            <a:ext cx="5473823" cy="1686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7607" y="4011028"/>
            <a:ext cx="5444067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5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973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9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8566544" y="221124"/>
            <a:ext cx="403610" cy="3479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59" r:id="rId3"/>
    <p:sldLayoutId id="2147483704" r:id="rId4"/>
    <p:sldLayoutId id="2147483717" r:id="rId5"/>
    <p:sldLayoutId id="2147483719" r:id="rId6"/>
    <p:sldLayoutId id="2147483708" r:id="rId7"/>
    <p:sldLayoutId id="2147483709" r:id="rId8"/>
    <p:sldLayoutId id="2147483728" r:id="rId9"/>
    <p:sldLayoutId id="2147483729" r:id="rId10"/>
    <p:sldLayoutId id="2147483754" r:id="rId11"/>
    <p:sldLayoutId id="2147483756" r:id="rId12"/>
    <p:sldLayoutId id="2147483755" r:id="rId13"/>
    <p:sldLayoutId id="2147483753" r:id="rId14"/>
    <p:sldLayoutId id="2147483757" r:id="rId15"/>
    <p:sldLayoutId id="2147483758" r:id="rId16"/>
    <p:sldLayoutId id="2147483706" r:id="rId17"/>
    <p:sldLayoutId id="2147483707" r:id="rId18"/>
    <p:sldLayoutId id="2147483724" r:id="rId19"/>
    <p:sldLayoutId id="2147483723" r:id="rId20"/>
    <p:sldLayoutId id="2147483720" r:id="rId21"/>
    <p:sldLayoutId id="2147483721" r:id="rId22"/>
    <p:sldLayoutId id="2147483722" r:id="rId23"/>
    <p:sldLayoutId id="2147483730" r:id="rId24"/>
    <p:sldLayoutId id="2147483731" r:id="rId25"/>
    <p:sldLayoutId id="2147483744" r:id="rId26"/>
    <p:sldLayoutId id="2147483747" r:id="rId27"/>
    <p:sldLayoutId id="2147483743" r:id="rId28"/>
    <p:sldLayoutId id="2147483732" r:id="rId29"/>
    <p:sldLayoutId id="2147483733" r:id="rId30"/>
    <p:sldLayoutId id="2147483734" r:id="rId31"/>
    <p:sldLayoutId id="2147483735" r:id="rId32"/>
    <p:sldLayoutId id="2147483737" r:id="rId33"/>
    <p:sldLayoutId id="2147483749" r:id="rId34"/>
    <p:sldLayoutId id="2147483752" r:id="rId35"/>
    <p:sldLayoutId id="2147483750" r:id="rId36"/>
    <p:sldLayoutId id="2147483751" r:id="rId37"/>
    <p:sldLayoutId id="2147483746" r:id="rId38"/>
    <p:sldLayoutId id="2147483745" r:id="rId39"/>
    <p:sldLayoutId id="2147483748" r:id="rId40"/>
    <p:sldLayoutId id="2147483738" r:id="rId41"/>
    <p:sldLayoutId id="2147483726" r:id="rId42"/>
    <p:sldLayoutId id="2147483725" r:id="rId43"/>
    <p:sldLayoutId id="2147483671" r:id="rId44"/>
    <p:sldLayoutId id="2147483710" r:id="rId45"/>
    <p:sldLayoutId id="2147483716" r:id="rId46"/>
    <p:sldLayoutId id="2147483711" r:id="rId47"/>
    <p:sldLayoutId id="2147483712" r:id="rId48"/>
    <p:sldLayoutId id="2147483713" r:id="rId49"/>
    <p:sldLayoutId id="2147483714" r:id="rId50"/>
    <p:sldLayoutId id="2147483715" r:id="rId51"/>
  </p:sldLayoutIdLst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60900" y="1670799"/>
            <a:ext cx="3556000" cy="1024081"/>
          </a:xfrm>
        </p:spPr>
        <p:txBody>
          <a:bodyPr/>
          <a:lstStyle/>
          <a:p>
            <a:r>
              <a:rPr lang="en-US"/>
              <a:t>DỰ ĐOÁN GIÁ NHÀ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0899" y="2721007"/>
            <a:ext cx="3881521" cy="365093"/>
          </a:xfrm>
        </p:spPr>
        <p:txBody>
          <a:bodyPr/>
          <a:lstStyle/>
          <a:p>
            <a:r>
              <a:rPr lang="en-US"/>
              <a:t>Data sciences/ machine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660900" y="3143199"/>
            <a:ext cx="3556000" cy="1940430"/>
          </a:xfrm>
        </p:spPr>
        <p:txBody>
          <a:bodyPr/>
          <a:lstStyle/>
          <a:p>
            <a:pPr algn="l"/>
            <a:r>
              <a:rPr lang="en-US"/>
              <a:t>Data Science topic in University of Sciences.</a:t>
            </a:r>
          </a:p>
          <a:p>
            <a:pPr algn="l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Giảng viên: Tran Trung Kien</a:t>
            </a:r>
          </a:p>
          <a:p>
            <a:pPr algn="l"/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Sinh viên: 1412470 – Hoang Nhat Suong</a:t>
            </a:r>
          </a:p>
          <a:p>
            <a:pPr algn="l"/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330" r="44462" b="7710"/>
          <a:stretch/>
        </p:blipFill>
        <p:spPr>
          <a:xfrm>
            <a:off x="1234103" y="2353662"/>
            <a:ext cx="1834220" cy="2127694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3464" r="7170"/>
          <a:stretch/>
        </p:blipFill>
        <p:spPr>
          <a:xfrm>
            <a:off x="2473045" y="1659913"/>
            <a:ext cx="1229024" cy="1425667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17099" t="-9065" r="-3932" b="-9065"/>
          <a:stretch/>
        </p:blipFill>
        <p:spPr>
          <a:xfrm>
            <a:off x="2446193" y="3765576"/>
            <a:ext cx="1234103" cy="1431559"/>
          </a:xfrm>
        </p:spPr>
      </p:pic>
    </p:spTree>
    <p:extLst>
      <p:ext uri="{BB962C8B-B14F-4D97-AF65-F5344CB8AC3E}">
        <p14:creationId xmlns:p14="http://schemas.microsoft.com/office/powerpoint/2010/main" val="22967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Bảng thuộc tính dữ liệu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http://www.muabannhadat.vn/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84598"/>
              </p:ext>
            </p:extLst>
          </p:nvPr>
        </p:nvGraphicFramePr>
        <p:xfrm>
          <a:off x="729343" y="2085880"/>
          <a:ext cx="8011886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8811">
                  <a:extLst>
                    <a:ext uri="{9D8B030D-6E8A-4147-A177-3AD203B41FA5}">
                      <a16:colId xmlns:a16="http://schemas.microsoft.com/office/drawing/2014/main" val="2364461431"/>
                    </a:ext>
                  </a:extLst>
                </a:gridCol>
                <a:gridCol w="973015">
                  <a:extLst>
                    <a:ext uri="{9D8B030D-6E8A-4147-A177-3AD203B41FA5}">
                      <a16:colId xmlns:a16="http://schemas.microsoft.com/office/drawing/2014/main" val="3161049616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241516429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4042490980"/>
                    </a:ext>
                  </a:extLst>
                </a:gridCol>
                <a:gridCol w="621324">
                  <a:extLst>
                    <a:ext uri="{9D8B030D-6E8A-4147-A177-3AD203B41FA5}">
                      <a16:colId xmlns:a16="http://schemas.microsoft.com/office/drawing/2014/main" val="851679949"/>
                    </a:ext>
                  </a:extLst>
                </a:gridCol>
                <a:gridCol w="750276">
                  <a:extLst>
                    <a:ext uri="{9D8B030D-6E8A-4147-A177-3AD203B41FA5}">
                      <a16:colId xmlns:a16="http://schemas.microsoft.com/office/drawing/2014/main" val="794880618"/>
                    </a:ext>
                  </a:extLst>
                </a:gridCol>
                <a:gridCol w="832339">
                  <a:extLst>
                    <a:ext uri="{9D8B030D-6E8A-4147-A177-3AD203B41FA5}">
                      <a16:colId xmlns:a16="http://schemas.microsoft.com/office/drawing/2014/main" val="16508442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0625696"/>
                    </a:ext>
                  </a:extLst>
                </a:gridCol>
                <a:gridCol w="1008185">
                  <a:extLst>
                    <a:ext uri="{9D8B030D-6E8A-4147-A177-3AD203B41FA5}">
                      <a16:colId xmlns:a16="http://schemas.microsoft.com/office/drawing/2014/main" val="181074809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66322870"/>
                    </a:ext>
                  </a:extLst>
                </a:gridCol>
                <a:gridCol w="687475">
                  <a:extLst>
                    <a:ext uri="{9D8B030D-6E8A-4147-A177-3AD203B41FA5}">
                      <a16:colId xmlns:a16="http://schemas.microsoft.com/office/drawing/2014/main" val="569621549"/>
                    </a:ext>
                  </a:extLst>
                </a:gridCol>
              </a:tblGrid>
              <a:tr h="64948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Quận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Ph</a:t>
                      </a:r>
                      <a:r>
                        <a:rPr lang="vi-VN" sz="1300">
                          <a:latin typeface="Lato Light"/>
                        </a:rPr>
                        <a:t>ư</a:t>
                      </a:r>
                      <a:r>
                        <a:rPr lang="en-US" sz="1300">
                          <a:latin typeface="Lato Light"/>
                        </a:rPr>
                        <a:t>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Toạ độ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050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Lato Light"/>
                        </a:rPr>
                        <a:t>Loại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Diện Tích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Số phòng ngủ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Số phòng tắm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Số tầng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Môi tr</a:t>
                      </a:r>
                      <a:r>
                        <a:rPr lang="vi-VN" sz="1300">
                          <a:latin typeface="Lato Light"/>
                        </a:rPr>
                        <a:t>ư</a:t>
                      </a:r>
                      <a:r>
                        <a:rPr lang="en-US" sz="1300">
                          <a:latin typeface="Lato Light"/>
                        </a:rPr>
                        <a:t>ờng xung quanh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Tiện 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01119"/>
                  </a:ext>
                </a:extLst>
              </a:tr>
              <a:tr h="274227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Lato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71817"/>
                  </a:ext>
                </a:extLst>
              </a:tr>
              <a:tr h="274227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Lato Light"/>
                        </a:rPr>
                        <a:t>…………….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8887"/>
                  </a:ext>
                </a:extLst>
              </a:tr>
              <a:tr h="47175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Đơn vị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050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m</a:t>
                      </a:r>
                      <a:r>
                        <a:rPr lang="en-US" sz="1300" b="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2</a:t>
                      </a:r>
                      <a:endParaRPr lang="en-US" sz="13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phòng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phòng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Tầng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050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Triệu/</a:t>
                      </a:r>
                      <a:r>
                        <a:rPr lang="en-US" sz="13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m</a:t>
                      </a:r>
                      <a:r>
                        <a:rPr lang="en-US" sz="1300" b="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/>
                        </a:rPr>
                        <a:t>2</a:t>
                      </a:r>
                      <a:endParaRPr lang="en-US" sz="13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23937" y="1393376"/>
            <a:ext cx="6936761" cy="71759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>
              <a:solidFill>
                <a:schemeClr val="accent3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A39A49-04F7-4DA5-B60F-FF26C9859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502276"/>
              </p:ext>
            </p:extLst>
          </p:nvPr>
        </p:nvGraphicFramePr>
        <p:xfrm>
          <a:off x="1549717" y="1216715"/>
          <a:ext cx="6211253" cy="3638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B2CF263-C58C-4E75-AE8A-3ABF89C6E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163518"/>
              </p:ext>
            </p:extLst>
          </p:nvPr>
        </p:nvGraphicFramePr>
        <p:xfrm>
          <a:off x="1481136" y="1206562"/>
          <a:ext cx="6348414" cy="364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63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4" grpId="0">
        <p:bldAsOne/>
      </p:bldGraphic>
      <p:bldGraphic spid="4" grpId="1">
        <p:bldAsOne/>
      </p:bldGraphic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Tiền Xử Lý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98537" y="1681752"/>
            <a:ext cx="6936761" cy="286279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sz="2000">
              <a:solidFill>
                <a:schemeClr val="accent3"/>
              </a:solidFill>
            </a:endParaRPr>
          </a:p>
          <a:p>
            <a:endParaRPr lang="en-US" sz="1800" b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>
              <a:solidFill>
                <a:schemeClr val="accent3"/>
              </a:solidFill>
            </a:endParaRPr>
          </a:p>
          <a:p>
            <a:pPr lvl="1" indent="0">
              <a:buNone/>
            </a:pPr>
            <a:endParaRPr lang="en-US" sz="1300" b="0">
              <a:solidFill>
                <a:schemeClr val="accent3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308034-3866-45BC-951E-9334CF35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0" r="696" b="41193"/>
          <a:stretch/>
        </p:blipFill>
        <p:spPr>
          <a:xfrm>
            <a:off x="995875" y="1600203"/>
            <a:ext cx="7106387" cy="31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Tiền Xử Lý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98537" y="1681752"/>
            <a:ext cx="6936761" cy="286279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sz="2000">
              <a:solidFill>
                <a:schemeClr val="accent3"/>
              </a:solidFill>
            </a:endParaRPr>
          </a:p>
          <a:p>
            <a:endParaRPr lang="en-US" sz="1800" b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>
              <a:solidFill>
                <a:schemeClr val="accent3"/>
              </a:solidFill>
            </a:endParaRPr>
          </a:p>
          <a:p>
            <a:pPr lvl="1" indent="0">
              <a:buNone/>
            </a:pPr>
            <a:endParaRPr lang="en-US" sz="1300" b="0">
              <a:solidFill>
                <a:schemeClr val="accent3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308034-3866-45BC-951E-9334CF35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0" t="40708" r="696" b="485"/>
          <a:stretch/>
        </p:blipFill>
        <p:spPr>
          <a:xfrm>
            <a:off x="995875" y="1600203"/>
            <a:ext cx="7106387" cy="31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Tiền Xử Lý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KHÓ KHĂN: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Gặp các tr</a:t>
            </a:r>
            <a:r>
              <a:rPr lang="vi-VN">
                <a:solidFill>
                  <a:schemeClr val="accent3">
                    <a:lumMod val="75000"/>
                  </a:schemeClr>
                </a:solidFill>
                <a:latin typeface="Lato Light"/>
              </a:rPr>
              <a:t>ư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ờng hợp scrap dữ liệu “ma” (không có đúng trong thực tế).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Nhập dữ liệu của ng</a:t>
            </a:r>
            <a:r>
              <a:rPr lang="vi-VN">
                <a:solidFill>
                  <a:schemeClr val="accent3">
                    <a:lumMod val="75000"/>
                  </a:schemeClr>
                </a:solidFill>
                <a:latin typeface="Lato Light"/>
              </a:rPr>
              <a:t>ư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ời dùng sai với format chuẩn.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Dữ liệu Bất động sản ở Việt Nam hạn chế do việc cải cách, quy hoạch mới.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Các dữ liệu NaN nhiều do nhiều lý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Mã hoá các chữ sang dạng ASCII để so sánh do kiểu dữ liệu khi scrap về không thể copy để so sánh trực tiếp qua dạng str</a:t>
            </a:r>
          </a:p>
          <a:p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Tại sao lại chọn SVR?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latin typeface="Lato Light"/>
              </a:rPr>
              <a:t>Trong thực nghiệm tại Trung Quốc năm 2008, người ta so sánh khi sử dụng 2 mô hình học SVR và BPNN cho thấy SVR có thể đưa ra kết quả tốt hơn so với BPNN.</a:t>
            </a:r>
          </a:p>
          <a:p>
            <a:endParaRPr lang="en-US">
              <a:latin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3B818-0C25-4069-A723-66804D16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79" y="2611962"/>
            <a:ext cx="4315052" cy="22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Kết quả: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 Light"/>
              </a:rPr>
              <a:t>Bộ thử được chạy trên các bộ thử với C = [500000000, 1000000000] và gamma = [0.01, 0.05]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 Light"/>
              </a:rPr>
              <a:t>Với bộ thử tốt nhất là c = 800000000, gamma =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 Light"/>
              </a:rPr>
              <a:t>Sử dụng MSE để đánh giá.</a:t>
            </a:r>
          </a:p>
        </p:txBody>
      </p:sp>
    </p:spTree>
    <p:extLst>
      <p:ext uri="{BB962C8B-B14F-4D97-AF65-F5344CB8AC3E}">
        <p14:creationId xmlns:p14="http://schemas.microsoft.com/office/powerpoint/2010/main" val="332606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Train Error: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B937F-7DD3-4EF7-AC87-764A5C879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13389"/>
              </p:ext>
            </p:extLst>
          </p:nvPr>
        </p:nvGraphicFramePr>
        <p:xfrm>
          <a:off x="887730" y="1904492"/>
          <a:ext cx="7085665" cy="3605258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398175">
                  <a:extLst>
                    <a:ext uri="{9D8B030D-6E8A-4147-A177-3AD203B41FA5}">
                      <a16:colId xmlns:a16="http://schemas.microsoft.com/office/drawing/2014/main" val="1422405508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428500750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918529495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1788016624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1095554834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738729028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2239334629"/>
                    </a:ext>
                  </a:extLst>
                </a:gridCol>
              </a:tblGrid>
              <a:tr h="251107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0.0349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57305"/>
                  </a:ext>
                </a:extLst>
              </a:tr>
              <a:tr h="234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840188474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520000000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0.41060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280199411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0.38520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2127628158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555000000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0.43630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235061039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330152486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81618864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647307311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98458880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3407515997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2749184856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2882831498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24300527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12760551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190119753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/>
                </a:tc>
                <a:extLst>
                  <a:ext uri="{0D108BD9-81ED-4DB2-BD59-A6C34878D82A}">
                    <a16:rowId xmlns:a16="http://schemas.microsoft.com/office/drawing/2014/main" val="37179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7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Train Error:</a:t>
            </a:r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54E411-2EF5-4988-8AD0-A18FC7660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" t="13690" r="-2113" b="2586"/>
          <a:stretch/>
        </p:blipFill>
        <p:spPr>
          <a:xfrm>
            <a:off x="1269335" y="1889033"/>
            <a:ext cx="6704063" cy="30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Validate Error: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8B450F8-E30C-46A9-A9F9-77BB7820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01617"/>
              </p:ext>
            </p:extLst>
          </p:nvPr>
        </p:nvGraphicFramePr>
        <p:xfrm>
          <a:off x="887730" y="1904492"/>
          <a:ext cx="7085665" cy="3605594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398175">
                  <a:extLst>
                    <a:ext uri="{9D8B030D-6E8A-4147-A177-3AD203B41FA5}">
                      <a16:colId xmlns:a16="http://schemas.microsoft.com/office/drawing/2014/main" val="1422405508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428500750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918529495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1788016624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1095554834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738729028"/>
                    </a:ext>
                  </a:extLst>
                </a:gridCol>
                <a:gridCol w="947915">
                  <a:extLst>
                    <a:ext uri="{9D8B030D-6E8A-4147-A177-3AD203B41FA5}">
                      <a16:colId xmlns:a16="http://schemas.microsoft.com/office/drawing/2014/main" val="2239334629"/>
                    </a:ext>
                  </a:extLst>
                </a:gridCol>
              </a:tblGrid>
              <a:tr h="251107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0.0349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57305"/>
                  </a:ext>
                </a:extLst>
              </a:tr>
              <a:tr h="234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0.37418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0.38127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0.38035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0.37777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0.37391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0.36804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40188474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520000000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0.37482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0.38215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0.38054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0.37346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0.36774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199411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0.37582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0.38337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0.38085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0.37296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0.36734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27628158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555000000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0.37598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0.38358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0.38084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0.37292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0.36728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5061039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0.37602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0.38362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0.37292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0.36726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152486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0.37605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0.38366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0.37291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0.36725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618864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0.37615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0.38379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0.38082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0.37289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0.36720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7307311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0.37653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0.38420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0.38078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0.37795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0.37282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0.36703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8458880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0.38493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0.38073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0.37266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0.36665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07515997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0.37763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0.38525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0.38076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0.37777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0.37259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0.36650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49184856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0.38040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0.38738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0.38117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0.37620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0.37116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0.36422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2831498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0.38146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0.38794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0.38152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0.37573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0.37028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0.36260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300527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0.38245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0.38805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0.38177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0.37502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0.36920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0.36084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27605513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0.38413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0.38774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0.38058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0.37336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0.36634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0.35898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1197535"/>
                  </a:ext>
                </a:extLst>
              </a:tr>
              <a:tr h="1959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1000000000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4570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0.38558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0.38771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0.37875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0.37124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0.36365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0.35760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179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8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13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455" b="1455"/>
          <a:stretch>
            <a:fillRect/>
          </a:stretch>
        </p:blipFill>
        <p:spPr>
          <a:xfrm>
            <a:off x="0" y="0"/>
            <a:ext cx="9126538" cy="5699125"/>
          </a:xfrm>
        </p:spPr>
      </p:pic>
      <p:sp>
        <p:nvSpPr>
          <p:cNvPr id="138" name="Rectangle 137"/>
          <p:cNvSpPr/>
          <p:nvPr/>
        </p:nvSpPr>
        <p:spPr>
          <a:xfrm>
            <a:off x="0" y="0"/>
            <a:ext cx="9155599" cy="572493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65200" y="1391063"/>
            <a:ext cx="5315284" cy="494814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BÀI TOÁN ĐẶT RA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5199" y="1912004"/>
            <a:ext cx="5124107" cy="365093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Dự đoán giá của một loại hình bất kỳ mà ta có?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54974" y="2401924"/>
            <a:ext cx="3729742" cy="263669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Real estate forecast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hay còn gọi là dự đoán bất động sản. Đó là mô hình đ</a:t>
            </a:r>
            <a:r>
              <a:rPr lang="vi-V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ư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ợc đặt ra nhằm đ</a:t>
            </a:r>
            <a:r>
              <a:rPr lang="vi-V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ư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 ra hàm dự đoán giá cả của một căn hộ bất động sản nằm trong phạm vi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thành phố Hồ Chí Minh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dựa trên các đặc tính của căn hộ đó.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8430" y="-1094858"/>
            <a:ext cx="5570570" cy="4277713"/>
            <a:chOff x="3573430" y="-316693"/>
            <a:chExt cx="5570570" cy="4277713"/>
          </a:xfrm>
        </p:grpSpPr>
        <p:sp>
          <p:nvSpPr>
            <p:cNvPr id="7" name="Isosceles Triangle 6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-1997140" y="2492479"/>
            <a:ext cx="5570570" cy="4277713"/>
            <a:chOff x="-1620870" y="2337607"/>
            <a:chExt cx="5570570" cy="4277713"/>
          </a:xfrm>
        </p:grpSpPr>
        <p:sp>
          <p:nvSpPr>
            <p:cNvPr id="69" name="Isosceles Triangle 6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82" y="2177875"/>
            <a:ext cx="4963895" cy="35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77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Support Vector Regression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Validate Error: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8CD34B-90A3-49A6-958A-0C1A8A07B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" t="9442" r="-1716" b="2261"/>
          <a:stretch/>
        </p:blipFill>
        <p:spPr>
          <a:xfrm>
            <a:off x="1201104" y="1909116"/>
            <a:ext cx="6637654" cy="30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Kết quả: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23DA11-79C2-47BB-AFC0-57714B067F23}"/>
              </a:ext>
            </a:extLst>
          </p:cNvPr>
          <p:cNvSpPr txBox="1"/>
          <p:nvPr/>
        </p:nvSpPr>
        <p:spPr>
          <a:xfrm>
            <a:off x="913131" y="1539784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>
                <a:latin typeface="Lato Light"/>
              </a:rPr>
              <a:t>C = 800000000, gamma =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>
                <a:latin typeface="Lato Light"/>
              </a:rPr>
              <a:t>Train: 0.402043171505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>
                <a:latin typeface="Lato Light"/>
              </a:rPr>
              <a:t>Validate: 0.388047291902</a:t>
            </a:r>
            <a:endParaRPr lang="en-US" sz="1800" b="1">
              <a:latin typeface="La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Lato Light"/>
              </a:rPr>
              <a:t>Test Error: 0.32734016902649421 </a:t>
            </a:r>
          </a:p>
        </p:txBody>
      </p:sp>
    </p:spTree>
    <p:extLst>
      <p:ext uri="{BB962C8B-B14F-4D97-AF65-F5344CB8AC3E}">
        <p14:creationId xmlns:p14="http://schemas.microsoft.com/office/powerpoint/2010/main" val="268814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98977" y="1580444"/>
            <a:ext cx="3556000" cy="1114436"/>
          </a:xfrm>
        </p:spPr>
        <p:txBody>
          <a:bodyPr/>
          <a:lstStyle/>
          <a:p>
            <a:r>
              <a:rPr lang="en-US"/>
              <a:t>XIN CẢM </a:t>
            </a:r>
            <a:r>
              <a:rPr lang="vi-VN"/>
              <a:t>Ơ</a:t>
            </a:r>
            <a:r>
              <a:rPr lang="en-US"/>
              <a:t>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73200" y="2721007"/>
            <a:ext cx="4532490" cy="365093"/>
          </a:xfrm>
        </p:spPr>
        <p:txBody>
          <a:bodyPr/>
          <a:lstStyle/>
          <a:p>
            <a:pPr algn="ctr"/>
            <a:r>
              <a:rPr lang="en-US"/>
              <a:t>Cảm </a:t>
            </a:r>
            <a:r>
              <a:rPr lang="vi-VN"/>
              <a:t>ơ</a:t>
            </a:r>
            <a:r>
              <a:rPr lang="en-US"/>
              <a:t>n các bạn đã quan tâm đến buổi thuyết trình của chúng tôi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latin typeface="Lato Light"/>
              </a:rPr>
              <a:t>Vị trí</a:t>
            </a:r>
            <a:endParaRPr lang="en-US" dirty="0">
              <a:latin typeface="Lato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22032" y="1999057"/>
            <a:ext cx="1671544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Quận, ph</a:t>
            </a:r>
            <a:r>
              <a:rPr lang="vi-VN" sz="1200">
                <a:latin typeface="Lato Light"/>
              </a:rPr>
              <a:t>ư</a:t>
            </a:r>
            <a:r>
              <a:rPr lang="en-US" sz="1200">
                <a:latin typeface="Lato Light"/>
              </a:rPr>
              <a:t>ờng, toạ độ</a:t>
            </a:r>
            <a:endParaRPr lang="en-US" sz="1200" dirty="0">
              <a:latin typeface="Lato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latin typeface="Lato Light"/>
              </a:rPr>
              <a:t>Diện tích</a:t>
            </a:r>
            <a:endParaRPr lang="en-US" dirty="0">
              <a:latin typeface="Lato Ligh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422033" y="2974866"/>
            <a:ext cx="1671543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Tính theo mét vuông</a:t>
            </a:r>
            <a:endParaRPr lang="en-US" sz="1200" dirty="0">
              <a:latin typeface="Lato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>
          <a:xfrm>
            <a:off x="6895213" y="1805106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Số phòng tắm</a:t>
            </a:r>
            <a:endParaRPr lang="en-US" dirty="0">
              <a:latin typeface="Lato Ligh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6895213" y="2011959"/>
            <a:ext cx="1748044" cy="359817"/>
          </a:xfrm>
        </p:spPr>
        <p:txBody>
          <a:bodyPr/>
          <a:lstStyle/>
          <a:p>
            <a:r>
              <a:rPr lang="en-US" sz="1200"/>
              <a:t>Số l</a:t>
            </a:r>
            <a:r>
              <a:rPr lang="vi-VN" sz="1200"/>
              <a:t>ư</a:t>
            </a:r>
            <a:r>
              <a:rPr lang="en-US" sz="1200"/>
              <a:t>ợng phòng tắm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>
          <a:xfrm>
            <a:off x="6895213" y="2702769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Số tầng (số lầu)</a:t>
            </a:r>
            <a:endParaRPr lang="en-US" dirty="0">
              <a:latin typeface="Lato Ligh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9"/>
          </p:nvPr>
        </p:nvSpPr>
        <p:spPr>
          <a:xfrm>
            <a:off x="6895213" y="2944570"/>
            <a:ext cx="1601087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Cố số l</a:t>
            </a:r>
            <a:r>
              <a:rPr lang="vi-VN" sz="1200">
                <a:latin typeface="Lato Light"/>
              </a:rPr>
              <a:t>ư</a:t>
            </a:r>
            <a:r>
              <a:rPr lang="en-US" sz="1200">
                <a:latin typeface="Lato Light"/>
              </a:rPr>
              <a:t>ợng tầng là </a:t>
            </a:r>
            <a:endParaRPr lang="en-US" sz="1200" dirty="0">
              <a:latin typeface="Lato Light"/>
            </a:endParaRP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CÁC THUỘC TÍNH ẢNH H</a:t>
            </a:r>
            <a:r>
              <a:rPr lang="vi-VN"/>
              <a:t>Ư</a:t>
            </a:r>
            <a:r>
              <a:rPr lang="en-US"/>
              <a:t>ỞNG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93895" y="3750771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Số phòng ngủ</a:t>
            </a:r>
            <a:endParaRPr lang="en-US" dirty="0">
              <a:latin typeface="Lato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>
          <a:xfrm>
            <a:off x="422032" y="4049757"/>
            <a:ext cx="1671543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Số l</a:t>
            </a:r>
            <a:r>
              <a:rPr lang="vi-VN" sz="1200">
                <a:latin typeface="Lato Light"/>
              </a:rPr>
              <a:t>ư</a:t>
            </a:r>
            <a:r>
              <a:rPr lang="en-US" sz="1200">
                <a:latin typeface="Lato Light"/>
              </a:rPr>
              <a:t>ợng phòng ngủ</a:t>
            </a:r>
            <a:endParaRPr lang="en-US" sz="1200" dirty="0">
              <a:latin typeface="Lato Ligh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>
          <a:xfrm>
            <a:off x="6895213" y="3750772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Loại hình bán</a:t>
            </a:r>
            <a:endParaRPr lang="en-US" dirty="0">
              <a:latin typeface="Lato Ligh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6"/>
          </p:nvPr>
        </p:nvSpPr>
        <p:spPr>
          <a:xfrm>
            <a:off x="6895213" y="4006628"/>
            <a:ext cx="1499681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Nhà bán, chung c</a:t>
            </a:r>
            <a:r>
              <a:rPr lang="vi-VN" sz="1200">
                <a:latin typeface="Lato Light"/>
              </a:rPr>
              <a:t>ư</a:t>
            </a:r>
            <a:endParaRPr lang="en-US" sz="1200" dirty="0">
              <a:latin typeface="Lato Light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92F9FE-D2C6-4D9D-8FD3-E21906C096B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3894" y="4902786"/>
            <a:ext cx="1499681" cy="359817"/>
          </a:xfrm>
        </p:spPr>
        <p:txBody>
          <a:bodyPr/>
          <a:lstStyle/>
          <a:p>
            <a:r>
              <a:rPr lang="en-US" sz="1100">
                <a:latin typeface="Lato Light"/>
              </a:rPr>
              <a:t>An ninh, Giao thông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79D95A6-438A-4BD4-829F-F335703FAC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3894" y="4665749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Môi tr</a:t>
            </a:r>
            <a:r>
              <a:rPr lang="vi-VN">
                <a:latin typeface="Lato Light"/>
              </a:rPr>
              <a:t>ư</a:t>
            </a:r>
            <a:r>
              <a:rPr lang="en-US">
                <a:latin typeface="Lato Light"/>
              </a:rPr>
              <a:t>ờng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7A9E640-6A56-46E1-8A4B-6065C442D7A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895213" y="4668615"/>
            <a:ext cx="1499681" cy="359817"/>
          </a:xfrm>
        </p:spPr>
        <p:txBody>
          <a:bodyPr/>
          <a:lstStyle/>
          <a:p>
            <a:r>
              <a:rPr lang="en-US">
                <a:latin typeface="Lato Light"/>
              </a:rPr>
              <a:t>Tiện ích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3B8BD07-8B10-45FE-9C14-17ECECDFED1A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895213" y="4905652"/>
            <a:ext cx="1499681" cy="359817"/>
          </a:xfrm>
        </p:spPr>
        <p:txBody>
          <a:bodyPr/>
          <a:lstStyle/>
          <a:p>
            <a:r>
              <a:rPr lang="en-US" sz="1200">
                <a:latin typeface="Lato Light"/>
              </a:rPr>
              <a:t>Hồ b</a:t>
            </a:r>
            <a:r>
              <a:rPr lang="vi-VN" sz="1200">
                <a:latin typeface="Lato Light"/>
              </a:rPr>
              <a:t>ơ</a:t>
            </a:r>
            <a:r>
              <a:rPr lang="en-US" sz="1200">
                <a:latin typeface="Lato Light"/>
              </a:rPr>
              <a:t>i, Internet…</a:t>
            </a:r>
          </a:p>
        </p:txBody>
      </p:sp>
    </p:spTree>
    <p:extLst>
      <p:ext uri="{BB962C8B-B14F-4D97-AF65-F5344CB8AC3E}">
        <p14:creationId xmlns:p14="http://schemas.microsoft.com/office/powerpoint/2010/main" val="14887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Trang web khai thác thông tin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http://www.muabannhadat.vn/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0809" b="30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28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Thu thập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2037" y="1542602"/>
            <a:ext cx="6936761" cy="87636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>
                <a:solidFill>
                  <a:schemeClr val="accent3"/>
                </a:solidFill>
              </a:rPr>
              <a:t>Sử dụng hình thức web scrapping để khai thác dữ liệu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>
                <a:solidFill>
                  <a:schemeClr val="accent3"/>
                </a:solidFill>
              </a:rPr>
              <a:t>Do trang web không hộ trợ API nên ta sử dụng ph</a:t>
            </a:r>
            <a:r>
              <a:rPr lang="vi-VN" sz="1800" b="0">
                <a:solidFill>
                  <a:schemeClr val="accent3"/>
                </a:solidFill>
              </a:rPr>
              <a:t>ư</a:t>
            </a:r>
            <a:r>
              <a:rPr lang="en-US" sz="1800" b="0">
                <a:solidFill>
                  <a:schemeClr val="accent3"/>
                </a:solidFill>
              </a:rPr>
              <a:t>ơng pháp khai thác dữ liệu từ HTML.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9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Thu thập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01C9A6-0C83-49B2-B6C9-6B13931B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1" y="1454174"/>
            <a:ext cx="7064829" cy="33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Thu thập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B12E11-42CE-48B4-8BD6-51391ABF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1101128" y="1551456"/>
            <a:ext cx="6795329" cy="32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Thu thập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B12E11-42CE-48B4-8BD6-51391ABF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7" b="13160"/>
          <a:stretch/>
        </p:blipFill>
        <p:spPr>
          <a:xfrm>
            <a:off x="1101128" y="1551456"/>
            <a:ext cx="6795329" cy="32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Thu thập dữ liệu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B12E11-42CE-48B4-8BD6-51391ABF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97"/>
          <a:stretch/>
        </p:blipFill>
        <p:spPr>
          <a:xfrm>
            <a:off x="1101128" y="1551456"/>
            <a:ext cx="6795329" cy="32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796</Words>
  <Application>Microsoft Office PowerPoint</Application>
  <PresentationFormat>On-screen Show (16:10)</PresentationFormat>
  <Paragraphs>319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Arialic Hollow</vt:lpstr>
      <vt:lpstr>FontAwesome Regular</vt:lpstr>
      <vt:lpstr>Lato Light</vt:lpstr>
      <vt:lpstr>Lemon/Milk</vt:lpstr>
      <vt:lpstr>Arial</vt:lpstr>
      <vt:lpstr>Calibri</vt:lpstr>
      <vt:lpstr>Lato</vt:lpstr>
      <vt:lpstr>Lato Bold</vt:lpstr>
      <vt:lpstr>Lato Regular</vt:lpstr>
      <vt:lpstr>Lato Thin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Zacomic Studios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Olvin Rivera</dc:creator>
  <cp:keywords>Powerpoint, ppt, pptx, business, presentation</cp:keywords>
  <dc:description/>
  <cp:lastModifiedBy>Chang Lucas</cp:lastModifiedBy>
  <cp:revision>1658</cp:revision>
  <dcterms:created xsi:type="dcterms:W3CDTF">2015-06-05T17:51:08Z</dcterms:created>
  <dcterms:modified xsi:type="dcterms:W3CDTF">2018-08-16T19:38:48Z</dcterms:modified>
  <cp:category/>
</cp:coreProperties>
</file>