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23"/>
  </p:notesMasterIdLst>
  <p:sldIdLst>
    <p:sldId id="256" r:id="rId5"/>
    <p:sldId id="258" r:id="rId6"/>
    <p:sldId id="264" r:id="rId7"/>
    <p:sldId id="259" r:id="rId8"/>
    <p:sldId id="260" r:id="rId9"/>
    <p:sldId id="261" r:id="rId10"/>
    <p:sldId id="272" r:id="rId11"/>
    <p:sldId id="262" r:id="rId12"/>
    <p:sldId id="263" r:id="rId13"/>
    <p:sldId id="273" r:id="rId14"/>
    <p:sldId id="265" r:id="rId15"/>
    <p:sldId id="266" r:id="rId16"/>
    <p:sldId id="267" r:id="rId17"/>
    <p:sldId id="274" r:id="rId18"/>
    <p:sldId id="269" r:id="rId19"/>
    <p:sldId id="275"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F99CA-91EA-49D6-91A6-513872195A71}" v="2819" dt="2023-04-14T14:48:39.816"/>
    <p1510:client id="{5C18121A-0F10-CCDD-4325-5D65542F57B9}" v="23" dt="2023-04-17T00:37:07.147"/>
    <p1510:client id="{84A2B019-00A5-4BCB-EC4C-6FC91C1FABEB}" v="149" dt="2023-04-14T14:44:48.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F8166-A40E-4160-9983-B80C54B68EAF}" type="datetimeFigureOut">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96C0F-24B0-4F74-8B76-4B0F1E86FA21}" type="slidenum">
              <a:t>‹#›</a:t>
            </a:fld>
            <a:endParaRPr lang="en-US"/>
          </a:p>
        </p:txBody>
      </p:sp>
    </p:spTree>
    <p:extLst>
      <p:ext uri="{BB962C8B-B14F-4D97-AF65-F5344CB8AC3E}">
        <p14:creationId xmlns:p14="http://schemas.microsoft.com/office/powerpoint/2010/main" val="343270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 are group XXX, I am Huang Ting and with me here my teammate </a:t>
            </a:r>
            <a:r>
              <a:rPr lang="en-US" dirty="0" err="1"/>
              <a:t>gupta</a:t>
            </a:r>
            <a:r>
              <a:rPr lang="en-US" dirty="0"/>
              <a:t>. </a:t>
            </a:r>
            <a:endParaRPr lang="en-US" b="1"/>
          </a:p>
          <a:p>
            <a:r>
              <a:rPr lang="en-US" dirty="0"/>
              <a:t>Today, we will be talking to you about disease prediction using machine learning. The dataset we will be using is the "Disease prediction using machine learning by kaushil268 from </a:t>
            </a:r>
            <a:r>
              <a:rPr lang="en-US" dirty="0" err="1"/>
              <a:t>kaggle</a:t>
            </a:r>
            <a:r>
              <a:rPr lang="en-US" dirty="0"/>
              <a:t>.</a:t>
            </a:r>
            <a:endParaRPr lang="en-US" b="1">
              <a:cs typeface="Calibri"/>
            </a:endParaRPr>
          </a:p>
          <a:p>
            <a:endParaRPr lang="en-US"/>
          </a:p>
          <a:p>
            <a:r>
              <a:rPr lang="en-US" dirty="0"/>
              <a:t>Singapore is known for its fast-paced and hectic lifestyle, which can make it difficult for individuals to prioritize their health. Due to work and other responsibilities, many working adults and even students may neglect small symptoms or put off seeing a doctor until it is too late. This can lead to more serious health problems and costly medical bills. The prognosis of these diseases can be costly, both in terms of  individual's time and money. So this leads to our problem, how does individuals monitor their health status conveniently and affordably.</a:t>
            </a:r>
            <a:endParaRPr lang="en-US">
              <a:cs typeface="Calibri"/>
            </a:endParaRPr>
          </a:p>
          <a:p>
            <a:endParaRPr lang="en-US"/>
          </a:p>
          <a:p>
            <a:r>
              <a:rPr lang="en-US" dirty="0"/>
              <a:t>This is where disease prediction models can be useful. By using different symptoms as factors , these models can accurately predict the likelihood of an individual developing a particular disease, such as hypertension and heart attack. With this information, individuals can detect health risks early and take preventative measures or seek professional assistance, this reduces an individual's risk of developing the disease or worsening of conditions and improve their overall health outcomes.</a:t>
            </a:r>
            <a:endParaRPr lang="en-US" dirty="0">
              <a:cs typeface="Calibri"/>
            </a:endParaRPr>
          </a:p>
          <a:p>
            <a:endParaRPr lang="en-US">
              <a:cs typeface="Calibri"/>
            </a:endParaRPr>
          </a:p>
          <a:p>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D3496C0F-24B0-4F74-8B76-4B0F1E86FA21}" type="slidenum">
              <a:t>1</a:t>
            </a:fld>
            <a:endParaRPr lang="en-US"/>
          </a:p>
        </p:txBody>
      </p:sp>
    </p:spTree>
    <p:extLst>
      <p:ext uri="{BB962C8B-B14F-4D97-AF65-F5344CB8AC3E}">
        <p14:creationId xmlns:p14="http://schemas.microsoft.com/office/powerpoint/2010/main" val="113811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disease prediction dataset we are using consisting of 132 columns of symptoms with binary input of 0 or 1s to indicate presence of a particular symptoms and 1 column named prognosis consisting of potential diseases with respect to each combination of symptoms.  We started our </a:t>
            </a:r>
            <a:r>
              <a:rPr lang="en-US" dirty="0" err="1">
                <a:cs typeface="Calibri"/>
              </a:rPr>
              <a:t>eda</a:t>
            </a:r>
            <a:r>
              <a:rPr lang="en-US" dirty="0">
                <a:cs typeface="Calibri"/>
              </a:rPr>
              <a:t> by checking for null values, empty entries and outliers which we found none. We then proceed to count the numbers of each unique prognosis and found out that our data set is balanced with each prognosis of count between 121 and 122. Next we explored the most common symptoms such as feeling fatigue, </a:t>
            </a:r>
            <a:r>
              <a:rPr lang="en-US" dirty="0" err="1">
                <a:cs typeface="Calibri"/>
              </a:rPr>
              <a:t>vomitting</a:t>
            </a:r>
            <a:r>
              <a:rPr lang="en-US" dirty="0">
                <a:cs typeface="Calibri"/>
              </a:rPr>
              <a:t> and high fever as well as some of the rare ones we should be more wary off such as foul smell of urine and swollen blood vessels. We then created a drop down list of diseases which will display a histogram of the top 5 symptoms related to the disease selected. we then  followed to explore some of the common diseases </a:t>
            </a:r>
            <a:r>
              <a:rPr lang="en-US" dirty="0" err="1">
                <a:cs typeface="Calibri"/>
              </a:rPr>
              <a:t>singaporeans</a:t>
            </a:r>
            <a:r>
              <a:rPr lang="en-US" dirty="0">
                <a:cs typeface="Calibri"/>
              </a:rPr>
              <a:t> face namely heart attack and diabetes and the most common symptoms related to them. For heart attack we see that chest pain, </a:t>
            </a:r>
            <a:r>
              <a:rPr lang="en-US" dirty="0" err="1">
                <a:cs typeface="Calibri"/>
              </a:rPr>
              <a:t>vomitting</a:t>
            </a:r>
            <a:r>
              <a:rPr lang="en-US" dirty="0">
                <a:cs typeface="Calibri"/>
              </a:rPr>
              <a:t> , breathlessness and sweating are the most common shared symptoms of a potential heart disease patient, so if anyone has all of these symptoms at one go, he or she should seek professional medical attention immediately. And if an individual experience increase appetite, polyuria, fatigue and </a:t>
            </a:r>
            <a:r>
              <a:rPr lang="en-US" dirty="0" err="1">
                <a:cs typeface="Calibri"/>
              </a:rPr>
              <a:t>weightloss</a:t>
            </a:r>
            <a:r>
              <a:rPr lang="en-US" dirty="0">
                <a:cs typeface="Calibri"/>
              </a:rPr>
              <a:t>, he or she is likely to be a victim of diabetes. So in terms of setting up the analysis and machine learning problem, we plan to use supervised machine learning model to train on symptoms related to different diseases and use the train model to predict on the test sets. To prepare our data for training, we first plotted a correlation matrix between our predictors and filter out those predictors with correlation of more than 0.7 to make sure that our model does not overfit. Then, we encode the prognosis from object type to numerical for training, and lastly we split our data into 60% training set and 40% test set.</a:t>
            </a:r>
          </a:p>
        </p:txBody>
      </p:sp>
      <p:sp>
        <p:nvSpPr>
          <p:cNvPr id="4" name="Slide Number Placeholder 3"/>
          <p:cNvSpPr>
            <a:spLocks noGrp="1"/>
          </p:cNvSpPr>
          <p:nvPr>
            <p:ph type="sldNum" sz="quarter" idx="5"/>
          </p:nvPr>
        </p:nvSpPr>
        <p:spPr/>
        <p:txBody>
          <a:bodyPr/>
          <a:lstStyle/>
          <a:p>
            <a:fld id="{D3496C0F-24B0-4F74-8B76-4B0F1E86FA21}" type="slidenum">
              <a:t>5</a:t>
            </a:fld>
            <a:endParaRPr lang="en-US"/>
          </a:p>
        </p:txBody>
      </p:sp>
    </p:spTree>
    <p:extLst>
      <p:ext uri="{BB962C8B-B14F-4D97-AF65-F5344CB8AC3E}">
        <p14:creationId xmlns:p14="http://schemas.microsoft.com/office/powerpoint/2010/main" val="158884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6</a:t>
            </a:fld>
            <a:endParaRPr lang="en-SG"/>
          </a:p>
        </p:txBody>
      </p:sp>
    </p:spTree>
    <p:extLst>
      <p:ext uri="{BB962C8B-B14F-4D97-AF65-F5344CB8AC3E}">
        <p14:creationId xmlns:p14="http://schemas.microsoft.com/office/powerpoint/2010/main" val="42724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7</a:t>
            </a:fld>
            <a:endParaRPr lang="en-SG"/>
          </a:p>
        </p:txBody>
      </p:sp>
    </p:spTree>
    <p:extLst>
      <p:ext uri="{BB962C8B-B14F-4D97-AF65-F5344CB8AC3E}">
        <p14:creationId xmlns:p14="http://schemas.microsoft.com/office/powerpoint/2010/main" val="393652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with the dataset ready, its time to train our models. We have selected two machine learning models logistic regression and artificial neural network for our machine learning problem.</a:t>
            </a:r>
            <a:r>
              <a:rPr lang="en-US" dirty="0"/>
              <a:t> Both models aim to solve the problem of disease prediction by learning the relationship between the predictors and the prognosis from the available data. By applying these models, we can predict the likelihood of an individual having a certain disease based on their symptoms. So the first model we choose is logistic regression which is commonly used for classification problems, in this case we use it to predict whether or not our client will develop a certain disease based on the input symptoms. Logistic regression works by modeling the relationship between the symptoms and prognosis using a logistic function. The output of the function is a probability value between 0 and 1, which represents the likelihood of a patient developing a certain disease .We then fit the logistic regression model on the training set using the predictors and the response. Once the model is trained, we evaluate its performance on the testing set and we have obtained a prediction accuracy of 99.89 percent for training data and 99.79 percent for test data, our model seems to perform really well at predicting test sets.</a:t>
            </a:r>
          </a:p>
          <a:p>
            <a:r>
              <a:rPr lang="en-US" dirty="0">
                <a:cs typeface="Calibri"/>
              </a:rPr>
              <a:t>Next we train our training dataset on our artificial neural network model,  we choose </a:t>
            </a:r>
            <a:r>
              <a:rPr lang="en-US" dirty="0"/>
              <a:t>neural network because it is able to capture complex patterns and relationships amongst the predictors and they are perform better when dealing with high-dimensional datasets like ours. We built a simple neural network with an input layer, 2 hidden layers and one output layer with 41 neurons, each representing their corresponding prognosis. We choose  '</a:t>
            </a:r>
            <a:r>
              <a:rPr lang="en-US" dirty="0" err="1"/>
              <a:t>adam</a:t>
            </a:r>
            <a:r>
              <a:rPr lang="en-US" dirty="0"/>
              <a:t>' as our optimizer  and </a:t>
            </a:r>
            <a:r>
              <a:rPr lang="en-US" dirty="0" err="1"/>
              <a:t>categorical_crossentropy</a:t>
            </a:r>
            <a:r>
              <a:rPr lang="en-US" dirty="0"/>
              <a:t> for our loss function and we then fit our training set into the model which it adjusting the weights and biases of the neurons using backpropagation and gradient descent to minimize the error between the predicted outputs and the actual outputs.</a:t>
            </a:r>
            <a:endParaRPr lang="en-US" dirty="0">
              <a:cs typeface="Calibri"/>
            </a:endParaRPr>
          </a:p>
          <a:p>
            <a:r>
              <a:rPr lang="en-US" dirty="0">
                <a:cs typeface="Calibri"/>
              </a:rPr>
              <a:t>Once the network is trained, we evaluate its performance on the training and test set and obtained a prediction accuracy of 99.93 percent on training set and 99.84 percent on the test set, it seems that our neural network also performs well in predicting diseases, </a:t>
            </a:r>
            <a:r>
              <a:rPr lang="en-US" dirty="0" err="1">
                <a:cs typeface="Calibri"/>
              </a:rPr>
              <a:t>infact</a:t>
            </a:r>
            <a:r>
              <a:rPr lang="en-US" dirty="0">
                <a:cs typeface="Calibri"/>
              </a:rPr>
              <a:t> it is better than our logistic regression model.</a:t>
            </a:r>
          </a:p>
          <a:p>
            <a:endParaRPr lang="en-US" dirty="0">
              <a:cs typeface="Calibri"/>
            </a:endParaRPr>
          </a:p>
        </p:txBody>
      </p:sp>
      <p:sp>
        <p:nvSpPr>
          <p:cNvPr id="4" name="Slide Number Placeholder 3"/>
          <p:cNvSpPr>
            <a:spLocks noGrp="1"/>
          </p:cNvSpPr>
          <p:nvPr>
            <p:ph type="sldNum" sz="quarter" idx="5"/>
          </p:nvPr>
        </p:nvSpPr>
        <p:spPr/>
        <p:txBody>
          <a:bodyPr/>
          <a:lstStyle/>
          <a:p>
            <a:fld id="{D3496C0F-24B0-4F74-8B76-4B0F1E86FA21}" type="slidenum">
              <a:t>12</a:t>
            </a:fld>
            <a:endParaRPr lang="en-US"/>
          </a:p>
        </p:txBody>
      </p:sp>
    </p:spTree>
    <p:extLst>
      <p:ext uri="{BB962C8B-B14F-4D97-AF65-F5344CB8AC3E}">
        <p14:creationId xmlns:p14="http://schemas.microsoft.com/office/powerpoint/2010/main" val="341692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16</a:t>
            </a:fld>
            <a:endParaRPr lang="en-SG"/>
          </a:p>
        </p:txBody>
      </p:sp>
    </p:spTree>
    <p:extLst>
      <p:ext uri="{BB962C8B-B14F-4D97-AF65-F5344CB8AC3E}">
        <p14:creationId xmlns:p14="http://schemas.microsoft.com/office/powerpoint/2010/main" val="408690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17</a:t>
            </a:fld>
            <a:endParaRPr lang="en-SG"/>
          </a:p>
        </p:txBody>
      </p:sp>
    </p:spTree>
    <p:extLst>
      <p:ext uri="{BB962C8B-B14F-4D97-AF65-F5344CB8AC3E}">
        <p14:creationId xmlns:p14="http://schemas.microsoft.com/office/powerpoint/2010/main" val="295225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created an accurate disease prediction model that takes in various health metrics and outputs a certain disease our patient could be developing. This model can help students , working adults in fact anyone to identify their risks of developing diseases earlier and intervene with appropriate preventive measures.</a:t>
            </a:r>
          </a:p>
          <a:p>
            <a:r>
              <a:rPr lang="en-US" dirty="0"/>
              <a:t>This is validated by the fact that the disease prediction model has shown promising results in accurately predicting the corresponding disease given a set of symptoms in the test dataset. However, further validation and testing are required to assess the model's ultimate performance and generalizability, as limitations such as the size of data set, limited predictors as the dataset is exclusive of individual's </a:t>
            </a:r>
            <a:r>
              <a:rPr lang="en-US" dirty="0" err="1"/>
              <a:t>age,gender</a:t>
            </a:r>
            <a:r>
              <a:rPr lang="en-US" dirty="0"/>
              <a:t>, as well as health records which could be important predictors of diseases.</a:t>
            </a:r>
            <a:endParaRPr lang="en-US" dirty="0">
              <a:cs typeface="Calibri"/>
            </a:endParaRPr>
          </a:p>
          <a:p>
            <a:r>
              <a:rPr lang="en-US" dirty="0"/>
              <a:t>One interesting finding from the data analysis is that certain health metrics, such as blood pressure and cholesterol levels, are strong predictors of certain diseases. This can aid healthcare professionals like doctors in their diagnosis by prioritize monitoring these specific metrics in their patients.</a:t>
            </a:r>
            <a:endParaRPr lang="en-US" dirty="0">
              <a:cs typeface="Calibri"/>
            </a:endParaRPr>
          </a:p>
          <a:p>
            <a:r>
              <a:rPr lang="en-US" dirty="0" err="1"/>
              <a:t>i</a:t>
            </a:r>
            <a:r>
              <a:rPr lang="en-US" dirty="0"/>
              <a:t> would recommend to integrate this disease prediction model into routine health screenings and check-ups in Singapore to aid identify patients who are at risk of developing diseases early on. This could potentially lead to better health outcomes for the population and lower healthcare costs for the government in the long run.</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D3496C0F-24B0-4F74-8B76-4B0F1E86FA21}" type="slidenum">
              <a:t>18</a:t>
            </a:fld>
            <a:endParaRPr lang="en-US"/>
          </a:p>
        </p:txBody>
      </p:sp>
    </p:spTree>
    <p:extLst>
      <p:ext uri="{BB962C8B-B14F-4D97-AF65-F5344CB8AC3E}">
        <p14:creationId xmlns:p14="http://schemas.microsoft.com/office/powerpoint/2010/main" val="357880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12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4/21/2023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964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4/21/2023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581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827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614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532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664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4354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185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37893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497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4/21/2023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0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1" name="Rectangle 107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01D1D-0C6B-1F8D-BE4E-2B99F316E6BC}"/>
              </a:ext>
            </a:extLst>
          </p:cNvPr>
          <p:cNvSpPr>
            <a:spLocks noGrp="1"/>
          </p:cNvSpPr>
          <p:nvPr>
            <p:ph type="ctrTitle"/>
          </p:nvPr>
        </p:nvSpPr>
        <p:spPr>
          <a:xfrm>
            <a:off x="8156040" y="1579158"/>
            <a:ext cx="3401961" cy="3494790"/>
          </a:xfrm>
        </p:spPr>
        <p:txBody>
          <a:bodyPr>
            <a:normAutofit/>
          </a:bodyPr>
          <a:lstStyle/>
          <a:p>
            <a:r>
              <a:rPr lang="en-SG" sz="5400"/>
              <a:t>SC1015</a:t>
            </a:r>
            <a:br>
              <a:rPr lang="en-SG" sz="5400"/>
            </a:br>
            <a:r>
              <a:rPr lang="en-SG" sz="5400"/>
              <a:t>MINI PROJECT</a:t>
            </a:r>
            <a:br>
              <a:rPr lang="en-SG" sz="5400"/>
            </a:br>
            <a:endParaRPr lang="en-SG" sz="5400"/>
          </a:p>
        </p:txBody>
      </p:sp>
      <p:sp>
        <p:nvSpPr>
          <p:cNvPr id="3" name="Subtitle 2">
            <a:extLst>
              <a:ext uri="{FF2B5EF4-FFF2-40B4-BE49-F238E27FC236}">
                <a16:creationId xmlns:a16="http://schemas.microsoft.com/office/drawing/2014/main" id="{CC2C6093-235F-2357-175C-C5A327FC536C}"/>
              </a:ext>
            </a:extLst>
          </p:cNvPr>
          <p:cNvSpPr>
            <a:spLocks noGrp="1"/>
          </p:cNvSpPr>
          <p:nvPr>
            <p:ph type="subTitle" idx="1"/>
          </p:nvPr>
        </p:nvSpPr>
        <p:spPr>
          <a:xfrm>
            <a:off x="8141110" y="4455621"/>
            <a:ext cx="3417990" cy="1238616"/>
          </a:xfrm>
        </p:spPr>
        <p:txBody>
          <a:bodyPr>
            <a:normAutofit/>
          </a:bodyPr>
          <a:lstStyle/>
          <a:p>
            <a:r>
              <a:rPr lang="en-SG" sz="2000">
                <a:solidFill>
                  <a:schemeClr val="tx1">
                    <a:lumMod val="85000"/>
                    <a:lumOff val="15000"/>
                  </a:schemeClr>
                </a:solidFill>
              </a:rPr>
              <a:t>Huang Ting</a:t>
            </a:r>
          </a:p>
          <a:p>
            <a:r>
              <a:rPr lang="en-SG" sz="2000">
                <a:solidFill>
                  <a:schemeClr val="tx1">
                    <a:lumMod val="85000"/>
                    <a:lumOff val="15000"/>
                  </a:schemeClr>
                </a:solidFill>
              </a:rPr>
              <a:t>Abhiraj Gupta</a:t>
            </a:r>
          </a:p>
        </p:txBody>
      </p:sp>
      <p:pic>
        <p:nvPicPr>
          <p:cNvPr id="1030" name="Picture 6" descr="What is Machine Learning Course| Its Importance and Types-FORE">
            <a:extLst>
              <a:ext uri="{FF2B5EF4-FFF2-40B4-BE49-F238E27FC236}">
                <a16:creationId xmlns:a16="http://schemas.microsoft.com/office/drawing/2014/main" id="{BF2F4322-2261-F72A-2B5A-AB62DFBCBE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050293"/>
            <a:ext cx="6912217" cy="4233732"/>
          </a:xfrm>
          <a:prstGeom prst="rect">
            <a:avLst/>
          </a:prstGeom>
          <a:noFill/>
          <a:extLst>
            <a:ext uri="{909E8E84-426E-40DD-AFC4-6F175D3DCCD1}">
              <a14:hiddenFill xmlns:a14="http://schemas.microsoft.com/office/drawing/2010/main">
                <a:solidFill>
                  <a:srgbClr val="FFFFFF"/>
                </a:solidFill>
              </a14:hiddenFill>
            </a:ext>
          </a:extLst>
        </p:spPr>
      </p:pic>
      <p:cxnSp>
        <p:nvCxnSpPr>
          <p:cNvPr id="1092" name="Straight Connector 108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93" name="Rectangle 108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571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34F79-5365-7D91-30C5-51932003AC4F}"/>
              </a:ext>
            </a:extLst>
          </p:cNvPr>
          <p:cNvPicPr>
            <a:picLocks noChangeAspect="1"/>
          </p:cNvPicPr>
          <p:nvPr/>
        </p:nvPicPr>
        <p:blipFill>
          <a:blip r:embed="rId2"/>
          <a:stretch>
            <a:fillRect/>
          </a:stretch>
        </p:blipFill>
        <p:spPr>
          <a:xfrm>
            <a:off x="996594" y="261951"/>
            <a:ext cx="10045357" cy="5525445"/>
          </a:xfrm>
          <a:prstGeom prst="rect">
            <a:avLst/>
          </a:prstGeom>
        </p:spPr>
      </p:pic>
      <p:pic>
        <p:nvPicPr>
          <p:cNvPr id="6" name="Picture 6" descr="Chart, bar chart">
            <a:extLst>
              <a:ext uri="{FF2B5EF4-FFF2-40B4-BE49-F238E27FC236}">
                <a16:creationId xmlns:a16="http://schemas.microsoft.com/office/drawing/2014/main" id="{3DA0655A-8BE0-E227-0CA0-786B120D1D44}"/>
              </a:ext>
            </a:extLst>
          </p:cNvPr>
          <p:cNvPicPr>
            <a:picLocks noChangeAspect="1"/>
          </p:cNvPicPr>
          <p:nvPr/>
        </p:nvPicPr>
        <p:blipFill>
          <a:blip r:embed="rId3"/>
          <a:stretch>
            <a:fillRect/>
          </a:stretch>
        </p:blipFill>
        <p:spPr>
          <a:xfrm>
            <a:off x="788971" y="261951"/>
            <a:ext cx="10913889" cy="5525445"/>
          </a:xfrm>
          <a:prstGeom prst="rect">
            <a:avLst/>
          </a:prstGeom>
        </p:spPr>
      </p:pic>
      <p:sp>
        <p:nvSpPr>
          <p:cNvPr id="8" name="TextBox 7">
            <a:extLst>
              <a:ext uri="{FF2B5EF4-FFF2-40B4-BE49-F238E27FC236}">
                <a16:creationId xmlns:a16="http://schemas.microsoft.com/office/drawing/2014/main" id="{E3605651-1B1A-BCB1-CC84-643DA4F36541}"/>
              </a:ext>
            </a:extLst>
          </p:cNvPr>
          <p:cNvSpPr txBox="1"/>
          <p:nvPr/>
        </p:nvSpPr>
        <p:spPr>
          <a:xfrm>
            <a:off x="4113886" y="5865613"/>
            <a:ext cx="7081520" cy="584775"/>
          </a:xfrm>
          <a:prstGeom prst="rect">
            <a:avLst/>
          </a:prstGeom>
          <a:noFill/>
        </p:spPr>
        <p:txBody>
          <a:bodyPr wrap="square">
            <a:spAutoFit/>
          </a:bodyPr>
          <a:lstStyle/>
          <a:p>
            <a:r>
              <a:rPr lang="en-US" sz="3200">
                <a:solidFill>
                  <a:schemeClr val="bg1"/>
                </a:solidFill>
              </a:rPr>
              <a:t>TOP 10 SYMPTOMS </a:t>
            </a:r>
            <a:endParaRPr lang="en-SG" sz="3200"/>
          </a:p>
        </p:txBody>
      </p:sp>
    </p:spTree>
    <p:extLst>
      <p:ext uri="{BB962C8B-B14F-4D97-AF65-F5344CB8AC3E}">
        <p14:creationId xmlns:p14="http://schemas.microsoft.com/office/powerpoint/2010/main" val="18470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B2E5DA-3EFF-D3CE-A167-6FD0B799C60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u="sng">
                <a:solidFill>
                  <a:srgbClr val="FFFFFF"/>
                </a:solidFill>
              </a:rPr>
              <a:t>Correlation         Matrix</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1260E92-ED69-7339-5C2E-FFFDDF05C5D7}"/>
              </a:ext>
            </a:extLst>
          </p:cNvPr>
          <p:cNvPicPr>
            <a:picLocks noChangeAspect="1"/>
          </p:cNvPicPr>
          <p:nvPr/>
        </p:nvPicPr>
        <p:blipFill>
          <a:blip r:embed="rId2"/>
          <a:stretch>
            <a:fillRect/>
          </a:stretch>
        </p:blipFill>
        <p:spPr>
          <a:xfrm>
            <a:off x="5249433" y="228091"/>
            <a:ext cx="6254653" cy="6549376"/>
          </a:xfrm>
          <a:prstGeom prst="rect">
            <a:avLst/>
          </a:prstGeom>
        </p:spPr>
      </p:pic>
    </p:spTree>
    <p:extLst>
      <p:ext uri="{BB962C8B-B14F-4D97-AF65-F5344CB8AC3E}">
        <p14:creationId xmlns:p14="http://schemas.microsoft.com/office/powerpoint/2010/main" val="303356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E5410-F5D9-612C-116A-8D6DB5CB543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MACHINE LEARNING</a:t>
            </a:r>
          </a:p>
        </p:txBody>
      </p:sp>
      <p:pic>
        <p:nvPicPr>
          <p:cNvPr id="3" name="Picture 4" descr="AI vs. Deep Learning vs. Machine Learning">
            <a:extLst>
              <a:ext uri="{FF2B5EF4-FFF2-40B4-BE49-F238E27FC236}">
                <a16:creationId xmlns:a16="http://schemas.microsoft.com/office/drawing/2014/main" id="{9B298A7A-4800-FC54-FD7E-19F3CF2B26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352702"/>
            <a:ext cx="6912217" cy="362891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1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1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459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16A-696A-2E32-C4D4-618C905319C6}"/>
              </a:ext>
            </a:extLst>
          </p:cNvPr>
          <p:cNvSpPr>
            <a:spLocks noGrp="1"/>
          </p:cNvSpPr>
          <p:nvPr>
            <p:ph type="title"/>
          </p:nvPr>
        </p:nvSpPr>
        <p:spPr>
          <a:xfrm>
            <a:off x="1107440" y="799865"/>
            <a:ext cx="8788400" cy="1237397"/>
          </a:xfrm>
        </p:spPr>
        <p:txBody>
          <a:bodyPr/>
          <a:lstStyle/>
          <a:p>
            <a:r>
              <a:rPr lang="en-SG" sz="3200">
                <a:solidFill>
                  <a:schemeClr val="tx1"/>
                </a:solidFill>
              </a:rPr>
              <a:t>LOGISTIC</a:t>
            </a:r>
            <a:r>
              <a:rPr lang="en-SG">
                <a:solidFill>
                  <a:schemeClr val="tx1"/>
                </a:solidFill>
              </a:rPr>
              <a:t> </a:t>
            </a:r>
            <a:r>
              <a:rPr lang="en-SG" sz="3200">
                <a:solidFill>
                  <a:schemeClr val="tx1"/>
                </a:solidFill>
              </a:rPr>
              <a:t>REGRESSION</a:t>
            </a:r>
            <a:endParaRPr lang="en-SG">
              <a:solidFill>
                <a:schemeClr val="tx1"/>
              </a:solidFill>
            </a:endParaRPr>
          </a:p>
        </p:txBody>
      </p:sp>
      <p:pic>
        <p:nvPicPr>
          <p:cNvPr id="3078" name="Picture 6" descr="Introduction to Logistic Regression | by Ayush Pant | Towards Data Science">
            <a:extLst>
              <a:ext uri="{FF2B5EF4-FFF2-40B4-BE49-F238E27FC236}">
                <a16:creationId xmlns:a16="http://schemas.microsoft.com/office/drawing/2014/main" id="{3D5AB3F6-10FE-AF68-14C5-2AF529796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40" y="2037262"/>
            <a:ext cx="8413087" cy="372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1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5" name="Rectangle 4104">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7" name="Rectangle 4106">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3616A-696A-2E32-C4D4-618C905319C6}"/>
              </a:ext>
            </a:extLst>
          </p:cNvPr>
          <p:cNvSpPr>
            <a:spLocks noGrp="1"/>
          </p:cNvSpPr>
          <p:nvPr>
            <p:ph type="title"/>
          </p:nvPr>
        </p:nvSpPr>
        <p:spPr>
          <a:xfrm>
            <a:off x="904373" y="2296573"/>
            <a:ext cx="8428289" cy="1186694"/>
          </a:xfrm>
        </p:spPr>
        <p:txBody>
          <a:bodyPr/>
          <a:lstStyle/>
          <a:p>
            <a:pPr defTabSz="868680"/>
            <a:r>
              <a:rPr lang="en-SG" sz="3040" u="sng" kern="1200" spc="-48" baseline="0">
                <a:solidFill>
                  <a:schemeClr val="tx1"/>
                </a:solidFill>
                <a:latin typeface="+mj-lt"/>
                <a:ea typeface="+mj-ea"/>
                <a:cs typeface="+mj-cs"/>
              </a:rPr>
              <a:t>PREDICTION ACCURACY</a:t>
            </a:r>
            <a:endParaRPr lang="en-SG" u="sng">
              <a:solidFill>
                <a:schemeClr val="tx1"/>
              </a:solidFill>
            </a:endParaRPr>
          </a:p>
        </p:txBody>
      </p:sp>
      <p:pic>
        <p:nvPicPr>
          <p:cNvPr id="14" name="Picture 13">
            <a:extLst>
              <a:ext uri="{FF2B5EF4-FFF2-40B4-BE49-F238E27FC236}">
                <a16:creationId xmlns:a16="http://schemas.microsoft.com/office/drawing/2014/main" id="{99405370-B859-2953-08C9-93E43FB1C8E8}"/>
              </a:ext>
            </a:extLst>
          </p:cNvPr>
          <p:cNvPicPr>
            <a:picLocks noChangeAspect="1"/>
          </p:cNvPicPr>
          <p:nvPr/>
        </p:nvPicPr>
        <p:blipFill>
          <a:blip r:embed="rId2"/>
          <a:stretch>
            <a:fillRect/>
          </a:stretch>
        </p:blipFill>
        <p:spPr>
          <a:xfrm>
            <a:off x="904373" y="3756757"/>
            <a:ext cx="10383255" cy="535844"/>
          </a:xfrm>
          <a:prstGeom prst="rect">
            <a:avLst/>
          </a:prstGeom>
        </p:spPr>
      </p:pic>
      <p:pic>
        <p:nvPicPr>
          <p:cNvPr id="10" name="Picture 9">
            <a:extLst>
              <a:ext uri="{FF2B5EF4-FFF2-40B4-BE49-F238E27FC236}">
                <a16:creationId xmlns:a16="http://schemas.microsoft.com/office/drawing/2014/main" id="{64D5385F-F2AE-F6C0-4251-168848F4024D}"/>
              </a:ext>
            </a:extLst>
          </p:cNvPr>
          <p:cNvPicPr>
            <a:picLocks noChangeAspect="1"/>
          </p:cNvPicPr>
          <p:nvPr/>
        </p:nvPicPr>
        <p:blipFill>
          <a:blip r:embed="rId3"/>
          <a:stretch>
            <a:fillRect/>
          </a:stretch>
        </p:blipFill>
        <p:spPr>
          <a:xfrm>
            <a:off x="798745" y="4444895"/>
            <a:ext cx="10594510" cy="509964"/>
          </a:xfrm>
          <a:prstGeom prst="rect">
            <a:avLst/>
          </a:prstGeom>
        </p:spPr>
      </p:pic>
      <p:pic>
        <p:nvPicPr>
          <p:cNvPr id="4098" name="Picture 2" descr="Get Accuracy of Predictions in Python with Sklearn - Data Science Parichay">
            <a:extLst>
              <a:ext uri="{FF2B5EF4-FFF2-40B4-BE49-F238E27FC236}">
                <a16:creationId xmlns:a16="http://schemas.microsoft.com/office/drawing/2014/main" id="{B28B8C4E-D8AC-FF30-67AC-8A19A2366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674" y="1921783"/>
            <a:ext cx="3261090" cy="128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95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AF350-61AA-84DC-BB24-00296B5AEDD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u="sng">
                <a:solidFill>
                  <a:schemeClr val="tx1">
                    <a:lumMod val="85000"/>
                    <a:lumOff val="15000"/>
                  </a:schemeClr>
                </a:solidFill>
              </a:rPr>
              <a:t>ARTIFICIAL</a:t>
            </a:r>
            <a:br>
              <a:rPr lang="en-US" sz="8000" u="sng">
                <a:solidFill>
                  <a:schemeClr val="tx1">
                    <a:lumMod val="85000"/>
                    <a:lumOff val="15000"/>
                  </a:schemeClr>
                </a:solidFill>
              </a:rPr>
            </a:br>
            <a:r>
              <a:rPr lang="en-US" sz="8000" u="sng">
                <a:solidFill>
                  <a:schemeClr val="tx1">
                    <a:lumMod val="85000"/>
                    <a:lumOff val="15000"/>
                  </a:schemeClr>
                </a:solidFill>
              </a:rPr>
              <a:t>NEURAL NETWORK</a:t>
            </a:r>
          </a:p>
        </p:txBody>
      </p:sp>
      <p:pic>
        <p:nvPicPr>
          <p:cNvPr id="4" name="Picture 3" descr="3D abstract blue and gold cube illustration">
            <a:extLst>
              <a:ext uri="{FF2B5EF4-FFF2-40B4-BE49-F238E27FC236}">
                <a16:creationId xmlns:a16="http://schemas.microsoft.com/office/drawing/2014/main" id="{1B32D6DD-B27D-458B-8FF5-0BC82B070BD7}"/>
              </a:ext>
            </a:extLst>
          </p:cNvPr>
          <p:cNvPicPr>
            <a:picLocks noChangeAspect="1"/>
          </p:cNvPicPr>
          <p:nvPr/>
        </p:nvPicPr>
        <p:blipFill rotWithShape="1">
          <a:blip r:embed="rId2"/>
          <a:srcRect l="21615" r="37831"/>
          <a:stretch/>
        </p:blipFill>
        <p:spPr>
          <a:xfrm>
            <a:off x="-1" y="1"/>
            <a:ext cx="4635315" cy="6857999"/>
          </a:xfrm>
          <a:prstGeom prst="rect">
            <a:avLst/>
          </a:prstGeom>
        </p:spPr>
      </p:pic>
      <p:cxnSp>
        <p:nvCxnSpPr>
          <p:cNvPr id="25" name="Straight Connector 2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52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202FE-811F-CE21-7CC8-E6CAD0079067}"/>
              </a:ext>
            </a:extLst>
          </p:cNvPr>
          <p:cNvSpPr>
            <a:spLocks noGrp="1"/>
          </p:cNvSpPr>
          <p:nvPr>
            <p:ph type="title"/>
          </p:nvPr>
        </p:nvSpPr>
        <p:spPr>
          <a:xfrm>
            <a:off x="5415148" y="1290836"/>
            <a:ext cx="4984493" cy="1731743"/>
          </a:xfrm>
        </p:spPr>
        <p:txBody>
          <a:bodyPr vert="horz" lIns="91440" tIns="45720" rIns="91440" bIns="45720" rtlCol="0" anchor="ctr">
            <a:normAutofit/>
          </a:bodyPr>
          <a:lstStyle/>
          <a:p>
            <a:pPr algn="r"/>
            <a:r>
              <a:rPr lang="en-US" sz="4000" u="sng"/>
              <a:t>PREDICTION ACCURACY</a:t>
            </a:r>
          </a:p>
        </p:txBody>
      </p:sp>
      <p:cxnSp>
        <p:nvCxnSpPr>
          <p:cNvPr id="19" name="Straight Connector 18">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7B98E0D-2084-4D9B-5F75-FA044648CD1F}"/>
              </a:ext>
            </a:extLst>
          </p:cNvPr>
          <p:cNvPicPr>
            <a:picLocks noChangeAspect="1"/>
          </p:cNvPicPr>
          <p:nvPr/>
        </p:nvPicPr>
        <p:blipFill>
          <a:blip r:embed="rId3"/>
          <a:stretch>
            <a:fillRect/>
          </a:stretch>
        </p:blipFill>
        <p:spPr>
          <a:xfrm>
            <a:off x="4750492" y="2885824"/>
            <a:ext cx="7365234" cy="273510"/>
          </a:xfrm>
          <a:prstGeom prst="rect">
            <a:avLst/>
          </a:prstGeom>
        </p:spPr>
      </p:pic>
      <p:pic>
        <p:nvPicPr>
          <p:cNvPr id="5128" name="Picture 8" descr="Applied Deep Learning - Part 1: Artificial Neural Networks | by Arden  Dertat | Towards Data Science">
            <a:extLst>
              <a:ext uri="{FF2B5EF4-FFF2-40B4-BE49-F238E27FC236}">
                <a16:creationId xmlns:a16="http://schemas.microsoft.com/office/drawing/2014/main" id="{F46830A4-0ED0-F681-6CA1-AAB33D775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676" y="1897380"/>
            <a:ext cx="3729956" cy="24395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18EBEA9-65BE-1BC3-3FE2-ABC19450AE5C}"/>
              </a:ext>
            </a:extLst>
          </p:cNvPr>
          <p:cNvPicPr>
            <a:picLocks noChangeAspect="1"/>
          </p:cNvPicPr>
          <p:nvPr/>
        </p:nvPicPr>
        <p:blipFill>
          <a:blip r:embed="rId5"/>
          <a:stretch>
            <a:fillRect/>
          </a:stretch>
        </p:blipFill>
        <p:spPr>
          <a:xfrm>
            <a:off x="4750492" y="3368416"/>
            <a:ext cx="6863923" cy="299396"/>
          </a:xfrm>
          <a:prstGeom prst="rect">
            <a:avLst/>
          </a:prstGeom>
        </p:spPr>
      </p:pic>
    </p:spTree>
    <p:extLst>
      <p:ext uri="{BB962C8B-B14F-4D97-AF65-F5344CB8AC3E}">
        <p14:creationId xmlns:p14="http://schemas.microsoft.com/office/powerpoint/2010/main" val="186305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20A70-2620-6C9E-1DD5-0525F92EF810}"/>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RESULTS</a:t>
            </a:r>
          </a:p>
        </p:txBody>
      </p:sp>
      <p:pic>
        <p:nvPicPr>
          <p:cNvPr id="5" name="Picture 4">
            <a:extLst>
              <a:ext uri="{FF2B5EF4-FFF2-40B4-BE49-F238E27FC236}">
                <a16:creationId xmlns:a16="http://schemas.microsoft.com/office/drawing/2014/main" id="{93221947-85CC-FA74-BFE1-0EFBFAA4ABC7}"/>
              </a:ext>
            </a:extLst>
          </p:cNvPr>
          <p:cNvPicPr>
            <a:picLocks noChangeAspect="1"/>
          </p:cNvPicPr>
          <p:nvPr/>
        </p:nvPicPr>
        <p:blipFill>
          <a:blip r:embed="rId3"/>
          <a:stretch>
            <a:fillRect/>
          </a:stretch>
        </p:blipFill>
        <p:spPr>
          <a:xfrm>
            <a:off x="333251" y="983881"/>
            <a:ext cx="7731602" cy="4890238"/>
          </a:xfrm>
          <a:prstGeom prst="rect">
            <a:avLst/>
          </a:prstGeom>
        </p:spPr>
      </p:pic>
      <p:cxnSp>
        <p:nvCxnSpPr>
          <p:cNvPr id="11"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8EC836D9-F4FA-6355-88FA-366CC801459A}"/>
              </a:ext>
            </a:extLst>
          </p:cNvPr>
          <p:cNvCxnSpPr/>
          <p:nvPr/>
        </p:nvCxnSpPr>
        <p:spPr>
          <a:xfrm>
            <a:off x="435429" y="639098"/>
            <a:ext cx="0" cy="548955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82656EB-4FC9-4B03-131E-9AEBEFAB036D}"/>
              </a:ext>
            </a:extLst>
          </p:cNvPr>
          <p:cNvCxnSpPr/>
          <p:nvPr/>
        </p:nvCxnSpPr>
        <p:spPr>
          <a:xfrm>
            <a:off x="435429" y="639098"/>
            <a:ext cx="73914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6882EBA-F08E-23F3-FAAE-B997AF9999DC}"/>
              </a:ext>
            </a:extLst>
          </p:cNvPr>
          <p:cNvCxnSpPr/>
          <p:nvPr/>
        </p:nvCxnSpPr>
        <p:spPr>
          <a:xfrm>
            <a:off x="7826829" y="639098"/>
            <a:ext cx="0" cy="548955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3F46ABC-3AA3-8379-E3EA-2A915449005E}"/>
              </a:ext>
            </a:extLst>
          </p:cNvPr>
          <p:cNvCxnSpPr/>
          <p:nvPr/>
        </p:nvCxnSpPr>
        <p:spPr>
          <a:xfrm>
            <a:off x="435429" y="6128657"/>
            <a:ext cx="7391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33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3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nerve cell">
            <a:extLst>
              <a:ext uri="{FF2B5EF4-FFF2-40B4-BE49-F238E27FC236}">
                <a16:creationId xmlns:a16="http://schemas.microsoft.com/office/drawing/2014/main" id="{A8255043-117B-F3D4-61CA-11DDDFC99F97}"/>
              </a:ext>
            </a:extLst>
          </p:cNvPr>
          <p:cNvPicPr>
            <a:picLocks noChangeAspect="1"/>
          </p:cNvPicPr>
          <p:nvPr/>
        </p:nvPicPr>
        <p:blipFill rotWithShape="1">
          <a:blip r:embed="rId3">
            <a:alphaModFix amt="54000"/>
          </a:blip>
          <a:srcRect t="8059" b="16941"/>
          <a:stretch/>
        </p:blipFill>
        <p:spPr>
          <a:xfrm>
            <a:off x="20" y="29850"/>
            <a:ext cx="12191980" cy="6858000"/>
          </a:xfrm>
          <a:prstGeom prst="rect">
            <a:avLst/>
          </a:prstGeom>
        </p:spPr>
      </p:pic>
      <p:sp>
        <p:nvSpPr>
          <p:cNvPr id="42" name="Rectangle 35">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57FEC-ADF9-B46D-CA59-94FFD3EE0AD5}"/>
              </a:ext>
            </a:extLst>
          </p:cNvPr>
          <p:cNvSpPr>
            <a:spLocks noGrp="1"/>
          </p:cNvSpPr>
          <p:nvPr>
            <p:ph type="title"/>
          </p:nvPr>
        </p:nvSpPr>
        <p:spPr>
          <a:xfrm>
            <a:off x="8123416" y="1475234"/>
            <a:ext cx="3214307" cy="2901694"/>
          </a:xfrm>
        </p:spPr>
        <p:txBody>
          <a:bodyPr vert="horz" lIns="91440" tIns="45720" rIns="91440" bIns="45720" rtlCol="0" anchor="b">
            <a:normAutofit/>
          </a:bodyPr>
          <a:lstStyle/>
          <a:p>
            <a:r>
              <a:rPr lang="en-US" sz="4400">
                <a:solidFill>
                  <a:schemeClr val="bg1"/>
                </a:solidFill>
              </a:rPr>
              <a:t>CONCLUSION</a:t>
            </a:r>
          </a:p>
        </p:txBody>
      </p:sp>
      <p:cxnSp>
        <p:nvCxnSpPr>
          <p:cNvPr id="38" name="Straight Connector 3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2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1" name="Rectangle 3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D8386B-E0A4-C66C-1163-EC0A9B73EFFF}"/>
              </a:ext>
            </a:extLst>
          </p:cNvPr>
          <p:cNvSpPr txBox="1"/>
          <p:nvPr/>
        </p:nvSpPr>
        <p:spPr>
          <a:xfrm>
            <a:off x="8614786" y="516836"/>
            <a:ext cx="3100136" cy="19602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dirty="0">
                <a:solidFill>
                  <a:srgbClr val="46ADC0"/>
                </a:solidFill>
                <a:latin typeface="+mj-lt"/>
                <a:ea typeface="+mj-ea"/>
                <a:cs typeface="+mj-cs"/>
              </a:rPr>
              <a:t>CONTENTS</a:t>
            </a:r>
          </a:p>
        </p:txBody>
      </p:sp>
      <p:pic>
        <p:nvPicPr>
          <p:cNvPr id="22" name="Picture 4" descr="Digital financial graph">
            <a:extLst>
              <a:ext uri="{FF2B5EF4-FFF2-40B4-BE49-F238E27FC236}">
                <a16:creationId xmlns:a16="http://schemas.microsoft.com/office/drawing/2014/main" id="{30DB1CD0-BC15-1B45-CF86-52C1CF1ACE05}"/>
              </a:ext>
            </a:extLst>
          </p:cNvPr>
          <p:cNvPicPr>
            <a:picLocks noChangeAspect="1"/>
          </p:cNvPicPr>
          <p:nvPr/>
        </p:nvPicPr>
        <p:blipFill rotWithShape="1">
          <a:blip r:embed="rId2"/>
          <a:srcRect l="16758" r="16712"/>
          <a:stretch/>
        </p:blipFill>
        <p:spPr>
          <a:xfrm>
            <a:off x="0" y="10"/>
            <a:ext cx="8111272" cy="6857990"/>
          </a:xfrm>
          <a:prstGeom prst="rect">
            <a:avLst/>
          </a:prstGeom>
        </p:spPr>
      </p:pic>
      <p:cxnSp>
        <p:nvCxnSpPr>
          <p:cNvPr id="132" name="Straight Connector 3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E9B9564-BB1B-ECB3-AE73-324EB60B1C4C}"/>
              </a:ext>
            </a:extLst>
          </p:cNvPr>
          <p:cNvSpPr txBox="1"/>
          <p:nvPr/>
        </p:nvSpPr>
        <p:spPr>
          <a:xfrm>
            <a:off x="8614786" y="2790855"/>
            <a:ext cx="3084844" cy="3311766"/>
          </a:xfrm>
          <a:prstGeom prst="rect">
            <a:avLst/>
          </a:prstGeom>
        </p:spPr>
        <p:txBody>
          <a:bodyPr vert="horz" lIns="0" tIns="45720" rIns="0" bIns="45720" rtlCol="0">
            <a:normAutofit fontScale="70000" lnSpcReduction="20000"/>
          </a:bodyPr>
          <a:lstStyle/>
          <a:p>
            <a:pPr marL="342900" indent="-342900">
              <a:spcAft>
                <a:spcPts val="600"/>
              </a:spcAft>
              <a:buFont typeface="Calibri" panose="020F0502020204030204" pitchFamily="34" charset="0"/>
              <a:buAutoNum type="arabicParenR"/>
            </a:pPr>
            <a:r>
              <a:rPr lang="en-US" sz="2800" dirty="0">
                <a:solidFill>
                  <a:schemeClr val="tx1">
                    <a:lumMod val="75000"/>
                    <a:lumOff val="25000"/>
                  </a:schemeClr>
                </a:solidFill>
              </a:rPr>
              <a:t>Problem statement</a:t>
            </a:r>
          </a:p>
          <a:p>
            <a:pPr marL="342900" indent="-342900">
              <a:spcAft>
                <a:spcPts val="600"/>
              </a:spcAft>
              <a:buFont typeface="Calibri" panose="020F0502020204030204" pitchFamily="34" charset="0"/>
              <a:buAutoNum type="arabicParenR"/>
            </a:pPr>
            <a:endParaRPr lang="en-US" sz="2800" dirty="0">
              <a:solidFill>
                <a:schemeClr val="tx1">
                  <a:lumMod val="75000"/>
                  <a:lumOff val="25000"/>
                </a:schemeClr>
              </a:solidFill>
            </a:endParaRPr>
          </a:p>
          <a:p>
            <a:pPr marL="342900" indent="-342900">
              <a:spcAft>
                <a:spcPts val="600"/>
              </a:spcAft>
              <a:buFont typeface="Calibri" panose="020F0502020204030204" pitchFamily="34" charset="0"/>
              <a:buAutoNum type="arabicParenR"/>
            </a:pPr>
            <a:r>
              <a:rPr lang="en-US" sz="2800" dirty="0">
                <a:solidFill>
                  <a:schemeClr val="tx1">
                    <a:lumMod val="75000"/>
                    <a:lumOff val="25000"/>
                  </a:schemeClr>
                </a:solidFill>
              </a:rPr>
              <a:t>Exploratory data analysis</a:t>
            </a:r>
          </a:p>
          <a:p>
            <a:pPr marL="342900" indent="-342900">
              <a:spcAft>
                <a:spcPts val="600"/>
              </a:spcAft>
              <a:buFont typeface="Calibri" panose="020F0502020204030204" pitchFamily="34" charset="0"/>
              <a:buAutoNum type="arabicParenR"/>
            </a:pPr>
            <a:endParaRPr lang="en-US" sz="2800" dirty="0">
              <a:solidFill>
                <a:schemeClr val="tx1">
                  <a:lumMod val="75000"/>
                  <a:lumOff val="25000"/>
                </a:schemeClr>
              </a:solidFill>
            </a:endParaRPr>
          </a:p>
          <a:p>
            <a:pPr marL="342900" indent="-342900">
              <a:spcAft>
                <a:spcPts val="600"/>
              </a:spcAft>
              <a:buFont typeface="Calibri" panose="020F0502020204030204" pitchFamily="34" charset="0"/>
              <a:buAutoNum type="arabicParenR"/>
            </a:pPr>
            <a:r>
              <a:rPr lang="en-US" sz="2800" dirty="0">
                <a:solidFill>
                  <a:schemeClr val="tx1">
                    <a:lumMod val="75000"/>
                    <a:lumOff val="25000"/>
                  </a:schemeClr>
                </a:solidFill>
              </a:rPr>
              <a:t>Machine learning</a:t>
            </a:r>
          </a:p>
          <a:p>
            <a:pPr marL="342900" indent="-342900">
              <a:spcAft>
                <a:spcPts val="600"/>
              </a:spcAft>
              <a:buFont typeface="Calibri" panose="020F0502020204030204" pitchFamily="34" charset="0"/>
              <a:buAutoNum type="arabicParenR"/>
            </a:pPr>
            <a:endParaRPr lang="en-US" sz="2800" dirty="0">
              <a:solidFill>
                <a:schemeClr val="tx1">
                  <a:lumMod val="75000"/>
                  <a:lumOff val="25000"/>
                </a:schemeClr>
              </a:solidFill>
            </a:endParaRPr>
          </a:p>
          <a:p>
            <a:pPr marL="342900" indent="-342900">
              <a:spcAft>
                <a:spcPts val="600"/>
              </a:spcAft>
              <a:buFont typeface="Calibri" panose="020F0502020204030204" pitchFamily="34" charset="0"/>
              <a:buAutoNum type="arabicParenR"/>
            </a:pPr>
            <a:r>
              <a:rPr lang="en-US" sz="2800" dirty="0">
                <a:solidFill>
                  <a:schemeClr val="tx1">
                    <a:lumMod val="75000"/>
                    <a:lumOff val="25000"/>
                  </a:schemeClr>
                </a:solidFill>
              </a:rPr>
              <a:t>Visualisation</a:t>
            </a:r>
          </a:p>
          <a:p>
            <a:pPr marL="342900" indent="-342900">
              <a:spcAft>
                <a:spcPts val="600"/>
              </a:spcAft>
              <a:buFont typeface="Calibri" panose="020F0502020204030204" pitchFamily="34" charset="0"/>
              <a:buAutoNum type="arabicParenR"/>
            </a:pPr>
            <a:endParaRPr lang="en-US" sz="2800" dirty="0">
              <a:solidFill>
                <a:schemeClr val="tx1">
                  <a:lumMod val="75000"/>
                  <a:lumOff val="25000"/>
                </a:schemeClr>
              </a:solidFill>
            </a:endParaRPr>
          </a:p>
          <a:p>
            <a:pPr marL="342900" indent="-342900">
              <a:spcAft>
                <a:spcPts val="600"/>
              </a:spcAft>
              <a:buFont typeface="Calibri" panose="020F0502020204030204" pitchFamily="34" charset="0"/>
              <a:buAutoNum type="arabicParenR"/>
            </a:pPr>
            <a:r>
              <a:rPr lang="en-US" sz="2800" dirty="0">
                <a:solidFill>
                  <a:schemeClr val="tx1">
                    <a:lumMod val="75000"/>
                    <a:lumOff val="25000"/>
                  </a:schemeClr>
                </a:solidFill>
              </a:rPr>
              <a:t>Insights</a:t>
            </a:r>
          </a:p>
          <a:p>
            <a:pPr marL="342900" indent="-342900">
              <a:spcAft>
                <a:spcPts val="600"/>
              </a:spcAft>
              <a:buFont typeface="Calibri" panose="020F0502020204030204" pitchFamily="34" charset="0"/>
              <a:buAutoNum type="arabicParenR"/>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85533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B73-5AE0-047C-B32D-8073C70BAE31}"/>
              </a:ext>
            </a:extLst>
          </p:cNvPr>
          <p:cNvSpPr>
            <a:spLocks noGrp="1"/>
          </p:cNvSpPr>
          <p:nvPr>
            <p:ph type="title"/>
          </p:nvPr>
        </p:nvSpPr>
        <p:spPr/>
        <p:txBody>
          <a:bodyPr/>
          <a:lstStyle/>
          <a:p>
            <a:r>
              <a:rPr lang="en-SG"/>
              <a:t>OUR GAME PLAN</a:t>
            </a:r>
          </a:p>
        </p:txBody>
      </p:sp>
      <p:grpSp>
        <p:nvGrpSpPr>
          <p:cNvPr id="9" name="Group 8">
            <a:extLst>
              <a:ext uri="{FF2B5EF4-FFF2-40B4-BE49-F238E27FC236}">
                <a16:creationId xmlns:a16="http://schemas.microsoft.com/office/drawing/2014/main" id="{EBAE56D2-5318-60CC-A1E1-72810733BA83}"/>
              </a:ext>
            </a:extLst>
          </p:cNvPr>
          <p:cNvGrpSpPr/>
          <p:nvPr/>
        </p:nvGrpSpPr>
        <p:grpSpPr>
          <a:xfrm rot="16200000">
            <a:off x="1697078" y="3827630"/>
            <a:ext cx="735227" cy="481745"/>
            <a:chOff x="2907557" y="1472089"/>
            <a:chExt cx="246231" cy="288044"/>
          </a:xfrm>
        </p:grpSpPr>
        <p:sp>
          <p:nvSpPr>
            <p:cNvPr id="10" name="Arrow: Right 9">
              <a:extLst>
                <a:ext uri="{FF2B5EF4-FFF2-40B4-BE49-F238E27FC236}">
                  <a16:creationId xmlns:a16="http://schemas.microsoft.com/office/drawing/2014/main" id="{669BA73A-4F12-E320-9BC2-7B0135A954AB}"/>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157535A4-97D1-9D9E-21E2-C8029026207B}"/>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18" name="Group 17">
            <a:extLst>
              <a:ext uri="{FF2B5EF4-FFF2-40B4-BE49-F238E27FC236}">
                <a16:creationId xmlns:a16="http://schemas.microsoft.com/office/drawing/2014/main" id="{322FC387-923F-8FFD-9FBB-E537A85C772F}"/>
              </a:ext>
            </a:extLst>
          </p:cNvPr>
          <p:cNvGrpSpPr/>
          <p:nvPr/>
        </p:nvGrpSpPr>
        <p:grpSpPr>
          <a:xfrm>
            <a:off x="5515266" y="2784006"/>
            <a:ext cx="1161468" cy="696881"/>
            <a:chOff x="3885" y="1267671"/>
            <a:chExt cx="1161468" cy="696881"/>
          </a:xfrm>
        </p:grpSpPr>
        <p:sp>
          <p:nvSpPr>
            <p:cNvPr id="19" name="Rectangle: Rounded Corners 18">
              <a:extLst>
                <a:ext uri="{FF2B5EF4-FFF2-40B4-BE49-F238E27FC236}">
                  <a16:creationId xmlns:a16="http://schemas.microsoft.com/office/drawing/2014/main" id="{31D9A5C5-B9CB-B276-C9F5-7B44BF8DDB64}"/>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7764D761-A624-4134-1FBD-D666CA9627AA}"/>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FINDING THE RARITY OF SYMPTOMS</a:t>
              </a:r>
              <a:endParaRPr lang="en-SG" sz="1200" kern="1200"/>
            </a:p>
          </p:txBody>
        </p:sp>
      </p:grpSp>
      <p:grpSp>
        <p:nvGrpSpPr>
          <p:cNvPr id="24" name="Group 23">
            <a:extLst>
              <a:ext uri="{FF2B5EF4-FFF2-40B4-BE49-F238E27FC236}">
                <a16:creationId xmlns:a16="http://schemas.microsoft.com/office/drawing/2014/main" id="{C6DC5B96-A2F9-3600-9979-DCED44AF570F}"/>
              </a:ext>
            </a:extLst>
          </p:cNvPr>
          <p:cNvGrpSpPr/>
          <p:nvPr/>
        </p:nvGrpSpPr>
        <p:grpSpPr>
          <a:xfrm>
            <a:off x="5494855" y="4730960"/>
            <a:ext cx="1161468" cy="696881"/>
            <a:chOff x="3885" y="1267671"/>
            <a:chExt cx="1161468" cy="696881"/>
          </a:xfrm>
        </p:grpSpPr>
        <p:sp>
          <p:nvSpPr>
            <p:cNvPr id="25" name="Rectangle: Rounded Corners 24">
              <a:extLst>
                <a:ext uri="{FF2B5EF4-FFF2-40B4-BE49-F238E27FC236}">
                  <a16:creationId xmlns:a16="http://schemas.microsoft.com/office/drawing/2014/main" id="{9FC405A9-C358-8B2E-B54B-A99AC4C350C0}"/>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81C09E64-4146-CA74-E7B5-5E328C935D4B}"/>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PLOTTING TO SEE THE DATASET</a:t>
              </a:r>
              <a:endParaRPr lang="en-SG" sz="1200" kern="1200"/>
            </a:p>
          </p:txBody>
        </p:sp>
      </p:grpSp>
      <p:pic>
        <p:nvPicPr>
          <p:cNvPr id="5" name="Picture 4">
            <a:extLst>
              <a:ext uri="{FF2B5EF4-FFF2-40B4-BE49-F238E27FC236}">
                <a16:creationId xmlns:a16="http://schemas.microsoft.com/office/drawing/2014/main" id="{6547C15E-E53E-3F99-C541-66E1AA2CF6F6}"/>
              </a:ext>
            </a:extLst>
          </p:cNvPr>
          <p:cNvPicPr>
            <a:picLocks noChangeAspect="1"/>
          </p:cNvPicPr>
          <p:nvPr/>
        </p:nvPicPr>
        <p:blipFill>
          <a:blip r:embed="rId2"/>
          <a:stretch>
            <a:fillRect/>
          </a:stretch>
        </p:blipFill>
        <p:spPr>
          <a:xfrm>
            <a:off x="236359" y="5469081"/>
            <a:ext cx="4443297" cy="689477"/>
          </a:xfrm>
          <a:prstGeom prst="rect">
            <a:avLst/>
          </a:prstGeom>
        </p:spPr>
      </p:pic>
      <p:grpSp>
        <p:nvGrpSpPr>
          <p:cNvPr id="15" name="Group 14">
            <a:extLst>
              <a:ext uri="{FF2B5EF4-FFF2-40B4-BE49-F238E27FC236}">
                <a16:creationId xmlns:a16="http://schemas.microsoft.com/office/drawing/2014/main" id="{739BDCB3-696D-A6CB-D599-BF0D8D542973}"/>
              </a:ext>
            </a:extLst>
          </p:cNvPr>
          <p:cNvGrpSpPr/>
          <p:nvPr/>
        </p:nvGrpSpPr>
        <p:grpSpPr>
          <a:xfrm>
            <a:off x="1483958" y="4618763"/>
            <a:ext cx="1161468" cy="773599"/>
            <a:chOff x="3885" y="1267671"/>
            <a:chExt cx="1161468" cy="773599"/>
          </a:xfrm>
        </p:grpSpPr>
        <p:sp>
          <p:nvSpPr>
            <p:cNvPr id="16" name="Rectangle: Rounded Corners 15">
              <a:extLst>
                <a:ext uri="{FF2B5EF4-FFF2-40B4-BE49-F238E27FC236}">
                  <a16:creationId xmlns:a16="http://schemas.microsoft.com/office/drawing/2014/main" id="{F9AF9F4E-A9AA-F945-51F5-2745D9EB1C6C}"/>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33DBA6FE-1A06-AAF8-36F5-F8D172048FF7}"/>
                </a:ext>
              </a:extLst>
            </p:cNvPr>
            <p:cNvSpPr txBox="1"/>
            <p:nvPr/>
          </p:nvSpPr>
          <p:spPr>
            <a:xfrm>
              <a:off x="24296" y="1385211"/>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algn="ctr" defTabSz="1333500">
                <a:lnSpc>
                  <a:spcPct val="90000"/>
                </a:lnSpc>
                <a:spcBef>
                  <a:spcPct val="0"/>
                </a:spcBef>
                <a:spcAft>
                  <a:spcPct val="35000"/>
                </a:spcAft>
              </a:pPr>
              <a:r>
                <a:rPr lang="en-SG" sz="1200" kern="1200"/>
                <a:t>FINDING THE DATASET</a:t>
              </a:r>
            </a:p>
            <a:p>
              <a:pPr marL="0" lvl="0" indent="0" algn="ctr" defTabSz="1333500">
                <a:lnSpc>
                  <a:spcPct val="90000"/>
                </a:lnSpc>
                <a:spcBef>
                  <a:spcPct val="0"/>
                </a:spcBef>
                <a:spcAft>
                  <a:spcPct val="35000"/>
                </a:spcAft>
                <a:buNone/>
              </a:pPr>
              <a:endParaRPr lang="en-SG" sz="1200" kern="1200"/>
            </a:p>
          </p:txBody>
        </p:sp>
      </p:grpSp>
      <p:pic>
        <p:nvPicPr>
          <p:cNvPr id="40" name="Picture 39">
            <a:extLst>
              <a:ext uri="{FF2B5EF4-FFF2-40B4-BE49-F238E27FC236}">
                <a16:creationId xmlns:a16="http://schemas.microsoft.com/office/drawing/2014/main" id="{DBEA74B4-74E7-DCDA-1437-4B0800CF255F}"/>
              </a:ext>
            </a:extLst>
          </p:cNvPr>
          <p:cNvPicPr>
            <a:picLocks noChangeAspect="1"/>
          </p:cNvPicPr>
          <p:nvPr/>
        </p:nvPicPr>
        <p:blipFill>
          <a:blip r:embed="rId3"/>
          <a:stretch>
            <a:fillRect/>
          </a:stretch>
        </p:blipFill>
        <p:spPr>
          <a:xfrm>
            <a:off x="233772" y="1954383"/>
            <a:ext cx="4756394" cy="666784"/>
          </a:xfrm>
          <a:prstGeom prst="rect">
            <a:avLst/>
          </a:prstGeom>
        </p:spPr>
      </p:pic>
      <p:grpSp>
        <p:nvGrpSpPr>
          <p:cNvPr id="43" name="Group 42">
            <a:extLst>
              <a:ext uri="{FF2B5EF4-FFF2-40B4-BE49-F238E27FC236}">
                <a16:creationId xmlns:a16="http://schemas.microsoft.com/office/drawing/2014/main" id="{1342B670-9AAE-4F4B-9910-B2DD818913B0}"/>
              </a:ext>
            </a:extLst>
          </p:cNvPr>
          <p:cNvGrpSpPr/>
          <p:nvPr/>
        </p:nvGrpSpPr>
        <p:grpSpPr>
          <a:xfrm>
            <a:off x="1463547" y="2808671"/>
            <a:ext cx="1161468" cy="696881"/>
            <a:chOff x="3885" y="1267671"/>
            <a:chExt cx="1161468" cy="696881"/>
          </a:xfrm>
        </p:grpSpPr>
        <p:sp>
          <p:nvSpPr>
            <p:cNvPr id="44" name="Rectangle: Rounded Corners 43">
              <a:extLst>
                <a:ext uri="{FF2B5EF4-FFF2-40B4-BE49-F238E27FC236}">
                  <a16:creationId xmlns:a16="http://schemas.microsoft.com/office/drawing/2014/main" id="{4ADAEBBE-2E0B-7BB2-6374-4C754C5DD8F6}"/>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B96222B4-8578-3CBF-ECBF-F29F68A136CE}"/>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kern="1200"/>
                <a:t>CLEANING THE DATASET</a:t>
              </a:r>
            </a:p>
          </p:txBody>
        </p:sp>
      </p:grpSp>
      <p:pic>
        <p:nvPicPr>
          <p:cNvPr id="49" name="Picture 48">
            <a:extLst>
              <a:ext uri="{FF2B5EF4-FFF2-40B4-BE49-F238E27FC236}">
                <a16:creationId xmlns:a16="http://schemas.microsoft.com/office/drawing/2014/main" id="{54C88044-963B-F4CF-0028-27066B9E6D16}"/>
              </a:ext>
            </a:extLst>
          </p:cNvPr>
          <p:cNvPicPr>
            <a:picLocks noChangeAspect="1"/>
          </p:cNvPicPr>
          <p:nvPr/>
        </p:nvPicPr>
        <p:blipFill>
          <a:blip r:embed="rId4"/>
          <a:stretch>
            <a:fillRect/>
          </a:stretch>
        </p:blipFill>
        <p:spPr>
          <a:xfrm>
            <a:off x="4230961" y="1954383"/>
            <a:ext cx="4475257" cy="648802"/>
          </a:xfrm>
          <a:prstGeom prst="rect">
            <a:avLst/>
          </a:prstGeom>
        </p:spPr>
      </p:pic>
      <p:pic>
        <p:nvPicPr>
          <p:cNvPr id="51" name="Picture 50">
            <a:extLst>
              <a:ext uri="{FF2B5EF4-FFF2-40B4-BE49-F238E27FC236}">
                <a16:creationId xmlns:a16="http://schemas.microsoft.com/office/drawing/2014/main" id="{78622457-D250-6626-0A87-1E28246386CD}"/>
              </a:ext>
            </a:extLst>
          </p:cNvPr>
          <p:cNvPicPr>
            <a:picLocks noChangeAspect="1"/>
          </p:cNvPicPr>
          <p:nvPr/>
        </p:nvPicPr>
        <p:blipFill>
          <a:blip r:embed="rId5"/>
          <a:stretch>
            <a:fillRect/>
          </a:stretch>
        </p:blipFill>
        <p:spPr>
          <a:xfrm>
            <a:off x="4243795" y="5518529"/>
            <a:ext cx="4122339" cy="640029"/>
          </a:xfrm>
          <a:prstGeom prst="rect">
            <a:avLst/>
          </a:prstGeom>
        </p:spPr>
      </p:pic>
      <p:grpSp>
        <p:nvGrpSpPr>
          <p:cNvPr id="52" name="Group 51">
            <a:extLst>
              <a:ext uri="{FF2B5EF4-FFF2-40B4-BE49-F238E27FC236}">
                <a16:creationId xmlns:a16="http://schemas.microsoft.com/office/drawing/2014/main" id="{47953A5C-0C52-FBAE-7F7A-03333AA61968}"/>
              </a:ext>
            </a:extLst>
          </p:cNvPr>
          <p:cNvGrpSpPr/>
          <p:nvPr/>
        </p:nvGrpSpPr>
        <p:grpSpPr>
          <a:xfrm>
            <a:off x="3702527" y="2905012"/>
            <a:ext cx="735227" cy="481745"/>
            <a:chOff x="2907557" y="1472089"/>
            <a:chExt cx="246231" cy="288044"/>
          </a:xfrm>
        </p:grpSpPr>
        <p:sp>
          <p:nvSpPr>
            <p:cNvPr id="53" name="Arrow: Right 52">
              <a:extLst>
                <a:ext uri="{FF2B5EF4-FFF2-40B4-BE49-F238E27FC236}">
                  <a16:creationId xmlns:a16="http://schemas.microsoft.com/office/drawing/2014/main" id="{9865AC8E-DC65-041D-2A7D-79B2DDD414C3}"/>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Right 4">
              <a:extLst>
                <a:ext uri="{FF2B5EF4-FFF2-40B4-BE49-F238E27FC236}">
                  <a16:creationId xmlns:a16="http://schemas.microsoft.com/office/drawing/2014/main" id="{8246A5C9-535F-D9D7-FF25-3144902884EF}"/>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55" name="Group 54">
            <a:extLst>
              <a:ext uri="{FF2B5EF4-FFF2-40B4-BE49-F238E27FC236}">
                <a16:creationId xmlns:a16="http://schemas.microsoft.com/office/drawing/2014/main" id="{98085CB6-C107-9192-5B82-EDD843206FD4}"/>
              </a:ext>
            </a:extLst>
          </p:cNvPr>
          <p:cNvGrpSpPr/>
          <p:nvPr/>
        </p:nvGrpSpPr>
        <p:grpSpPr>
          <a:xfrm rot="5400000">
            <a:off x="5707975" y="3865051"/>
            <a:ext cx="735227" cy="481745"/>
            <a:chOff x="2907557" y="1472089"/>
            <a:chExt cx="246231" cy="288044"/>
          </a:xfrm>
        </p:grpSpPr>
        <p:sp>
          <p:nvSpPr>
            <p:cNvPr id="56" name="Arrow: Right 55">
              <a:extLst>
                <a:ext uri="{FF2B5EF4-FFF2-40B4-BE49-F238E27FC236}">
                  <a16:creationId xmlns:a16="http://schemas.microsoft.com/office/drawing/2014/main" id="{44F9B90B-D363-FF9C-E17E-4541D920AD33}"/>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A71C32D5-91D1-BA7F-FF6A-595BAA7342D6}"/>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pic>
        <p:nvPicPr>
          <p:cNvPr id="59" name="Picture 58">
            <a:extLst>
              <a:ext uri="{FF2B5EF4-FFF2-40B4-BE49-F238E27FC236}">
                <a16:creationId xmlns:a16="http://schemas.microsoft.com/office/drawing/2014/main" id="{6F579B54-B861-E35E-1864-3CEDB28515F5}"/>
              </a:ext>
            </a:extLst>
          </p:cNvPr>
          <p:cNvPicPr>
            <a:picLocks noChangeAspect="1"/>
          </p:cNvPicPr>
          <p:nvPr/>
        </p:nvPicPr>
        <p:blipFill>
          <a:blip r:embed="rId6"/>
          <a:stretch>
            <a:fillRect/>
          </a:stretch>
        </p:blipFill>
        <p:spPr>
          <a:xfrm>
            <a:off x="8480820" y="5493127"/>
            <a:ext cx="3892750" cy="641383"/>
          </a:xfrm>
          <a:prstGeom prst="rect">
            <a:avLst/>
          </a:prstGeom>
        </p:spPr>
      </p:pic>
      <p:grpSp>
        <p:nvGrpSpPr>
          <p:cNvPr id="60" name="Group 59">
            <a:extLst>
              <a:ext uri="{FF2B5EF4-FFF2-40B4-BE49-F238E27FC236}">
                <a16:creationId xmlns:a16="http://schemas.microsoft.com/office/drawing/2014/main" id="{7FA77910-EA3F-E03A-D348-571C1F19AA26}"/>
              </a:ext>
            </a:extLst>
          </p:cNvPr>
          <p:cNvGrpSpPr/>
          <p:nvPr/>
        </p:nvGrpSpPr>
        <p:grpSpPr>
          <a:xfrm>
            <a:off x="8706224" y="4757899"/>
            <a:ext cx="1161468" cy="696881"/>
            <a:chOff x="3885" y="1267671"/>
            <a:chExt cx="1161468" cy="696881"/>
          </a:xfrm>
        </p:grpSpPr>
        <p:sp>
          <p:nvSpPr>
            <p:cNvPr id="61" name="Rectangle: Rounded Corners 60">
              <a:extLst>
                <a:ext uri="{FF2B5EF4-FFF2-40B4-BE49-F238E27FC236}">
                  <a16:creationId xmlns:a16="http://schemas.microsoft.com/office/drawing/2014/main" id="{3B3EE28F-2D15-DC5B-B9B6-46C93BCD50ED}"/>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Rectangle: Rounded Corners 4">
              <a:extLst>
                <a:ext uri="{FF2B5EF4-FFF2-40B4-BE49-F238E27FC236}">
                  <a16:creationId xmlns:a16="http://schemas.microsoft.com/office/drawing/2014/main" id="{CBB07BAD-655A-4180-8467-DF004541FFC2}"/>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LOGISTIC REGRESSION</a:t>
              </a:r>
              <a:endParaRPr lang="en-SG" sz="1200" kern="1200"/>
            </a:p>
          </p:txBody>
        </p:sp>
      </p:grpSp>
      <p:grpSp>
        <p:nvGrpSpPr>
          <p:cNvPr id="63" name="Group 62">
            <a:extLst>
              <a:ext uri="{FF2B5EF4-FFF2-40B4-BE49-F238E27FC236}">
                <a16:creationId xmlns:a16="http://schemas.microsoft.com/office/drawing/2014/main" id="{1756501F-DD71-C5FB-9BAD-106F298B1B7B}"/>
              </a:ext>
            </a:extLst>
          </p:cNvPr>
          <p:cNvGrpSpPr/>
          <p:nvPr/>
        </p:nvGrpSpPr>
        <p:grpSpPr>
          <a:xfrm>
            <a:off x="7209834" y="4854021"/>
            <a:ext cx="735227" cy="481745"/>
            <a:chOff x="2907557" y="1472089"/>
            <a:chExt cx="246231" cy="288044"/>
          </a:xfrm>
        </p:grpSpPr>
        <p:sp>
          <p:nvSpPr>
            <p:cNvPr id="64" name="Arrow: Right 63">
              <a:extLst>
                <a:ext uri="{FF2B5EF4-FFF2-40B4-BE49-F238E27FC236}">
                  <a16:creationId xmlns:a16="http://schemas.microsoft.com/office/drawing/2014/main" id="{F695B53D-D029-13A0-3BA1-486429593C7C}"/>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5" name="Arrow: Right 4">
              <a:extLst>
                <a:ext uri="{FF2B5EF4-FFF2-40B4-BE49-F238E27FC236}">
                  <a16:creationId xmlns:a16="http://schemas.microsoft.com/office/drawing/2014/main" id="{56F0A530-703D-1CEE-50CE-BF8DC16393B8}"/>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pic>
        <p:nvPicPr>
          <p:cNvPr id="67" name="Picture 66">
            <a:extLst>
              <a:ext uri="{FF2B5EF4-FFF2-40B4-BE49-F238E27FC236}">
                <a16:creationId xmlns:a16="http://schemas.microsoft.com/office/drawing/2014/main" id="{EFD8350C-4633-A8FB-C2EE-732A7F9E9DE1}"/>
              </a:ext>
            </a:extLst>
          </p:cNvPr>
          <p:cNvPicPr>
            <a:picLocks noChangeAspect="1"/>
          </p:cNvPicPr>
          <p:nvPr/>
        </p:nvPicPr>
        <p:blipFill>
          <a:blip r:embed="rId7"/>
          <a:stretch>
            <a:fillRect/>
          </a:stretch>
        </p:blipFill>
        <p:spPr>
          <a:xfrm>
            <a:off x="8366134" y="1939681"/>
            <a:ext cx="4337273" cy="666784"/>
          </a:xfrm>
          <a:prstGeom prst="rect">
            <a:avLst/>
          </a:prstGeom>
        </p:spPr>
      </p:pic>
      <p:grpSp>
        <p:nvGrpSpPr>
          <p:cNvPr id="68" name="Group 67">
            <a:extLst>
              <a:ext uri="{FF2B5EF4-FFF2-40B4-BE49-F238E27FC236}">
                <a16:creationId xmlns:a16="http://schemas.microsoft.com/office/drawing/2014/main" id="{A85D0A43-6E8B-AE02-600D-944F0F89DA8F}"/>
              </a:ext>
            </a:extLst>
          </p:cNvPr>
          <p:cNvGrpSpPr/>
          <p:nvPr/>
        </p:nvGrpSpPr>
        <p:grpSpPr>
          <a:xfrm>
            <a:off x="9286881" y="2784005"/>
            <a:ext cx="1161468" cy="696881"/>
            <a:chOff x="3885" y="1267671"/>
            <a:chExt cx="1161468" cy="696881"/>
          </a:xfrm>
        </p:grpSpPr>
        <p:sp>
          <p:nvSpPr>
            <p:cNvPr id="69" name="Rectangle: Rounded Corners 68">
              <a:extLst>
                <a:ext uri="{FF2B5EF4-FFF2-40B4-BE49-F238E27FC236}">
                  <a16:creationId xmlns:a16="http://schemas.microsoft.com/office/drawing/2014/main" id="{7A265BF1-1F38-A636-55D3-D712184DBB44}"/>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EF9146A7-8883-2199-6EC6-6C68FC996F99}"/>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PREDICTION MODEL</a:t>
              </a:r>
              <a:endParaRPr lang="en-SG" sz="1200" kern="1200"/>
            </a:p>
          </p:txBody>
        </p:sp>
      </p:grpSp>
      <p:grpSp>
        <p:nvGrpSpPr>
          <p:cNvPr id="71" name="Group 70">
            <a:extLst>
              <a:ext uri="{FF2B5EF4-FFF2-40B4-BE49-F238E27FC236}">
                <a16:creationId xmlns:a16="http://schemas.microsoft.com/office/drawing/2014/main" id="{3ABF511F-9740-920F-988D-5FC7539D603D}"/>
              </a:ext>
            </a:extLst>
          </p:cNvPr>
          <p:cNvGrpSpPr/>
          <p:nvPr/>
        </p:nvGrpSpPr>
        <p:grpSpPr>
          <a:xfrm rot="16200000">
            <a:off x="9616328" y="3937913"/>
            <a:ext cx="735227" cy="481745"/>
            <a:chOff x="2907557" y="1472089"/>
            <a:chExt cx="246231" cy="288044"/>
          </a:xfrm>
        </p:grpSpPr>
        <p:sp>
          <p:nvSpPr>
            <p:cNvPr id="72" name="Arrow: Right 71">
              <a:extLst>
                <a:ext uri="{FF2B5EF4-FFF2-40B4-BE49-F238E27FC236}">
                  <a16:creationId xmlns:a16="http://schemas.microsoft.com/office/drawing/2014/main" id="{7CC85119-304D-1320-3163-4FE2C5984796}"/>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Arrow: Right 4">
              <a:extLst>
                <a:ext uri="{FF2B5EF4-FFF2-40B4-BE49-F238E27FC236}">
                  <a16:creationId xmlns:a16="http://schemas.microsoft.com/office/drawing/2014/main" id="{F9E73493-454D-A1B5-C154-3F40DDA0F4E8}"/>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87" name="Group 86">
            <a:extLst>
              <a:ext uri="{FF2B5EF4-FFF2-40B4-BE49-F238E27FC236}">
                <a16:creationId xmlns:a16="http://schemas.microsoft.com/office/drawing/2014/main" id="{456BC860-E99B-1907-BC15-2D4E6B750E3C}"/>
              </a:ext>
            </a:extLst>
          </p:cNvPr>
          <p:cNvGrpSpPr/>
          <p:nvPr/>
        </p:nvGrpSpPr>
        <p:grpSpPr>
          <a:xfrm>
            <a:off x="10208863" y="4739301"/>
            <a:ext cx="1161468" cy="711183"/>
            <a:chOff x="3885" y="1267671"/>
            <a:chExt cx="1161468" cy="711183"/>
          </a:xfrm>
        </p:grpSpPr>
        <p:sp>
          <p:nvSpPr>
            <p:cNvPr id="88" name="Rectangle: Rounded Corners 87">
              <a:extLst>
                <a:ext uri="{FF2B5EF4-FFF2-40B4-BE49-F238E27FC236}">
                  <a16:creationId xmlns:a16="http://schemas.microsoft.com/office/drawing/2014/main" id="{014EF51D-A171-CEE7-2107-20EE9C13AC8B}"/>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Rectangle: Rounded Corners 4">
              <a:extLst>
                <a:ext uri="{FF2B5EF4-FFF2-40B4-BE49-F238E27FC236}">
                  <a16:creationId xmlns:a16="http://schemas.microsoft.com/office/drawing/2014/main" id="{04F62AE2-25EF-5DA7-F96F-F075D2EAD3BA}"/>
                </a:ext>
              </a:extLst>
            </p:cNvPr>
            <p:cNvSpPr txBox="1"/>
            <p:nvPr/>
          </p:nvSpPr>
          <p:spPr>
            <a:xfrm>
              <a:off x="3885" y="1322795"/>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kern="1200"/>
                <a:t>ARTIFICIAL NEURAL NETWORK</a:t>
              </a:r>
            </a:p>
          </p:txBody>
        </p:sp>
      </p:grpSp>
    </p:spTree>
    <p:extLst>
      <p:ext uri="{BB962C8B-B14F-4D97-AF65-F5344CB8AC3E}">
        <p14:creationId xmlns:p14="http://schemas.microsoft.com/office/powerpoint/2010/main" val="29082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arn(inVertical)">
                                      <p:cBhvr>
                                        <p:cTn id="23" dur="500"/>
                                        <p:tgtEl>
                                          <p:spTgt spid="43"/>
                                        </p:tgtEl>
                                      </p:cBhvr>
                                    </p:animEffect>
                                  </p:childTnLst>
                                </p:cTn>
                              </p:par>
                              <p:par>
                                <p:cTn id="24" presetID="16" presetClass="entr" presetSubtype="21"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arn(inVertical)">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arn(inVertical)">
                                      <p:cBhvr>
                                        <p:cTn id="36" dur="500"/>
                                        <p:tgtEl>
                                          <p:spTgt spid="49"/>
                                        </p:tgtEl>
                                      </p:cBhvr>
                                    </p:animEffect>
                                  </p:childTnLst>
                                </p:cTn>
                              </p:par>
                              <p:par>
                                <p:cTn id="37" presetID="16" presetClass="entr" presetSubtype="2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circle(in)">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inVertical)">
                                      <p:cBhvr>
                                        <p:cTn id="49" dur="500"/>
                                        <p:tgtEl>
                                          <p:spTgt spid="24"/>
                                        </p:tgtEl>
                                      </p:cBhvr>
                                    </p:animEffect>
                                  </p:childTnLst>
                                </p:cTn>
                              </p:par>
                              <p:par>
                                <p:cTn id="50" presetID="16" presetClass="entr" presetSubtype="21"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arn(inVertical)">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down)">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par>
                                <p:cTn id="65" presetID="22" presetClass="entr" presetSubtype="4"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par>
                                <p:cTn id="68" presetID="22" presetClass="entr" presetSubtype="4" fill="hold"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down)">
                                      <p:cBhvr>
                                        <p:cTn id="70" dur="500"/>
                                        <p:tgtEl>
                                          <p:spTgt spid="8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anim calcmode="lin" valueType="num">
                                      <p:cBhvr additive="base">
                                        <p:cTn id="75" dur="500" fill="hold"/>
                                        <p:tgtEl>
                                          <p:spTgt spid="71"/>
                                        </p:tgtEl>
                                        <p:attrNameLst>
                                          <p:attrName>ppt_x</p:attrName>
                                        </p:attrNameLst>
                                      </p:cBhvr>
                                      <p:tavLst>
                                        <p:tav tm="0">
                                          <p:val>
                                            <p:strVal val="#ppt_x"/>
                                          </p:val>
                                        </p:tav>
                                        <p:tav tm="100000">
                                          <p:val>
                                            <p:strVal val="#ppt_x"/>
                                          </p:val>
                                        </p:tav>
                                      </p:tavLst>
                                    </p:anim>
                                    <p:anim calcmode="lin" valueType="num">
                                      <p:cBhvr additive="base">
                                        <p:cTn id="7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barn(inVertical)">
                                      <p:cBhvr>
                                        <p:cTn id="81" dur="500"/>
                                        <p:tgtEl>
                                          <p:spTgt spid="68"/>
                                        </p:tgtEl>
                                      </p:cBhvr>
                                    </p:animEffect>
                                  </p:childTnLst>
                                </p:cTn>
                              </p:par>
                              <p:par>
                                <p:cTn id="82" presetID="16" presetClass="entr" presetSubtype="21" fill="hold"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barn(inVertical)">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0">
              <a:srgbClr val="293436"/>
            </a:gs>
            <a:gs pos="24000">
              <a:schemeClr val="accent1">
                <a:lumMod val="45000"/>
                <a:lumOff val="55000"/>
              </a:schemeClr>
            </a:gs>
            <a:gs pos="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2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63E58D7-0BA4-694F-7532-0DAC85C0E149}"/>
              </a:ext>
            </a:extLst>
          </p:cNvPr>
          <p:cNvSpPr txBox="1"/>
          <p:nvPr/>
        </p:nvSpPr>
        <p:spPr>
          <a:xfrm>
            <a:off x="8096885" y="640080"/>
            <a:ext cx="3659246" cy="2886145"/>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700" spc="-50" dirty="0">
                <a:solidFill>
                  <a:srgbClr val="FFFFFF"/>
                </a:solidFill>
                <a:latin typeface="+mj-lt"/>
                <a:ea typeface="+mj-ea"/>
                <a:cs typeface="Calibri Light"/>
              </a:rPr>
              <a:t>How does individuals monitor their health status conveniently and affordably?</a:t>
            </a:r>
          </a:p>
        </p:txBody>
      </p:sp>
      <p:cxnSp>
        <p:nvCxnSpPr>
          <p:cNvPr id="36" name="Straight Connector 29">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36A8E11-A555-F9C9-36F6-EE97CAE9DD6A}"/>
              </a:ext>
            </a:extLst>
          </p:cNvPr>
          <p:cNvSpPr txBox="1"/>
          <p:nvPr/>
        </p:nvSpPr>
        <p:spPr>
          <a:xfrm>
            <a:off x="8246262" y="3936132"/>
            <a:ext cx="3470915" cy="1077218"/>
          </a:xfrm>
          <a:prstGeom prst="rect">
            <a:avLst/>
          </a:prstGeom>
          <a:noFill/>
        </p:spPr>
        <p:txBody>
          <a:bodyPr wrap="square" rtlCol="0">
            <a:spAutoFit/>
          </a:bodyPr>
          <a:lstStyle/>
          <a:p>
            <a:r>
              <a:rPr lang="en-SG" sz="3200" dirty="0">
                <a:solidFill>
                  <a:schemeClr val="bg1"/>
                </a:solidFill>
              </a:rPr>
              <a:t>Disease Prediction Model</a:t>
            </a:r>
          </a:p>
        </p:txBody>
      </p:sp>
      <p:pic>
        <p:nvPicPr>
          <p:cNvPr id="6148" name="Picture 4" descr="What are Artificial Neural Networks (ANN)? A Complete Guide">
            <a:extLst>
              <a:ext uri="{FF2B5EF4-FFF2-40B4-BE49-F238E27FC236}">
                <a16:creationId xmlns:a16="http://schemas.microsoft.com/office/drawing/2014/main" id="{68796783-7650-BB7F-480C-862021759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5" y="136071"/>
            <a:ext cx="7344315" cy="298362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rtificial Neural Network-A Brief Introduction | by Tharani Gnanasegaram |  Medium">
            <a:extLst>
              <a:ext uri="{FF2B5EF4-FFF2-40B4-BE49-F238E27FC236}">
                <a16:creationId xmlns:a16="http://schemas.microsoft.com/office/drawing/2014/main" id="{150DB568-A4F4-6318-4DF9-4DBC8400B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 y="3255770"/>
            <a:ext cx="4836541" cy="328955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What is a Neural Network? | TIBCO Software">
            <a:extLst>
              <a:ext uri="{FF2B5EF4-FFF2-40B4-BE49-F238E27FC236}">
                <a16:creationId xmlns:a16="http://schemas.microsoft.com/office/drawing/2014/main" id="{E6C2FC28-2290-FFB5-2A2F-CB575E98B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496" y="3298945"/>
            <a:ext cx="2516889" cy="127437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Logistic Regression: Equation, Assumptions, Types, and Best Practices">
            <a:extLst>
              <a:ext uri="{FF2B5EF4-FFF2-40B4-BE49-F238E27FC236}">
                <a16:creationId xmlns:a16="http://schemas.microsoft.com/office/drawing/2014/main" id="{73A24449-A2C5-4627-BA02-5D77D02CD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950" y="4626710"/>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5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0B6243-0064-5664-3D45-200FD49BDF99}"/>
              </a:ext>
            </a:extLst>
          </p:cNvPr>
          <p:cNvPicPr>
            <a:picLocks noChangeAspect="1"/>
          </p:cNvPicPr>
          <p:nvPr/>
        </p:nvPicPr>
        <p:blipFill>
          <a:blip r:embed="rId3"/>
          <a:stretch>
            <a:fillRect/>
          </a:stretch>
        </p:blipFill>
        <p:spPr>
          <a:xfrm>
            <a:off x="1121666" y="643538"/>
            <a:ext cx="9949768" cy="3557043"/>
          </a:xfrm>
          <a:prstGeom prst="rect">
            <a:avLst/>
          </a:prstGeom>
        </p:spPr>
      </p:pic>
      <p:sp>
        <p:nvSpPr>
          <p:cNvPr id="20"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225E4-8382-59BC-9C68-C894B4EBC056}"/>
              </a:ext>
            </a:extLst>
          </p:cNvPr>
          <p:cNvSpPr>
            <a:spLocks noGrp="1"/>
          </p:cNvSpPr>
          <p:nvPr>
            <p:ph type="title"/>
          </p:nvPr>
        </p:nvSpPr>
        <p:spPr>
          <a:xfrm>
            <a:off x="-564182" y="4730518"/>
            <a:ext cx="4988879" cy="1554485"/>
          </a:xfrm>
        </p:spPr>
        <p:txBody>
          <a:bodyPr anchor="ctr">
            <a:normAutofit/>
          </a:bodyPr>
          <a:lstStyle/>
          <a:p>
            <a:pPr algn="r"/>
            <a:r>
              <a:rPr lang="en-SG" sz="4000">
                <a:solidFill>
                  <a:srgbClr val="FFFFFF"/>
                </a:solidFill>
              </a:rPr>
              <a:t>OUR DATA-SET</a:t>
            </a:r>
          </a:p>
        </p:txBody>
      </p:sp>
      <p:cxnSp>
        <p:nvCxnSpPr>
          <p:cNvPr id="21"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46ADC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121D81-BB35-262E-CCFE-FAF39594E066}"/>
              </a:ext>
            </a:extLst>
          </p:cNvPr>
          <p:cNvSpPr>
            <a:spLocks noGrp="1"/>
          </p:cNvSpPr>
          <p:nvPr>
            <p:ph idx="1"/>
          </p:nvPr>
        </p:nvSpPr>
        <p:spPr>
          <a:xfrm>
            <a:off x="5223473" y="5193862"/>
            <a:ext cx="5493699" cy="1554485"/>
          </a:xfrm>
        </p:spPr>
        <p:txBody>
          <a:bodyPr anchor="ctr">
            <a:normAutofit/>
          </a:bodyPr>
          <a:lstStyle/>
          <a:p>
            <a:pPr marL="457200" indent="-457200">
              <a:buFont typeface="+mj-lt"/>
              <a:buAutoNum type="arabicPeriod"/>
            </a:pPr>
            <a:r>
              <a:rPr lang="en-SG">
                <a:solidFill>
                  <a:srgbClr val="FFFFFF"/>
                </a:solidFill>
              </a:rPr>
              <a:t>Consists of 133 columns of various diseases.</a:t>
            </a:r>
          </a:p>
          <a:p>
            <a:pPr marL="457200" indent="-457200">
              <a:buFont typeface="+mj-lt"/>
              <a:buAutoNum type="arabicPeriod"/>
            </a:pPr>
            <a:r>
              <a:rPr lang="en-SG">
                <a:solidFill>
                  <a:srgbClr val="FFFFFF"/>
                </a:solidFill>
              </a:rPr>
              <a:t>Total the data set consists of 4962 rows .</a:t>
            </a:r>
          </a:p>
          <a:p>
            <a:pPr marL="0" indent="0">
              <a:buNone/>
            </a:pPr>
            <a:endParaRPr lang="en-SG">
              <a:solidFill>
                <a:srgbClr val="FFFFFF"/>
              </a:solidFill>
            </a:endParaRPr>
          </a:p>
          <a:p>
            <a:endParaRPr lang="en-SG">
              <a:solidFill>
                <a:srgbClr val="FFFFFF"/>
              </a:solidFill>
            </a:endParaRPr>
          </a:p>
        </p:txBody>
      </p:sp>
    </p:spTree>
    <p:extLst>
      <p:ext uri="{BB962C8B-B14F-4D97-AF65-F5344CB8AC3E}">
        <p14:creationId xmlns:p14="http://schemas.microsoft.com/office/powerpoint/2010/main" val="411297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01DA2A-085B-7600-8255-927387D986E3}"/>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a:solidFill>
                  <a:schemeClr val="bg1"/>
                </a:solidFill>
              </a:rPr>
              <a:t>EXPLORATORY DATA ANALYSIS</a:t>
            </a:r>
          </a:p>
        </p:txBody>
      </p:sp>
      <p:pic>
        <p:nvPicPr>
          <p:cNvPr id="4" name="Picture 3">
            <a:extLst>
              <a:ext uri="{FF2B5EF4-FFF2-40B4-BE49-F238E27FC236}">
                <a16:creationId xmlns:a16="http://schemas.microsoft.com/office/drawing/2014/main" id="{43E2EB57-F32E-FF02-7280-FD5A2A0321FB}"/>
              </a:ext>
            </a:extLst>
          </p:cNvPr>
          <p:cNvPicPr>
            <a:picLocks noChangeAspect="1"/>
          </p:cNvPicPr>
          <p:nvPr/>
        </p:nvPicPr>
        <p:blipFill>
          <a:blip r:embed="rId3"/>
          <a:stretch>
            <a:fillRect/>
          </a:stretch>
        </p:blipFill>
        <p:spPr>
          <a:xfrm>
            <a:off x="4050807" y="338770"/>
            <a:ext cx="7486342" cy="5950905"/>
          </a:xfrm>
          <a:prstGeom prst="rect">
            <a:avLst/>
          </a:prstGeom>
        </p:spPr>
      </p:pic>
      <p:sp>
        <p:nvSpPr>
          <p:cNvPr id="7" name="TextBox 6">
            <a:extLst>
              <a:ext uri="{FF2B5EF4-FFF2-40B4-BE49-F238E27FC236}">
                <a16:creationId xmlns:a16="http://schemas.microsoft.com/office/drawing/2014/main" id="{4D8AA233-5CB5-9CAC-ED9F-AE009CAD7C07}"/>
              </a:ext>
            </a:extLst>
          </p:cNvPr>
          <p:cNvSpPr txBox="1"/>
          <p:nvPr/>
        </p:nvSpPr>
        <p:spPr>
          <a:xfrm>
            <a:off x="6181789" y="6285252"/>
            <a:ext cx="6545855" cy="446917"/>
          </a:xfrm>
          <a:prstGeom prst="rect">
            <a:avLst/>
          </a:prstGeom>
          <a:noFill/>
        </p:spPr>
        <p:txBody>
          <a:bodyPr wrap="square" lIns="91440" tIns="45720" rIns="91440" bIns="45720" rtlCol="0" anchor="t">
            <a:spAutoFit/>
          </a:bodyPr>
          <a:lstStyle/>
          <a:p>
            <a:pPr defTabSz="1170432">
              <a:spcAft>
                <a:spcPts val="600"/>
              </a:spcAft>
            </a:pPr>
            <a:r>
              <a:rPr lang="en-SG" sz="2300" kern="1200" dirty="0">
                <a:latin typeface="+mn-lt"/>
                <a:ea typeface="+mn-ea"/>
                <a:cs typeface="+mn-cs"/>
              </a:rPr>
              <a:t>Count of Each prognosis</a:t>
            </a:r>
            <a:r>
              <a:rPr lang="en-SG" sz="2300" dirty="0"/>
              <a:t> 121-122</a:t>
            </a:r>
            <a:endParaRPr lang="en-SG" dirty="0"/>
          </a:p>
        </p:txBody>
      </p:sp>
    </p:spTree>
    <p:extLst>
      <p:ext uri="{BB962C8B-B14F-4D97-AF65-F5344CB8AC3E}">
        <p14:creationId xmlns:p14="http://schemas.microsoft.com/office/powerpoint/2010/main" val="40854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01DA2A-085B-7600-8255-927387D986E3}"/>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2600" dirty="0">
                <a:solidFill>
                  <a:srgbClr val="FFFFFF"/>
                </a:solidFill>
              </a:rPr>
              <a:t> Common symptoms corresponding to prognosis</a:t>
            </a:r>
            <a:br>
              <a:rPr lang="en-US" sz="2600" dirty="0"/>
            </a:br>
            <a:endParaRPr lang="en-US" sz="2600">
              <a:solidFill>
                <a:srgbClr val="FFFFFF"/>
              </a:solidFill>
            </a:endParaRPr>
          </a:p>
        </p:txBody>
      </p:sp>
      <p:pic>
        <p:nvPicPr>
          <p:cNvPr id="6" name="Picture 5">
            <a:extLst>
              <a:ext uri="{FF2B5EF4-FFF2-40B4-BE49-F238E27FC236}">
                <a16:creationId xmlns:a16="http://schemas.microsoft.com/office/drawing/2014/main" id="{C82DE6C0-7DFC-FEDA-EED7-CBD19BD95DA9}"/>
              </a:ext>
            </a:extLst>
          </p:cNvPr>
          <p:cNvPicPr>
            <a:picLocks noChangeAspect="1"/>
          </p:cNvPicPr>
          <p:nvPr/>
        </p:nvPicPr>
        <p:blipFill>
          <a:blip r:embed="rId3"/>
          <a:stretch>
            <a:fillRect/>
          </a:stretch>
        </p:blipFill>
        <p:spPr>
          <a:xfrm>
            <a:off x="653247" y="457200"/>
            <a:ext cx="5509266" cy="4090630"/>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2F5B354-08F2-ECBA-AB48-52AB62A99692}"/>
              </a:ext>
            </a:extLst>
          </p:cNvPr>
          <p:cNvPicPr>
            <a:picLocks noChangeAspect="1"/>
          </p:cNvPicPr>
          <p:nvPr/>
        </p:nvPicPr>
        <p:blipFill>
          <a:blip r:embed="rId4"/>
          <a:stretch>
            <a:fillRect/>
          </a:stretch>
        </p:blipFill>
        <p:spPr>
          <a:xfrm>
            <a:off x="6421120" y="483784"/>
            <a:ext cx="5216469" cy="4179656"/>
          </a:xfrm>
          <a:prstGeom prst="rect">
            <a:avLst/>
          </a:prstGeom>
        </p:spPr>
      </p:pic>
    </p:spTree>
    <p:extLst>
      <p:ext uri="{BB962C8B-B14F-4D97-AF65-F5344CB8AC3E}">
        <p14:creationId xmlns:p14="http://schemas.microsoft.com/office/powerpoint/2010/main" val="338447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0C9C2F36-9C84-301B-989C-9406DEAD38E8}"/>
              </a:ext>
            </a:extLst>
          </p:cNvPr>
          <p:cNvPicPr>
            <a:picLocks noGrp="1" noChangeAspect="1"/>
          </p:cNvPicPr>
          <p:nvPr>
            <p:ph idx="1"/>
          </p:nvPr>
        </p:nvPicPr>
        <p:blipFill rotWithShape="1">
          <a:blip r:embed="rId2"/>
          <a:srcRect l="4774" r="2802" b="3908"/>
          <a:stretch/>
        </p:blipFill>
        <p:spPr>
          <a:xfrm>
            <a:off x="115614" y="-133481"/>
            <a:ext cx="12073112" cy="6589986"/>
          </a:xfrm>
          <a:prstGeom prst="rect">
            <a:avLst/>
          </a:prstGeom>
        </p:spPr>
      </p:pic>
      <p:sp>
        <p:nvSpPr>
          <p:cNvPr id="16" name="Rectangle 18">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73EB7-5702-1508-2C51-1722D56704B7}"/>
              </a:ext>
            </a:extLst>
          </p:cNvPr>
          <p:cNvSpPr>
            <a:spLocks noGrp="1"/>
          </p:cNvSpPr>
          <p:nvPr>
            <p:ph type="title"/>
          </p:nvPr>
        </p:nvSpPr>
        <p:spPr>
          <a:xfrm>
            <a:off x="8320709" y="1606825"/>
            <a:ext cx="3214307" cy="2901694"/>
          </a:xfrm>
        </p:spPr>
        <p:txBody>
          <a:bodyPr vert="horz" lIns="91440" tIns="45720" rIns="91440" bIns="45720" rtlCol="0" anchor="b">
            <a:normAutofit/>
          </a:bodyPr>
          <a:lstStyle/>
          <a:p>
            <a:r>
              <a:rPr lang="en-US" sz="4400">
                <a:solidFill>
                  <a:schemeClr val="bg1"/>
                </a:solidFill>
              </a:rPr>
              <a:t>Top 10 most common symptoms</a:t>
            </a:r>
          </a:p>
        </p:txBody>
      </p:sp>
      <p:cxnSp>
        <p:nvCxnSpPr>
          <p:cNvPr id="23" name="Straight Connector 2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0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7">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AA6D6-2911-071C-C2CB-948DDE40EFE1}"/>
              </a:ext>
            </a:extLst>
          </p:cNvPr>
          <p:cNvSpPr>
            <a:spLocks noGrp="1"/>
          </p:cNvSpPr>
          <p:nvPr>
            <p:ph type="title"/>
          </p:nvPr>
        </p:nvSpPr>
        <p:spPr>
          <a:xfrm>
            <a:off x="8123416" y="2997200"/>
            <a:ext cx="3214307" cy="1379727"/>
          </a:xfrm>
        </p:spPr>
        <p:txBody>
          <a:bodyPr vert="horz" lIns="91440" tIns="45720" rIns="91440" bIns="45720" rtlCol="0" anchor="b">
            <a:normAutofit/>
          </a:bodyPr>
          <a:lstStyle/>
          <a:p>
            <a:r>
              <a:rPr lang="en-US" sz="4400">
                <a:solidFill>
                  <a:schemeClr val="bg1"/>
                </a:solidFill>
              </a:rPr>
              <a:t>Top 10 rarest symptoms</a:t>
            </a:r>
          </a:p>
        </p:txBody>
      </p:sp>
      <p:cxnSp>
        <p:nvCxnSpPr>
          <p:cNvPr id="30" name="Straight Connector 29">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6" descr="Chart, bar chart&#10;&#10;Description automatically generated">
            <a:extLst>
              <a:ext uri="{FF2B5EF4-FFF2-40B4-BE49-F238E27FC236}">
                <a16:creationId xmlns:a16="http://schemas.microsoft.com/office/drawing/2014/main" id="{2977324B-129F-6483-646C-BF1C20E82D5A}"/>
              </a:ext>
            </a:extLst>
          </p:cNvPr>
          <p:cNvPicPr>
            <a:picLocks noChangeAspect="1"/>
          </p:cNvPicPr>
          <p:nvPr/>
        </p:nvPicPr>
        <p:blipFill>
          <a:blip r:embed="rId2"/>
          <a:stretch>
            <a:fillRect/>
          </a:stretch>
        </p:blipFill>
        <p:spPr>
          <a:xfrm>
            <a:off x="-753550" y="108100"/>
            <a:ext cx="12695663" cy="6427515"/>
          </a:xfrm>
          <a:prstGeom prst="rect">
            <a:avLst/>
          </a:prstGeom>
        </p:spPr>
      </p:pic>
    </p:spTree>
    <p:extLst>
      <p:ext uri="{BB962C8B-B14F-4D97-AF65-F5344CB8AC3E}">
        <p14:creationId xmlns:p14="http://schemas.microsoft.com/office/powerpoint/2010/main" val="249588696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23C2A"/>
      </a:dk2>
      <a:lt2>
        <a:srgbClr val="E8E3E2"/>
      </a:lt2>
      <a:accent1>
        <a:srgbClr val="46ADC0"/>
      </a:accent1>
      <a:accent2>
        <a:srgbClr val="37B594"/>
      </a:accent2>
      <a:accent3>
        <a:srgbClr val="43B768"/>
      </a:accent3>
      <a:accent4>
        <a:srgbClr val="43B537"/>
      </a:accent4>
      <a:accent5>
        <a:srgbClr val="7BB141"/>
      </a:accent5>
      <a:accent6>
        <a:srgbClr val="9FA833"/>
      </a:accent6>
      <a:hlink>
        <a:srgbClr val="519130"/>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90AF5F177C65408740CBCA06CFDD4C" ma:contentTypeVersion="8" ma:contentTypeDescription="Create a new document." ma:contentTypeScope="" ma:versionID="5526837348a0f8b67884241a1d776351">
  <xsd:schema xmlns:xsd="http://www.w3.org/2001/XMLSchema" xmlns:xs="http://www.w3.org/2001/XMLSchema" xmlns:p="http://schemas.microsoft.com/office/2006/metadata/properties" xmlns:ns3="f624830f-5623-4683-a032-a0b33e3acd1c" xmlns:ns4="118140d4-5e07-4711-ad15-45f66851f11d" targetNamespace="http://schemas.microsoft.com/office/2006/metadata/properties" ma:root="true" ma:fieldsID="b5ababed003428babac82e4f60aaf169" ns3:_="" ns4:_="">
    <xsd:import namespace="f624830f-5623-4683-a032-a0b33e3acd1c"/>
    <xsd:import namespace="118140d4-5e07-4711-ad15-45f66851f1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24830f-5623-4683-a032-a0b33e3acd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18140d4-5e07-4711-ad15-45f66851f1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24830f-5623-4683-a032-a0b33e3acd1c" xsi:nil="true"/>
  </documentManagement>
</p:properties>
</file>

<file path=customXml/itemProps1.xml><?xml version="1.0" encoding="utf-8"?>
<ds:datastoreItem xmlns:ds="http://schemas.openxmlformats.org/officeDocument/2006/customXml" ds:itemID="{D6B25F53-662D-4BA7-8380-5307143A7747}">
  <ds:schemaRefs>
    <ds:schemaRef ds:uri="118140d4-5e07-4711-ad15-45f66851f11d"/>
    <ds:schemaRef ds:uri="f624830f-5623-4683-a032-a0b33e3acd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8405604-A225-4D4B-A157-170EDB869D70}">
  <ds:schemaRefs>
    <ds:schemaRef ds:uri="http://schemas.microsoft.com/sharepoint/v3/contenttype/forms"/>
  </ds:schemaRefs>
</ds:datastoreItem>
</file>

<file path=customXml/itemProps3.xml><?xml version="1.0" encoding="utf-8"?>
<ds:datastoreItem xmlns:ds="http://schemas.openxmlformats.org/officeDocument/2006/customXml" ds:itemID="{A2ABDC94-67DC-49DB-814C-557B909D8DCC}">
  <ds:schemaRefs>
    <ds:schemaRef ds:uri="http://purl.org/dc/terms/"/>
    <ds:schemaRef ds:uri="118140d4-5e07-4711-ad15-45f66851f11d"/>
    <ds:schemaRef ds:uri="http://schemas.microsoft.com/office/infopath/2007/PartnerControls"/>
    <ds:schemaRef ds:uri="http://schemas.openxmlformats.org/package/2006/metadata/core-properties"/>
    <ds:schemaRef ds:uri="http://purl.org/dc/dcmitype/"/>
    <ds:schemaRef ds:uri="f624830f-5623-4683-a032-a0b33e3acd1c"/>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134</TotalTime>
  <Words>93</Words>
  <Application>Microsoft Office PowerPoint</Application>
  <PresentationFormat>Widescreen</PresentationFormat>
  <Paragraphs>33</Paragraphs>
  <Slides>18</Slides>
  <Notes>8</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RetrospectVTI</vt:lpstr>
      <vt:lpstr>SC1015 MINI PROJECT </vt:lpstr>
      <vt:lpstr>PowerPoint Presentation</vt:lpstr>
      <vt:lpstr>OUR GAME PLAN</vt:lpstr>
      <vt:lpstr>PowerPoint Presentation</vt:lpstr>
      <vt:lpstr>OUR DATA-SET</vt:lpstr>
      <vt:lpstr>EXPLORATORY DATA ANALYSIS</vt:lpstr>
      <vt:lpstr> Common symptoms corresponding to prognosis </vt:lpstr>
      <vt:lpstr>Top 10 most common symptoms</vt:lpstr>
      <vt:lpstr>Top 10 rarest symptoms</vt:lpstr>
      <vt:lpstr>PowerPoint Presentation</vt:lpstr>
      <vt:lpstr>Correlation         Matrix</vt:lpstr>
      <vt:lpstr>MACHINE LEARNING</vt:lpstr>
      <vt:lpstr>LOGISTIC REGRESSION</vt:lpstr>
      <vt:lpstr>PREDICTION ACCURACY</vt:lpstr>
      <vt:lpstr>ARTIFICIAL NEURAL NETWORK</vt:lpstr>
      <vt:lpstr>PREDICTION ACCURACY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ABHIRAJ#</dc:creator>
  <cp:lastModifiedBy>ABHIRAJ001@e.ntu.edu.sg</cp:lastModifiedBy>
  <cp:revision>3237</cp:revision>
  <dcterms:created xsi:type="dcterms:W3CDTF">2023-04-07T06:36:58Z</dcterms:created>
  <dcterms:modified xsi:type="dcterms:W3CDTF">2023-04-21T13:52:54Z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0x0101004090AF5F177C65408740CBCA06CFDD4C</vt:lpwstr>
  </property>
</Properties>
</file>