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BenchMarking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Huang, Ye</a:t>
            </a:r>
          </a:p>
          <a:p>
            <a:r>
              <a:rPr lang="de-DE" dirty="0" smtClean="0"/>
              <a:t>Supervisor: </a:t>
            </a:r>
            <a:r>
              <a:rPr lang="de-DE" dirty="0" err="1" smtClean="0"/>
              <a:t>Esparza</a:t>
            </a:r>
            <a:r>
              <a:rPr lang="de-DE" dirty="0" smtClean="0"/>
              <a:t>, Jose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Buffer</a:t>
            </a:r>
            <a:r>
              <a:rPr lang="de-DE" dirty="0" smtClean="0"/>
              <a:t> vs.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71127"/>
            <a:ext cx="8915400" cy="348342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32-wrap):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9306" y="1905000"/>
            <a:ext cx="8733453" cy="1192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6544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9140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81736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4332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6928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50781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06047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68506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18717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576121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29929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80140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0314" y="2236630"/>
            <a:ext cx="51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……………………………………………………......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30417" y="2666486"/>
            <a:ext cx="18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32 </a:t>
            </a:r>
            <a:r>
              <a:rPr lang="de-DE" dirty="0" err="1" smtClean="0"/>
              <a:t>pixel</a:t>
            </a:r>
            <a:r>
              <a:rPr lang="de-DE" dirty="0"/>
              <a:t> </a:t>
            </a:r>
            <a:r>
              <a:rPr lang="de-DE" dirty="0" err="1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Buffer</a:t>
            </a:r>
            <a:r>
              <a:rPr lang="de-DE" dirty="0" smtClean="0"/>
              <a:t> vs.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71127"/>
            <a:ext cx="8915400" cy="348342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32-wrap):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9306" y="1905000"/>
            <a:ext cx="8733453" cy="1192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6544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9140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81736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4332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6928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50781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06047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68506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18717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576121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29929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80140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0314" y="2236630"/>
            <a:ext cx="51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……………………………………………………......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44619" y="2133993"/>
            <a:ext cx="242596" cy="205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Buffer</a:t>
            </a:r>
            <a:r>
              <a:rPr lang="de-DE" dirty="0" smtClean="0"/>
              <a:t> vs.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71127"/>
            <a:ext cx="8915400" cy="348342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32-wrap):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9306" y="1905000"/>
            <a:ext cx="8733453" cy="1192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6544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9140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81736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4332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6928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50781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06047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68506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18717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576121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29929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80140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0314" y="2236630"/>
            <a:ext cx="51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……………………………………………………......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53948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96544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39140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81736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24332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308185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063451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825910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576121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33525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087333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37544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50453" y="1913169"/>
            <a:ext cx="51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……………………………………………………......</a:t>
            </a:r>
            <a:endParaRPr lang="en-US" dirty="0"/>
          </a:p>
        </p:txBody>
      </p:sp>
      <p:sp>
        <p:nvSpPr>
          <p:cNvPr id="33" name="Content Placeholder 2_"/>
          <p:cNvSpPr txBox="1">
            <a:spLocks/>
          </p:cNvSpPr>
          <p:nvPr/>
        </p:nvSpPr>
        <p:spPr>
          <a:xfrm>
            <a:off x="2592925" y="3228591"/>
            <a:ext cx="8915400" cy="3483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/>
              <a:t>7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transaction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finish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wrap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Buffer</a:t>
            </a:r>
            <a:r>
              <a:rPr lang="de-DE" dirty="0" smtClean="0"/>
              <a:t> vs.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71127"/>
            <a:ext cx="8915400" cy="348342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32-wrap):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9306" y="1905000"/>
            <a:ext cx="8733453" cy="1192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6544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9140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81736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4332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6928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50781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06047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68506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18717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576121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29929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80140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0314" y="2236630"/>
            <a:ext cx="51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……………………………………………………......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53948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96544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39140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81736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24332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308185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063451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825910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576121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33525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087333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37544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50453" y="1913169"/>
            <a:ext cx="51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……………………………………………………......</a:t>
            </a:r>
            <a:endParaRPr lang="en-US" dirty="0"/>
          </a:p>
        </p:txBody>
      </p:sp>
      <p:sp>
        <p:nvSpPr>
          <p:cNvPr id="33" name="Content Placeholder 2_"/>
          <p:cNvSpPr txBox="1">
            <a:spLocks/>
          </p:cNvSpPr>
          <p:nvPr/>
        </p:nvSpPr>
        <p:spPr>
          <a:xfrm>
            <a:off x="2592925" y="3228591"/>
            <a:ext cx="8915400" cy="3483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smtClean="0"/>
              <a:t>7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transaction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finish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wrap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4" name="Content Placeholder 2__"/>
          <p:cNvSpPr txBox="1">
            <a:spLocks/>
          </p:cNvSpPr>
          <p:nvPr/>
        </p:nvSpPr>
        <p:spPr>
          <a:xfrm>
            <a:off x="2592925" y="4204481"/>
            <a:ext cx="8915400" cy="619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Image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via </a:t>
            </a:r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differenet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(</a:t>
            </a:r>
            <a:r>
              <a:rPr lang="de-DE" dirty="0" err="1"/>
              <a:t>contiguous</a:t>
            </a:r>
            <a:r>
              <a:rPr lang="de-DE" dirty="0"/>
              <a:t>):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79306" y="4900128"/>
            <a:ext cx="8733453" cy="1192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71192" y="5393095"/>
            <a:ext cx="242596" cy="205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Buffer</a:t>
            </a:r>
            <a:r>
              <a:rPr lang="de-DE" dirty="0" smtClean="0"/>
              <a:t> vs.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71127"/>
            <a:ext cx="8915400" cy="348342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32-wrap):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9306" y="1905000"/>
            <a:ext cx="8733453" cy="1192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6544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9140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81736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4332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6928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50781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06047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68506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18717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576121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29929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80140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0314" y="2236630"/>
            <a:ext cx="51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……………………………………………………......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53948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96544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39140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81736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24332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308185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063451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825910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576121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33525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087333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37544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50453" y="1913169"/>
            <a:ext cx="51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……………………………………………………......</a:t>
            </a:r>
            <a:endParaRPr lang="en-US" dirty="0"/>
          </a:p>
        </p:txBody>
      </p:sp>
      <p:sp>
        <p:nvSpPr>
          <p:cNvPr id="33" name="Content Placeholder 2_"/>
          <p:cNvSpPr txBox="1">
            <a:spLocks/>
          </p:cNvSpPr>
          <p:nvPr/>
        </p:nvSpPr>
        <p:spPr>
          <a:xfrm>
            <a:off x="2592925" y="3228591"/>
            <a:ext cx="8915400" cy="3483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smtClean="0"/>
              <a:t>7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transaction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finish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wrap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4" name="Content Placeholder 2__"/>
          <p:cNvSpPr txBox="1">
            <a:spLocks/>
          </p:cNvSpPr>
          <p:nvPr/>
        </p:nvSpPr>
        <p:spPr>
          <a:xfrm>
            <a:off x="2592925" y="4204481"/>
            <a:ext cx="8915400" cy="619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Image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via </a:t>
            </a:r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differenet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(</a:t>
            </a:r>
            <a:r>
              <a:rPr lang="de-DE" dirty="0" err="1"/>
              <a:t>contiguous</a:t>
            </a:r>
            <a:r>
              <a:rPr lang="de-DE" dirty="0"/>
              <a:t>):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79306" y="4900128"/>
            <a:ext cx="8733453" cy="1192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80523" y="5393095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537916" y="5106956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780512" y="5106956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23108" y="5106956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22111" y="539775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37937" y="539775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79525" y="5674571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22111" y="567845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36939" y="567845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Buffer</a:t>
            </a:r>
            <a:r>
              <a:rPr lang="de-DE" dirty="0" smtClean="0"/>
              <a:t> vs.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71127"/>
            <a:ext cx="8915400" cy="348342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32-wrap):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9306" y="1905000"/>
            <a:ext cx="8733453" cy="1192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6544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9140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81736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4332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6928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50781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06047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68506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18717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576121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29929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80140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0314" y="2236630"/>
            <a:ext cx="51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……………………………………………………......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53948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96544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39140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81736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24332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308185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063451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825910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576121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33525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087333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37544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50453" y="1913169"/>
            <a:ext cx="51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……………………………………………………......</a:t>
            </a:r>
            <a:endParaRPr lang="en-US" dirty="0"/>
          </a:p>
        </p:txBody>
      </p:sp>
      <p:sp>
        <p:nvSpPr>
          <p:cNvPr id="33" name="Content Placeholder 2_"/>
          <p:cNvSpPr txBox="1">
            <a:spLocks/>
          </p:cNvSpPr>
          <p:nvPr/>
        </p:nvSpPr>
        <p:spPr>
          <a:xfrm>
            <a:off x="2592925" y="3228591"/>
            <a:ext cx="8915400" cy="3483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smtClean="0"/>
              <a:t>7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transaction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finish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wrap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4" name="Content Placeholder 2__"/>
          <p:cNvSpPr txBox="1">
            <a:spLocks/>
          </p:cNvSpPr>
          <p:nvPr/>
        </p:nvSpPr>
        <p:spPr>
          <a:xfrm>
            <a:off x="2592925" y="4204481"/>
            <a:ext cx="8915400" cy="619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Image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via </a:t>
            </a:r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differenet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(</a:t>
            </a:r>
            <a:r>
              <a:rPr lang="de-DE" dirty="0" err="1"/>
              <a:t>contiguous</a:t>
            </a:r>
            <a:r>
              <a:rPr lang="de-DE" dirty="0"/>
              <a:t>):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79306" y="4900128"/>
            <a:ext cx="8733453" cy="1192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80523" y="5393095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537916" y="5106956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780512" y="5106956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23108" y="5106956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22111" y="5397758"/>
            <a:ext cx="242596" cy="205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37937" y="539775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79525" y="5674571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22111" y="567845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36924" y="567845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Buffer</a:t>
            </a:r>
            <a:r>
              <a:rPr lang="de-DE" dirty="0" smtClean="0"/>
              <a:t> vs.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71127"/>
            <a:ext cx="8915400" cy="348342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32-wrap):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9306" y="1905000"/>
            <a:ext cx="8733453" cy="1192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6544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9140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81736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4332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6928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50781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06047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68506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18717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576121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29929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80140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0314" y="2236630"/>
            <a:ext cx="51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……………………………………………………......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53948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96544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39140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81736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24332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308185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063451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825910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576121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33525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087333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37544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50453" y="1913169"/>
            <a:ext cx="51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……………………………………………………......</a:t>
            </a:r>
            <a:endParaRPr lang="en-US" dirty="0"/>
          </a:p>
        </p:txBody>
      </p:sp>
      <p:sp>
        <p:nvSpPr>
          <p:cNvPr id="33" name="Content Placeholder 2_"/>
          <p:cNvSpPr txBox="1">
            <a:spLocks/>
          </p:cNvSpPr>
          <p:nvPr/>
        </p:nvSpPr>
        <p:spPr>
          <a:xfrm>
            <a:off x="2592925" y="3228591"/>
            <a:ext cx="8915400" cy="3483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smtClean="0"/>
              <a:t>7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transaction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finish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wrap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4" name="Content Placeholder 2__"/>
          <p:cNvSpPr txBox="1">
            <a:spLocks/>
          </p:cNvSpPr>
          <p:nvPr/>
        </p:nvSpPr>
        <p:spPr>
          <a:xfrm>
            <a:off x="2592925" y="4204481"/>
            <a:ext cx="8915400" cy="619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Image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via </a:t>
            </a:r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differenet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(</a:t>
            </a:r>
            <a:r>
              <a:rPr lang="de-DE" dirty="0" err="1"/>
              <a:t>contiguous</a:t>
            </a:r>
            <a:r>
              <a:rPr lang="de-DE" dirty="0"/>
              <a:t>):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79306" y="4900128"/>
            <a:ext cx="8733453" cy="1192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80523" y="5393095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537916" y="5106956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780512" y="5106956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23108" y="5106956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22111" y="539775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37937" y="539775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79525" y="5674571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22101" y="567845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36924" y="567845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64697" y="5397758"/>
            <a:ext cx="242596" cy="205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Buffer</a:t>
            </a:r>
            <a:r>
              <a:rPr lang="de-DE" dirty="0" smtClean="0"/>
              <a:t> vs.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71127"/>
            <a:ext cx="8915400" cy="348342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32-wrap):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9306" y="1905000"/>
            <a:ext cx="8733453" cy="1192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6544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9140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81736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4332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6928" y="239796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50781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06047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68506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18717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576121" y="23899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29929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80140" y="238999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0314" y="2236630"/>
            <a:ext cx="51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……………………………………………………......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53948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96544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39140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81736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24332" y="208519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308185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063451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825910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576121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33525" y="2077227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087333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37544" y="2077228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50453" y="1913169"/>
            <a:ext cx="51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……………………………………………………......</a:t>
            </a:r>
            <a:endParaRPr lang="en-US" dirty="0"/>
          </a:p>
        </p:txBody>
      </p:sp>
      <p:sp>
        <p:nvSpPr>
          <p:cNvPr id="33" name="Content Placeholder 2_"/>
          <p:cNvSpPr txBox="1">
            <a:spLocks/>
          </p:cNvSpPr>
          <p:nvPr/>
        </p:nvSpPr>
        <p:spPr>
          <a:xfrm>
            <a:off x="2592925" y="3228591"/>
            <a:ext cx="8915400" cy="3483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smtClean="0"/>
              <a:t>7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transactions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finish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wrap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4" name="Content Placeholder 2__"/>
          <p:cNvSpPr txBox="1">
            <a:spLocks/>
          </p:cNvSpPr>
          <p:nvPr/>
        </p:nvSpPr>
        <p:spPr>
          <a:xfrm>
            <a:off x="2592925" y="4204481"/>
            <a:ext cx="8915400" cy="619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Image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via </a:t>
            </a:r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differenet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(</a:t>
            </a:r>
            <a:r>
              <a:rPr lang="de-DE" dirty="0" err="1"/>
              <a:t>contiguous</a:t>
            </a:r>
            <a:r>
              <a:rPr lang="de-DE" dirty="0"/>
              <a:t>):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79306" y="4900128"/>
            <a:ext cx="8733453" cy="1192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80523" y="5393095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537916" y="5106956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780512" y="5106956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23108" y="5106956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24052" y="5392173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36924" y="5392019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79525" y="5674571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22091" y="5677900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34993" y="5672396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64687" y="5396424"/>
            <a:ext cx="242596" cy="205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64657" y="5106956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507253" y="5106956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507253" y="5396424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64687" y="5674571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11155" y="5677900"/>
            <a:ext cx="242596" cy="205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85136" y="5224374"/>
            <a:ext cx="51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……………………………………………………......</a:t>
            </a:r>
            <a:endParaRPr lang="en-US" dirty="0"/>
          </a:p>
        </p:txBody>
      </p:sp>
      <p:sp>
        <p:nvSpPr>
          <p:cNvPr id="55" name="Content Placeholder 2___"/>
          <p:cNvSpPr txBox="1">
            <a:spLocks/>
          </p:cNvSpPr>
          <p:nvPr/>
        </p:nvSpPr>
        <p:spPr>
          <a:xfrm>
            <a:off x="2589212" y="6276398"/>
            <a:ext cx="8915400" cy="3483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It</a:t>
            </a:r>
            <a:r>
              <a:rPr lang="de-DE" dirty="0" smtClean="0"/>
              <a:t> will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16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transactions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finish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wrap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Integer vs. </a:t>
            </a:r>
            <a:r>
              <a:rPr lang="de-DE" dirty="0" err="1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605058"/>
            <a:ext cx="8915400" cy="3038338"/>
          </a:xfrm>
        </p:spPr>
        <p:txBody>
          <a:bodyPr>
            <a:normAutofit/>
          </a:bodyPr>
          <a:lstStyle/>
          <a:p>
            <a:r>
              <a:rPr lang="de-DE" dirty="0" smtClean="0"/>
              <a:t>1) </a:t>
            </a:r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Integer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actually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unsigned</a:t>
            </a:r>
            <a:r>
              <a:rPr lang="de-DE" dirty="0" smtClean="0"/>
              <a:t> </a:t>
            </a:r>
            <a:r>
              <a:rPr lang="de-DE" dirty="0" err="1" smtClean="0"/>
              <a:t>char</a:t>
            </a:r>
            <a:r>
              <a:rPr lang="de-DE" dirty="0" smtClean="0"/>
              <a:t> (8 </a:t>
            </a:r>
            <a:r>
              <a:rPr lang="de-DE" dirty="0" err="1" smtClean="0"/>
              <a:t>bit</a:t>
            </a:r>
            <a:r>
              <a:rPr lang="de-DE" dirty="0" smtClean="0"/>
              <a:t>) </a:t>
            </a:r>
            <a:r>
              <a:rPr lang="de-DE" dirty="0" err="1" smtClean="0"/>
              <a:t>while</a:t>
            </a:r>
            <a:r>
              <a:rPr lang="de-DE" dirty="0"/>
              <a:t> </a:t>
            </a:r>
            <a:r>
              <a:rPr lang="de-DE" dirty="0" err="1" smtClean="0"/>
              <a:t>float</a:t>
            </a:r>
            <a:r>
              <a:rPr lang="de-DE" dirty="0" smtClean="0"/>
              <a:t> </a:t>
            </a:r>
            <a:r>
              <a:rPr lang="de-DE" dirty="0" err="1" smtClean="0"/>
              <a:t>takes</a:t>
            </a:r>
            <a:r>
              <a:rPr lang="de-DE" dirty="0" smtClean="0"/>
              <a:t> 32 </a:t>
            </a:r>
            <a:r>
              <a:rPr lang="de-DE" dirty="0" err="1" smtClean="0"/>
              <a:t>bits</a:t>
            </a:r>
            <a:r>
              <a:rPr lang="de-DE" dirty="0" smtClean="0"/>
              <a:t>.</a:t>
            </a:r>
          </a:p>
          <a:p>
            <a:r>
              <a:rPr lang="de-DE" dirty="0" smtClean="0"/>
              <a:t>2) Image </a:t>
            </a:r>
            <a:r>
              <a:rPr lang="de-DE" dirty="0" err="1" smtClean="0"/>
              <a:t>Condition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matter </a:t>
            </a:r>
            <a:r>
              <a:rPr lang="de-DE" dirty="0" err="1" smtClean="0"/>
              <a:t>what</a:t>
            </a:r>
            <a:r>
              <a:rPr lang="de-DE" dirty="0" smtClean="0"/>
              <a:t> type </a:t>
            </a:r>
            <a:r>
              <a:rPr lang="de-DE" dirty="0" err="1" smtClean="0"/>
              <a:t>the</a:t>
            </a:r>
            <a:r>
              <a:rPr lang="de-DE" dirty="0" smtClean="0"/>
              <a:t> original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, </a:t>
            </a:r>
            <a:r>
              <a:rPr lang="de-DE" dirty="0" err="1" smtClean="0"/>
              <a:t>once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cl_mem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en-US" dirty="0" smtClean="0"/>
              <a:t>converted </a:t>
            </a:r>
            <a:r>
              <a:rPr lang="en-US" dirty="0"/>
              <a:t>to 32-bit </a:t>
            </a:r>
            <a:r>
              <a:rPr lang="en-US" dirty="0" smtClean="0"/>
              <a:t>floating-point normalized </a:t>
            </a:r>
            <a:r>
              <a:rPr lang="en-US" dirty="0"/>
              <a:t>values in the range [0.0, 1.0] or [-1.0, 1.0</a:t>
            </a:r>
            <a:r>
              <a:rPr lang="en-US" dirty="0" smtClean="0"/>
              <a:t>].</a:t>
            </a:r>
          </a:p>
          <a:p>
            <a:pPr lvl="1"/>
            <a:r>
              <a:rPr lang="de-DE" dirty="0" smtClean="0"/>
              <a:t>Integer Division </a:t>
            </a:r>
            <a:r>
              <a:rPr lang="de-DE" dirty="0" err="1" smtClean="0"/>
              <a:t>takes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time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Float</a:t>
            </a:r>
            <a:r>
              <a:rPr lang="de-DE" dirty="0" smtClean="0"/>
              <a:t>.</a:t>
            </a:r>
          </a:p>
          <a:p>
            <a:pPr lvl="1"/>
            <a:r>
              <a:rPr lang="de-DE" dirty="0"/>
              <a:t>The </a:t>
            </a:r>
            <a:r>
              <a:rPr lang="de-DE" dirty="0" err="1" smtClean="0"/>
              <a:t>read_image</a:t>
            </a:r>
            <a:r>
              <a:rPr lang="de-DE" dirty="0" smtClean="0"/>
              <a:t>()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looks</a:t>
            </a:r>
            <a:r>
              <a:rPr lang="de-DE" dirty="0" smtClean="0"/>
              <a:t> like. Integer </a:t>
            </a:r>
            <a:r>
              <a:rPr lang="de-DE" dirty="0" err="1" smtClean="0"/>
              <a:t>means</a:t>
            </a:r>
            <a:r>
              <a:rPr lang="de-DE" dirty="0" smtClean="0"/>
              <a:t> additional </a:t>
            </a:r>
            <a:r>
              <a:rPr lang="de-DE" dirty="0" err="1" smtClean="0"/>
              <a:t>conversion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72608"/>
              </p:ext>
            </p:extLst>
          </p:nvPr>
        </p:nvGraphicFramePr>
        <p:xfrm>
          <a:off x="2589212" y="1496146"/>
          <a:ext cx="6616809" cy="1674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635"/>
                <a:gridCol w="2201766"/>
                <a:gridCol w="2251408"/>
              </a:tblGrid>
              <a:tr h="449029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Type/Memory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Buffer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26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85.172ms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142.94ms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26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118.32ms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125.238ms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6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Huang, Ye</a:t>
            </a:r>
          </a:p>
          <a:p>
            <a:r>
              <a:rPr lang="de-DE" dirty="0" smtClean="0"/>
              <a:t>Supervisor: </a:t>
            </a:r>
            <a:r>
              <a:rPr lang="de-DE" dirty="0" err="1" smtClean="0"/>
              <a:t>Esparza</a:t>
            </a:r>
            <a:r>
              <a:rPr lang="de-DE" dirty="0" smtClean="0"/>
              <a:t>, Jose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Objective</a:t>
            </a:r>
            <a:r>
              <a:rPr lang="de-DE" dirty="0" smtClean="0"/>
              <a:t>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61527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benchmark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a </a:t>
            </a:r>
            <a:r>
              <a:rPr lang="de-DE" dirty="0" err="1" smtClean="0"/>
              <a:t>binomial</a:t>
            </a:r>
            <a:r>
              <a:rPr lang="de-DE" dirty="0" smtClean="0"/>
              <a:t> </a:t>
            </a:r>
            <a:r>
              <a:rPr lang="de-DE" dirty="0" err="1" smtClean="0"/>
              <a:t>filter</a:t>
            </a:r>
            <a:r>
              <a:rPr lang="de-DE" dirty="0" smtClean="0"/>
              <a:t> </a:t>
            </a:r>
            <a:r>
              <a:rPr lang="de-DE" dirty="0" err="1" smtClean="0"/>
              <a:t>dealing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1920*1080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channel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03504"/>
              </p:ext>
            </p:extLst>
          </p:nvPr>
        </p:nvGraphicFramePr>
        <p:xfrm>
          <a:off x="3918465" y="3309632"/>
          <a:ext cx="4451094" cy="2680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98"/>
                <a:gridCol w="1483698"/>
                <a:gridCol w="1483698"/>
              </a:tblGrid>
              <a:tr h="8935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1.f/16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2.f/16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1.f/16</a:t>
                      </a:r>
                      <a:endParaRPr lang="en-US" dirty="0"/>
                    </a:p>
                  </a:txBody>
                  <a:tcPr anchor="ctr"/>
                </a:tc>
              </a:tr>
              <a:tr h="8935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2.f/16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4.f/16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2.f/16</a:t>
                      </a:r>
                      <a:endParaRPr lang="en-US" dirty="0"/>
                    </a:p>
                  </a:txBody>
                  <a:tcPr anchor="ctr"/>
                </a:tc>
              </a:tr>
              <a:tr h="8935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1.f/16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2.f/16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1.f/16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 </a:t>
            </a:r>
            <a:r>
              <a:rPr lang="de-DE" dirty="0" err="1" smtClean="0"/>
              <a:t>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Divide</a:t>
            </a:r>
            <a:r>
              <a:rPr lang="de-DE" dirty="0" smtClean="0"/>
              <a:t> 1920*1080 </a:t>
            </a:r>
            <a:r>
              <a:rPr lang="de-DE" dirty="0" err="1" smtClean="0"/>
              <a:t>work</a:t>
            </a:r>
            <a:r>
              <a:rPr lang="de-DE" dirty="0" smtClean="0"/>
              <a:t>-items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.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4 </a:t>
            </a:r>
            <a:r>
              <a:rPr lang="de-DE" dirty="0" err="1" smtClean="0"/>
              <a:t>Compute</a:t>
            </a:r>
            <a:r>
              <a:rPr lang="de-DE" dirty="0" smtClean="0"/>
              <a:t> Units,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actually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also </a:t>
            </a:r>
            <a:r>
              <a:rPr lang="de-DE" dirty="0" err="1" smtClean="0"/>
              <a:t>activate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hanged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/>
              <a:t>.</a:t>
            </a:r>
            <a:endParaRPr lang="de-DE" dirty="0" smtClean="0"/>
          </a:p>
          <a:p>
            <a:r>
              <a:rPr lang="de-DE" dirty="0" err="1" smtClean="0"/>
              <a:t>Usually</a:t>
            </a:r>
            <a:r>
              <a:rPr lang="de-DE" dirty="0" smtClean="0"/>
              <a:t>, CU </a:t>
            </a:r>
            <a:r>
              <a:rPr lang="de-DE" dirty="0" err="1" smtClean="0"/>
              <a:t>scheduler</a:t>
            </a:r>
            <a:r>
              <a:rPr lang="de-DE" dirty="0" smtClean="0"/>
              <a:t> will </a:t>
            </a:r>
            <a:r>
              <a:rPr lang="de-DE" dirty="0" err="1" smtClean="0"/>
              <a:t>combine</a:t>
            </a:r>
            <a:r>
              <a:rPr lang="de-DE" dirty="0" smtClean="0"/>
              <a:t> 32 </a:t>
            </a:r>
            <a:r>
              <a:rPr lang="de-DE" dirty="0" err="1" smtClean="0"/>
              <a:t>successive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-items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wrap</a:t>
            </a:r>
            <a:r>
              <a:rPr lang="de-DE" dirty="0" smtClean="0"/>
              <a:t>, </a:t>
            </a:r>
            <a:r>
              <a:rPr lang="de-DE" dirty="0" err="1" smtClean="0"/>
              <a:t>assigning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instruction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parallel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wrap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wrap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waiting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suspended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scheduler</a:t>
            </a:r>
            <a:r>
              <a:rPr lang="de-DE" dirty="0" smtClean="0"/>
              <a:t> will </a:t>
            </a:r>
            <a:r>
              <a:rPr lang="de-DE" dirty="0" err="1" smtClean="0"/>
              <a:t>invoke</a:t>
            </a:r>
            <a:r>
              <a:rPr lang="de-DE" dirty="0" smtClean="0"/>
              <a:t> alternative </a:t>
            </a:r>
            <a:r>
              <a:rPr lang="de-DE" dirty="0" err="1" smtClean="0"/>
              <a:t>wrap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Original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461659"/>
            <a:ext cx="8915400" cy="3144414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still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impact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, but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major</a:t>
            </a:r>
            <a:r>
              <a:rPr lang="de-DE" dirty="0" smtClean="0"/>
              <a:t> </a:t>
            </a:r>
            <a:r>
              <a:rPr lang="de-DE" dirty="0" err="1" smtClean="0"/>
              <a:t>concern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/>
              <a:t>GPU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400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 smtClean="0"/>
              <a:t>clock</a:t>
            </a:r>
            <a:r>
              <a:rPr lang="de-DE" dirty="0" smtClean="0"/>
              <a:t> </a:t>
            </a:r>
            <a:r>
              <a:rPr lang="de-DE" dirty="0" err="1" smtClean="0"/>
              <a:t>longer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finish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retrieve</a:t>
            </a:r>
            <a:r>
              <a:rPr lang="de-DE" dirty="0"/>
              <a:t>,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arithmetic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 smtClean="0"/>
              <a:t>.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major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Image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different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,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explained</a:t>
            </a:r>
            <a:r>
              <a:rPr lang="de-DE" dirty="0" smtClean="0"/>
              <a:t> in </a:t>
            </a:r>
            <a:r>
              <a:rPr lang="de-DE" dirty="0" err="1" smtClean="0"/>
              <a:t>detail</a:t>
            </a:r>
            <a:r>
              <a:rPr lang="de-DE" dirty="0" smtClean="0"/>
              <a:t> on </a:t>
            </a:r>
            <a:r>
              <a:rPr lang="de-DE" dirty="0" err="1" smtClean="0"/>
              <a:t>later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.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Integer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Float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mainly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2 </a:t>
            </a:r>
            <a:r>
              <a:rPr lang="de-DE" dirty="0" err="1" smtClean="0"/>
              <a:t>factors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The Data Size</a:t>
            </a:r>
          </a:p>
          <a:p>
            <a:pPr lvl="1"/>
            <a:r>
              <a:rPr lang="de-DE" dirty="0" smtClean="0"/>
              <a:t>The Division Operation </a:t>
            </a:r>
            <a:r>
              <a:rPr lang="de-DE" dirty="0" err="1" smtClean="0"/>
              <a:t>Throughput</a:t>
            </a:r>
            <a:endParaRPr lang="de-DE" dirty="0" smtClean="0"/>
          </a:p>
          <a:p>
            <a:r>
              <a:rPr lang="en-US" dirty="0"/>
              <a:t>PS: One transaction with larger amount of data is still better than many times of smaller data transaction.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652"/>
              </p:ext>
            </p:extLst>
          </p:nvPr>
        </p:nvGraphicFramePr>
        <p:xfrm>
          <a:off x="3554962" y="1576871"/>
          <a:ext cx="5766320" cy="1679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5801"/>
                <a:gridCol w="1878331"/>
                <a:gridCol w="2042188"/>
              </a:tblGrid>
              <a:tr h="850812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Type/Memory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Buffer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435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Integer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92.324ms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216.713ms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435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Float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118.247ms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128.237ms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Optimization</a:t>
            </a:r>
            <a:r>
              <a:rPr lang="de-DE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704" y="1624235"/>
            <a:ext cx="8915400" cy="2085670"/>
          </a:xfrm>
        </p:spPr>
        <p:txBody>
          <a:bodyPr>
            <a:normAutofit/>
          </a:bodyPr>
          <a:lstStyle/>
          <a:p>
            <a:r>
              <a:rPr lang="en-US" dirty="0" smtClean="0"/>
              <a:t>Since </a:t>
            </a:r>
            <a:r>
              <a:rPr lang="en-US" dirty="0"/>
              <a:t>in our implementation, the picture only has one channel, we can reduce the repeated divisions in Image method: </a:t>
            </a:r>
            <a:endParaRPr lang="de-D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14" y="2373205"/>
            <a:ext cx="10039350" cy="27622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486400" y="2692447"/>
            <a:ext cx="296562" cy="382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3117634"/>
            <a:ext cx="9305925" cy="44767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8056"/>
              </p:ext>
            </p:extLst>
          </p:nvPr>
        </p:nvGraphicFramePr>
        <p:xfrm>
          <a:off x="3583460" y="3961433"/>
          <a:ext cx="6278996" cy="1674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9909"/>
                <a:gridCol w="2045331"/>
                <a:gridCol w="2223756"/>
              </a:tblGrid>
              <a:tr h="449029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Type/Memory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Buffer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26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92.324ms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216.713ms(179.58ms)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26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118.247ms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128.237ms(128.587ms)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Content Placeholder 2_"/>
          <p:cNvSpPr txBox="1">
            <a:spLocks/>
          </p:cNvSpPr>
          <p:nvPr/>
        </p:nvSpPr>
        <p:spPr>
          <a:xfrm>
            <a:off x="2086704" y="5782974"/>
            <a:ext cx="8915400" cy="692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Conclusion: It is obvious that integer division is pretty time-consuming on the target, while for float point, the time could be ignored.</a:t>
            </a:r>
          </a:p>
        </p:txBody>
      </p:sp>
    </p:spTree>
    <p:extLst>
      <p:ext uri="{BB962C8B-B14F-4D97-AF65-F5344CB8AC3E}">
        <p14:creationId xmlns:p14="http://schemas.microsoft.com/office/powerpoint/2010/main" val="38255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Optimization</a:t>
            </a:r>
            <a:r>
              <a:rPr lang="de-DE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704" y="1624235"/>
            <a:ext cx="8915400" cy="1432323"/>
          </a:xfrm>
        </p:spPr>
        <p:txBody>
          <a:bodyPr>
            <a:normAutofit/>
          </a:bodyPr>
          <a:lstStyle/>
          <a:p>
            <a:r>
              <a:rPr lang="en-US" dirty="0"/>
              <a:t>Intrinsic </a:t>
            </a:r>
            <a:r>
              <a:rPr lang="en-US" dirty="0" smtClean="0"/>
              <a:t>It </a:t>
            </a:r>
            <a:r>
              <a:rPr lang="en-US" dirty="0"/>
              <a:t>is recommended to replace integer division as bit shift operation:                    1_g/16 </a:t>
            </a:r>
            <a:r>
              <a:rPr lang="en-US" dirty="0" smtClean="0"/>
              <a:t>---&gt; </a:t>
            </a:r>
            <a:r>
              <a:rPr lang="en-US" dirty="0" err="1" smtClean="0"/>
              <a:t>l_g</a:t>
            </a:r>
            <a:r>
              <a:rPr lang="en-US" dirty="0" smtClean="0"/>
              <a:t> </a:t>
            </a:r>
            <a:r>
              <a:rPr lang="en-US" dirty="0"/>
              <a:t>&gt;&gt; 4;</a:t>
            </a:r>
          </a:p>
          <a:p>
            <a:r>
              <a:rPr lang="en-US" dirty="0"/>
              <a:t>And float point division could be replaced </a:t>
            </a:r>
            <a:r>
              <a:rPr lang="en-US" dirty="0" smtClean="0"/>
              <a:t>by Intrinsic function </a:t>
            </a:r>
            <a:r>
              <a:rPr lang="en-US" dirty="0" err="1"/>
              <a:t>native_divide</a:t>
            </a:r>
            <a:r>
              <a:rPr lang="en-US" dirty="0"/>
              <a:t>().</a:t>
            </a:r>
          </a:p>
          <a:p>
            <a:endParaRPr lang="de-D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60841"/>
              </p:ext>
            </p:extLst>
          </p:nvPr>
        </p:nvGraphicFramePr>
        <p:xfrm>
          <a:off x="3310963" y="3284868"/>
          <a:ext cx="6616809" cy="1674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635"/>
                <a:gridCol w="2201766"/>
                <a:gridCol w="2251408"/>
              </a:tblGrid>
              <a:tr h="449029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Type/Memory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Buffer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26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92.324ms(85.172ms)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179.58ms(165.95ms)</a:t>
                      </a:r>
                    </a:p>
                  </a:txBody>
                  <a:tcPr marL="68580" marR="68580" marT="0" marB="0" anchor="ctr"/>
                </a:tc>
              </a:tr>
              <a:tr h="6126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118.247ms(118.32ms)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128.237ms(127.517ms)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Content Placeholder 2_"/>
          <p:cNvSpPr txBox="1">
            <a:spLocks/>
          </p:cNvSpPr>
          <p:nvPr/>
        </p:nvSpPr>
        <p:spPr>
          <a:xfrm>
            <a:off x="2161667" y="5568370"/>
            <a:ext cx="8915400" cy="692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Conclusion: </a:t>
            </a:r>
            <a:r>
              <a:rPr lang="en-US" dirty="0" smtClean="0"/>
              <a:t>Optimization is largely depended on the underlying hardware. Here, division </a:t>
            </a:r>
            <a:r>
              <a:rPr lang="en-US" dirty="0"/>
              <a:t>optimization only shows significant improvement on Integer.</a:t>
            </a:r>
          </a:p>
        </p:txBody>
      </p:sp>
    </p:spTree>
    <p:extLst>
      <p:ext uri="{BB962C8B-B14F-4D97-AF65-F5344CB8AC3E}">
        <p14:creationId xmlns:p14="http://schemas.microsoft.com/office/powerpoint/2010/main" val="11940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Optimization</a:t>
            </a:r>
            <a:r>
              <a:rPr lang="de-DE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704" y="1624235"/>
            <a:ext cx="8915400" cy="11842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kernel code is implemented by a set of instructions, thus, the less operation or instruction required, the better performance will get. Since in integer </a:t>
            </a:r>
            <a:r>
              <a:rPr lang="en-US" dirty="0" smtClean="0"/>
              <a:t>image method </a:t>
            </a:r>
            <a:r>
              <a:rPr lang="en-US" dirty="0"/>
              <a:t>kernel, in order to be easily readable, </a:t>
            </a:r>
            <a:r>
              <a:rPr lang="en-US" dirty="0" smtClean="0"/>
              <a:t>it </a:t>
            </a:r>
            <a:r>
              <a:rPr lang="en-US" dirty="0"/>
              <a:t>takes some unnecessary operation into account such as assignment and reading previous value. It could be integrated into one sentence.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64777"/>
              </p:ext>
            </p:extLst>
          </p:nvPr>
        </p:nvGraphicFramePr>
        <p:xfrm>
          <a:off x="3111353" y="4509933"/>
          <a:ext cx="6616809" cy="1674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635"/>
                <a:gridCol w="2201766"/>
                <a:gridCol w="2251408"/>
              </a:tblGrid>
              <a:tr h="449029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Type/Memory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Buffer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26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85.172ms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165.95ms(142.94ms)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126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118.32ms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127.517ms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704" y="2863283"/>
            <a:ext cx="4133446" cy="1494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367" y="2872390"/>
            <a:ext cx="4382737" cy="148500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220150" y="3498980"/>
            <a:ext cx="399217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Optimization</a:t>
            </a:r>
            <a:r>
              <a:rPr lang="de-DE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704" y="1624235"/>
            <a:ext cx="8915400" cy="26678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Originally</a:t>
            </a:r>
            <a:r>
              <a:rPr lang="en-US" dirty="0"/>
              <a:t>, we let </a:t>
            </a:r>
            <a:r>
              <a:rPr lang="en-US" dirty="0" err="1"/>
              <a:t>OpenCL</a:t>
            </a:r>
            <a:r>
              <a:rPr lang="en-US" dirty="0"/>
              <a:t> implementation to determine the size of work group, by setting </a:t>
            </a:r>
            <a:r>
              <a:rPr lang="en-US" dirty="0" err="1"/>
              <a:t>local_work_size</a:t>
            </a:r>
            <a:r>
              <a:rPr lang="en-US" dirty="0"/>
              <a:t> to NULL in </a:t>
            </a:r>
            <a:r>
              <a:rPr lang="en-US" dirty="0" err="1"/>
              <a:t>clEnqueueNDRangeKernel</a:t>
            </a:r>
            <a:r>
              <a:rPr lang="en-US" dirty="0"/>
              <a:t>(), and it could be a potential way to improve the performance by manually set up the group size value</a:t>
            </a:r>
            <a:r>
              <a:rPr lang="en-US" dirty="0" smtClean="0"/>
              <a:t>.</a:t>
            </a:r>
          </a:p>
          <a:p>
            <a:r>
              <a:rPr lang="en-US" dirty="0"/>
              <a:t>After testing, the target could afford a maximum of 128 work-items in one group</a:t>
            </a:r>
            <a:r>
              <a:rPr lang="en-US" dirty="0" smtClean="0"/>
              <a:t>.</a:t>
            </a:r>
          </a:p>
          <a:p>
            <a:r>
              <a:rPr lang="en-US" dirty="0"/>
              <a:t>Since, it is better to set group size as a multiple of 64. And since the wrap size is likely to be 32, thus, it is better to set the x-dimension as a multiple of 32. Also the larger group size could perform a better parallel execution. I test the work group size of 32*4 under 4 different situations: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0788"/>
              </p:ext>
            </p:extLst>
          </p:nvPr>
        </p:nvGraphicFramePr>
        <p:xfrm>
          <a:off x="3111353" y="4509933"/>
          <a:ext cx="6616809" cy="1674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635"/>
                <a:gridCol w="2201766"/>
                <a:gridCol w="2251408"/>
              </a:tblGrid>
              <a:tr h="449029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Type/Memory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Buffer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26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85.172ms(90.7ms)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142.94ms(143.9ms)</a:t>
                      </a:r>
                    </a:p>
                  </a:txBody>
                  <a:tcPr marL="68580" marR="68580" marT="0" marB="0" anchor="ctr"/>
                </a:tc>
              </a:tr>
              <a:tr h="6126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118.32ms(108.25ms)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127.517ms(125.238ms)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Buffer</a:t>
            </a:r>
            <a:r>
              <a:rPr lang="de-DE" dirty="0" smtClean="0"/>
              <a:t> vs.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71127"/>
            <a:ext cx="8915400" cy="348342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32-wrap):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0"/>
            <a:ext cx="2647950" cy="1000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9306" y="1905000"/>
            <a:ext cx="8733453" cy="1192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71192" y="2397967"/>
            <a:ext cx="242596" cy="205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983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Wisp</vt:lpstr>
      <vt:lpstr>OpenCL BenchMarking</vt:lpstr>
      <vt:lpstr>Objective Kernel</vt:lpstr>
      <vt:lpstr>Parallel Mechanism</vt:lpstr>
      <vt:lpstr>Original Performance</vt:lpstr>
      <vt:lpstr>Optimization(1)</vt:lpstr>
      <vt:lpstr>Optimization(2)</vt:lpstr>
      <vt:lpstr>Optimization(3)</vt:lpstr>
      <vt:lpstr>Optimization(4)</vt:lpstr>
      <vt:lpstr>Buffer vs. Image</vt:lpstr>
      <vt:lpstr>Buffer vs. Image</vt:lpstr>
      <vt:lpstr>Buffer vs. Image</vt:lpstr>
      <vt:lpstr>Buffer vs. Image</vt:lpstr>
      <vt:lpstr>Buffer vs. Image</vt:lpstr>
      <vt:lpstr>Buffer vs. Image</vt:lpstr>
      <vt:lpstr>Buffer vs. Image</vt:lpstr>
      <vt:lpstr>Buffer vs. Image</vt:lpstr>
      <vt:lpstr>Buffer vs. Image</vt:lpstr>
      <vt:lpstr>Integer vs. Float</vt:lpstr>
      <vt:lpstr>Thanks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 BenchMarking</dc:title>
  <dc:creator>FIXED-TERM Huang Ye (CC-DA/EAV3)</dc:creator>
  <cp:lastModifiedBy>FIXED-TERM Huang Ye (CC-DA/EAV3)</cp:lastModifiedBy>
  <cp:revision>27</cp:revision>
  <dcterms:created xsi:type="dcterms:W3CDTF">2016-12-12T13:14:15Z</dcterms:created>
  <dcterms:modified xsi:type="dcterms:W3CDTF">2016-12-14T13:54:33Z</dcterms:modified>
</cp:coreProperties>
</file>