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3.xml" /><Relationship Id="rId12" Type="http://schemas.openxmlformats.org/officeDocument/2006/relationships/slide" Target="slide15.xml" /><Relationship Id="rId13" Type="http://schemas.openxmlformats.org/officeDocument/2006/relationships/slide" Target="slide16.xml" /><Relationship Id="rId14" Type="http://schemas.openxmlformats.org/officeDocument/2006/relationships/slide" Target="slide17.xml" /><Relationship Id="rId15" Type="http://schemas.openxmlformats.org/officeDocument/2006/relationships/slide" Target="slide18.xml" /><Relationship Id="rId16" Type="http://schemas.openxmlformats.org/officeDocument/2006/relationships/slide" Target="slide19.xml" /><Relationship Id="rId17" Type="http://schemas.openxmlformats.org/officeDocument/2006/relationships/slide" Target="slide20.xml" /><Relationship Id="rId18" Type="http://schemas.openxmlformats.org/officeDocument/2006/relationships/slide" Target="slide21.xml" /><Relationship Id="rId19" Type="http://schemas.openxmlformats.org/officeDocument/2006/relationships/slide" Target="slide2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大数据与金融科技——数据分析项目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黄一鸣、潘演乐、周婧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2021/4/13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数据清洗与数据预处理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数据预处理：</a:t>
            </a:r>
          </a:p>
          <a:p>
            <a:pPr lvl="0" marL="0" indent="0">
              <a:buNone/>
            </a:pPr>
            <a:r>
              <a:rPr/>
              <a:t>本项目的数据预处理主要是删除异常值：</a:t>
            </a:r>
          </a:p>
          <a:p>
            <a:pPr lvl="1"/>
            <a:r>
              <a:rPr/>
              <a:t>使用箱线图分析异常值情况；</a:t>
            </a:r>
          </a:p>
          <a:p>
            <a:pPr lvl="1"/>
            <a:r>
              <a:rPr/>
              <a:t>删除异常值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数据清洗与数据预处理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异常值的情况：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展示pp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数据清洗与数据预处理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清理了异常值后的情况：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展示pp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描述性统计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样本中借款状态的分布情况（百分比）：</a:t>
            </a:r>
          </a:p>
          <a:p>
            <a:pPr lvl="0" indent="0">
              <a:buNone/>
            </a:pPr>
            <a:r>
              <a:rPr>
                <a:latin typeface="Courier"/>
              </a:rPr>
              <a:t>
   Over due      Closed      Failed In progress 
      0.301      21.293      42.779      35.627 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描述性统计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样本中借款状态的分布情况：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描述性统计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审批额度的的描述性统计：</a:t>
            </a:r>
          </a:p>
          <a:p>
            <a:pPr lvl="0" indent="0">
              <a:buNone/>
            </a:pPr>
            <a:r>
              <a:rPr>
                <a:latin typeface="Courier"/>
              </a:rPr>
              <a:t>$`Over due`
   vars   n     mean       sd median  trimmed    mad  min   max range skew
X1    1 286 18419.23 10868.07  15000 17184.35 8895.6 3000 50400 47400 1.03
   kurtosis     se
X1     0.67 642.64</a:t>
            </a:r>
          </a:p>
          <a:p>
            <a:pPr lvl="0" indent="0">
              <a:buNone/>
            </a:pPr>
            <a:r>
              <a:rPr>
                <a:latin typeface="Courier"/>
              </a:rPr>
              <a:t>$Closed
   vars     n    mean       sd median  trimmed      mad  min    max  range skew
X1    1 12381 64277.2 39790.04  59400 61127.77 44329.74 1000 188200 187200 0.62
   kurtosis    se
X1    -0.14 357.6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描述性统计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审批额度的的描述性统计：</a:t>
            </a:r>
          </a:p>
          <a:p>
            <a:pPr lvl="0" indent="0">
              <a:buNone/>
            </a:pPr>
            <a:r>
              <a:rPr>
                <a:latin typeface="Courier"/>
              </a:rPr>
              <a:t>$Failed
   vars     n mean sd median trimmed mad min max range skew kurtosis se
X1    1 42779    0  0      0       0   0   0   0     0  NaN      NaN  0</a:t>
            </a:r>
          </a:p>
          <a:p>
            <a:pPr lvl="0" indent="0">
              <a:buNone/>
            </a:pPr>
            <a:r>
              <a:rPr>
                <a:latin typeface="Courier"/>
              </a:rPr>
              <a:t>$`In progress`
   vars     n     mean       sd median  trimmed      mad  min    max  range
X1    1 35489 86451.01 54039.07  79700 82623.39 66272.22 1000 259400 258400
   skew kurtosis     se
X1 0.49    -0.61 286.85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回归分析与分类预测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回归分析：</a:t>
            </a:r>
          </a:p>
          <a:p>
            <a:pPr lvl="0" marL="0" indent="0">
              <a:buNone/>
            </a:pPr>
            <a:r>
              <a:rPr/>
              <a:t>本项目使用age、region、hasHouse、houseLoan、hasCar、carLoan、gender、officeDomain、marriage 对availableCredits进行回归，因为受页面大小限制，不在PPT上展示。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目录</a:t>
            </a:r>
          </a:p>
          <a:p>
            <a:pPr lvl="1"/>
            <a:r>
              <a:rPr>
                <a:hlinkClick r:id="rId3" action="ppaction://hlinksldjump"/>
              </a:rPr>
              <a:t>数据描述及数据展示</a:t>
            </a:r>
          </a:p>
          <a:p>
            <a:pPr lvl="1"/>
            <a:r>
              <a:rPr>
                <a:hlinkClick r:id="rId4" action="ppaction://hlinksldjump"/>
              </a:rPr>
              <a:t>数据描述及数据展示</a:t>
            </a:r>
          </a:p>
          <a:p>
            <a:pPr lvl="1"/>
            <a:r>
              <a:rPr>
                <a:hlinkClick r:id="rId5" action="ppaction://hlinksldjump"/>
              </a:rPr>
              <a:t>本小组研究的主要问题</a:t>
            </a:r>
          </a:p>
          <a:p>
            <a:pPr lvl="1"/>
            <a:r>
              <a:rPr>
                <a:hlinkClick r:id="rId6" action="ppaction://hlinksldjump"/>
              </a:rPr>
              <a:t>本小组研究的主要问题</a:t>
            </a:r>
          </a:p>
          <a:p>
            <a:pPr lvl="1"/>
            <a:r>
              <a:rPr>
                <a:hlinkClick r:id="rId7" action="ppaction://hlinksldjump"/>
              </a:rPr>
              <a:t>数据清洗与数据预处理</a:t>
            </a:r>
          </a:p>
          <a:p>
            <a:pPr lvl="1"/>
            <a:r>
              <a:rPr>
                <a:hlinkClick r:id="rId8" action="ppaction://hlinksldjump"/>
              </a:rPr>
              <a:t>数据清洗与数据预处理</a:t>
            </a:r>
          </a:p>
          <a:p>
            <a:pPr lvl="1"/>
            <a:r>
              <a:rPr>
                <a:hlinkClick r:id="rId9" action="ppaction://hlinksldjump"/>
              </a:rPr>
              <a:t>数据清洗与数据预处理</a:t>
            </a:r>
          </a:p>
          <a:p>
            <a:pPr lvl="1"/>
            <a:r>
              <a:rPr>
                <a:hlinkClick r:id="rId10" action="ppaction://hlinksldjump"/>
              </a:rPr>
              <a:t>数据清洗与数据预处理</a:t>
            </a:r>
          </a:p>
          <a:p>
            <a:pPr lvl="1"/>
            <a:r>
              <a:rPr>
                <a:hlinkClick r:id="rId11" action="ppaction://hlinksldjump"/>
              </a:rPr>
              <a:t>数据清洗与数据预处理</a:t>
            </a:r>
          </a:p>
          <a:p>
            <a:pPr lvl="1"/>
            <a:r>
              <a:rPr>
                <a:hlinkClick r:id="rId12" action="ppaction://hlinksldjump"/>
              </a:rPr>
              <a:t>描述性统计</a:t>
            </a:r>
          </a:p>
          <a:p>
            <a:pPr lvl="1"/>
            <a:r>
              <a:rPr>
                <a:hlinkClick r:id="rId13" action="ppaction://hlinksldjump"/>
              </a:rPr>
              <a:t>描述性统计</a:t>
            </a:r>
          </a:p>
          <a:p>
            <a:pPr lvl="1"/>
            <a:r>
              <a:rPr>
                <a:hlinkClick r:id="rId14" action="ppaction://hlinksldjump"/>
              </a:rPr>
              <a:t>描述性统计</a:t>
            </a:r>
          </a:p>
          <a:p>
            <a:pPr lvl="1"/>
            <a:r>
              <a:rPr>
                <a:hlinkClick r:id="rId15" action="ppaction://hlinksldjump"/>
              </a:rPr>
              <a:t>描述性统计</a:t>
            </a:r>
          </a:p>
          <a:p>
            <a:pPr lvl="1"/>
            <a:r>
              <a:rPr>
                <a:hlinkClick r:id="rId16" action="ppaction://hlinksldjump"/>
              </a:rPr>
              <a:t>回归分析与分类预测</a:t>
            </a:r>
          </a:p>
          <a:p>
            <a:pPr lvl="1"/>
            <a:r>
              <a:rPr>
                <a:hlinkClick r:id="rId17" action="ppaction://hlinksldjump"/>
              </a:rPr>
              <a:t>回归分析与分类预测</a:t>
            </a:r>
          </a:p>
          <a:p>
            <a:pPr lvl="1"/>
            <a:r>
              <a:rPr>
                <a:hlinkClick r:id="rId18" action="ppaction://hlinksldjump"/>
              </a:rPr>
              <a:t>回归分析与分类预测</a:t>
            </a:r>
          </a:p>
          <a:p>
            <a:pPr lvl="1"/>
            <a:r>
              <a:rPr>
                <a:hlinkClick r:id="rId19" action="ppaction://hlinksldjump"/>
              </a:rPr>
              <a:t>谢谢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回归分析与分类预测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分类预测：</a:t>
            </a:r>
          </a:p>
          <a:p>
            <a:pPr lvl="0" marL="0" indent="0">
              <a:buNone/>
            </a:pPr>
            <a:r>
              <a:rPr/>
              <a:t>本项目使用officeDomain、region、归一化后的sumCreditPoint和age对status进行分类预测，使用的 算法是随机森林。</a:t>
            </a:r>
          </a:p>
          <a:p>
            <a:pPr lvl="0" marL="0" indent="0">
              <a:buNone/>
            </a:pPr>
            <a:r>
              <a:rPr/>
              <a:t>由于样本中的status包含四种借款类型：借款完成、逾期、借款进行时、借款失败，所以用于随机森林中 进行分类训练的只有借款完成和还款失败两种类型，使用这个两个类型的70%样本进行训练，剩余样本进行 预测。接着使用训练好的模型，用借款进行时的数据进行预测，尝试 预测这些借款人未来是否会逾期。</a:t>
            </a:r>
          </a:p>
          <a:p>
            <a:pPr lvl="0" marL="0" indent="0">
              <a:buNone/>
            </a:pPr>
            <a:r>
              <a:rPr b="1"/>
              <a:t>结果表明：</a:t>
            </a:r>
          </a:p>
          <a:p>
            <a:pPr lvl="1">
              <a:buAutoNum type="arabicPeriod"/>
            </a:pPr>
            <a:r>
              <a:rPr/>
              <a:t>训练模型的准确度达95%；</a:t>
            </a:r>
          </a:p>
          <a:p>
            <a:pPr lvl="1">
              <a:buAutoNum type="arabicPeriod"/>
            </a:pPr>
            <a:r>
              <a:rPr/>
              <a:t>使用借款进行时的数据进行分类预测发现，这些样本未来都不会逾期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回归分析与分类预测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分类预测存在的问题：</a:t>
            </a:r>
          </a:p>
          <a:p>
            <a:pPr lvl="0" marL="0" indent="0">
              <a:buNone/>
            </a:pPr>
            <a:r>
              <a:rPr/>
              <a:t>逾期类型的样本量相对借款完成类型而言，样本量太少，模型可能无法捕捉到逾期的典型特征。</a:t>
            </a:r>
          </a:p>
          <a:p>
            <a:pPr lvl="1"/>
            <a:r>
              <a:rPr/>
              <a:t>逾期类型的样本仅占0.31%</a:t>
            </a:r>
          </a:p>
          <a:p>
            <a:pPr lvl="1"/>
            <a:r>
              <a:rPr/>
              <a:t>借款完成类型的样本占21.29%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谢谢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数据描述及数据展示</a:t>
            </a:r>
          </a:p>
          <a:p>
            <a:pPr lvl="1">
              <a:buAutoNum type="arabicPeriod"/>
            </a:pPr>
            <a:r>
              <a:rPr/>
              <a:t>本小组研究的主要问题</a:t>
            </a:r>
          </a:p>
          <a:p>
            <a:pPr lvl="1">
              <a:buAutoNum type="arabicPeriod"/>
            </a:pPr>
            <a:r>
              <a:rPr/>
              <a:t>数据清洗与数据预处理</a:t>
            </a:r>
          </a:p>
          <a:p>
            <a:pPr lvl="1">
              <a:buAutoNum type="arabicPeriod"/>
            </a:pPr>
            <a:r>
              <a:rPr/>
              <a:t>描述性统计</a:t>
            </a:r>
          </a:p>
          <a:p>
            <a:pPr lvl="1">
              <a:buAutoNum type="arabicPeriod"/>
            </a:pPr>
            <a:r>
              <a:rPr/>
              <a:t>回归分析与分类预测</a:t>
            </a:r>
          </a:p>
          <a:p>
            <a:pPr lvl="1">
              <a:buAutoNum type="arabicPeriod"/>
            </a:pPr>
            <a:r>
              <a:rPr/>
              <a:t>总结</a:t>
            </a:r>
          </a:p>
          <a:p>
            <a:pPr lvl="0" marL="0" indent="0">
              <a:buNone/>
            </a:pPr>
            <a:r>
              <a:rPr/>
              <a:t>注：本数据分析项目采用R语言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数据描述及数据展示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原始数据来自各大P2P贷款平台：</a:t>
            </a:r>
          </a:p>
          <a:p>
            <a:pPr lvl="1"/>
            <a:r>
              <a:rPr/>
              <a:t>68个变量</a:t>
            </a:r>
          </a:p>
          <a:p>
            <a:pPr lvl="1"/>
            <a:r>
              <a:rPr/>
              <a:t>100000个观测值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数据描述及数据展示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部分数据展示：</a:t>
            </a:r>
          </a:p>
          <a:p>
            <a:pPr lvl="0" indent="0">
              <a:buNone/>
            </a:pPr>
            <a:r>
              <a:rPr>
                <a:latin typeface="Courier"/>
              </a:rPr>
              <a:t>   userId               nickName realName gender   birthDay               idNo
1 6192030    YanF_15191889841.yx  \u4e25* \u7537  1981/6/14 320************519
2 9035861  ZhengQ_15413629497.yx  \u90d1* \u5973   1993/6/4 421************541
3 1511029        all20130708.rrd \u9f99** \u7537 1987/10/24 420************315
4 6516550 LRF_207689020170510.xd \u674e** \u5973   1990/9/5 410************543
5 6785812 LMY_224059620170711.xd \u5415** \u7537  1975/4/14 330************539
6  672505          huangdeyi.rrd \u9ec4** \u7537   1986/6/3 430************815
   marriage                           graduation
1   MARRIED \u7814\u7a76\u751f\u6216\u4ee5\u4e0a
2 UNMARRIED                         \u5927\u4e13
3   MARRIED                         \u5927\u4e13
4 UNMARRIED                         \u5927\u4e13
5  DIVORCED \u7814\u7a76\u751f\u6216\u4ee5\u4e0a
6   MARRIED                         \u5927\u4e13
                         homeTown                                 university
1 \u6c5f\u82cf:\u82cf\u5dde\u5e02                                       &lt;NA&gt;
2 \u6e56\u5317:\u8346\u5dde\u5e02                                       &lt;NA&gt;
3       \u6e56\u5317:\u8944\u6a0a \u8c37\u57ce\u53bf\u6280\u5de5\u5b66\u6821
4 \u6cb3\u5357:\u90d1\u5dde\u5e02                                       &lt;NA&gt;
5 \u6d59\u6c5f:\u5b81\u6ce2\u5e02                                       &lt;NA&gt;
6       \u6e56\u5357:\u90b5\u9633       \u6e56\u5357\u5e08\u8303\u5927\u5b66
  graduatedYear sumCreditPoint creditLevel availableCredits
1            NA            180           A           144000
2            NA            180           A            75300
3          2004              0          HR                0
4            NA            180           A             4000
5            NA            180           A           206000
6          2005              0          HR                0
                                                                                            office
1                                                 \u82cf\u5dde\u5e02\u6551\u52a9\u7ba1\u7406\u7ad9
2                   \u6df1\u5733\u5e02\u5bf9\u5916\u52b3\u52a8\u670d\u52a1\u6709\u9650\u516c\u53f8
3                                                                                             &lt;NA&gt;
4                                                                                           \u65e0
5 \u5b81\u6ce2\u5e02\u911e\u5dde\u7ef4\u4fe1\u5bb6\u7528\u7eba\u7ec7\u54c1\u6709\u9650\u516c\u53f8
6             \u6e56\u5357\u516d\u798f\u8fde\u9501\u9152\u5e97\u7ba1\u7406\u6709\u9650\u516c\u53f8
                                                        officeType
1                                         \u4e8b\u4e1a\u5355\u4f4d
2 \u5916\u8d44\u4f01\u4e1a（\u5305\u62ec\u5408\u8d44\u4f01\u4e1a）
3                                                             &lt;NA&gt;
4                                         \u56fd\u5bb6\u673a\u5173
5                             \u4e00\u822c\u6c11\u8425\u4f01\u4e1a
6                             \u4e00\u822c\u6c11\u8425\u4f01\u4e1a
                            officeDomain          officeScale
1 \u533b\u7597/\u536b\u751f/\u4fdd\u5065 10\u4eba\u4ee5\u4e0b
2              \u96f6\u552e/\u6279\u53d1 10\u4eba\u4ee5\u4e0b
3                                   &lt;NA&gt;                 &lt;NA&gt;
4                                 \u65e0 10\u4eba\u4ee5\u4e0b
5                                 \u65e0         10-100\u4eba
6        \u9910\u996e/\u65c5\u9986\u4e1a         10-100\u4eba
                  position                  salary           province
1 \u7ba1\u7406\u4eba\u5458        5000-10000\u5143       \u6c5f\u82cf
2 \u6d3e\u9063\u5458\u5de5        5000-10000\u5143       \u5e7f\u4e1c
3                     &lt;NA&gt;                    &lt;NA&gt; \u8bf7\u9009\u62e9
4             \u804c\u5458  1000\u5143\u4ee5\u4e0b       \u6cb3\u5357
5             \u80a1\u4e1c       10000-20000\u5143       \u6d59\u6c5f
6       \u603b\u7ecf\u7406 50000\u5143\u4ee5\u4e0a       \u6e56\u5357
                city                     workYears hasHouse houseLoan hasCar
1 \u82cf\u5dde\u5e02           5\u5e74\u4ee5\u4e0a    FALSE     FALSE  FALSE
2 \u6df1\u5733\u5e02           1-3\u5e74（\u542b）    FALSE     FALSE  FALSE
3 \u8bf7\u9009\u62e9                          &lt;NA&gt;    FALSE     FALSE   TRUE
4 \u90d1\u5dde\u5e02 1\u5e74（\u542b）\u4ee5\u4e0b    FALSE     FALSE  FALSE
5 \u5b81\u6ce2\u5e02           5\u5e74\u4ee5\u4e0a     TRUE      TRUE   TRUE
6       \u5a04\u5e95           1-3\u5e74（\u542b）     TRUE      TRUE  FALSE
                  carBrand carLoan userLoanRecordId totalCount successCount
1                     &lt;NA&gt;   FALSE          6191987          1            1
2                     &lt;NA&gt;   FALSE          9035715          1            1
3 \u522b\u514b\u51ef\u8d8a   FALSE          1506066          1            0
4                     &lt;NA&gt;   FALSE          6516490          2            2
5                     &lt;NA&gt;   FALSE          6785732          2            2
6                     &lt;NA&gt;   FALSE           667579          2            0
  alreadyPayCount failedCount notPayoffCount overdueCount borrowAmount
1               0           0              1            0       144000
2               0           0              1            0        75300
3               0           0              0            0            0
4               2           0              0            0         8000
5               0           0              2            0       206000
6               0           0              0            0            0
  withdrawAmount repaidTotalAmount alreadyPayPrincipal notPayPrincipal
1          1e+05           65318.4             51004.8         92995.2
2          5e+04               0.0                 0.0         75300.0
3          0e+00               0.0                 0.0             0.0
4          8e+03            8060.8              8000.0             0.0
5          2e+05           91152.0             80993.2        125006.8
6          0e+00               0.0                 0.0             0.0
  alreadyPayInterest notPayInterest overdueAmount  loanId
1            14313.6        9331.20             0 2144429
2                0.0       12364.26             0 2530942
3                0.0           0.00             0  466666
4               60.8           0.00             0 2207528
5            10158.8       13348.40             0 2289176
6                0.0           0.00             0  385339
                         jobType amount interest months      status
1       \u5de5\u85aa\u9636\u5c42 144000     10.2     36 IN_PROGRESS
2       \u5de5\u85aa\u9636\u5c42  75300     10.2     36 IN_PROGRESS
3 \u79c1\u8425\u4f01\u4e1a\u4e3b  50000     13.0     24      FAILED
4       \u5de5\u85aa\u9636\u5c42   4000      9.0      6      CLOSED
5 \u79c1\u8425\u4f01\u4e1a\u4e3b 126000      9.6     36 IN_PROGRESS
6 \u79c1\u8425\u4f01\u4e1a\u4e3b 300000     12.0     12      FAILED
  displayLoanType verifyState               borrowType repayType  productName
1            SDRZ     SUCCESS \u4e2a\u4eba\u6d88\u8d39     MONTH \u53cb\u4fe1
2            SDRZ     SUCCESS                     SELF     MONTH \u53cb\u4fe1
3            XYRZ   NEW_APPLY \u77ed\u671f\u5468\u8f6c     MONTH  HR(website)
4            SDRZ     SUCCESS \u5176\u4ed6\u501f\u6b3e     MONTH \u53cb\u4fe1
5            SDRZ     SUCCESS \u77ed\u671f\u5468\u8f6c     MONTH \u53cb\u4fe1
6            XYRZ   NEW_APPLY \u88c5\u4fee\u501f\u6b3e     MONTH  HR(website)
        readyTime surplusAmount interestDate       closeTime leftMonths
1 2017/2/21 22:17             0           NA            None         22
2 2018/4/27 14:10             0           NA            None         36
3            None         50000           NA            None         24
4 2017/6/19 15:01             0           NA 2017/7/19 17:43          0
5 2017/9/26 19:29             0           NA            None         29
6            None        300000           NA            None         12
  overDueDate repaidByGuarantor repaidByGuarantorTime
1        None             FALSE                  None
2        None             FALSE                  None
3        None             FALSE                  None
4        None             FALSE                  None
5        None             FALSE                  None
6        None             FALSE                  None
                                       title
1       \u65e5\u5e38\u751f\u6d3b\u6d88\u8d39
2                               \u88c5\u4fee
3 \u7528\u4e8e\u529e\u516c\u5ba4\u6539\u88c5
4                   \u65e5\u5e38\u6d88\u8d39
5                   \u8d44\u91d1\u5468\u8f6c
6       \u9152\u5e97\u8bbe\u5907\u66f4\u6362
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description
1                                                                                                                                                                                                                                                             \u516c\u53f8\u804c\u5458，\u73b0\u5c45\u6c5f\u82cf\u7701\u82cf\u5dde\u5e02，\u4ece\u4e8b\u536b\u751f、\u793e\u4f1a\u4fdd\u969c\u548c\u793e\u4f1a\u798f\u5229\u4e1a\u884c\u4e1a，\u5de5\u4f5c\u6536\u5165\u7a33\u5b9a，\u8d37\u6b3e\u7528\u4e8e\u65e5\u5e38\u751f\u6d3b\u6d88\u8d39。\u4e0a\u8ff0\u4fe1\u606f\u5df2\u7ecf\u5b9e\u5730\u8ba4\u8bc1\u65b9\u53cb\u4f17\u4fe1\u4e1a\u516c\u53f8\u8003\u5bdf\u8ba4\u8bc1。\u540c\u65f6，\u7ecf\u5ba1\u6838\u501f\u6b3e\u4eba\u6240\u63d0\u4f9b\u8d44\u6599\u771f\u5b9e\u6709\u6548，\u7b26\u5408\u4eba\u4eba\u8d37\u7684\u501f\u6b3e\u5ba1\u6838\u6807\u51c6。
2 \u501f\u6b3e\u4eba\u4e3a\u81ea\u7136\u4eba，\u516c\u53f8\u804c\u5458，\u73b0\u5c45\u5e7f\u4e1c\u7701\u6df1\u5733\u5e02，\u4ece\u4e8b\u6279\u53d1\u548c\u96f6\u552e\u4e1a\u884c\u4e1a，\u5de5\u4f5c\u6536\u5165\u7a33\u5b9a，\u8d37\u6b3e\u7528\u4e8e\u88c5\u4fee。\u4e0a\u8ff0\u4fe1\u606f\u5df2\u7ecf\u5b9e\u5730\u8ba4\u8bc1\u65b9\u53cb\u4f17\u4fe1\u4e1a\u516c\u53f8\u8003\u5bdf\u8ba4\u8bc1。\u540c\u65f6，\u7ecf\u5ba1\u6838\u501f\u6b3e\u4eba\u6240\u63d0\u4f9b\u8d44\u6599\u771f\u5b9e\u6709\u6548，\u7b26\u5408\u4eba\u4eba\u8d37\u7684\u501f\u6b3e\u5ba1\u6838\u6807\u51c6。\u622a\u81f3\u501f\u6b3e\u524d5\u5e74\u5185\u501f\u6b3e\u4eba\u5f81\u4fe1\u62a5\u544a\u4e2d\u903e\u671f\u8d85\u8fc790\u5929\u7684\u8d26\u6237\u6570：0。\u501f\u6b3e\u4eba\u5728\u5176\u4ed6\u7f51\u7edc\u501f\u8d37\u5e73\u53f0\u501f\u6b3e\u60c5\u51b5：\u672a\u83b7\u53d6。
3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\u56e0\u539f\u8be5\u6b63\u5e38\u56de\u6b3e\u7684，\u6ca1\u6709\u56de\u6b3e，\u5bfc\u81f4\u8d44\u91d1\u7d27\u5f20，\u8d37\u6b3e\u4e3b\u8981\u7528\u4e8e\u529e\u516c\u5ba4\u6539\u88c5
4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\u73b0\u5c45\u6cb3\u5357\u90d1\u5dde\u5e02，\u5de5\u4f5c\u6536\u5165\u7a33\u5b9a，\u8d37\u6b3e\u7528\u4e8e\u65e5\u5e38\u751f\u6d3b\u6d88\u8d39。\u4e0a\u8ff0\u4fe1\u606f\u5df2\u7ecf\u5b9e\u5730\u8ba4\u8bc1\u65b9\u53cb\u4f17\u4fe1\u4e1a\u516c\u53f8\u8003\u5bdf\u8ba4\u8bc1。\u540c\u65f6，\u7ecf\u5ba1\u6838\u501f\u6b3e\u4eba\u6240\u63d0\u4f9b\u8d44\u6599\u771f\u5b9e\u6709\u6548，\u7b26\u5408\u4eba\u4eba\u8d37\u7684\u501f\u6b3e\u5ba1\u6838\u6807\u51c6。
5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\u516c\u53f8\u804c\u5458，\u73b0\u5c45\u6d59\u6c5f\u7701\u5b81\u6ce2\u5e02，\u4ece\u4e8b\u5236\u9020\u4e1a\u884c\u4e1a，\u5de5\u4f5c\u6536\u5165\u7a33\u5b9a，\u8d37\u6b3e\u7528\u4e8e\u8d44\u91d1\u5468\u8f6c。\u4e0a\u8ff0\u4fe1\u606f\u5df2\u7ecf\u5b9e\u5730\u8ba4\u8bc1\u65b9\u53cb\u4f17\u4fe1\u4e1a\u516c\u53f8\u8003\u5bdf\u8ba4\u8bc1。\u540c\u65f6，\u7ecf\u5ba1\u6838\u501f\u6b3e\u4eba\u6240\u63d0\u4f9b\u8d44\u6599\u771f\u5b9e\u6709\u6548，\u7b26\u5408\u4eba\u4eba\u8d37\u7684\u501f\u6b3e\u5ba1\u6838\u6807\u51c6。
6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\u672c\u516c\u53f8\u5c5e\u4e8e\u8fde\u9501\u9152\u5e97，\u73b0\u56e0\u9152\u5e97\u66f4\u65b0\u88c5\u4fee\u90e8\u5206\u8bbe\u5907，\u9700\u77ed\u671f\u501f\u6b3e\u66f4\u6362\u8bbe\u5907。
  hasOthDebt repaySource productRepayType borrowStatus
1       None        None             debx            2
2       None        None             debx            2
3       &lt;NA&gt;        &lt;NA&gt;             debx            1
4       None        None             debx            2
5       None        None             debx            2
6       &lt;NA&gt;        &lt;NA&gt;             debx           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本小组研究的主要问题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根据数据集中大量的变量，本小组选择研究三个问题：</a:t>
            </a:r>
          </a:p>
          <a:p>
            <a:pPr lvl="1">
              <a:buAutoNum type="arabicPeriod"/>
            </a:pPr>
            <a:r>
              <a:rPr/>
              <a:t>借款人特征对审批额的影响；</a:t>
            </a:r>
          </a:p>
          <a:p>
            <a:pPr lvl="1">
              <a:buAutoNum type="arabicPeriod"/>
            </a:pPr>
            <a:r>
              <a:rPr/>
              <a:t>借款人特征与审批状况；</a:t>
            </a:r>
          </a:p>
          <a:p>
            <a:pPr lvl="1">
              <a:buAutoNum type="arabicPeriod"/>
            </a:pPr>
            <a:r>
              <a:rPr/>
              <a:t>研究借款人的借款理由（尚未完成）。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本小组研究的主要问题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因为原始数据集的变量过多，本文选择了以下的重点变量：</a:t>
            </a:r>
          </a:p>
          <a:p>
            <a:pPr lvl="1"/>
            <a:r>
              <a:rPr/>
              <a:t>age</a:t>
            </a:r>
          </a:p>
          <a:p>
            <a:pPr lvl="1"/>
            <a:r>
              <a:rPr/>
              <a:t>marriage</a:t>
            </a:r>
          </a:p>
          <a:p>
            <a:pPr lvl="1"/>
            <a:r>
              <a:rPr/>
              <a:t>gender</a:t>
            </a:r>
          </a:p>
          <a:p>
            <a:pPr lvl="1"/>
            <a:r>
              <a:rPr/>
              <a:t>availableCredits</a:t>
            </a:r>
          </a:p>
          <a:p>
            <a:pPr lvl="1"/>
            <a:r>
              <a:rPr/>
              <a:t>sumCreditPoint</a:t>
            </a:r>
          </a:p>
          <a:p>
            <a:pPr lvl="1"/>
            <a:r>
              <a:rPr/>
              <a:t>region</a:t>
            </a:r>
          </a:p>
          <a:p>
            <a:pPr lvl="1"/>
            <a:r>
              <a:rPr/>
              <a:t>hasHouse, houseLoan, hasCar, carLoan</a:t>
            </a:r>
          </a:p>
          <a:p>
            <a:pPr lvl="1"/>
            <a:r>
              <a:rPr/>
              <a:t>officeDomain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数据清洗与数据预处理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数据清洗可以分为选择子集、列重命名、删除重复值、缺失值处理、一致化处理、数据排列、异常值处理；</a:t>
            </a:r>
          </a:p>
          <a:p>
            <a:pPr lvl="1"/>
            <a:r>
              <a:rPr/>
              <a:t>选择子集：选择子集可以通过隐藏不需要的列数据来使整个数据集更加明了；</a:t>
            </a:r>
          </a:p>
          <a:p>
            <a:pPr lvl="1"/>
            <a:r>
              <a:rPr/>
              <a:t>列重命名：将已存在的列明进行重命名，以方便理解；</a:t>
            </a:r>
          </a:p>
          <a:p>
            <a:pPr lvl="1"/>
            <a:r>
              <a:rPr/>
              <a:t>删除重复值；</a:t>
            </a:r>
          </a:p>
          <a:p>
            <a:pPr lvl="1"/>
            <a:r>
              <a:rPr/>
              <a:t>缺失值处理：人工补全、删除、平均值替代、统计模型计算替代值；</a:t>
            </a:r>
          </a:p>
          <a:p>
            <a:pPr lvl="1"/>
            <a:r>
              <a:rPr/>
              <a:t>一致化处理：让数据整整齐齐、方便后续操作；</a:t>
            </a:r>
          </a:p>
          <a:p>
            <a:pPr lvl="1"/>
            <a:r>
              <a:rPr/>
              <a:t>数据排序：数据排序可以让整组数据看起来更有序；</a:t>
            </a:r>
          </a:p>
          <a:p>
            <a:pPr lvl="1"/>
            <a:r>
              <a:rPr/>
              <a:t>异常值处理：处理数值过大或过小的观测值；</a:t>
            </a:r>
          </a:p>
          <a:p>
            <a:pPr lvl="0" marL="0" indent="0">
              <a:buNone/>
            </a:pPr>
            <a:r>
              <a:rPr/>
              <a:t>本项目的数据清洗代码文件为：</a:t>
            </a:r>
          </a:p>
          <a:p>
            <a:pPr lvl="0" marL="1270000" indent="0">
              <a:buNone/>
            </a:pPr>
            <a:r>
              <a:rPr sz="2000"/>
              <a:t>dataclean.R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数据清洗与数据预处理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数据清洗部分代码展示：</a:t>
            </a:r>
          </a:p>
          <a:p>
            <a:pPr lvl="0" indent="0">
              <a:buNone/>
            </a:pPr>
            <a:r>
              <a:rPr>
                <a:latin typeface="Courier"/>
              </a:rPr>
              <a:t>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gender[loandata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gender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"男"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br/>
            <a:r>
              <a:rPr>
                <a:latin typeface="Courier"/>
              </a:rPr>
              <a:t>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gender[loandata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gender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"女"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br/>
            <a:r>
              <a:rPr>
                <a:latin typeface="Courier"/>
              </a:rPr>
              <a:t>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gender,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ordered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officeDomain[loandata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officeDomain 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IT"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"IT"</a:t>
            </a:r>
            <a:br/>
            <a:r>
              <a:rPr>
                <a:latin typeface="Courier"/>
              </a:rPr>
              <a:t>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officeDomain[loandata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officeDomain 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\u623f\u5730\u4ea7\u4e1a"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"房地产业"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大数据与金融科技——数据分析项目</dc:title>
  <dc:creator>黄一鸣、潘演乐、周婧</dc:creator>
  <cp:keywords/>
  <dcterms:created xsi:type="dcterms:W3CDTF">2021-04-13T23:59:06Z</dcterms:created>
  <dcterms:modified xsi:type="dcterms:W3CDTF">2021-04-13T23:59:06Z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2021/4/13</vt:lpwstr>
  </property>
  <property fmtid="{D5CDD505-2E9C-101B-9397-08002B2CF9AE}" pid="3" name="header-includes">
    <vt:lpwstr/>
  </property>
  <property fmtid="{D5CDD505-2E9C-101B-9397-08002B2CF9AE}" pid="4" name="institute">
    <vt:lpwstr>广东金融学院金融硕士</vt:lpwstr>
  </property>
  <property fmtid="{D5CDD505-2E9C-101B-9397-08002B2CF9AE}" pid="5" name="output">
    <vt:lpwstr/>
  </property>
</Properties>
</file>