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8" r:id="rId5"/>
    <p:sldId id="270" r:id="rId6"/>
    <p:sldId id="265" r:id="rId7"/>
    <p:sldId id="266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ran Huang" initials="YH" lastIdx="1" clrIdx="0">
    <p:extLst>
      <p:ext uri="{19B8F6BF-5375-455C-9EA6-DF929625EA0E}">
        <p15:presenceInfo xmlns:p15="http://schemas.microsoft.com/office/powerpoint/2012/main" userId="c88257a8deae69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3493"/>
  </p:normalViewPr>
  <p:slideViewPr>
    <p:cSldViewPr snapToGrid="0" snapToObjects="1">
      <p:cViewPr varScale="1">
        <p:scale>
          <a:sx n="69" d="100"/>
          <a:sy n="69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FE647-6CC6-554A-93D4-2B9DB0BC76B4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B6480-1826-0349-A7A1-12FEFF8634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91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71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0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52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7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1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8B28-6090-4D4E-AB9E-17D99FDA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5A36-80BC-9742-A06C-4D62BF044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E542-79ED-7247-BA9D-97F9C848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0F43-F6D4-8040-8F53-E365246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1047-C3B3-C442-8175-AF24CB49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2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A05B-90E3-3E48-938C-68843AE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BF4B5-FC2F-374F-B426-53CA623A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4412-B1E5-994A-A0CF-0426759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843A-5F13-0742-8891-6239A76C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FF04-9B44-3742-84D3-3A2DFFCD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4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4BC0A-C5CE-0248-8F87-B5EF1CB2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EC564-0C62-EF44-B1D1-F95D54B87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5250-E139-FA4D-83D0-777483F1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6305-755A-FF46-BC66-0507236E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5089-EB19-E645-90A1-A1DD9249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CC7-5CE1-FC45-AF13-9F7DFE0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BA5E-A191-1D4C-82FE-6E8FC42D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29DB-047E-B941-BAF1-44789D53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847-F409-1A4F-A074-0F8A0FFC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65D-4D64-8242-9BD4-B5F8D01A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C11-3CFA-D442-9B6A-E88F141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BD69-7345-2A4A-BEF1-B6ECDAC0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7590-022B-D84F-9740-8472D89D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963A-5D59-314A-A778-4B8E901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3B1A-D602-5044-BB3A-36D6419C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29A0-3926-9C42-A6A2-F328945E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FFAE-0B15-F941-83BA-2FBDF4DA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E012-6BF3-D64F-A32A-5FB8EADD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33C4-1F95-F849-8383-7E6511FC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0DD4B-AE8C-F349-BF33-1EA39D52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C5460-920B-9F46-AC1A-5DF16006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1B5A-73EE-FB47-BA44-4386C639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5006-81C8-B342-9268-69EB44D9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3583F-C208-8E46-A1D5-BAE841183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6AEE4-C697-D441-BA19-56827C379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2A6B5-69B9-9044-8A81-BCB676790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CE0A0-B0E9-2046-9EA0-FA275CA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3BE16-E997-8449-8BC3-317746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3C26-7858-5F4B-AFDA-DB1D0ADE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3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DDC-1619-7440-9BA5-5D9545E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32EC4-0A0A-624D-82F9-BDCAD2F0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C116-11FD-CF49-AFF5-291BF21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8CED0-DCBA-2740-89E9-14BC6447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4FB66-8BB8-8C45-9A30-05249C58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59080-2BC8-B940-A382-C7AFA254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E4D9-7150-AB40-95CD-835B5DCC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FF86-1DBE-CE46-BE46-03A12D9A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AB7C-A7A9-7D42-9861-582A9163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36E1-749F-7B46-8D33-43148545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0231-626E-A248-AA85-A0703246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C2D9-C799-F948-A278-970CD28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B767-632E-464D-90B9-1901D6DA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7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BDCA-80ED-A448-8D7D-11F44F58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2D8C7-B89C-F141-BE8F-ACF88CC59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F4285-7C10-C245-BC73-170426B1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5156B-204D-6245-B51B-59AF974A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76DE-3D65-754C-9FA7-D365218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99C8E-E58E-2849-A01E-A7ADC2B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64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2C7AA-1689-9A43-A25E-C243702B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A664-CB58-EF45-8E6F-378E3A7A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1FB-E737-CF49-BC2A-B69F0044F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D03A-B593-AA48-8343-C8B13B223A5B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9318-7EE0-B34E-9258-C1B460B0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9904-7A65-EC44-BBA7-F919685B5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6EA8-EB31-2649-94CA-872295C7C2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1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238E-8ABF-7547-9D02-7D4831A58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E777-492B-6640-B344-D4C1BF689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1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7"/>
    </mc:Choice>
    <mc:Fallback xmlns="">
      <p:transition spd="slow" advTm="28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86E9371-40AC-B04A-9337-8A8E0EAC4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81" y="588397"/>
            <a:ext cx="2872409" cy="574481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83E36C8-87E8-1242-A71E-3DCA95245580}"/>
              </a:ext>
            </a:extLst>
          </p:cNvPr>
          <p:cNvSpPr txBox="1"/>
          <p:nvPr/>
        </p:nvSpPr>
        <p:spPr>
          <a:xfrm>
            <a:off x="460136" y="588397"/>
            <a:ext cx="823494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800" dirty="0">
                <a:latin typeface="Impact" panose="020B0806030902050204" pitchFamily="34" charset="0"/>
              </a:rPr>
              <a:t>48</a:t>
            </a:r>
            <a:r>
              <a:rPr lang="en-US" altLang="zh-CN" sz="2800" dirty="0">
                <a:latin typeface="Impact" panose="020B0806030902050204" pitchFamily="34" charset="0"/>
              </a:rPr>
              <a:t> </a:t>
            </a:r>
            <a:r>
              <a:rPr lang="en-US" altLang="zh-CN" sz="2800" dirty="0" err="1">
                <a:latin typeface="Impact" panose="020B0806030902050204" pitchFamily="34" charset="0"/>
              </a:rPr>
              <a:t>neue</a:t>
            </a:r>
            <a:r>
              <a:rPr lang="en-US" altLang="zh-CN" sz="2800" dirty="0">
                <a:latin typeface="Impact" panose="020B0806030902050204" pitchFamily="34" charset="0"/>
              </a:rPr>
              <a:t> </a:t>
            </a:r>
            <a:r>
              <a:rPr lang="en-US" altLang="zh-CN" sz="2800" dirty="0" err="1">
                <a:latin typeface="Impact" panose="020B0806030902050204" pitchFamily="34" charset="0"/>
              </a:rPr>
              <a:t>Bauteile</a:t>
            </a:r>
            <a:r>
              <a:rPr lang="en-US" altLang="zh-CN" sz="2800" dirty="0">
                <a:latin typeface="Impact" panose="020B0806030902050204" pitchFamily="34" charset="0"/>
              </a:rPr>
              <a:t> + 6 </a:t>
            </a:r>
            <a:r>
              <a:rPr lang="en-US" altLang="zh-CN" sz="2800" dirty="0" err="1">
                <a:latin typeface="Impact" panose="020B0806030902050204" pitchFamily="34" charset="0"/>
              </a:rPr>
              <a:t>vorhandene</a:t>
            </a:r>
            <a:r>
              <a:rPr lang="en-US" altLang="zh-CN" sz="2800" dirty="0">
                <a:latin typeface="Impact" panose="020B0806030902050204" pitchFamily="34" charset="0"/>
              </a:rPr>
              <a:t> </a:t>
            </a:r>
            <a:r>
              <a:rPr lang="en-US" altLang="zh-CN" sz="2800" dirty="0" err="1">
                <a:latin typeface="Impact" panose="020B0806030902050204" pitchFamily="34" charset="0"/>
              </a:rPr>
              <a:t>Bauteile</a:t>
            </a:r>
            <a:endParaRPr lang="en-US" altLang="zh-CN" sz="2800" dirty="0">
              <a:latin typeface="Impact" panose="020B0806030902050204" pitchFamily="34" charset="0"/>
            </a:endParaRPr>
          </a:p>
          <a:p>
            <a:endParaRPr lang="en-US" altLang="zh-CN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2000" dirty="0">
                <a:latin typeface="Impact" panose="020B0806030902050204" pitchFamily="34" charset="0"/>
              </a:rPr>
              <a:t>Nur eine innere Kontur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de-DE" altLang="zh-CN" sz="2000" dirty="0">
                <a:latin typeface="Impact" panose="020B0806030902050204" pitchFamily="34" charset="0"/>
              </a:rPr>
              <a:t> </a:t>
            </a:r>
          </a:p>
          <a:p>
            <a:pPr lvl="1">
              <a:buClr>
                <a:srgbClr val="0070C0"/>
              </a:buClr>
            </a:pPr>
            <a:endParaRPr lang="en-US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Impact" panose="020B0806030902050204" pitchFamily="34" charset="0"/>
              </a:rPr>
              <a:t>Flächenskalierung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en-US" altLang="zh-CN" dirty="0" err="1">
                <a:latin typeface="Impact" panose="020B0806030902050204" pitchFamily="34" charset="0"/>
              </a:rPr>
              <a:t>Innerhalb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Mindestfläche</a:t>
            </a:r>
            <a:r>
              <a:rPr lang="en-US" altLang="zh-CN" dirty="0"/>
              <a:t> von 6 </a:t>
            </a:r>
            <a:r>
              <a:rPr lang="en-US" altLang="zh-CN" dirty="0" err="1"/>
              <a:t>Bauteile</a:t>
            </a:r>
            <a:r>
              <a:rPr lang="en-US" altLang="zh-CN" dirty="0"/>
              <a:t>, </a:t>
            </a:r>
            <a:r>
              <a:rPr lang="de-DE" altLang="zh-CN" dirty="0"/>
              <a:t>Maximale Fläche von 6 </a:t>
            </a:r>
            <a:r>
              <a:rPr lang="en-US" altLang="zh-CN" dirty="0" err="1"/>
              <a:t>Bauteile</a:t>
            </a:r>
            <a:r>
              <a:rPr lang="de-DE" altLang="zh-CN" dirty="0"/>
              <a:t>)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de-DE" altLang="zh-CN" dirty="0">
                <a:latin typeface="Impact" panose="020B0806030902050204" pitchFamily="34" charset="0"/>
              </a:rPr>
              <a:t>Skalar : Zufällig erzeugt</a:t>
            </a:r>
            <a:endParaRPr lang="en-US" altLang="zh-CN" dirty="0">
              <a:latin typeface="Impact" panose="020B080603090205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9842A4-5D58-AC4B-8176-6C5646FC3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1785702"/>
            <a:ext cx="2634370" cy="5710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F2207D-89FD-0845-949A-D6D29ABB2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81" y="1165705"/>
            <a:ext cx="2456767" cy="123999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7972BFF-86C1-DB4A-B319-2C91AFD2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2405699"/>
            <a:ext cx="2337083" cy="15478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7AF7186-34DF-B84F-8CCB-8507282D8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35" y="2539743"/>
            <a:ext cx="2919258" cy="1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BB800C09-A5E9-9F49-AD57-DFA35F5E3BBD}"/>
              </a:ext>
            </a:extLst>
          </p:cNvPr>
          <p:cNvSpPr txBox="1"/>
          <p:nvPr/>
        </p:nvSpPr>
        <p:spPr>
          <a:xfrm>
            <a:off x="489954" y="482376"/>
            <a:ext cx="782809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Feature Engineering </a:t>
            </a:r>
            <a:r>
              <a:rPr lang="de-DE" altLang="zh-CN" sz="2800" dirty="0">
                <a:latin typeface="Impact" panose="020B0806030902050204" pitchFamily="34" charset="0"/>
              </a:rPr>
              <a:t>I</a:t>
            </a:r>
            <a:endParaRPr lang="en-US" sz="2800" dirty="0">
              <a:latin typeface="Impact" panose="020B0806030902050204" pitchFamily="34" charset="0"/>
            </a:endParaRPr>
          </a:p>
          <a:p>
            <a:endParaRPr lang="en-US" altLang="zh-CN" sz="2400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Flächengröße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7228.38</a:t>
            </a: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Länge</a:t>
            </a:r>
            <a:r>
              <a:rPr lang="en-US" altLang="zh-CN" sz="2400" dirty="0">
                <a:latin typeface="Impact" panose="020B0806030902050204" pitchFamily="34" charset="0"/>
              </a:rPr>
              <a:t> des </a:t>
            </a:r>
            <a:r>
              <a:rPr lang="en-US" altLang="zh-CN" sz="2400" dirty="0" err="1">
                <a:latin typeface="Impact" panose="020B0806030902050204" pitchFamily="34" charset="0"/>
              </a:rPr>
              <a:t>Umfangs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901.58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Anzahl</a:t>
            </a:r>
            <a:r>
              <a:rPr lang="en-US" altLang="zh-CN" sz="2400" dirty="0">
                <a:latin typeface="Impact" panose="020B0806030902050204" pitchFamily="34" charset="0"/>
              </a:rPr>
              <a:t> der </a:t>
            </a:r>
            <a:r>
              <a:rPr lang="en-US" altLang="zh-CN" sz="2400" dirty="0" err="1">
                <a:latin typeface="Impact" panose="020B0806030902050204" pitchFamily="34" charset="0"/>
              </a:rPr>
              <a:t>Ecken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53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Impact" panose="020B0806030902050204" pitchFamily="34" charset="0"/>
              </a:rPr>
              <a:t>Lange </a:t>
            </a:r>
            <a:r>
              <a:rPr lang="de-DE" altLang="zh-CN" sz="2400" dirty="0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Breite</a:t>
            </a:r>
            <a:r>
              <a:rPr lang="en-US" altLang="zh-CN" sz="2400" dirty="0">
                <a:latin typeface="Impact" panose="020B0806030902050204" pitchFamily="34" charset="0"/>
              </a:rPr>
              <a:t> :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1.19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Umfang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8.02</a:t>
            </a: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die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von </a:t>
            </a:r>
            <a:br>
              <a:rPr lang="en-US" altLang="zh-CN" sz="2400" dirty="0">
                <a:latin typeface="Impact" panose="020B0806030902050204" pitchFamily="34" charset="0"/>
              </a:rPr>
            </a:br>
            <a:r>
              <a:rPr lang="en-US" altLang="zh-CN" sz="2400" dirty="0">
                <a:latin typeface="Impact" panose="020B0806030902050204" pitchFamily="34" charset="0"/>
              </a:rPr>
              <a:t>Bounding box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0.57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Impact" panose="020B0806030902050204" pitchFamily="34" charset="0"/>
              </a:rPr>
              <a:t>Convex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10236.16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64443E8-16A1-4145-ABDC-2C82AE71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914423"/>
            <a:ext cx="2169955" cy="2547338"/>
          </a:xfrm>
          <a:prstGeom prst="rect">
            <a:avLst/>
          </a:prstGeom>
        </p:spPr>
      </p:pic>
      <p:sp>
        <p:nvSpPr>
          <p:cNvPr id="6" name="Rechteck 6">
            <a:extLst>
              <a:ext uri="{FF2B5EF4-FFF2-40B4-BE49-F238E27FC236}">
                <a16:creationId xmlns:a16="http://schemas.microsoft.com/office/drawing/2014/main" id="{6B3FAE10-05B6-3744-8407-AF620948FDE7}"/>
              </a:ext>
            </a:extLst>
          </p:cNvPr>
          <p:cNvSpPr/>
          <p:nvPr/>
        </p:nvSpPr>
        <p:spPr>
          <a:xfrm>
            <a:off x="7482950" y="1011168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BFE5D9FF-A8E8-9349-AAEE-EDB27D38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3893808"/>
            <a:ext cx="2122620" cy="2406408"/>
          </a:xfrm>
          <a:prstGeom prst="rect">
            <a:avLst/>
          </a:prstGeom>
        </p:spPr>
      </p:pic>
      <p:sp>
        <p:nvSpPr>
          <p:cNvPr id="8" name="Rechteck 8">
            <a:extLst>
              <a:ext uri="{FF2B5EF4-FFF2-40B4-BE49-F238E27FC236}">
                <a16:creationId xmlns:a16="http://schemas.microsoft.com/office/drawing/2014/main" id="{8AF455FD-F4CA-A44A-8E0A-DCAF3B9FEC66}"/>
              </a:ext>
            </a:extLst>
          </p:cNvPr>
          <p:cNvSpPr/>
          <p:nvPr/>
        </p:nvSpPr>
        <p:spPr>
          <a:xfrm>
            <a:off x="7448672" y="3942180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12">
            <a:extLst>
              <a:ext uri="{FF2B5EF4-FFF2-40B4-BE49-F238E27FC236}">
                <a16:creationId xmlns:a16="http://schemas.microsoft.com/office/drawing/2014/main" id="{08ACF3CF-ECE8-9E44-BC1E-098E533D78B5}"/>
              </a:ext>
            </a:extLst>
          </p:cNvPr>
          <p:cNvCxnSpPr/>
          <p:nvPr/>
        </p:nvCxnSpPr>
        <p:spPr>
          <a:xfrm>
            <a:off x="9802368" y="1744237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id="{B15F1FC9-02B0-4844-9223-374B28975020}"/>
              </a:ext>
            </a:extLst>
          </p:cNvPr>
          <p:cNvSpPr txBox="1"/>
          <p:nvPr/>
        </p:nvSpPr>
        <p:spPr>
          <a:xfrm>
            <a:off x="9930384" y="155957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Flächengröße</a:t>
            </a:r>
            <a:endParaRPr lang="de-DE" dirty="0"/>
          </a:p>
        </p:txBody>
      </p:sp>
      <p:cxnSp>
        <p:nvCxnSpPr>
          <p:cNvPr id="11" name="Gerader Verbinder 14">
            <a:extLst>
              <a:ext uri="{FF2B5EF4-FFF2-40B4-BE49-F238E27FC236}">
                <a16:creationId xmlns:a16="http://schemas.microsoft.com/office/drawing/2014/main" id="{E850211B-FD56-8148-963E-1F58B65AA5D8}"/>
              </a:ext>
            </a:extLst>
          </p:cNvPr>
          <p:cNvCxnSpPr/>
          <p:nvPr/>
        </p:nvCxnSpPr>
        <p:spPr>
          <a:xfrm>
            <a:off x="9808464" y="2134381"/>
            <a:ext cx="128016" cy="0"/>
          </a:xfrm>
          <a:prstGeom prst="line">
            <a:avLst/>
          </a:prstGeom>
          <a:ln w="57150">
            <a:solidFill>
              <a:srgbClr val="999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5">
            <a:extLst>
              <a:ext uri="{FF2B5EF4-FFF2-40B4-BE49-F238E27FC236}">
                <a16:creationId xmlns:a16="http://schemas.microsoft.com/office/drawing/2014/main" id="{E16EBA32-B163-AB40-995F-359D569057BE}"/>
              </a:ext>
            </a:extLst>
          </p:cNvPr>
          <p:cNvSpPr txBox="1"/>
          <p:nvPr/>
        </p:nvSpPr>
        <p:spPr>
          <a:xfrm>
            <a:off x="9930384" y="192890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Länge</a:t>
            </a:r>
            <a:r>
              <a:rPr lang="en-US" altLang="zh-CN" dirty="0"/>
              <a:t> des </a:t>
            </a:r>
            <a:r>
              <a:rPr lang="en-US" altLang="zh-CN" dirty="0" err="1"/>
              <a:t>Umfangs</a:t>
            </a:r>
            <a:endParaRPr lang="de-DE" dirty="0"/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54A87DBE-340B-F649-8327-7FE2DF8B27EC}"/>
              </a:ext>
            </a:extLst>
          </p:cNvPr>
          <p:cNvCxnSpPr/>
          <p:nvPr/>
        </p:nvCxnSpPr>
        <p:spPr>
          <a:xfrm>
            <a:off x="9808464" y="2524524"/>
            <a:ext cx="128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7">
            <a:extLst>
              <a:ext uri="{FF2B5EF4-FFF2-40B4-BE49-F238E27FC236}">
                <a16:creationId xmlns:a16="http://schemas.microsoft.com/office/drawing/2014/main" id="{5C38E505-6B65-E04B-AF80-53EC7C30FB7E}"/>
              </a:ext>
            </a:extLst>
          </p:cNvPr>
          <p:cNvSpPr txBox="1"/>
          <p:nvPr/>
        </p:nvSpPr>
        <p:spPr>
          <a:xfrm>
            <a:off x="9930384" y="231904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Bounding box</a:t>
            </a:r>
            <a:endParaRPr lang="de-DE" dirty="0"/>
          </a:p>
        </p:txBody>
      </p:sp>
      <p:cxnSp>
        <p:nvCxnSpPr>
          <p:cNvPr id="15" name="Gerader Verbinder 18">
            <a:extLst>
              <a:ext uri="{FF2B5EF4-FFF2-40B4-BE49-F238E27FC236}">
                <a16:creationId xmlns:a16="http://schemas.microsoft.com/office/drawing/2014/main" id="{F1554785-122E-FF4E-AF52-6C514D78EAC2}"/>
              </a:ext>
            </a:extLst>
          </p:cNvPr>
          <p:cNvCxnSpPr/>
          <p:nvPr/>
        </p:nvCxnSpPr>
        <p:spPr>
          <a:xfrm>
            <a:off x="9779926" y="5091709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9">
            <a:extLst>
              <a:ext uri="{FF2B5EF4-FFF2-40B4-BE49-F238E27FC236}">
                <a16:creationId xmlns:a16="http://schemas.microsoft.com/office/drawing/2014/main" id="{D922117C-CE76-AE4E-A2BB-93EE300AF2E6}"/>
              </a:ext>
            </a:extLst>
          </p:cNvPr>
          <p:cNvSpPr txBox="1"/>
          <p:nvPr/>
        </p:nvSpPr>
        <p:spPr>
          <a:xfrm>
            <a:off x="9907942" y="4907043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Convex </a:t>
            </a:r>
            <a:r>
              <a:rPr lang="en-US" altLang="zh-CN" dirty="0" err="1"/>
              <a:t>Flächengröße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74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056489E6-A289-FF4C-BCD0-9A5C5111AA06}"/>
              </a:ext>
            </a:extLst>
          </p:cNvPr>
          <p:cNvSpPr txBox="1"/>
          <p:nvPr/>
        </p:nvSpPr>
        <p:spPr>
          <a:xfrm>
            <a:off x="489954" y="482376"/>
            <a:ext cx="78280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Feature Engineering </a:t>
            </a:r>
            <a:r>
              <a:rPr lang="de-DE" altLang="zh-CN" sz="2800" dirty="0">
                <a:latin typeface="Impact" panose="020B0806030902050204" pitchFamily="34" charset="0"/>
              </a:rPr>
              <a:t>II</a:t>
            </a: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Convex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0.71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Impact" panose="020B0806030902050204" pitchFamily="34" charset="0"/>
              </a:rPr>
              <a:t>Convex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die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br>
              <a:rPr lang="en-US" altLang="zh-CN" sz="2400" dirty="0">
                <a:latin typeface="Impact" panose="020B0806030902050204" pitchFamily="34" charset="0"/>
              </a:rPr>
            </a:br>
            <a:r>
              <a:rPr lang="en-US" altLang="zh-CN" sz="2400" dirty="0">
                <a:latin typeface="Impact" panose="020B0806030902050204" pitchFamily="34" charset="0"/>
              </a:rPr>
              <a:t> von Bounding box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0.8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Impact" panose="020B0806030902050204" pitchFamily="34" charset="0"/>
              </a:rPr>
              <a:t>Convex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r>
              <a:rPr lang="en-US" altLang="zh-CN" sz="2400" dirty="0">
                <a:latin typeface="Impact" panose="020B0806030902050204" pitchFamily="34" charset="0"/>
              </a:rPr>
              <a:t> </a:t>
            </a:r>
            <a:r>
              <a:rPr lang="en-US" altLang="zh-CN" sz="2400" dirty="0" err="1">
                <a:latin typeface="Impact" panose="020B0806030902050204" pitchFamily="34" charset="0"/>
              </a:rPr>
              <a:t>geteilt</a:t>
            </a:r>
            <a:r>
              <a:rPr lang="en-US" altLang="zh-CN" sz="2400" dirty="0">
                <a:latin typeface="Impact" panose="020B0806030902050204" pitchFamily="34" charset="0"/>
              </a:rPr>
              <a:t>  </a:t>
            </a:r>
            <a:r>
              <a:rPr lang="en-US" altLang="zh-CN" sz="2400" dirty="0" err="1">
                <a:latin typeface="Impact" panose="020B0806030902050204" pitchFamily="34" charset="0"/>
              </a:rPr>
              <a:t>durch</a:t>
            </a:r>
            <a:r>
              <a:rPr lang="en-US" altLang="zh-CN" sz="2400" dirty="0">
                <a:latin typeface="Impact" panose="020B0806030902050204" pitchFamily="34" charset="0"/>
              </a:rPr>
              <a:t> die </a:t>
            </a:r>
            <a:r>
              <a:rPr lang="en-US" altLang="zh-CN" sz="2400" dirty="0" err="1">
                <a:latin typeface="Impact" panose="020B0806030902050204" pitchFamily="34" charset="0"/>
              </a:rPr>
              <a:t>Fläche</a:t>
            </a:r>
            <a:br>
              <a:rPr lang="en-US" altLang="zh-CN" sz="2400" dirty="0">
                <a:latin typeface="Impact" panose="020B0806030902050204" pitchFamily="34" charset="0"/>
              </a:rPr>
            </a:br>
            <a:r>
              <a:rPr lang="en-US" altLang="zh-CN" sz="2400" dirty="0">
                <a:latin typeface="Impact" panose="020B0806030902050204" pitchFamily="34" charset="0"/>
              </a:rPr>
              <a:t> von Bounding box :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0.8</a:t>
            </a:r>
          </a:p>
          <a:p>
            <a:pPr lvl="1">
              <a:buClr>
                <a:srgbClr val="0070C0"/>
              </a:buClr>
            </a:pP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2400" dirty="0">
                <a:latin typeface="Impact" panose="020B0806030902050204" pitchFamily="34" charset="0"/>
              </a:rPr>
              <a:t>Fläche durch </a:t>
            </a:r>
            <a:r>
              <a:rPr lang="de-DE" altLang="zh-CN" sz="2400" dirty="0" err="1">
                <a:latin typeface="Impact" panose="020B0806030902050204" pitchFamily="34" charset="0"/>
              </a:rPr>
              <a:t>Convex</a:t>
            </a:r>
            <a:r>
              <a:rPr lang="de-DE" altLang="zh-CN" sz="2400" dirty="0">
                <a:latin typeface="Impact" panose="020B0806030902050204" pitchFamily="34" charset="0"/>
              </a:rPr>
              <a:t> Fläche: </a:t>
            </a:r>
            <a:r>
              <a:rPr lang="de-DE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0.71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2400" dirty="0">
                <a:latin typeface="Impact" panose="020B0806030902050204" pitchFamily="34" charset="0"/>
              </a:rPr>
              <a:t>Ist Rotation gleich 0: </a:t>
            </a:r>
            <a:r>
              <a:rPr lang="de-DE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0/1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400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2400" dirty="0">
                <a:latin typeface="Impact" panose="020B0806030902050204" pitchFamily="34" charset="0"/>
              </a:rPr>
              <a:t>Ist Rotation gleich 90: </a:t>
            </a:r>
            <a:r>
              <a:rPr lang="de-DE" altLang="zh-CN" sz="2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0/1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A254A7C-6502-8F47-8AF2-6366FA59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914423"/>
            <a:ext cx="2169955" cy="2547338"/>
          </a:xfrm>
          <a:prstGeom prst="rect">
            <a:avLst/>
          </a:prstGeom>
        </p:spPr>
      </p:pic>
      <p:sp>
        <p:nvSpPr>
          <p:cNvPr id="6" name="Rechteck 6">
            <a:extLst>
              <a:ext uri="{FF2B5EF4-FFF2-40B4-BE49-F238E27FC236}">
                <a16:creationId xmlns:a16="http://schemas.microsoft.com/office/drawing/2014/main" id="{7A70638A-2EA3-564D-A2E6-6D197146032C}"/>
              </a:ext>
            </a:extLst>
          </p:cNvPr>
          <p:cNvSpPr/>
          <p:nvPr/>
        </p:nvSpPr>
        <p:spPr>
          <a:xfrm>
            <a:off x="7482950" y="1011168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A4B1ED3-699E-C946-AC2A-AADDA084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3893808"/>
            <a:ext cx="2122620" cy="2406408"/>
          </a:xfrm>
          <a:prstGeom prst="rect">
            <a:avLst/>
          </a:prstGeom>
        </p:spPr>
      </p:pic>
      <p:sp>
        <p:nvSpPr>
          <p:cNvPr id="8" name="Rechteck 8">
            <a:extLst>
              <a:ext uri="{FF2B5EF4-FFF2-40B4-BE49-F238E27FC236}">
                <a16:creationId xmlns:a16="http://schemas.microsoft.com/office/drawing/2014/main" id="{B15272B0-9F4B-9E46-A6EB-F345BFF8AD45}"/>
              </a:ext>
            </a:extLst>
          </p:cNvPr>
          <p:cNvSpPr/>
          <p:nvPr/>
        </p:nvSpPr>
        <p:spPr>
          <a:xfrm>
            <a:off x="7448672" y="3942180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12">
            <a:extLst>
              <a:ext uri="{FF2B5EF4-FFF2-40B4-BE49-F238E27FC236}">
                <a16:creationId xmlns:a16="http://schemas.microsoft.com/office/drawing/2014/main" id="{0C140146-C901-984B-AFF5-CC0603874DCA}"/>
              </a:ext>
            </a:extLst>
          </p:cNvPr>
          <p:cNvCxnSpPr/>
          <p:nvPr/>
        </p:nvCxnSpPr>
        <p:spPr>
          <a:xfrm>
            <a:off x="9802368" y="1744237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id="{89D1C1F6-B64D-B446-A049-FF547997F834}"/>
              </a:ext>
            </a:extLst>
          </p:cNvPr>
          <p:cNvSpPr txBox="1"/>
          <p:nvPr/>
        </p:nvSpPr>
        <p:spPr>
          <a:xfrm>
            <a:off x="9930384" y="155957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Flächengröße</a:t>
            </a:r>
            <a:endParaRPr lang="de-DE" dirty="0"/>
          </a:p>
        </p:txBody>
      </p:sp>
      <p:cxnSp>
        <p:nvCxnSpPr>
          <p:cNvPr id="11" name="Gerader Verbinder 14">
            <a:extLst>
              <a:ext uri="{FF2B5EF4-FFF2-40B4-BE49-F238E27FC236}">
                <a16:creationId xmlns:a16="http://schemas.microsoft.com/office/drawing/2014/main" id="{939166F9-D653-B14E-8AE2-850CDCDAE5FA}"/>
              </a:ext>
            </a:extLst>
          </p:cNvPr>
          <p:cNvCxnSpPr/>
          <p:nvPr/>
        </p:nvCxnSpPr>
        <p:spPr>
          <a:xfrm>
            <a:off x="9808464" y="2134381"/>
            <a:ext cx="128016" cy="0"/>
          </a:xfrm>
          <a:prstGeom prst="line">
            <a:avLst/>
          </a:prstGeom>
          <a:ln w="57150">
            <a:solidFill>
              <a:srgbClr val="999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5">
            <a:extLst>
              <a:ext uri="{FF2B5EF4-FFF2-40B4-BE49-F238E27FC236}">
                <a16:creationId xmlns:a16="http://schemas.microsoft.com/office/drawing/2014/main" id="{448864D8-4AF4-9544-8832-BBD2C7F4EAF4}"/>
              </a:ext>
            </a:extLst>
          </p:cNvPr>
          <p:cNvSpPr txBox="1"/>
          <p:nvPr/>
        </p:nvSpPr>
        <p:spPr>
          <a:xfrm>
            <a:off x="9930384" y="192890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Länge</a:t>
            </a:r>
            <a:r>
              <a:rPr lang="en-US" altLang="zh-CN" dirty="0"/>
              <a:t> des </a:t>
            </a:r>
            <a:r>
              <a:rPr lang="en-US" altLang="zh-CN" dirty="0" err="1"/>
              <a:t>Umfangs</a:t>
            </a:r>
            <a:endParaRPr lang="de-DE" dirty="0"/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31C3FFCC-388D-944D-8BEB-F841446C0B47}"/>
              </a:ext>
            </a:extLst>
          </p:cNvPr>
          <p:cNvCxnSpPr/>
          <p:nvPr/>
        </p:nvCxnSpPr>
        <p:spPr>
          <a:xfrm>
            <a:off x="9808464" y="2524524"/>
            <a:ext cx="128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7">
            <a:extLst>
              <a:ext uri="{FF2B5EF4-FFF2-40B4-BE49-F238E27FC236}">
                <a16:creationId xmlns:a16="http://schemas.microsoft.com/office/drawing/2014/main" id="{D810A71C-FF4A-1B49-8C9F-D41A01BB8CA1}"/>
              </a:ext>
            </a:extLst>
          </p:cNvPr>
          <p:cNvSpPr txBox="1"/>
          <p:nvPr/>
        </p:nvSpPr>
        <p:spPr>
          <a:xfrm>
            <a:off x="9930384" y="231904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Bounding box</a:t>
            </a:r>
            <a:endParaRPr lang="de-DE" dirty="0"/>
          </a:p>
        </p:txBody>
      </p:sp>
      <p:cxnSp>
        <p:nvCxnSpPr>
          <p:cNvPr id="15" name="Gerader Verbinder 18">
            <a:extLst>
              <a:ext uri="{FF2B5EF4-FFF2-40B4-BE49-F238E27FC236}">
                <a16:creationId xmlns:a16="http://schemas.microsoft.com/office/drawing/2014/main" id="{7B533989-EF18-7744-95FF-E147CF869905}"/>
              </a:ext>
            </a:extLst>
          </p:cNvPr>
          <p:cNvCxnSpPr/>
          <p:nvPr/>
        </p:nvCxnSpPr>
        <p:spPr>
          <a:xfrm>
            <a:off x="9779926" y="5091709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9">
            <a:extLst>
              <a:ext uri="{FF2B5EF4-FFF2-40B4-BE49-F238E27FC236}">
                <a16:creationId xmlns:a16="http://schemas.microsoft.com/office/drawing/2014/main" id="{ADF5E7D8-6F8D-6445-B7DD-DFCF53F20BCF}"/>
              </a:ext>
            </a:extLst>
          </p:cNvPr>
          <p:cNvSpPr txBox="1"/>
          <p:nvPr/>
        </p:nvSpPr>
        <p:spPr>
          <a:xfrm>
            <a:off x="9907942" y="4907043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Convex </a:t>
            </a:r>
            <a:r>
              <a:rPr lang="en-US" altLang="zh-CN" dirty="0" err="1"/>
              <a:t>Flächengröße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79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attachment.outlook.live.net/owa/Joezhouyx@hotmail.com/service.svc/s/GetAttachmentThumbnail?id=AQMkADAwATYwMAItZDU4MS1lMjQxLTAwAi0wMAoARgAAA2Gn%2BpQMySxGvEX5dRNfF6UHAPlLdVgKuBtOsJ9MqQgzhsAAAAIBDAAAAPlLdVgKuBtOsJ9MqQgzhsAAAuxNZqgAAAABEgAQAMvpnnij4SdFuIwoSKtViuY%3D&amp;thumbnailType=2&amp;owa=outlook.live.com&amp;scriptVer=2019021801.07&amp;isc=1&amp;X-OWA-CANARY=xefpsJ-TfEimmxpj5p3yZPB3gt8Am9YYrxzxJ-MpF61XiPck4k7rO9KwFd0xVRC70z9oMmRJLR0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zkzMjE2LTM1ODIwNTkwNzNcIixcInB1aWRcIjpcIjE2ODg4NTM0NDIzMjMwMDlcIixcIm9pZFwiOlwiMDAwNjAwMDAtZDU4MS1lMjQxLTAwMDAtMDAwMDAwMDAwMDAwXCIsXCJzY29wZVwiOlwiT3dhRG93bmxvYWRcIn0iLCJuYmYiOjE1NTEwODU3MzMsImV4cCI6MTU1MTA4NjMzMywiaXNzIjoiMDAwMDAwMDItMDAwMC0wZmYxLWNlMDAtMDAwMDAwMDAwMDAwQDg0ZGY5ZTdmLWU5ZjYtNDBhZi1iNDM1LWFhYWFhYWFhYWFhYSIsImF1ZCI6IjAwMDAwMDAyLTAwMDAtMGZmMS1jZTAwLTAwMDAwMDAwMDAwMC9hdHRhY2htZW50Lm91dGxvb2subGl2ZS5uZXRAODRkZjllN2YtZTlmNi00MGFmLWI0MzUtYWFhYWFhYWFhYWFhIn0.mr5NW4YdExcVRTKdutcYx5k1jeIqA0XjWrT1x_i4SxwllRy-sGgsGv-fEF0_P2wnyWM5IXp-aca_iG7qLXJ6yHK776NslZU5MF09ZchPzZhy_IEq_EKJl3XXTfmIkjQo8lS3naro8l5GS8qgvOu2PNIBmWzX8g3xIjiIYxQR2mY_HWwLFFecnP9M9eDUs0iBgU9KEH4cv3xoCh24lk1AmuqDmO8bR24uV-H1yxDmNwoPAxLKR2ekLaJbqmzUln0jJZxc686z6bewF9rO2gdQUPqvaGBvCudcEOgStID_PeqfJBKZJDQPMsb9lVsCLmPvm0xVcYBam5C0OdzQwmwt5A&amp;animation=true">
            <a:extLst>
              <a:ext uri="{FF2B5EF4-FFF2-40B4-BE49-F238E27FC236}">
                <a16:creationId xmlns:a16="http://schemas.microsoft.com/office/drawing/2014/main" id="{2249F316-035C-1D41-83A3-78F1BB64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35" y="588397"/>
            <a:ext cx="2871851" cy="57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4">
                <a:extLst>
                  <a:ext uri="{FF2B5EF4-FFF2-40B4-BE49-F238E27FC236}">
                    <a16:creationId xmlns:a16="http://schemas.microsoft.com/office/drawing/2014/main" id="{2505B020-076D-C045-957D-B51182618A58}"/>
                  </a:ext>
                </a:extLst>
              </p:cNvPr>
              <p:cNvSpPr txBox="1"/>
              <p:nvPr/>
            </p:nvSpPr>
            <p:spPr>
              <a:xfrm>
                <a:off x="460137" y="588397"/>
                <a:ext cx="7828094" cy="532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err="1">
                    <a:latin typeface="Impact" panose="020B0806030902050204" pitchFamily="34" charset="0"/>
                  </a:rPr>
                  <a:t>Bewertung</a:t>
                </a:r>
                <a:endParaRPr lang="en-US" altLang="zh-CN" sz="2800" dirty="0">
                  <a:latin typeface="Impact" panose="020B0806030902050204" pitchFamily="34" charset="0"/>
                </a:endParaRPr>
              </a:p>
              <a:p>
                <a:endParaRPr lang="en-US" altLang="zh-CN" sz="2800" dirty="0">
                  <a:latin typeface="Impact" panose="020B0806030902050204" pitchFamily="34" charset="0"/>
                </a:endParaRP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SCORE=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Impact" panose="020B0806030902050204" pitchFamily="34" charset="0"/>
                  </a:rPr>
                  <a:t>Mscore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 + 0.5 *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Impact" panose="020B0806030902050204" pitchFamily="34" charset="0"/>
                  </a:rPr>
                  <a:t>Höhe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 +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Impact" panose="020B0806030902050204" pitchFamily="34" charset="0"/>
                  </a:rPr>
                  <a:t>Flöchenverhältnis</a:t>
                </a:r>
                <a:endParaRPr lang="en-US" altLang="zh-CN" sz="2800" dirty="0">
                  <a:solidFill>
                    <a:srgbClr val="FF0000"/>
                  </a:solidFill>
                  <a:latin typeface="Impact" panose="020B0806030902050204" pitchFamily="34" charset="0"/>
                </a:endParaRPr>
              </a:p>
              <a:p>
                <a:endParaRPr lang="en-US" altLang="zh-CN" dirty="0"/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err="1">
                    <a:latin typeface="Impact" panose="020B0806030902050204" pitchFamily="34" charset="0"/>
                  </a:rPr>
                  <a:t>Mscore</a:t>
                </a:r>
                <a:r>
                  <a:rPr lang="en-US" altLang="zh-CN" sz="2000" dirty="0">
                    <a:latin typeface="Impact" panose="020B0806030902050204" pitchFamily="34" charset="0"/>
                  </a:rPr>
                  <a:t>: </a:t>
                </a:r>
                <a:r>
                  <a:rPr lang="en-US" altLang="zh-CN" sz="2000" dirty="0" err="1">
                    <a:latin typeface="Impact" panose="020B0806030902050204" pitchFamily="34" charset="0"/>
                  </a:rPr>
                  <a:t>extrahiert</a:t>
                </a:r>
                <a:r>
                  <a:rPr lang="en-US" altLang="zh-CN" sz="2000" dirty="0">
                    <a:latin typeface="Impact" panose="020B0806030902050204" pitchFamily="34" charset="0"/>
                  </a:rPr>
                  <a:t> </a:t>
                </a:r>
                <a:r>
                  <a:rPr lang="en-US" altLang="zh-CN" sz="2000" dirty="0" err="1">
                    <a:latin typeface="Impact" panose="020B0806030902050204" pitchFamily="34" charset="0"/>
                  </a:rPr>
                  <a:t>aus</a:t>
                </a:r>
                <a:r>
                  <a:rPr lang="en-US" altLang="zh-CN" sz="2000" dirty="0">
                    <a:latin typeface="Impact" panose="020B0806030902050204" pitchFamily="34" charset="0"/>
                  </a:rPr>
                  <a:t> Metric 4</a:t>
                </a: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err="1">
                    <a:latin typeface="Impact" panose="020B0806030902050204" pitchFamily="34" charset="0"/>
                  </a:rPr>
                  <a:t>Höhe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err="1">
                    <a:latin typeface="Impact" panose="020B0806030902050204" pitchFamily="34" charset="0"/>
                  </a:rPr>
                  <a:t>Flächenverhältnis</a:t>
                </a:r>
                <a:endParaRPr lang="en-US" altLang="zh-CN" sz="2000" dirty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𝐺𝑒𝑠𝑎𝑚𝑡𝑓𝑙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𝑐h𝑒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50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𝐵𝑎𝑢𝑡𝑒𝑖𝑙𝑒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𝐵𝑟𝑒𝑖𝑡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Impact" panose="020B0806030902050204" pitchFamily="34" charset="0"/>
                </a:endParaRPr>
              </a:p>
            </p:txBody>
          </p:sp>
        </mc:Choice>
        <mc:Fallback>
          <p:sp>
            <p:nvSpPr>
              <p:cNvPr id="15" name="Textfeld 4">
                <a:extLst>
                  <a:ext uri="{FF2B5EF4-FFF2-40B4-BE49-F238E27FC236}">
                    <a16:creationId xmlns:a16="http://schemas.microsoft.com/office/drawing/2014/main" id="{2505B020-076D-C045-957D-B51182618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7" y="588397"/>
                <a:ext cx="7828094" cy="5327869"/>
              </a:xfrm>
              <a:prstGeom prst="rect">
                <a:avLst/>
              </a:prstGeom>
              <a:blipFill>
                <a:blip r:embed="rId3"/>
                <a:stretch>
                  <a:fillRect l="-1621" t="-950" b="-1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eschweifte Klammer rechts 5">
            <a:extLst>
              <a:ext uri="{FF2B5EF4-FFF2-40B4-BE49-F238E27FC236}">
                <a16:creationId xmlns:a16="http://schemas.microsoft.com/office/drawing/2014/main" id="{34C67566-197E-B442-9493-952EB9C938B3}"/>
              </a:ext>
            </a:extLst>
          </p:cNvPr>
          <p:cNvSpPr/>
          <p:nvPr/>
        </p:nvSpPr>
        <p:spPr>
          <a:xfrm>
            <a:off x="11185498" y="588397"/>
            <a:ext cx="115293" cy="3635733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6">
            <a:extLst>
              <a:ext uri="{FF2B5EF4-FFF2-40B4-BE49-F238E27FC236}">
                <a16:creationId xmlns:a16="http://schemas.microsoft.com/office/drawing/2014/main" id="{5BE6784D-35DA-CF49-B7FA-F9CC55B104D0}"/>
              </a:ext>
            </a:extLst>
          </p:cNvPr>
          <p:cNvSpPr/>
          <p:nvPr/>
        </p:nvSpPr>
        <p:spPr>
          <a:xfrm>
            <a:off x="11419603" y="222159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Impact" panose="020B0806030902050204" pitchFamily="34" charset="0"/>
              </a:rPr>
              <a:t>Höhe</a:t>
            </a:r>
            <a:endParaRPr lang="de-DE" dirty="0"/>
          </a:p>
        </p:txBody>
      </p:sp>
      <p:sp>
        <p:nvSpPr>
          <p:cNvPr id="18" name="Rechteck 7">
            <a:extLst>
              <a:ext uri="{FF2B5EF4-FFF2-40B4-BE49-F238E27FC236}">
                <a16:creationId xmlns:a16="http://schemas.microsoft.com/office/drawing/2014/main" id="{2E4D471F-9BC0-394A-AF32-68BD27A6B2B8}"/>
              </a:ext>
            </a:extLst>
          </p:cNvPr>
          <p:cNvSpPr/>
          <p:nvPr/>
        </p:nvSpPr>
        <p:spPr>
          <a:xfrm>
            <a:off x="9306793" y="219065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Breit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488D6EA-882F-114F-89FB-26A6A1B7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5115"/>
              </p:ext>
            </p:extLst>
          </p:nvPr>
        </p:nvGraphicFramePr>
        <p:xfrm>
          <a:off x="1186661" y="2643931"/>
          <a:ext cx="63750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9">
                  <a:extLst>
                    <a:ext uri="{9D8B030D-6E8A-4147-A177-3AD203B41FA5}">
                      <a16:colId xmlns:a16="http://schemas.microsoft.com/office/drawing/2014/main" val="3982997257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1753711994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650264787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3811897420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118141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Fällt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8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Metric4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7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8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0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>
                <a:latin typeface="Impact" panose="020B0806030902050204" pitchFamily="34" charset="0"/>
              </a:rPr>
              <a:t>Robustness</a:t>
            </a:r>
            <a:r>
              <a:rPr lang="de-DE" altLang="zh-CN" dirty="0">
                <a:latin typeface="Impact" panose="020B0806030902050204" pitchFamily="34" charset="0"/>
              </a:rPr>
              <a:t>-Test</a:t>
            </a:r>
            <a:r>
              <a:rPr lang="zh-CN" altLang="de-DE" dirty="0">
                <a:latin typeface="Impact" panose="020B0806030902050204" pitchFamily="34" charset="0"/>
              </a:rPr>
              <a:t> </a:t>
            </a:r>
            <a:r>
              <a:rPr lang="de-DE" altLang="zh-CN" dirty="0">
                <a:latin typeface="Impact" panose="020B0806030902050204" pitchFamily="34" charset="0"/>
              </a:rPr>
              <a:t>des</a:t>
            </a:r>
            <a:r>
              <a:rPr lang="zh-CN" altLang="de-DE" dirty="0">
                <a:latin typeface="Impact" panose="020B0806030902050204" pitchFamily="34" charset="0"/>
              </a:rPr>
              <a:t> </a:t>
            </a:r>
            <a:r>
              <a:rPr lang="de-DE" altLang="zh-CN" dirty="0">
                <a:latin typeface="Impact" panose="020B0806030902050204" pitchFamily="34" charset="0"/>
              </a:rPr>
              <a:t>Modells</a:t>
            </a:r>
            <a:endParaRPr lang="de-DE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A31B-D265-F948-9AFF-A59841B7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>
                <a:latin typeface="Impact" panose="020B0806030902050204" pitchFamily="34" charset="0"/>
              </a:rPr>
              <a:t>Hintergrund:</a:t>
            </a:r>
            <a:endParaRPr lang="de-DE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Die</a:t>
            </a:r>
            <a:r>
              <a:rPr lang="zh-CN" alt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Platzierung</a:t>
            </a:r>
            <a:r>
              <a:rPr lang="zh-CN" alt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der</a:t>
            </a:r>
            <a:r>
              <a:rPr lang="zh-CN" alt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Bauteile</a:t>
            </a:r>
            <a:r>
              <a:rPr lang="zh-CN" alt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ist stark von den Gewichtungen der </a:t>
            </a:r>
            <a:r>
              <a:rPr lang="de-DE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Parkungdichte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Verkippen</a:t>
            </a: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Stegbeschädigung beeinflusst. </a:t>
            </a:r>
          </a:p>
          <a:p>
            <a:pPr marL="0" indent="0">
              <a:buNone/>
            </a:pP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Obwohl das Modell funktioniert sehr gute bei Gewichtung 1:1:1, wissen wir die Leistung des Modells bei andere Gewichtung noch nicht.</a:t>
            </a:r>
          </a:p>
          <a:p>
            <a:pPr marL="0" indent="0">
              <a:buNone/>
            </a:pPr>
            <a:r>
              <a:rPr lang="de-DE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Außerdem möchten wir noch die Performance des Modells testen, wenn wir neue Bauteile bekommen.</a:t>
            </a:r>
          </a:p>
        </p:txBody>
      </p:sp>
    </p:spTree>
    <p:extLst>
      <p:ext uri="{BB962C8B-B14F-4D97-AF65-F5344CB8AC3E}">
        <p14:creationId xmlns:p14="http://schemas.microsoft.com/office/powerpoint/2010/main" val="22714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D800AB-B462-4F4B-A456-6B01D013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Impact" panose="020B0806030902050204" pitchFamily="34" charset="0"/>
              </a:rPr>
              <a:t>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E9B65-61A6-2648-AF88-EFA9E4D9D512}"/>
              </a:ext>
            </a:extLst>
          </p:cNvPr>
          <p:cNvSpPr txBox="1"/>
          <p:nvPr/>
        </p:nvSpPr>
        <p:spPr>
          <a:xfrm>
            <a:off x="1696443" y="1989268"/>
            <a:ext cx="72728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Impact" panose="020B0806030902050204" pitchFamily="34" charset="0"/>
              </a:rPr>
              <a:t>Struktur von NN:</a:t>
            </a:r>
          </a:p>
          <a:p>
            <a:r>
              <a:rPr lang="de-DE" dirty="0">
                <a:latin typeface="Impact" panose="020B0806030902050204" pitchFamily="34" charset="0"/>
              </a:rPr>
              <a:t>seq2seq( </a:t>
            </a:r>
          </a:p>
          <a:p>
            <a:r>
              <a:rPr lang="de-DE" dirty="0"/>
              <a:t>    </a:t>
            </a:r>
            <a:r>
              <a:rPr lang="de-DE" dirty="0">
                <a:latin typeface="Impact" panose="020B0806030902050204" pitchFamily="34" charset="0"/>
              </a:rPr>
              <a:t>LSTM: </a:t>
            </a:r>
            <a:r>
              <a:rPr lang="de-DE" dirty="0"/>
              <a:t>(21, 64, </a:t>
            </a:r>
            <a:r>
              <a:rPr lang="de-DE" dirty="0" err="1"/>
              <a:t>num_layers</a:t>
            </a:r>
            <a:r>
              <a:rPr lang="de-DE" dirty="0"/>
              <a:t>=2) </a:t>
            </a:r>
          </a:p>
          <a:p>
            <a:r>
              <a:rPr lang="de-DE" dirty="0">
                <a:latin typeface="Impact" panose="020B0806030902050204" pitchFamily="34" charset="0"/>
              </a:rPr>
              <a:t>     MLP: </a:t>
            </a:r>
          </a:p>
          <a:p>
            <a:r>
              <a:rPr lang="de-DE" dirty="0"/>
              <a:t>	(0): Linear(</a:t>
            </a:r>
            <a:r>
              <a:rPr lang="de-DE" dirty="0" err="1"/>
              <a:t>in_features</a:t>
            </a:r>
            <a:r>
              <a:rPr lang="de-DE" dirty="0"/>
              <a:t>=64, </a:t>
            </a:r>
            <a:r>
              <a:rPr lang="de-DE" dirty="0" err="1"/>
              <a:t>out_features</a:t>
            </a:r>
            <a:r>
              <a:rPr lang="de-DE" dirty="0"/>
              <a:t>=16, </a:t>
            </a:r>
            <a:r>
              <a:rPr lang="de-DE" dirty="0" err="1"/>
              <a:t>bias</a:t>
            </a:r>
            <a:r>
              <a:rPr lang="de-DE" dirty="0"/>
              <a:t>=True) </a:t>
            </a:r>
          </a:p>
          <a:p>
            <a:r>
              <a:rPr lang="de-DE" dirty="0"/>
              <a:t>	(1): Dropout(p=0.5) </a:t>
            </a:r>
          </a:p>
          <a:p>
            <a:r>
              <a:rPr lang="de-DE" dirty="0"/>
              <a:t>	(2): </a:t>
            </a:r>
            <a:r>
              <a:rPr lang="de-DE" dirty="0" err="1"/>
              <a:t>ReLU</a:t>
            </a:r>
            <a:r>
              <a:rPr lang="de-DE" dirty="0"/>
              <a:t>() </a:t>
            </a:r>
          </a:p>
          <a:p>
            <a:r>
              <a:rPr lang="de-DE" dirty="0"/>
              <a:t>	(3): Linear(</a:t>
            </a:r>
            <a:r>
              <a:rPr lang="de-DE" dirty="0" err="1"/>
              <a:t>in_features</a:t>
            </a:r>
            <a:r>
              <a:rPr lang="de-DE" dirty="0"/>
              <a:t>=16, </a:t>
            </a:r>
            <a:r>
              <a:rPr lang="de-DE" dirty="0" err="1"/>
              <a:t>out_features</a:t>
            </a:r>
            <a:r>
              <a:rPr lang="de-DE" dirty="0"/>
              <a:t>=1, </a:t>
            </a:r>
            <a:r>
              <a:rPr lang="de-DE" dirty="0" err="1"/>
              <a:t>bias</a:t>
            </a:r>
            <a:r>
              <a:rPr lang="de-DE" dirty="0"/>
              <a:t>=True) </a:t>
            </a:r>
          </a:p>
          <a:p>
            <a:r>
              <a:rPr lang="de-DE" dirty="0">
                <a:latin typeface="Impact" panose="020B080603090205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36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C44900-DCB7-9642-A5CC-599A7F57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Impact" panose="020B0806030902050204" pitchFamily="34" charset="0"/>
              </a:rPr>
              <a:t>Experiment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5F7308-345F-EE4C-8279-9CB5F673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21338"/>
              </p:ext>
            </p:extLst>
          </p:nvPr>
        </p:nvGraphicFramePr>
        <p:xfrm>
          <a:off x="1625600" y="1690688"/>
          <a:ext cx="8940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10">
                  <a:extLst>
                    <a:ext uri="{9D8B030D-6E8A-4147-A177-3AD203B41FA5}">
                      <a16:colId xmlns:a16="http://schemas.microsoft.com/office/drawing/2014/main" val="3251706785"/>
                    </a:ext>
                  </a:extLst>
                </a:gridCol>
                <a:gridCol w="1884784">
                  <a:extLst>
                    <a:ext uri="{9D8B030D-6E8A-4147-A177-3AD203B41FA5}">
                      <a16:colId xmlns:a16="http://schemas.microsoft.com/office/drawing/2014/main" val="1490605796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3192038504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519027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9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8: 1: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 8: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1: 1: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5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Teile beim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0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Teile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4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Teile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2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Teile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Daten beim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Daten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Daten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Daten beim </a:t>
                      </a:r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/>
                        <a:t>18226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19832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3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2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F37BC3-2276-5447-9ADE-1A9FC7B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Metric2</a:t>
            </a:r>
            <a:endParaRPr lang="de-DE" dirty="0">
              <a:latin typeface="Impact" panose="020B080603090205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A46C1-629D-E447-9C72-4C53EE54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66" y="1504421"/>
            <a:ext cx="6739467" cy="4492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6AEB-6328-6B4B-9672-BA31F23FDB6A}"/>
              </a:ext>
            </a:extLst>
          </p:cNvPr>
          <p:cNvSpPr txBox="1"/>
          <p:nvPr/>
        </p:nvSpPr>
        <p:spPr>
          <a:xfrm>
            <a:off x="3843866" y="2074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78441-1028-9D40-A5DB-CB971D785BB5}"/>
              </a:ext>
            </a:extLst>
          </p:cNvPr>
          <p:cNvSpPr txBox="1"/>
          <p:nvPr/>
        </p:nvSpPr>
        <p:spPr>
          <a:xfrm>
            <a:off x="4504266" y="356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E666B-D59D-7649-99D4-78C5A09C2B81}"/>
              </a:ext>
            </a:extLst>
          </p:cNvPr>
          <p:cNvSpPr txBox="1"/>
          <p:nvPr/>
        </p:nvSpPr>
        <p:spPr>
          <a:xfrm>
            <a:off x="5181600" y="4453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32306-2F01-1B45-A59F-14703779CAF3}"/>
              </a:ext>
            </a:extLst>
          </p:cNvPr>
          <p:cNvSpPr txBox="1"/>
          <p:nvPr/>
        </p:nvSpPr>
        <p:spPr>
          <a:xfrm>
            <a:off x="9008534" y="541866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Rank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C82BA-05D4-6B41-B2DF-4404CBA21A36}"/>
              </a:ext>
            </a:extLst>
          </p:cNvPr>
          <p:cNvSpPr txBox="1"/>
          <p:nvPr/>
        </p:nvSpPr>
        <p:spPr>
          <a:xfrm>
            <a:off x="2175933" y="1935968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Impact" panose="020B0806030902050204" pitchFamily="34" charset="0"/>
              </a:rPr>
              <a:t>Num</a:t>
            </a:r>
            <a:r>
              <a:rPr lang="de-DE" dirty="0">
                <a:latin typeface="Impact" panose="020B0806030902050204" pitchFamily="34" charset="0"/>
              </a:rPr>
              <a:t> </a:t>
            </a:r>
            <a:r>
              <a:rPr lang="de-DE" dirty="0" err="1">
                <a:latin typeface="Impact" panose="020B0806030902050204" pitchFamily="34" charset="0"/>
              </a:rPr>
              <a:t>hit</a:t>
            </a:r>
            <a:r>
              <a:rPr lang="de-DE" dirty="0">
                <a:latin typeface="Impact" panose="020B0806030902050204" pitchFamily="34" charset="0"/>
              </a:rPr>
              <a:t> </a:t>
            </a:r>
            <a:r>
              <a:rPr lang="de-DE" dirty="0" err="1">
                <a:latin typeface="Impact" panose="020B0806030902050204" pitchFamily="34" charset="0"/>
              </a:rPr>
              <a:t>the</a:t>
            </a:r>
            <a:r>
              <a:rPr lang="de-DE" dirty="0">
                <a:latin typeface="Impact" panose="020B0806030902050204" pitchFamily="34" charset="0"/>
              </a:rPr>
              <a:t> Rank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EA030-6016-C346-9DEA-866C947E226D}"/>
              </a:ext>
            </a:extLst>
          </p:cNvPr>
          <p:cNvSpPr txBox="1"/>
          <p:nvPr/>
        </p:nvSpPr>
        <p:spPr>
          <a:xfrm>
            <a:off x="9465733" y="150442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50"/>
                </a:solidFill>
                <a:latin typeface="Impact" panose="020B0806030902050204" pitchFamily="34" charset="0"/>
              </a:rPr>
              <a:t>Total: 80</a:t>
            </a:r>
          </a:p>
        </p:txBody>
      </p:sp>
    </p:spTree>
    <p:extLst>
      <p:ext uri="{BB962C8B-B14F-4D97-AF65-F5344CB8AC3E}">
        <p14:creationId xmlns:p14="http://schemas.microsoft.com/office/powerpoint/2010/main" val="24453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11074</TotalTime>
  <Words>283</Words>
  <Application>Microsoft Macintosh PowerPoint</Application>
  <PresentationFormat>Widescreen</PresentationFormat>
  <Paragraphs>151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Cambria Math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Robustness-Test des Modells</vt:lpstr>
      <vt:lpstr>Experiment</vt:lpstr>
      <vt:lpstr>Experiment</vt:lpstr>
      <vt:lpstr>Metric2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Yiran Huang</dc:creator>
  <cp:lastModifiedBy>Yiran Huang</cp:lastModifiedBy>
  <cp:revision>53</cp:revision>
  <dcterms:created xsi:type="dcterms:W3CDTF">2019-03-05T09:01:23Z</dcterms:created>
  <dcterms:modified xsi:type="dcterms:W3CDTF">2019-04-03T06:02:03Z</dcterms:modified>
</cp:coreProperties>
</file>