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70C0"/>
    <a:srgbClr val="999798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0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6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5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7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16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3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1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94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64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CD53-EF90-4961-8C1D-FFBFB764C8B5}" type="datetimeFigureOut">
              <a:rPr lang="de-DE" smtClean="0"/>
              <a:t>25.02.2019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499D-1D95-454D-BF5E-A0ADCA857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89954" y="482376"/>
            <a:ext cx="78280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Feature Engineering </a:t>
            </a:r>
          </a:p>
          <a:p>
            <a:endParaRPr lang="en-US" altLang="zh-CN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 smtClean="0">
                <a:latin typeface="Impact" panose="020B0806030902050204" pitchFamily="34" charset="0"/>
              </a:rPr>
              <a:t>Flächengröße</a:t>
            </a:r>
            <a:r>
              <a:rPr lang="en-US" altLang="zh-CN" dirty="0" smtClean="0">
                <a:latin typeface="Impact" panose="020B0806030902050204" pitchFamily="34" charset="0"/>
              </a:rPr>
              <a:t>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7228.38</a:t>
            </a:r>
          </a:p>
          <a:p>
            <a:pPr lvl="1">
              <a:buClr>
                <a:srgbClr val="0070C0"/>
              </a:buClr>
            </a:pPr>
            <a:endParaRPr lang="en-US" altLang="zh-CN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 smtClean="0">
                <a:latin typeface="Impact" panose="020B0806030902050204" pitchFamily="34" charset="0"/>
              </a:rPr>
              <a:t>Länge</a:t>
            </a:r>
            <a:r>
              <a:rPr lang="en-US" altLang="zh-CN" dirty="0" smtClean="0">
                <a:latin typeface="Impact" panose="020B0806030902050204" pitchFamily="34" charset="0"/>
              </a:rPr>
              <a:t> des </a:t>
            </a:r>
            <a:r>
              <a:rPr lang="en-US" altLang="zh-CN" dirty="0" err="1" smtClean="0">
                <a:latin typeface="Impact" panose="020B0806030902050204" pitchFamily="34" charset="0"/>
              </a:rPr>
              <a:t>Umfangs</a:t>
            </a:r>
            <a:r>
              <a:rPr lang="en-US" altLang="zh-CN" dirty="0" smtClean="0">
                <a:latin typeface="Impact" panose="020B0806030902050204" pitchFamily="34" charset="0"/>
              </a:rPr>
              <a:t>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901.58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 smtClean="0">
                <a:latin typeface="Impact" panose="020B0806030902050204" pitchFamily="34" charset="0"/>
              </a:rPr>
              <a:t>Anzahl</a:t>
            </a:r>
            <a:r>
              <a:rPr lang="en-US" altLang="zh-CN" dirty="0" smtClean="0">
                <a:latin typeface="Impact" panose="020B0806030902050204" pitchFamily="34" charset="0"/>
              </a:rPr>
              <a:t> der </a:t>
            </a:r>
            <a:r>
              <a:rPr lang="en-US" altLang="zh-CN" dirty="0" err="1" smtClean="0">
                <a:latin typeface="Impact" panose="020B0806030902050204" pitchFamily="34" charset="0"/>
              </a:rPr>
              <a:t>Ecken</a:t>
            </a:r>
            <a:r>
              <a:rPr lang="en-US" altLang="zh-CN" dirty="0" smtClean="0">
                <a:latin typeface="Impact" panose="020B0806030902050204" pitchFamily="34" charset="0"/>
              </a:rPr>
              <a:t>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53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 smtClean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geteilt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durch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Umfang</a:t>
            </a:r>
            <a:r>
              <a:rPr lang="en-US" altLang="zh-CN" dirty="0" smtClean="0">
                <a:latin typeface="Impact" panose="020B0806030902050204" pitchFamily="34" charset="0"/>
              </a:rPr>
              <a:t>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8.02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zh-CN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geteilt</a:t>
            </a:r>
            <a:r>
              <a:rPr lang="en-US" altLang="zh-CN" dirty="0" smtClean="0">
                <a:latin typeface="Impact" panose="020B0806030902050204" pitchFamily="34" charset="0"/>
              </a:rPr>
              <a:t>  </a:t>
            </a:r>
            <a:r>
              <a:rPr lang="en-US" altLang="zh-CN" dirty="0" err="1" smtClean="0">
                <a:latin typeface="Impact" panose="020B0806030902050204" pitchFamily="34" charset="0"/>
              </a:rPr>
              <a:t>durch</a:t>
            </a:r>
            <a:r>
              <a:rPr lang="en-US" altLang="zh-CN" dirty="0" smtClean="0">
                <a:latin typeface="Impact" panose="020B0806030902050204" pitchFamily="34" charset="0"/>
              </a:rPr>
              <a:t> die </a:t>
            </a: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 smtClean="0">
                <a:latin typeface="Impact" panose="020B0806030902050204" pitchFamily="34" charset="0"/>
              </a:rPr>
              <a:t> von Bounding box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0.57</a:t>
            </a:r>
          </a:p>
          <a:p>
            <a:pPr lvl="1">
              <a:buClr>
                <a:srgbClr val="0070C0"/>
              </a:buClr>
            </a:pPr>
            <a:endParaRPr lang="en-US" altLang="zh-CN" dirty="0" smtClean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smtClean="0">
                <a:latin typeface="Impact" panose="020B0806030902050204" pitchFamily="34" charset="0"/>
              </a:rPr>
              <a:t>Convex </a:t>
            </a: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 smtClean="0">
                <a:latin typeface="Impact" panose="020B0806030902050204" pitchFamily="34" charset="0"/>
              </a:rPr>
              <a:t>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10236.16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zh-CN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geteilt</a:t>
            </a:r>
            <a:r>
              <a:rPr lang="en-US" altLang="zh-CN" dirty="0" smtClean="0">
                <a:latin typeface="Impact" panose="020B0806030902050204" pitchFamily="34" charset="0"/>
              </a:rPr>
              <a:t>  </a:t>
            </a:r>
            <a:r>
              <a:rPr lang="en-US" altLang="zh-CN" dirty="0" err="1" smtClean="0">
                <a:latin typeface="Impact" panose="020B0806030902050204" pitchFamily="34" charset="0"/>
              </a:rPr>
              <a:t>durch</a:t>
            </a:r>
            <a:r>
              <a:rPr lang="en-US" altLang="zh-CN" dirty="0" smtClean="0">
                <a:latin typeface="Impact" panose="020B0806030902050204" pitchFamily="34" charset="0"/>
              </a:rPr>
              <a:t> Convex </a:t>
            </a: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 smtClean="0">
                <a:latin typeface="Impact" panose="020B0806030902050204" pitchFamily="34" charset="0"/>
              </a:rPr>
              <a:t>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0.71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zh-CN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smtClean="0">
                <a:latin typeface="Impact" panose="020B0806030902050204" pitchFamily="34" charset="0"/>
              </a:rPr>
              <a:t>Convex </a:t>
            </a: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geteilt</a:t>
            </a:r>
            <a:r>
              <a:rPr lang="en-US" altLang="zh-CN" dirty="0" smtClean="0">
                <a:latin typeface="Impact" panose="020B0806030902050204" pitchFamily="34" charset="0"/>
              </a:rPr>
              <a:t>  </a:t>
            </a:r>
            <a:r>
              <a:rPr lang="en-US" altLang="zh-CN" dirty="0" err="1" smtClean="0">
                <a:latin typeface="Impact" panose="020B0806030902050204" pitchFamily="34" charset="0"/>
              </a:rPr>
              <a:t>durch</a:t>
            </a:r>
            <a:r>
              <a:rPr lang="en-US" altLang="zh-CN" dirty="0" smtClean="0">
                <a:latin typeface="Impact" panose="020B0806030902050204" pitchFamily="34" charset="0"/>
              </a:rPr>
              <a:t> die </a:t>
            </a:r>
            <a:r>
              <a:rPr lang="en-US" altLang="zh-CN" dirty="0" err="1" smtClean="0">
                <a:latin typeface="Impact" panose="020B0806030902050204" pitchFamily="34" charset="0"/>
              </a:rPr>
              <a:t>Fläche</a:t>
            </a:r>
            <a:r>
              <a:rPr lang="en-US" altLang="zh-CN" dirty="0" smtClean="0">
                <a:latin typeface="Impact" panose="020B0806030902050204" pitchFamily="34" charset="0"/>
              </a:rPr>
              <a:t> von Bounding box :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0.8</a:t>
            </a:r>
          </a:p>
          <a:p>
            <a:pPr lvl="1">
              <a:buClr>
                <a:srgbClr val="0070C0"/>
              </a:buClr>
            </a:pPr>
            <a:endParaRPr lang="en-US" altLang="zh-CN" dirty="0" smtClean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smtClean="0">
                <a:latin typeface="Impact" panose="020B0806030902050204" pitchFamily="34" charset="0"/>
              </a:rPr>
              <a:t>Lange </a:t>
            </a:r>
            <a:r>
              <a:rPr lang="en-US" altLang="zh-CN" dirty="0" err="1" smtClean="0">
                <a:latin typeface="Impact" panose="020B0806030902050204" pitchFamily="34" charset="0"/>
              </a:rPr>
              <a:t>Teilung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durch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Breite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smtClean="0">
                <a:latin typeface="Impact" panose="020B0806030902050204" pitchFamily="34" charset="0"/>
              </a:rPr>
              <a:t>: 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Impact" panose="020B0806030902050204" pitchFamily="34" charset="0"/>
              </a:rPr>
              <a:t>1.19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0" y="914423"/>
            <a:ext cx="2169955" cy="254733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82950" y="1011168"/>
            <a:ext cx="1920240" cy="228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0" y="3893808"/>
            <a:ext cx="2122620" cy="2406408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448672" y="3942180"/>
            <a:ext cx="1920240" cy="2286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>
            <a:off x="9802368" y="1744237"/>
            <a:ext cx="128016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930384" y="1559571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Flächengröße</a:t>
            </a:r>
            <a:endParaRPr lang="de-DE" dirty="0"/>
          </a:p>
        </p:txBody>
      </p:sp>
      <p:cxnSp>
        <p:nvCxnSpPr>
          <p:cNvPr id="15" name="Gerader Verbinder 14"/>
          <p:cNvCxnSpPr/>
          <p:nvPr/>
        </p:nvCxnSpPr>
        <p:spPr>
          <a:xfrm>
            <a:off x="9808464" y="2134381"/>
            <a:ext cx="128016" cy="0"/>
          </a:xfrm>
          <a:prstGeom prst="line">
            <a:avLst/>
          </a:prstGeom>
          <a:ln w="57150">
            <a:solidFill>
              <a:srgbClr val="9997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9930384" y="192890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Länge</a:t>
            </a:r>
            <a:r>
              <a:rPr lang="en-US" altLang="zh-CN" dirty="0" smtClean="0"/>
              <a:t> des </a:t>
            </a:r>
            <a:r>
              <a:rPr lang="en-US" altLang="zh-CN" dirty="0" err="1" smtClean="0"/>
              <a:t>Umfangs</a:t>
            </a:r>
            <a:endParaRPr lang="de-DE" dirty="0"/>
          </a:p>
        </p:txBody>
      </p:sp>
      <p:cxnSp>
        <p:nvCxnSpPr>
          <p:cNvPr id="17" name="Gerader Verbinder 16"/>
          <p:cNvCxnSpPr/>
          <p:nvPr/>
        </p:nvCxnSpPr>
        <p:spPr>
          <a:xfrm>
            <a:off x="9808464" y="2524524"/>
            <a:ext cx="12801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930384" y="231904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Bounding box</a:t>
            </a:r>
            <a:endParaRPr lang="de-DE" dirty="0"/>
          </a:p>
        </p:txBody>
      </p:sp>
      <p:cxnSp>
        <p:nvCxnSpPr>
          <p:cNvPr id="19" name="Gerader Verbinder 18"/>
          <p:cNvCxnSpPr/>
          <p:nvPr/>
        </p:nvCxnSpPr>
        <p:spPr>
          <a:xfrm>
            <a:off x="9779926" y="5091709"/>
            <a:ext cx="128016" cy="0"/>
          </a:xfrm>
          <a:prstGeom prst="line">
            <a:avLst/>
          </a:prstGeom>
          <a:ln w="57150">
            <a:solidFill>
              <a:srgbClr val="A3E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907942" y="4907043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Convex </a:t>
            </a:r>
            <a:r>
              <a:rPr lang="en-US" altLang="zh-CN" dirty="0" err="1" smtClean="0"/>
              <a:t>Flächengröße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2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ttachment.outlook.live.net/owa/Joezhouyx@hotmail.com/service.svc/s/GetAttachmentThumbnail?id=AQMkADAwATYwMAItZDU4MS1lMjQxLTAwAi0wMAoARgAAA2Gn%2BpQMySxGvEX5dRNfF6UHAPlLdVgKuBtOsJ9MqQgzhsAAAAIBDAAAAPlLdVgKuBtOsJ9MqQgzhsAAAuxNZqgAAAABEgAQAMvpnnij4SdFuIwoSKtViuY%3D&amp;thumbnailType=2&amp;owa=outlook.live.com&amp;scriptVer=2019021801.07&amp;isc=1&amp;X-OWA-CANARY=xefpsJ-TfEimmxpj5p3yZPB3gt8Am9YYrxzxJ-MpF61XiPck4k7rO9KwFd0xVRC70z9oMmRJLR0.&amp;token=eyJhbGciOiJSUzI1NiIsImtpZCI6IjA2MDBGOUY2NzQ2MjA3MzdFNzM0MDRFMjg3QzQ1QTgxOENCN0NFQjgiLCJ4NXQiOiJCZ0Q1OW5SaUJ6Zm5OQVRpaDhSYWdZeTN6cmciLCJ0eXAiOiJKV1QifQ.eyJ2ZXIiOiJFeGNoYW5nZS5DYWxsYmFjay5WMSIsImFwcGN0eHNlbmRlciI6Ik93YURvd25sb2FkQDg0ZGY5ZTdmLWU5ZjYtNDBhZi1iNDM1LWFhYWFhYWFhYWFhYSIsImFwcGN0eCI6IntcIm1zZXhjaHByb3RcIjpcIm93YVwiLFwicHJpbWFyeXNpZFwiOlwiUy0xLTI4MjctMzkzMjE2LTM1ODIwNTkwNzNcIixcInB1aWRcIjpcIjE2ODg4NTM0NDIzMjMwMDlcIixcIm9pZFwiOlwiMDAwNjAwMDAtZDU4MS1lMjQxLTAwMDAtMDAwMDAwMDAwMDAwXCIsXCJzY29wZVwiOlwiT3dhRG93bmxvYWRcIn0iLCJuYmYiOjE1NTEwODU3MzMsImV4cCI6MTU1MTA4NjMzMywiaXNzIjoiMDAwMDAwMDItMDAwMC0wZmYxLWNlMDAtMDAwMDAwMDAwMDAwQDg0ZGY5ZTdmLWU5ZjYtNDBhZi1iNDM1LWFhYWFhYWFhYWFhYSIsImF1ZCI6IjAwMDAwMDAyLTAwMDAtMGZmMS1jZTAwLTAwMDAwMDAwMDAwMC9hdHRhY2htZW50Lm91dGxvb2subGl2ZS5uZXRAODRkZjllN2YtZTlmNi00MGFmLWI0MzUtYWFhYWFhYWFhYWFhIn0.mr5NW4YdExcVRTKdutcYx5k1jeIqA0XjWrT1x_i4SxwllRy-sGgsGv-fEF0_P2wnyWM5IXp-aca_iG7qLXJ6yHK776NslZU5MF09ZchPzZhy_IEq_EKJl3XXTfmIkjQo8lS3naro8l5GS8qgvOu2PNIBmWzX8g3xIjiIYxQR2mY_HWwLFFecnP9M9eDUs0iBgU9KEH4cv3xoCh24lk1AmuqDmO8bR24uV-H1yxDmNwoPAxLKR2ekLaJbqmzUln0jJZxc686z6bewF9rO2gdQUPqvaGBvCudcEOgStID_PeqfJBKZJDQPMsb9lVsCLmPvm0xVcYBam5C0OdzQwmwt5A&amp;animation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35" y="588397"/>
            <a:ext cx="2871851" cy="57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460137" y="588397"/>
                <a:ext cx="7828094" cy="5543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Impact" panose="020B0806030902050204" pitchFamily="34" charset="0"/>
                  </a:rPr>
                  <a:t>Bewertung</a:t>
                </a:r>
              </a:p>
              <a:p>
                <a:endParaRPr lang="en-US" altLang="zh-CN" dirty="0"/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 smtClean="0">
                    <a:latin typeface="Impact" panose="020B0806030902050204" pitchFamily="34" charset="0"/>
                  </a:rPr>
                  <a:t>Metric 4 :</a:t>
                </a: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dirty="0" smtClean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r>
                  <a:rPr lang="en-US" altLang="zh-CN" dirty="0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2 = </a:t>
                </a:r>
                <a:r>
                  <a:rPr lang="en-US" altLang="zh-CN" dirty="0" err="1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stabil</a:t>
                </a:r>
                <a:r>
                  <a:rPr lang="en-US" altLang="zh-CN" dirty="0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,		3 = </a:t>
                </a:r>
                <a:r>
                  <a:rPr lang="en-US" altLang="zh-CN" dirty="0" err="1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unsicher</a:t>
                </a:r>
                <a:r>
                  <a:rPr lang="en-US" altLang="zh-CN" dirty="0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,	4 = </a:t>
                </a:r>
                <a:r>
                  <a:rPr lang="en-US" altLang="zh-CN" dirty="0" err="1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kippt</a:t>
                </a:r>
                <a:r>
                  <a:rPr lang="en-US" altLang="zh-CN" dirty="0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, 		5 = f</a:t>
                </a:r>
                <a:r>
                  <a:rPr lang="de-DE" altLang="zh-CN" dirty="0" err="1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ällt</a:t>
                </a:r>
                <a:endParaRPr lang="de-DE" altLang="zh-CN" dirty="0" smtClean="0">
                  <a:solidFill>
                    <a:schemeClr val="accent2">
                      <a:lumMod val="50000"/>
                    </a:schemeClr>
                  </a:solidFill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r>
                  <a:rPr lang="de-DE" altLang="zh-CN" dirty="0" smtClean="0">
                    <a:solidFill>
                      <a:schemeClr val="accent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        </a:t>
                </a:r>
                <a:r>
                  <a:rPr lang="de-DE" altLang="zh-CN" dirty="0" smtClean="0">
                    <a:solidFill>
                      <a:schemeClr val="accent1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0                                                  3.5                                  4                                        0.5</a:t>
                </a:r>
              </a:p>
              <a:p>
                <a:pPr lvl="2">
                  <a:buClr>
                    <a:srgbClr val="0070C0"/>
                  </a:buClr>
                </a:pPr>
                <a:r>
                  <a:rPr lang="en-US" altLang="zh-CN" dirty="0" smtClean="0">
                    <a:latin typeface="Impact" panose="020B0806030902050204" pitchFamily="34" charset="0"/>
                  </a:rPr>
                  <a:t>Je </a:t>
                </a:r>
                <a:r>
                  <a:rPr lang="en-US" altLang="zh-CN" dirty="0" err="1" smtClean="0">
                    <a:latin typeface="Impact" panose="020B0806030902050204" pitchFamily="34" charset="0"/>
                  </a:rPr>
                  <a:t>kleiner</a:t>
                </a:r>
                <a:r>
                  <a:rPr lang="en-US" altLang="zh-CN" dirty="0" smtClean="0">
                    <a:latin typeface="Impact" panose="020B0806030902050204" pitchFamily="34" charset="0"/>
                  </a:rPr>
                  <a:t> </a:t>
                </a:r>
                <a:r>
                  <a:rPr lang="en-US" altLang="zh-CN" dirty="0" err="1" smtClean="0">
                    <a:latin typeface="Impact" panose="020B0806030902050204" pitchFamily="34" charset="0"/>
                  </a:rPr>
                  <a:t>desto</a:t>
                </a:r>
                <a:r>
                  <a:rPr lang="en-US" altLang="zh-CN" dirty="0" smtClean="0">
                    <a:latin typeface="Impact" panose="020B0806030902050204" pitchFamily="34" charset="0"/>
                  </a:rPr>
                  <a:t> </a:t>
                </a:r>
                <a:r>
                  <a:rPr lang="en-US" altLang="zh-CN" dirty="0" err="1" smtClean="0">
                    <a:latin typeface="Impact" panose="020B0806030902050204" pitchFamily="34" charset="0"/>
                  </a:rPr>
                  <a:t>besser</a:t>
                </a:r>
                <a:endParaRPr lang="en-US" altLang="zh-CN" dirty="0" smtClean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r>
                  <a:rPr lang="en-US" altLang="zh-CN" dirty="0" smtClean="0">
                    <a:solidFill>
                      <a:srgbClr val="009999"/>
                    </a:solidFill>
                    <a:latin typeface="Impact" panose="020B0806030902050204" pitchFamily="34" charset="0"/>
                  </a:rPr>
                  <a:t>Metric = </a:t>
                </a:r>
                <a:r>
                  <a:rPr lang="en-US" altLang="zh-CN" dirty="0" err="1" smtClean="0">
                    <a:solidFill>
                      <a:srgbClr val="009999"/>
                    </a:solidFill>
                    <a:latin typeface="Impact" panose="020B0806030902050204" pitchFamily="34" charset="0"/>
                  </a:rPr>
                  <a:t>durchschnittliche</a:t>
                </a:r>
                <a:r>
                  <a:rPr lang="en-US" altLang="zh-CN" dirty="0" smtClean="0">
                    <a:solidFill>
                      <a:srgbClr val="009999"/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dirty="0" err="1" smtClean="0">
                    <a:solidFill>
                      <a:srgbClr val="009999"/>
                    </a:solidFill>
                    <a:latin typeface="Impact" panose="020B0806030902050204" pitchFamily="34" charset="0"/>
                  </a:rPr>
                  <a:t>Bewertungswert</a:t>
                </a:r>
                <a:r>
                  <a:rPr lang="en-US" altLang="zh-CN" dirty="0" smtClean="0">
                    <a:solidFill>
                      <a:srgbClr val="009999"/>
                    </a:solidFill>
                    <a:latin typeface="Impact" panose="020B0806030902050204" pitchFamily="34" charset="0"/>
                  </a:rPr>
                  <a:t> von 50 </a:t>
                </a:r>
                <a:r>
                  <a:rPr lang="en-US" altLang="zh-CN" dirty="0" err="1" smtClean="0">
                    <a:solidFill>
                      <a:srgbClr val="009999"/>
                    </a:solidFill>
                    <a:latin typeface="Impact" panose="020B0806030902050204" pitchFamily="34" charset="0"/>
                  </a:rPr>
                  <a:t>Bauteile</a:t>
                </a:r>
                <a:endParaRPr lang="en-US" altLang="zh-CN" dirty="0" smtClean="0">
                  <a:solidFill>
                    <a:srgbClr val="009999"/>
                  </a:solidFill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>
                  <a:solidFill>
                    <a:srgbClr val="009999"/>
                  </a:solidFill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:endParaRPr lang="en-US" altLang="zh-CN" dirty="0" smtClean="0">
                  <a:solidFill>
                    <a:srgbClr val="009999"/>
                  </a:solidFill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 err="1" smtClean="0">
                    <a:latin typeface="Impact" panose="020B0806030902050204" pitchFamily="34" charset="0"/>
                  </a:rPr>
                  <a:t>Höhe</a:t>
                </a:r>
                <a:endParaRPr lang="en-US" altLang="zh-CN" sz="2000" dirty="0" smtClean="0"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lvl="1">
                  <a:buClr>
                    <a:srgbClr val="0070C0"/>
                  </a:buClr>
                </a:pPr>
                <a:r>
                  <a:rPr lang="en-US" altLang="zh-CN" dirty="0" smtClean="0">
                    <a:latin typeface="Impact" panose="020B0806030902050204" pitchFamily="34" charset="0"/>
                  </a:rPr>
                  <a:t>	</a:t>
                </a: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sz="2000" dirty="0" err="1" smtClean="0">
                    <a:latin typeface="Impact" panose="020B0806030902050204" pitchFamily="34" charset="0"/>
                  </a:rPr>
                  <a:t>Flächenverhältnis</a:t>
                </a:r>
                <a:endParaRPr lang="en-US" altLang="zh-CN" sz="2000" dirty="0" smtClean="0">
                  <a:latin typeface="Impact" panose="020B0806030902050204" pitchFamily="34" charset="0"/>
                </a:endParaRPr>
              </a:p>
              <a:p>
                <a:pPr marL="742950" lvl="1" indent="-285750"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en-US" altLang="zh-CN" dirty="0">
                  <a:latin typeface="Impact" panose="020B0806030902050204" pitchFamily="34" charset="0"/>
                </a:endParaRPr>
              </a:p>
              <a:p>
                <a:pPr lvl="2"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𝐺𝑒𝑠𝑎𝑚𝑡𝑓𝑙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ä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𝑐h𝑒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50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𝐵𝑎𝑢𝑡𝑒𝑖𝑙𝑒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𝐵𝑟𝑒𝑖𝑡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ö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Impact" panose="020B0806030902050204" pitchFamily="34" charset="0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37" y="588397"/>
                <a:ext cx="7828094" cy="5543312"/>
              </a:xfrm>
              <a:prstGeom prst="rect">
                <a:avLst/>
              </a:prstGeom>
              <a:blipFill>
                <a:blip r:embed="rId3"/>
                <a:stretch>
                  <a:fillRect l="-1556" t="-12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eschweifte Klammer rechts 5"/>
          <p:cNvSpPr/>
          <p:nvPr/>
        </p:nvSpPr>
        <p:spPr>
          <a:xfrm>
            <a:off x="11185498" y="588397"/>
            <a:ext cx="115293" cy="3635733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419603" y="2221597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Impact" panose="020B0806030902050204" pitchFamily="34" charset="0"/>
              </a:rPr>
              <a:t>Höhe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306793" y="219065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Impact" panose="020B0806030902050204" pitchFamily="34" charset="0"/>
              </a:rPr>
              <a:t>Breit</a:t>
            </a:r>
            <a:endParaRPr lang="de-DE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5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attachment.outlook.live.net/owa/Joezhouyx@hotmail.com/service.svc/s/GetAttachmentThumbnail?id=AQMkADAwATYwMAItZDU4MS1lMjQxLTAwAi0wMAoARgAAA2Gn%2BpQMySxGvEX5dRNfF6UHAPlLdVgKuBtOsJ9MqQgzhsAAAAIBDAAAAPlLdVgKuBtOsJ9MqQgzhsAAAuxNZqgAAAABEgAQAIPMk6DbG%2BxFgQgj7yfrqbg%3D&amp;thumbnailType=2&amp;owa=outlook.live.com&amp;scriptVer=2019021801.07&amp;isc=1&amp;X-OWA-CANARY=ncO-G1TrPkmSi9I2R26HahDPkt8Am9YYz8r8MQxJ7lurFMvIzW-8gR56NP6b305IIQfCs7z7qzs.&amp;token=eyJhbGciOiJSUzI1NiIsImtpZCI6IjA2MDBGOUY2NzQ2MjA3MzdFNzM0MDRFMjg3QzQ1QTgxOENCN0NFQjgiLCJ4NXQiOiJCZ0Q1OW5SaUJ6Zm5OQVRpaDhSYWdZeTN6cmciLCJ0eXAiOiJKV1QifQ.eyJ2ZXIiOiJFeGNoYW5nZS5DYWxsYmFjay5WMSIsImFwcGN0eHNlbmRlciI6Ik93YURvd25sb2FkQDg0ZGY5ZTdmLWU5ZjYtNDBhZi1iNDM1LWFhYWFhYWFhYWFhYSIsImFwcGN0eCI6IntcIm1zZXhjaHByb3RcIjpcIm93YVwiLFwicHJpbWFyeXNpZFwiOlwiUy0xLTI4MjctMzkzMjE2LTM1ODIwNTkwNzNcIixcInB1aWRcIjpcIjE2ODg4NTM0NDIzMjMwMDlcIixcIm9pZFwiOlwiMDAwNjAwMDAtZDU4MS1lMjQxLTAwMDAtMDAwMDAwMDAwMDAwXCIsXCJzY29wZVwiOlwiT3dhRG93bmxvYWRcIn0iLCJuYmYiOjE1NTEwODU3MzMsImV4cCI6MTU1MTA4NjMzMywiaXNzIjoiMDAwMDAwMDItMDAwMC0wZmYxLWNlMDAtMDAwMDAwMDAwMDAwQDg0ZGY5ZTdmLWU5ZjYtNDBhZi1iNDM1LWFhYWFhYWFhYWFhYSIsImF1ZCI6IjAwMDAwMDAyLTAwMDAtMGZmMS1jZTAwLTAwMDAwMDAwMDAwMC9hdHRhY2htZW50Lm91dGxvb2subGl2ZS5uZXRAODRkZjllN2YtZTlmNi00MGFmLWI0MzUtYWFhYWFhYWFhYWFhIn0.mr5NW4YdExcVRTKdutcYx5k1jeIqA0XjWrT1x_i4SxwllRy-sGgsGv-fEF0_P2wnyWM5IXp-aca_iG7qLXJ6yHK776NslZU5MF09ZchPzZhy_IEq_EKJl3XXTfmIkjQo8lS3naro8l5GS8qgvOu2PNIBmWzX8g3xIjiIYxQR2mY_HWwLFFecnP9M9eDUs0iBgU9KEH4cv3xoCh24lk1AmuqDmO8bR24uV-H1yxDmNwoPAxLKR2ekLaJbqmzUln0jJZxc686z6bewF9rO2gdQUPqvaGBvCudcEOgStID_PeqfJBKZJDQPMsb9lVsCLmPvm0xVcYBam5C0OdzQwmwt5A&amp;animation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82" y="588397"/>
            <a:ext cx="2872409" cy="574481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0136" y="588397"/>
            <a:ext cx="8234945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Impact" panose="020B0806030902050204" pitchFamily="34" charset="0"/>
              </a:rPr>
              <a:t>50 </a:t>
            </a:r>
            <a:r>
              <a:rPr lang="en-US" altLang="zh-CN" sz="2800" dirty="0" err="1" smtClean="0">
                <a:latin typeface="Impact" panose="020B0806030902050204" pitchFamily="34" charset="0"/>
              </a:rPr>
              <a:t>neue</a:t>
            </a:r>
            <a:r>
              <a:rPr lang="en-US" altLang="zh-CN" sz="2800" dirty="0" smtClean="0">
                <a:latin typeface="Impact" panose="020B0806030902050204" pitchFamily="34" charset="0"/>
              </a:rPr>
              <a:t> </a:t>
            </a:r>
            <a:r>
              <a:rPr lang="en-US" altLang="zh-CN" sz="2800" dirty="0" err="1" smtClean="0">
                <a:latin typeface="Impact" panose="020B0806030902050204" pitchFamily="34" charset="0"/>
              </a:rPr>
              <a:t>Bauteile</a:t>
            </a:r>
            <a:r>
              <a:rPr lang="en-US" altLang="zh-CN" sz="2800" dirty="0" smtClean="0">
                <a:latin typeface="Impact" panose="020B0806030902050204" pitchFamily="34" charset="0"/>
              </a:rPr>
              <a:t> + 6 </a:t>
            </a:r>
            <a:r>
              <a:rPr lang="en-US" altLang="zh-CN" sz="2800" dirty="0" err="1" smtClean="0">
                <a:latin typeface="Impact" panose="020B0806030902050204" pitchFamily="34" charset="0"/>
              </a:rPr>
              <a:t>vorhandene</a:t>
            </a:r>
            <a:r>
              <a:rPr lang="en-US" altLang="zh-CN" sz="2800" dirty="0" smtClean="0">
                <a:latin typeface="Impact" panose="020B0806030902050204" pitchFamily="34" charset="0"/>
              </a:rPr>
              <a:t> </a:t>
            </a:r>
            <a:r>
              <a:rPr lang="en-US" altLang="zh-CN" sz="2800" dirty="0" err="1" smtClean="0">
                <a:latin typeface="Impact" panose="020B0806030902050204" pitchFamily="34" charset="0"/>
              </a:rPr>
              <a:t>Bauteile</a:t>
            </a:r>
            <a:endParaRPr lang="en-US" altLang="zh-CN" sz="2800" dirty="0" smtClean="0">
              <a:latin typeface="Impact" panose="020B0806030902050204" pitchFamily="34" charset="0"/>
            </a:endParaRPr>
          </a:p>
          <a:p>
            <a:endParaRPr lang="en-US" altLang="zh-CN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e-DE" altLang="zh-CN" sz="2000" dirty="0" smtClean="0">
                <a:latin typeface="Impact" panose="020B0806030902050204" pitchFamily="34" charset="0"/>
              </a:rPr>
              <a:t>Nur eine innere Kontur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2000" dirty="0" smtClean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r>
              <a:rPr lang="de-DE" altLang="zh-CN" sz="2000" dirty="0" smtClean="0">
                <a:latin typeface="Impact" panose="020B0806030902050204" pitchFamily="34" charset="0"/>
              </a:rPr>
              <a:t> </a:t>
            </a:r>
          </a:p>
          <a:p>
            <a:pPr lvl="1">
              <a:buClr>
                <a:srgbClr val="0070C0"/>
              </a:buClr>
            </a:pPr>
            <a:endParaRPr lang="en-US" altLang="zh-CN" sz="2000" dirty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zh-CN" sz="2000" dirty="0" smtClean="0">
              <a:latin typeface="Impact" panose="020B0806030902050204" pitchFamily="34" charset="0"/>
            </a:endParaRPr>
          </a:p>
          <a:p>
            <a:pPr lvl="1">
              <a:buClr>
                <a:srgbClr val="0070C0"/>
              </a:buClr>
            </a:pPr>
            <a:endParaRPr lang="de-DE" altLang="zh-CN" sz="2000" dirty="0" smtClean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e-DE" altLang="zh-CN" sz="2000" dirty="0">
              <a:latin typeface="Impact" panose="020B080603090205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zh-CN" dirty="0" smtClean="0">
                <a:latin typeface="Impact" panose="020B0806030902050204" pitchFamily="34" charset="0"/>
              </a:rPr>
              <a:t>Flächenskalierung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</a:pPr>
            <a:r>
              <a:rPr lang="en-US" altLang="zh-CN" dirty="0" err="1" smtClean="0">
                <a:latin typeface="Impact" panose="020B0806030902050204" pitchFamily="34" charset="0"/>
              </a:rPr>
              <a:t>Innerhalb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Mindestfläche</a:t>
            </a:r>
            <a:r>
              <a:rPr lang="en-US" altLang="zh-CN" dirty="0" smtClean="0"/>
              <a:t> von 6 </a:t>
            </a:r>
            <a:r>
              <a:rPr lang="en-US" altLang="zh-CN" dirty="0" err="1" smtClean="0"/>
              <a:t>Bauteile</a:t>
            </a:r>
            <a:r>
              <a:rPr lang="en-US" altLang="zh-CN" dirty="0" smtClean="0"/>
              <a:t>, </a:t>
            </a:r>
            <a:r>
              <a:rPr lang="de-DE" altLang="zh-CN" dirty="0" smtClean="0"/>
              <a:t>Maximale Fläche von 6 </a:t>
            </a:r>
            <a:r>
              <a:rPr lang="en-US" altLang="zh-CN" dirty="0" err="1" smtClean="0"/>
              <a:t>Bauteile</a:t>
            </a:r>
            <a:r>
              <a:rPr lang="de-DE" altLang="zh-CN" dirty="0" smtClean="0"/>
              <a:t>)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</a:pPr>
            <a:r>
              <a:rPr lang="de-DE" altLang="zh-CN" dirty="0" smtClean="0">
                <a:latin typeface="Impact" panose="020B0806030902050204" pitchFamily="34" charset="0"/>
              </a:rPr>
              <a:t>Skalar : Zufällig erzeugt</a:t>
            </a:r>
            <a:endParaRPr lang="en-US" altLang="zh-CN" dirty="0">
              <a:latin typeface="Impact" panose="020B080603090205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9" y="1785702"/>
            <a:ext cx="2634370" cy="5710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81" y="1165705"/>
            <a:ext cx="2456767" cy="123999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9" y="2405699"/>
            <a:ext cx="2337083" cy="15478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35" y="2539743"/>
            <a:ext cx="2919258" cy="15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6956" y="884582"/>
            <a:ext cx="11181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Model :  </a:t>
            </a:r>
            <a:r>
              <a:rPr lang="en-US" dirty="0" smtClean="0">
                <a:solidFill>
                  <a:srgbClr val="0070C0"/>
                </a:solidFill>
                <a:latin typeface="Impact" panose="020B0806030902050204" pitchFamily="34" charset="0"/>
              </a:rPr>
              <a:t>RNN    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Impact" panose="020B0806030902050204" pitchFamily="34" charset="0"/>
              </a:rPr>
              <a:t>Requirement :</a:t>
            </a:r>
          </a:p>
          <a:p>
            <a:endParaRPr lang="en-US" dirty="0">
              <a:latin typeface="Impact" panose="020B080603090205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We need the predictor to work for variable length input strings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Correlated with true performance: we do not necessarily need to achieve low mean squared error, but we do want the predictor to rank models in roughly the same order as their true performance 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0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C677-DB51-4442-B455-D93B68D5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97" y="503693"/>
            <a:ext cx="10515600" cy="111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Bewertung des Models:</a:t>
            </a:r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C8E85481-49AB-B649-A039-4136DF02F16F}"/>
              </a:ext>
            </a:extLst>
          </p:cNvPr>
          <p:cNvSpPr/>
          <p:nvPr/>
        </p:nvSpPr>
        <p:spPr>
          <a:xfrm>
            <a:off x="5134708" y="1104313"/>
            <a:ext cx="2194560" cy="886265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DatenBank</a:t>
            </a:r>
            <a:endParaRPr lang="de-DE" dirty="0"/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9D4E6D14-9AEB-2148-87FA-7ABB20B295BD}"/>
              </a:ext>
            </a:extLst>
          </p:cNvPr>
          <p:cNvSpPr/>
          <p:nvPr/>
        </p:nvSpPr>
        <p:spPr>
          <a:xfrm>
            <a:off x="1955410" y="2661968"/>
            <a:ext cx="1392701" cy="787791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30 Daten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54666289-1233-FD48-B420-0D7BC7F777B4}"/>
              </a:ext>
            </a:extLst>
          </p:cNvPr>
          <p:cNvSpPr/>
          <p:nvPr/>
        </p:nvSpPr>
        <p:spPr>
          <a:xfrm>
            <a:off x="7329268" y="2661967"/>
            <a:ext cx="1392701" cy="787791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30 Daten</a:t>
            </a:r>
          </a:p>
        </p:txBody>
      </p:sp>
      <p:sp>
        <p:nvSpPr>
          <p:cNvPr id="9" name="Snip and Round Single Corner Rectangle 8">
            <a:extLst>
              <a:ext uri="{FF2B5EF4-FFF2-40B4-BE49-F238E27FC236}">
                <a16:creationId xmlns:a16="http://schemas.microsoft.com/office/drawing/2014/main" id="{7264974F-63D0-5D4B-ACFC-AA1772C67CA3}"/>
              </a:ext>
            </a:extLst>
          </p:cNvPr>
          <p:cNvSpPr/>
          <p:nvPr/>
        </p:nvSpPr>
        <p:spPr>
          <a:xfrm>
            <a:off x="9516794" y="2661966"/>
            <a:ext cx="1392701" cy="787791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30 Daten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7D493-AC14-FE4D-B0E5-44F58B365B89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2651761" y="1990578"/>
            <a:ext cx="3580227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DFBDC6-5E0D-E941-AC0F-D6AF4E4B5545}"/>
              </a:ext>
            </a:extLst>
          </p:cNvPr>
          <p:cNvSpPr txBox="1"/>
          <p:nvPr/>
        </p:nvSpPr>
        <p:spPr>
          <a:xfrm>
            <a:off x="3200401" y="1886404"/>
            <a:ext cx="12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Impact" panose="020B0806030902050204" pitchFamily="34" charset="0"/>
              </a:rPr>
              <a:t>Verteilen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1E3215-2EAE-B443-9E6E-4F0B76CF3DED}"/>
              </a:ext>
            </a:extLst>
          </p:cNvPr>
          <p:cNvCxnSpPr>
            <a:stCxn id="5" idx="1"/>
            <a:endCxn id="8" idx="3"/>
          </p:cNvCxnSpPr>
          <p:nvPr/>
        </p:nvCxnSpPr>
        <p:spPr>
          <a:xfrm>
            <a:off x="6231988" y="1990578"/>
            <a:ext cx="1793631" cy="67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9E9620-B40A-5049-9685-BD8EB40C6803}"/>
              </a:ext>
            </a:extLst>
          </p:cNvPr>
          <p:cNvCxnSpPr>
            <a:stCxn id="5" idx="1"/>
            <a:endCxn id="9" idx="3"/>
          </p:cNvCxnSpPr>
          <p:nvPr/>
        </p:nvCxnSpPr>
        <p:spPr>
          <a:xfrm>
            <a:off x="6231988" y="1990578"/>
            <a:ext cx="3981157" cy="67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AD195B-01A2-CC44-AF57-85864E6FE910}"/>
              </a:ext>
            </a:extLst>
          </p:cNvPr>
          <p:cNvSpPr/>
          <p:nvPr/>
        </p:nvSpPr>
        <p:spPr>
          <a:xfrm>
            <a:off x="2053883" y="3899150"/>
            <a:ext cx="1195754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93DC1D-A06D-1240-A8E5-4812A45FD354}"/>
              </a:ext>
            </a:extLst>
          </p:cNvPr>
          <p:cNvCxnSpPr>
            <a:stCxn id="6" idx="1"/>
            <a:endCxn id="18" idx="0"/>
          </p:cNvCxnSpPr>
          <p:nvPr/>
        </p:nvCxnSpPr>
        <p:spPr>
          <a:xfrm flipH="1">
            <a:off x="2651760" y="3449759"/>
            <a:ext cx="1" cy="44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A4CC7505-BB33-D24B-B496-6639EB51921D}"/>
              </a:ext>
            </a:extLst>
          </p:cNvPr>
          <p:cNvSpPr/>
          <p:nvPr/>
        </p:nvSpPr>
        <p:spPr>
          <a:xfrm>
            <a:off x="1730326" y="4953450"/>
            <a:ext cx="1842868" cy="815927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If</a:t>
            </a:r>
            <a:r>
              <a:rPr lang="de-DE" dirty="0"/>
              <a:t> A in 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0F0CE2-AA5F-F545-B2B1-DCE4800DDCC1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2651760" y="4518128"/>
            <a:ext cx="0" cy="43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75915A-A2C7-0349-BF14-D5CF8E932F29}"/>
              </a:ext>
            </a:extLst>
          </p:cNvPr>
          <p:cNvSpPr txBox="1"/>
          <p:nvPr/>
        </p:nvSpPr>
        <p:spPr>
          <a:xfrm>
            <a:off x="2708031" y="4588663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Impact" panose="020B0806030902050204" pitchFamily="34" charset="0"/>
              </a:rPr>
              <a:t>B: Top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6CD2F4-1674-8B41-8563-A5A542DA9E46}"/>
              </a:ext>
            </a:extLst>
          </p:cNvPr>
          <p:cNvSpPr txBox="1"/>
          <p:nvPr/>
        </p:nvSpPr>
        <p:spPr>
          <a:xfrm>
            <a:off x="879231" y="3917950"/>
            <a:ext cx="74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Impact" panose="020B0806030902050204" pitchFamily="34" charset="0"/>
              </a:rPr>
              <a:t>A: Top1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F1B41A88-9B62-B54E-9603-913D795C29A5}"/>
              </a:ext>
            </a:extLst>
          </p:cNvPr>
          <p:cNvSpPr/>
          <p:nvPr/>
        </p:nvSpPr>
        <p:spPr>
          <a:xfrm>
            <a:off x="1892104" y="6092354"/>
            <a:ext cx="1519311" cy="47830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Hit + 1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B8B9BF-AB8B-8D42-9B2F-0B234A9790E7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>
            <a:off x="2651760" y="5769377"/>
            <a:ext cx="0" cy="3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70269A68-5015-E749-AE79-7354D6C6A41C}"/>
              </a:ext>
            </a:extLst>
          </p:cNvPr>
          <p:cNvSpPr/>
          <p:nvPr/>
        </p:nvSpPr>
        <p:spPr>
          <a:xfrm>
            <a:off x="4037427" y="6092354"/>
            <a:ext cx="1463040" cy="47830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Miss + 1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FEC053F-9330-3841-AB6D-35620AA5095D}"/>
              </a:ext>
            </a:extLst>
          </p:cNvPr>
          <p:cNvCxnSpPr>
            <a:stCxn id="21" idx="3"/>
            <a:endCxn id="35" idx="0"/>
          </p:cNvCxnSpPr>
          <p:nvPr/>
        </p:nvCxnSpPr>
        <p:spPr>
          <a:xfrm>
            <a:off x="3573194" y="5361414"/>
            <a:ext cx="1195753" cy="730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6FE573E-29E0-1A41-B62C-813C7E147554}"/>
              </a:ext>
            </a:extLst>
          </p:cNvPr>
          <p:cNvSpPr txBox="1"/>
          <p:nvPr/>
        </p:nvSpPr>
        <p:spPr>
          <a:xfrm>
            <a:off x="3091377" y="5694528"/>
            <a:ext cx="64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Impact" panose="020B0806030902050204" pitchFamily="34" charset="0"/>
              </a:rPr>
              <a:t>Ja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687CD8-E23F-5547-9EB7-AC2FECBD5402}"/>
              </a:ext>
            </a:extLst>
          </p:cNvPr>
          <p:cNvSpPr txBox="1"/>
          <p:nvPr/>
        </p:nvSpPr>
        <p:spPr>
          <a:xfrm>
            <a:off x="4037427" y="5059825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Impact" panose="020B0806030902050204" pitchFamily="34" charset="0"/>
              </a:rPr>
              <a:t>Nein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FD52C-BBEF-2A40-82CF-84F3A0A7F6F4}"/>
              </a:ext>
            </a:extLst>
          </p:cNvPr>
          <p:cNvSpPr txBox="1"/>
          <p:nvPr/>
        </p:nvSpPr>
        <p:spPr>
          <a:xfrm>
            <a:off x="4756053" y="2326272"/>
            <a:ext cx="2001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/>
              <a:t>…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58BD840-2BE5-0A4D-AA79-6CC22DECD418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0800000" flipV="1">
            <a:off x="1730326" y="3055864"/>
            <a:ext cx="225084" cy="2305550"/>
          </a:xfrm>
          <a:prstGeom prst="bentConnector3">
            <a:avLst>
              <a:gd name="adj1" fmla="val 201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6350260-B077-084E-AAFA-EA8AEDA9657D}"/>
              </a:ext>
            </a:extLst>
          </p:cNvPr>
          <p:cNvSpPr txBox="1">
            <a:spLocks/>
          </p:cNvSpPr>
          <p:nvPr/>
        </p:nvSpPr>
        <p:spPr>
          <a:xfrm>
            <a:off x="6934684" y="3879529"/>
            <a:ext cx="5025071" cy="1073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latin typeface="Impact" panose="020B0806030902050204" pitchFamily="34" charset="0"/>
              </a:rPr>
              <a:t>Bewertung des Models:</a:t>
            </a:r>
          </a:p>
          <a:p>
            <a:pPr>
              <a:buFontTx/>
              <a:buChar char="-"/>
            </a:pPr>
            <a:r>
              <a:rPr lang="de-DE" sz="2000" dirty="0" smtClean="0">
                <a:latin typeface="Impact" panose="020B0806030902050204" pitchFamily="34" charset="0"/>
              </a:rPr>
              <a:t>Score = Hit / (Hit + Miss)                    </a:t>
            </a:r>
            <a:r>
              <a:rPr lang="en-US" sz="2000" dirty="0" smtClean="0">
                <a:solidFill>
                  <a:srgbClr val="0070C0"/>
                </a:solidFill>
                <a:latin typeface="Impact" panose="020B0806030902050204" pitchFamily="34" charset="0"/>
              </a:rPr>
              <a:t>90%</a:t>
            </a:r>
            <a:endParaRPr lang="en-US" sz="2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1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Impact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周 烨煦</dc:creator>
  <cp:lastModifiedBy>周 烨煦</cp:lastModifiedBy>
  <cp:revision>10</cp:revision>
  <dcterms:created xsi:type="dcterms:W3CDTF">2019-02-25T08:21:40Z</dcterms:created>
  <dcterms:modified xsi:type="dcterms:W3CDTF">2019-02-25T09:59:35Z</dcterms:modified>
</cp:coreProperties>
</file>