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65" r:id="rId2"/>
    <p:sldId id="266" r:id="rId3"/>
    <p:sldId id="261" r:id="rId4"/>
    <p:sldId id="259" r:id="rId5"/>
    <p:sldId id="257" r:id="rId6"/>
    <p:sldId id="264" r:id="rId7"/>
    <p:sldId id="258" r:id="rId8"/>
    <p:sldId id="262" r:id="rId9"/>
    <p:sldId id="263" r:id="rId10"/>
    <p:sldId id="268" r:id="rId11"/>
    <p:sldId id="267"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ran Huang" initials="YH" lastIdx="1" clrIdx="0">
    <p:extLst>
      <p:ext uri="{19B8F6BF-5375-455C-9EA6-DF929625EA0E}">
        <p15:presenceInfo xmlns:p15="http://schemas.microsoft.com/office/powerpoint/2012/main" userId="c88257a8deae690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71"/>
    <p:restoredTop sz="73571"/>
  </p:normalViewPr>
  <p:slideViewPr>
    <p:cSldViewPr snapToGrid="0" snapToObjects="1">
      <p:cViewPr varScale="1">
        <p:scale>
          <a:sx n="68" d="100"/>
          <a:sy n="68" d="100"/>
        </p:scale>
        <p:origin x="1496" y="208"/>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8FE647-6CC6-554A-93D4-2B9DB0BC76B4}" type="datetimeFigureOut">
              <a:rPr lang="de-DE" smtClean="0"/>
              <a:t>11.03.19</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FB6480-1826-0349-A7A1-12FEFF8634C7}" type="slidenum">
              <a:rPr lang="de-DE" smtClean="0"/>
              <a:t>‹#›</a:t>
            </a:fld>
            <a:endParaRPr lang="de-DE"/>
          </a:p>
        </p:txBody>
      </p:sp>
    </p:spTree>
    <p:extLst>
      <p:ext uri="{BB962C8B-B14F-4D97-AF65-F5344CB8AC3E}">
        <p14:creationId xmlns:p14="http://schemas.microsoft.com/office/powerpoint/2010/main" val="1972919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Willkommen. Mit diesen Folien möchte ich unsere Arbeit in letzte zwei Wochen kurz erklären. Zur erst schauen wir den Zustand bei letzten Treffen und welche neu Problem haben wir. Dann kommt unsere neu Ansatz. Wir wiederholen die Modell in den dritte Part und zeigt die Ergebnisse  am vierte Part. Am Ende kommt die </a:t>
            </a:r>
            <a:r>
              <a:rPr lang="de-DE" dirty="0" err="1"/>
              <a:t>zukunfige</a:t>
            </a:r>
            <a:r>
              <a:rPr lang="de-DE" dirty="0"/>
              <a:t> Arbeit</a:t>
            </a:r>
          </a:p>
          <a:p>
            <a:endParaRPr lang="de-DE" dirty="0"/>
          </a:p>
        </p:txBody>
      </p:sp>
      <p:sp>
        <p:nvSpPr>
          <p:cNvPr id="4" name="Slide Number Placeholder 3"/>
          <p:cNvSpPr>
            <a:spLocks noGrp="1"/>
          </p:cNvSpPr>
          <p:nvPr>
            <p:ph type="sldNum" sz="quarter" idx="5"/>
          </p:nvPr>
        </p:nvSpPr>
        <p:spPr/>
        <p:txBody>
          <a:bodyPr/>
          <a:lstStyle/>
          <a:p>
            <a:fld id="{C1FB6480-1826-0349-A7A1-12FEFF8634C7}" type="slidenum">
              <a:rPr lang="de-DE" smtClean="0"/>
              <a:t>1</a:t>
            </a:fld>
            <a:endParaRPr lang="de-DE"/>
          </a:p>
        </p:txBody>
      </p:sp>
    </p:spTree>
    <p:extLst>
      <p:ext uri="{BB962C8B-B14F-4D97-AF65-F5344CB8AC3E}">
        <p14:creationId xmlns:p14="http://schemas.microsoft.com/office/powerpoint/2010/main" val="2567525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Dieses Bild zeigt die Ergebnisse vom Metrik2. Es heißt von 80 Versuchen, 35 sind in Position 1. 17 sind in Position 2 und 7 in Position 3.</a:t>
            </a:r>
          </a:p>
          <a:p>
            <a:endParaRPr lang="de-DE" dirty="0"/>
          </a:p>
        </p:txBody>
      </p:sp>
      <p:sp>
        <p:nvSpPr>
          <p:cNvPr id="4" name="Slide Number Placeholder 3"/>
          <p:cNvSpPr>
            <a:spLocks noGrp="1"/>
          </p:cNvSpPr>
          <p:nvPr>
            <p:ph type="sldNum" sz="quarter" idx="5"/>
          </p:nvPr>
        </p:nvSpPr>
        <p:spPr/>
        <p:txBody>
          <a:bodyPr/>
          <a:lstStyle/>
          <a:p>
            <a:fld id="{C1FB6480-1826-0349-A7A1-12FEFF8634C7}" type="slidenum">
              <a:rPr lang="de-DE" smtClean="0"/>
              <a:t>11</a:t>
            </a:fld>
            <a:endParaRPr lang="de-DE"/>
          </a:p>
        </p:txBody>
      </p:sp>
    </p:spTree>
    <p:extLst>
      <p:ext uri="{BB962C8B-B14F-4D97-AF65-F5344CB8AC3E}">
        <p14:creationId xmlns:p14="http://schemas.microsoft.com/office/powerpoint/2010/main" val="2859619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kern="1200" dirty="0">
                <a:solidFill>
                  <a:schemeClr val="tx1"/>
                </a:solidFill>
                <a:effectLst/>
                <a:latin typeface="+mn-lt"/>
                <a:ea typeface="+mn-ea"/>
                <a:cs typeface="+mn-cs"/>
              </a:rPr>
              <a:t>Die erste Folie zeigt die bisherigen Ergebnisse</a:t>
            </a:r>
          </a:p>
          <a:p>
            <a:r>
              <a:rPr lang="de-DE" sz="1200" kern="1200" dirty="0">
                <a:solidFill>
                  <a:schemeClr val="tx1"/>
                </a:solidFill>
                <a:effectLst/>
                <a:latin typeface="+mn-lt"/>
                <a:ea typeface="+mn-ea"/>
                <a:cs typeface="+mn-cs"/>
              </a:rPr>
              <a:t>Bis letzten Treffen haben wir die Bewertung definiert. Also die Score wir vorhersagen möchten ist gleich die original metric4 + </a:t>
            </a:r>
            <a:r>
              <a:rPr lang="de-DE" sz="1200" kern="1200" dirty="0" err="1">
                <a:solidFill>
                  <a:schemeClr val="tx1"/>
                </a:solidFill>
                <a:effectLst/>
                <a:latin typeface="+mn-lt"/>
                <a:ea typeface="+mn-ea"/>
                <a:cs typeface="+mn-cs"/>
              </a:rPr>
              <a:t>hoehe</a:t>
            </a:r>
            <a:r>
              <a:rPr lang="de-DE" sz="1200" kern="1200" dirty="0">
                <a:solidFill>
                  <a:schemeClr val="tx1"/>
                </a:solidFill>
                <a:effectLst/>
                <a:latin typeface="+mn-lt"/>
                <a:ea typeface="+mn-ea"/>
                <a:cs typeface="+mn-cs"/>
              </a:rPr>
              <a:t> und _ </a:t>
            </a:r>
            <a:r>
              <a:rPr lang="de-DE" sz="1200" kern="1200" dirty="0" err="1">
                <a:solidFill>
                  <a:schemeClr val="tx1"/>
                </a:solidFill>
                <a:effectLst/>
                <a:latin typeface="+mn-lt"/>
                <a:ea typeface="+mn-ea"/>
                <a:cs typeface="+mn-cs"/>
              </a:rPr>
              <a:t>Flöchenverhältnis</a:t>
            </a:r>
            <a:r>
              <a:rPr lang="de-DE" sz="1200" kern="1200" dirty="0">
                <a:solidFill>
                  <a:schemeClr val="tx1"/>
                </a:solidFill>
                <a:effectLst/>
                <a:latin typeface="+mn-lt"/>
                <a:ea typeface="+mn-ea"/>
                <a:cs typeface="+mn-cs"/>
              </a:rPr>
              <a:t>. Außerdem habe wir viele neuen Attributen von Polygon extrahiert z.B. Flächengröße von Polygon und </a:t>
            </a:r>
            <a:r>
              <a:rPr lang="de-DE" sz="1200" kern="1200" dirty="0" err="1">
                <a:solidFill>
                  <a:schemeClr val="tx1"/>
                </a:solidFill>
                <a:effectLst/>
                <a:latin typeface="+mn-lt"/>
                <a:ea typeface="+mn-ea"/>
                <a:cs typeface="+mn-cs"/>
              </a:rPr>
              <a:t>Convex</a:t>
            </a:r>
            <a:r>
              <a:rPr lang="de-DE" sz="1200" kern="1200" dirty="0">
                <a:solidFill>
                  <a:schemeClr val="tx1"/>
                </a:solidFill>
                <a:effectLst/>
                <a:latin typeface="+mn-lt"/>
                <a:ea typeface="+mn-ea"/>
                <a:cs typeface="+mn-cs"/>
              </a:rPr>
              <a:t> Fläche.</a:t>
            </a:r>
          </a:p>
          <a:p>
            <a:r>
              <a:rPr lang="de-DE" sz="1200" kern="1200" dirty="0">
                <a:solidFill>
                  <a:schemeClr val="tx1"/>
                </a:solidFill>
                <a:effectLst/>
                <a:latin typeface="+mn-lt"/>
                <a:ea typeface="+mn-ea"/>
                <a:cs typeface="+mn-cs"/>
              </a:rPr>
              <a:t>Für die Vorhersage der Bewertung, haben wir ein Seq2seq Model für trainiert. Und mit 90% </a:t>
            </a:r>
            <a:r>
              <a:rPr lang="de-DE" sz="1200" kern="1200" dirty="0" err="1">
                <a:solidFill>
                  <a:schemeClr val="tx1"/>
                </a:solidFill>
                <a:effectLst/>
                <a:latin typeface="+mn-lt"/>
                <a:ea typeface="+mn-ea"/>
                <a:cs typeface="+mn-cs"/>
              </a:rPr>
              <a:t>accuracy</a:t>
            </a:r>
            <a:r>
              <a:rPr lang="de-DE" sz="1200" kern="1200" dirty="0">
                <a:solidFill>
                  <a:schemeClr val="tx1"/>
                </a:solidFill>
                <a:effectLst/>
                <a:latin typeface="+mn-lt"/>
                <a:ea typeface="+mn-ea"/>
                <a:cs typeface="+mn-cs"/>
              </a:rPr>
              <a:t> in Top5 können wir sagen, dass die Bewertung ist vorhersagbar.  </a:t>
            </a:r>
          </a:p>
          <a:p>
            <a:r>
              <a:rPr lang="de-DE" sz="1200" kern="1200" dirty="0">
                <a:solidFill>
                  <a:schemeClr val="tx1"/>
                </a:solidFill>
                <a:effectLst/>
                <a:latin typeface="+mn-lt"/>
                <a:ea typeface="+mn-ea"/>
                <a:cs typeface="+mn-cs"/>
              </a:rPr>
              <a:t>Aber es gibt noch ein Problem bei diesem Model. Die Anzahl von Polygon ist viel zu weniger als in Real. Ob das Model benutzbar ist oder wie wir das Model ändern können, wenn wir viel mehr Polygone haben, ist die Hauptaufgabe, die wir in letzter Woche schaffen muss. </a:t>
            </a:r>
          </a:p>
          <a:p>
            <a:endParaRPr lang="de-DE" dirty="0"/>
          </a:p>
        </p:txBody>
      </p:sp>
      <p:sp>
        <p:nvSpPr>
          <p:cNvPr id="4" name="Slide Number Placeholder 3"/>
          <p:cNvSpPr>
            <a:spLocks noGrp="1"/>
          </p:cNvSpPr>
          <p:nvPr>
            <p:ph type="sldNum" sz="quarter" idx="5"/>
          </p:nvPr>
        </p:nvSpPr>
        <p:spPr/>
        <p:txBody>
          <a:bodyPr/>
          <a:lstStyle/>
          <a:p>
            <a:fld id="{C1FB6480-1826-0349-A7A1-12FEFF8634C7}" type="slidenum">
              <a:rPr lang="de-DE" smtClean="0"/>
              <a:t>2</a:t>
            </a:fld>
            <a:endParaRPr lang="de-DE"/>
          </a:p>
        </p:txBody>
      </p:sp>
    </p:spTree>
    <p:extLst>
      <p:ext uri="{BB962C8B-B14F-4D97-AF65-F5344CB8AC3E}">
        <p14:creationId xmlns:p14="http://schemas.microsoft.com/office/powerpoint/2010/main" val="3976650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kern="1200" dirty="0">
                <a:solidFill>
                  <a:schemeClr val="tx1"/>
                </a:solidFill>
                <a:effectLst/>
                <a:latin typeface="+mn-lt"/>
                <a:ea typeface="+mn-ea"/>
                <a:cs typeface="+mn-cs"/>
              </a:rPr>
              <a:t>Um die Aufgabe zu lösen, designieren wir ein Part-Embedding Phase. Also </a:t>
            </a:r>
            <a:r>
              <a:rPr lang="de-DE" sz="1200" kern="1200" dirty="0" err="1">
                <a:solidFill>
                  <a:schemeClr val="tx1"/>
                </a:solidFill>
                <a:effectLst/>
                <a:latin typeface="+mn-lt"/>
                <a:ea typeface="+mn-ea"/>
                <a:cs typeface="+mn-cs"/>
              </a:rPr>
              <a:t>representieren</a:t>
            </a:r>
            <a:r>
              <a:rPr lang="de-DE" sz="1200" kern="1200" dirty="0">
                <a:solidFill>
                  <a:schemeClr val="tx1"/>
                </a:solidFill>
                <a:effectLst/>
                <a:latin typeface="+mn-lt"/>
                <a:ea typeface="+mn-ea"/>
                <a:cs typeface="+mn-cs"/>
              </a:rPr>
              <a:t> wir jedes Polygon mit einem Vektor. </a:t>
            </a:r>
          </a:p>
          <a:p>
            <a:r>
              <a:rPr lang="de-DE" sz="1200" kern="1200" dirty="0">
                <a:solidFill>
                  <a:schemeClr val="tx1"/>
                </a:solidFill>
                <a:effectLst/>
                <a:latin typeface="+mn-lt"/>
                <a:ea typeface="+mn-ea"/>
                <a:cs typeface="+mn-cs"/>
              </a:rPr>
              <a:t>Vorher benutzen wir nur </a:t>
            </a:r>
            <a:r>
              <a:rPr lang="de-DE" sz="1200" kern="1200" dirty="0" err="1">
                <a:solidFill>
                  <a:schemeClr val="tx1"/>
                </a:solidFill>
                <a:effectLst/>
                <a:latin typeface="+mn-lt"/>
                <a:ea typeface="+mn-ea"/>
                <a:cs typeface="+mn-cs"/>
              </a:rPr>
              <a:t>onehot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embedding</a:t>
            </a:r>
            <a:r>
              <a:rPr lang="de-DE" sz="1200" kern="1200" dirty="0">
                <a:solidFill>
                  <a:schemeClr val="tx1"/>
                </a:solidFill>
                <a:effectLst/>
                <a:latin typeface="+mn-lt"/>
                <a:ea typeface="+mn-ea"/>
                <a:cs typeface="+mn-cs"/>
              </a:rPr>
              <a:t>. Also ein Teil wird im eins aus N </a:t>
            </a:r>
            <a:r>
              <a:rPr lang="de-DE" sz="1200" kern="1200" dirty="0" err="1">
                <a:solidFill>
                  <a:schemeClr val="tx1"/>
                </a:solidFill>
                <a:effectLst/>
                <a:latin typeface="+mn-lt"/>
                <a:ea typeface="+mn-ea"/>
                <a:cs typeface="+mn-cs"/>
              </a:rPr>
              <a:t>code</a:t>
            </a:r>
            <a:r>
              <a:rPr lang="de-DE" sz="1200" kern="1200" dirty="0">
                <a:solidFill>
                  <a:schemeClr val="tx1"/>
                </a:solidFill>
                <a:effectLst/>
                <a:latin typeface="+mn-lt"/>
                <a:ea typeface="+mn-ea"/>
                <a:cs typeface="+mn-cs"/>
              </a:rPr>
              <a:t> durch N </a:t>
            </a:r>
            <a:r>
              <a:rPr lang="de-DE" sz="1200" kern="1200" dirty="0" err="1">
                <a:solidFill>
                  <a:schemeClr val="tx1"/>
                </a:solidFill>
                <a:effectLst/>
                <a:latin typeface="+mn-lt"/>
                <a:ea typeface="+mn-ea"/>
                <a:cs typeface="+mn-cs"/>
              </a:rPr>
              <a:t>bit</a:t>
            </a:r>
            <a:r>
              <a:rPr lang="de-DE" sz="1200" kern="1200" dirty="0">
                <a:solidFill>
                  <a:schemeClr val="tx1"/>
                </a:solidFill>
                <a:effectLst/>
                <a:latin typeface="+mn-lt"/>
                <a:ea typeface="+mn-ea"/>
                <a:cs typeface="+mn-cs"/>
              </a:rPr>
              <a:t> dargestellt, wobei jeweils nur ein Bit auf 1 gesetzt ist, während die restlichen n-1 Bits 0 sind. Aber </a:t>
            </a:r>
            <a:r>
              <a:rPr lang="de-DE" sz="1200" kern="1200" dirty="0" err="1">
                <a:solidFill>
                  <a:schemeClr val="tx1"/>
                </a:solidFill>
                <a:effectLst/>
                <a:latin typeface="+mn-lt"/>
                <a:ea typeface="+mn-ea"/>
                <a:cs typeface="+mn-cs"/>
              </a:rPr>
              <a:t>one</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hot</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embedding</a:t>
            </a:r>
            <a:r>
              <a:rPr lang="de-DE" sz="1200" kern="1200" dirty="0">
                <a:solidFill>
                  <a:schemeClr val="tx1"/>
                </a:solidFill>
                <a:effectLst/>
                <a:latin typeface="+mn-lt"/>
                <a:ea typeface="+mn-ea"/>
                <a:cs typeface="+mn-cs"/>
              </a:rPr>
              <a:t> geht nicht bei uns, weil wir hier 54 unterschiedliche Bauteile haben, und wenn wir mit </a:t>
            </a:r>
            <a:r>
              <a:rPr lang="de-DE" sz="1200" kern="1200" dirty="0" err="1">
                <a:solidFill>
                  <a:schemeClr val="tx1"/>
                </a:solidFill>
                <a:effectLst/>
                <a:latin typeface="+mn-lt"/>
                <a:ea typeface="+mn-ea"/>
                <a:cs typeface="+mn-cs"/>
              </a:rPr>
              <a:t>onehot</a:t>
            </a:r>
            <a:r>
              <a:rPr lang="de-DE" sz="1200" kern="1200" dirty="0">
                <a:solidFill>
                  <a:schemeClr val="tx1"/>
                </a:solidFill>
                <a:effectLst/>
                <a:latin typeface="+mn-lt"/>
                <a:ea typeface="+mn-ea"/>
                <a:cs typeface="+mn-cs"/>
              </a:rPr>
              <a:t> diese Bauteile </a:t>
            </a:r>
            <a:r>
              <a:rPr lang="de-DE" sz="1200" kern="1200" dirty="0" err="1">
                <a:solidFill>
                  <a:schemeClr val="tx1"/>
                </a:solidFill>
                <a:effectLst/>
                <a:latin typeface="+mn-lt"/>
                <a:ea typeface="+mn-ea"/>
                <a:cs typeface="+mn-cs"/>
              </a:rPr>
              <a:t>embedding</a:t>
            </a:r>
            <a:r>
              <a:rPr lang="de-DE" sz="1200" kern="1200" dirty="0">
                <a:solidFill>
                  <a:schemeClr val="tx1"/>
                </a:solidFill>
                <a:effectLst/>
                <a:latin typeface="+mn-lt"/>
                <a:ea typeface="+mn-ea"/>
                <a:cs typeface="+mn-cs"/>
              </a:rPr>
              <a:t> machen, brauchen wir 54 </a:t>
            </a:r>
            <a:r>
              <a:rPr lang="de-DE" sz="1200" kern="1200" dirty="0" err="1">
                <a:solidFill>
                  <a:schemeClr val="tx1"/>
                </a:solidFill>
                <a:effectLst/>
                <a:latin typeface="+mn-lt"/>
                <a:ea typeface="+mn-ea"/>
                <a:cs typeface="+mn-cs"/>
              </a:rPr>
              <a:t>diemenstionen</a:t>
            </a:r>
            <a:r>
              <a:rPr lang="de-DE" sz="1200" kern="1200" dirty="0">
                <a:solidFill>
                  <a:schemeClr val="tx1"/>
                </a:solidFill>
                <a:effectLst/>
                <a:latin typeface="+mn-lt"/>
                <a:ea typeface="+mn-ea"/>
                <a:cs typeface="+mn-cs"/>
              </a:rPr>
              <a:t> Vektor. Deshalb, statt </a:t>
            </a:r>
            <a:r>
              <a:rPr lang="de-DE" sz="1200" kern="1200" dirty="0" err="1">
                <a:solidFill>
                  <a:schemeClr val="tx1"/>
                </a:solidFill>
                <a:effectLst/>
                <a:latin typeface="+mn-lt"/>
                <a:ea typeface="+mn-ea"/>
                <a:cs typeface="+mn-cs"/>
              </a:rPr>
              <a:t>onehot</a:t>
            </a:r>
            <a:r>
              <a:rPr lang="de-DE" sz="1200" kern="1200" dirty="0">
                <a:solidFill>
                  <a:schemeClr val="tx1"/>
                </a:solidFill>
                <a:effectLst/>
                <a:latin typeface="+mn-lt"/>
                <a:ea typeface="+mn-ea"/>
                <a:cs typeface="+mn-cs"/>
              </a:rPr>
              <a:t> </a:t>
            </a:r>
          </a:p>
          <a:p>
            <a:r>
              <a:rPr lang="de-DE" sz="1200" kern="1200" dirty="0">
                <a:solidFill>
                  <a:schemeClr val="tx1"/>
                </a:solidFill>
                <a:effectLst/>
                <a:latin typeface="+mn-lt"/>
                <a:ea typeface="+mn-ea"/>
                <a:cs typeface="+mn-cs"/>
              </a:rPr>
              <a:t>benutzen wir Word2Vec Model. Wie das Bild in Rechte Seite gezeigt, gebe wir das Bauteil ein, durch das Berechnen des Models, bekommen wir als Ausgabe einen Vektor. Hier haben wir 8 </a:t>
            </a:r>
            <a:r>
              <a:rPr lang="de-DE" sz="1200" kern="1200" dirty="0" err="1">
                <a:solidFill>
                  <a:schemeClr val="tx1"/>
                </a:solidFill>
                <a:effectLst/>
                <a:latin typeface="+mn-lt"/>
                <a:ea typeface="+mn-ea"/>
                <a:cs typeface="+mn-cs"/>
              </a:rPr>
              <a:t>dimensionen</a:t>
            </a:r>
            <a:r>
              <a:rPr lang="de-DE" sz="1200" kern="1200" dirty="0">
                <a:solidFill>
                  <a:schemeClr val="tx1"/>
                </a:solidFill>
                <a:effectLst/>
                <a:latin typeface="+mn-lt"/>
                <a:ea typeface="+mn-ea"/>
                <a:cs typeface="+mn-cs"/>
              </a:rPr>
              <a:t> Vektor.  </a:t>
            </a:r>
          </a:p>
          <a:p>
            <a:r>
              <a:rPr lang="de-DE" sz="1200" kern="1200" dirty="0">
                <a:solidFill>
                  <a:schemeClr val="tx1"/>
                </a:solidFill>
                <a:effectLst/>
                <a:latin typeface="+mn-lt"/>
                <a:ea typeface="+mn-ea"/>
                <a:cs typeface="+mn-cs"/>
              </a:rPr>
              <a:t>Außerdem haben W2V noch einen Vorteil, für die ähnlichen Bauteile, sieht die Vektoren ähnliche aus. </a:t>
            </a:r>
          </a:p>
          <a:p>
            <a:r>
              <a:rPr lang="de-DE" sz="1200" kern="1200" dirty="0">
                <a:solidFill>
                  <a:schemeClr val="tx1"/>
                </a:solidFill>
                <a:effectLst/>
                <a:latin typeface="+mn-lt"/>
                <a:ea typeface="+mn-ea"/>
                <a:cs typeface="+mn-cs"/>
              </a:rPr>
              <a:t>Aber haben wir noch einen Problem hier, also wir können wir Word2Vec Model trainieren. </a:t>
            </a:r>
          </a:p>
          <a:p>
            <a:r>
              <a:rPr lang="de-DE" sz="1200" kern="1200" dirty="0">
                <a:solidFill>
                  <a:schemeClr val="tx1"/>
                </a:solidFill>
                <a:effectLst/>
                <a:latin typeface="+mn-lt"/>
                <a:ea typeface="+mn-ea"/>
                <a:cs typeface="+mn-cs"/>
              </a:rPr>
              <a:t>Um es zu schaffen, sollen wir </a:t>
            </a:r>
            <a:r>
              <a:rPr lang="de-DE" sz="1200" kern="1200" dirty="0" err="1">
                <a:solidFill>
                  <a:schemeClr val="tx1"/>
                </a:solidFill>
                <a:effectLst/>
                <a:latin typeface="+mn-lt"/>
                <a:ea typeface="+mn-ea"/>
                <a:cs typeface="+mn-cs"/>
              </a:rPr>
              <a:t>zurerst</a:t>
            </a:r>
            <a:r>
              <a:rPr lang="de-DE" sz="1200" kern="1200" dirty="0">
                <a:solidFill>
                  <a:schemeClr val="tx1"/>
                </a:solidFill>
                <a:effectLst/>
                <a:latin typeface="+mn-lt"/>
                <a:ea typeface="+mn-ea"/>
                <a:cs typeface="+mn-cs"/>
              </a:rPr>
              <a:t> selbst ‚Sätze‘ erfinden. Und mit diesen ‚Sätze‘ trainieren wir das Word2vec Model. </a:t>
            </a:r>
          </a:p>
          <a:p>
            <a:endParaRPr lang="de-DE" dirty="0"/>
          </a:p>
        </p:txBody>
      </p:sp>
      <p:sp>
        <p:nvSpPr>
          <p:cNvPr id="4" name="Slide Number Placeholder 3"/>
          <p:cNvSpPr>
            <a:spLocks noGrp="1"/>
          </p:cNvSpPr>
          <p:nvPr>
            <p:ph type="sldNum" sz="quarter" idx="5"/>
          </p:nvPr>
        </p:nvSpPr>
        <p:spPr/>
        <p:txBody>
          <a:bodyPr/>
          <a:lstStyle/>
          <a:p>
            <a:fld id="{C1FB6480-1826-0349-A7A1-12FEFF8634C7}" type="slidenum">
              <a:rPr lang="de-DE" smtClean="0"/>
              <a:t>3</a:t>
            </a:fld>
            <a:endParaRPr lang="de-DE"/>
          </a:p>
        </p:txBody>
      </p:sp>
    </p:spTree>
    <p:extLst>
      <p:ext uri="{BB962C8B-B14F-4D97-AF65-F5344CB8AC3E}">
        <p14:creationId xmlns:p14="http://schemas.microsoft.com/office/powerpoint/2010/main" val="969782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Anhand der Attributen wir bekommen, machen wir zuerst Clustering, und in jedem Cluster wähle wir Polygon zufällig aus. Aus diesen Polygone bilden wir ‚Sätze‘. </a:t>
            </a:r>
          </a:p>
          <a:p>
            <a:endParaRPr lang="de-DE" b="1" dirty="0"/>
          </a:p>
        </p:txBody>
      </p:sp>
      <p:sp>
        <p:nvSpPr>
          <p:cNvPr id="4" name="Slide Number Placeholder 3"/>
          <p:cNvSpPr>
            <a:spLocks noGrp="1"/>
          </p:cNvSpPr>
          <p:nvPr>
            <p:ph type="sldNum" sz="quarter" idx="5"/>
          </p:nvPr>
        </p:nvSpPr>
        <p:spPr/>
        <p:txBody>
          <a:bodyPr/>
          <a:lstStyle/>
          <a:p>
            <a:fld id="{C1FB6480-1826-0349-A7A1-12FEFF8634C7}" type="slidenum">
              <a:rPr lang="de-DE" smtClean="0"/>
              <a:t>4</a:t>
            </a:fld>
            <a:endParaRPr lang="de-DE"/>
          </a:p>
        </p:txBody>
      </p:sp>
    </p:spTree>
    <p:extLst>
      <p:ext uri="{BB962C8B-B14F-4D97-AF65-F5344CB8AC3E}">
        <p14:creationId xmlns:p14="http://schemas.microsoft.com/office/powerpoint/2010/main" val="3158524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kern="1200" dirty="0">
                <a:solidFill>
                  <a:schemeClr val="tx1"/>
                </a:solidFill>
                <a:effectLst/>
                <a:latin typeface="+mn-lt"/>
                <a:ea typeface="+mn-ea"/>
                <a:cs typeface="+mn-cs"/>
              </a:rPr>
              <a:t>Haben wir die Seq2seq Model nicht geändert. Dieses Bild zeigt die Funktion vom seq2seq Model.  Als Eingabe haben wir 30 Platte, jede Platte enthaltet 50 Polygone mit der bestimmten Reihe. Seq2seq bewertet dann jede Polygon auf den Platte.</a:t>
            </a:r>
          </a:p>
          <a:p>
            <a:endParaRPr lang="de-DE" dirty="0"/>
          </a:p>
        </p:txBody>
      </p:sp>
      <p:sp>
        <p:nvSpPr>
          <p:cNvPr id="4" name="Slide Number Placeholder 3"/>
          <p:cNvSpPr>
            <a:spLocks noGrp="1"/>
          </p:cNvSpPr>
          <p:nvPr>
            <p:ph type="sldNum" sz="quarter" idx="5"/>
          </p:nvPr>
        </p:nvSpPr>
        <p:spPr/>
        <p:txBody>
          <a:bodyPr/>
          <a:lstStyle/>
          <a:p>
            <a:fld id="{C1FB6480-1826-0349-A7A1-12FEFF8634C7}" type="slidenum">
              <a:rPr lang="de-DE" smtClean="0"/>
              <a:t>5</a:t>
            </a:fld>
            <a:endParaRPr lang="de-DE"/>
          </a:p>
        </p:txBody>
      </p:sp>
    </p:spTree>
    <p:extLst>
      <p:ext uri="{BB962C8B-B14F-4D97-AF65-F5344CB8AC3E}">
        <p14:creationId xmlns:p14="http://schemas.microsoft.com/office/powerpoint/2010/main" val="323618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Hier zeigt die grundsätzliche Information für das Experiment. Wir benutzt 70,000 Daten für die Trainieren des seq2seq Models und 8,000 Daten für Testen. Die Struktur des Models ist einfach ein LSTM Network.</a:t>
            </a:r>
          </a:p>
          <a:p>
            <a:endParaRPr lang="de-DE" dirty="0"/>
          </a:p>
        </p:txBody>
      </p:sp>
      <p:sp>
        <p:nvSpPr>
          <p:cNvPr id="4" name="Slide Number Placeholder 3"/>
          <p:cNvSpPr>
            <a:spLocks noGrp="1"/>
          </p:cNvSpPr>
          <p:nvPr>
            <p:ph type="sldNum" sz="quarter" idx="5"/>
          </p:nvPr>
        </p:nvSpPr>
        <p:spPr/>
        <p:txBody>
          <a:bodyPr/>
          <a:lstStyle/>
          <a:p>
            <a:fld id="{C1FB6480-1826-0349-A7A1-12FEFF8634C7}" type="slidenum">
              <a:rPr lang="de-DE" smtClean="0"/>
              <a:t>6</a:t>
            </a:fld>
            <a:endParaRPr lang="de-DE"/>
          </a:p>
        </p:txBody>
      </p:sp>
    </p:spTree>
    <p:extLst>
      <p:ext uri="{BB962C8B-B14F-4D97-AF65-F5344CB8AC3E}">
        <p14:creationId xmlns:p14="http://schemas.microsoft.com/office/powerpoint/2010/main" val="1612655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Für das Testen des Models haben wir zwei Metriken designiert. Die erste Metrik haben wir bei letzten Treffen schon erklärt. Eine Seite berechnen wir ‚</a:t>
            </a:r>
            <a:r>
              <a:rPr lang="de-DE" sz="1200" kern="1200" dirty="0" err="1">
                <a:solidFill>
                  <a:schemeClr val="tx1"/>
                </a:solidFill>
                <a:effectLst/>
                <a:latin typeface="+mn-lt"/>
                <a:ea typeface="+mn-ea"/>
                <a:cs typeface="+mn-cs"/>
              </a:rPr>
              <a:t>Mean</a:t>
            </a:r>
            <a:r>
              <a:rPr lang="de-DE" sz="1200" kern="1200" dirty="0">
                <a:solidFill>
                  <a:schemeClr val="tx1"/>
                </a:solidFill>
                <a:effectLst/>
                <a:latin typeface="+mn-lt"/>
                <a:ea typeface="+mn-ea"/>
                <a:cs typeface="+mn-cs"/>
              </a:rPr>
              <a:t> score‘ für jede Platte und sortieren wir diese Platten nach ‚</a:t>
            </a:r>
            <a:r>
              <a:rPr lang="de-DE" sz="1200" kern="1200" dirty="0" err="1">
                <a:solidFill>
                  <a:schemeClr val="tx1"/>
                </a:solidFill>
                <a:effectLst/>
                <a:latin typeface="+mn-lt"/>
                <a:ea typeface="+mn-ea"/>
                <a:cs typeface="+mn-cs"/>
              </a:rPr>
              <a:t>Mean</a:t>
            </a:r>
            <a:r>
              <a:rPr lang="de-DE" sz="1200" kern="1200" dirty="0">
                <a:solidFill>
                  <a:schemeClr val="tx1"/>
                </a:solidFill>
                <a:effectLst/>
                <a:latin typeface="+mn-lt"/>
                <a:ea typeface="+mn-ea"/>
                <a:cs typeface="+mn-cs"/>
              </a:rPr>
              <a:t> score‘, holen wir dann Top 5 ab. Andere Seite wähle wir die Platte aus, die die wirkliche minimale ‚</a:t>
            </a:r>
            <a:r>
              <a:rPr lang="de-DE" sz="1200" kern="1200" dirty="0" err="1">
                <a:solidFill>
                  <a:schemeClr val="tx1"/>
                </a:solidFill>
                <a:effectLst/>
                <a:latin typeface="+mn-lt"/>
                <a:ea typeface="+mn-ea"/>
                <a:cs typeface="+mn-cs"/>
              </a:rPr>
              <a:t>Mean</a:t>
            </a:r>
            <a:r>
              <a:rPr lang="de-DE" sz="1200" kern="1200" dirty="0">
                <a:solidFill>
                  <a:schemeClr val="tx1"/>
                </a:solidFill>
                <a:effectLst/>
                <a:latin typeface="+mn-lt"/>
                <a:ea typeface="+mn-ea"/>
                <a:cs typeface="+mn-cs"/>
              </a:rPr>
              <a:t> score‘ hat, hier wir als ‚</a:t>
            </a:r>
            <a:r>
              <a:rPr lang="de-DE" sz="1200" kern="1200" dirty="0" err="1">
                <a:solidFill>
                  <a:schemeClr val="tx1"/>
                </a:solidFill>
                <a:effectLst/>
                <a:latin typeface="+mn-lt"/>
                <a:ea typeface="+mn-ea"/>
                <a:cs typeface="+mn-cs"/>
              </a:rPr>
              <a:t>mean</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target</a:t>
            </a:r>
            <a:r>
              <a:rPr lang="de-DE" sz="1200" kern="1200" dirty="0">
                <a:solidFill>
                  <a:schemeClr val="tx1"/>
                </a:solidFill>
                <a:effectLst/>
                <a:latin typeface="+mn-lt"/>
                <a:ea typeface="+mn-ea"/>
                <a:cs typeface="+mn-cs"/>
              </a:rPr>
              <a:t>‘ genannt. Und schau mal ob die ausgewählt Platte in Top 5, wenn ja machen wir Hit plus eins, sonst machen wir Miss plus eins. Hit durch (Hit + Miss) ist der Score des Models, Hier bekommen wir </a:t>
            </a:r>
            <a:r>
              <a:rPr lang="de-DE" sz="1200" kern="1200" dirty="0" err="1">
                <a:solidFill>
                  <a:schemeClr val="tx1"/>
                </a:solidFill>
                <a:effectLst/>
                <a:latin typeface="+mn-lt"/>
                <a:ea typeface="+mn-ea"/>
                <a:cs typeface="+mn-cs"/>
              </a:rPr>
              <a:t>accuracy</a:t>
            </a:r>
            <a:r>
              <a:rPr lang="de-DE" sz="1200" kern="1200" dirty="0">
                <a:solidFill>
                  <a:schemeClr val="tx1"/>
                </a:solidFill>
                <a:effectLst/>
                <a:latin typeface="+mn-lt"/>
                <a:ea typeface="+mn-ea"/>
                <a:cs typeface="+mn-cs"/>
              </a:rPr>
              <a:t> mit 82%</a:t>
            </a:r>
          </a:p>
          <a:p>
            <a:endParaRPr lang="de-DE" dirty="0"/>
          </a:p>
        </p:txBody>
      </p:sp>
      <p:sp>
        <p:nvSpPr>
          <p:cNvPr id="4" name="Slide Number Placeholder 3"/>
          <p:cNvSpPr>
            <a:spLocks noGrp="1"/>
          </p:cNvSpPr>
          <p:nvPr>
            <p:ph type="sldNum" sz="quarter" idx="5"/>
          </p:nvPr>
        </p:nvSpPr>
        <p:spPr/>
        <p:txBody>
          <a:bodyPr/>
          <a:lstStyle/>
          <a:p>
            <a:fld id="{C1FB6480-1826-0349-A7A1-12FEFF8634C7}" type="slidenum">
              <a:rPr lang="de-DE" smtClean="0"/>
              <a:t>7</a:t>
            </a:fld>
            <a:endParaRPr lang="de-DE"/>
          </a:p>
        </p:txBody>
      </p:sp>
    </p:spTree>
    <p:extLst>
      <p:ext uri="{BB962C8B-B14F-4D97-AF65-F5344CB8AC3E}">
        <p14:creationId xmlns:p14="http://schemas.microsoft.com/office/powerpoint/2010/main" val="1722869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kern="1200" dirty="0">
                <a:solidFill>
                  <a:schemeClr val="tx1"/>
                </a:solidFill>
                <a:effectLst/>
                <a:latin typeface="+mn-lt"/>
                <a:ea typeface="+mn-ea"/>
                <a:cs typeface="+mn-cs"/>
              </a:rPr>
              <a:t>der zweiten Metrik sieht ähnlich wie den ersten aus, nachdem Sortierverfahren, behalten wir die Reihenfolge der Platten. Andere Seite wähle wir die besten Platte aus, wie im letzten Metrik. Und notieren die Position der ausgewählten Platten in die sortierte Reihenfolge der Platten.</a:t>
            </a:r>
          </a:p>
          <a:p>
            <a:endParaRPr lang="de-DE" dirty="0"/>
          </a:p>
        </p:txBody>
      </p:sp>
      <p:sp>
        <p:nvSpPr>
          <p:cNvPr id="4" name="Slide Number Placeholder 3"/>
          <p:cNvSpPr>
            <a:spLocks noGrp="1"/>
          </p:cNvSpPr>
          <p:nvPr>
            <p:ph type="sldNum" sz="quarter" idx="5"/>
          </p:nvPr>
        </p:nvSpPr>
        <p:spPr/>
        <p:txBody>
          <a:bodyPr/>
          <a:lstStyle/>
          <a:p>
            <a:fld id="{C1FB6480-1826-0349-A7A1-12FEFF8634C7}" type="slidenum">
              <a:rPr lang="de-DE" smtClean="0"/>
              <a:t>8</a:t>
            </a:fld>
            <a:endParaRPr lang="de-DE"/>
          </a:p>
        </p:txBody>
      </p:sp>
    </p:spTree>
    <p:extLst>
      <p:ext uri="{BB962C8B-B14F-4D97-AF65-F5344CB8AC3E}">
        <p14:creationId xmlns:p14="http://schemas.microsoft.com/office/powerpoint/2010/main" val="1286220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Dieses Bild zeigt die Ergebnisse vom Metrik2. Es heißt von 80 Versuchen, 35 sind in Position 1. 17 sind in Position 2 und 7 in Position 3.</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In 80 Probieren: 35 </a:t>
            </a:r>
            <a:r>
              <a:rPr lang="de-DE" sz="1200" kern="1200" dirty="0" err="1">
                <a:solidFill>
                  <a:schemeClr val="tx1"/>
                </a:solidFill>
                <a:effectLst/>
                <a:latin typeface="+mn-lt"/>
                <a:ea typeface="+mn-ea"/>
                <a:cs typeface="+mn-cs"/>
              </a:rPr>
              <a:t>best</a:t>
            </a:r>
            <a:r>
              <a:rPr lang="de-DE" sz="1200" kern="1200" dirty="0">
                <a:solidFill>
                  <a:schemeClr val="tx1"/>
                </a:solidFill>
                <a:effectLst/>
                <a:latin typeface="+mn-lt"/>
                <a:ea typeface="+mn-ea"/>
                <a:cs typeface="+mn-cs"/>
              </a:rPr>
              <a:t> Platte haben wir richtig ausgewählt und 17 </a:t>
            </a:r>
            <a:r>
              <a:rPr lang="de-DE" sz="1200" kern="1200" dirty="0" err="1">
                <a:solidFill>
                  <a:schemeClr val="tx1"/>
                </a:solidFill>
                <a:effectLst/>
                <a:latin typeface="+mn-lt"/>
                <a:ea typeface="+mn-ea"/>
                <a:cs typeface="+mn-cs"/>
              </a:rPr>
              <a:t>best</a:t>
            </a:r>
            <a:r>
              <a:rPr lang="de-DE" sz="1200" kern="1200" dirty="0">
                <a:solidFill>
                  <a:schemeClr val="tx1"/>
                </a:solidFill>
                <a:effectLst/>
                <a:latin typeface="+mn-lt"/>
                <a:ea typeface="+mn-ea"/>
                <a:cs typeface="+mn-cs"/>
              </a:rPr>
              <a:t> Platte haben wir als zweite platz </a:t>
            </a:r>
            <a:r>
              <a:rPr lang="de-DE" sz="1200" kern="1200" dirty="0" err="1">
                <a:solidFill>
                  <a:schemeClr val="tx1"/>
                </a:solidFill>
                <a:effectLst/>
                <a:latin typeface="+mn-lt"/>
                <a:ea typeface="+mn-ea"/>
                <a:cs typeface="+mn-cs"/>
              </a:rPr>
              <a:t>ausgewähte</a:t>
            </a:r>
            <a:endParaRPr lang="de-DE" sz="1200" kern="1200" dirty="0">
              <a:solidFill>
                <a:schemeClr val="tx1"/>
              </a:solidFill>
              <a:effectLst/>
              <a:latin typeface="+mn-lt"/>
              <a:ea typeface="+mn-ea"/>
              <a:cs typeface="+mn-cs"/>
            </a:endParaRPr>
          </a:p>
          <a:p>
            <a:endParaRPr lang="de-DE" dirty="0"/>
          </a:p>
        </p:txBody>
      </p:sp>
      <p:sp>
        <p:nvSpPr>
          <p:cNvPr id="4" name="Slide Number Placeholder 3"/>
          <p:cNvSpPr>
            <a:spLocks noGrp="1"/>
          </p:cNvSpPr>
          <p:nvPr>
            <p:ph type="sldNum" sz="quarter" idx="5"/>
          </p:nvPr>
        </p:nvSpPr>
        <p:spPr/>
        <p:txBody>
          <a:bodyPr/>
          <a:lstStyle/>
          <a:p>
            <a:fld id="{C1FB6480-1826-0349-A7A1-12FEFF8634C7}" type="slidenum">
              <a:rPr lang="de-DE" smtClean="0"/>
              <a:t>9</a:t>
            </a:fld>
            <a:endParaRPr lang="de-DE"/>
          </a:p>
        </p:txBody>
      </p:sp>
    </p:spTree>
    <p:extLst>
      <p:ext uri="{BB962C8B-B14F-4D97-AF65-F5344CB8AC3E}">
        <p14:creationId xmlns:p14="http://schemas.microsoft.com/office/powerpoint/2010/main" val="167012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98B28-6090-4D4E-AB9E-17D99FDA98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CB835A36-80BC-9742-A06C-4D62BF0449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96CCE542-79ED-7247-BA9D-97F9C848FC20}"/>
              </a:ext>
            </a:extLst>
          </p:cNvPr>
          <p:cNvSpPr>
            <a:spLocks noGrp="1"/>
          </p:cNvSpPr>
          <p:nvPr>
            <p:ph type="dt" sz="half" idx="10"/>
          </p:nvPr>
        </p:nvSpPr>
        <p:spPr/>
        <p:txBody>
          <a:bodyPr/>
          <a:lstStyle/>
          <a:p>
            <a:fld id="{4F65D03A-B593-AA48-8343-C8B13B223A5B}" type="datetimeFigureOut">
              <a:rPr lang="de-DE" smtClean="0"/>
              <a:t>11.03.19</a:t>
            </a:fld>
            <a:endParaRPr lang="de-DE"/>
          </a:p>
        </p:txBody>
      </p:sp>
      <p:sp>
        <p:nvSpPr>
          <p:cNvPr id="5" name="Footer Placeholder 4">
            <a:extLst>
              <a:ext uri="{FF2B5EF4-FFF2-40B4-BE49-F238E27FC236}">
                <a16:creationId xmlns:a16="http://schemas.microsoft.com/office/drawing/2014/main" id="{9FE30F43-F6D4-8040-8F53-E365246726C3}"/>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2C0C1047-C3B3-C442-8175-AF24CB49FFC7}"/>
              </a:ext>
            </a:extLst>
          </p:cNvPr>
          <p:cNvSpPr>
            <a:spLocks noGrp="1"/>
          </p:cNvSpPr>
          <p:nvPr>
            <p:ph type="sldNum" sz="quarter" idx="12"/>
          </p:nvPr>
        </p:nvSpPr>
        <p:spPr/>
        <p:txBody>
          <a:bodyPr/>
          <a:lstStyle/>
          <a:p>
            <a:fld id="{BB596EA8-EB31-2649-94CA-872295C7C2AA}" type="slidenum">
              <a:rPr lang="de-DE" smtClean="0"/>
              <a:t>‹#›</a:t>
            </a:fld>
            <a:endParaRPr lang="de-DE"/>
          </a:p>
        </p:txBody>
      </p:sp>
    </p:spTree>
    <p:extLst>
      <p:ext uri="{BB962C8B-B14F-4D97-AF65-F5344CB8AC3E}">
        <p14:creationId xmlns:p14="http://schemas.microsoft.com/office/powerpoint/2010/main" val="2617526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1A05B-90E3-3E48-938C-68843AEF4A60}"/>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0A3BF4B5-FC2F-374F-B426-53CA623A9EF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99154412-B1E5-994A-A0CF-0426759C77DC}"/>
              </a:ext>
            </a:extLst>
          </p:cNvPr>
          <p:cNvSpPr>
            <a:spLocks noGrp="1"/>
          </p:cNvSpPr>
          <p:nvPr>
            <p:ph type="dt" sz="half" idx="10"/>
          </p:nvPr>
        </p:nvSpPr>
        <p:spPr/>
        <p:txBody>
          <a:bodyPr/>
          <a:lstStyle/>
          <a:p>
            <a:fld id="{4F65D03A-B593-AA48-8343-C8B13B223A5B}" type="datetimeFigureOut">
              <a:rPr lang="de-DE" smtClean="0"/>
              <a:t>11.03.19</a:t>
            </a:fld>
            <a:endParaRPr lang="de-DE"/>
          </a:p>
        </p:txBody>
      </p:sp>
      <p:sp>
        <p:nvSpPr>
          <p:cNvPr id="5" name="Footer Placeholder 4">
            <a:extLst>
              <a:ext uri="{FF2B5EF4-FFF2-40B4-BE49-F238E27FC236}">
                <a16:creationId xmlns:a16="http://schemas.microsoft.com/office/drawing/2014/main" id="{A675843A-5F13-0742-8891-6239A76CC45E}"/>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9A3CFF04-9B44-3742-84D3-3A2DFFCDE68C}"/>
              </a:ext>
            </a:extLst>
          </p:cNvPr>
          <p:cNvSpPr>
            <a:spLocks noGrp="1"/>
          </p:cNvSpPr>
          <p:nvPr>
            <p:ph type="sldNum" sz="quarter" idx="12"/>
          </p:nvPr>
        </p:nvSpPr>
        <p:spPr/>
        <p:txBody>
          <a:bodyPr/>
          <a:lstStyle/>
          <a:p>
            <a:fld id="{BB596EA8-EB31-2649-94CA-872295C7C2AA}" type="slidenum">
              <a:rPr lang="de-DE" smtClean="0"/>
              <a:t>‹#›</a:t>
            </a:fld>
            <a:endParaRPr lang="de-DE"/>
          </a:p>
        </p:txBody>
      </p:sp>
    </p:spTree>
    <p:extLst>
      <p:ext uri="{BB962C8B-B14F-4D97-AF65-F5344CB8AC3E}">
        <p14:creationId xmlns:p14="http://schemas.microsoft.com/office/powerpoint/2010/main" val="4294412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44BC0A-C5CE-0248-8F87-B5EF1CB2DA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70AEC564-0C62-EF44-B1D1-F95D54B87C6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67DC5250-E139-FA4D-83D0-777483F11054}"/>
              </a:ext>
            </a:extLst>
          </p:cNvPr>
          <p:cNvSpPr>
            <a:spLocks noGrp="1"/>
          </p:cNvSpPr>
          <p:nvPr>
            <p:ph type="dt" sz="half" idx="10"/>
          </p:nvPr>
        </p:nvSpPr>
        <p:spPr/>
        <p:txBody>
          <a:bodyPr/>
          <a:lstStyle/>
          <a:p>
            <a:fld id="{4F65D03A-B593-AA48-8343-C8B13B223A5B}" type="datetimeFigureOut">
              <a:rPr lang="de-DE" smtClean="0"/>
              <a:t>11.03.19</a:t>
            </a:fld>
            <a:endParaRPr lang="de-DE"/>
          </a:p>
        </p:txBody>
      </p:sp>
      <p:sp>
        <p:nvSpPr>
          <p:cNvPr id="5" name="Footer Placeholder 4">
            <a:extLst>
              <a:ext uri="{FF2B5EF4-FFF2-40B4-BE49-F238E27FC236}">
                <a16:creationId xmlns:a16="http://schemas.microsoft.com/office/drawing/2014/main" id="{2EFC6305-755A-FF46-BC66-0507236E8970}"/>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A9D85089-EB19-E645-90A1-A1DD9249A0B5}"/>
              </a:ext>
            </a:extLst>
          </p:cNvPr>
          <p:cNvSpPr>
            <a:spLocks noGrp="1"/>
          </p:cNvSpPr>
          <p:nvPr>
            <p:ph type="sldNum" sz="quarter" idx="12"/>
          </p:nvPr>
        </p:nvSpPr>
        <p:spPr/>
        <p:txBody>
          <a:bodyPr/>
          <a:lstStyle/>
          <a:p>
            <a:fld id="{BB596EA8-EB31-2649-94CA-872295C7C2AA}" type="slidenum">
              <a:rPr lang="de-DE" smtClean="0"/>
              <a:t>‹#›</a:t>
            </a:fld>
            <a:endParaRPr lang="de-DE"/>
          </a:p>
        </p:txBody>
      </p:sp>
    </p:spTree>
    <p:extLst>
      <p:ext uri="{BB962C8B-B14F-4D97-AF65-F5344CB8AC3E}">
        <p14:creationId xmlns:p14="http://schemas.microsoft.com/office/powerpoint/2010/main" val="1140567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10CC7-5CE1-FC45-AF13-9F7DFE0819EF}"/>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A579BA5E-A191-1D4C-82FE-6E8FC42DCFD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7D4729DB-047E-B941-BAF1-44789D53E481}"/>
              </a:ext>
            </a:extLst>
          </p:cNvPr>
          <p:cNvSpPr>
            <a:spLocks noGrp="1"/>
          </p:cNvSpPr>
          <p:nvPr>
            <p:ph type="dt" sz="half" idx="10"/>
          </p:nvPr>
        </p:nvSpPr>
        <p:spPr/>
        <p:txBody>
          <a:bodyPr/>
          <a:lstStyle/>
          <a:p>
            <a:fld id="{4F65D03A-B593-AA48-8343-C8B13B223A5B}" type="datetimeFigureOut">
              <a:rPr lang="de-DE" smtClean="0"/>
              <a:t>11.03.19</a:t>
            </a:fld>
            <a:endParaRPr lang="de-DE"/>
          </a:p>
        </p:txBody>
      </p:sp>
      <p:sp>
        <p:nvSpPr>
          <p:cNvPr id="5" name="Footer Placeholder 4">
            <a:extLst>
              <a:ext uri="{FF2B5EF4-FFF2-40B4-BE49-F238E27FC236}">
                <a16:creationId xmlns:a16="http://schemas.microsoft.com/office/drawing/2014/main" id="{18AA7847-F409-1A4F-A074-0F8A0FFC86F7}"/>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D60AB65D-4D64-8242-9BD4-B5F8D01A46C4}"/>
              </a:ext>
            </a:extLst>
          </p:cNvPr>
          <p:cNvSpPr>
            <a:spLocks noGrp="1"/>
          </p:cNvSpPr>
          <p:nvPr>
            <p:ph type="sldNum" sz="quarter" idx="12"/>
          </p:nvPr>
        </p:nvSpPr>
        <p:spPr/>
        <p:txBody>
          <a:bodyPr/>
          <a:lstStyle/>
          <a:p>
            <a:fld id="{BB596EA8-EB31-2649-94CA-872295C7C2AA}" type="slidenum">
              <a:rPr lang="de-DE" smtClean="0"/>
              <a:t>‹#›</a:t>
            </a:fld>
            <a:endParaRPr lang="de-DE"/>
          </a:p>
        </p:txBody>
      </p:sp>
    </p:spTree>
    <p:extLst>
      <p:ext uri="{BB962C8B-B14F-4D97-AF65-F5344CB8AC3E}">
        <p14:creationId xmlns:p14="http://schemas.microsoft.com/office/powerpoint/2010/main" val="423737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9C11-3CFA-D442-9B6A-E88F141371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6193BD69-7345-2A4A-BEF1-B6ECDAC00D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F1B7590-022B-D84F-9740-8472D89DEF62}"/>
              </a:ext>
            </a:extLst>
          </p:cNvPr>
          <p:cNvSpPr>
            <a:spLocks noGrp="1"/>
          </p:cNvSpPr>
          <p:nvPr>
            <p:ph type="dt" sz="half" idx="10"/>
          </p:nvPr>
        </p:nvSpPr>
        <p:spPr/>
        <p:txBody>
          <a:bodyPr/>
          <a:lstStyle/>
          <a:p>
            <a:fld id="{4F65D03A-B593-AA48-8343-C8B13B223A5B}" type="datetimeFigureOut">
              <a:rPr lang="de-DE" smtClean="0"/>
              <a:t>11.03.19</a:t>
            </a:fld>
            <a:endParaRPr lang="de-DE"/>
          </a:p>
        </p:txBody>
      </p:sp>
      <p:sp>
        <p:nvSpPr>
          <p:cNvPr id="5" name="Footer Placeholder 4">
            <a:extLst>
              <a:ext uri="{FF2B5EF4-FFF2-40B4-BE49-F238E27FC236}">
                <a16:creationId xmlns:a16="http://schemas.microsoft.com/office/drawing/2014/main" id="{D4A0963A-5D59-314A-A778-4B8E901B6B56}"/>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1B213B1A-D602-5044-BB3A-36D6419C4745}"/>
              </a:ext>
            </a:extLst>
          </p:cNvPr>
          <p:cNvSpPr>
            <a:spLocks noGrp="1"/>
          </p:cNvSpPr>
          <p:nvPr>
            <p:ph type="sldNum" sz="quarter" idx="12"/>
          </p:nvPr>
        </p:nvSpPr>
        <p:spPr/>
        <p:txBody>
          <a:bodyPr/>
          <a:lstStyle/>
          <a:p>
            <a:fld id="{BB596EA8-EB31-2649-94CA-872295C7C2AA}" type="slidenum">
              <a:rPr lang="de-DE" smtClean="0"/>
              <a:t>‹#›</a:t>
            </a:fld>
            <a:endParaRPr lang="de-DE"/>
          </a:p>
        </p:txBody>
      </p:sp>
    </p:spTree>
    <p:extLst>
      <p:ext uri="{BB962C8B-B14F-4D97-AF65-F5344CB8AC3E}">
        <p14:creationId xmlns:p14="http://schemas.microsoft.com/office/powerpoint/2010/main" val="3493868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29A0-3926-9C42-A6A2-F328945E0A97}"/>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C09DFFAE-0B15-F941-83BA-2FBDF4DAFBB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4926E012-6BF3-D64F-A32A-5FB8EADD1CA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ABC133C4-1F95-F849-8383-7E6511FC8A5C}"/>
              </a:ext>
            </a:extLst>
          </p:cNvPr>
          <p:cNvSpPr>
            <a:spLocks noGrp="1"/>
          </p:cNvSpPr>
          <p:nvPr>
            <p:ph type="dt" sz="half" idx="10"/>
          </p:nvPr>
        </p:nvSpPr>
        <p:spPr/>
        <p:txBody>
          <a:bodyPr/>
          <a:lstStyle/>
          <a:p>
            <a:fld id="{4F65D03A-B593-AA48-8343-C8B13B223A5B}" type="datetimeFigureOut">
              <a:rPr lang="de-DE" smtClean="0"/>
              <a:t>11.03.19</a:t>
            </a:fld>
            <a:endParaRPr lang="de-DE"/>
          </a:p>
        </p:txBody>
      </p:sp>
      <p:sp>
        <p:nvSpPr>
          <p:cNvPr id="6" name="Footer Placeholder 5">
            <a:extLst>
              <a:ext uri="{FF2B5EF4-FFF2-40B4-BE49-F238E27FC236}">
                <a16:creationId xmlns:a16="http://schemas.microsoft.com/office/drawing/2014/main" id="{D5F0DD4B-AE8C-F349-BF33-1EA39D52AFE7}"/>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10FC5460-920B-9F46-AC1A-5DF160067B33}"/>
              </a:ext>
            </a:extLst>
          </p:cNvPr>
          <p:cNvSpPr>
            <a:spLocks noGrp="1"/>
          </p:cNvSpPr>
          <p:nvPr>
            <p:ph type="sldNum" sz="quarter" idx="12"/>
          </p:nvPr>
        </p:nvSpPr>
        <p:spPr/>
        <p:txBody>
          <a:bodyPr/>
          <a:lstStyle/>
          <a:p>
            <a:fld id="{BB596EA8-EB31-2649-94CA-872295C7C2AA}" type="slidenum">
              <a:rPr lang="de-DE" smtClean="0"/>
              <a:t>‹#›</a:t>
            </a:fld>
            <a:endParaRPr lang="de-DE"/>
          </a:p>
        </p:txBody>
      </p:sp>
    </p:spTree>
    <p:extLst>
      <p:ext uri="{BB962C8B-B14F-4D97-AF65-F5344CB8AC3E}">
        <p14:creationId xmlns:p14="http://schemas.microsoft.com/office/powerpoint/2010/main" val="3079455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C1B5A-73EE-FB47-BA44-4386C639CC8D}"/>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99775006-81C8-B342-9268-69EB44D92F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383583F-C208-8E46-A1D5-BAE841183B1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3B26AEE4-C697-D441-BA19-56827C379F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6F2A6B5-69B9-9044-8A81-BCB6767903B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331CE0A0-B0E9-2046-9EA0-FA275CAE134A}"/>
              </a:ext>
            </a:extLst>
          </p:cNvPr>
          <p:cNvSpPr>
            <a:spLocks noGrp="1"/>
          </p:cNvSpPr>
          <p:nvPr>
            <p:ph type="dt" sz="half" idx="10"/>
          </p:nvPr>
        </p:nvSpPr>
        <p:spPr/>
        <p:txBody>
          <a:bodyPr/>
          <a:lstStyle/>
          <a:p>
            <a:fld id="{4F65D03A-B593-AA48-8343-C8B13B223A5B}" type="datetimeFigureOut">
              <a:rPr lang="de-DE" smtClean="0"/>
              <a:t>11.03.19</a:t>
            </a:fld>
            <a:endParaRPr lang="de-DE"/>
          </a:p>
        </p:txBody>
      </p:sp>
      <p:sp>
        <p:nvSpPr>
          <p:cNvPr id="8" name="Footer Placeholder 7">
            <a:extLst>
              <a:ext uri="{FF2B5EF4-FFF2-40B4-BE49-F238E27FC236}">
                <a16:creationId xmlns:a16="http://schemas.microsoft.com/office/drawing/2014/main" id="{9673BE16-E997-8449-8BC3-317746ECEBE3}"/>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05533C26-7858-5F4B-AFDA-DB1D0ADEFC65}"/>
              </a:ext>
            </a:extLst>
          </p:cNvPr>
          <p:cNvSpPr>
            <a:spLocks noGrp="1"/>
          </p:cNvSpPr>
          <p:nvPr>
            <p:ph type="sldNum" sz="quarter" idx="12"/>
          </p:nvPr>
        </p:nvSpPr>
        <p:spPr/>
        <p:txBody>
          <a:bodyPr/>
          <a:lstStyle/>
          <a:p>
            <a:fld id="{BB596EA8-EB31-2649-94CA-872295C7C2AA}" type="slidenum">
              <a:rPr lang="de-DE" smtClean="0"/>
              <a:t>‹#›</a:t>
            </a:fld>
            <a:endParaRPr lang="de-DE"/>
          </a:p>
        </p:txBody>
      </p:sp>
    </p:spTree>
    <p:extLst>
      <p:ext uri="{BB962C8B-B14F-4D97-AF65-F5344CB8AC3E}">
        <p14:creationId xmlns:p14="http://schemas.microsoft.com/office/powerpoint/2010/main" val="445319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E2DDC-1619-7440-9BA5-5D9545E744B4}"/>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87E32EC4-0A0A-624D-82F9-BDCAD2F03FFA}"/>
              </a:ext>
            </a:extLst>
          </p:cNvPr>
          <p:cNvSpPr>
            <a:spLocks noGrp="1"/>
          </p:cNvSpPr>
          <p:nvPr>
            <p:ph type="dt" sz="half" idx="10"/>
          </p:nvPr>
        </p:nvSpPr>
        <p:spPr/>
        <p:txBody>
          <a:bodyPr/>
          <a:lstStyle/>
          <a:p>
            <a:fld id="{4F65D03A-B593-AA48-8343-C8B13B223A5B}" type="datetimeFigureOut">
              <a:rPr lang="de-DE" smtClean="0"/>
              <a:t>11.03.19</a:t>
            </a:fld>
            <a:endParaRPr lang="de-DE"/>
          </a:p>
        </p:txBody>
      </p:sp>
      <p:sp>
        <p:nvSpPr>
          <p:cNvPr id="4" name="Footer Placeholder 3">
            <a:extLst>
              <a:ext uri="{FF2B5EF4-FFF2-40B4-BE49-F238E27FC236}">
                <a16:creationId xmlns:a16="http://schemas.microsoft.com/office/drawing/2014/main" id="{807CC116-11FD-CF49-AFF5-291BF21BF35F}"/>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09C8CED0-DCBA-2740-89E9-14BC6447B7C0}"/>
              </a:ext>
            </a:extLst>
          </p:cNvPr>
          <p:cNvSpPr>
            <a:spLocks noGrp="1"/>
          </p:cNvSpPr>
          <p:nvPr>
            <p:ph type="sldNum" sz="quarter" idx="12"/>
          </p:nvPr>
        </p:nvSpPr>
        <p:spPr/>
        <p:txBody>
          <a:bodyPr/>
          <a:lstStyle/>
          <a:p>
            <a:fld id="{BB596EA8-EB31-2649-94CA-872295C7C2AA}" type="slidenum">
              <a:rPr lang="de-DE" smtClean="0"/>
              <a:t>‹#›</a:t>
            </a:fld>
            <a:endParaRPr lang="de-DE"/>
          </a:p>
        </p:txBody>
      </p:sp>
    </p:spTree>
    <p:extLst>
      <p:ext uri="{BB962C8B-B14F-4D97-AF65-F5344CB8AC3E}">
        <p14:creationId xmlns:p14="http://schemas.microsoft.com/office/powerpoint/2010/main" val="2669051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A4FB66-8BB8-8C45-9A30-05249C583671}"/>
              </a:ext>
            </a:extLst>
          </p:cNvPr>
          <p:cNvSpPr>
            <a:spLocks noGrp="1"/>
          </p:cNvSpPr>
          <p:nvPr>
            <p:ph type="dt" sz="half" idx="10"/>
          </p:nvPr>
        </p:nvSpPr>
        <p:spPr/>
        <p:txBody>
          <a:bodyPr/>
          <a:lstStyle/>
          <a:p>
            <a:fld id="{4F65D03A-B593-AA48-8343-C8B13B223A5B}" type="datetimeFigureOut">
              <a:rPr lang="de-DE" smtClean="0"/>
              <a:t>11.03.19</a:t>
            </a:fld>
            <a:endParaRPr lang="de-DE"/>
          </a:p>
        </p:txBody>
      </p:sp>
      <p:sp>
        <p:nvSpPr>
          <p:cNvPr id="3" name="Footer Placeholder 2">
            <a:extLst>
              <a:ext uri="{FF2B5EF4-FFF2-40B4-BE49-F238E27FC236}">
                <a16:creationId xmlns:a16="http://schemas.microsoft.com/office/drawing/2014/main" id="{C4259080-2BC8-B940-A382-C7AFA254BBF7}"/>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8BAFE4D9-7150-AB40-95CD-835B5DCCB0D6}"/>
              </a:ext>
            </a:extLst>
          </p:cNvPr>
          <p:cNvSpPr>
            <a:spLocks noGrp="1"/>
          </p:cNvSpPr>
          <p:nvPr>
            <p:ph type="sldNum" sz="quarter" idx="12"/>
          </p:nvPr>
        </p:nvSpPr>
        <p:spPr/>
        <p:txBody>
          <a:bodyPr/>
          <a:lstStyle/>
          <a:p>
            <a:fld id="{BB596EA8-EB31-2649-94CA-872295C7C2AA}" type="slidenum">
              <a:rPr lang="de-DE" smtClean="0"/>
              <a:t>‹#›</a:t>
            </a:fld>
            <a:endParaRPr lang="de-DE"/>
          </a:p>
        </p:txBody>
      </p:sp>
    </p:spTree>
    <p:extLst>
      <p:ext uri="{BB962C8B-B14F-4D97-AF65-F5344CB8AC3E}">
        <p14:creationId xmlns:p14="http://schemas.microsoft.com/office/powerpoint/2010/main" val="1606382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EFF86-1DBE-CE46-BE46-03A12D9A6D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B2B5AB7C-A7A9-7D42-9861-582A916343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D24A36E1-749F-7B46-8D33-431485451C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EB0231-626E-A248-AA85-A070324601C4}"/>
              </a:ext>
            </a:extLst>
          </p:cNvPr>
          <p:cNvSpPr>
            <a:spLocks noGrp="1"/>
          </p:cNvSpPr>
          <p:nvPr>
            <p:ph type="dt" sz="half" idx="10"/>
          </p:nvPr>
        </p:nvSpPr>
        <p:spPr/>
        <p:txBody>
          <a:bodyPr/>
          <a:lstStyle/>
          <a:p>
            <a:fld id="{4F65D03A-B593-AA48-8343-C8B13B223A5B}" type="datetimeFigureOut">
              <a:rPr lang="de-DE" smtClean="0"/>
              <a:t>11.03.19</a:t>
            </a:fld>
            <a:endParaRPr lang="de-DE"/>
          </a:p>
        </p:txBody>
      </p:sp>
      <p:sp>
        <p:nvSpPr>
          <p:cNvPr id="6" name="Footer Placeholder 5">
            <a:extLst>
              <a:ext uri="{FF2B5EF4-FFF2-40B4-BE49-F238E27FC236}">
                <a16:creationId xmlns:a16="http://schemas.microsoft.com/office/drawing/2014/main" id="{11E1C2D9-C799-F948-A278-970CD28E7173}"/>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216AB767-632E-464D-90B9-1901D6DAEB77}"/>
              </a:ext>
            </a:extLst>
          </p:cNvPr>
          <p:cNvSpPr>
            <a:spLocks noGrp="1"/>
          </p:cNvSpPr>
          <p:nvPr>
            <p:ph type="sldNum" sz="quarter" idx="12"/>
          </p:nvPr>
        </p:nvSpPr>
        <p:spPr/>
        <p:txBody>
          <a:bodyPr/>
          <a:lstStyle/>
          <a:p>
            <a:fld id="{BB596EA8-EB31-2649-94CA-872295C7C2AA}" type="slidenum">
              <a:rPr lang="de-DE" smtClean="0"/>
              <a:t>‹#›</a:t>
            </a:fld>
            <a:endParaRPr lang="de-DE"/>
          </a:p>
        </p:txBody>
      </p:sp>
    </p:spTree>
    <p:extLst>
      <p:ext uri="{BB962C8B-B14F-4D97-AF65-F5344CB8AC3E}">
        <p14:creationId xmlns:p14="http://schemas.microsoft.com/office/powerpoint/2010/main" val="3918722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2BDCA-80ED-A448-8D7D-11F44F58D4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6DE2D8C7-B89C-F141-BE8F-ACF88CC59C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58DF4285-7C10-C245-BC73-170426B16A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95156B-204D-6245-B51B-59AF974A30E1}"/>
              </a:ext>
            </a:extLst>
          </p:cNvPr>
          <p:cNvSpPr>
            <a:spLocks noGrp="1"/>
          </p:cNvSpPr>
          <p:nvPr>
            <p:ph type="dt" sz="half" idx="10"/>
          </p:nvPr>
        </p:nvSpPr>
        <p:spPr/>
        <p:txBody>
          <a:bodyPr/>
          <a:lstStyle/>
          <a:p>
            <a:fld id="{4F65D03A-B593-AA48-8343-C8B13B223A5B}" type="datetimeFigureOut">
              <a:rPr lang="de-DE" smtClean="0"/>
              <a:t>11.03.19</a:t>
            </a:fld>
            <a:endParaRPr lang="de-DE"/>
          </a:p>
        </p:txBody>
      </p:sp>
      <p:sp>
        <p:nvSpPr>
          <p:cNvPr id="6" name="Footer Placeholder 5">
            <a:extLst>
              <a:ext uri="{FF2B5EF4-FFF2-40B4-BE49-F238E27FC236}">
                <a16:creationId xmlns:a16="http://schemas.microsoft.com/office/drawing/2014/main" id="{C9C176DE-3D65-754C-9FA7-D3652189D194}"/>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BFA99C8E-E58E-2849-A01E-A7ADC2B6EDFF}"/>
              </a:ext>
            </a:extLst>
          </p:cNvPr>
          <p:cNvSpPr>
            <a:spLocks noGrp="1"/>
          </p:cNvSpPr>
          <p:nvPr>
            <p:ph type="sldNum" sz="quarter" idx="12"/>
          </p:nvPr>
        </p:nvSpPr>
        <p:spPr/>
        <p:txBody>
          <a:bodyPr/>
          <a:lstStyle/>
          <a:p>
            <a:fld id="{BB596EA8-EB31-2649-94CA-872295C7C2AA}" type="slidenum">
              <a:rPr lang="de-DE" smtClean="0"/>
              <a:t>‹#›</a:t>
            </a:fld>
            <a:endParaRPr lang="de-DE"/>
          </a:p>
        </p:txBody>
      </p:sp>
    </p:spTree>
    <p:extLst>
      <p:ext uri="{BB962C8B-B14F-4D97-AF65-F5344CB8AC3E}">
        <p14:creationId xmlns:p14="http://schemas.microsoft.com/office/powerpoint/2010/main" val="407964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12C7AA-1689-9A43-A25E-C243702BFF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4415A664-CB58-EF45-8E6F-378E3A7AA0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A1ACD1FB-E737-CF49-BC2A-B69F0044FC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65D03A-B593-AA48-8343-C8B13B223A5B}" type="datetimeFigureOut">
              <a:rPr lang="de-DE" smtClean="0"/>
              <a:t>11.03.19</a:t>
            </a:fld>
            <a:endParaRPr lang="de-DE"/>
          </a:p>
        </p:txBody>
      </p:sp>
      <p:sp>
        <p:nvSpPr>
          <p:cNvPr id="5" name="Footer Placeholder 4">
            <a:extLst>
              <a:ext uri="{FF2B5EF4-FFF2-40B4-BE49-F238E27FC236}">
                <a16:creationId xmlns:a16="http://schemas.microsoft.com/office/drawing/2014/main" id="{D3949318-7EE0-B34E-9258-C1B460B0E9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E5F89904-7A65-EC44-BBA7-F919685B57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596EA8-EB31-2649-94CA-872295C7C2AA}" type="slidenum">
              <a:rPr lang="de-DE" smtClean="0"/>
              <a:t>‹#›</a:t>
            </a:fld>
            <a:endParaRPr lang="de-DE"/>
          </a:p>
        </p:txBody>
      </p:sp>
    </p:spTree>
    <p:extLst>
      <p:ext uri="{BB962C8B-B14F-4D97-AF65-F5344CB8AC3E}">
        <p14:creationId xmlns:p14="http://schemas.microsoft.com/office/powerpoint/2010/main" val="3707186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feld 8"/>
          <p:cNvSpPr txBox="1"/>
          <p:nvPr/>
        </p:nvSpPr>
        <p:spPr>
          <a:xfrm>
            <a:off x="4834351" y="1805354"/>
            <a:ext cx="4059188" cy="3970318"/>
          </a:xfrm>
          <a:prstGeom prst="rect">
            <a:avLst/>
          </a:prstGeom>
          <a:noFill/>
        </p:spPr>
        <p:txBody>
          <a:bodyPr wrap="none" rtlCol="0">
            <a:spAutoFit/>
          </a:bodyPr>
          <a:lstStyle/>
          <a:p>
            <a:pPr marL="285750" indent="-285750">
              <a:buClr>
                <a:schemeClr val="accent6">
                  <a:lumMod val="60000"/>
                  <a:lumOff val="40000"/>
                </a:schemeClr>
              </a:buClr>
              <a:buFont typeface="Wingdings" panose="05000000000000000000" pitchFamily="2" charset="2"/>
              <a:buChar char="§"/>
            </a:pPr>
            <a:r>
              <a:rPr lang="de-DE" altLang="zh-CN" sz="2800" dirty="0">
                <a:latin typeface="Impact" panose="020B0806030902050204" pitchFamily="34" charset="0"/>
              </a:rPr>
              <a:t>Review und Problem</a:t>
            </a:r>
          </a:p>
          <a:p>
            <a:pPr marL="285750" indent="-285750">
              <a:buClr>
                <a:schemeClr val="accent6">
                  <a:lumMod val="60000"/>
                  <a:lumOff val="40000"/>
                </a:schemeClr>
              </a:buClr>
              <a:buFont typeface="Wingdings" panose="05000000000000000000" pitchFamily="2" charset="2"/>
              <a:buChar char="§"/>
            </a:pPr>
            <a:endParaRPr lang="de-DE" altLang="zh-CN" sz="2800" dirty="0">
              <a:latin typeface="Impact" panose="020B0806030902050204" pitchFamily="34" charset="0"/>
            </a:endParaRPr>
          </a:p>
          <a:p>
            <a:pPr marL="285750" indent="-285750">
              <a:buClr>
                <a:schemeClr val="accent6">
                  <a:lumMod val="60000"/>
                  <a:lumOff val="40000"/>
                </a:schemeClr>
              </a:buClr>
              <a:buFont typeface="Wingdings" panose="05000000000000000000" pitchFamily="2" charset="2"/>
              <a:buChar char="§"/>
            </a:pPr>
            <a:r>
              <a:rPr lang="en-US" altLang="zh-CN" sz="2800" dirty="0" err="1">
                <a:latin typeface="Impact" panose="020B0806030902050204" pitchFamily="34" charset="0"/>
              </a:rPr>
              <a:t>Ansätze</a:t>
            </a:r>
            <a:endParaRPr lang="de-DE" altLang="zh-CN" sz="2800" dirty="0">
              <a:latin typeface="Impact" panose="020B0806030902050204" pitchFamily="34" charset="0"/>
            </a:endParaRPr>
          </a:p>
          <a:p>
            <a:pPr marL="285750" indent="-285750">
              <a:buClr>
                <a:schemeClr val="accent6">
                  <a:lumMod val="60000"/>
                  <a:lumOff val="40000"/>
                </a:schemeClr>
              </a:buClr>
              <a:buFont typeface="Wingdings" panose="05000000000000000000" pitchFamily="2" charset="2"/>
              <a:buChar char="§"/>
            </a:pPr>
            <a:endParaRPr lang="de-DE" altLang="zh-CN" sz="2800" dirty="0">
              <a:latin typeface="Impact" panose="020B0806030902050204" pitchFamily="34" charset="0"/>
            </a:endParaRPr>
          </a:p>
          <a:p>
            <a:pPr marL="285750" indent="-285750">
              <a:buClr>
                <a:schemeClr val="accent6">
                  <a:lumMod val="60000"/>
                  <a:lumOff val="40000"/>
                </a:schemeClr>
              </a:buClr>
              <a:buFont typeface="Wingdings" panose="05000000000000000000" pitchFamily="2" charset="2"/>
              <a:buChar char="§"/>
            </a:pPr>
            <a:r>
              <a:rPr lang="de-DE" altLang="zh-CN" sz="2800" dirty="0">
                <a:latin typeface="Impact" panose="020B0806030902050204" pitchFamily="34" charset="0"/>
              </a:rPr>
              <a:t>Modell</a:t>
            </a:r>
          </a:p>
          <a:p>
            <a:pPr marL="285750" indent="-285750">
              <a:buClr>
                <a:schemeClr val="accent6">
                  <a:lumMod val="60000"/>
                  <a:lumOff val="40000"/>
                </a:schemeClr>
              </a:buClr>
              <a:buFont typeface="Wingdings" panose="05000000000000000000" pitchFamily="2" charset="2"/>
              <a:buChar char="§"/>
            </a:pPr>
            <a:endParaRPr lang="de-DE" altLang="zh-CN" sz="2800" dirty="0">
              <a:latin typeface="Impact" panose="020B0806030902050204" pitchFamily="34" charset="0"/>
            </a:endParaRPr>
          </a:p>
          <a:p>
            <a:pPr marL="285750" indent="-285750">
              <a:buClr>
                <a:schemeClr val="accent6">
                  <a:lumMod val="60000"/>
                  <a:lumOff val="40000"/>
                </a:schemeClr>
              </a:buClr>
              <a:buFont typeface="Wingdings" panose="05000000000000000000" pitchFamily="2" charset="2"/>
              <a:buChar char="§"/>
            </a:pPr>
            <a:r>
              <a:rPr lang="de-DE" altLang="zh-CN" sz="2800" dirty="0">
                <a:latin typeface="Impact" panose="020B0806030902050204" pitchFamily="34" charset="0"/>
              </a:rPr>
              <a:t>Ergebnis und Bewertung</a:t>
            </a:r>
          </a:p>
          <a:p>
            <a:pPr marL="285750" indent="-285750">
              <a:buClr>
                <a:schemeClr val="accent6">
                  <a:lumMod val="60000"/>
                  <a:lumOff val="40000"/>
                </a:schemeClr>
              </a:buClr>
              <a:buFont typeface="Wingdings" panose="05000000000000000000" pitchFamily="2" charset="2"/>
              <a:buChar char="§"/>
            </a:pPr>
            <a:endParaRPr lang="de-DE" altLang="zh-CN" sz="2800" dirty="0">
              <a:latin typeface="Impact" panose="020B0806030902050204" pitchFamily="34" charset="0"/>
            </a:endParaRPr>
          </a:p>
          <a:p>
            <a:pPr marL="285750" indent="-285750">
              <a:buClr>
                <a:schemeClr val="accent6">
                  <a:lumMod val="60000"/>
                  <a:lumOff val="40000"/>
                </a:schemeClr>
              </a:buClr>
              <a:buFont typeface="Wingdings" panose="05000000000000000000" pitchFamily="2" charset="2"/>
              <a:buChar char="§"/>
            </a:pPr>
            <a:r>
              <a:rPr lang="de-DE" altLang="zh-CN" sz="2800" dirty="0" err="1">
                <a:latin typeface="Impact" panose="020B0806030902050204" pitchFamily="34" charset="0"/>
              </a:rPr>
              <a:t>Zukunftige</a:t>
            </a:r>
            <a:r>
              <a:rPr lang="de-DE" altLang="zh-CN" sz="2800" dirty="0">
                <a:latin typeface="Impact" panose="020B0806030902050204" pitchFamily="34" charset="0"/>
              </a:rPr>
              <a:t> Arbeit</a:t>
            </a:r>
            <a:endParaRPr lang="en-US" altLang="zh-CN" sz="2800" dirty="0">
              <a:latin typeface="Impact" panose="020B0806030902050204" pitchFamily="34" charset="0"/>
            </a:endParaRPr>
          </a:p>
        </p:txBody>
      </p:sp>
      <p:sp>
        <p:nvSpPr>
          <p:cNvPr id="10" name="文本框 13"/>
          <p:cNvSpPr txBox="1">
            <a:spLocks noChangeArrowheads="1"/>
          </p:cNvSpPr>
          <p:nvPr/>
        </p:nvSpPr>
        <p:spPr bwMode="auto">
          <a:xfrm>
            <a:off x="5034071" y="301968"/>
            <a:ext cx="237757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fontAlgn="auto" hangingPunct="1">
              <a:spcBef>
                <a:spcPts val="0"/>
              </a:spcBef>
              <a:spcAft>
                <a:spcPts val="0"/>
              </a:spcAft>
              <a:defRPr sz="700">
                <a:latin typeface="Helvetica" panose="020B0604020202020204" pitchFamily="34" charset="0"/>
                <a:cs typeface="Arial" panose="020B0604020202020204" pitchFamily="34" charset="0"/>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zh-CN" sz="6000" dirty="0">
                <a:latin typeface="思源黑体 CN Bold" panose="020B0800000000000000" pitchFamily="34" charset="-122"/>
                <a:ea typeface="思源黑体 CN Bold" panose="020B0800000000000000" pitchFamily="34" charset="-122"/>
              </a:rPr>
              <a:t>Agenda</a:t>
            </a:r>
            <a:endParaRPr lang="zh-CN" altLang="en-US" sz="6000" dirty="0">
              <a:latin typeface="思源黑体 CN Bold" panose="020B0800000000000000" pitchFamily="34" charset="-122"/>
              <a:ea typeface="思源黑体 CN Bold" panose="020B0800000000000000" pitchFamily="34" charset="-122"/>
            </a:endParaRPr>
          </a:p>
        </p:txBody>
      </p:sp>
    </p:spTree>
    <p:extLst>
      <p:ext uri="{BB962C8B-B14F-4D97-AF65-F5344CB8AC3E}">
        <p14:creationId xmlns:p14="http://schemas.microsoft.com/office/powerpoint/2010/main" val="2271421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EE2E2C85-C5D9-2445-909A-124CA8AB7D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6576"/>
            <a:ext cx="12192000" cy="6858000"/>
          </a:xfrm>
          <a:prstGeom prst="rect">
            <a:avLst/>
          </a:prstGeom>
        </p:spPr>
      </p:pic>
      <p:sp>
        <p:nvSpPr>
          <p:cNvPr id="2" name="Title 1">
            <a:extLst>
              <a:ext uri="{FF2B5EF4-FFF2-40B4-BE49-F238E27FC236}">
                <a16:creationId xmlns:a16="http://schemas.microsoft.com/office/drawing/2014/main" id="{F5CB7B0F-3E6B-7B44-94A4-CEE4988B077C}"/>
              </a:ext>
            </a:extLst>
          </p:cNvPr>
          <p:cNvSpPr>
            <a:spLocks noGrp="1"/>
          </p:cNvSpPr>
          <p:nvPr>
            <p:ph type="title"/>
          </p:nvPr>
        </p:nvSpPr>
        <p:spPr/>
        <p:txBody>
          <a:bodyPr>
            <a:normAutofit fontScale="90000"/>
          </a:bodyPr>
          <a:lstStyle/>
          <a:p>
            <a:r>
              <a:rPr lang="de-DE" dirty="0">
                <a:latin typeface="Impact" panose="020B0806030902050204" pitchFamily="34" charset="0"/>
              </a:rPr>
              <a:t>Wenn wir nur mit bestimmte Anzahl von Teile die Bewertung der Platte vorhersagen, wie sieht die Metrik1 Ergebnisse aus?</a:t>
            </a:r>
          </a:p>
        </p:txBody>
      </p:sp>
      <p:pic>
        <p:nvPicPr>
          <p:cNvPr id="5" name="Picture 4">
            <a:extLst>
              <a:ext uri="{FF2B5EF4-FFF2-40B4-BE49-F238E27FC236}">
                <a16:creationId xmlns:a16="http://schemas.microsoft.com/office/drawing/2014/main" id="{507919B2-3F7D-0A49-A453-D32606A58DE7}"/>
              </a:ext>
            </a:extLst>
          </p:cNvPr>
          <p:cNvPicPr>
            <a:picLocks noChangeAspect="1"/>
          </p:cNvPicPr>
          <p:nvPr/>
        </p:nvPicPr>
        <p:blipFill>
          <a:blip r:embed="rId3"/>
          <a:stretch>
            <a:fillRect/>
          </a:stretch>
        </p:blipFill>
        <p:spPr>
          <a:xfrm>
            <a:off x="1896532" y="1893888"/>
            <a:ext cx="6993467" cy="4662311"/>
          </a:xfrm>
          <a:prstGeom prst="rect">
            <a:avLst/>
          </a:prstGeom>
        </p:spPr>
      </p:pic>
      <p:sp>
        <p:nvSpPr>
          <p:cNvPr id="6" name="TextBox 5">
            <a:extLst>
              <a:ext uri="{FF2B5EF4-FFF2-40B4-BE49-F238E27FC236}">
                <a16:creationId xmlns:a16="http://schemas.microsoft.com/office/drawing/2014/main" id="{B46ABDDE-92DE-B540-B88F-F21C90D506F4}"/>
              </a:ext>
            </a:extLst>
          </p:cNvPr>
          <p:cNvSpPr txBox="1"/>
          <p:nvPr/>
        </p:nvSpPr>
        <p:spPr>
          <a:xfrm>
            <a:off x="8558653" y="5723467"/>
            <a:ext cx="2186689" cy="461665"/>
          </a:xfrm>
          <a:prstGeom prst="rect">
            <a:avLst/>
          </a:prstGeom>
          <a:noFill/>
        </p:spPr>
        <p:txBody>
          <a:bodyPr wrap="none" rtlCol="0">
            <a:spAutoFit/>
          </a:bodyPr>
          <a:lstStyle/>
          <a:p>
            <a:r>
              <a:rPr lang="de-DE" sz="2400" dirty="0">
                <a:latin typeface="Impact" panose="020B0806030902050204" pitchFamily="34" charset="0"/>
              </a:rPr>
              <a:t>Anzahl von Teile</a:t>
            </a:r>
          </a:p>
        </p:txBody>
      </p:sp>
      <p:sp>
        <p:nvSpPr>
          <p:cNvPr id="7" name="TextBox 6">
            <a:extLst>
              <a:ext uri="{FF2B5EF4-FFF2-40B4-BE49-F238E27FC236}">
                <a16:creationId xmlns:a16="http://schemas.microsoft.com/office/drawing/2014/main" id="{CA14CB95-855C-C948-BF8B-0072BCF86BBB}"/>
              </a:ext>
            </a:extLst>
          </p:cNvPr>
          <p:cNvSpPr txBox="1"/>
          <p:nvPr/>
        </p:nvSpPr>
        <p:spPr>
          <a:xfrm>
            <a:off x="1134533" y="2235200"/>
            <a:ext cx="1122423" cy="461665"/>
          </a:xfrm>
          <a:prstGeom prst="rect">
            <a:avLst/>
          </a:prstGeom>
          <a:noFill/>
        </p:spPr>
        <p:txBody>
          <a:bodyPr wrap="none" rtlCol="0">
            <a:spAutoFit/>
          </a:bodyPr>
          <a:lstStyle/>
          <a:p>
            <a:r>
              <a:rPr lang="de-DE" sz="2400" dirty="0">
                <a:latin typeface="Impact" panose="020B0806030902050204" pitchFamily="34" charset="0"/>
              </a:rPr>
              <a:t>Metric1</a:t>
            </a:r>
          </a:p>
        </p:txBody>
      </p:sp>
    </p:spTree>
    <p:extLst>
      <p:ext uri="{BB962C8B-B14F-4D97-AF65-F5344CB8AC3E}">
        <p14:creationId xmlns:p14="http://schemas.microsoft.com/office/powerpoint/2010/main" val="2798385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1">
            <a:extLst>
              <a:ext uri="{FF2B5EF4-FFF2-40B4-BE49-F238E27FC236}">
                <a16:creationId xmlns:a16="http://schemas.microsoft.com/office/drawing/2014/main" id="{C9F37BC3-2276-5447-9ADE-1A9FC7B40142}"/>
              </a:ext>
            </a:extLst>
          </p:cNvPr>
          <p:cNvSpPr>
            <a:spLocks noGrp="1"/>
          </p:cNvSpPr>
          <p:nvPr>
            <p:ph type="title"/>
          </p:nvPr>
        </p:nvSpPr>
        <p:spPr>
          <a:xfrm>
            <a:off x="3276599" y="98586"/>
            <a:ext cx="10515600" cy="1325563"/>
          </a:xfrm>
        </p:spPr>
        <p:txBody>
          <a:bodyPr/>
          <a:lstStyle/>
          <a:p>
            <a:pPr>
              <a:buClr>
                <a:schemeClr val="accent6">
                  <a:lumMod val="60000"/>
                  <a:lumOff val="40000"/>
                </a:schemeClr>
              </a:buClr>
            </a:pPr>
            <a:r>
              <a:rPr lang="de-DE" altLang="zh-CN" dirty="0" err="1">
                <a:latin typeface="Impact" panose="020B0806030902050204" pitchFamily="34" charset="0"/>
              </a:rPr>
              <a:t>Zukunftige</a:t>
            </a:r>
            <a:r>
              <a:rPr lang="de-DE" altLang="zh-CN" dirty="0">
                <a:latin typeface="Impact" panose="020B0806030902050204" pitchFamily="34" charset="0"/>
              </a:rPr>
              <a:t> Arbeit</a:t>
            </a:r>
            <a:endParaRPr lang="en-US" altLang="zh-CN" dirty="0">
              <a:latin typeface="Impact" panose="020B0806030902050204" pitchFamily="34" charset="0"/>
            </a:endParaRPr>
          </a:p>
        </p:txBody>
      </p:sp>
      <p:sp>
        <p:nvSpPr>
          <p:cNvPr id="16" name="Textfeld 15"/>
          <p:cNvSpPr txBox="1"/>
          <p:nvPr/>
        </p:nvSpPr>
        <p:spPr>
          <a:xfrm>
            <a:off x="3767551" y="1805354"/>
            <a:ext cx="5833648" cy="3108543"/>
          </a:xfrm>
          <a:prstGeom prst="rect">
            <a:avLst/>
          </a:prstGeom>
          <a:noFill/>
        </p:spPr>
        <p:txBody>
          <a:bodyPr wrap="none" rtlCol="0">
            <a:spAutoFit/>
          </a:bodyPr>
          <a:lstStyle/>
          <a:p>
            <a:pPr marL="285750" indent="-285750">
              <a:buClr>
                <a:schemeClr val="accent6">
                  <a:lumMod val="60000"/>
                  <a:lumOff val="40000"/>
                </a:schemeClr>
              </a:buClr>
              <a:buFont typeface="Wingdings" panose="05000000000000000000" pitchFamily="2" charset="2"/>
              <a:buChar char="§"/>
            </a:pPr>
            <a:r>
              <a:rPr lang="de-DE" altLang="zh-CN" sz="2800" dirty="0">
                <a:latin typeface="Impact" panose="020B0806030902050204" pitchFamily="34" charset="0"/>
              </a:rPr>
              <a:t>Score-Definition</a:t>
            </a:r>
          </a:p>
          <a:p>
            <a:pPr marL="285750" indent="-285750">
              <a:buClr>
                <a:schemeClr val="accent6">
                  <a:lumMod val="60000"/>
                  <a:lumOff val="40000"/>
                </a:schemeClr>
              </a:buClr>
              <a:buFont typeface="Wingdings" panose="05000000000000000000" pitchFamily="2" charset="2"/>
              <a:buChar char="§"/>
            </a:pPr>
            <a:endParaRPr lang="de-DE" altLang="zh-CN" sz="2800" dirty="0">
              <a:latin typeface="Impact" panose="020B0806030902050204" pitchFamily="34" charset="0"/>
            </a:endParaRPr>
          </a:p>
          <a:p>
            <a:pPr marL="285750" indent="-285750">
              <a:buClr>
                <a:schemeClr val="accent6">
                  <a:lumMod val="60000"/>
                  <a:lumOff val="40000"/>
                </a:schemeClr>
              </a:buClr>
              <a:buFont typeface="Wingdings" panose="05000000000000000000" pitchFamily="2" charset="2"/>
              <a:buChar char="§"/>
            </a:pPr>
            <a:r>
              <a:rPr lang="de-DE" altLang="zh-CN" sz="2800" dirty="0">
                <a:latin typeface="Impact" panose="020B0806030902050204" pitchFamily="34" charset="0"/>
              </a:rPr>
              <a:t>Seq2seq Modellstrukturoptimierung</a:t>
            </a:r>
          </a:p>
          <a:p>
            <a:pPr marL="285750" indent="-285750">
              <a:buClr>
                <a:schemeClr val="accent6">
                  <a:lumMod val="60000"/>
                  <a:lumOff val="40000"/>
                </a:schemeClr>
              </a:buClr>
              <a:buFont typeface="Wingdings" panose="05000000000000000000" pitchFamily="2" charset="2"/>
              <a:buChar char="§"/>
            </a:pPr>
            <a:endParaRPr lang="de-DE" altLang="zh-CN" sz="2800" dirty="0">
              <a:latin typeface="Impact" panose="020B0806030902050204" pitchFamily="34" charset="0"/>
            </a:endParaRPr>
          </a:p>
          <a:p>
            <a:pPr marL="285750" indent="-285750">
              <a:buClr>
                <a:schemeClr val="accent6">
                  <a:lumMod val="60000"/>
                  <a:lumOff val="40000"/>
                </a:schemeClr>
              </a:buClr>
              <a:buFont typeface="Wingdings" panose="05000000000000000000" pitchFamily="2" charset="2"/>
              <a:buChar char="§"/>
            </a:pPr>
            <a:r>
              <a:rPr lang="de-DE" altLang="zh-CN" sz="2800" dirty="0">
                <a:latin typeface="Impact" panose="020B0806030902050204" pitchFamily="34" charset="0"/>
              </a:rPr>
              <a:t>Mehrere echte Bauteile</a:t>
            </a:r>
          </a:p>
          <a:p>
            <a:pPr marL="285750" indent="-285750">
              <a:buClr>
                <a:schemeClr val="accent6">
                  <a:lumMod val="60000"/>
                  <a:lumOff val="40000"/>
                </a:schemeClr>
              </a:buClr>
              <a:buFont typeface="Wingdings" panose="05000000000000000000" pitchFamily="2" charset="2"/>
              <a:buChar char="§"/>
            </a:pPr>
            <a:endParaRPr lang="de-DE" altLang="zh-CN" sz="2800" dirty="0">
              <a:latin typeface="Impact" panose="020B0806030902050204" pitchFamily="34" charset="0"/>
            </a:endParaRPr>
          </a:p>
          <a:p>
            <a:pPr marL="285750" indent="-285750">
              <a:buClr>
                <a:schemeClr val="accent6">
                  <a:lumMod val="60000"/>
                  <a:lumOff val="40000"/>
                </a:schemeClr>
              </a:buClr>
              <a:buFont typeface="Wingdings" panose="05000000000000000000" pitchFamily="2" charset="2"/>
              <a:buChar char="§"/>
            </a:pPr>
            <a:endParaRPr lang="en-US" altLang="zh-CN" sz="2800" dirty="0">
              <a:latin typeface="Impact" panose="020B0806030902050204" pitchFamily="34" charset="0"/>
            </a:endParaRPr>
          </a:p>
        </p:txBody>
      </p:sp>
    </p:spTree>
    <p:extLst>
      <p:ext uri="{BB962C8B-B14F-4D97-AF65-F5344CB8AC3E}">
        <p14:creationId xmlns:p14="http://schemas.microsoft.com/office/powerpoint/2010/main" val="2878152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9C386B3-5F9F-D04A-9768-27F946817FE4}"/>
              </a:ext>
            </a:extLst>
          </p:cNvPr>
          <p:cNvSpPr>
            <a:spLocks noGrp="1"/>
          </p:cNvSpPr>
          <p:nvPr>
            <p:ph type="title"/>
          </p:nvPr>
        </p:nvSpPr>
        <p:spPr>
          <a:xfrm>
            <a:off x="3675184" y="-60082"/>
            <a:ext cx="10515600" cy="1325563"/>
          </a:xfrm>
        </p:spPr>
        <p:txBody>
          <a:bodyPr/>
          <a:lstStyle/>
          <a:p>
            <a:r>
              <a:rPr lang="de-DE" dirty="0">
                <a:latin typeface="Impact" panose="020B0806030902050204" pitchFamily="34" charset="0"/>
              </a:rPr>
              <a:t>Ergebnisse bei letztem Treffen</a:t>
            </a:r>
          </a:p>
        </p:txBody>
      </p:sp>
      <p:sp>
        <p:nvSpPr>
          <p:cNvPr id="3" name="Content Placeholder 2">
            <a:extLst>
              <a:ext uri="{FF2B5EF4-FFF2-40B4-BE49-F238E27FC236}">
                <a16:creationId xmlns:a16="http://schemas.microsoft.com/office/drawing/2014/main" id="{FD06A31B-D265-F948-9AFF-A59841B76BA0}"/>
              </a:ext>
            </a:extLst>
          </p:cNvPr>
          <p:cNvSpPr>
            <a:spLocks noGrp="1"/>
          </p:cNvSpPr>
          <p:nvPr>
            <p:ph idx="1"/>
          </p:nvPr>
        </p:nvSpPr>
        <p:spPr>
          <a:xfrm>
            <a:off x="3475891" y="948958"/>
            <a:ext cx="8200293" cy="5816724"/>
          </a:xfrm>
        </p:spPr>
        <p:txBody>
          <a:bodyPr>
            <a:normAutofit/>
          </a:bodyPr>
          <a:lstStyle/>
          <a:p>
            <a:pPr marL="0" indent="0">
              <a:buNone/>
            </a:pPr>
            <a:r>
              <a:rPr lang="de-DE" dirty="0">
                <a:latin typeface="Impact" panose="020B0806030902050204" pitchFamily="34" charset="0"/>
              </a:rPr>
              <a:t>Neue Attribute</a:t>
            </a:r>
            <a:r>
              <a:rPr lang="de-DE" altLang="zh-CN" dirty="0">
                <a:latin typeface="Impact" panose="020B0806030902050204" pitchFamily="34" charset="0"/>
              </a:rPr>
              <a:t>:</a:t>
            </a:r>
            <a:endParaRPr lang="de-DE" dirty="0">
              <a:latin typeface="Impact" panose="020B0806030902050204" pitchFamily="34" charset="0"/>
            </a:endParaRPr>
          </a:p>
          <a:p>
            <a:pPr>
              <a:buClr>
                <a:schemeClr val="accent6">
                  <a:lumMod val="75000"/>
                </a:schemeClr>
              </a:buClr>
              <a:buFont typeface="Wingdings" panose="05000000000000000000" pitchFamily="2" charset="2"/>
              <a:buChar char="§"/>
            </a:pPr>
            <a:r>
              <a:rPr lang="en-US" altLang="zh-CN" sz="1800" dirty="0">
                <a:latin typeface="Calibri" panose="020F0502020204030204" pitchFamily="34" charset="0"/>
                <a:cs typeface="Calibri" panose="020F0502020204030204" pitchFamily="34" charset="0"/>
              </a:rPr>
              <a:t>Flächengröße</a:t>
            </a:r>
          </a:p>
          <a:p>
            <a:pPr>
              <a:buClr>
                <a:schemeClr val="accent6">
                  <a:lumMod val="75000"/>
                </a:schemeClr>
              </a:buClr>
              <a:buFont typeface="Wingdings" panose="05000000000000000000" pitchFamily="2" charset="2"/>
              <a:buChar char="§"/>
            </a:pPr>
            <a:r>
              <a:rPr lang="en-US" altLang="zh-CN" sz="1800" dirty="0" err="1">
                <a:latin typeface="Calibri" panose="020F0502020204030204" pitchFamily="34" charset="0"/>
                <a:cs typeface="Calibri" panose="020F0502020204030204" pitchFamily="34" charset="0"/>
              </a:rPr>
              <a:t>Länge</a:t>
            </a:r>
            <a:r>
              <a:rPr lang="en-US" altLang="zh-CN" sz="1800" dirty="0">
                <a:latin typeface="Calibri" panose="020F0502020204030204" pitchFamily="34" charset="0"/>
                <a:cs typeface="Calibri" panose="020F0502020204030204" pitchFamily="34" charset="0"/>
              </a:rPr>
              <a:t> des </a:t>
            </a:r>
            <a:r>
              <a:rPr lang="en-US" altLang="zh-CN" sz="1800" dirty="0" err="1">
                <a:latin typeface="Calibri" panose="020F0502020204030204" pitchFamily="34" charset="0"/>
                <a:cs typeface="Calibri" panose="020F0502020204030204" pitchFamily="34" charset="0"/>
              </a:rPr>
              <a:t>Umfangs</a:t>
            </a:r>
            <a:endParaRPr lang="de-DE" altLang="zh-CN" sz="1800" dirty="0">
              <a:latin typeface="Calibri" panose="020F0502020204030204" pitchFamily="34" charset="0"/>
              <a:cs typeface="Calibri" panose="020F0502020204030204" pitchFamily="34" charset="0"/>
            </a:endParaRPr>
          </a:p>
          <a:p>
            <a:pPr>
              <a:buClr>
                <a:schemeClr val="accent6">
                  <a:lumMod val="75000"/>
                </a:schemeClr>
              </a:buClr>
              <a:buFont typeface="Wingdings" panose="05000000000000000000" pitchFamily="2" charset="2"/>
              <a:buChar char="§"/>
            </a:pPr>
            <a:r>
              <a:rPr lang="en-US" altLang="zh-CN" sz="1800" dirty="0" err="1">
                <a:latin typeface="Calibri" panose="020F0502020204030204" pitchFamily="34" charset="0"/>
                <a:cs typeface="Calibri" panose="020F0502020204030204" pitchFamily="34" charset="0"/>
              </a:rPr>
              <a:t>nzahl</a:t>
            </a:r>
            <a:r>
              <a:rPr lang="en-US" altLang="zh-CN" sz="1800" dirty="0">
                <a:latin typeface="Calibri" panose="020F0502020204030204" pitchFamily="34" charset="0"/>
                <a:cs typeface="Calibri" panose="020F0502020204030204" pitchFamily="34" charset="0"/>
              </a:rPr>
              <a:t> der </a:t>
            </a:r>
            <a:r>
              <a:rPr lang="en-US" altLang="zh-CN" sz="1800" dirty="0" err="1">
                <a:latin typeface="Calibri" panose="020F0502020204030204" pitchFamily="34" charset="0"/>
                <a:cs typeface="Calibri" panose="020F0502020204030204" pitchFamily="34" charset="0"/>
              </a:rPr>
              <a:t>Ecken</a:t>
            </a:r>
            <a:endParaRPr lang="de-DE" altLang="zh-CN" sz="1800" dirty="0">
              <a:latin typeface="Calibri" panose="020F0502020204030204" pitchFamily="34" charset="0"/>
              <a:cs typeface="Calibri" panose="020F0502020204030204" pitchFamily="34" charset="0"/>
            </a:endParaRPr>
          </a:p>
          <a:p>
            <a:pPr>
              <a:buClr>
                <a:schemeClr val="accent6">
                  <a:lumMod val="75000"/>
                </a:schemeClr>
              </a:buClr>
              <a:buFont typeface="Wingdings" panose="05000000000000000000" pitchFamily="2" charset="2"/>
              <a:buChar char="§"/>
            </a:pPr>
            <a:r>
              <a:rPr lang="en-US" altLang="zh-CN" sz="1800" dirty="0" err="1">
                <a:latin typeface="Calibri" panose="020F0502020204030204" pitchFamily="34" charset="0"/>
                <a:cs typeface="Calibri" panose="020F0502020204030204" pitchFamily="34" charset="0"/>
              </a:rPr>
              <a:t>Fläche</a:t>
            </a:r>
            <a:r>
              <a:rPr lang="en-US" altLang="zh-CN" sz="1800" dirty="0">
                <a:latin typeface="Calibri" panose="020F0502020204030204" pitchFamily="34" charset="0"/>
                <a:cs typeface="Calibri" panose="020F0502020204030204" pitchFamily="34" charset="0"/>
              </a:rPr>
              <a:t> </a:t>
            </a:r>
            <a:r>
              <a:rPr lang="en-US" altLang="zh-CN" sz="1800" dirty="0" err="1">
                <a:latin typeface="Calibri" panose="020F0502020204030204" pitchFamily="34" charset="0"/>
                <a:cs typeface="Calibri" panose="020F0502020204030204" pitchFamily="34" charset="0"/>
              </a:rPr>
              <a:t>geteilt</a:t>
            </a:r>
            <a:r>
              <a:rPr lang="en-US" altLang="zh-CN" sz="1800" dirty="0">
                <a:latin typeface="Calibri" panose="020F0502020204030204" pitchFamily="34" charset="0"/>
                <a:cs typeface="Calibri" panose="020F0502020204030204" pitchFamily="34" charset="0"/>
              </a:rPr>
              <a:t> </a:t>
            </a:r>
            <a:r>
              <a:rPr lang="en-US" altLang="zh-CN" sz="1800" dirty="0" err="1">
                <a:latin typeface="Calibri" panose="020F0502020204030204" pitchFamily="34" charset="0"/>
                <a:cs typeface="Calibri" panose="020F0502020204030204" pitchFamily="34" charset="0"/>
              </a:rPr>
              <a:t>durch</a:t>
            </a:r>
            <a:r>
              <a:rPr lang="en-US" altLang="zh-CN" sz="1800" dirty="0">
                <a:latin typeface="Calibri" panose="020F0502020204030204" pitchFamily="34" charset="0"/>
                <a:cs typeface="Calibri" panose="020F0502020204030204" pitchFamily="34" charset="0"/>
              </a:rPr>
              <a:t> </a:t>
            </a:r>
            <a:r>
              <a:rPr lang="en-US" altLang="zh-CN" sz="1800" dirty="0" err="1">
                <a:latin typeface="Calibri" panose="020F0502020204030204" pitchFamily="34" charset="0"/>
                <a:cs typeface="Calibri" panose="020F0502020204030204" pitchFamily="34" charset="0"/>
              </a:rPr>
              <a:t>Umfang</a:t>
            </a:r>
            <a:endParaRPr lang="de-DE" sz="2400" dirty="0">
              <a:latin typeface="Calibri" panose="020F0502020204030204" pitchFamily="34" charset="0"/>
              <a:cs typeface="Calibri" panose="020F0502020204030204" pitchFamily="34" charset="0"/>
            </a:endParaRPr>
          </a:p>
          <a:p>
            <a:pPr marL="0" indent="0">
              <a:spcBef>
                <a:spcPts val="1200"/>
              </a:spcBef>
              <a:buClr>
                <a:schemeClr val="accent6">
                  <a:lumMod val="75000"/>
                </a:schemeClr>
              </a:buClr>
              <a:buNone/>
            </a:pPr>
            <a:r>
              <a:rPr lang="en-US" altLang="zh-CN" sz="2400" dirty="0">
                <a:latin typeface="Impact" panose="020B0806030902050204" pitchFamily="34" charset="0"/>
              </a:rPr>
              <a:t>Bewertung</a:t>
            </a:r>
          </a:p>
          <a:p>
            <a:pPr marL="0" lvl="1" indent="0">
              <a:spcBef>
                <a:spcPts val="1000"/>
              </a:spcBef>
              <a:buClr>
                <a:schemeClr val="accent6">
                  <a:lumMod val="75000"/>
                </a:schemeClr>
              </a:buClr>
              <a:buNone/>
            </a:pPr>
            <a:r>
              <a:rPr lang="de-DE" sz="2000" dirty="0">
                <a:cs typeface="Calibri" panose="020F0502020204030204" pitchFamily="34" charset="0"/>
              </a:rPr>
              <a:t>Score  = </a:t>
            </a:r>
            <a:r>
              <a:rPr lang="en-US" altLang="zh-CN" sz="2000" dirty="0"/>
              <a:t>Metric 4 + </a:t>
            </a:r>
            <a:r>
              <a:rPr lang="en-US" altLang="zh-CN" sz="2000" dirty="0" err="1"/>
              <a:t>Höhe</a:t>
            </a:r>
            <a:r>
              <a:rPr lang="en-US" altLang="zh-CN" sz="2000" dirty="0"/>
              <a:t> + </a:t>
            </a:r>
            <a:r>
              <a:rPr lang="en-US" altLang="zh-CN" sz="2000" dirty="0" err="1"/>
              <a:t>Flächenverhältnis</a:t>
            </a:r>
            <a:endParaRPr lang="en-US" altLang="zh-CN" sz="2000" dirty="0"/>
          </a:p>
          <a:p>
            <a:pPr marL="0" lvl="1" indent="0">
              <a:spcBef>
                <a:spcPts val="1000"/>
              </a:spcBef>
              <a:buClr>
                <a:schemeClr val="accent6">
                  <a:lumMod val="75000"/>
                </a:schemeClr>
              </a:buClr>
              <a:buNone/>
            </a:pPr>
            <a:endParaRPr lang="de-DE" sz="2400" dirty="0">
              <a:latin typeface="Calibri" panose="020F0502020204030204" pitchFamily="34" charset="0"/>
              <a:cs typeface="Calibri" panose="020F0502020204030204" pitchFamily="34" charset="0"/>
            </a:endParaRPr>
          </a:p>
          <a:p>
            <a:pPr marL="0" indent="0">
              <a:buNone/>
            </a:pPr>
            <a:r>
              <a:rPr lang="de-DE" sz="2400" dirty="0">
                <a:latin typeface="Impact" panose="020B0806030902050204" pitchFamily="34" charset="0"/>
              </a:rPr>
              <a:t>Seq2Seq Model</a:t>
            </a:r>
            <a:r>
              <a:rPr lang="de-DE" altLang="zh-CN" sz="2400" dirty="0">
                <a:latin typeface="Impact" panose="020B0806030902050204" pitchFamily="34" charset="0"/>
              </a:rPr>
              <a:t>:</a:t>
            </a:r>
            <a:r>
              <a:rPr lang="zh-CN" altLang="de-DE" sz="2400" dirty="0">
                <a:latin typeface="Impact" panose="020B0806030902050204" pitchFamily="34" charset="0"/>
              </a:rPr>
              <a:t> </a:t>
            </a:r>
            <a:r>
              <a:rPr lang="de-DE" altLang="zh-CN" sz="2400" dirty="0"/>
              <a:t>90% (Das Beste unter den TOP 5 von 30)</a:t>
            </a:r>
          </a:p>
          <a:p>
            <a:pPr marL="0" indent="0">
              <a:buNone/>
            </a:pPr>
            <a:endParaRPr lang="de-DE" sz="2400" dirty="0">
              <a:latin typeface="Impact" panose="020B0806030902050204" pitchFamily="34" charset="0"/>
            </a:endParaRPr>
          </a:p>
          <a:p>
            <a:pPr marL="0" indent="0">
              <a:buNone/>
            </a:pPr>
            <a:r>
              <a:rPr lang="de-DE" altLang="zh-CN" sz="2400" dirty="0">
                <a:solidFill>
                  <a:srgbClr val="FFC000"/>
                </a:solidFill>
                <a:latin typeface="Impact" panose="020B0806030902050204" pitchFamily="34" charset="0"/>
              </a:rPr>
              <a:t>Neu</a:t>
            </a:r>
            <a:r>
              <a:rPr lang="en-US" altLang="zh-CN" sz="2400" dirty="0">
                <a:solidFill>
                  <a:srgbClr val="FFC000"/>
                </a:solidFill>
                <a:latin typeface="Impact" panose="020B0806030902050204" pitchFamily="34" charset="0"/>
              </a:rPr>
              <a:t>e </a:t>
            </a:r>
            <a:r>
              <a:rPr lang="en-US" altLang="zh-CN" sz="2400" dirty="0" err="1">
                <a:solidFill>
                  <a:srgbClr val="FFC000"/>
                </a:solidFill>
                <a:latin typeface="Impact" panose="020B0806030902050204" pitchFamily="34" charset="0"/>
              </a:rPr>
              <a:t>Anforderung</a:t>
            </a:r>
            <a:r>
              <a:rPr lang="de-DE" altLang="zh-CN" sz="2400" dirty="0">
                <a:solidFill>
                  <a:srgbClr val="FFC000"/>
                </a:solidFill>
                <a:latin typeface="Impact" panose="020B0806030902050204" pitchFamily="34" charset="0"/>
              </a:rPr>
              <a:t>:</a:t>
            </a:r>
          </a:p>
          <a:p>
            <a:pPr marL="0" indent="0">
              <a:buNone/>
            </a:pPr>
            <a:r>
              <a:rPr lang="en-US" sz="2400" dirty="0" err="1">
                <a:solidFill>
                  <a:srgbClr val="FFC000"/>
                </a:solidFill>
              </a:rPr>
              <a:t>Mehrere</a:t>
            </a:r>
            <a:r>
              <a:rPr lang="en-US" sz="2400" dirty="0">
                <a:solidFill>
                  <a:srgbClr val="FFC000"/>
                </a:solidFill>
              </a:rPr>
              <a:t> </a:t>
            </a:r>
            <a:r>
              <a:rPr lang="de-DE" altLang="zh-CN" sz="2400" dirty="0">
                <a:solidFill>
                  <a:srgbClr val="FFC000"/>
                </a:solidFill>
              </a:rPr>
              <a:t>Polygone</a:t>
            </a:r>
            <a:r>
              <a:rPr lang="zh-CN" altLang="de-DE" sz="2400" dirty="0">
                <a:solidFill>
                  <a:srgbClr val="FFC000"/>
                </a:solidFill>
              </a:rPr>
              <a:t> </a:t>
            </a:r>
            <a:r>
              <a:rPr lang="de-DE" altLang="zh-CN" sz="2400" dirty="0">
                <a:solidFill>
                  <a:srgbClr val="FFC000"/>
                </a:solidFill>
              </a:rPr>
              <a:t>erhöht: 54 Unterschiedliche Arte </a:t>
            </a:r>
            <a:endParaRPr lang="de-DE" sz="2400" dirty="0">
              <a:solidFill>
                <a:srgbClr val="FFC000"/>
              </a:solidFill>
            </a:endParaRPr>
          </a:p>
        </p:txBody>
      </p:sp>
      <p:sp>
        <p:nvSpPr>
          <p:cNvPr id="5" name="Rechteck 4"/>
          <p:cNvSpPr/>
          <p:nvPr/>
        </p:nvSpPr>
        <p:spPr>
          <a:xfrm>
            <a:off x="6577237" y="1325563"/>
            <a:ext cx="6096000" cy="1585049"/>
          </a:xfrm>
          <a:prstGeom prst="rect">
            <a:avLst/>
          </a:prstGeom>
        </p:spPr>
        <p:txBody>
          <a:bodyPr>
            <a:spAutoFit/>
          </a:bodyPr>
          <a:lstStyle/>
          <a:p>
            <a:pPr>
              <a:spcBef>
                <a:spcPts val="1000"/>
              </a:spcBef>
              <a:buClr>
                <a:schemeClr val="accent6">
                  <a:lumMod val="75000"/>
                </a:schemeClr>
              </a:buClr>
              <a:buFont typeface="Wingdings" panose="05000000000000000000" pitchFamily="2" charset="2"/>
              <a:buChar char="§"/>
            </a:pPr>
            <a:r>
              <a:rPr lang="en-US" altLang="zh-CN" dirty="0">
                <a:latin typeface="Calibri" panose="020F0502020204030204" pitchFamily="34" charset="0"/>
                <a:cs typeface="Calibri" panose="020F0502020204030204" pitchFamily="34" charset="0"/>
              </a:rPr>
              <a:t> Convex </a:t>
            </a:r>
            <a:r>
              <a:rPr lang="en-US" altLang="zh-CN" dirty="0" err="1">
                <a:latin typeface="Calibri" panose="020F0502020204030204" pitchFamily="34" charset="0"/>
                <a:cs typeface="Calibri" panose="020F0502020204030204" pitchFamily="34" charset="0"/>
              </a:rPr>
              <a:t>Fläche</a:t>
            </a:r>
            <a:endParaRPr lang="de-DE" altLang="zh-CN" dirty="0">
              <a:latin typeface="Calibri" panose="020F0502020204030204" pitchFamily="34" charset="0"/>
              <a:cs typeface="Calibri" panose="020F0502020204030204" pitchFamily="34" charset="0"/>
            </a:endParaRPr>
          </a:p>
          <a:p>
            <a:pPr>
              <a:spcBef>
                <a:spcPts val="1000"/>
              </a:spcBef>
              <a:buClr>
                <a:schemeClr val="accent6">
                  <a:lumMod val="75000"/>
                </a:schemeClr>
              </a:buClr>
              <a:buFont typeface="Wingdings" panose="05000000000000000000" pitchFamily="2" charset="2"/>
              <a:buChar char="§"/>
            </a:pPr>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Fläche</a:t>
            </a:r>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geteilt</a:t>
            </a:r>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durch</a:t>
            </a:r>
            <a:r>
              <a:rPr lang="en-US" altLang="zh-CN" dirty="0">
                <a:latin typeface="Calibri" panose="020F0502020204030204" pitchFamily="34" charset="0"/>
                <a:cs typeface="Calibri" panose="020F0502020204030204" pitchFamily="34" charset="0"/>
              </a:rPr>
              <a:t> Convex </a:t>
            </a:r>
            <a:r>
              <a:rPr lang="en-US" altLang="zh-CN" dirty="0" err="1">
                <a:latin typeface="Calibri" panose="020F0502020204030204" pitchFamily="34" charset="0"/>
                <a:cs typeface="Calibri" panose="020F0502020204030204" pitchFamily="34" charset="0"/>
              </a:rPr>
              <a:t>Fläche</a:t>
            </a:r>
            <a:endParaRPr lang="de-DE" altLang="zh-CN" dirty="0">
              <a:latin typeface="Calibri" panose="020F0502020204030204" pitchFamily="34" charset="0"/>
              <a:cs typeface="Calibri" panose="020F0502020204030204" pitchFamily="34" charset="0"/>
            </a:endParaRPr>
          </a:p>
          <a:p>
            <a:pPr>
              <a:spcBef>
                <a:spcPts val="1000"/>
              </a:spcBef>
              <a:buClr>
                <a:schemeClr val="accent6">
                  <a:lumMod val="75000"/>
                </a:schemeClr>
              </a:buClr>
              <a:buFont typeface="Wingdings" panose="05000000000000000000" pitchFamily="2" charset="2"/>
              <a:buChar char="§"/>
            </a:pPr>
            <a:r>
              <a:rPr lang="en-US" altLang="zh-CN" dirty="0">
                <a:latin typeface="Calibri" panose="020F0502020204030204" pitchFamily="34" charset="0"/>
                <a:cs typeface="Calibri" panose="020F0502020204030204" pitchFamily="34" charset="0"/>
              </a:rPr>
              <a:t> Convex </a:t>
            </a:r>
            <a:r>
              <a:rPr lang="en-US" altLang="zh-CN" dirty="0" err="1">
                <a:latin typeface="Calibri" panose="020F0502020204030204" pitchFamily="34" charset="0"/>
                <a:cs typeface="Calibri" panose="020F0502020204030204" pitchFamily="34" charset="0"/>
              </a:rPr>
              <a:t>Fläche</a:t>
            </a:r>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geteilt</a:t>
            </a:r>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durch</a:t>
            </a:r>
            <a:r>
              <a:rPr lang="en-US" altLang="zh-CN" dirty="0">
                <a:latin typeface="Calibri" panose="020F0502020204030204" pitchFamily="34" charset="0"/>
                <a:cs typeface="Calibri" panose="020F0502020204030204" pitchFamily="34" charset="0"/>
              </a:rPr>
              <a:t> die </a:t>
            </a:r>
            <a:r>
              <a:rPr lang="en-US" altLang="zh-CN" dirty="0" err="1">
                <a:latin typeface="Calibri" panose="020F0502020204030204" pitchFamily="34" charset="0"/>
                <a:cs typeface="Calibri" panose="020F0502020204030204" pitchFamily="34" charset="0"/>
              </a:rPr>
              <a:t>Fläche</a:t>
            </a:r>
            <a:r>
              <a:rPr lang="en-US" altLang="zh-CN" dirty="0">
                <a:latin typeface="Calibri" panose="020F0502020204030204" pitchFamily="34" charset="0"/>
                <a:cs typeface="Calibri" panose="020F0502020204030204" pitchFamily="34" charset="0"/>
              </a:rPr>
              <a:t> von Bounding box</a:t>
            </a:r>
            <a:endParaRPr lang="de-DE" altLang="zh-CN" dirty="0">
              <a:latin typeface="Calibri" panose="020F0502020204030204" pitchFamily="34" charset="0"/>
              <a:cs typeface="Calibri" panose="020F0502020204030204" pitchFamily="34" charset="0"/>
            </a:endParaRPr>
          </a:p>
          <a:p>
            <a:pPr>
              <a:spcBef>
                <a:spcPts val="1000"/>
              </a:spcBef>
              <a:buClr>
                <a:schemeClr val="accent6">
                  <a:lumMod val="75000"/>
                </a:schemeClr>
              </a:buClr>
              <a:buFont typeface="Wingdings" panose="05000000000000000000" pitchFamily="2" charset="2"/>
              <a:buChar char="§"/>
            </a:pPr>
            <a:r>
              <a:rPr lang="en-US" altLang="zh-CN" dirty="0">
                <a:latin typeface="Calibri" panose="020F0502020204030204" pitchFamily="34" charset="0"/>
                <a:cs typeface="Calibri" panose="020F0502020204030204" pitchFamily="34" charset="0"/>
              </a:rPr>
              <a:t> Lange </a:t>
            </a:r>
            <a:r>
              <a:rPr lang="en-US" altLang="zh-CN" dirty="0" err="1">
                <a:latin typeface="Calibri" panose="020F0502020204030204" pitchFamily="34" charset="0"/>
                <a:cs typeface="Calibri" panose="020F0502020204030204" pitchFamily="34" charset="0"/>
              </a:rPr>
              <a:t>geteilt</a:t>
            </a:r>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durch</a:t>
            </a:r>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Breite</a:t>
            </a:r>
            <a:endParaRPr lang="en-US" altLang="zh-CN" dirty="0">
              <a:latin typeface="Calibri" panose="020F0502020204030204" pitchFamily="34" charset="0"/>
              <a:cs typeface="Calibri" panose="020F0502020204030204" pitchFamily="34" charset="0"/>
            </a:endParaRPr>
          </a:p>
        </p:txBody>
      </p:sp>
      <p:pic>
        <p:nvPicPr>
          <p:cNvPr id="6" name="Grafik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940" y="586177"/>
            <a:ext cx="2169955" cy="2547338"/>
          </a:xfrm>
          <a:prstGeom prst="rect">
            <a:avLst/>
          </a:prstGeom>
        </p:spPr>
      </p:pic>
      <p:pic>
        <p:nvPicPr>
          <p:cNvPr id="7" name="Grafik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940" y="3565562"/>
            <a:ext cx="2122620" cy="2406408"/>
          </a:xfrm>
          <a:prstGeom prst="rect">
            <a:avLst/>
          </a:prstGeom>
        </p:spPr>
      </p:pic>
    </p:spTree>
    <p:extLst>
      <p:ext uri="{BB962C8B-B14F-4D97-AF65-F5344CB8AC3E}">
        <p14:creationId xmlns:p14="http://schemas.microsoft.com/office/powerpoint/2010/main" val="37805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1">
            <a:extLst>
              <a:ext uri="{FF2B5EF4-FFF2-40B4-BE49-F238E27FC236}">
                <a16:creationId xmlns:a16="http://schemas.microsoft.com/office/drawing/2014/main" id="{D2C44900-DCB7-9642-A5CC-599A7F5740AF}"/>
              </a:ext>
            </a:extLst>
          </p:cNvPr>
          <p:cNvSpPr>
            <a:spLocks noGrp="1"/>
          </p:cNvSpPr>
          <p:nvPr>
            <p:ph type="title"/>
          </p:nvPr>
        </p:nvSpPr>
        <p:spPr>
          <a:xfrm>
            <a:off x="838200" y="365125"/>
            <a:ext cx="10515600" cy="1325563"/>
          </a:xfrm>
        </p:spPr>
        <p:txBody>
          <a:bodyPr/>
          <a:lstStyle/>
          <a:p>
            <a:r>
              <a:rPr lang="en-US" altLang="zh-CN" dirty="0">
                <a:latin typeface="Impact" panose="020B0806030902050204" pitchFamily="34" charset="0"/>
              </a:rPr>
              <a:t>Ansatz</a:t>
            </a:r>
            <a:r>
              <a:rPr lang="de-DE" altLang="zh-CN" dirty="0">
                <a:latin typeface="Impact" panose="020B0806030902050204" pitchFamily="34" charset="0"/>
              </a:rPr>
              <a:t> : </a:t>
            </a:r>
            <a:r>
              <a:rPr lang="de-DE" dirty="0">
                <a:latin typeface="Impact" panose="020B0806030902050204" pitchFamily="34" charset="0"/>
              </a:rPr>
              <a:t>Part Embedding</a:t>
            </a:r>
          </a:p>
        </p:txBody>
      </p:sp>
      <p:sp>
        <p:nvSpPr>
          <p:cNvPr id="5" name="TextBox 4">
            <a:extLst>
              <a:ext uri="{FF2B5EF4-FFF2-40B4-BE49-F238E27FC236}">
                <a16:creationId xmlns:a16="http://schemas.microsoft.com/office/drawing/2014/main" id="{3F157E6A-3DC4-034A-83B3-A9550F26091E}"/>
              </a:ext>
            </a:extLst>
          </p:cNvPr>
          <p:cNvSpPr txBox="1"/>
          <p:nvPr/>
        </p:nvSpPr>
        <p:spPr>
          <a:xfrm>
            <a:off x="838200" y="1690688"/>
            <a:ext cx="5342467" cy="5078313"/>
          </a:xfrm>
          <a:prstGeom prst="rect">
            <a:avLst/>
          </a:prstGeom>
          <a:noFill/>
        </p:spPr>
        <p:txBody>
          <a:bodyPr wrap="square" rtlCol="0">
            <a:spAutoFit/>
          </a:bodyPr>
          <a:lstStyle/>
          <a:p>
            <a:r>
              <a:rPr lang="de-DE" sz="3200" dirty="0">
                <a:latin typeface="Impact" panose="020B0806030902050204" pitchFamily="34" charset="0"/>
              </a:rPr>
              <a:t>Was</a:t>
            </a:r>
            <a:r>
              <a:rPr lang="de-DE" dirty="0"/>
              <a:t> </a:t>
            </a:r>
          </a:p>
          <a:p>
            <a:pPr marL="285750" indent="-285750">
              <a:buFont typeface="Arial" panose="020B0604020202020204" pitchFamily="34" charset="0"/>
              <a:buChar char="•"/>
            </a:pPr>
            <a:r>
              <a:rPr lang="de-DE" sz="2400" dirty="0"/>
              <a:t>Vektor </a:t>
            </a:r>
            <a:r>
              <a:rPr lang="de-DE" sz="2400" dirty="0" err="1"/>
              <a:t>Representationen</a:t>
            </a:r>
            <a:r>
              <a:rPr lang="de-DE" sz="2400" dirty="0"/>
              <a:t> von Bauteile</a:t>
            </a:r>
          </a:p>
          <a:p>
            <a:pPr marL="285750" indent="-285750">
              <a:buFont typeface="Arial" panose="020B0604020202020204" pitchFamily="34" charset="0"/>
              <a:buChar char="•"/>
            </a:pPr>
            <a:r>
              <a:rPr lang="de-DE" sz="2400" dirty="0"/>
              <a:t>Hier mit 8 Dimensionen Vektor</a:t>
            </a:r>
          </a:p>
          <a:p>
            <a:endParaRPr lang="de-DE" dirty="0"/>
          </a:p>
          <a:p>
            <a:r>
              <a:rPr lang="de-DE" sz="2800" dirty="0" err="1">
                <a:latin typeface="Impact" panose="020B0806030902050204" pitchFamily="34" charset="0"/>
              </a:rPr>
              <a:t>Method</a:t>
            </a:r>
            <a:endParaRPr lang="de-DE" sz="2800" dirty="0">
              <a:latin typeface="Impact" panose="020B0806030902050204" pitchFamily="34" charset="0"/>
            </a:endParaRPr>
          </a:p>
          <a:p>
            <a:pPr marL="285750" indent="-285750">
              <a:buFont typeface="Arial" panose="020B0604020202020204" pitchFamily="34" charset="0"/>
              <a:buChar char="•"/>
            </a:pPr>
            <a:r>
              <a:rPr lang="de-DE" sz="2400" dirty="0"/>
              <a:t>Word2vec Model</a:t>
            </a:r>
          </a:p>
          <a:p>
            <a:endParaRPr lang="de-DE" dirty="0"/>
          </a:p>
          <a:p>
            <a:r>
              <a:rPr lang="de-DE" sz="2800" dirty="0">
                <a:latin typeface="Impact" panose="020B0806030902050204" pitchFamily="34" charset="0"/>
              </a:rPr>
              <a:t>Warum nicht ONEHOT</a:t>
            </a:r>
          </a:p>
          <a:p>
            <a:pPr marL="285750" indent="-285750">
              <a:buFont typeface="Arial" panose="020B0604020202020204" pitchFamily="34" charset="0"/>
              <a:buChar char="•"/>
            </a:pPr>
            <a:r>
              <a:rPr lang="de-DE" sz="2400" dirty="0"/>
              <a:t>weniger Dimension</a:t>
            </a:r>
          </a:p>
          <a:p>
            <a:pPr marL="285750" indent="-285750">
              <a:buFont typeface="Arial" panose="020B0604020202020204" pitchFamily="34" charset="0"/>
              <a:buChar char="•"/>
            </a:pPr>
            <a:r>
              <a:rPr lang="de-DE" sz="2400" dirty="0"/>
              <a:t>Feature </a:t>
            </a:r>
            <a:r>
              <a:rPr lang="de-DE" sz="2400" dirty="0" err="1"/>
              <a:t>embedding</a:t>
            </a:r>
            <a:endParaRPr lang="de-DE" sz="2400" dirty="0"/>
          </a:p>
          <a:p>
            <a:pPr marL="285750" indent="-285750">
              <a:buFont typeface="Arial" panose="020B0604020202020204" pitchFamily="34" charset="0"/>
              <a:buChar char="•"/>
            </a:pPr>
            <a:endParaRPr lang="de-DE" sz="2400" dirty="0"/>
          </a:p>
          <a:p>
            <a:r>
              <a:rPr lang="de-DE" sz="2800" dirty="0">
                <a:latin typeface="Impact" panose="020B0806030902050204" pitchFamily="34" charset="0"/>
              </a:rPr>
              <a:t>Problem</a:t>
            </a:r>
          </a:p>
          <a:p>
            <a:pPr marL="457200" indent="-457200">
              <a:buFont typeface="Arial" panose="020B0604020202020204" pitchFamily="34" charset="0"/>
              <a:buChar char="•"/>
            </a:pPr>
            <a:r>
              <a:rPr lang="de-DE" sz="2400" dirty="0">
                <a:latin typeface="Calibri" panose="020F0502020204030204" pitchFamily="34" charset="0"/>
                <a:cs typeface="Calibri" panose="020F0502020204030204" pitchFamily="34" charset="0"/>
              </a:rPr>
              <a:t>Wie trainieren das Model</a:t>
            </a:r>
          </a:p>
        </p:txBody>
      </p:sp>
      <p:sp>
        <p:nvSpPr>
          <p:cNvPr id="6" name="Chevron 5">
            <a:extLst>
              <a:ext uri="{FF2B5EF4-FFF2-40B4-BE49-F238E27FC236}">
                <a16:creationId xmlns:a16="http://schemas.microsoft.com/office/drawing/2014/main" id="{D5E68082-4275-D24F-A138-FC096D70BB53}"/>
              </a:ext>
            </a:extLst>
          </p:cNvPr>
          <p:cNvSpPr/>
          <p:nvPr/>
        </p:nvSpPr>
        <p:spPr>
          <a:xfrm rot="5400000">
            <a:off x="7939616" y="757236"/>
            <a:ext cx="1659468" cy="3526373"/>
          </a:xfrm>
          <a:prstGeom prst="chevron">
            <a:avLst>
              <a:gd name="adj" fmla="val 31395"/>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
        <p:nvSpPr>
          <p:cNvPr id="12" name="Chevron 11">
            <a:extLst>
              <a:ext uri="{FF2B5EF4-FFF2-40B4-BE49-F238E27FC236}">
                <a16:creationId xmlns:a16="http://schemas.microsoft.com/office/drawing/2014/main" id="{0136683A-0FD8-1847-BCC6-373251E83A32}"/>
              </a:ext>
            </a:extLst>
          </p:cNvPr>
          <p:cNvSpPr/>
          <p:nvPr/>
        </p:nvSpPr>
        <p:spPr>
          <a:xfrm rot="5400000">
            <a:off x="7939616" y="1886481"/>
            <a:ext cx="1659468" cy="3526373"/>
          </a:xfrm>
          <a:prstGeom prst="chevron">
            <a:avLst>
              <a:gd name="adj" fmla="val 31395"/>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3" name="Chevron 12">
            <a:extLst>
              <a:ext uri="{FF2B5EF4-FFF2-40B4-BE49-F238E27FC236}">
                <a16:creationId xmlns:a16="http://schemas.microsoft.com/office/drawing/2014/main" id="{6A56ABFA-F4DE-9742-9363-CA788EADBA5B}"/>
              </a:ext>
            </a:extLst>
          </p:cNvPr>
          <p:cNvSpPr/>
          <p:nvPr/>
        </p:nvSpPr>
        <p:spPr>
          <a:xfrm rot="5400000">
            <a:off x="7939615" y="2994558"/>
            <a:ext cx="1659468" cy="3526373"/>
          </a:xfrm>
          <a:prstGeom prst="chevron">
            <a:avLst>
              <a:gd name="adj" fmla="val 31395"/>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4" name="Folded Corner 13">
            <a:extLst>
              <a:ext uri="{FF2B5EF4-FFF2-40B4-BE49-F238E27FC236}">
                <a16:creationId xmlns:a16="http://schemas.microsoft.com/office/drawing/2014/main" id="{99304DF5-9AB9-CC4F-978F-115F41E1C606}"/>
              </a:ext>
            </a:extLst>
          </p:cNvPr>
          <p:cNvSpPr/>
          <p:nvPr/>
        </p:nvSpPr>
        <p:spPr>
          <a:xfrm>
            <a:off x="10532536" y="1690688"/>
            <a:ext cx="1219200" cy="433729"/>
          </a:xfrm>
          <a:prstGeom prst="foldedCorner">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Eingabe</a:t>
            </a:r>
          </a:p>
        </p:txBody>
      </p:sp>
      <p:sp>
        <p:nvSpPr>
          <p:cNvPr id="15" name="Folded Corner 14">
            <a:extLst>
              <a:ext uri="{FF2B5EF4-FFF2-40B4-BE49-F238E27FC236}">
                <a16:creationId xmlns:a16="http://schemas.microsoft.com/office/drawing/2014/main" id="{567D54C6-7CCD-954B-9AF2-487301596E5E}"/>
              </a:ext>
            </a:extLst>
          </p:cNvPr>
          <p:cNvSpPr/>
          <p:nvPr/>
        </p:nvSpPr>
        <p:spPr>
          <a:xfrm>
            <a:off x="10532536" y="2818004"/>
            <a:ext cx="1219200" cy="433729"/>
          </a:xfrm>
          <a:prstGeom prst="foldedCorne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Model</a:t>
            </a:r>
          </a:p>
        </p:txBody>
      </p:sp>
      <p:sp>
        <p:nvSpPr>
          <p:cNvPr id="16" name="Folded Corner 15">
            <a:extLst>
              <a:ext uri="{FF2B5EF4-FFF2-40B4-BE49-F238E27FC236}">
                <a16:creationId xmlns:a16="http://schemas.microsoft.com/office/drawing/2014/main" id="{DAE6C947-B261-D44F-880C-A0FF989133B2}"/>
              </a:ext>
            </a:extLst>
          </p:cNvPr>
          <p:cNvSpPr/>
          <p:nvPr/>
        </p:nvSpPr>
        <p:spPr>
          <a:xfrm>
            <a:off x="10532536" y="3941176"/>
            <a:ext cx="1219200" cy="433729"/>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Ausgabe</a:t>
            </a:r>
          </a:p>
        </p:txBody>
      </p:sp>
      <p:sp>
        <p:nvSpPr>
          <p:cNvPr id="17" name="TextBox 16">
            <a:extLst>
              <a:ext uri="{FF2B5EF4-FFF2-40B4-BE49-F238E27FC236}">
                <a16:creationId xmlns:a16="http://schemas.microsoft.com/office/drawing/2014/main" id="{EBA36876-8E37-F943-906B-E4E2F737BD20}"/>
              </a:ext>
            </a:extLst>
          </p:cNvPr>
          <p:cNvSpPr txBox="1"/>
          <p:nvPr/>
        </p:nvSpPr>
        <p:spPr>
          <a:xfrm>
            <a:off x="8370458" y="2480222"/>
            <a:ext cx="812851" cy="369332"/>
          </a:xfrm>
          <a:prstGeom prst="rect">
            <a:avLst/>
          </a:prstGeom>
          <a:noFill/>
        </p:spPr>
        <p:txBody>
          <a:bodyPr wrap="none" rtlCol="0">
            <a:spAutoFit/>
          </a:bodyPr>
          <a:lstStyle/>
          <a:p>
            <a:r>
              <a:rPr lang="de-DE" dirty="0">
                <a:latin typeface="Impact" panose="020B0806030902050204" pitchFamily="34" charset="0"/>
              </a:rPr>
              <a:t>Type: 1</a:t>
            </a:r>
          </a:p>
        </p:txBody>
      </p:sp>
      <p:sp>
        <p:nvSpPr>
          <p:cNvPr id="18" name="TextBox 17">
            <a:extLst>
              <a:ext uri="{FF2B5EF4-FFF2-40B4-BE49-F238E27FC236}">
                <a16:creationId xmlns:a16="http://schemas.microsoft.com/office/drawing/2014/main" id="{4D13CE04-7774-4541-9063-4EA4B2EE3ECC}"/>
              </a:ext>
            </a:extLst>
          </p:cNvPr>
          <p:cNvSpPr txBox="1"/>
          <p:nvPr/>
        </p:nvSpPr>
        <p:spPr>
          <a:xfrm>
            <a:off x="7871827" y="3588299"/>
            <a:ext cx="1795043" cy="369332"/>
          </a:xfrm>
          <a:prstGeom prst="rect">
            <a:avLst/>
          </a:prstGeom>
          <a:noFill/>
        </p:spPr>
        <p:txBody>
          <a:bodyPr wrap="none" rtlCol="0">
            <a:spAutoFit/>
          </a:bodyPr>
          <a:lstStyle/>
          <a:p>
            <a:r>
              <a:rPr lang="de-DE" dirty="0">
                <a:latin typeface="Impact" panose="020B0806030902050204" pitchFamily="34" charset="0"/>
              </a:rPr>
              <a:t>Word2vec Model</a:t>
            </a:r>
          </a:p>
        </p:txBody>
      </p:sp>
      <p:sp>
        <p:nvSpPr>
          <p:cNvPr id="19" name="TextBox 18">
            <a:extLst>
              <a:ext uri="{FF2B5EF4-FFF2-40B4-BE49-F238E27FC236}">
                <a16:creationId xmlns:a16="http://schemas.microsoft.com/office/drawing/2014/main" id="{2E39543A-F155-5543-9466-31D588348C68}"/>
              </a:ext>
            </a:extLst>
          </p:cNvPr>
          <p:cNvSpPr txBox="1"/>
          <p:nvPr/>
        </p:nvSpPr>
        <p:spPr>
          <a:xfrm>
            <a:off x="6984244" y="4701553"/>
            <a:ext cx="3570208" cy="369332"/>
          </a:xfrm>
          <a:prstGeom prst="rect">
            <a:avLst/>
          </a:prstGeom>
          <a:noFill/>
        </p:spPr>
        <p:txBody>
          <a:bodyPr wrap="none" rtlCol="0">
            <a:spAutoFit/>
          </a:bodyPr>
          <a:lstStyle/>
          <a:p>
            <a:r>
              <a:rPr lang="de-DE" dirty="0" err="1">
                <a:latin typeface="Impact" panose="020B0806030902050204" pitchFamily="34" charset="0"/>
              </a:rPr>
              <a:t>Vector</a:t>
            </a:r>
            <a:r>
              <a:rPr lang="de-DE" dirty="0">
                <a:latin typeface="Impact" panose="020B0806030902050204" pitchFamily="34" charset="0"/>
              </a:rPr>
              <a:t>: [.2, .34, .1, .66, -.32, .11, .34, .32]</a:t>
            </a:r>
          </a:p>
        </p:txBody>
      </p:sp>
    </p:spTree>
    <p:extLst>
      <p:ext uri="{BB962C8B-B14F-4D97-AF65-F5344CB8AC3E}">
        <p14:creationId xmlns:p14="http://schemas.microsoft.com/office/powerpoint/2010/main" val="3215224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38C5E48-31D3-DD43-A52D-10DE85E2E293}"/>
              </a:ext>
            </a:extLst>
          </p:cNvPr>
          <p:cNvSpPr>
            <a:spLocks noGrp="1"/>
          </p:cNvSpPr>
          <p:nvPr>
            <p:ph type="title"/>
          </p:nvPr>
        </p:nvSpPr>
        <p:spPr/>
        <p:txBody>
          <a:bodyPr/>
          <a:lstStyle/>
          <a:p>
            <a:r>
              <a:rPr lang="en-US" altLang="zh-CN" dirty="0">
                <a:latin typeface="Impact" panose="020B0806030902050204" pitchFamily="34" charset="0"/>
              </a:rPr>
              <a:t>Ansatz</a:t>
            </a:r>
            <a:r>
              <a:rPr lang="de-DE" altLang="zh-CN" dirty="0">
                <a:latin typeface="Impact" panose="020B0806030902050204" pitchFamily="34" charset="0"/>
              </a:rPr>
              <a:t> : </a:t>
            </a:r>
            <a:r>
              <a:rPr lang="de-DE" dirty="0">
                <a:latin typeface="Impact" panose="020B0806030902050204" pitchFamily="34" charset="0"/>
              </a:rPr>
              <a:t>Part Embedding</a:t>
            </a:r>
          </a:p>
        </p:txBody>
      </p:sp>
      <p:sp>
        <p:nvSpPr>
          <p:cNvPr id="6" name="Chevron 5">
            <a:extLst>
              <a:ext uri="{FF2B5EF4-FFF2-40B4-BE49-F238E27FC236}">
                <a16:creationId xmlns:a16="http://schemas.microsoft.com/office/drawing/2014/main" id="{62A4CC10-2B67-764D-8493-60DF858409C2}"/>
              </a:ext>
            </a:extLst>
          </p:cNvPr>
          <p:cNvSpPr/>
          <p:nvPr/>
        </p:nvSpPr>
        <p:spPr>
          <a:xfrm>
            <a:off x="713731" y="1667739"/>
            <a:ext cx="2438400" cy="646112"/>
          </a:xfrm>
          <a:prstGeom prst="chevron">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latin typeface="Impact" panose="020B0806030902050204" pitchFamily="34" charset="0"/>
              </a:rPr>
              <a:t>Feature Engineering</a:t>
            </a:r>
          </a:p>
        </p:txBody>
      </p:sp>
      <p:sp>
        <p:nvSpPr>
          <p:cNvPr id="7" name="Chevron 6">
            <a:extLst>
              <a:ext uri="{FF2B5EF4-FFF2-40B4-BE49-F238E27FC236}">
                <a16:creationId xmlns:a16="http://schemas.microsoft.com/office/drawing/2014/main" id="{9A7FD160-42B7-1E41-A725-405DA58F3A39}"/>
              </a:ext>
            </a:extLst>
          </p:cNvPr>
          <p:cNvSpPr/>
          <p:nvPr/>
        </p:nvSpPr>
        <p:spPr>
          <a:xfrm>
            <a:off x="3478948" y="1687713"/>
            <a:ext cx="2438400" cy="646112"/>
          </a:xfrm>
          <a:prstGeom prst="chevron">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latin typeface="Impact" panose="020B0806030902050204" pitchFamily="34" charset="0"/>
              </a:rPr>
              <a:t>Clustering </a:t>
            </a:r>
          </a:p>
        </p:txBody>
      </p:sp>
      <p:sp>
        <p:nvSpPr>
          <p:cNvPr id="8" name="Chevron 7">
            <a:extLst>
              <a:ext uri="{FF2B5EF4-FFF2-40B4-BE49-F238E27FC236}">
                <a16:creationId xmlns:a16="http://schemas.microsoft.com/office/drawing/2014/main" id="{760FA39F-39A5-4740-89F3-5FD803022C51}"/>
              </a:ext>
            </a:extLst>
          </p:cNvPr>
          <p:cNvSpPr/>
          <p:nvPr/>
        </p:nvSpPr>
        <p:spPr>
          <a:xfrm>
            <a:off x="6244165" y="1687713"/>
            <a:ext cx="2438400" cy="646112"/>
          </a:xfrm>
          <a:prstGeom prst="chevron">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latin typeface="Impact" panose="020B0806030902050204" pitchFamily="34" charset="0"/>
              </a:rPr>
              <a:t>Create </a:t>
            </a:r>
            <a:r>
              <a:rPr lang="de-DE" dirty="0" err="1">
                <a:solidFill>
                  <a:schemeClr val="tx1"/>
                </a:solidFill>
                <a:latin typeface="Impact" panose="020B0806030902050204" pitchFamily="34" charset="0"/>
              </a:rPr>
              <a:t>Sentences</a:t>
            </a:r>
            <a:endParaRPr lang="de-DE" dirty="0">
              <a:solidFill>
                <a:schemeClr val="tx1"/>
              </a:solidFill>
              <a:latin typeface="Impact" panose="020B0806030902050204" pitchFamily="34" charset="0"/>
            </a:endParaRPr>
          </a:p>
        </p:txBody>
      </p:sp>
      <p:sp>
        <p:nvSpPr>
          <p:cNvPr id="9" name="Chevron 8">
            <a:extLst>
              <a:ext uri="{FF2B5EF4-FFF2-40B4-BE49-F238E27FC236}">
                <a16:creationId xmlns:a16="http://schemas.microsoft.com/office/drawing/2014/main" id="{7348CA4B-BB9D-524D-9F40-C6047DD35E10}"/>
              </a:ext>
            </a:extLst>
          </p:cNvPr>
          <p:cNvSpPr/>
          <p:nvPr/>
        </p:nvSpPr>
        <p:spPr>
          <a:xfrm>
            <a:off x="9009382" y="1687713"/>
            <a:ext cx="2438400" cy="646112"/>
          </a:xfrm>
          <a:prstGeom prst="chevron">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latin typeface="Impact" panose="020B0806030902050204" pitchFamily="34" charset="0"/>
              </a:rPr>
              <a:t>Train Model</a:t>
            </a:r>
          </a:p>
          <a:p>
            <a:pPr algn="ctr"/>
            <a:r>
              <a:rPr lang="de-DE" dirty="0">
                <a:solidFill>
                  <a:schemeClr val="tx1"/>
                </a:solidFill>
                <a:latin typeface="Impact" panose="020B0806030902050204" pitchFamily="34" charset="0"/>
              </a:rPr>
              <a:t>Word2vec</a:t>
            </a:r>
          </a:p>
        </p:txBody>
      </p:sp>
      <p:sp>
        <p:nvSpPr>
          <p:cNvPr id="10" name="Snip Single Corner Rectangle 9">
            <a:extLst>
              <a:ext uri="{FF2B5EF4-FFF2-40B4-BE49-F238E27FC236}">
                <a16:creationId xmlns:a16="http://schemas.microsoft.com/office/drawing/2014/main" id="{56AE645F-3637-DB4F-9437-088AEDC8D3A9}"/>
              </a:ext>
            </a:extLst>
          </p:cNvPr>
          <p:cNvSpPr/>
          <p:nvPr/>
        </p:nvSpPr>
        <p:spPr>
          <a:xfrm>
            <a:off x="1133465" y="3598512"/>
            <a:ext cx="1426873" cy="1785140"/>
          </a:xfrm>
          <a:prstGeom prst="snip1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Left Brace 11">
            <a:extLst>
              <a:ext uri="{FF2B5EF4-FFF2-40B4-BE49-F238E27FC236}">
                <a16:creationId xmlns:a16="http://schemas.microsoft.com/office/drawing/2014/main" id="{C105FEFE-6976-A447-864D-7D9799C6B68B}"/>
              </a:ext>
            </a:extLst>
          </p:cNvPr>
          <p:cNvSpPr/>
          <p:nvPr/>
        </p:nvSpPr>
        <p:spPr>
          <a:xfrm>
            <a:off x="714605" y="4096718"/>
            <a:ext cx="276620" cy="11420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17" name="Picture 16">
            <a:extLst>
              <a:ext uri="{FF2B5EF4-FFF2-40B4-BE49-F238E27FC236}">
                <a16:creationId xmlns:a16="http://schemas.microsoft.com/office/drawing/2014/main" id="{70D7DF71-E8BB-B74F-BDF7-3BAB2EA5C730}"/>
              </a:ext>
            </a:extLst>
          </p:cNvPr>
          <p:cNvPicPr>
            <a:picLocks noChangeAspect="1"/>
          </p:cNvPicPr>
          <p:nvPr/>
        </p:nvPicPr>
        <p:blipFill>
          <a:blip r:embed="rId4"/>
          <a:stretch>
            <a:fillRect/>
          </a:stretch>
        </p:blipFill>
        <p:spPr>
          <a:xfrm>
            <a:off x="1188736" y="3898619"/>
            <a:ext cx="1229362" cy="1340115"/>
          </a:xfrm>
          <a:prstGeom prst="rect">
            <a:avLst/>
          </a:prstGeom>
        </p:spPr>
      </p:pic>
      <p:sp>
        <p:nvSpPr>
          <p:cNvPr id="18" name="TextBox 17">
            <a:extLst>
              <a:ext uri="{FF2B5EF4-FFF2-40B4-BE49-F238E27FC236}">
                <a16:creationId xmlns:a16="http://schemas.microsoft.com/office/drawing/2014/main" id="{B96AB96E-FD8B-2044-B7ED-6AECE696463F}"/>
              </a:ext>
            </a:extLst>
          </p:cNvPr>
          <p:cNvSpPr txBox="1"/>
          <p:nvPr/>
        </p:nvSpPr>
        <p:spPr>
          <a:xfrm>
            <a:off x="0" y="4491082"/>
            <a:ext cx="752129" cy="369332"/>
          </a:xfrm>
          <a:prstGeom prst="rect">
            <a:avLst/>
          </a:prstGeom>
          <a:noFill/>
        </p:spPr>
        <p:txBody>
          <a:bodyPr wrap="none" rtlCol="0">
            <a:spAutoFit/>
          </a:bodyPr>
          <a:lstStyle/>
          <a:p>
            <a:r>
              <a:rPr lang="de-DE" dirty="0">
                <a:latin typeface="Impact" panose="020B0806030902050204" pitchFamily="34" charset="0"/>
              </a:rPr>
              <a:t>48 + 6</a:t>
            </a:r>
          </a:p>
        </p:txBody>
      </p:sp>
      <p:sp>
        <p:nvSpPr>
          <p:cNvPr id="19" name="Oval 18">
            <a:extLst>
              <a:ext uri="{FF2B5EF4-FFF2-40B4-BE49-F238E27FC236}">
                <a16:creationId xmlns:a16="http://schemas.microsoft.com/office/drawing/2014/main" id="{34B15B5A-A78F-3346-891F-1286E71672A5}"/>
              </a:ext>
            </a:extLst>
          </p:cNvPr>
          <p:cNvSpPr/>
          <p:nvPr/>
        </p:nvSpPr>
        <p:spPr>
          <a:xfrm>
            <a:off x="3640667" y="2912533"/>
            <a:ext cx="1608666" cy="1038035"/>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1 5 12 17 39 50</a:t>
            </a:r>
          </a:p>
        </p:txBody>
      </p:sp>
      <p:sp>
        <p:nvSpPr>
          <p:cNvPr id="20" name="Oval 19">
            <a:extLst>
              <a:ext uri="{FF2B5EF4-FFF2-40B4-BE49-F238E27FC236}">
                <a16:creationId xmlns:a16="http://schemas.microsoft.com/office/drawing/2014/main" id="{C9F74951-C663-0146-A440-01ADC52113F1}"/>
              </a:ext>
            </a:extLst>
          </p:cNvPr>
          <p:cNvSpPr/>
          <p:nvPr/>
        </p:nvSpPr>
        <p:spPr>
          <a:xfrm>
            <a:off x="3640667" y="4208679"/>
            <a:ext cx="1608666" cy="1038035"/>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2 3 8 19 24 36</a:t>
            </a:r>
          </a:p>
        </p:txBody>
      </p:sp>
      <p:sp>
        <p:nvSpPr>
          <p:cNvPr id="21" name="Oval 20">
            <a:extLst>
              <a:ext uri="{FF2B5EF4-FFF2-40B4-BE49-F238E27FC236}">
                <a16:creationId xmlns:a16="http://schemas.microsoft.com/office/drawing/2014/main" id="{576EDC8E-5279-5A49-8FC7-139FE1496D87}"/>
              </a:ext>
            </a:extLst>
          </p:cNvPr>
          <p:cNvSpPr/>
          <p:nvPr/>
        </p:nvSpPr>
        <p:spPr>
          <a:xfrm>
            <a:off x="3640667" y="5435601"/>
            <a:ext cx="1608666" cy="1038035"/>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4 7 22 26 38 42 54</a:t>
            </a:r>
          </a:p>
        </p:txBody>
      </p:sp>
      <p:sp>
        <p:nvSpPr>
          <p:cNvPr id="23" name="Folded Corner 22">
            <a:extLst>
              <a:ext uri="{FF2B5EF4-FFF2-40B4-BE49-F238E27FC236}">
                <a16:creationId xmlns:a16="http://schemas.microsoft.com/office/drawing/2014/main" id="{B899F165-38E0-7848-997C-B81B874D4405}"/>
              </a:ext>
            </a:extLst>
          </p:cNvPr>
          <p:cNvSpPr/>
          <p:nvPr/>
        </p:nvSpPr>
        <p:spPr>
          <a:xfrm>
            <a:off x="6485464" y="2940687"/>
            <a:ext cx="1955801" cy="957932"/>
          </a:xfrm>
          <a:prstGeom prst="foldedCorner">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de-DE" dirty="0"/>
              <a:t>1 12 39 50 </a:t>
            </a:r>
          </a:p>
          <a:p>
            <a:pPr marL="342900" indent="-342900">
              <a:buAutoNum type="arabicPeriod"/>
            </a:pPr>
            <a:r>
              <a:rPr lang="de-DE" dirty="0"/>
              <a:t>5 12 17 39 50</a:t>
            </a:r>
          </a:p>
          <a:p>
            <a:r>
              <a:rPr lang="de-DE" dirty="0"/>
              <a:t>…</a:t>
            </a:r>
          </a:p>
        </p:txBody>
      </p:sp>
      <p:sp>
        <p:nvSpPr>
          <p:cNvPr id="26" name="Folded Corner 25">
            <a:extLst>
              <a:ext uri="{FF2B5EF4-FFF2-40B4-BE49-F238E27FC236}">
                <a16:creationId xmlns:a16="http://schemas.microsoft.com/office/drawing/2014/main" id="{94ADE28B-DAA9-F74F-B4AB-EDB247F1DE3C}"/>
              </a:ext>
            </a:extLst>
          </p:cNvPr>
          <p:cNvSpPr/>
          <p:nvPr/>
        </p:nvSpPr>
        <p:spPr>
          <a:xfrm>
            <a:off x="6485462" y="4195278"/>
            <a:ext cx="1955801" cy="957932"/>
          </a:xfrm>
          <a:prstGeom prst="foldedCorner">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de-DE" dirty="0"/>
              <a:t>8 19 36</a:t>
            </a:r>
          </a:p>
          <a:p>
            <a:pPr marL="342900" indent="-342900">
              <a:buAutoNum type="arabicPeriod"/>
            </a:pPr>
            <a:r>
              <a:rPr lang="de-DE" dirty="0"/>
              <a:t>2 19 24 36</a:t>
            </a:r>
          </a:p>
          <a:p>
            <a:r>
              <a:rPr lang="de-DE" dirty="0"/>
              <a:t>…</a:t>
            </a:r>
          </a:p>
        </p:txBody>
      </p:sp>
      <p:sp>
        <p:nvSpPr>
          <p:cNvPr id="27" name="Folded Corner 26">
            <a:extLst>
              <a:ext uri="{FF2B5EF4-FFF2-40B4-BE49-F238E27FC236}">
                <a16:creationId xmlns:a16="http://schemas.microsoft.com/office/drawing/2014/main" id="{BC854D61-5DCD-DE40-8F29-A236B6369959}"/>
              </a:ext>
            </a:extLst>
          </p:cNvPr>
          <p:cNvSpPr/>
          <p:nvPr/>
        </p:nvSpPr>
        <p:spPr>
          <a:xfrm>
            <a:off x="6485463" y="5475652"/>
            <a:ext cx="1955801" cy="957932"/>
          </a:xfrm>
          <a:prstGeom prst="foldedCorner">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de-DE" dirty="0"/>
              <a:t>4 22 42 54</a:t>
            </a:r>
          </a:p>
          <a:p>
            <a:pPr marL="342900" indent="-342900">
              <a:buAutoNum type="arabicPeriod"/>
            </a:pPr>
            <a:r>
              <a:rPr lang="de-DE" dirty="0"/>
              <a:t>7 22 38 42 54</a:t>
            </a:r>
          </a:p>
          <a:p>
            <a:r>
              <a:rPr lang="de-DE" dirty="0"/>
              <a:t>…</a:t>
            </a:r>
          </a:p>
        </p:txBody>
      </p:sp>
      <p:sp>
        <p:nvSpPr>
          <p:cNvPr id="30" name="Notched Right Arrow 29">
            <a:extLst>
              <a:ext uri="{FF2B5EF4-FFF2-40B4-BE49-F238E27FC236}">
                <a16:creationId xmlns:a16="http://schemas.microsoft.com/office/drawing/2014/main" id="{0ED149BA-5312-B044-8F80-EC864B984EBB}"/>
              </a:ext>
            </a:extLst>
          </p:cNvPr>
          <p:cNvSpPr/>
          <p:nvPr/>
        </p:nvSpPr>
        <p:spPr>
          <a:xfrm rot="19770805">
            <a:off x="2687498" y="3943297"/>
            <a:ext cx="863600" cy="13546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Notched Right Arrow 30">
            <a:extLst>
              <a:ext uri="{FF2B5EF4-FFF2-40B4-BE49-F238E27FC236}">
                <a16:creationId xmlns:a16="http://schemas.microsoft.com/office/drawing/2014/main" id="{8DCEB4E1-E25C-4844-A52E-198C5BA679E3}"/>
              </a:ext>
            </a:extLst>
          </p:cNvPr>
          <p:cNvSpPr/>
          <p:nvPr/>
        </p:nvSpPr>
        <p:spPr>
          <a:xfrm>
            <a:off x="2711044" y="4659963"/>
            <a:ext cx="863600" cy="13546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Notched Right Arrow 31">
            <a:extLst>
              <a:ext uri="{FF2B5EF4-FFF2-40B4-BE49-F238E27FC236}">
                <a16:creationId xmlns:a16="http://schemas.microsoft.com/office/drawing/2014/main" id="{D71CE8B3-E9CA-9247-A384-3E5C4FA7C032}"/>
              </a:ext>
            </a:extLst>
          </p:cNvPr>
          <p:cNvSpPr/>
          <p:nvPr/>
        </p:nvSpPr>
        <p:spPr>
          <a:xfrm rot="1788746">
            <a:off x="2685635" y="5315919"/>
            <a:ext cx="863600" cy="13546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Notched Right Arrow 32">
            <a:extLst>
              <a:ext uri="{FF2B5EF4-FFF2-40B4-BE49-F238E27FC236}">
                <a16:creationId xmlns:a16="http://schemas.microsoft.com/office/drawing/2014/main" id="{7210BC84-79C7-D949-9232-4F43DDC49C6C}"/>
              </a:ext>
            </a:extLst>
          </p:cNvPr>
          <p:cNvSpPr/>
          <p:nvPr/>
        </p:nvSpPr>
        <p:spPr>
          <a:xfrm>
            <a:off x="5485548" y="3293695"/>
            <a:ext cx="863600" cy="13546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Notched Right Arrow 33">
            <a:extLst>
              <a:ext uri="{FF2B5EF4-FFF2-40B4-BE49-F238E27FC236}">
                <a16:creationId xmlns:a16="http://schemas.microsoft.com/office/drawing/2014/main" id="{17038882-31DB-2847-B327-E8210945FAA7}"/>
              </a:ext>
            </a:extLst>
          </p:cNvPr>
          <p:cNvSpPr/>
          <p:nvPr/>
        </p:nvSpPr>
        <p:spPr>
          <a:xfrm>
            <a:off x="5485548" y="4729707"/>
            <a:ext cx="863600" cy="13546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Notched Right Arrow 34">
            <a:extLst>
              <a:ext uri="{FF2B5EF4-FFF2-40B4-BE49-F238E27FC236}">
                <a16:creationId xmlns:a16="http://schemas.microsoft.com/office/drawing/2014/main" id="{BA664CF5-C667-4A44-890F-28C978DF991E}"/>
              </a:ext>
            </a:extLst>
          </p:cNvPr>
          <p:cNvSpPr/>
          <p:nvPr/>
        </p:nvSpPr>
        <p:spPr>
          <a:xfrm>
            <a:off x="5485548" y="5998623"/>
            <a:ext cx="863600" cy="13546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Rounded Rectangle 35">
            <a:extLst>
              <a:ext uri="{FF2B5EF4-FFF2-40B4-BE49-F238E27FC236}">
                <a16:creationId xmlns:a16="http://schemas.microsoft.com/office/drawing/2014/main" id="{705B319A-1D2F-2649-8F59-B641862D7AEE}"/>
              </a:ext>
            </a:extLst>
          </p:cNvPr>
          <p:cNvSpPr/>
          <p:nvPr/>
        </p:nvSpPr>
        <p:spPr>
          <a:xfrm>
            <a:off x="9533467" y="4184025"/>
            <a:ext cx="1820333" cy="763696"/>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Word2vec </a:t>
            </a:r>
            <a:r>
              <a:rPr lang="de-DE" dirty="0" err="1"/>
              <a:t>model</a:t>
            </a:r>
            <a:endParaRPr lang="de-DE" dirty="0"/>
          </a:p>
        </p:txBody>
      </p:sp>
      <p:sp>
        <p:nvSpPr>
          <p:cNvPr id="37" name="Notched Right Arrow 36">
            <a:extLst>
              <a:ext uri="{FF2B5EF4-FFF2-40B4-BE49-F238E27FC236}">
                <a16:creationId xmlns:a16="http://schemas.microsoft.com/office/drawing/2014/main" id="{576E323A-423C-A44C-A58D-E14F3C97A682}"/>
              </a:ext>
            </a:extLst>
          </p:cNvPr>
          <p:cNvSpPr/>
          <p:nvPr/>
        </p:nvSpPr>
        <p:spPr>
          <a:xfrm rot="1741997">
            <a:off x="8556192" y="3799560"/>
            <a:ext cx="863600" cy="13546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Notched Right Arrow 37">
            <a:extLst>
              <a:ext uri="{FF2B5EF4-FFF2-40B4-BE49-F238E27FC236}">
                <a16:creationId xmlns:a16="http://schemas.microsoft.com/office/drawing/2014/main" id="{5A0C5151-8DD7-544B-BC7F-B24CFA04E3ED}"/>
              </a:ext>
            </a:extLst>
          </p:cNvPr>
          <p:cNvSpPr/>
          <p:nvPr/>
        </p:nvSpPr>
        <p:spPr>
          <a:xfrm>
            <a:off x="8555565" y="4606511"/>
            <a:ext cx="863600" cy="13546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Notched Right Arrow 38">
            <a:extLst>
              <a:ext uri="{FF2B5EF4-FFF2-40B4-BE49-F238E27FC236}">
                <a16:creationId xmlns:a16="http://schemas.microsoft.com/office/drawing/2014/main" id="{DED7F189-115B-3F41-9E75-76AC89E7B38C}"/>
              </a:ext>
            </a:extLst>
          </p:cNvPr>
          <p:cNvSpPr/>
          <p:nvPr/>
        </p:nvSpPr>
        <p:spPr>
          <a:xfrm rot="19701665">
            <a:off x="8563453" y="5407918"/>
            <a:ext cx="863600" cy="13546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TextBox 39">
            <a:extLst>
              <a:ext uri="{FF2B5EF4-FFF2-40B4-BE49-F238E27FC236}">
                <a16:creationId xmlns:a16="http://schemas.microsoft.com/office/drawing/2014/main" id="{1D72B18E-D803-E94C-AEE0-757AAA6F706A}"/>
              </a:ext>
            </a:extLst>
          </p:cNvPr>
          <p:cNvSpPr txBox="1"/>
          <p:nvPr/>
        </p:nvSpPr>
        <p:spPr>
          <a:xfrm>
            <a:off x="3152131" y="2777067"/>
            <a:ext cx="401072" cy="369332"/>
          </a:xfrm>
          <a:prstGeom prst="rect">
            <a:avLst/>
          </a:prstGeom>
          <a:noFill/>
        </p:spPr>
        <p:txBody>
          <a:bodyPr wrap="none" rtlCol="0">
            <a:spAutoFit/>
          </a:bodyPr>
          <a:lstStyle/>
          <a:p>
            <a:r>
              <a:rPr lang="de-DE" dirty="0">
                <a:latin typeface="Impact" panose="020B0806030902050204" pitchFamily="34" charset="0"/>
              </a:rPr>
              <a:t>C1</a:t>
            </a:r>
          </a:p>
        </p:txBody>
      </p:sp>
      <p:sp>
        <p:nvSpPr>
          <p:cNvPr id="41" name="TextBox 40">
            <a:extLst>
              <a:ext uri="{FF2B5EF4-FFF2-40B4-BE49-F238E27FC236}">
                <a16:creationId xmlns:a16="http://schemas.microsoft.com/office/drawing/2014/main" id="{8C56AC65-2B5C-B042-B727-6B3C76448E05}"/>
              </a:ext>
            </a:extLst>
          </p:cNvPr>
          <p:cNvSpPr txBox="1"/>
          <p:nvPr/>
        </p:nvSpPr>
        <p:spPr>
          <a:xfrm>
            <a:off x="3152131" y="4196541"/>
            <a:ext cx="428322" cy="369332"/>
          </a:xfrm>
          <a:prstGeom prst="rect">
            <a:avLst/>
          </a:prstGeom>
          <a:noFill/>
        </p:spPr>
        <p:txBody>
          <a:bodyPr wrap="none" rtlCol="0">
            <a:spAutoFit/>
          </a:bodyPr>
          <a:lstStyle/>
          <a:p>
            <a:r>
              <a:rPr lang="de-DE" dirty="0">
                <a:latin typeface="Impact" panose="020B0806030902050204" pitchFamily="34" charset="0"/>
              </a:rPr>
              <a:t>C2</a:t>
            </a:r>
          </a:p>
        </p:txBody>
      </p:sp>
      <p:sp>
        <p:nvSpPr>
          <p:cNvPr id="42" name="TextBox 41">
            <a:extLst>
              <a:ext uri="{FF2B5EF4-FFF2-40B4-BE49-F238E27FC236}">
                <a16:creationId xmlns:a16="http://schemas.microsoft.com/office/drawing/2014/main" id="{334E3112-76CA-BD4F-9202-A4D79E49E4BF}"/>
              </a:ext>
            </a:extLst>
          </p:cNvPr>
          <p:cNvSpPr txBox="1"/>
          <p:nvPr/>
        </p:nvSpPr>
        <p:spPr>
          <a:xfrm>
            <a:off x="3152131" y="6051541"/>
            <a:ext cx="434734" cy="369332"/>
          </a:xfrm>
          <a:prstGeom prst="rect">
            <a:avLst/>
          </a:prstGeom>
          <a:noFill/>
        </p:spPr>
        <p:txBody>
          <a:bodyPr wrap="none" rtlCol="0">
            <a:spAutoFit/>
          </a:bodyPr>
          <a:lstStyle/>
          <a:p>
            <a:r>
              <a:rPr lang="de-DE" dirty="0">
                <a:latin typeface="Impact" panose="020B0806030902050204" pitchFamily="34" charset="0"/>
              </a:rPr>
              <a:t>C3</a:t>
            </a:r>
          </a:p>
        </p:txBody>
      </p:sp>
      <p:sp>
        <p:nvSpPr>
          <p:cNvPr id="44" name="Chevron 43">
            <a:extLst>
              <a:ext uri="{FF2B5EF4-FFF2-40B4-BE49-F238E27FC236}">
                <a16:creationId xmlns:a16="http://schemas.microsoft.com/office/drawing/2014/main" id="{523E6AED-C755-D64D-A29F-337E05270966}"/>
              </a:ext>
            </a:extLst>
          </p:cNvPr>
          <p:cNvSpPr/>
          <p:nvPr/>
        </p:nvSpPr>
        <p:spPr>
          <a:xfrm>
            <a:off x="2981106" y="1679214"/>
            <a:ext cx="668867" cy="646112"/>
          </a:xfrm>
          <a:prstGeom prst="chevron">
            <a:avLst/>
          </a:prstGeom>
          <a:solidFill>
            <a:srgbClr val="FFE6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latin typeface="Impact" panose="020B0806030902050204" pitchFamily="34" charset="0"/>
            </a:endParaRPr>
          </a:p>
        </p:txBody>
      </p:sp>
      <p:sp>
        <p:nvSpPr>
          <p:cNvPr id="45" name="Chevron 44">
            <a:extLst>
              <a:ext uri="{FF2B5EF4-FFF2-40B4-BE49-F238E27FC236}">
                <a16:creationId xmlns:a16="http://schemas.microsoft.com/office/drawing/2014/main" id="{E902BFAC-3593-2E47-9F7C-5973964ED1B1}"/>
              </a:ext>
            </a:extLst>
          </p:cNvPr>
          <p:cNvSpPr/>
          <p:nvPr/>
        </p:nvSpPr>
        <p:spPr>
          <a:xfrm>
            <a:off x="5746323" y="1699187"/>
            <a:ext cx="668867" cy="646112"/>
          </a:xfrm>
          <a:prstGeom prst="chevron">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latin typeface="Impact" panose="020B0806030902050204" pitchFamily="34" charset="0"/>
            </a:endParaRPr>
          </a:p>
        </p:txBody>
      </p:sp>
      <p:sp>
        <p:nvSpPr>
          <p:cNvPr id="46" name="Chevron 45">
            <a:extLst>
              <a:ext uri="{FF2B5EF4-FFF2-40B4-BE49-F238E27FC236}">
                <a16:creationId xmlns:a16="http://schemas.microsoft.com/office/drawing/2014/main" id="{CDE5E335-4157-8A42-B911-81EF47F9870D}"/>
              </a:ext>
            </a:extLst>
          </p:cNvPr>
          <p:cNvSpPr/>
          <p:nvPr/>
        </p:nvSpPr>
        <p:spPr>
          <a:xfrm>
            <a:off x="8511540" y="1684583"/>
            <a:ext cx="668867" cy="646112"/>
          </a:xfrm>
          <a:prstGeom prst="chevron">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latin typeface="Impact" panose="020B0806030902050204" pitchFamily="34" charset="0"/>
            </a:endParaRPr>
          </a:p>
        </p:txBody>
      </p:sp>
    </p:spTree>
    <p:extLst>
      <p:ext uri="{BB962C8B-B14F-4D97-AF65-F5344CB8AC3E}">
        <p14:creationId xmlns:p14="http://schemas.microsoft.com/office/powerpoint/2010/main" val="2450881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0AE947A-C230-7F46-BC5A-8E6067742996}"/>
              </a:ext>
            </a:extLst>
          </p:cNvPr>
          <p:cNvSpPr>
            <a:spLocks noGrp="1"/>
          </p:cNvSpPr>
          <p:nvPr>
            <p:ph type="title"/>
          </p:nvPr>
        </p:nvSpPr>
        <p:spPr>
          <a:xfrm>
            <a:off x="838200" y="365125"/>
            <a:ext cx="10515600" cy="1325563"/>
          </a:xfrm>
        </p:spPr>
        <p:txBody>
          <a:bodyPr/>
          <a:lstStyle/>
          <a:p>
            <a:r>
              <a:rPr lang="en-US" altLang="zh-CN" dirty="0">
                <a:latin typeface="Impact" panose="020B0806030902050204" pitchFamily="34" charset="0"/>
              </a:rPr>
              <a:t>Seq2seq Model</a:t>
            </a:r>
            <a:endParaRPr lang="de-DE" dirty="0">
              <a:latin typeface="Impact" panose="020B0806030902050204" pitchFamily="34" charset="0"/>
            </a:endParaRPr>
          </a:p>
        </p:txBody>
      </p:sp>
      <p:sp>
        <p:nvSpPr>
          <p:cNvPr id="7" name="Snip Single Corner Rectangle 6">
            <a:extLst>
              <a:ext uri="{FF2B5EF4-FFF2-40B4-BE49-F238E27FC236}">
                <a16:creationId xmlns:a16="http://schemas.microsoft.com/office/drawing/2014/main" id="{08045AE8-6EF6-A146-BDE2-F8A674CAD559}"/>
              </a:ext>
            </a:extLst>
          </p:cNvPr>
          <p:cNvSpPr/>
          <p:nvPr/>
        </p:nvSpPr>
        <p:spPr>
          <a:xfrm>
            <a:off x="2051744" y="2658793"/>
            <a:ext cx="1941342" cy="2307102"/>
          </a:xfrm>
          <a:prstGeom prst="snip1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Snip Single Corner Rectangle 7">
            <a:extLst>
              <a:ext uri="{FF2B5EF4-FFF2-40B4-BE49-F238E27FC236}">
                <a16:creationId xmlns:a16="http://schemas.microsoft.com/office/drawing/2014/main" id="{DC35DCF9-19AE-F043-A31C-E5DAA5612D1C}"/>
              </a:ext>
            </a:extLst>
          </p:cNvPr>
          <p:cNvSpPr/>
          <p:nvPr/>
        </p:nvSpPr>
        <p:spPr>
          <a:xfrm>
            <a:off x="1852452" y="2783057"/>
            <a:ext cx="1941342" cy="2307102"/>
          </a:xfrm>
          <a:prstGeom prst="snip1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Snip Single Corner Rectangle 9">
            <a:extLst>
              <a:ext uri="{FF2B5EF4-FFF2-40B4-BE49-F238E27FC236}">
                <a16:creationId xmlns:a16="http://schemas.microsoft.com/office/drawing/2014/main" id="{1DCBA082-984B-1F48-93ED-292812CD2AF3}"/>
              </a:ext>
            </a:extLst>
          </p:cNvPr>
          <p:cNvSpPr/>
          <p:nvPr/>
        </p:nvSpPr>
        <p:spPr>
          <a:xfrm>
            <a:off x="1306156" y="3162665"/>
            <a:ext cx="1941342" cy="2307102"/>
          </a:xfrm>
          <a:prstGeom prst="snip1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Box 10">
            <a:extLst>
              <a:ext uri="{FF2B5EF4-FFF2-40B4-BE49-F238E27FC236}">
                <a16:creationId xmlns:a16="http://schemas.microsoft.com/office/drawing/2014/main" id="{319B0630-8DBC-BE4E-B8C7-100AC886AA61}"/>
              </a:ext>
            </a:extLst>
          </p:cNvPr>
          <p:cNvSpPr txBox="1"/>
          <p:nvPr/>
        </p:nvSpPr>
        <p:spPr>
          <a:xfrm>
            <a:off x="2138808" y="2639445"/>
            <a:ext cx="276038" cy="523220"/>
          </a:xfrm>
          <a:prstGeom prst="rect">
            <a:avLst/>
          </a:prstGeom>
          <a:noFill/>
        </p:spPr>
        <p:txBody>
          <a:bodyPr wrap="none" rtlCol="0">
            <a:spAutoFit/>
          </a:bodyPr>
          <a:lstStyle/>
          <a:p>
            <a:r>
              <a:rPr lang="de-DE" altLang="zh-CN" sz="2800" dirty="0"/>
              <a:t>.</a:t>
            </a:r>
            <a:endParaRPr lang="de-DE" sz="2800" dirty="0"/>
          </a:p>
        </p:txBody>
      </p:sp>
      <p:sp>
        <p:nvSpPr>
          <p:cNvPr id="12" name="TextBox 11">
            <a:extLst>
              <a:ext uri="{FF2B5EF4-FFF2-40B4-BE49-F238E27FC236}">
                <a16:creationId xmlns:a16="http://schemas.microsoft.com/office/drawing/2014/main" id="{1443141B-D4B4-7D40-8897-7D1BC85A46D2}"/>
              </a:ext>
            </a:extLst>
          </p:cNvPr>
          <p:cNvSpPr txBox="1"/>
          <p:nvPr/>
        </p:nvSpPr>
        <p:spPr>
          <a:xfrm>
            <a:off x="2276827" y="2549288"/>
            <a:ext cx="276038" cy="523220"/>
          </a:xfrm>
          <a:prstGeom prst="rect">
            <a:avLst/>
          </a:prstGeom>
          <a:noFill/>
        </p:spPr>
        <p:txBody>
          <a:bodyPr wrap="none" rtlCol="0">
            <a:spAutoFit/>
          </a:bodyPr>
          <a:lstStyle/>
          <a:p>
            <a:r>
              <a:rPr lang="de-DE" altLang="zh-CN" sz="2800" dirty="0"/>
              <a:t>.</a:t>
            </a:r>
            <a:endParaRPr lang="de-DE" sz="2800" dirty="0"/>
          </a:p>
        </p:txBody>
      </p:sp>
      <p:sp>
        <p:nvSpPr>
          <p:cNvPr id="13" name="TextBox 12">
            <a:extLst>
              <a:ext uri="{FF2B5EF4-FFF2-40B4-BE49-F238E27FC236}">
                <a16:creationId xmlns:a16="http://schemas.microsoft.com/office/drawing/2014/main" id="{7032C702-CD73-254F-97EA-4DCDE8913474}"/>
              </a:ext>
            </a:extLst>
          </p:cNvPr>
          <p:cNvSpPr txBox="1"/>
          <p:nvPr/>
        </p:nvSpPr>
        <p:spPr>
          <a:xfrm>
            <a:off x="2000789" y="2739092"/>
            <a:ext cx="276038" cy="523220"/>
          </a:xfrm>
          <a:prstGeom prst="rect">
            <a:avLst/>
          </a:prstGeom>
          <a:noFill/>
        </p:spPr>
        <p:txBody>
          <a:bodyPr wrap="none" rtlCol="0">
            <a:spAutoFit/>
          </a:bodyPr>
          <a:lstStyle/>
          <a:p>
            <a:r>
              <a:rPr lang="de-DE" altLang="zh-CN" sz="2800" dirty="0"/>
              <a:t>.</a:t>
            </a:r>
            <a:endParaRPr lang="de-DE" sz="2800" dirty="0"/>
          </a:p>
        </p:txBody>
      </p:sp>
      <p:pic>
        <p:nvPicPr>
          <p:cNvPr id="17" name="Picture 16">
            <a:extLst>
              <a:ext uri="{FF2B5EF4-FFF2-40B4-BE49-F238E27FC236}">
                <a16:creationId xmlns:a16="http://schemas.microsoft.com/office/drawing/2014/main" id="{ACB55230-750D-7842-B4B4-F3DAC605C20E}"/>
              </a:ext>
            </a:extLst>
          </p:cNvPr>
          <p:cNvPicPr>
            <a:picLocks noChangeAspect="1"/>
          </p:cNvPicPr>
          <p:nvPr/>
        </p:nvPicPr>
        <p:blipFill>
          <a:blip r:embed="rId4"/>
          <a:stretch>
            <a:fillRect/>
          </a:stretch>
        </p:blipFill>
        <p:spPr>
          <a:xfrm>
            <a:off x="1336028" y="3252822"/>
            <a:ext cx="1605559" cy="2179613"/>
          </a:xfrm>
          <a:prstGeom prst="rect">
            <a:avLst/>
          </a:prstGeom>
        </p:spPr>
      </p:pic>
      <p:sp>
        <p:nvSpPr>
          <p:cNvPr id="18" name="Notched Right Arrow 17">
            <a:extLst>
              <a:ext uri="{FF2B5EF4-FFF2-40B4-BE49-F238E27FC236}">
                <a16:creationId xmlns:a16="http://schemas.microsoft.com/office/drawing/2014/main" id="{1D9B8922-DCCC-F144-928F-A009474E81BB}"/>
              </a:ext>
            </a:extLst>
          </p:cNvPr>
          <p:cNvSpPr/>
          <p:nvPr/>
        </p:nvSpPr>
        <p:spPr>
          <a:xfrm>
            <a:off x="3730440" y="3936608"/>
            <a:ext cx="787791" cy="335279"/>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ounded Rectangle 18">
            <a:extLst>
              <a:ext uri="{FF2B5EF4-FFF2-40B4-BE49-F238E27FC236}">
                <a16:creationId xmlns:a16="http://schemas.microsoft.com/office/drawing/2014/main" id="{46E2F964-756C-B343-B413-7098724344BC}"/>
              </a:ext>
            </a:extLst>
          </p:cNvPr>
          <p:cNvSpPr/>
          <p:nvPr/>
        </p:nvSpPr>
        <p:spPr>
          <a:xfrm>
            <a:off x="4953276" y="3688077"/>
            <a:ext cx="2124221" cy="116761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ltLang="zh-CN" dirty="0">
                <a:latin typeface="Impact" panose="020B0806030902050204" pitchFamily="34" charset="0"/>
              </a:rPr>
              <a:t>Seq2Seq</a:t>
            </a:r>
            <a:r>
              <a:rPr lang="zh-CN" altLang="de-DE" dirty="0">
                <a:latin typeface="Impact" panose="020B0806030902050204" pitchFamily="34" charset="0"/>
              </a:rPr>
              <a:t> </a:t>
            </a:r>
            <a:r>
              <a:rPr lang="de-DE" altLang="zh-CN" dirty="0">
                <a:latin typeface="Impact" panose="020B0806030902050204" pitchFamily="34" charset="0"/>
              </a:rPr>
              <a:t>Model</a:t>
            </a:r>
            <a:endParaRPr lang="de-DE" dirty="0">
              <a:latin typeface="Impact" panose="020B0806030902050204" pitchFamily="34" charset="0"/>
            </a:endParaRPr>
          </a:p>
        </p:txBody>
      </p:sp>
      <p:sp>
        <p:nvSpPr>
          <p:cNvPr id="20" name="Snip Single Corner Rectangle 19">
            <a:extLst>
              <a:ext uri="{FF2B5EF4-FFF2-40B4-BE49-F238E27FC236}">
                <a16:creationId xmlns:a16="http://schemas.microsoft.com/office/drawing/2014/main" id="{209395BF-A1BE-D642-8493-F61F073946F2}"/>
              </a:ext>
            </a:extLst>
          </p:cNvPr>
          <p:cNvSpPr/>
          <p:nvPr/>
        </p:nvSpPr>
        <p:spPr>
          <a:xfrm>
            <a:off x="9412458" y="2658793"/>
            <a:ext cx="1941342" cy="2307102"/>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Snip Single Corner Rectangle 20">
            <a:extLst>
              <a:ext uri="{FF2B5EF4-FFF2-40B4-BE49-F238E27FC236}">
                <a16:creationId xmlns:a16="http://schemas.microsoft.com/office/drawing/2014/main" id="{76FED7D9-26CB-1344-B1AB-CB251F116DC6}"/>
              </a:ext>
            </a:extLst>
          </p:cNvPr>
          <p:cNvSpPr/>
          <p:nvPr/>
        </p:nvSpPr>
        <p:spPr>
          <a:xfrm>
            <a:off x="9213166" y="2783057"/>
            <a:ext cx="1941342" cy="2307102"/>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Snip Single Corner Rectangle 21">
            <a:extLst>
              <a:ext uri="{FF2B5EF4-FFF2-40B4-BE49-F238E27FC236}">
                <a16:creationId xmlns:a16="http://schemas.microsoft.com/office/drawing/2014/main" id="{A2A36761-74B7-DE46-979F-C5CD6171C187}"/>
              </a:ext>
            </a:extLst>
          </p:cNvPr>
          <p:cNvSpPr/>
          <p:nvPr/>
        </p:nvSpPr>
        <p:spPr>
          <a:xfrm>
            <a:off x="8666870" y="3162665"/>
            <a:ext cx="1941342" cy="2307102"/>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3" name="TextBox 22">
            <a:extLst>
              <a:ext uri="{FF2B5EF4-FFF2-40B4-BE49-F238E27FC236}">
                <a16:creationId xmlns:a16="http://schemas.microsoft.com/office/drawing/2014/main" id="{8DDF0881-A36A-254A-89D2-58D355AAE4DB}"/>
              </a:ext>
            </a:extLst>
          </p:cNvPr>
          <p:cNvSpPr txBox="1"/>
          <p:nvPr/>
        </p:nvSpPr>
        <p:spPr>
          <a:xfrm>
            <a:off x="9499522" y="2639445"/>
            <a:ext cx="276038" cy="523220"/>
          </a:xfrm>
          <a:prstGeom prst="rect">
            <a:avLst/>
          </a:prstGeom>
          <a:noFill/>
        </p:spPr>
        <p:txBody>
          <a:bodyPr wrap="none" rtlCol="0">
            <a:spAutoFit/>
          </a:bodyPr>
          <a:lstStyle/>
          <a:p>
            <a:r>
              <a:rPr lang="de-DE" altLang="zh-CN" sz="2800" dirty="0"/>
              <a:t>.</a:t>
            </a:r>
            <a:endParaRPr lang="de-DE" sz="2800" dirty="0"/>
          </a:p>
        </p:txBody>
      </p:sp>
      <p:sp>
        <p:nvSpPr>
          <p:cNvPr id="24" name="TextBox 23">
            <a:extLst>
              <a:ext uri="{FF2B5EF4-FFF2-40B4-BE49-F238E27FC236}">
                <a16:creationId xmlns:a16="http://schemas.microsoft.com/office/drawing/2014/main" id="{71045127-19E7-B943-B105-11F25CFA6283}"/>
              </a:ext>
            </a:extLst>
          </p:cNvPr>
          <p:cNvSpPr txBox="1"/>
          <p:nvPr/>
        </p:nvSpPr>
        <p:spPr>
          <a:xfrm>
            <a:off x="9637541" y="2549288"/>
            <a:ext cx="276038" cy="523220"/>
          </a:xfrm>
          <a:prstGeom prst="rect">
            <a:avLst/>
          </a:prstGeom>
          <a:noFill/>
        </p:spPr>
        <p:txBody>
          <a:bodyPr wrap="none" rtlCol="0">
            <a:spAutoFit/>
          </a:bodyPr>
          <a:lstStyle/>
          <a:p>
            <a:r>
              <a:rPr lang="de-DE" altLang="zh-CN" sz="2800" dirty="0"/>
              <a:t>.</a:t>
            </a:r>
            <a:endParaRPr lang="de-DE" sz="2800" dirty="0"/>
          </a:p>
        </p:txBody>
      </p:sp>
      <p:sp>
        <p:nvSpPr>
          <p:cNvPr id="25" name="TextBox 24">
            <a:extLst>
              <a:ext uri="{FF2B5EF4-FFF2-40B4-BE49-F238E27FC236}">
                <a16:creationId xmlns:a16="http://schemas.microsoft.com/office/drawing/2014/main" id="{CDC9BBED-4342-5C4C-A278-E3DC70378874}"/>
              </a:ext>
            </a:extLst>
          </p:cNvPr>
          <p:cNvSpPr txBox="1"/>
          <p:nvPr/>
        </p:nvSpPr>
        <p:spPr>
          <a:xfrm>
            <a:off x="9361503" y="2739092"/>
            <a:ext cx="276038" cy="523220"/>
          </a:xfrm>
          <a:prstGeom prst="rect">
            <a:avLst/>
          </a:prstGeom>
          <a:noFill/>
        </p:spPr>
        <p:txBody>
          <a:bodyPr wrap="none" rtlCol="0">
            <a:spAutoFit/>
          </a:bodyPr>
          <a:lstStyle/>
          <a:p>
            <a:r>
              <a:rPr lang="de-DE" altLang="zh-CN" sz="2800" dirty="0"/>
              <a:t>.</a:t>
            </a:r>
            <a:endParaRPr lang="de-DE" sz="2800" dirty="0"/>
          </a:p>
        </p:txBody>
      </p:sp>
      <p:sp>
        <p:nvSpPr>
          <p:cNvPr id="27" name="Notched Right Arrow 26">
            <a:extLst>
              <a:ext uri="{FF2B5EF4-FFF2-40B4-BE49-F238E27FC236}">
                <a16:creationId xmlns:a16="http://schemas.microsoft.com/office/drawing/2014/main" id="{AD7FB4AE-88C7-BD41-99D9-0CE9E3ACA233}"/>
              </a:ext>
            </a:extLst>
          </p:cNvPr>
          <p:cNvSpPr/>
          <p:nvPr/>
        </p:nvSpPr>
        <p:spPr>
          <a:xfrm>
            <a:off x="7419559" y="3989093"/>
            <a:ext cx="787791" cy="335279"/>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Left Brace 27">
            <a:extLst>
              <a:ext uri="{FF2B5EF4-FFF2-40B4-BE49-F238E27FC236}">
                <a16:creationId xmlns:a16="http://schemas.microsoft.com/office/drawing/2014/main" id="{48449980-20B9-C443-854A-47C174103E2E}"/>
              </a:ext>
            </a:extLst>
          </p:cNvPr>
          <p:cNvSpPr/>
          <p:nvPr/>
        </p:nvSpPr>
        <p:spPr>
          <a:xfrm rot="2985239">
            <a:off x="1272170" y="2255667"/>
            <a:ext cx="330352" cy="886892"/>
          </a:xfrm>
          <a:prstGeom prst="leftBrace">
            <a:avLst>
              <a:gd name="adj1" fmla="val 48164"/>
              <a:gd name="adj2" fmla="val 4445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9" name="TextBox 28">
            <a:extLst>
              <a:ext uri="{FF2B5EF4-FFF2-40B4-BE49-F238E27FC236}">
                <a16:creationId xmlns:a16="http://schemas.microsoft.com/office/drawing/2014/main" id="{B2BACBD7-E237-244D-B25A-9B2A114FBA29}"/>
              </a:ext>
            </a:extLst>
          </p:cNvPr>
          <p:cNvSpPr txBox="1"/>
          <p:nvPr/>
        </p:nvSpPr>
        <p:spPr>
          <a:xfrm>
            <a:off x="920467" y="2286540"/>
            <a:ext cx="418704" cy="369332"/>
          </a:xfrm>
          <a:prstGeom prst="rect">
            <a:avLst/>
          </a:prstGeom>
          <a:noFill/>
        </p:spPr>
        <p:txBody>
          <a:bodyPr wrap="none" rtlCol="0">
            <a:spAutoFit/>
          </a:bodyPr>
          <a:lstStyle/>
          <a:p>
            <a:r>
              <a:rPr lang="de-DE" altLang="zh-CN" dirty="0"/>
              <a:t>30</a:t>
            </a:r>
            <a:endParaRPr lang="de-DE" dirty="0"/>
          </a:p>
        </p:txBody>
      </p:sp>
      <p:sp>
        <p:nvSpPr>
          <p:cNvPr id="31" name="Left Brace 30">
            <a:extLst>
              <a:ext uri="{FF2B5EF4-FFF2-40B4-BE49-F238E27FC236}">
                <a16:creationId xmlns:a16="http://schemas.microsoft.com/office/drawing/2014/main" id="{373EFC9F-59DC-BE45-BBBF-7C57C45C4D12}"/>
              </a:ext>
            </a:extLst>
          </p:cNvPr>
          <p:cNvSpPr/>
          <p:nvPr/>
        </p:nvSpPr>
        <p:spPr>
          <a:xfrm rot="2985239">
            <a:off x="8670844" y="2261568"/>
            <a:ext cx="330352" cy="886892"/>
          </a:xfrm>
          <a:prstGeom prst="leftBrace">
            <a:avLst>
              <a:gd name="adj1" fmla="val 48164"/>
              <a:gd name="adj2" fmla="val 4445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2" name="TextBox 31">
            <a:extLst>
              <a:ext uri="{FF2B5EF4-FFF2-40B4-BE49-F238E27FC236}">
                <a16:creationId xmlns:a16="http://schemas.microsoft.com/office/drawing/2014/main" id="{AE15C607-5370-914F-B71A-A04AD0F95F37}"/>
              </a:ext>
            </a:extLst>
          </p:cNvPr>
          <p:cNvSpPr txBox="1"/>
          <p:nvPr/>
        </p:nvSpPr>
        <p:spPr>
          <a:xfrm>
            <a:off x="8319141" y="2292441"/>
            <a:ext cx="418704" cy="369332"/>
          </a:xfrm>
          <a:prstGeom prst="rect">
            <a:avLst/>
          </a:prstGeom>
          <a:noFill/>
        </p:spPr>
        <p:txBody>
          <a:bodyPr wrap="none" rtlCol="0">
            <a:spAutoFit/>
          </a:bodyPr>
          <a:lstStyle/>
          <a:p>
            <a:r>
              <a:rPr lang="de-DE" altLang="zh-CN" dirty="0"/>
              <a:t>30</a:t>
            </a:r>
            <a:endParaRPr lang="de-DE" dirty="0"/>
          </a:p>
        </p:txBody>
      </p:sp>
      <p:graphicFrame>
        <p:nvGraphicFramePr>
          <p:cNvPr id="34" name="Table 33">
            <a:extLst>
              <a:ext uri="{FF2B5EF4-FFF2-40B4-BE49-F238E27FC236}">
                <a16:creationId xmlns:a16="http://schemas.microsoft.com/office/drawing/2014/main" id="{C6F0FC78-D24D-9D41-9B56-534FBA487DBC}"/>
              </a:ext>
            </a:extLst>
          </p:cNvPr>
          <p:cNvGraphicFramePr>
            <a:graphicFrameLocks noGrp="1"/>
          </p:cNvGraphicFramePr>
          <p:nvPr>
            <p:extLst>
              <p:ext uri="{D42A27DB-BD31-4B8C-83A1-F6EECF244321}">
                <p14:modId xmlns:p14="http://schemas.microsoft.com/office/powerpoint/2010/main" val="4249257261"/>
              </p:ext>
            </p:extLst>
          </p:nvPr>
        </p:nvGraphicFramePr>
        <p:xfrm>
          <a:off x="8941471" y="3227092"/>
          <a:ext cx="761250" cy="2194560"/>
        </p:xfrm>
        <a:graphic>
          <a:graphicData uri="http://schemas.openxmlformats.org/drawingml/2006/table">
            <a:tbl>
              <a:tblPr firstRow="1" bandRow="1">
                <a:tableStyleId>{5C22544A-7EE6-4342-B048-85BDC9FD1C3A}</a:tableStyleId>
              </a:tblPr>
              <a:tblGrid>
                <a:gridCol w="761250">
                  <a:extLst>
                    <a:ext uri="{9D8B030D-6E8A-4147-A177-3AD203B41FA5}">
                      <a16:colId xmlns:a16="http://schemas.microsoft.com/office/drawing/2014/main" val="3387327504"/>
                    </a:ext>
                  </a:extLst>
                </a:gridCol>
              </a:tblGrid>
              <a:tr h="365147">
                <a:tc>
                  <a:txBody>
                    <a:bodyPr/>
                    <a:lstStyle/>
                    <a:p>
                      <a:r>
                        <a:rPr lang="de-DE" altLang="zh-CN" dirty="0"/>
                        <a:t>score</a:t>
                      </a:r>
                      <a:endParaRPr lang="de-DE" dirty="0"/>
                    </a:p>
                  </a:txBody>
                  <a:tcPr/>
                </a:tc>
                <a:extLst>
                  <a:ext uri="{0D108BD9-81ED-4DB2-BD59-A6C34878D82A}">
                    <a16:rowId xmlns:a16="http://schemas.microsoft.com/office/drawing/2014/main" val="2946587245"/>
                  </a:ext>
                </a:extLst>
              </a:tr>
              <a:tr h="365147">
                <a:tc>
                  <a:txBody>
                    <a:bodyPr/>
                    <a:lstStyle/>
                    <a:p>
                      <a:r>
                        <a:rPr lang="de-DE" altLang="zh-CN" dirty="0"/>
                        <a:t>4.7</a:t>
                      </a:r>
                      <a:endParaRPr lang="de-DE" dirty="0"/>
                    </a:p>
                  </a:txBody>
                  <a:tcPr/>
                </a:tc>
                <a:extLst>
                  <a:ext uri="{0D108BD9-81ED-4DB2-BD59-A6C34878D82A}">
                    <a16:rowId xmlns:a16="http://schemas.microsoft.com/office/drawing/2014/main" val="576964840"/>
                  </a:ext>
                </a:extLst>
              </a:tr>
              <a:tr h="365147">
                <a:tc>
                  <a:txBody>
                    <a:bodyPr/>
                    <a:lstStyle/>
                    <a:p>
                      <a:r>
                        <a:rPr lang="de-DE" altLang="zh-CN" dirty="0"/>
                        <a:t>4.0</a:t>
                      </a:r>
                      <a:endParaRPr lang="de-DE" dirty="0"/>
                    </a:p>
                  </a:txBody>
                  <a:tcPr/>
                </a:tc>
                <a:extLst>
                  <a:ext uri="{0D108BD9-81ED-4DB2-BD59-A6C34878D82A}">
                    <a16:rowId xmlns:a16="http://schemas.microsoft.com/office/drawing/2014/main" val="1752921208"/>
                  </a:ext>
                </a:extLst>
              </a:tr>
              <a:tr h="365147">
                <a:tc>
                  <a:txBody>
                    <a:bodyPr/>
                    <a:lstStyle/>
                    <a:p>
                      <a:r>
                        <a:rPr lang="de-DE" altLang="zh-CN" dirty="0"/>
                        <a:t>1.2</a:t>
                      </a:r>
                      <a:endParaRPr lang="de-DE" dirty="0"/>
                    </a:p>
                  </a:txBody>
                  <a:tcPr/>
                </a:tc>
                <a:extLst>
                  <a:ext uri="{0D108BD9-81ED-4DB2-BD59-A6C34878D82A}">
                    <a16:rowId xmlns:a16="http://schemas.microsoft.com/office/drawing/2014/main" val="4097913694"/>
                  </a:ext>
                </a:extLst>
              </a:tr>
              <a:tr h="365147">
                <a:tc>
                  <a:txBody>
                    <a:bodyPr/>
                    <a:lstStyle/>
                    <a:p>
                      <a:r>
                        <a:rPr lang="de-DE" altLang="zh-CN" dirty="0"/>
                        <a:t>2.3</a:t>
                      </a:r>
                      <a:endParaRPr lang="de-DE" dirty="0"/>
                    </a:p>
                  </a:txBody>
                  <a:tcPr/>
                </a:tc>
                <a:extLst>
                  <a:ext uri="{0D108BD9-81ED-4DB2-BD59-A6C34878D82A}">
                    <a16:rowId xmlns:a16="http://schemas.microsoft.com/office/drawing/2014/main" val="2610730589"/>
                  </a:ext>
                </a:extLst>
              </a:tr>
              <a:tr h="365147">
                <a:tc>
                  <a:txBody>
                    <a:bodyPr/>
                    <a:lstStyle/>
                    <a:p>
                      <a:r>
                        <a:rPr lang="de-DE" altLang="zh-CN" dirty="0"/>
                        <a:t>…</a:t>
                      </a:r>
                      <a:endParaRPr lang="de-DE" dirty="0"/>
                    </a:p>
                  </a:txBody>
                  <a:tcPr/>
                </a:tc>
                <a:extLst>
                  <a:ext uri="{0D108BD9-81ED-4DB2-BD59-A6C34878D82A}">
                    <a16:rowId xmlns:a16="http://schemas.microsoft.com/office/drawing/2014/main" val="65990188"/>
                  </a:ext>
                </a:extLst>
              </a:tr>
            </a:tbl>
          </a:graphicData>
        </a:graphic>
      </p:graphicFrame>
      <p:sp>
        <p:nvSpPr>
          <p:cNvPr id="35" name="Left Brace 34">
            <a:extLst>
              <a:ext uri="{FF2B5EF4-FFF2-40B4-BE49-F238E27FC236}">
                <a16:creationId xmlns:a16="http://schemas.microsoft.com/office/drawing/2014/main" id="{E1BDBE48-B4CE-7A42-A473-408E339DD21E}"/>
              </a:ext>
            </a:extLst>
          </p:cNvPr>
          <p:cNvSpPr/>
          <p:nvPr/>
        </p:nvSpPr>
        <p:spPr>
          <a:xfrm>
            <a:off x="777051" y="3808575"/>
            <a:ext cx="295422" cy="16130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6" name="TextBox 35">
            <a:extLst>
              <a:ext uri="{FF2B5EF4-FFF2-40B4-BE49-F238E27FC236}">
                <a16:creationId xmlns:a16="http://schemas.microsoft.com/office/drawing/2014/main" id="{3793F8EA-A7EE-794D-B27D-8B647761DE5C}"/>
              </a:ext>
            </a:extLst>
          </p:cNvPr>
          <p:cNvSpPr txBox="1"/>
          <p:nvPr/>
        </p:nvSpPr>
        <p:spPr>
          <a:xfrm>
            <a:off x="309489" y="4459458"/>
            <a:ext cx="418704" cy="369332"/>
          </a:xfrm>
          <a:prstGeom prst="rect">
            <a:avLst/>
          </a:prstGeom>
          <a:noFill/>
        </p:spPr>
        <p:txBody>
          <a:bodyPr wrap="none" rtlCol="0">
            <a:spAutoFit/>
          </a:bodyPr>
          <a:lstStyle/>
          <a:p>
            <a:r>
              <a:rPr lang="de-DE" altLang="zh-CN" dirty="0"/>
              <a:t>50</a:t>
            </a:r>
            <a:endParaRPr lang="de-DE" dirty="0"/>
          </a:p>
        </p:txBody>
      </p:sp>
      <p:sp>
        <p:nvSpPr>
          <p:cNvPr id="40" name="Right Brace 39">
            <a:extLst>
              <a:ext uri="{FF2B5EF4-FFF2-40B4-BE49-F238E27FC236}">
                <a16:creationId xmlns:a16="http://schemas.microsoft.com/office/drawing/2014/main" id="{3B1B34A3-9D32-0145-8627-F4F85DE65A71}"/>
              </a:ext>
            </a:extLst>
          </p:cNvPr>
          <p:cNvSpPr/>
          <p:nvPr/>
        </p:nvSpPr>
        <p:spPr>
          <a:xfrm>
            <a:off x="9913579" y="3587262"/>
            <a:ext cx="270258" cy="165998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41" name="TextBox 40">
            <a:extLst>
              <a:ext uri="{FF2B5EF4-FFF2-40B4-BE49-F238E27FC236}">
                <a16:creationId xmlns:a16="http://schemas.microsoft.com/office/drawing/2014/main" id="{523D9BBA-EE79-CF42-88E0-24BB674EB6AB}"/>
              </a:ext>
            </a:extLst>
          </p:cNvPr>
          <p:cNvSpPr txBox="1"/>
          <p:nvPr/>
        </p:nvSpPr>
        <p:spPr>
          <a:xfrm>
            <a:off x="10162241" y="4245781"/>
            <a:ext cx="418704" cy="369332"/>
          </a:xfrm>
          <a:prstGeom prst="rect">
            <a:avLst/>
          </a:prstGeom>
          <a:noFill/>
        </p:spPr>
        <p:txBody>
          <a:bodyPr wrap="none" rtlCol="0">
            <a:spAutoFit/>
          </a:bodyPr>
          <a:lstStyle/>
          <a:p>
            <a:r>
              <a:rPr lang="de-DE" altLang="zh-CN" dirty="0"/>
              <a:t>50</a:t>
            </a:r>
            <a:endParaRPr lang="de-DE" dirty="0"/>
          </a:p>
        </p:txBody>
      </p:sp>
    </p:spTree>
    <p:extLst>
      <p:ext uri="{BB962C8B-B14F-4D97-AF65-F5344CB8AC3E}">
        <p14:creationId xmlns:p14="http://schemas.microsoft.com/office/powerpoint/2010/main" val="3108639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1">
            <a:extLst>
              <a:ext uri="{FF2B5EF4-FFF2-40B4-BE49-F238E27FC236}">
                <a16:creationId xmlns:a16="http://schemas.microsoft.com/office/drawing/2014/main" id="{3B825DE7-6860-844F-BD01-77E014567645}"/>
              </a:ext>
            </a:extLst>
          </p:cNvPr>
          <p:cNvSpPr>
            <a:spLocks noGrp="1"/>
          </p:cNvSpPr>
          <p:nvPr>
            <p:ph type="title"/>
          </p:nvPr>
        </p:nvSpPr>
        <p:spPr>
          <a:xfrm>
            <a:off x="838200" y="365125"/>
            <a:ext cx="10515600" cy="1325563"/>
          </a:xfrm>
        </p:spPr>
        <p:txBody>
          <a:bodyPr/>
          <a:lstStyle/>
          <a:p>
            <a:r>
              <a:rPr lang="en-US" altLang="zh-CN" dirty="0">
                <a:latin typeface="Impact" panose="020B0806030902050204" pitchFamily="34" charset="0"/>
              </a:rPr>
              <a:t>Experiment</a:t>
            </a:r>
            <a:endParaRPr lang="de-DE" dirty="0">
              <a:latin typeface="Impact" panose="020B0806030902050204" pitchFamily="34" charset="0"/>
            </a:endParaRPr>
          </a:p>
        </p:txBody>
      </p:sp>
      <p:sp>
        <p:nvSpPr>
          <p:cNvPr id="6" name="TextBox 5">
            <a:extLst>
              <a:ext uri="{FF2B5EF4-FFF2-40B4-BE49-F238E27FC236}">
                <a16:creationId xmlns:a16="http://schemas.microsoft.com/office/drawing/2014/main" id="{E014C941-107E-F34F-B4A1-9A3D69A1094C}"/>
              </a:ext>
            </a:extLst>
          </p:cNvPr>
          <p:cNvSpPr txBox="1"/>
          <p:nvPr/>
        </p:nvSpPr>
        <p:spPr>
          <a:xfrm>
            <a:off x="931333" y="3451755"/>
            <a:ext cx="7272867" cy="2739211"/>
          </a:xfrm>
          <a:prstGeom prst="rect">
            <a:avLst/>
          </a:prstGeom>
          <a:noFill/>
        </p:spPr>
        <p:txBody>
          <a:bodyPr wrap="square" rtlCol="0">
            <a:spAutoFit/>
          </a:bodyPr>
          <a:lstStyle/>
          <a:p>
            <a:r>
              <a:rPr lang="de-DE" sz="2800" dirty="0">
                <a:latin typeface="Impact" panose="020B0806030902050204" pitchFamily="34" charset="0"/>
              </a:rPr>
              <a:t>Struktur von NN:</a:t>
            </a:r>
          </a:p>
          <a:p>
            <a:r>
              <a:rPr lang="de-DE" dirty="0">
                <a:latin typeface="Impact" panose="020B0806030902050204" pitchFamily="34" charset="0"/>
              </a:rPr>
              <a:t>seq2seq( </a:t>
            </a:r>
          </a:p>
          <a:p>
            <a:r>
              <a:rPr lang="de-DE" dirty="0"/>
              <a:t>    </a:t>
            </a:r>
            <a:r>
              <a:rPr lang="de-DE" dirty="0">
                <a:latin typeface="Impact" panose="020B0806030902050204" pitchFamily="34" charset="0"/>
              </a:rPr>
              <a:t>LSTM: </a:t>
            </a:r>
            <a:r>
              <a:rPr lang="de-DE" dirty="0"/>
              <a:t>(21, 64, </a:t>
            </a:r>
            <a:r>
              <a:rPr lang="de-DE" dirty="0" err="1"/>
              <a:t>num_layers</a:t>
            </a:r>
            <a:r>
              <a:rPr lang="de-DE" dirty="0"/>
              <a:t>=2) </a:t>
            </a:r>
          </a:p>
          <a:p>
            <a:r>
              <a:rPr lang="de-DE" dirty="0">
                <a:latin typeface="Impact" panose="020B0806030902050204" pitchFamily="34" charset="0"/>
              </a:rPr>
              <a:t>     MLP: </a:t>
            </a:r>
          </a:p>
          <a:p>
            <a:r>
              <a:rPr lang="de-DE" dirty="0"/>
              <a:t>	(0): Linear(</a:t>
            </a:r>
            <a:r>
              <a:rPr lang="de-DE" dirty="0" err="1"/>
              <a:t>in_features</a:t>
            </a:r>
            <a:r>
              <a:rPr lang="de-DE" dirty="0"/>
              <a:t>=64, </a:t>
            </a:r>
            <a:r>
              <a:rPr lang="de-DE" dirty="0" err="1"/>
              <a:t>out_features</a:t>
            </a:r>
            <a:r>
              <a:rPr lang="de-DE" dirty="0"/>
              <a:t>=16, </a:t>
            </a:r>
            <a:r>
              <a:rPr lang="de-DE" dirty="0" err="1"/>
              <a:t>bias</a:t>
            </a:r>
            <a:r>
              <a:rPr lang="de-DE" dirty="0"/>
              <a:t>=True) </a:t>
            </a:r>
          </a:p>
          <a:p>
            <a:r>
              <a:rPr lang="de-DE" dirty="0"/>
              <a:t>	(1): Dropout(p=0.5) </a:t>
            </a:r>
          </a:p>
          <a:p>
            <a:r>
              <a:rPr lang="de-DE" dirty="0"/>
              <a:t>	(2): </a:t>
            </a:r>
            <a:r>
              <a:rPr lang="de-DE" dirty="0" err="1"/>
              <a:t>ReLU</a:t>
            </a:r>
            <a:r>
              <a:rPr lang="de-DE" dirty="0"/>
              <a:t>() </a:t>
            </a:r>
          </a:p>
          <a:p>
            <a:r>
              <a:rPr lang="de-DE" dirty="0"/>
              <a:t>	(3): Linear(</a:t>
            </a:r>
            <a:r>
              <a:rPr lang="de-DE" dirty="0" err="1"/>
              <a:t>in_features</a:t>
            </a:r>
            <a:r>
              <a:rPr lang="de-DE" dirty="0"/>
              <a:t>=16, </a:t>
            </a:r>
            <a:r>
              <a:rPr lang="de-DE" dirty="0" err="1"/>
              <a:t>out_features</a:t>
            </a:r>
            <a:r>
              <a:rPr lang="de-DE" dirty="0"/>
              <a:t>=1, </a:t>
            </a:r>
            <a:r>
              <a:rPr lang="de-DE" dirty="0" err="1"/>
              <a:t>bias</a:t>
            </a:r>
            <a:r>
              <a:rPr lang="de-DE" dirty="0"/>
              <a:t>=True) </a:t>
            </a:r>
          </a:p>
          <a:p>
            <a:r>
              <a:rPr lang="de-DE" dirty="0">
                <a:latin typeface="Impact" panose="020B0806030902050204" pitchFamily="34" charset="0"/>
              </a:rPr>
              <a:t>)</a:t>
            </a:r>
          </a:p>
        </p:txBody>
      </p:sp>
      <p:graphicFrame>
        <p:nvGraphicFramePr>
          <p:cNvPr id="7" name="Table 6">
            <a:extLst>
              <a:ext uri="{FF2B5EF4-FFF2-40B4-BE49-F238E27FC236}">
                <a16:creationId xmlns:a16="http://schemas.microsoft.com/office/drawing/2014/main" id="{18BEE347-DBBD-D844-ADDD-409171A37966}"/>
              </a:ext>
            </a:extLst>
          </p:cNvPr>
          <p:cNvGraphicFramePr>
            <a:graphicFrameLocks noGrp="1"/>
          </p:cNvGraphicFramePr>
          <p:nvPr>
            <p:extLst>
              <p:ext uri="{D42A27DB-BD31-4B8C-83A1-F6EECF244321}">
                <p14:modId xmlns:p14="http://schemas.microsoft.com/office/powerpoint/2010/main" val="2599539985"/>
              </p:ext>
            </p:extLst>
          </p:nvPr>
        </p:nvGraphicFramePr>
        <p:xfrm>
          <a:off x="931333" y="1566332"/>
          <a:ext cx="8128000" cy="15595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330423053"/>
                    </a:ext>
                  </a:extLst>
                </a:gridCol>
                <a:gridCol w="4064000">
                  <a:extLst>
                    <a:ext uri="{9D8B030D-6E8A-4147-A177-3AD203B41FA5}">
                      <a16:colId xmlns:a16="http://schemas.microsoft.com/office/drawing/2014/main" val="264056377"/>
                    </a:ext>
                  </a:extLst>
                </a:gridCol>
              </a:tblGrid>
              <a:tr h="370840">
                <a:tc>
                  <a:txBody>
                    <a:bodyPr/>
                    <a:lstStyle/>
                    <a:p>
                      <a:r>
                        <a:rPr lang="de-DE" dirty="0"/>
                        <a:t>Training</a:t>
                      </a:r>
                    </a:p>
                  </a:txBody>
                  <a:tcPr/>
                </a:tc>
                <a:tc>
                  <a:txBody>
                    <a:bodyPr/>
                    <a:lstStyle/>
                    <a:p>
                      <a:r>
                        <a:rPr lang="de-DE" dirty="0" err="1"/>
                        <a:t>Testing</a:t>
                      </a:r>
                      <a:endParaRPr lang="de-DE" dirty="0"/>
                    </a:p>
                  </a:txBody>
                  <a:tcPr/>
                </a:tc>
                <a:extLst>
                  <a:ext uri="{0D108BD9-81ED-4DB2-BD59-A6C34878D82A}">
                    <a16:rowId xmlns:a16="http://schemas.microsoft.com/office/drawing/2014/main" val="3465609419"/>
                  </a:ext>
                </a:extLst>
              </a:tr>
              <a:tr h="370840">
                <a:tc>
                  <a:txBody>
                    <a:bodyPr/>
                    <a:lstStyle/>
                    <a:p>
                      <a:r>
                        <a:rPr lang="de-DE" dirty="0"/>
                        <a:t>Anzahl Daten: 71663</a:t>
                      </a:r>
                    </a:p>
                    <a:p>
                      <a:r>
                        <a:rPr lang="de-DE" dirty="0"/>
                        <a:t>Batch </a:t>
                      </a:r>
                      <a:r>
                        <a:rPr lang="de-DE" dirty="0" err="1"/>
                        <a:t>size</a:t>
                      </a:r>
                      <a:r>
                        <a:rPr lang="de-DE" dirty="0"/>
                        <a:t>: 30</a:t>
                      </a:r>
                    </a:p>
                    <a:p>
                      <a:r>
                        <a:rPr lang="de-DE" dirty="0"/>
                        <a:t>Loss </a:t>
                      </a:r>
                      <a:r>
                        <a:rPr lang="de-DE" dirty="0" err="1"/>
                        <a:t>func</a:t>
                      </a:r>
                      <a:r>
                        <a:rPr lang="de-DE" dirty="0"/>
                        <a:t>: L1Loss</a:t>
                      </a:r>
                    </a:p>
                    <a:p>
                      <a:r>
                        <a:rPr lang="de-DE" dirty="0" err="1"/>
                        <a:t>Optim</a:t>
                      </a:r>
                      <a:r>
                        <a:rPr lang="de-DE" dirty="0"/>
                        <a:t>: Adam</a:t>
                      </a:r>
                    </a:p>
                  </a:txBody>
                  <a:tcPr/>
                </a:tc>
                <a:tc>
                  <a:txBody>
                    <a:bodyPr/>
                    <a:lstStyle/>
                    <a:p>
                      <a:r>
                        <a:rPr lang="de-DE" dirty="0"/>
                        <a:t>Anzahl Daten: 7963</a:t>
                      </a:r>
                    </a:p>
                    <a:p>
                      <a:r>
                        <a:rPr lang="de-DE" dirty="0"/>
                        <a:t>Batch </a:t>
                      </a:r>
                      <a:r>
                        <a:rPr lang="de-DE" dirty="0" err="1"/>
                        <a:t>size</a:t>
                      </a:r>
                      <a:r>
                        <a:rPr lang="de-DE" dirty="0"/>
                        <a:t>: 100</a:t>
                      </a:r>
                    </a:p>
                    <a:p>
                      <a:r>
                        <a:rPr lang="de-DE" dirty="0"/>
                        <a:t>Loss </a:t>
                      </a:r>
                      <a:r>
                        <a:rPr lang="de-DE" dirty="0" err="1"/>
                        <a:t>func</a:t>
                      </a:r>
                      <a:r>
                        <a:rPr lang="de-DE" dirty="0"/>
                        <a:t>: L1Loss</a:t>
                      </a:r>
                    </a:p>
                  </a:txBody>
                  <a:tcPr/>
                </a:tc>
                <a:extLst>
                  <a:ext uri="{0D108BD9-81ED-4DB2-BD59-A6C34878D82A}">
                    <a16:rowId xmlns:a16="http://schemas.microsoft.com/office/drawing/2014/main" val="2426151272"/>
                  </a:ext>
                </a:extLst>
              </a:tr>
            </a:tbl>
          </a:graphicData>
        </a:graphic>
      </p:graphicFrame>
    </p:spTree>
    <p:extLst>
      <p:ext uri="{BB962C8B-B14F-4D97-AF65-F5344CB8AC3E}">
        <p14:creationId xmlns:p14="http://schemas.microsoft.com/office/powerpoint/2010/main" val="2148201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855C13F-A7D6-1248-9D20-C3CC13CCEC05}"/>
              </a:ext>
            </a:extLst>
          </p:cNvPr>
          <p:cNvSpPr>
            <a:spLocks noGrp="1"/>
          </p:cNvSpPr>
          <p:nvPr>
            <p:ph type="title"/>
          </p:nvPr>
        </p:nvSpPr>
        <p:spPr>
          <a:xfrm>
            <a:off x="838200" y="365125"/>
            <a:ext cx="10515600" cy="1325563"/>
          </a:xfrm>
        </p:spPr>
        <p:txBody>
          <a:bodyPr/>
          <a:lstStyle/>
          <a:p>
            <a:r>
              <a:rPr lang="en-US" altLang="zh-CN" dirty="0">
                <a:latin typeface="Impact" panose="020B0806030902050204" pitchFamily="34" charset="0"/>
              </a:rPr>
              <a:t>Metric1</a:t>
            </a:r>
            <a:endParaRPr lang="de-DE" dirty="0">
              <a:latin typeface="Impact" panose="020B0806030902050204" pitchFamily="34" charset="0"/>
            </a:endParaRPr>
          </a:p>
        </p:txBody>
      </p:sp>
      <p:sp>
        <p:nvSpPr>
          <p:cNvPr id="31" name="Frame 30">
            <a:extLst>
              <a:ext uri="{FF2B5EF4-FFF2-40B4-BE49-F238E27FC236}">
                <a16:creationId xmlns:a16="http://schemas.microsoft.com/office/drawing/2014/main" id="{5CB7ED2C-C0D2-F249-9DA8-94D1C61DAEFE}"/>
              </a:ext>
            </a:extLst>
          </p:cNvPr>
          <p:cNvSpPr/>
          <p:nvPr/>
        </p:nvSpPr>
        <p:spPr>
          <a:xfrm>
            <a:off x="281354" y="1464323"/>
            <a:ext cx="5931586" cy="2090634"/>
          </a:xfrm>
          <a:prstGeom prst="frame">
            <a:avLst>
              <a:gd name="adj1" fmla="val 6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
        <p:nvSpPr>
          <p:cNvPr id="32" name="Notched Right Arrow 31">
            <a:extLst>
              <a:ext uri="{FF2B5EF4-FFF2-40B4-BE49-F238E27FC236}">
                <a16:creationId xmlns:a16="http://schemas.microsoft.com/office/drawing/2014/main" id="{248F6617-9ABE-A046-8530-9298DF69F60B}"/>
              </a:ext>
            </a:extLst>
          </p:cNvPr>
          <p:cNvSpPr/>
          <p:nvPr/>
        </p:nvSpPr>
        <p:spPr>
          <a:xfrm>
            <a:off x="6040808" y="2493455"/>
            <a:ext cx="506436" cy="19534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Snip Single Corner Rectangle 32">
            <a:extLst>
              <a:ext uri="{FF2B5EF4-FFF2-40B4-BE49-F238E27FC236}">
                <a16:creationId xmlns:a16="http://schemas.microsoft.com/office/drawing/2014/main" id="{0A75E261-3886-2B4E-9E78-E829D678DB72}"/>
              </a:ext>
            </a:extLst>
          </p:cNvPr>
          <p:cNvSpPr/>
          <p:nvPr/>
        </p:nvSpPr>
        <p:spPr>
          <a:xfrm>
            <a:off x="7189836" y="1788783"/>
            <a:ext cx="1067972" cy="133258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Snip Single Corner Rectangle 46">
            <a:extLst>
              <a:ext uri="{FF2B5EF4-FFF2-40B4-BE49-F238E27FC236}">
                <a16:creationId xmlns:a16="http://schemas.microsoft.com/office/drawing/2014/main" id="{8BD59B07-28ED-2F4F-AEE8-FC8D277049AC}"/>
              </a:ext>
            </a:extLst>
          </p:cNvPr>
          <p:cNvSpPr/>
          <p:nvPr/>
        </p:nvSpPr>
        <p:spPr>
          <a:xfrm>
            <a:off x="7083429" y="1842163"/>
            <a:ext cx="1067972" cy="133258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Snip Single Corner Rectangle 47">
            <a:extLst>
              <a:ext uri="{FF2B5EF4-FFF2-40B4-BE49-F238E27FC236}">
                <a16:creationId xmlns:a16="http://schemas.microsoft.com/office/drawing/2014/main" id="{73A40875-5718-0446-917F-F061FB9E89D7}"/>
              </a:ext>
            </a:extLst>
          </p:cNvPr>
          <p:cNvSpPr/>
          <p:nvPr/>
        </p:nvSpPr>
        <p:spPr>
          <a:xfrm>
            <a:off x="6793010" y="2058930"/>
            <a:ext cx="1067972" cy="133258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TextBox 48">
            <a:extLst>
              <a:ext uri="{FF2B5EF4-FFF2-40B4-BE49-F238E27FC236}">
                <a16:creationId xmlns:a16="http://schemas.microsoft.com/office/drawing/2014/main" id="{6E979330-8DEA-2F4B-8A64-9E746E403A54}"/>
              </a:ext>
            </a:extLst>
          </p:cNvPr>
          <p:cNvSpPr txBox="1"/>
          <p:nvPr/>
        </p:nvSpPr>
        <p:spPr>
          <a:xfrm>
            <a:off x="7152606" y="1766952"/>
            <a:ext cx="242374" cy="369332"/>
          </a:xfrm>
          <a:prstGeom prst="rect">
            <a:avLst/>
          </a:prstGeom>
          <a:noFill/>
        </p:spPr>
        <p:txBody>
          <a:bodyPr wrap="none" rtlCol="0">
            <a:spAutoFit/>
          </a:bodyPr>
          <a:lstStyle/>
          <a:p>
            <a:r>
              <a:rPr lang="de-DE" altLang="zh-CN" dirty="0"/>
              <a:t>.</a:t>
            </a:r>
            <a:endParaRPr lang="de-DE" dirty="0"/>
          </a:p>
        </p:txBody>
      </p:sp>
      <p:sp>
        <p:nvSpPr>
          <p:cNvPr id="50" name="TextBox 49">
            <a:extLst>
              <a:ext uri="{FF2B5EF4-FFF2-40B4-BE49-F238E27FC236}">
                <a16:creationId xmlns:a16="http://schemas.microsoft.com/office/drawing/2014/main" id="{D5CF6E03-0102-C846-BEA5-CD328544180D}"/>
              </a:ext>
            </a:extLst>
          </p:cNvPr>
          <p:cNvSpPr txBox="1"/>
          <p:nvPr/>
        </p:nvSpPr>
        <p:spPr>
          <a:xfrm>
            <a:off x="7234360" y="1713572"/>
            <a:ext cx="242374" cy="369332"/>
          </a:xfrm>
          <a:prstGeom prst="rect">
            <a:avLst/>
          </a:prstGeom>
          <a:noFill/>
        </p:spPr>
        <p:txBody>
          <a:bodyPr wrap="none" rtlCol="0">
            <a:spAutoFit/>
          </a:bodyPr>
          <a:lstStyle/>
          <a:p>
            <a:r>
              <a:rPr lang="de-DE" altLang="zh-CN" dirty="0"/>
              <a:t>.</a:t>
            </a:r>
            <a:endParaRPr lang="de-DE" dirty="0"/>
          </a:p>
        </p:txBody>
      </p:sp>
      <p:sp>
        <p:nvSpPr>
          <p:cNvPr id="51" name="TextBox 50">
            <a:extLst>
              <a:ext uri="{FF2B5EF4-FFF2-40B4-BE49-F238E27FC236}">
                <a16:creationId xmlns:a16="http://schemas.microsoft.com/office/drawing/2014/main" id="{6F9D9B78-E5BA-5F4D-BD3C-0E468DF99B3A}"/>
              </a:ext>
            </a:extLst>
          </p:cNvPr>
          <p:cNvSpPr txBox="1"/>
          <p:nvPr/>
        </p:nvSpPr>
        <p:spPr>
          <a:xfrm>
            <a:off x="7326996" y="1657497"/>
            <a:ext cx="242374" cy="369332"/>
          </a:xfrm>
          <a:prstGeom prst="rect">
            <a:avLst/>
          </a:prstGeom>
          <a:noFill/>
        </p:spPr>
        <p:txBody>
          <a:bodyPr wrap="none" rtlCol="0">
            <a:spAutoFit/>
          </a:bodyPr>
          <a:lstStyle/>
          <a:p>
            <a:r>
              <a:rPr lang="de-DE" altLang="zh-CN" dirty="0"/>
              <a:t>.</a:t>
            </a:r>
            <a:endParaRPr lang="de-DE" dirty="0"/>
          </a:p>
        </p:txBody>
      </p:sp>
      <p:sp>
        <p:nvSpPr>
          <p:cNvPr id="52" name="TextBox 51">
            <a:extLst>
              <a:ext uri="{FF2B5EF4-FFF2-40B4-BE49-F238E27FC236}">
                <a16:creationId xmlns:a16="http://schemas.microsoft.com/office/drawing/2014/main" id="{B6E17B2E-0286-AF45-9701-5A9FE1860473}"/>
              </a:ext>
            </a:extLst>
          </p:cNvPr>
          <p:cNvSpPr txBox="1"/>
          <p:nvPr/>
        </p:nvSpPr>
        <p:spPr>
          <a:xfrm>
            <a:off x="5944982" y="2124123"/>
            <a:ext cx="729687" cy="369332"/>
          </a:xfrm>
          <a:prstGeom prst="rect">
            <a:avLst/>
          </a:prstGeom>
          <a:noFill/>
        </p:spPr>
        <p:txBody>
          <a:bodyPr wrap="none" rtlCol="0">
            <a:spAutoFit/>
          </a:bodyPr>
          <a:lstStyle/>
          <a:p>
            <a:r>
              <a:rPr lang="de-DE" altLang="zh-CN" dirty="0" err="1">
                <a:latin typeface="Impact" panose="020B0806030902050204" pitchFamily="34" charset="0"/>
              </a:rPr>
              <a:t>Mean</a:t>
            </a:r>
            <a:endParaRPr lang="de-DE" dirty="0">
              <a:latin typeface="Impact" panose="020B0806030902050204" pitchFamily="34" charset="0"/>
            </a:endParaRPr>
          </a:p>
        </p:txBody>
      </p:sp>
      <p:graphicFrame>
        <p:nvGraphicFramePr>
          <p:cNvPr id="54" name="Table 53">
            <a:extLst>
              <a:ext uri="{FF2B5EF4-FFF2-40B4-BE49-F238E27FC236}">
                <a16:creationId xmlns:a16="http://schemas.microsoft.com/office/drawing/2014/main" id="{D5B76930-735F-6042-915D-0FE302B5FC1B}"/>
              </a:ext>
            </a:extLst>
          </p:cNvPr>
          <p:cNvGraphicFramePr>
            <a:graphicFrameLocks noGrp="1"/>
          </p:cNvGraphicFramePr>
          <p:nvPr>
            <p:extLst>
              <p:ext uri="{D42A27DB-BD31-4B8C-83A1-F6EECF244321}">
                <p14:modId xmlns:p14="http://schemas.microsoft.com/office/powerpoint/2010/main" val="3467234848"/>
              </p:ext>
            </p:extLst>
          </p:nvPr>
        </p:nvGraphicFramePr>
        <p:xfrm>
          <a:off x="6883024" y="2232941"/>
          <a:ext cx="781537" cy="1010920"/>
        </p:xfrm>
        <a:graphic>
          <a:graphicData uri="http://schemas.openxmlformats.org/drawingml/2006/table">
            <a:tbl>
              <a:tblPr firstRow="1" bandRow="1">
                <a:tableStyleId>{5C22544A-7EE6-4342-B048-85BDC9FD1C3A}</a:tableStyleId>
              </a:tblPr>
              <a:tblGrid>
                <a:gridCol w="781537">
                  <a:extLst>
                    <a:ext uri="{9D8B030D-6E8A-4147-A177-3AD203B41FA5}">
                      <a16:colId xmlns:a16="http://schemas.microsoft.com/office/drawing/2014/main" val="3219096060"/>
                    </a:ext>
                  </a:extLst>
                </a:gridCol>
              </a:tblGrid>
              <a:tr h="370840">
                <a:tc>
                  <a:txBody>
                    <a:bodyPr/>
                    <a:lstStyle/>
                    <a:p>
                      <a:r>
                        <a:rPr lang="de-DE" dirty="0" err="1"/>
                        <a:t>Mean</a:t>
                      </a:r>
                      <a:r>
                        <a:rPr lang="de-DE" dirty="0"/>
                        <a:t> Score</a:t>
                      </a:r>
                    </a:p>
                  </a:txBody>
                  <a:tcPr/>
                </a:tc>
                <a:extLst>
                  <a:ext uri="{0D108BD9-81ED-4DB2-BD59-A6C34878D82A}">
                    <a16:rowId xmlns:a16="http://schemas.microsoft.com/office/drawing/2014/main" val="1101612452"/>
                  </a:ext>
                </a:extLst>
              </a:tr>
              <a:tr h="370840">
                <a:tc>
                  <a:txBody>
                    <a:bodyPr/>
                    <a:lstStyle/>
                    <a:p>
                      <a:r>
                        <a:rPr lang="de-DE" dirty="0"/>
                        <a:t>3.0</a:t>
                      </a:r>
                    </a:p>
                  </a:txBody>
                  <a:tcPr/>
                </a:tc>
                <a:extLst>
                  <a:ext uri="{0D108BD9-81ED-4DB2-BD59-A6C34878D82A}">
                    <a16:rowId xmlns:a16="http://schemas.microsoft.com/office/drawing/2014/main" val="1006881179"/>
                  </a:ext>
                </a:extLst>
              </a:tr>
            </a:tbl>
          </a:graphicData>
        </a:graphic>
      </p:graphicFrame>
      <p:sp>
        <p:nvSpPr>
          <p:cNvPr id="55" name="Left Brace 54">
            <a:extLst>
              <a:ext uri="{FF2B5EF4-FFF2-40B4-BE49-F238E27FC236}">
                <a16:creationId xmlns:a16="http://schemas.microsoft.com/office/drawing/2014/main" id="{3184B656-9ED9-C943-A43D-5CE883FFB29A}"/>
              </a:ext>
            </a:extLst>
          </p:cNvPr>
          <p:cNvSpPr/>
          <p:nvPr/>
        </p:nvSpPr>
        <p:spPr>
          <a:xfrm rot="2672337">
            <a:off x="6734450" y="1527800"/>
            <a:ext cx="196947" cy="47830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56" name="TextBox 55">
            <a:extLst>
              <a:ext uri="{FF2B5EF4-FFF2-40B4-BE49-F238E27FC236}">
                <a16:creationId xmlns:a16="http://schemas.microsoft.com/office/drawing/2014/main" id="{9CA9986D-74C4-BF48-B2CE-039940636F72}"/>
              </a:ext>
            </a:extLst>
          </p:cNvPr>
          <p:cNvSpPr txBox="1"/>
          <p:nvPr/>
        </p:nvSpPr>
        <p:spPr>
          <a:xfrm>
            <a:off x="6492969" y="1430581"/>
            <a:ext cx="458780" cy="307777"/>
          </a:xfrm>
          <a:prstGeom prst="rect">
            <a:avLst/>
          </a:prstGeom>
          <a:noFill/>
        </p:spPr>
        <p:txBody>
          <a:bodyPr wrap="none" rtlCol="0">
            <a:spAutoFit/>
          </a:bodyPr>
          <a:lstStyle/>
          <a:p>
            <a:r>
              <a:rPr lang="de-DE" sz="1400" dirty="0"/>
              <a:t>100</a:t>
            </a:r>
          </a:p>
        </p:txBody>
      </p:sp>
      <p:sp>
        <p:nvSpPr>
          <p:cNvPr id="68" name="Snip Single Corner Rectangle 67">
            <a:extLst>
              <a:ext uri="{FF2B5EF4-FFF2-40B4-BE49-F238E27FC236}">
                <a16:creationId xmlns:a16="http://schemas.microsoft.com/office/drawing/2014/main" id="{0ACA7810-628A-084C-ABFF-E884A5FD7DA9}"/>
              </a:ext>
            </a:extLst>
          </p:cNvPr>
          <p:cNvSpPr/>
          <p:nvPr/>
        </p:nvSpPr>
        <p:spPr>
          <a:xfrm>
            <a:off x="1290327" y="3925505"/>
            <a:ext cx="1097855" cy="1513879"/>
          </a:xfrm>
          <a:prstGeom prst="snip1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1" name="Snip Single Corner Rectangle 70">
            <a:extLst>
              <a:ext uri="{FF2B5EF4-FFF2-40B4-BE49-F238E27FC236}">
                <a16:creationId xmlns:a16="http://schemas.microsoft.com/office/drawing/2014/main" id="{FFBB8057-9FB2-9D4E-AAE4-37DA0A7C5D4F}"/>
              </a:ext>
            </a:extLst>
          </p:cNvPr>
          <p:cNvSpPr/>
          <p:nvPr/>
        </p:nvSpPr>
        <p:spPr>
          <a:xfrm>
            <a:off x="1154861" y="4041396"/>
            <a:ext cx="1097855" cy="1513879"/>
          </a:xfrm>
          <a:prstGeom prst="snip1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2" name="Snip Single Corner Rectangle 71">
            <a:extLst>
              <a:ext uri="{FF2B5EF4-FFF2-40B4-BE49-F238E27FC236}">
                <a16:creationId xmlns:a16="http://schemas.microsoft.com/office/drawing/2014/main" id="{A3CDB4D0-72A1-F848-8775-45F9C9B58D0E}"/>
              </a:ext>
            </a:extLst>
          </p:cNvPr>
          <p:cNvSpPr/>
          <p:nvPr/>
        </p:nvSpPr>
        <p:spPr>
          <a:xfrm>
            <a:off x="800110" y="4383652"/>
            <a:ext cx="1097855" cy="1513879"/>
          </a:xfrm>
          <a:prstGeom prst="snip1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TextBox 72">
            <a:extLst>
              <a:ext uri="{FF2B5EF4-FFF2-40B4-BE49-F238E27FC236}">
                <a16:creationId xmlns:a16="http://schemas.microsoft.com/office/drawing/2014/main" id="{77F67B93-D595-CF4D-93EC-52E02B698BFB}"/>
              </a:ext>
            </a:extLst>
          </p:cNvPr>
          <p:cNvSpPr txBox="1"/>
          <p:nvPr/>
        </p:nvSpPr>
        <p:spPr>
          <a:xfrm>
            <a:off x="1450294" y="3856730"/>
            <a:ext cx="242374" cy="369332"/>
          </a:xfrm>
          <a:prstGeom prst="rect">
            <a:avLst/>
          </a:prstGeom>
          <a:noFill/>
        </p:spPr>
        <p:txBody>
          <a:bodyPr wrap="none" rtlCol="0">
            <a:spAutoFit/>
          </a:bodyPr>
          <a:lstStyle/>
          <a:p>
            <a:r>
              <a:rPr lang="de-DE" dirty="0"/>
              <a:t>.</a:t>
            </a:r>
          </a:p>
        </p:txBody>
      </p:sp>
      <p:sp>
        <p:nvSpPr>
          <p:cNvPr id="74" name="TextBox 73">
            <a:extLst>
              <a:ext uri="{FF2B5EF4-FFF2-40B4-BE49-F238E27FC236}">
                <a16:creationId xmlns:a16="http://schemas.microsoft.com/office/drawing/2014/main" id="{CE71E19E-B136-7B4A-B885-3B798AB3F012}"/>
              </a:ext>
            </a:extLst>
          </p:cNvPr>
          <p:cNvSpPr txBox="1"/>
          <p:nvPr/>
        </p:nvSpPr>
        <p:spPr>
          <a:xfrm>
            <a:off x="1349037" y="3925505"/>
            <a:ext cx="242374" cy="369332"/>
          </a:xfrm>
          <a:prstGeom prst="rect">
            <a:avLst/>
          </a:prstGeom>
          <a:noFill/>
        </p:spPr>
        <p:txBody>
          <a:bodyPr wrap="none" rtlCol="0">
            <a:spAutoFit/>
          </a:bodyPr>
          <a:lstStyle/>
          <a:p>
            <a:r>
              <a:rPr lang="de-DE" dirty="0"/>
              <a:t>.</a:t>
            </a:r>
          </a:p>
        </p:txBody>
      </p:sp>
      <p:sp>
        <p:nvSpPr>
          <p:cNvPr id="75" name="TextBox 74">
            <a:extLst>
              <a:ext uri="{FF2B5EF4-FFF2-40B4-BE49-F238E27FC236}">
                <a16:creationId xmlns:a16="http://schemas.microsoft.com/office/drawing/2014/main" id="{048402E9-D7D0-F94C-8113-ED6F81761235}"/>
              </a:ext>
            </a:extLst>
          </p:cNvPr>
          <p:cNvSpPr txBox="1"/>
          <p:nvPr/>
        </p:nvSpPr>
        <p:spPr>
          <a:xfrm>
            <a:off x="1215085" y="4014320"/>
            <a:ext cx="242374" cy="369332"/>
          </a:xfrm>
          <a:prstGeom prst="rect">
            <a:avLst/>
          </a:prstGeom>
          <a:noFill/>
        </p:spPr>
        <p:txBody>
          <a:bodyPr wrap="none" rtlCol="0">
            <a:spAutoFit/>
          </a:bodyPr>
          <a:lstStyle/>
          <a:p>
            <a:r>
              <a:rPr lang="de-DE" dirty="0"/>
              <a:t>.</a:t>
            </a:r>
          </a:p>
        </p:txBody>
      </p:sp>
      <p:pic>
        <p:nvPicPr>
          <p:cNvPr id="79" name="Picture 78">
            <a:extLst>
              <a:ext uri="{FF2B5EF4-FFF2-40B4-BE49-F238E27FC236}">
                <a16:creationId xmlns:a16="http://schemas.microsoft.com/office/drawing/2014/main" id="{B2FFDE22-717C-014B-AFB2-6431ABC034EB}"/>
              </a:ext>
            </a:extLst>
          </p:cNvPr>
          <p:cNvPicPr>
            <a:picLocks noChangeAspect="1"/>
          </p:cNvPicPr>
          <p:nvPr/>
        </p:nvPicPr>
        <p:blipFill>
          <a:blip r:embed="rId4"/>
          <a:stretch>
            <a:fillRect/>
          </a:stretch>
        </p:blipFill>
        <p:spPr>
          <a:xfrm>
            <a:off x="859422" y="4553803"/>
            <a:ext cx="953700" cy="1313987"/>
          </a:xfrm>
          <a:prstGeom prst="rect">
            <a:avLst/>
          </a:prstGeom>
        </p:spPr>
      </p:pic>
      <p:sp>
        <p:nvSpPr>
          <p:cNvPr id="80" name="Left Brace 79">
            <a:extLst>
              <a:ext uri="{FF2B5EF4-FFF2-40B4-BE49-F238E27FC236}">
                <a16:creationId xmlns:a16="http://schemas.microsoft.com/office/drawing/2014/main" id="{12C090A8-83AB-9C4E-AB18-A718F5A83FA8}"/>
              </a:ext>
            </a:extLst>
          </p:cNvPr>
          <p:cNvSpPr/>
          <p:nvPr/>
        </p:nvSpPr>
        <p:spPr>
          <a:xfrm rot="2985239">
            <a:off x="772489" y="3727820"/>
            <a:ext cx="202048" cy="592319"/>
          </a:xfrm>
          <a:prstGeom prst="leftBrace">
            <a:avLst>
              <a:gd name="adj1" fmla="val 48164"/>
              <a:gd name="adj2" fmla="val 4445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81" name="TextBox 80">
            <a:extLst>
              <a:ext uri="{FF2B5EF4-FFF2-40B4-BE49-F238E27FC236}">
                <a16:creationId xmlns:a16="http://schemas.microsoft.com/office/drawing/2014/main" id="{0636863C-EA75-924A-8302-AE293B745999}"/>
              </a:ext>
            </a:extLst>
          </p:cNvPr>
          <p:cNvSpPr txBox="1"/>
          <p:nvPr/>
        </p:nvSpPr>
        <p:spPr>
          <a:xfrm>
            <a:off x="475954" y="3672750"/>
            <a:ext cx="460157" cy="307777"/>
          </a:xfrm>
          <a:prstGeom prst="rect">
            <a:avLst/>
          </a:prstGeom>
          <a:noFill/>
        </p:spPr>
        <p:txBody>
          <a:bodyPr wrap="square" rtlCol="0">
            <a:spAutoFit/>
          </a:bodyPr>
          <a:lstStyle/>
          <a:p>
            <a:r>
              <a:rPr lang="de-DE" altLang="zh-CN" sz="1400" dirty="0"/>
              <a:t>100</a:t>
            </a:r>
            <a:endParaRPr lang="de-DE" sz="1400" dirty="0"/>
          </a:p>
        </p:txBody>
      </p:sp>
      <p:sp>
        <p:nvSpPr>
          <p:cNvPr id="84" name="Notched Right Arrow 83">
            <a:extLst>
              <a:ext uri="{FF2B5EF4-FFF2-40B4-BE49-F238E27FC236}">
                <a16:creationId xmlns:a16="http://schemas.microsoft.com/office/drawing/2014/main" id="{B5E6E099-ACC2-6549-A7CE-209AB19B0386}"/>
              </a:ext>
            </a:extLst>
          </p:cNvPr>
          <p:cNvSpPr/>
          <p:nvPr/>
        </p:nvSpPr>
        <p:spPr>
          <a:xfrm>
            <a:off x="2424000" y="4818058"/>
            <a:ext cx="541866" cy="22013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5" name="Snip Single Corner Rectangle 84">
            <a:extLst>
              <a:ext uri="{FF2B5EF4-FFF2-40B4-BE49-F238E27FC236}">
                <a16:creationId xmlns:a16="http://schemas.microsoft.com/office/drawing/2014/main" id="{6195EB96-8854-A247-9FCD-02AE506D16A0}"/>
              </a:ext>
            </a:extLst>
          </p:cNvPr>
          <p:cNvSpPr/>
          <p:nvPr/>
        </p:nvSpPr>
        <p:spPr>
          <a:xfrm>
            <a:off x="3699555" y="4109645"/>
            <a:ext cx="1067972" cy="133258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6" name="Snip Single Corner Rectangle 85">
            <a:extLst>
              <a:ext uri="{FF2B5EF4-FFF2-40B4-BE49-F238E27FC236}">
                <a16:creationId xmlns:a16="http://schemas.microsoft.com/office/drawing/2014/main" id="{A2D69BD1-0FAE-9D4A-9E75-6BDF6A2502B9}"/>
              </a:ext>
            </a:extLst>
          </p:cNvPr>
          <p:cNvSpPr/>
          <p:nvPr/>
        </p:nvSpPr>
        <p:spPr>
          <a:xfrm>
            <a:off x="3593148" y="4163025"/>
            <a:ext cx="1067972" cy="133258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7" name="Snip Single Corner Rectangle 86">
            <a:extLst>
              <a:ext uri="{FF2B5EF4-FFF2-40B4-BE49-F238E27FC236}">
                <a16:creationId xmlns:a16="http://schemas.microsoft.com/office/drawing/2014/main" id="{ECE78776-62C4-AF44-BAD7-34B3FD4291BC}"/>
              </a:ext>
            </a:extLst>
          </p:cNvPr>
          <p:cNvSpPr/>
          <p:nvPr/>
        </p:nvSpPr>
        <p:spPr>
          <a:xfrm>
            <a:off x="3302729" y="4379792"/>
            <a:ext cx="1067972" cy="133258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8" name="TextBox 87">
            <a:extLst>
              <a:ext uri="{FF2B5EF4-FFF2-40B4-BE49-F238E27FC236}">
                <a16:creationId xmlns:a16="http://schemas.microsoft.com/office/drawing/2014/main" id="{522B25B2-040D-4245-9010-2C06D7DAEB61}"/>
              </a:ext>
            </a:extLst>
          </p:cNvPr>
          <p:cNvSpPr txBox="1"/>
          <p:nvPr/>
        </p:nvSpPr>
        <p:spPr>
          <a:xfrm>
            <a:off x="3662325" y="4087814"/>
            <a:ext cx="242374" cy="369332"/>
          </a:xfrm>
          <a:prstGeom prst="rect">
            <a:avLst/>
          </a:prstGeom>
          <a:noFill/>
        </p:spPr>
        <p:txBody>
          <a:bodyPr wrap="none" rtlCol="0">
            <a:spAutoFit/>
          </a:bodyPr>
          <a:lstStyle/>
          <a:p>
            <a:r>
              <a:rPr lang="de-DE" altLang="zh-CN" dirty="0"/>
              <a:t>.</a:t>
            </a:r>
            <a:endParaRPr lang="de-DE" dirty="0"/>
          </a:p>
        </p:txBody>
      </p:sp>
      <p:sp>
        <p:nvSpPr>
          <p:cNvPr id="89" name="TextBox 88">
            <a:extLst>
              <a:ext uri="{FF2B5EF4-FFF2-40B4-BE49-F238E27FC236}">
                <a16:creationId xmlns:a16="http://schemas.microsoft.com/office/drawing/2014/main" id="{9D192525-8B93-3947-BE64-060C4332CE14}"/>
              </a:ext>
            </a:extLst>
          </p:cNvPr>
          <p:cNvSpPr txBox="1"/>
          <p:nvPr/>
        </p:nvSpPr>
        <p:spPr>
          <a:xfrm>
            <a:off x="3744079" y="4034434"/>
            <a:ext cx="242374" cy="369332"/>
          </a:xfrm>
          <a:prstGeom prst="rect">
            <a:avLst/>
          </a:prstGeom>
          <a:noFill/>
        </p:spPr>
        <p:txBody>
          <a:bodyPr wrap="none" rtlCol="0">
            <a:spAutoFit/>
          </a:bodyPr>
          <a:lstStyle/>
          <a:p>
            <a:r>
              <a:rPr lang="de-DE" altLang="zh-CN" dirty="0"/>
              <a:t>.</a:t>
            </a:r>
            <a:endParaRPr lang="de-DE" dirty="0"/>
          </a:p>
        </p:txBody>
      </p:sp>
      <p:sp>
        <p:nvSpPr>
          <p:cNvPr id="90" name="TextBox 89">
            <a:extLst>
              <a:ext uri="{FF2B5EF4-FFF2-40B4-BE49-F238E27FC236}">
                <a16:creationId xmlns:a16="http://schemas.microsoft.com/office/drawing/2014/main" id="{44718699-AED9-2D43-96E2-2FD758C8CA7A}"/>
              </a:ext>
            </a:extLst>
          </p:cNvPr>
          <p:cNvSpPr txBox="1"/>
          <p:nvPr/>
        </p:nvSpPr>
        <p:spPr>
          <a:xfrm>
            <a:off x="3836715" y="3978359"/>
            <a:ext cx="242374" cy="369332"/>
          </a:xfrm>
          <a:prstGeom prst="rect">
            <a:avLst/>
          </a:prstGeom>
          <a:noFill/>
        </p:spPr>
        <p:txBody>
          <a:bodyPr wrap="none" rtlCol="0">
            <a:spAutoFit/>
          </a:bodyPr>
          <a:lstStyle/>
          <a:p>
            <a:r>
              <a:rPr lang="de-DE" altLang="zh-CN" dirty="0"/>
              <a:t>.</a:t>
            </a:r>
            <a:endParaRPr lang="de-DE" dirty="0"/>
          </a:p>
        </p:txBody>
      </p:sp>
      <p:graphicFrame>
        <p:nvGraphicFramePr>
          <p:cNvPr id="91" name="Table 90">
            <a:extLst>
              <a:ext uri="{FF2B5EF4-FFF2-40B4-BE49-F238E27FC236}">
                <a16:creationId xmlns:a16="http://schemas.microsoft.com/office/drawing/2014/main" id="{F2FD5DCC-DABC-4646-ACE4-50A83DF1561C}"/>
              </a:ext>
            </a:extLst>
          </p:cNvPr>
          <p:cNvGraphicFramePr>
            <a:graphicFrameLocks noGrp="1"/>
          </p:cNvGraphicFramePr>
          <p:nvPr>
            <p:extLst>
              <p:ext uri="{D42A27DB-BD31-4B8C-83A1-F6EECF244321}">
                <p14:modId xmlns:p14="http://schemas.microsoft.com/office/powerpoint/2010/main" val="305702433"/>
              </p:ext>
            </p:extLst>
          </p:nvPr>
        </p:nvGraphicFramePr>
        <p:xfrm>
          <a:off x="3392743" y="4553803"/>
          <a:ext cx="781537" cy="1010920"/>
        </p:xfrm>
        <a:graphic>
          <a:graphicData uri="http://schemas.openxmlformats.org/drawingml/2006/table">
            <a:tbl>
              <a:tblPr firstRow="1" bandRow="1">
                <a:tableStyleId>{5C22544A-7EE6-4342-B048-85BDC9FD1C3A}</a:tableStyleId>
              </a:tblPr>
              <a:tblGrid>
                <a:gridCol w="781537">
                  <a:extLst>
                    <a:ext uri="{9D8B030D-6E8A-4147-A177-3AD203B41FA5}">
                      <a16:colId xmlns:a16="http://schemas.microsoft.com/office/drawing/2014/main" val="3219096060"/>
                    </a:ext>
                  </a:extLst>
                </a:gridCol>
              </a:tblGrid>
              <a:tr h="370840">
                <a:tc>
                  <a:txBody>
                    <a:bodyPr/>
                    <a:lstStyle/>
                    <a:p>
                      <a:r>
                        <a:rPr lang="de-DE" dirty="0" err="1"/>
                        <a:t>Mean</a:t>
                      </a:r>
                      <a:r>
                        <a:rPr lang="de-DE" dirty="0"/>
                        <a:t> </a:t>
                      </a:r>
                      <a:r>
                        <a:rPr lang="de-DE" dirty="0" err="1"/>
                        <a:t>target</a:t>
                      </a:r>
                      <a:endParaRPr lang="de-DE" dirty="0"/>
                    </a:p>
                  </a:txBody>
                  <a:tcPr/>
                </a:tc>
                <a:extLst>
                  <a:ext uri="{0D108BD9-81ED-4DB2-BD59-A6C34878D82A}">
                    <a16:rowId xmlns:a16="http://schemas.microsoft.com/office/drawing/2014/main" val="1101612452"/>
                  </a:ext>
                </a:extLst>
              </a:tr>
              <a:tr h="370840">
                <a:tc>
                  <a:txBody>
                    <a:bodyPr/>
                    <a:lstStyle/>
                    <a:p>
                      <a:r>
                        <a:rPr lang="de-DE" dirty="0"/>
                        <a:t>3.5</a:t>
                      </a:r>
                    </a:p>
                  </a:txBody>
                  <a:tcPr/>
                </a:tc>
                <a:extLst>
                  <a:ext uri="{0D108BD9-81ED-4DB2-BD59-A6C34878D82A}">
                    <a16:rowId xmlns:a16="http://schemas.microsoft.com/office/drawing/2014/main" val="1006881179"/>
                  </a:ext>
                </a:extLst>
              </a:tr>
            </a:tbl>
          </a:graphicData>
        </a:graphic>
      </p:graphicFrame>
      <p:sp>
        <p:nvSpPr>
          <p:cNvPr id="92" name="Left Brace 91">
            <a:extLst>
              <a:ext uri="{FF2B5EF4-FFF2-40B4-BE49-F238E27FC236}">
                <a16:creationId xmlns:a16="http://schemas.microsoft.com/office/drawing/2014/main" id="{A585F13A-72BA-2F41-9F75-A766BCECEB91}"/>
              </a:ext>
            </a:extLst>
          </p:cNvPr>
          <p:cNvSpPr/>
          <p:nvPr/>
        </p:nvSpPr>
        <p:spPr>
          <a:xfrm rot="2672337">
            <a:off x="3244169" y="3848662"/>
            <a:ext cx="196947" cy="47830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93" name="TextBox 92">
            <a:extLst>
              <a:ext uri="{FF2B5EF4-FFF2-40B4-BE49-F238E27FC236}">
                <a16:creationId xmlns:a16="http://schemas.microsoft.com/office/drawing/2014/main" id="{9C0DAE24-D8BD-A14A-9A48-213C7CEE2A82}"/>
              </a:ext>
            </a:extLst>
          </p:cNvPr>
          <p:cNvSpPr txBox="1"/>
          <p:nvPr/>
        </p:nvSpPr>
        <p:spPr>
          <a:xfrm>
            <a:off x="2941206" y="3728724"/>
            <a:ext cx="458780" cy="307777"/>
          </a:xfrm>
          <a:prstGeom prst="rect">
            <a:avLst/>
          </a:prstGeom>
          <a:noFill/>
        </p:spPr>
        <p:txBody>
          <a:bodyPr wrap="none" rtlCol="0">
            <a:spAutoFit/>
          </a:bodyPr>
          <a:lstStyle/>
          <a:p>
            <a:r>
              <a:rPr lang="de-DE" sz="1400" dirty="0"/>
              <a:t>100</a:t>
            </a:r>
          </a:p>
        </p:txBody>
      </p:sp>
      <p:sp>
        <p:nvSpPr>
          <p:cNvPr id="94" name="TextBox 93">
            <a:extLst>
              <a:ext uri="{FF2B5EF4-FFF2-40B4-BE49-F238E27FC236}">
                <a16:creationId xmlns:a16="http://schemas.microsoft.com/office/drawing/2014/main" id="{81233C43-9709-8C46-B6D8-D1537FADD1EE}"/>
              </a:ext>
            </a:extLst>
          </p:cNvPr>
          <p:cNvSpPr txBox="1"/>
          <p:nvPr/>
        </p:nvSpPr>
        <p:spPr>
          <a:xfrm>
            <a:off x="2373127" y="4455310"/>
            <a:ext cx="729687" cy="369332"/>
          </a:xfrm>
          <a:prstGeom prst="rect">
            <a:avLst/>
          </a:prstGeom>
          <a:noFill/>
        </p:spPr>
        <p:txBody>
          <a:bodyPr wrap="none" rtlCol="0">
            <a:spAutoFit/>
          </a:bodyPr>
          <a:lstStyle/>
          <a:p>
            <a:r>
              <a:rPr lang="de-DE" dirty="0" err="1">
                <a:latin typeface="Impact" panose="020B0806030902050204" pitchFamily="34" charset="0"/>
              </a:rPr>
              <a:t>Mean</a:t>
            </a:r>
            <a:endParaRPr lang="de-DE" dirty="0">
              <a:latin typeface="Impact" panose="020B0806030902050204" pitchFamily="34" charset="0"/>
            </a:endParaRPr>
          </a:p>
        </p:txBody>
      </p:sp>
      <p:sp>
        <p:nvSpPr>
          <p:cNvPr id="95" name="Snip Single Corner Rectangle 94">
            <a:extLst>
              <a:ext uri="{FF2B5EF4-FFF2-40B4-BE49-F238E27FC236}">
                <a16:creationId xmlns:a16="http://schemas.microsoft.com/office/drawing/2014/main" id="{9E07BD83-38A3-374F-8F5E-C224BA286AAC}"/>
              </a:ext>
            </a:extLst>
          </p:cNvPr>
          <p:cNvSpPr/>
          <p:nvPr/>
        </p:nvSpPr>
        <p:spPr>
          <a:xfrm>
            <a:off x="9231917" y="1839449"/>
            <a:ext cx="1067972" cy="133258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7" name="Snip Single Corner Rectangle 96">
            <a:extLst>
              <a:ext uri="{FF2B5EF4-FFF2-40B4-BE49-F238E27FC236}">
                <a16:creationId xmlns:a16="http://schemas.microsoft.com/office/drawing/2014/main" id="{D278698A-3186-324C-81CE-CA10F440D95B}"/>
              </a:ext>
            </a:extLst>
          </p:cNvPr>
          <p:cNvSpPr/>
          <p:nvPr/>
        </p:nvSpPr>
        <p:spPr>
          <a:xfrm>
            <a:off x="9022919" y="2078322"/>
            <a:ext cx="1067972" cy="133258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9" name="TextBox 98">
            <a:extLst>
              <a:ext uri="{FF2B5EF4-FFF2-40B4-BE49-F238E27FC236}">
                <a16:creationId xmlns:a16="http://schemas.microsoft.com/office/drawing/2014/main" id="{FCEDE852-9962-8B42-A70A-61AFF7335D1F}"/>
              </a:ext>
            </a:extLst>
          </p:cNvPr>
          <p:cNvSpPr txBox="1"/>
          <p:nvPr/>
        </p:nvSpPr>
        <p:spPr>
          <a:xfrm>
            <a:off x="9276441" y="1764238"/>
            <a:ext cx="242374" cy="369332"/>
          </a:xfrm>
          <a:prstGeom prst="rect">
            <a:avLst/>
          </a:prstGeom>
          <a:noFill/>
        </p:spPr>
        <p:txBody>
          <a:bodyPr wrap="none" rtlCol="0">
            <a:spAutoFit/>
          </a:bodyPr>
          <a:lstStyle/>
          <a:p>
            <a:r>
              <a:rPr lang="de-DE" altLang="zh-CN" dirty="0"/>
              <a:t>.</a:t>
            </a:r>
            <a:endParaRPr lang="de-DE" dirty="0"/>
          </a:p>
        </p:txBody>
      </p:sp>
      <p:sp>
        <p:nvSpPr>
          <p:cNvPr id="100" name="TextBox 99">
            <a:extLst>
              <a:ext uri="{FF2B5EF4-FFF2-40B4-BE49-F238E27FC236}">
                <a16:creationId xmlns:a16="http://schemas.microsoft.com/office/drawing/2014/main" id="{AE10601B-59E0-4C43-A642-10BE956EF525}"/>
              </a:ext>
            </a:extLst>
          </p:cNvPr>
          <p:cNvSpPr txBox="1"/>
          <p:nvPr/>
        </p:nvSpPr>
        <p:spPr>
          <a:xfrm>
            <a:off x="9369077" y="1708163"/>
            <a:ext cx="242374" cy="369332"/>
          </a:xfrm>
          <a:prstGeom prst="rect">
            <a:avLst/>
          </a:prstGeom>
          <a:noFill/>
        </p:spPr>
        <p:txBody>
          <a:bodyPr wrap="none" rtlCol="0">
            <a:spAutoFit/>
          </a:bodyPr>
          <a:lstStyle/>
          <a:p>
            <a:r>
              <a:rPr lang="de-DE" altLang="zh-CN" dirty="0"/>
              <a:t>.</a:t>
            </a:r>
            <a:endParaRPr lang="de-DE" dirty="0"/>
          </a:p>
        </p:txBody>
      </p:sp>
      <p:graphicFrame>
        <p:nvGraphicFramePr>
          <p:cNvPr id="101" name="Table 100">
            <a:extLst>
              <a:ext uri="{FF2B5EF4-FFF2-40B4-BE49-F238E27FC236}">
                <a16:creationId xmlns:a16="http://schemas.microsoft.com/office/drawing/2014/main" id="{43743B5C-8083-0E4A-B441-5998494646AE}"/>
              </a:ext>
            </a:extLst>
          </p:cNvPr>
          <p:cNvGraphicFramePr>
            <a:graphicFrameLocks noGrp="1"/>
          </p:cNvGraphicFramePr>
          <p:nvPr>
            <p:extLst>
              <p:ext uri="{D42A27DB-BD31-4B8C-83A1-F6EECF244321}">
                <p14:modId xmlns:p14="http://schemas.microsoft.com/office/powerpoint/2010/main" val="2185828023"/>
              </p:ext>
            </p:extLst>
          </p:nvPr>
        </p:nvGraphicFramePr>
        <p:xfrm>
          <a:off x="9112933" y="2252333"/>
          <a:ext cx="781537" cy="1010920"/>
        </p:xfrm>
        <a:graphic>
          <a:graphicData uri="http://schemas.openxmlformats.org/drawingml/2006/table">
            <a:tbl>
              <a:tblPr firstRow="1" bandRow="1">
                <a:tableStyleId>{5C22544A-7EE6-4342-B048-85BDC9FD1C3A}</a:tableStyleId>
              </a:tblPr>
              <a:tblGrid>
                <a:gridCol w="781537">
                  <a:extLst>
                    <a:ext uri="{9D8B030D-6E8A-4147-A177-3AD203B41FA5}">
                      <a16:colId xmlns:a16="http://schemas.microsoft.com/office/drawing/2014/main" val="3219096060"/>
                    </a:ext>
                  </a:extLst>
                </a:gridCol>
              </a:tblGrid>
              <a:tr h="370840">
                <a:tc>
                  <a:txBody>
                    <a:bodyPr/>
                    <a:lstStyle/>
                    <a:p>
                      <a:r>
                        <a:rPr lang="de-DE" dirty="0" err="1"/>
                        <a:t>Mean</a:t>
                      </a:r>
                      <a:r>
                        <a:rPr lang="de-DE" dirty="0"/>
                        <a:t> Score</a:t>
                      </a:r>
                    </a:p>
                  </a:txBody>
                  <a:tcPr/>
                </a:tc>
                <a:extLst>
                  <a:ext uri="{0D108BD9-81ED-4DB2-BD59-A6C34878D82A}">
                    <a16:rowId xmlns:a16="http://schemas.microsoft.com/office/drawing/2014/main" val="1101612452"/>
                  </a:ext>
                </a:extLst>
              </a:tr>
              <a:tr h="370840">
                <a:tc>
                  <a:txBody>
                    <a:bodyPr/>
                    <a:lstStyle/>
                    <a:p>
                      <a:r>
                        <a:rPr lang="de-DE" dirty="0"/>
                        <a:t>3.0</a:t>
                      </a:r>
                    </a:p>
                  </a:txBody>
                  <a:tcPr/>
                </a:tc>
                <a:extLst>
                  <a:ext uri="{0D108BD9-81ED-4DB2-BD59-A6C34878D82A}">
                    <a16:rowId xmlns:a16="http://schemas.microsoft.com/office/drawing/2014/main" val="1006881179"/>
                  </a:ext>
                </a:extLst>
              </a:tr>
            </a:tbl>
          </a:graphicData>
        </a:graphic>
      </p:graphicFrame>
      <p:sp>
        <p:nvSpPr>
          <p:cNvPr id="102" name="Left Brace 101">
            <a:extLst>
              <a:ext uri="{FF2B5EF4-FFF2-40B4-BE49-F238E27FC236}">
                <a16:creationId xmlns:a16="http://schemas.microsoft.com/office/drawing/2014/main" id="{033AD055-26A2-214C-A035-3222010F2FD8}"/>
              </a:ext>
            </a:extLst>
          </p:cNvPr>
          <p:cNvSpPr/>
          <p:nvPr/>
        </p:nvSpPr>
        <p:spPr>
          <a:xfrm rot="2672337">
            <a:off x="8776531" y="1578466"/>
            <a:ext cx="196947" cy="47830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03" name="TextBox 102">
            <a:extLst>
              <a:ext uri="{FF2B5EF4-FFF2-40B4-BE49-F238E27FC236}">
                <a16:creationId xmlns:a16="http://schemas.microsoft.com/office/drawing/2014/main" id="{ED97ADB2-C696-074A-BEE8-463FEE180060}"/>
              </a:ext>
            </a:extLst>
          </p:cNvPr>
          <p:cNvSpPr txBox="1"/>
          <p:nvPr/>
        </p:nvSpPr>
        <p:spPr>
          <a:xfrm>
            <a:off x="8535050" y="1481247"/>
            <a:ext cx="276038" cy="307777"/>
          </a:xfrm>
          <a:prstGeom prst="rect">
            <a:avLst/>
          </a:prstGeom>
          <a:noFill/>
        </p:spPr>
        <p:txBody>
          <a:bodyPr wrap="none" rtlCol="0">
            <a:spAutoFit/>
          </a:bodyPr>
          <a:lstStyle/>
          <a:p>
            <a:r>
              <a:rPr lang="de-DE" sz="1400" dirty="0"/>
              <a:t>5</a:t>
            </a:r>
          </a:p>
        </p:txBody>
      </p:sp>
      <p:sp>
        <p:nvSpPr>
          <p:cNvPr id="104" name="Notched Right Arrow 103">
            <a:extLst>
              <a:ext uri="{FF2B5EF4-FFF2-40B4-BE49-F238E27FC236}">
                <a16:creationId xmlns:a16="http://schemas.microsoft.com/office/drawing/2014/main" id="{CC0D9B30-D0AE-0D47-BC91-C672591B7BE6}"/>
              </a:ext>
            </a:extLst>
          </p:cNvPr>
          <p:cNvSpPr/>
          <p:nvPr/>
        </p:nvSpPr>
        <p:spPr>
          <a:xfrm>
            <a:off x="8229366" y="2452926"/>
            <a:ext cx="688438" cy="26137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5" name="TextBox 104">
            <a:extLst>
              <a:ext uri="{FF2B5EF4-FFF2-40B4-BE49-F238E27FC236}">
                <a16:creationId xmlns:a16="http://schemas.microsoft.com/office/drawing/2014/main" id="{ABE64526-E6E3-214F-B537-E3F63AAFD06E}"/>
              </a:ext>
            </a:extLst>
          </p:cNvPr>
          <p:cNvSpPr txBox="1"/>
          <p:nvPr/>
        </p:nvSpPr>
        <p:spPr>
          <a:xfrm>
            <a:off x="8241415" y="2091372"/>
            <a:ext cx="689932" cy="369332"/>
          </a:xfrm>
          <a:prstGeom prst="rect">
            <a:avLst/>
          </a:prstGeom>
          <a:noFill/>
        </p:spPr>
        <p:txBody>
          <a:bodyPr wrap="none" rtlCol="0">
            <a:spAutoFit/>
          </a:bodyPr>
          <a:lstStyle/>
          <a:p>
            <a:r>
              <a:rPr lang="de-DE" dirty="0">
                <a:latin typeface="Impact" panose="020B0806030902050204" pitchFamily="34" charset="0"/>
              </a:rPr>
              <a:t>Top 5</a:t>
            </a:r>
          </a:p>
        </p:txBody>
      </p:sp>
      <p:sp>
        <p:nvSpPr>
          <p:cNvPr id="106" name="Snip Single Corner Rectangle 105">
            <a:extLst>
              <a:ext uri="{FF2B5EF4-FFF2-40B4-BE49-F238E27FC236}">
                <a16:creationId xmlns:a16="http://schemas.microsoft.com/office/drawing/2014/main" id="{A2AD09E6-6750-3343-A87A-18E48B0C504D}"/>
              </a:ext>
            </a:extLst>
          </p:cNvPr>
          <p:cNvSpPr/>
          <p:nvPr/>
        </p:nvSpPr>
        <p:spPr>
          <a:xfrm>
            <a:off x="5669058" y="4250921"/>
            <a:ext cx="1067972" cy="133258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aphicFrame>
        <p:nvGraphicFramePr>
          <p:cNvPr id="107" name="Table 106">
            <a:extLst>
              <a:ext uri="{FF2B5EF4-FFF2-40B4-BE49-F238E27FC236}">
                <a16:creationId xmlns:a16="http://schemas.microsoft.com/office/drawing/2014/main" id="{BCBFB165-C3C1-D645-8FDF-139C2248D5C4}"/>
              </a:ext>
            </a:extLst>
          </p:cNvPr>
          <p:cNvGraphicFramePr>
            <a:graphicFrameLocks noGrp="1"/>
          </p:cNvGraphicFramePr>
          <p:nvPr>
            <p:extLst>
              <p:ext uri="{D42A27DB-BD31-4B8C-83A1-F6EECF244321}">
                <p14:modId xmlns:p14="http://schemas.microsoft.com/office/powerpoint/2010/main" val="818369940"/>
              </p:ext>
            </p:extLst>
          </p:nvPr>
        </p:nvGraphicFramePr>
        <p:xfrm>
          <a:off x="5775465" y="4435587"/>
          <a:ext cx="781537" cy="1010920"/>
        </p:xfrm>
        <a:graphic>
          <a:graphicData uri="http://schemas.openxmlformats.org/drawingml/2006/table">
            <a:tbl>
              <a:tblPr firstRow="1" bandRow="1">
                <a:tableStyleId>{5C22544A-7EE6-4342-B048-85BDC9FD1C3A}</a:tableStyleId>
              </a:tblPr>
              <a:tblGrid>
                <a:gridCol w="781537">
                  <a:extLst>
                    <a:ext uri="{9D8B030D-6E8A-4147-A177-3AD203B41FA5}">
                      <a16:colId xmlns:a16="http://schemas.microsoft.com/office/drawing/2014/main" val="3219096060"/>
                    </a:ext>
                  </a:extLst>
                </a:gridCol>
              </a:tblGrid>
              <a:tr h="370840">
                <a:tc>
                  <a:txBody>
                    <a:bodyPr/>
                    <a:lstStyle/>
                    <a:p>
                      <a:r>
                        <a:rPr lang="de-DE" dirty="0" err="1"/>
                        <a:t>Mean</a:t>
                      </a:r>
                      <a:r>
                        <a:rPr lang="de-DE" dirty="0"/>
                        <a:t> </a:t>
                      </a:r>
                      <a:r>
                        <a:rPr lang="de-DE" dirty="0" err="1"/>
                        <a:t>target</a:t>
                      </a:r>
                      <a:endParaRPr lang="de-DE" dirty="0"/>
                    </a:p>
                  </a:txBody>
                  <a:tcPr/>
                </a:tc>
                <a:extLst>
                  <a:ext uri="{0D108BD9-81ED-4DB2-BD59-A6C34878D82A}">
                    <a16:rowId xmlns:a16="http://schemas.microsoft.com/office/drawing/2014/main" val="1101612452"/>
                  </a:ext>
                </a:extLst>
              </a:tr>
              <a:tr h="370840">
                <a:tc>
                  <a:txBody>
                    <a:bodyPr/>
                    <a:lstStyle/>
                    <a:p>
                      <a:r>
                        <a:rPr lang="de-DE" dirty="0"/>
                        <a:t>3.5</a:t>
                      </a:r>
                    </a:p>
                  </a:txBody>
                  <a:tcPr/>
                </a:tc>
                <a:extLst>
                  <a:ext uri="{0D108BD9-81ED-4DB2-BD59-A6C34878D82A}">
                    <a16:rowId xmlns:a16="http://schemas.microsoft.com/office/drawing/2014/main" val="1006881179"/>
                  </a:ext>
                </a:extLst>
              </a:tr>
            </a:tbl>
          </a:graphicData>
        </a:graphic>
      </p:graphicFrame>
      <p:sp>
        <p:nvSpPr>
          <p:cNvPr id="108" name="Notched Right Arrow 107">
            <a:extLst>
              <a:ext uri="{FF2B5EF4-FFF2-40B4-BE49-F238E27FC236}">
                <a16:creationId xmlns:a16="http://schemas.microsoft.com/office/drawing/2014/main" id="{FC15B78B-B7D8-2D47-BAEB-6E31D3A1CC23}"/>
              </a:ext>
            </a:extLst>
          </p:cNvPr>
          <p:cNvSpPr/>
          <p:nvPr/>
        </p:nvSpPr>
        <p:spPr>
          <a:xfrm>
            <a:off x="4755354" y="4765320"/>
            <a:ext cx="688438" cy="26137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9" name="TextBox 108">
            <a:extLst>
              <a:ext uri="{FF2B5EF4-FFF2-40B4-BE49-F238E27FC236}">
                <a16:creationId xmlns:a16="http://schemas.microsoft.com/office/drawing/2014/main" id="{47357D07-81F5-0445-93CC-BBF9828760E3}"/>
              </a:ext>
            </a:extLst>
          </p:cNvPr>
          <p:cNvSpPr txBox="1"/>
          <p:nvPr/>
        </p:nvSpPr>
        <p:spPr>
          <a:xfrm>
            <a:off x="4767403" y="4403766"/>
            <a:ext cx="657552" cy="369332"/>
          </a:xfrm>
          <a:prstGeom prst="rect">
            <a:avLst/>
          </a:prstGeom>
          <a:noFill/>
        </p:spPr>
        <p:txBody>
          <a:bodyPr wrap="none" rtlCol="0">
            <a:spAutoFit/>
          </a:bodyPr>
          <a:lstStyle/>
          <a:p>
            <a:r>
              <a:rPr lang="de-DE" dirty="0">
                <a:latin typeface="Impact" panose="020B0806030902050204" pitchFamily="34" charset="0"/>
              </a:rPr>
              <a:t>Top 1</a:t>
            </a:r>
          </a:p>
        </p:txBody>
      </p:sp>
      <p:sp>
        <p:nvSpPr>
          <p:cNvPr id="110" name="Diamond 109">
            <a:extLst>
              <a:ext uri="{FF2B5EF4-FFF2-40B4-BE49-F238E27FC236}">
                <a16:creationId xmlns:a16="http://schemas.microsoft.com/office/drawing/2014/main" id="{167226FA-B095-084D-8A18-103B5F5D8F8C}"/>
              </a:ext>
            </a:extLst>
          </p:cNvPr>
          <p:cNvSpPr/>
          <p:nvPr/>
        </p:nvSpPr>
        <p:spPr>
          <a:xfrm>
            <a:off x="8398381" y="4219100"/>
            <a:ext cx="2240867" cy="117548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latin typeface="Impact" panose="020B0806030902050204" pitchFamily="34" charset="0"/>
              </a:rPr>
              <a:t>If</a:t>
            </a:r>
            <a:r>
              <a:rPr lang="de-DE" dirty="0">
                <a:latin typeface="Impact" panose="020B0806030902050204" pitchFamily="34" charset="0"/>
              </a:rPr>
              <a:t> A in B</a:t>
            </a:r>
          </a:p>
        </p:txBody>
      </p:sp>
      <p:sp>
        <p:nvSpPr>
          <p:cNvPr id="111" name="Notched Right Arrow 110">
            <a:extLst>
              <a:ext uri="{FF2B5EF4-FFF2-40B4-BE49-F238E27FC236}">
                <a16:creationId xmlns:a16="http://schemas.microsoft.com/office/drawing/2014/main" id="{7F4983C3-501D-C74C-A5BF-A1D1B1C131AF}"/>
              </a:ext>
            </a:extLst>
          </p:cNvPr>
          <p:cNvSpPr/>
          <p:nvPr/>
        </p:nvSpPr>
        <p:spPr>
          <a:xfrm rot="5400000">
            <a:off x="9237917" y="3676118"/>
            <a:ext cx="533986" cy="21456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2" name="Notched Right Arrow 111">
            <a:extLst>
              <a:ext uri="{FF2B5EF4-FFF2-40B4-BE49-F238E27FC236}">
                <a16:creationId xmlns:a16="http://schemas.microsoft.com/office/drawing/2014/main" id="{D7BF2D24-9AC1-2C46-98CF-08E1C0DBBEAC}"/>
              </a:ext>
            </a:extLst>
          </p:cNvPr>
          <p:cNvSpPr/>
          <p:nvPr/>
        </p:nvSpPr>
        <p:spPr>
          <a:xfrm>
            <a:off x="7196270" y="4694250"/>
            <a:ext cx="593222" cy="260783"/>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3" name="TextBox 112">
            <a:extLst>
              <a:ext uri="{FF2B5EF4-FFF2-40B4-BE49-F238E27FC236}">
                <a16:creationId xmlns:a16="http://schemas.microsoft.com/office/drawing/2014/main" id="{85D33AAF-D5A8-1D44-AB4C-20E6116BF0F0}"/>
              </a:ext>
            </a:extLst>
          </p:cNvPr>
          <p:cNvSpPr txBox="1"/>
          <p:nvPr/>
        </p:nvSpPr>
        <p:spPr>
          <a:xfrm>
            <a:off x="7320845" y="4292429"/>
            <a:ext cx="301686" cy="369332"/>
          </a:xfrm>
          <a:prstGeom prst="rect">
            <a:avLst/>
          </a:prstGeom>
          <a:noFill/>
        </p:spPr>
        <p:txBody>
          <a:bodyPr wrap="none" rtlCol="0">
            <a:spAutoFit/>
          </a:bodyPr>
          <a:lstStyle/>
          <a:p>
            <a:r>
              <a:rPr lang="de-DE" dirty="0">
                <a:latin typeface="Impact" panose="020B0806030902050204" pitchFamily="34" charset="0"/>
              </a:rPr>
              <a:t>A</a:t>
            </a:r>
          </a:p>
        </p:txBody>
      </p:sp>
      <p:sp>
        <p:nvSpPr>
          <p:cNvPr id="114" name="TextBox 113">
            <a:extLst>
              <a:ext uri="{FF2B5EF4-FFF2-40B4-BE49-F238E27FC236}">
                <a16:creationId xmlns:a16="http://schemas.microsoft.com/office/drawing/2014/main" id="{05616F23-2EBF-414D-8C45-A48E033700E7}"/>
              </a:ext>
            </a:extLst>
          </p:cNvPr>
          <p:cNvSpPr txBox="1"/>
          <p:nvPr/>
        </p:nvSpPr>
        <p:spPr>
          <a:xfrm>
            <a:off x="9739620" y="3687213"/>
            <a:ext cx="312906" cy="369332"/>
          </a:xfrm>
          <a:prstGeom prst="rect">
            <a:avLst/>
          </a:prstGeom>
          <a:noFill/>
        </p:spPr>
        <p:txBody>
          <a:bodyPr wrap="none" rtlCol="0">
            <a:spAutoFit/>
          </a:bodyPr>
          <a:lstStyle/>
          <a:p>
            <a:r>
              <a:rPr lang="de-DE" dirty="0">
                <a:latin typeface="Impact" panose="020B0806030902050204" pitchFamily="34" charset="0"/>
              </a:rPr>
              <a:t>B</a:t>
            </a:r>
          </a:p>
        </p:txBody>
      </p:sp>
      <p:sp>
        <p:nvSpPr>
          <p:cNvPr id="116" name="Notched Right Arrow 115">
            <a:extLst>
              <a:ext uri="{FF2B5EF4-FFF2-40B4-BE49-F238E27FC236}">
                <a16:creationId xmlns:a16="http://schemas.microsoft.com/office/drawing/2014/main" id="{FDA02E86-CA5D-FC4D-AEF3-09F76127CB83}"/>
              </a:ext>
            </a:extLst>
          </p:cNvPr>
          <p:cNvSpPr/>
          <p:nvPr/>
        </p:nvSpPr>
        <p:spPr>
          <a:xfrm rot="5400000">
            <a:off x="9238355" y="5684383"/>
            <a:ext cx="533986" cy="21456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7" name="Rectangle 116">
            <a:extLst>
              <a:ext uri="{FF2B5EF4-FFF2-40B4-BE49-F238E27FC236}">
                <a16:creationId xmlns:a16="http://schemas.microsoft.com/office/drawing/2014/main" id="{AF4DD172-1595-8E40-BF19-039BCFCFCCC5}"/>
              </a:ext>
            </a:extLst>
          </p:cNvPr>
          <p:cNvSpPr/>
          <p:nvPr/>
        </p:nvSpPr>
        <p:spPr>
          <a:xfrm>
            <a:off x="8491706" y="6260560"/>
            <a:ext cx="1402764"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latin typeface="Impact" panose="020B0806030902050204" pitchFamily="34" charset="0"/>
              </a:rPr>
              <a:t>Hit = Hit + 1</a:t>
            </a:r>
          </a:p>
        </p:txBody>
      </p:sp>
      <p:sp>
        <p:nvSpPr>
          <p:cNvPr id="118" name="TextBox 117">
            <a:extLst>
              <a:ext uri="{FF2B5EF4-FFF2-40B4-BE49-F238E27FC236}">
                <a16:creationId xmlns:a16="http://schemas.microsoft.com/office/drawing/2014/main" id="{23D44AC3-831B-BF4B-9DB3-3B9E1AA5FE7D}"/>
              </a:ext>
            </a:extLst>
          </p:cNvPr>
          <p:cNvSpPr txBox="1"/>
          <p:nvPr/>
        </p:nvSpPr>
        <p:spPr>
          <a:xfrm>
            <a:off x="9730661" y="5630275"/>
            <a:ext cx="510909" cy="369332"/>
          </a:xfrm>
          <a:prstGeom prst="rect">
            <a:avLst/>
          </a:prstGeom>
          <a:noFill/>
        </p:spPr>
        <p:txBody>
          <a:bodyPr wrap="none" rtlCol="0">
            <a:spAutoFit/>
          </a:bodyPr>
          <a:lstStyle/>
          <a:p>
            <a:r>
              <a:rPr lang="de-DE" dirty="0">
                <a:latin typeface="Impact" panose="020B0806030902050204" pitchFamily="34" charset="0"/>
              </a:rPr>
              <a:t>Yes</a:t>
            </a:r>
          </a:p>
        </p:txBody>
      </p:sp>
      <p:sp>
        <p:nvSpPr>
          <p:cNvPr id="119" name="Bent Arrow 118">
            <a:extLst>
              <a:ext uri="{FF2B5EF4-FFF2-40B4-BE49-F238E27FC236}">
                <a16:creationId xmlns:a16="http://schemas.microsoft.com/office/drawing/2014/main" id="{7FB59201-37B6-D34B-B14D-551726119A54}"/>
              </a:ext>
            </a:extLst>
          </p:cNvPr>
          <p:cNvSpPr/>
          <p:nvPr/>
        </p:nvSpPr>
        <p:spPr>
          <a:xfrm rot="5400000">
            <a:off x="10553498" y="5258359"/>
            <a:ext cx="1251819" cy="348783"/>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20" name="TextBox 119">
            <a:extLst>
              <a:ext uri="{FF2B5EF4-FFF2-40B4-BE49-F238E27FC236}">
                <a16:creationId xmlns:a16="http://schemas.microsoft.com/office/drawing/2014/main" id="{2C182ACF-00FC-A742-B873-5BD7618A679C}"/>
              </a:ext>
            </a:extLst>
          </p:cNvPr>
          <p:cNvSpPr txBox="1"/>
          <p:nvPr/>
        </p:nvSpPr>
        <p:spPr>
          <a:xfrm>
            <a:off x="11415227" y="5630275"/>
            <a:ext cx="428322" cy="369332"/>
          </a:xfrm>
          <a:prstGeom prst="rect">
            <a:avLst/>
          </a:prstGeom>
          <a:noFill/>
        </p:spPr>
        <p:txBody>
          <a:bodyPr wrap="none" rtlCol="0">
            <a:spAutoFit/>
          </a:bodyPr>
          <a:lstStyle/>
          <a:p>
            <a:r>
              <a:rPr lang="de-DE" dirty="0" err="1">
                <a:latin typeface="Impact" panose="020B0806030902050204" pitchFamily="34" charset="0"/>
              </a:rPr>
              <a:t>No</a:t>
            </a:r>
            <a:endParaRPr lang="de-DE" dirty="0">
              <a:latin typeface="Impact" panose="020B0806030902050204" pitchFamily="34" charset="0"/>
            </a:endParaRPr>
          </a:p>
        </p:txBody>
      </p:sp>
      <p:sp>
        <p:nvSpPr>
          <p:cNvPr id="121" name="Rectangle 120">
            <a:extLst>
              <a:ext uri="{FF2B5EF4-FFF2-40B4-BE49-F238E27FC236}">
                <a16:creationId xmlns:a16="http://schemas.microsoft.com/office/drawing/2014/main" id="{A8FDA9DA-7434-5B4D-A714-03156BB94836}"/>
              </a:ext>
            </a:extLst>
          </p:cNvPr>
          <p:cNvSpPr/>
          <p:nvPr/>
        </p:nvSpPr>
        <p:spPr>
          <a:xfrm>
            <a:off x="10347102" y="6260559"/>
            <a:ext cx="1664610" cy="491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latin typeface="Impact" panose="020B0806030902050204" pitchFamily="34" charset="0"/>
              </a:rPr>
              <a:t>Miss = Miss + 1</a:t>
            </a:r>
          </a:p>
        </p:txBody>
      </p:sp>
      <p:sp>
        <p:nvSpPr>
          <p:cNvPr id="123" name="TextBox 122">
            <a:extLst>
              <a:ext uri="{FF2B5EF4-FFF2-40B4-BE49-F238E27FC236}">
                <a16:creationId xmlns:a16="http://schemas.microsoft.com/office/drawing/2014/main" id="{0100480F-C49C-7D4D-A38C-3E83D552C0EC}"/>
              </a:ext>
            </a:extLst>
          </p:cNvPr>
          <p:cNvSpPr txBox="1"/>
          <p:nvPr/>
        </p:nvSpPr>
        <p:spPr>
          <a:xfrm>
            <a:off x="278193" y="3251137"/>
            <a:ext cx="793807" cy="369332"/>
          </a:xfrm>
          <a:prstGeom prst="rect">
            <a:avLst/>
          </a:prstGeom>
          <a:noFill/>
          <a:ln>
            <a:solidFill>
              <a:schemeClr val="bg1"/>
            </a:solidFill>
          </a:ln>
        </p:spPr>
        <p:txBody>
          <a:bodyPr wrap="none" rtlCol="0">
            <a:spAutoFit/>
          </a:bodyPr>
          <a:lstStyle/>
          <a:p>
            <a:r>
              <a:rPr lang="de-DE" dirty="0">
                <a:solidFill>
                  <a:srgbClr val="FF0000"/>
                </a:solidFill>
                <a:latin typeface="Impact" panose="020B0806030902050204" pitchFamily="34" charset="0"/>
              </a:rPr>
              <a:t>Model</a:t>
            </a:r>
          </a:p>
        </p:txBody>
      </p:sp>
      <p:sp>
        <p:nvSpPr>
          <p:cNvPr id="125" name="Rectangle 124">
            <a:extLst>
              <a:ext uri="{FF2B5EF4-FFF2-40B4-BE49-F238E27FC236}">
                <a16:creationId xmlns:a16="http://schemas.microsoft.com/office/drawing/2014/main" id="{EB53C1D9-2C00-1542-8B2F-54EBEEE01BE2}"/>
              </a:ext>
            </a:extLst>
          </p:cNvPr>
          <p:cNvSpPr/>
          <p:nvPr/>
        </p:nvSpPr>
        <p:spPr>
          <a:xfrm>
            <a:off x="768029" y="6142474"/>
            <a:ext cx="6114995" cy="523220"/>
          </a:xfrm>
          <a:prstGeom prst="rect">
            <a:avLst/>
          </a:prstGeom>
        </p:spPr>
        <p:txBody>
          <a:bodyPr wrap="square">
            <a:spAutoFit/>
          </a:bodyPr>
          <a:lstStyle/>
          <a:p>
            <a:r>
              <a:rPr lang="de-DE" sz="2800" dirty="0">
                <a:latin typeface="Impact" panose="020B0806030902050204" pitchFamily="34" charset="0"/>
              </a:rPr>
              <a:t>Score = Hit / (Hit + Miss)             </a:t>
            </a:r>
            <a:r>
              <a:rPr lang="en-US" sz="2800" dirty="0">
                <a:solidFill>
                  <a:srgbClr val="0070C0"/>
                </a:solidFill>
                <a:latin typeface="Impact" panose="020B0806030902050204" pitchFamily="34" charset="0"/>
              </a:rPr>
              <a:t>82%</a:t>
            </a:r>
          </a:p>
        </p:txBody>
      </p:sp>
      <p:pic>
        <p:nvPicPr>
          <p:cNvPr id="127" name="Picture 126">
            <a:extLst>
              <a:ext uri="{FF2B5EF4-FFF2-40B4-BE49-F238E27FC236}">
                <a16:creationId xmlns:a16="http://schemas.microsoft.com/office/drawing/2014/main" id="{BA2EA550-871E-0E48-93A8-72794D462D5B}"/>
              </a:ext>
            </a:extLst>
          </p:cNvPr>
          <p:cNvPicPr>
            <a:picLocks noChangeAspect="1"/>
          </p:cNvPicPr>
          <p:nvPr/>
        </p:nvPicPr>
        <p:blipFill>
          <a:blip r:embed="rId5"/>
          <a:stretch>
            <a:fillRect/>
          </a:stretch>
        </p:blipFill>
        <p:spPr>
          <a:xfrm>
            <a:off x="421642" y="1638143"/>
            <a:ext cx="5580183" cy="1645121"/>
          </a:xfrm>
          <a:prstGeom prst="rect">
            <a:avLst/>
          </a:prstGeom>
        </p:spPr>
      </p:pic>
    </p:spTree>
    <p:extLst>
      <p:ext uri="{BB962C8B-B14F-4D97-AF65-F5344CB8AC3E}">
        <p14:creationId xmlns:p14="http://schemas.microsoft.com/office/powerpoint/2010/main" val="483916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1">
            <a:extLst>
              <a:ext uri="{FF2B5EF4-FFF2-40B4-BE49-F238E27FC236}">
                <a16:creationId xmlns:a16="http://schemas.microsoft.com/office/drawing/2014/main" id="{6C77982C-27B0-3C4E-8A74-1D87503648C8}"/>
              </a:ext>
            </a:extLst>
          </p:cNvPr>
          <p:cNvSpPr>
            <a:spLocks noGrp="1"/>
          </p:cNvSpPr>
          <p:nvPr>
            <p:ph type="title"/>
          </p:nvPr>
        </p:nvSpPr>
        <p:spPr>
          <a:xfrm>
            <a:off x="838200" y="365125"/>
            <a:ext cx="10515600" cy="1325563"/>
          </a:xfrm>
        </p:spPr>
        <p:txBody>
          <a:bodyPr/>
          <a:lstStyle/>
          <a:p>
            <a:r>
              <a:rPr lang="en-US" altLang="zh-CN" dirty="0">
                <a:latin typeface="Impact" panose="020B0806030902050204" pitchFamily="34" charset="0"/>
              </a:rPr>
              <a:t>Metric2</a:t>
            </a:r>
            <a:endParaRPr lang="de-DE" dirty="0">
              <a:latin typeface="Impact" panose="020B0806030902050204" pitchFamily="34" charset="0"/>
            </a:endParaRPr>
          </a:p>
        </p:txBody>
      </p:sp>
      <p:sp>
        <p:nvSpPr>
          <p:cNvPr id="6" name="Frame 5">
            <a:extLst>
              <a:ext uri="{FF2B5EF4-FFF2-40B4-BE49-F238E27FC236}">
                <a16:creationId xmlns:a16="http://schemas.microsoft.com/office/drawing/2014/main" id="{12AE0DC3-A9EF-C043-8885-D5248EEC962F}"/>
              </a:ext>
            </a:extLst>
          </p:cNvPr>
          <p:cNvSpPr/>
          <p:nvPr/>
        </p:nvSpPr>
        <p:spPr>
          <a:xfrm>
            <a:off x="281354" y="1464323"/>
            <a:ext cx="5931586" cy="2090634"/>
          </a:xfrm>
          <a:prstGeom prst="frame">
            <a:avLst>
              <a:gd name="adj1" fmla="val 6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
        <p:nvSpPr>
          <p:cNvPr id="7" name="Notched Right Arrow 6">
            <a:extLst>
              <a:ext uri="{FF2B5EF4-FFF2-40B4-BE49-F238E27FC236}">
                <a16:creationId xmlns:a16="http://schemas.microsoft.com/office/drawing/2014/main" id="{ACF81480-BC73-5A47-9237-48E786D15AF9}"/>
              </a:ext>
            </a:extLst>
          </p:cNvPr>
          <p:cNvSpPr/>
          <p:nvPr/>
        </p:nvSpPr>
        <p:spPr>
          <a:xfrm>
            <a:off x="6040808" y="2493455"/>
            <a:ext cx="506436" cy="19534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Snip Single Corner Rectangle 7">
            <a:extLst>
              <a:ext uri="{FF2B5EF4-FFF2-40B4-BE49-F238E27FC236}">
                <a16:creationId xmlns:a16="http://schemas.microsoft.com/office/drawing/2014/main" id="{B923B0A7-9EFD-4D47-A9E8-59C996D7A3F7}"/>
              </a:ext>
            </a:extLst>
          </p:cNvPr>
          <p:cNvSpPr/>
          <p:nvPr/>
        </p:nvSpPr>
        <p:spPr>
          <a:xfrm>
            <a:off x="7189836" y="1788783"/>
            <a:ext cx="1067972" cy="133258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Snip Single Corner Rectangle 8">
            <a:extLst>
              <a:ext uri="{FF2B5EF4-FFF2-40B4-BE49-F238E27FC236}">
                <a16:creationId xmlns:a16="http://schemas.microsoft.com/office/drawing/2014/main" id="{9CAA9DA3-8254-074F-B582-BC63DC72A2A4}"/>
              </a:ext>
            </a:extLst>
          </p:cNvPr>
          <p:cNvSpPr/>
          <p:nvPr/>
        </p:nvSpPr>
        <p:spPr>
          <a:xfrm>
            <a:off x="7083429" y="1842163"/>
            <a:ext cx="1067972" cy="133258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Snip Single Corner Rectangle 9">
            <a:extLst>
              <a:ext uri="{FF2B5EF4-FFF2-40B4-BE49-F238E27FC236}">
                <a16:creationId xmlns:a16="http://schemas.microsoft.com/office/drawing/2014/main" id="{2F03DBE8-39A7-1042-B664-416B70819F5A}"/>
              </a:ext>
            </a:extLst>
          </p:cNvPr>
          <p:cNvSpPr/>
          <p:nvPr/>
        </p:nvSpPr>
        <p:spPr>
          <a:xfrm>
            <a:off x="6793010" y="2058930"/>
            <a:ext cx="1067972" cy="133258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Box 10">
            <a:extLst>
              <a:ext uri="{FF2B5EF4-FFF2-40B4-BE49-F238E27FC236}">
                <a16:creationId xmlns:a16="http://schemas.microsoft.com/office/drawing/2014/main" id="{6BA1E77E-8C57-A047-A460-4414E0AE607C}"/>
              </a:ext>
            </a:extLst>
          </p:cNvPr>
          <p:cNvSpPr txBox="1"/>
          <p:nvPr/>
        </p:nvSpPr>
        <p:spPr>
          <a:xfrm>
            <a:off x="7152606" y="1766952"/>
            <a:ext cx="242374" cy="369332"/>
          </a:xfrm>
          <a:prstGeom prst="rect">
            <a:avLst/>
          </a:prstGeom>
          <a:noFill/>
        </p:spPr>
        <p:txBody>
          <a:bodyPr wrap="none" rtlCol="0">
            <a:spAutoFit/>
          </a:bodyPr>
          <a:lstStyle/>
          <a:p>
            <a:r>
              <a:rPr lang="de-DE" altLang="zh-CN" dirty="0"/>
              <a:t>.</a:t>
            </a:r>
            <a:endParaRPr lang="de-DE" dirty="0"/>
          </a:p>
        </p:txBody>
      </p:sp>
      <p:sp>
        <p:nvSpPr>
          <p:cNvPr id="12" name="TextBox 11">
            <a:extLst>
              <a:ext uri="{FF2B5EF4-FFF2-40B4-BE49-F238E27FC236}">
                <a16:creationId xmlns:a16="http://schemas.microsoft.com/office/drawing/2014/main" id="{49B18E4B-6138-434C-A935-E8093A8CBA6B}"/>
              </a:ext>
            </a:extLst>
          </p:cNvPr>
          <p:cNvSpPr txBox="1"/>
          <p:nvPr/>
        </p:nvSpPr>
        <p:spPr>
          <a:xfrm>
            <a:off x="7234360" y="1713572"/>
            <a:ext cx="242374" cy="369332"/>
          </a:xfrm>
          <a:prstGeom prst="rect">
            <a:avLst/>
          </a:prstGeom>
          <a:noFill/>
        </p:spPr>
        <p:txBody>
          <a:bodyPr wrap="none" rtlCol="0">
            <a:spAutoFit/>
          </a:bodyPr>
          <a:lstStyle/>
          <a:p>
            <a:r>
              <a:rPr lang="de-DE" altLang="zh-CN" dirty="0"/>
              <a:t>.</a:t>
            </a:r>
            <a:endParaRPr lang="de-DE" dirty="0"/>
          </a:p>
        </p:txBody>
      </p:sp>
      <p:sp>
        <p:nvSpPr>
          <p:cNvPr id="13" name="TextBox 12">
            <a:extLst>
              <a:ext uri="{FF2B5EF4-FFF2-40B4-BE49-F238E27FC236}">
                <a16:creationId xmlns:a16="http://schemas.microsoft.com/office/drawing/2014/main" id="{622165CE-10BA-7A44-A5FB-7B39F60A2263}"/>
              </a:ext>
            </a:extLst>
          </p:cNvPr>
          <p:cNvSpPr txBox="1"/>
          <p:nvPr/>
        </p:nvSpPr>
        <p:spPr>
          <a:xfrm>
            <a:off x="7326996" y="1657497"/>
            <a:ext cx="242374" cy="369332"/>
          </a:xfrm>
          <a:prstGeom prst="rect">
            <a:avLst/>
          </a:prstGeom>
          <a:noFill/>
        </p:spPr>
        <p:txBody>
          <a:bodyPr wrap="none" rtlCol="0">
            <a:spAutoFit/>
          </a:bodyPr>
          <a:lstStyle/>
          <a:p>
            <a:r>
              <a:rPr lang="de-DE" altLang="zh-CN" dirty="0"/>
              <a:t>.</a:t>
            </a:r>
            <a:endParaRPr lang="de-DE" dirty="0"/>
          </a:p>
        </p:txBody>
      </p:sp>
      <p:sp>
        <p:nvSpPr>
          <p:cNvPr id="14" name="TextBox 13">
            <a:extLst>
              <a:ext uri="{FF2B5EF4-FFF2-40B4-BE49-F238E27FC236}">
                <a16:creationId xmlns:a16="http://schemas.microsoft.com/office/drawing/2014/main" id="{96FFD073-C11A-6547-A49A-BE40A0C6F91B}"/>
              </a:ext>
            </a:extLst>
          </p:cNvPr>
          <p:cNvSpPr txBox="1"/>
          <p:nvPr/>
        </p:nvSpPr>
        <p:spPr>
          <a:xfrm>
            <a:off x="5944982" y="2124123"/>
            <a:ext cx="729687" cy="369332"/>
          </a:xfrm>
          <a:prstGeom prst="rect">
            <a:avLst/>
          </a:prstGeom>
          <a:noFill/>
        </p:spPr>
        <p:txBody>
          <a:bodyPr wrap="none" rtlCol="0">
            <a:spAutoFit/>
          </a:bodyPr>
          <a:lstStyle/>
          <a:p>
            <a:r>
              <a:rPr lang="de-DE" altLang="zh-CN" dirty="0" err="1">
                <a:latin typeface="Impact" panose="020B0806030902050204" pitchFamily="34" charset="0"/>
              </a:rPr>
              <a:t>Mean</a:t>
            </a:r>
            <a:endParaRPr lang="de-DE" dirty="0">
              <a:latin typeface="Impact" panose="020B0806030902050204" pitchFamily="34" charset="0"/>
            </a:endParaRPr>
          </a:p>
        </p:txBody>
      </p:sp>
      <p:graphicFrame>
        <p:nvGraphicFramePr>
          <p:cNvPr id="15" name="Table 14">
            <a:extLst>
              <a:ext uri="{FF2B5EF4-FFF2-40B4-BE49-F238E27FC236}">
                <a16:creationId xmlns:a16="http://schemas.microsoft.com/office/drawing/2014/main" id="{6ABE35AC-752A-C54C-86D0-9FDED755F154}"/>
              </a:ext>
            </a:extLst>
          </p:cNvPr>
          <p:cNvGraphicFramePr>
            <a:graphicFrameLocks noGrp="1"/>
          </p:cNvGraphicFramePr>
          <p:nvPr>
            <p:extLst>
              <p:ext uri="{D42A27DB-BD31-4B8C-83A1-F6EECF244321}">
                <p14:modId xmlns:p14="http://schemas.microsoft.com/office/powerpoint/2010/main" val="1060373157"/>
              </p:ext>
            </p:extLst>
          </p:nvPr>
        </p:nvGraphicFramePr>
        <p:xfrm>
          <a:off x="6883024" y="2232941"/>
          <a:ext cx="781537" cy="1010920"/>
        </p:xfrm>
        <a:graphic>
          <a:graphicData uri="http://schemas.openxmlformats.org/drawingml/2006/table">
            <a:tbl>
              <a:tblPr firstRow="1" bandRow="1">
                <a:tableStyleId>{5C22544A-7EE6-4342-B048-85BDC9FD1C3A}</a:tableStyleId>
              </a:tblPr>
              <a:tblGrid>
                <a:gridCol w="781537">
                  <a:extLst>
                    <a:ext uri="{9D8B030D-6E8A-4147-A177-3AD203B41FA5}">
                      <a16:colId xmlns:a16="http://schemas.microsoft.com/office/drawing/2014/main" val="3219096060"/>
                    </a:ext>
                  </a:extLst>
                </a:gridCol>
              </a:tblGrid>
              <a:tr h="370840">
                <a:tc>
                  <a:txBody>
                    <a:bodyPr/>
                    <a:lstStyle/>
                    <a:p>
                      <a:r>
                        <a:rPr lang="de-DE" dirty="0" err="1"/>
                        <a:t>Mean</a:t>
                      </a:r>
                      <a:r>
                        <a:rPr lang="de-DE" dirty="0"/>
                        <a:t> Score</a:t>
                      </a:r>
                    </a:p>
                  </a:txBody>
                  <a:tcPr/>
                </a:tc>
                <a:extLst>
                  <a:ext uri="{0D108BD9-81ED-4DB2-BD59-A6C34878D82A}">
                    <a16:rowId xmlns:a16="http://schemas.microsoft.com/office/drawing/2014/main" val="1101612452"/>
                  </a:ext>
                </a:extLst>
              </a:tr>
              <a:tr h="370840">
                <a:tc>
                  <a:txBody>
                    <a:bodyPr/>
                    <a:lstStyle/>
                    <a:p>
                      <a:r>
                        <a:rPr lang="de-DE" dirty="0"/>
                        <a:t>3.0</a:t>
                      </a:r>
                    </a:p>
                  </a:txBody>
                  <a:tcPr/>
                </a:tc>
                <a:extLst>
                  <a:ext uri="{0D108BD9-81ED-4DB2-BD59-A6C34878D82A}">
                    <a16:rowId xmlns:a16="http://schemas.microsoft.com/office/drawing/2014/main" val="1006881179"/>
                  </a:ext>
                </a:extLst>
              </a:tr>
            </a:tbl>
          </a:graphicData>
        </a:graphic>
      </p:graphicFrame>
      <p:sp>
        <p:nvSpPr>
          <p:cNvPr id="16" name="Left Brace 15">
            <a:extLst>
              <a:ext uri="{FF2B5EF4-FFF2-40B4-BE49-F238E27FC236}">
                <a16:creationId xmlns:a16="http://schemas.microsoft.com/office/drawing/2014/main" id="{0F2A8DBF-83AB-3247-AEE4-A2D0334874CB}"/>
              </a:ext>
            </a:extLst>
          </p:cNvPr>
          <p:cNvSpPr/>
          <p:nvPr/>
        </p:nvSpPr>
        <p:spPr>
          <a:xfrm rot="2672337">
            <a:off x="6734450" y="1527800"/>
            <a:ext cx="196947" cy="47830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7" name="TextBox 16">
            <a:extLst>
              <a:ext uri="{FF2B5EF4-FFF2-40B4-BE49-F238E27FC236}">
                <a16:creationId xmlns:a16="http://schemas.microsoft.com/office/drawing/2014/main" id="{489A4DFE-5DA4-E641-838C-286D2855F6FA}"/>
              </a:ext>
            </a:extLst>
          </p:cNvPr>
          <p:cNvSpPr txBox="1"/>
          <p:nvPr/>
        </p:nvSpPr>
        <p:spPr>
          <a:xfrm>
            <a:off x="6492969" y="1430581"/>
            <a:ext cx="458780" cy="307777"/>
          </a:xfrm>
          <a:prstGeom prst="rect">
            <a:avLst/>
          </a:prstGeom>
          <a:noFill/>
        </p:spPr>
        <p:txBody>
          <a:bodyPr wrap="none" rtlCol="0">
            <a:spAutoFit/>
          </a:bodyPr>
          <a:lstStyle/>
          <a:p>
            <a:r>
              <a:rPr lang="de-DE" sz="1400" dirty="0"/>
              <a:t>100</a:t>
            </a:r>
          </a:p>
        </p:txBody>
      </p:sp>
      <p:sp>
        <p:nvSpPr>
          <p:cNvPr id="18" name="Snip Single Corner Rectangle 17">
            <a:extLst>
              <a:ext uri="{FF2B5EF4-FFF2-40B4-BE49-F238E27FC236}">
                <a16:creationId xmlns:a16="http://schemas.microsoft.com/office/drawing/2014/main" id="{51AB3A0C-0C6A-924C-80C4-EB8E5F58EE4C}"/>
              </a:ext>
            </a:extLst>
          </p:cNvPr>
          <p:cNvSpPr/>
          <p:nvPr/>
        </p:nvSpPr>
        <p:spPr>
          <a:xfrm>
            <a:off x="1290327" y="3925505"/>
            <a:ext cx="1097855" cy="1513879"/>
          </a:xfrm>
          <a:prstGeom prst="snip1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Snip Single Corner Rectangle 18">
            <a:extLst>
              <a:ext uri="{FF2B5EF4-FFF2-40B4-BE49-F238E27FC236}">
                <a16:creationId xmlns:a16="http://schemas.microsoft.com/office/drawing/2014/main" id="{0100123B-B277-1444-A650-C07C5946B592}"/>
              </a:ext>
            </a:extLst>
          </p:cNvPr>
          <p:cNvSpPr/>
          <p:nvPr/>
        </p:nvSpPr>
        <p:spPr>
          <a:xfrm>
            <a:off x="1154861" y="4041396"/>
            <a:ext cx="1097855" cy="1513879"/>
          </a:xfrm>
          <a:prstGeom prst="snip1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Snip Single Corner Rectangle 19">
            <a:extLst>
              <a:ext uri="{FF2B5EF4-FFF2-40B4-BE49-F238E27FC236}">
                <a16:creationId xmlns:a16="http://schemas.microsoft.com/office/drawing/2014/main" id="{6E7B6974-B303-8947-87D9-9F64E07C35A5}"/>
              </a:ext>
            </a:extLst>
          </p:cNvPr>
          <p:cNvSpPr/>
          <p:nvPr/>
        </p:nvSpPr>
        <p:spPr>
          <a:xfrm>
            <a:off x="800110" y="4383652"/>
            <a:ext cx="1097855" cy="1513879"/>
          </a:xfrm>
          <a:prstGeom prst="snip1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TextBox 20">
            <a:extLst>
              <a:ext uri="{FF2B5EF4-FFF2-40B4-BE49-F238E27FC236}">
                <a16:creationId xmlns:a16="http://schemas.microsoft.com/office/drawing/2014/main" id="{98D3F164-C63C-1C46-B4C5-2E9D97775C39}"/>
              </a:ext>
            </a:extLst>
          </p:cNvPr>
          <p:cNvSpPr txBox="1"/>
          <p:nvPr/>
        </p:nvSpPr>
        <p:spPr>
          <a:xfrm>
            <a:off x="1450294" y="3856730"/>
            <a:ext cx="242374" cy="369332"/>
          </a:xfrm>
          <a:prstGeom prst="rect">
            <a:avLst/>
          </a:prstGeom>
          <a:noFill/>
        </p:spPr>
        <p:txBody>
          <a:bodyPr wrap="none" rtlCol="0">
            <a:spAutoFit/>
          </a:bodyPr>
          <a:lstStyle/>
          <a:p>
            <a:r>
              <a:rPr lang="de-DE" dirty="0"/>
              <a:t>.</a:t>
            </a:r>
          </a:p>
        </p:txBody>
      </p:sp>
      <p:sp>
        <p:nvSpPr>
          <p:cNvPr id="22" name="TextBox 21">
            <a:extLst>
              <a:ext uri="{FF2B5EF4-FFF2-40B4-BE49-F238E27FC236}">
                <a16:creationId xmlns:a16="http://schemas.microsoft.com/office/drawing/2014/main" id="{8BF39D88-B829-D943-9C00-29D80A9DDF04}"/>
              </a:ext>
            </a:extLst>
          </p:cNvPr>
          <p:cNvSpPr txBox="1"/>
          <p:nvPr/>
        </p:nvSpPr>
        <p:spPr>
          <a:xfrm>
            <a:off x="1349037" y="3925505"/>
            <a:ext cx="242374" cy="369332"/>
          </a:xfrm>
          <a:prstGeom prst="rect">
            <a:avLst/>
          </a:prstGeom>
          <a:noFill/>
        </p:spPr>
        <p:txBody>
          <a:bodyPr wrap="none" rtlCol="0">
            <a:spAutoFit/>
          </a:bodyPr>
          <a:lstStyle/>
          <a:p>
            <a:r>
              <a:rPr lang="de-DE" dirty="0"/>
              <a:t>.</a:t>
            </a:r>
          </a:p>
        </p:txBody>
      </p:sp>
      <p:sp>
        <p:nvSpPr>
          <p:cNvPr id="23" name="TextBox 22">
            <a:extLst>
              <a:ext uri="{FF2B5EF4-FFF2-40B4-BE49-F238E27FC236}">
                <a16:creationId xmlns:a16="http://schemas.microsoft.com/office/drawing/2014/main" id="{6D250B44-8A53-6444-AC2D-021D455D8AAD}"/>
              </a:ext>
            </a:extLst>
          </p:cNvPr>
          <p:cNvSpPr txBox="1"/>
          <p:nvPr/>
        </p:nvSpPr>
        <p:spPr>
          <a:xfrm>
            <a:off x="1215085" y="4014320"/>
            <a:ext cx="242374" cy="369332"/>
          </a:xfrm>
          <a:prstGeom prst="rect">
            <a:avLst/>
          </a:prstGeom>
          <a:noFill/>
        </p:spPr>
        <p:txBody>
          <a:bodyPr wrap="none" rtlCol="0">
            <a:spAutoFit/>
          </a:bodyPr>
          <a:lstStyle/>
          <a:p>
            <a:r>
              <a:rPr lang="de-DE" dirty="0"/>
              <a:t>.</a:t>
            </a:r>
          </a:p>
        </p:txBody>
      </p:sp>
      <p:pic>
        <p:nvPicPr>
          <p:cNvPr id="24" name="Picture 23">
            <a:extLst>
              <a:ext uri="{FF2B5EF4-FFF2-40B4-BE49-F238E27FC236}">
                <a16:creationId xmlns:a16="http://schemas.microsoft.com/office/drawing/2014/main" id="{36D56C3E-3068-0E4E-9B33-EF564B262469}"/>
              </a:ext>
            </a:extLst>
          </p:cNvPr>
          <p:cNvPicPr>
            <a:picLocks noChangeAspect="1"/>
          </p:cNvPicPr>
          <p:nvPr/>
        </p:nvPicPr>
        <p:blipFill>
          <a:blip r:embed="rId4"/>
          <a:stretch>
            <a:fillRect/>
          </a:stretch>
        </p:blipFill>
        <p:spPr>
          <a:xfrm>
            <a:off x="859422" y="4553803"/>
            <a:ext cx="953700" cy="1313987"/>
          </a:xfrm>
          <a:prstGeom prst="rect">
            <a:avLst/>
          </a:prstGeom>
        </p:spPr>
      </p:pic>
      <p:sp>
        <p:nvSpPr>
          <p:cNvPr id="25" name="Left Brace 24">
            <a:extLst>
              <a:ext uri="{FF2B5EF4-FFF2-40B4-BE49-F238E27FC236}">
                <a16:creationId xmlns:a16="http://schemas.microsoft.com/office/drawing/2014/main" id="{865DCA30-16C0-4943-A08C-305BC115992D}"/>
              </a:ext>
            </a:extLst>
          </p:cNvPr>
          <p:cNvSpPr/>
          <p:nvPr/>
        </p:nvSpPr>
        <p:spPr>
          <a:xfrm rot="2985239">
            <a:off x="772489" y="3727820"/>
            <a:ext cx="202048" cy="592319"/>
          </a:xfrm>
          <a:prstGeom prst="leftBrace">
            <a:avLst>
              <a:gd name="adj1" fmla="val 48164"/>
              <a:gd name="adj2" fmla="val 4445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6" name="TextBox 25">
            <a:extLst>
              <a:ext uri="{FF2B5EF4-FFF2-40B4-BE49-F238E27FC236}">
                <a16:creationId xmlns:a16="http://schemas.microsoft.com/office/drawing/2014/main" id="{402936BD-2358-D442-8DB6-8B8881B4EAED}"/>
              </a:ext>
            </a:extLst>
          </p:cNvPr>
          <p:cNvSpPr txBox="1"/>
          <p:nvPr/>
        </p:nvSpPr>
        <p:spPr>
          <a:xfrm>
            <a:off x="475954" y="3672750"/>
            <a:ext cx="460157" cy="307777"/>
          </a:xfrm>
          <a:prstGeom prst="rect">
            <a:avLst/>
          </a:prstGeom>
          <a:noFill/>
        </p:spPr>
        <p:txBody>
          <a:bodyPr wrap="square" rtlCol="0">
            <a:spAutoFit/>
          </a:bodyPr>
          <a:lstStyle/>
          <a:p>
            <a:r>
              <a:rPr lang="de-DE" altLang="zh-CN" sz="1400" dirty="0"/>
              <a:t>100</a:t>
            </a:r>
            <a:endParaRPr lang="de-DE" sz="1400" dirty="0"/>
          </a:p>
        </p:txBody>
      </p:sp>
      <p:sp>
        <p:nvSpPr>
          <p:cNvPr id="27" name="Notched Right Arrow 26">
            <a:extLst>
              <a:ext uri="{FF2B5EF4-FFF2-40B4-BE49-F238E27FC236}">
                <a16:creationId xmlns:a16="http://schemas.microsoft.com/office/drawing/2014/main" id="{E9B18CFA-F0E0-634C-A061-0FEF0DE139EF}"/>
              </a:ext>
            </a:extLst>
          </p:cNvPr>
          <p:cNvSpPr/>
          <p:nvPr/>
        </p:nvSpPr>
        <p:spPr>
          <a:xfrm>
            <a:off x="2424000" y="4818058"/>
            <a:ext cx="541866" cy="22013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Snip Single Corner Rectangle 27">
            <a:extLst>
              <a:ext uri="{FF2B5EF4-FFF2-40B4-BE49-F238E27FC236}">
                <a16:creationId xmlns:a16="http://schemas.microsoft.com/office/drawing/2014/main" id="{F37A695A-D0F2-AE42-9FA0-48AFF93EF0DB}"/>
              </a:ext>
            </a:extLst>
          </p:cNvPr>
          <p:cNvSpPr/>
          <p:nvPr/>
        </p:nvSpPr>
        <p:spPr>
          <a:xfrm>
            <a:off x="3699555" y="4109645"/>
            <a:ext cx="1067972" cy="133258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Snip Single Corner Rectangle 28">
            <a:extLst>
              <a:ext uri="{FF2B5EF4-FFF2-40B4-BE49-F238E27FC236}">
                <a16:creationId xmlns:a16="http://schemas.microsoft.com/office/drawing/2014/main" id="{4C60E4F1-E35E-0644-B8E4-170852D37978}"/>
              </a:ext>
            </a:extLst>
          </p:cNvPr>
          <p:cNvSpPr/>
          <p:nvPr/>
        </p:nvSpPr>
        <p:spPr>
          <a:xfrm>
            <a:off x="3593148" y="4163025"/>
            <a:ext cx="1067972" cy="133258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Snip Single Corner Rectangle 29">
            <a:extLst>
              <a:ext uri="{FF2B5EF4-FFF2-40B4-BE49-F238E27FC236}">
                <a16:creationId xmlns:a16="http://schemas.microsoft.com/office/drawing/2014/main" id="{36595373-D7DB-3C48-8614-DE0646B19C2E}"/>
              </a:ext>
            </a:extLst>
          </p:cNvPr>
          <p:cNvSpPr/>
          <p:nvPr/>
        </p:nvSpPr>
        <p:spPr>
          <a:xfrm>
            <a:off x="3302729" y="4379792"/>
            <a:ext cx="1067972" cy="133258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TextBox 30">
            <a:extLst>
              <a:ext uri="{FF2B5EF4-FFF2-40B4-BE49-F238E27FC236}">
                <a16:creationId xmlns:a16="http://schemas.microsoft.com/office/drawing/2014/main" id="{D1C9CF1A-8313-AA40-BF76-2D5AE5624EE9}"/>
              </a:ext>
            </a:extLst>
          </p:cNvPr>
          <p:cNvSpPr txBox="1"/>
          <p:nvPr/>
        </p:nvSpPr>
        <p:spPr>
          <a:xfrm>
            <a:off x="3662325" y="4087814"/>
            <a:ext cx="242374" cy="369332"/>
          </a:xfrm>
          <a:prstGeom prst="rect">
            <a:avLst/>
          </a:prstGeom>
          <a:noFill/>
        </p:spPr>
        <p:txBody>
          <a:bodyPr wrap="none" rtlCol="0">
            <a:spAutoFit/>
          </a:bodyPr>
          <a:lstStyle/>
          <a:p>
            <a:r>
              <a:rPr lang="de-DE" altLang="zh-CN" dirty="0"/>
              <a:t>.</a:t>
            </a:r>
            <a:endParaRPr lang="de-DE" dirty="0"/>
          </a:p>
        </p:txBody>
      </p:sp>
      <p:sp>
        <p:nvSpPr>
          <p:cNvPr id="32" name="TextBox 31">
            <a:extLst>
              <a:ext uri="{FF2B5EF4-FFF2-40B4-BE49-F238E27FC236}">
                <a16:creationId xmlns:a16="http://schemas.microsoft.com/office/drawing/2014/main" id="{1DBA8FE0-2D28-FE43-B9B0-37A9363BAED1}"/>
              </a:ext>
            </a:extLst>
          </p:cNvPr>
          <p:cNvSpPr txBox="1"/>
          <p:nvPr/>
        </p:nvSpPr>
        <p:spPr>
          <a:xfrm>
            <a:off x="3744079" y="4034434"/>
            <a:ext cx="242374" cy="369332"/>
          </a:xfrm>
          <a:prstGeom prst="rect">
            <a:avLst/>
          </a:prstGeom>
          <a:noFill/>
        </p:spPr>
        <p:txBody>
          <a:bodyPr wrap="none" rtlCol="0">
            <a:spAutoFit/>
          </a:bodyPr>
          <a:lstStyle/>
          <a:p>
            <a:r>
              <a:rPr lang="de-DE" altLang="zh-CN" dirty="0"/>
              <a:t>.</a:t>
            </a:r>
            <a:endParaRPr lang="de-DE" dirty="0"/>
          </a:p>
        </p:txBody>
      </p:sp>
      <p:sp>
        <p:nvSpPr>
          <p:cNvPr id="33" name="TextBox 32">
            <a:extLst>
              <a:ext uri="{FF2B5EF4-FFF2-40B4-BE49-F238E27FC236}">
                <a16:creationId xmlns:a16="http://schemas.microsoft.com/office/drawing/2014/main" id="{4EF438B2-3306-0F4F-A26B-EFF1902607DD}"/>
              </a:ext>
            </a:extLst>
          </p:cNvPr>
          <p:cNvSpPr txBox="1"/>
          <p:nvPr/>
        </p:nvSpPr>
        <p:spPr>
          <a:xfrm>
            <a:off x="3836715" y="3978359"/>
            <a:ext cx="242374" cy="369332"/>
          </a:xfrm>
          <a:prstGeom prst="rect">
            <a:avLst/>
          </a:prstGeom>
          <a:noFill/>
        </p:spPr>
        <p:txBody>
          <a:bodyPr wrap="none" rtlCol="0">
            <a:spAutoFit/>
          </a:bodyPr>
          <a:lstStyle/>
          <a:p>
            <a:r>
              <a:rPr lang="de-DE" altLang="zh-CN" dirty="0"/>
              <a:t>.</a:t>
            </a:r>
            <a:endParaRPr lang="de-DE" dirty="0"/>
          </a:p>
        </p:txBody>
      </p:sp>
      <p:graphicFrame>
        <p:nvGraphicFramePr>
          <p:cNvPr id="34" name="Table 33">
            <a:extLst>
              <a:ext uri="{FF2B5EF4-FFF2-40B4-BE49-F238E27FC236}">
                <a16:creationId xmlns:a16="http://schemas.microsoft.com/office/drawing/2014/main" id="{CFEDA32D-D486-0C4A-B02F-663869EB3C9F}"/>
              </a:ext>
            </a:extLst>
          </p:cNvPr>
          <p:cNvGraphicFramePr>
            <a:graphicFrameLocks noGrp="1"/>
          </p:cNvGraphicFramePr>
          <p:nvPr>
            <p:extLst>
              <p:ext uri="{D42A27DB-BD31-4B8C-83A1-F6EECF244321}">
                <p14:modId xmlns:p14="http://schemas.microsoft.com/office/powerpoint/2010/main" val="926022748"/>
              </p:ext>
            </p:extLst>
          </p:nvPr>
        </p:nvGraphicFramePr>
        <p:xfrm>
          <a:off x="3392743" y="4553803"/>
          <a:ext cx="781537" cy="1010920"/>
        </p:xfrm>
        <a:graphic>
          <a:graphicData uri="http://schemas.openxmlformats.org/drawingml/2006/table">
            <a:tbl>
              <a:tblPr firstRow="1" bandRow="1">
                <a:tableStyleId>{5C22544A-7EE6-4342-B048-85BDC9FD1C3A}</a:tableStyleId>
              </a:tblPr>
              <a:tblGrid>
                <a:gridCol w="781537">
                  <a:extLst>
                    <a:ext uri="{9D8B030D-6E8A-4147-A177-3AD203B41FA5}">
                      <a16:colId xmlns:a16="http://schemas.microsoft.com/office/drawing/2014/main" val="3219096060"/>
                    </a:ext>
                  </a:extLst>
                </a:gridCol>
              </a:tblGrid>
              <a:tr h="370840">
                <a:tc>
                  <a:txBody>
                    <a:bodyPr/>
                    <a:lstStyle/>
                    <a:p>
                      <a:r>
                        <a:rPr lang="de-DE" dirty="0" err="1"/>
                        <a:t>Mean</a:t>
                      </a:r>
                      <a:r>
                        <a:rPr lang="de-DE" dirty="0"/>
                        <a:t> </a:t>
                      </a:r>
                      <a:r>
                        <a:rPr lang="de-DE" dirty="0" err="1"/>
                        <a:t>target</a:t>
                      </a:r>
                      <a:endParaRPr lang="de-DE" dirty="0"/>
                    </a:p>
                  </a:txBody>
                  <a:tcPr/>
                </a:tc>
                <a:extLst>
                  <a:ext uri="{0D108BD9-81ED-4DB2-BD59-A6C34878D82A}">
                    <a16:rowId xmlns:a16="http://schemas.microsoft.com/office/drawing/2014/main" val="1101612452"/>
                  </a:ext>
                </a:extLst>
              </a:tr>
              <a:tr h="370840">
                <a:tc>
                  <a:txBody>
                    <a:bodyPr/>
                    <a:lstStyle/>
                    <a:p>
                      <a:r>
                        <a:rPr lang="de-DE" dirty="0"/>
                        <a:t>3.5</a:t>
                      </a:r>
                    </a:p>
                  </a:txBody>
                  <a:tcPr/>
                </a:tc>
                <a:extLst>
                  <a:ext uri="{0D108BD9-81ED-4DB2-BD59-A6C34878D82A}">
                    <a16:rowId xmlns:a16="http://schemas.microsoft.com/office/drawing/2014/main" val="1006881179"/>
                  </a:ext>
                </a:extLst>
              </a:tr>
            </a:tbl>
          </a:graphicData>
        </a:graphic>
      </p:graphicFrame>
      <p:sp>
        <p:nvSpPr>
          <p:cNvPr id="35" name="Left Brace 34">
            <a:extLst>
              <a:ext uri="{FF2B5EF4-FFF2-40B4-BE49-F238E27FC236}">
                <a16:creationId xmlns:a16="http://schemas.microsoft.com/office/drawing/2014/main" id="{06591C75-7FB2-C341-B912-F1B91DFEAAFC}"/>
              </a:ext>
            </a:extLst>
          </p:cNvPr>
          <p:cNvSpPr/>
          <p:nvPr/>
        </p:nvSpPr>
        <p:spPr>
          <a:xfrm rot="2672337">
            <a:off x="3244169" y="3848662"/>
            <a:ext cx="196947" cy="47830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6" name="TextBox 35">
            <a:extLst>
              <a:ext uri="{FF2B5EF4-FFF2-40B4-BE49-F238E27FC236}">
                <a16:creationId xmlns:a16="http://schemas.microsoft.com/office/drawing/2014/main" id="{CB7ED1C6-8135-9241-AD50-8C98AE8DD0BC}"/>
              </a:ext>
            </a:extLst>
          </p:cNvPr>
          <p:cNvSpPr txBox="1"/>
          <p:nvPr/>
        </p:nvSpPr>
        <p:spPr>
          <a:xfrm>
            <a:off x="2941206" y="3728724"/>
            <a:ext cx="458780" cy="307777"/>
          </a:xfrm>
          <a:prstGeom prst="rect">
            <a:avLst/>
          </a:prstGeom>
          <a:noFill/>
        </p:spPr>
        <p:txBody>
          <a:bodyPr wrap="none" rtlCol="0">
            <a:spAutoFit/>
          </a:bodyPr>
          <a:lstStyle/>
          <a:p>
            <a:r>
              <a:rPr lang="de-DE" sz="1400" dirty="0"/>
              <a:t>100</a:t>
            </a:r>
          </a:p>
        </p:txBody>
      </p:sp>
      <p:sp>
        <p:nvSpPr>
          <p:cNvPr id="37" name="TextBox 36">
            <a:extLst>
              <a:ext uri="{FF2B5EF4-FFF2-40B4-BE49-F238E27FC236}">
                <a16:creationId xmlns:a16="http://schemas.microsoft.com/office/drawing/2014/main" id="{CE2756EF-C08A-F142-A768-98EDA56ABD90}"/>
              </a:ext>
            </a:extLst>
          </p:cNvPr>
          <p:cNvSpPr txBox="1"/>
          <p:nvPr/>
        </p:nvSpPr>
        <p:spPr>
          <a:xfrm>
            <a:off x="2373127" y="4455310"/>
            <a:ext cx="729687" cy="369332"/>
          </a:xfrm>
          <a:prstGeom prst="rect">
            <a:avLst/>
          </a:prstGeom>
          <a:noFill/>
        </p:spPr>
        <p:txBody>
          <a:bodyPr wrap="none" rtlCol="0">
            <a:spAutoFit/>
          </a:bodyPr>
          <a:lstStyle/>
          <a:p>
            <a:r>
              <a:rPr lang="de-DE" dirty="0" err="1">
                <a:latin typeface="Impact" panose="020B0806030902050204" pitchFamily="34" charset="0"/>
              </a:rPr>
              <a:t>Mean</a:t>
            </a:r>
            <a:endParaRPr lang="de-DE" dirty="0">
              <a:latin typeface="Impact" panose="020B0806030902050204" pitchFamily="34" charset="0"/>
            </a:endParaRPr>
          </a:p>
        </p:txBody>
      </p:sp>
      <p:sp>
        <p:nvSpPr>
          <p:cNvPr id="47" name="Snip Single Corner Rectangle 46">
            <a:extLst>
              <a:ext uri="{FF2B5EF4-FFF2-40B4-BE49-F238E27FC236}">
                <a16:creationId xmlns:a16="http://schemas.microsoft.com/office/drawing/2014/main" id="{E2D7D52C-FA33-674D-BAB6-C017AD1EEFA1}"/>
              </a:ext>
            </a:extLst>
          </p:cNvPr>
          <p:cNvSpPr/>
          <p:nvPr/>
        </p:nvSpPr>
        <p:spPr>
          <a:xfrm>
            <a:off x="6084634" y="4232139"/>
            <a:ext cx="1067972" cy="133258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aphicFrame>
        <p:nvGraphicFramePr>
          <p:cNvPr id="48" name="Table 47">
            <a:extLst>
              <a:ext uri="{FF2B5EF4-FFF2-40B4-BE49-F238E27FC236}">
                <a16:creationId xmlns:a16="http://schemas.microsoft.com/office/drawing/2014/main" id="{2BA27F10-6251-234D-B7C7-30E060BE8EB7}"/>
              </a:ext>
            </a:extLst>
          </p:cNvPr>
          <p:cNvGraphicFramePr>
            <a:graphicFrameLocks noGrp="1"/>
          </p:cNvGraphicFramePr>
          <p:nvPr>
            <p:extLst>
              <p:ext uri="{D42A27DB-BD31-4B8C-83A1-F6EECF244321}">
                <p14:modId xmlns:p14="http://schemas.microsoft.com/office/powerpoint/2010/main" val="805200452"/>
              </p:ext>
            </p:extLst>
          </p:nvPr>
        </p:nvGraphicFramePr>
        <p:xfrm>
          <a:off x="6191041" y="4416805"/>
          <a:ext cx="781537" cy="741680"/>
        </p:xfrm>
        <a:graphic>
          <a:graphicData uri="http://schemas.openxmlformats.org/drawingml/2006/table">
            <a:tbl>
              <a:tblPr firstRow="1" bandRow="1">
                <a:tableStyleId>{5C22544A-7EE6-4342-B048-85BDC9FD1C3A}</a:tableStyleId>
              </a:tblPr>
              <a:tblGrid>
                <a:gridCol w="781537">
                  <a:extLst>
                    <a:ext uri="{9D8B030D-6E8A-4147-A177-3AD203B41FA5}">
                      <a16:colId xmlns:a16="http://schemas.microsoft.com/office/drawing/2014/main" val="3219096060"/>
                    </a:ext>
                  </a:extLst>
                </a:gridCol>
              </a:tblGrid>
              <a:tr h="370840">
                <a:tc>
                  <a:txBody>
                    <a:bodyPr/>
                    <a:lstStyle/>
                    <a:p>
                      <a:r>
                        <a:rPr lang="de-DE" dirty="0"/>
                        <a:t>Index</a:t>
                      </a:r>
                    </a:p>
                  </a:txBody>
                  <a:tcPr/>
                </a:tc>
                <a:extLst>
                  <a:ext uri="{0D108BD9-81ED-4DB2-BD59-A6C34878D82A}">
                    <a16:rowId xmlns:a16="http://schemas.microsoft.com/office/drawing/2014/main" val="1101612452"/>
                  </a:ext>
                </a:extLst>
              </a:tr>
              <a:tr h="370840">
                <a:tc>
                  <a:txBody>
                    <a:bodyPr/>
                    <a:lstStyle/>
                    <a:p>
                      <a:r>
                        <a:rPr lang="de-DE" dirty="0"/>
                        <a:t>27</a:t>
                      </a:r>
                    </a:p>
                  </a:txBody>
                  <a:tcPr/>
                </a:tc>
                <a:extLst>
                  <a:ext uri="{0D108BD9-81ED-4DB2-BD59-A6C34878D82A}">
                    <a16:rowId xmlns:a16="http://schemas.microsoft.com/office/drawing/2014/main" val="1006881179"/>
                  </a:ext>
                </a:extLst>
              </a:tr>
            </a:tbl>
          </a:graphicData>
        </a:graphic>
      </p:graphicFrame>
      <p:sp>
        <p:nvSpPr>
          <p:cNvPr id="49" name="Notched Right Arrow 48">
            <a:extLst>
              <a:ext uri="{FF2B5EF4-FFF2-40B4-BE49-F238E27FC236}">
                <a16:creationId xmlns:a16="http://schemas.microsoft.com/office/drawing/2014/main" id="{DAF31160-B99B-6D4D-83FE-2346BA8C7522}"/>
              </a:ext>
            </a:extLst>
          </p:cNvPr>
          <p:cNvSpPr/>
          <p:nvPr/>
        </p:nvSpPr>
        <p:spPr>
          <a:xfrm>
            <a:off x="4975454" y="4767744"/>
            <a:ext cx="688438" cy="26137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0" name="TextBox 49">
            <a:extLst>
              <a:ext uri="{FF2B5EF4-FFF2-40B4-BE49-F238E27FC236}">
                <a16:creationId xmlns:a16="http://schemas.microsoft.com/office/drawing/2014/main" id="{C127E9D7-6C23-6846-95E7-47CC61C205AD}"/>
              </a:ext>
            </a:extLst>
          </p:cNvPr>
          <p:cNvSpPr txBox="1"/>
          <p:nvPr/>
        </p:nvSpPr>
        <p:spPr>
          <a:xfrm>
            <a:off x="4849281" y="4178311"/>
            <a:ext cx="1064715" cy="646331"/>
          </a:xfrm>
          <a:prstGeom prst="rect">
            <a:avLst/>
          </a:prstGeom>
          <a:noFill/>
        </p:spPr>
        <p:txBody>
          <a:bodyPr wrap="none" rtlCol="0">
            <a:spAutoFit/>
          </a:bodyPr>
          <a:lstStyle/>
          <a:p>
            <a:r>
              <a:rPr lang="de-DE" dirty="0" err="1">
                <a:latin typeface="Impact" panose="020B0806030902050204" pitchFamily="34" charset="0"/>
              </a:rPr>
              <a:t>Get</a:t>
            </a:r>
            <a:r>
              <a:rPr lang="de-DE" dirty="0">
                <a:latin typeface="Impact" panose="020B0806030902050204" pitchFamily="34" charset="0"/>
              </a:rPr>
              <a:t> Index</a:t>
            </a:r>
          </a:p>
          <a:p>
            <a:r>
              <a:rPr lang="de-DE" dirty="0" err="1">
                <a:latin typeface="Impact" panose="020B0806030902050204" pitchFamily="34" charset="0"/>
              </a:rPr>
              <a:t>Of</a:t>
            </a:r>
            <a:r>
              <a:rPr lang="de-DE" dirty="0">
                <a:latin typeface="Impact" panose="020B0806030902050204" pitchFamily="34" charset="0"/>
              </a:rPr>
              <a:t> Top 1</a:t>
            </a:r>
          </a:p>
        </p:txBody>
      </p:sp>
      <p:sp>
        <p:nvSpPr>
          <p:cNvPr id="62" name="TextBox 61">
            <a:extLst>
              <a:ext uri="{FF2B5EF4-FFF2-40B4-BE49-F238E27FC236}">
                <a16:creationId xmlns:a16="http://schemas.microsoft.com/office/drawing/2014/main" id="{265D50A4-3582-824C-A9D9-C110407FC2E4}"/>
              </a:ext>
            </a:extLst>
          </p:cNvPr>
          <p:cNvSpPr txBox="1"/>
          <p:nvPr/>
        </p:nvSpPr>
        <p:spPr>
          <a:xfrm>
            <a:off x="278193" y="3251137"/>
            <a:ext cx="793807" cy="369332"/>
          </a:xfrm>
          <a:prstGeom prst="rect">
            <a:avLst/>
          </a:prstGeom>
          <a:noFill/>
          <a:ln>
            <a:solidFill>
              <a:schemeClr val="bg1"/>
            </a:solidFill>
          </a:ln>
        </p:spPr>
        <p:txBody>
          <a:bodyPr wrap="none" rtlCol="0">
            <a:spAutoFit/>
          </a:bodyPr>
          <a:lstStyle/>
          <a:p>
            <a:r>
              <a:rPr lang="de-DE" dirty="0">
                <a:solidFill>
                  <a:srgbClr val="FF0000"/>
                </a:solidFill>
                <a:latin typeface="Impact" panose="020B0806030902050204" pitchFamily="34" charset="0"/>
              </a:rPr>
              <a:t>Model</a:t>
            </a:r>
          </a:p>
        </p:txBody>
      </p:sp>
      <p:sp>
        <p:nvSpPr>
          <p:cNvPr id="64" name="Notched Right Arrow 63">
            <a:extLst>
              <a:ext uri="{FF2B5EF4-FFF2-40B4-BE49-F238E27FC236}">
                <a16:creationId xmlns:a16="http://schemas.microsoft.com/office/drawing/2014/main" id="{5861B521-6B24-5846-8EB5-33C90B9E5CD2}"/>
              </a:ext>
            </a:extLst>
          </p:cNvPr>
          <p:cNvSpPr/>
          <p:nvPr/>
        </p:nvSpPr>
        <p:spPr>
          <a:xfrm>
            <a:off x="8524348" y="2493455"/>
            <a:ext cx="506436" cy="19534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Snip Single Corner Rectangle 64">
            <a:extLst>
              <a:ext uri="{FF2B5EF4-FFF2-40B4-BE49-F238E27FC236}">
                <a16:creationId xmlns:a16="http://schemas.microsoft.com/office/drawing/2014/main" id="{A4D6FF2C-AA12-E04D-8D6D-148F30ADFB99}"/>
              </a:ext>
            </a:extLst>
          </p:cNvPr>
          <p:cNvSpPr/>
          <p:nvPr/>
        </p:nvSpPr>
        <p:spPr>
          <a:xfrm>
            <a:off x="9673376" y="1788783"/>
            <a:ext cx="1067972" cy="133258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Snip Single Corner Rectangle 65">
            <a:extLst>
              <a:ext uri="{FF2B5EF4-FFF2-40B4-BE49-F238E27FC236}">
                <a16:creationId xmlns:a16="http://schemas.microsoft.com/office/drawing/2014/main" id="{D4C83EBE-1F91-F842-AA6B-666E63B16803}"/>
              </a:ext>
            </a:extLst>
          </p:cNvPr>
          <p:cNvSpPr/>
          <p:nvPr/>
        </p:nvSpPr>
        <p:spPr>
          <a:xfrm>
            <a:off x="9566969" y="1842163"/>
            <a:ext cx="1067972" cy="133258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Snip Single Corner Rectangle 66">
            <a:extLst>
              <a:ext uri="{FF2B5EF4-FFF2-40B4-BE49-F238E27FC236}">
                <a16:creationId xmlns:a16="http://schemas.microsoft.com/office/drawing/2014/main" id="{58199C1B-F4C8-894B-9617-8CA327E6E266}"/>
              </a:ext>
            </a:extLst>
          </p:cNvPr>
          <p:cNvSpPr/>
          <p:nvPr/>
        </p:nvSpPr>
        <p:spPr>
          <a:xfrm>
            <a:off x="9276550" y="2058930"/>
            <a:ext cx="1067972" cy="1332584"/>
          </a:xfrm>
          <a:prstGeom prst="snip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TextBox 67">
            <a:extLst>
              <a:ext uri="{FF2B5EF4-FFF2-40B4-BE49-F238E27FC236}">
                <a16:creationId xmlns:a16="http://schemas.microsoft.com/office/drawing/2014/main" id="{CB4D0858-5FC2-9B4F-A828-5144C967BDB7}"/>
              </a:ext>
            </a:extLst>
          </p:cNvPr>
          <p:cNvSpPr txBox="1"/>
          <p:nvPr/>
        </p:nvSpPr>
        <p:spPr>
          <a:xfrm>
            <a:off x="9636146" y="1766952"/>
            <a:ext cx="242374" cy="369332"/>
          </a:xfrm>
          <a:prstGeom prst="rect">
            <a:avLst/>
          </a:prstGeom>
          <a:noFill/>
        </p:spPr>
        <p:txBody>
          <a:bodyPr wrap="none" rtlCol="0">
            <a:spAutoFit/>
          </a:bodyPr>
          <a:lstStyle/>
          <a:p>
            <a:r>
              <a:rPr lang="de-DE" altLang="zh-CN" dirty="0"/>
              <a:t>.</a:t>
            </a:r>
            <a:endParaRPr lang="de-DE" dirty="0"/>
          </a:p>
        </p:txBody>
      </p:sp>
      <p:sp>
        <p:nvSpPr>
          <p:cNvPr id="69" name="TextBox 68">
            <a:extLst>
              <a:ext uri="{FF2B5EF4-FFF2-40B4-BE49-F238E27FC236}">
                <a16:creationId xmlns:a16="http://schemas.microsoft.com/office/drawing/2014/main" id="{F3452920-08D1-3442-A925-DB4B278D6D0B}"/>
              </a:ext>
            </a:extLst>
          </p:cNvPr>
          <p:cNvSpPr txBox="1"/>
          <p:nvPr/>
        </p:nvSpPr>
        <p:spPr>
          <a:xfrm>
            <a:off x="9717900" y="1713572"/>
            <a:ext cx="242374" cy="369332"/>
          </a:xfrm>
          <a:prstGeom prst="rect">
            <a:avLst/>
          </a:prstGeom>
          <a:noFill/>
        </p:spPr>
        <p:txBody>
          <a:bodyPr wrap="none" rtlCol="0">
            <a:spAutoFit/>
          </a:bodyPr>
          <a:lstStyle/>
          <a:p>
            <a:r>
              <a:rPr lang="de-DE" altLang="zh-CN" dirty="0"/>
              <a:t>.</a:t>
            </a:r>
            <a:endParaRPr lang="de-DE" dirty="0"/>
          </a:p>
        </p:txBody>
      </p:sp>
      <p:sp>
        <p:nvSpPr>
          <p:cNvPr id="70" name="TextBox 69">
            <a:extLst>
              <a:ext uri="{FF2B5EF4-FFF2-40B4-BE49-F238E27FC236}">
                <a16:creationId xmlns:a16="http://schemas.microsoft.com/office/drawing/2014/main" id="{88CA4F0F-698B-A348-A094-34C264630214}"/>
              </a:ext>
            </a:extLst>
          </p:cNvPr>
          <p:cNvSpPr txBox="1"/>
          <p:nvPr/>
        </p:nvSpPr>
        <p:spPr>
          <a:xfrm>
            <a:off x="9810536" y="1657497"/>
            <a:ext cx="242374" cy="369332"/>
          </a:xfrm>
          <a:prstGeom prst="rect">
            <a:avLst/>
          </a:prstGeom>
          <a:noFill/>
        </p:spPr>
        <p:txBody>
          <a:bodyPr wrap="none" rtlCol="0">
            <a:spAutoFit/>
          </a:bodyPr>
          <a:lstStyle/>
          <a:p>
            <a:r>
              <a:rPr lang="de-DE" altLang="zh-CN" dirty="0"/>
              <a:t>.</a:t>
            </a:r>
            <a:endParaRPr lang="de-DE" dirty="0"/>
          </a:p>
        </p:txBody>
      </p:sp>
      <p:sp>
        <p:nvSpPr>
          <p:cNvPr id="71" name="TextBox 70">
            <a:extLst>
              <a:ext uri="{FF2B5EF4-FFF2-40B4-BE49-F238E27FC236}">
                <a16:creationId xmlns:a16="http://schemas.microsoft.com/office/drawing/2014/main" id="{F4D6A006-E9E3-9A4D-8F53-3F99678FF284}"/>
              </a:ext>
            </a:extLst>
          </p:cNvPr>
          <p:cNvSpPr txBox="1"/>
          <p:nvPr/>
        </p:nvSpPr>
        <p:spPr>
          <a:xfrm>
            <a:off x="8308185" y="1898238"/>
            <a:ext cx="922047" cy="646331"/>
          </a:xfrm>
          <a:prstGeom prst="rect">
            <a:avLst/>
          </a:prstGeom>
          <a:noFill/>
        </p:spPr>
        <p:txBody>
          <a:bodyPr wrap="none" rtlCol="0">
            <a:spAutoFit/>
          </a:bodyPr>
          <a:lstStyle/>
          <a:p>
            <a:r>
              <a:rPr lang="de-DE" altLang="zh-CN" dirty="0">
                <a:latin typeface="Impact" panose="020B0806030902050204" pitchFamily="34" charset="0"/>
              </a:rPr>
              <a:t>Rank </a:t>
            </a:r>
            <a:r>
              <a:rPr lang="de-DE" altLang="zh-CN" dirty="0" err="1">
                <a:latin typeface="Impact" panose="020B0806030902050204" pitchFamily="34" charset="0"/>
              </a:rPr>
              <a:t>by</a:t>
            </a:r>
            <a:endParaRPr lang="de-DE" altLang="zh-CN" dirty="0">
              <a:latin typeface="Impact" panose="020B0806030902050204" pitchFamily="34" charset="0"/>
            </a:endParaRPr>
          </a:p>
          <a:p>
            <a:r>
              <a:rPr lang="de-DE" dirty="0" err="1">
                <a:latin typeface="Impact" panose="020B0806030902050204" pitchFamily="34" charset="0"/>
              </a:rPr>
              <a:t>Mean</a:t>
            </a:r>
            <a:endParaRPr lang="de-DE" dirty="0">
              <a:latin typeface="Impact" panose="020B0806030902050204" pitchFamily="34" charset="0"/>
            </a:endParaRPr>
          </a:p>
        </p:txBody>
      </p:sp>
      <p:graphicFrame>
        <p:nvGraphicFramePr>
          <p:cNvPr id="72" name="Table 71">
            <a:extLst>
              <a:ext uri="{FF2B5EF4-FFF2-40B4-BE49-F238E27FC236}">
                <a16:creationId xmlns:a16="http://schemas.microsoft.com/office/drawing/2014/main" id="{083D2167-07D6-1C4A-9028-AD98C4AAE1D1}"/>
              </a:ext>
            </a:extLst>
          </p:cNvPr>
          <p:cNvGraphicFramePr>
            <a:graphicFrameLocks noGrp="1"/>
          </p:cNvGraphicFramePr>
          <p:nvPr>
            <p:extLst>
              <p:ext uri="{D42A27DB-BD31-4B8C-83A1-F6EECF244321}">
                <p14:modId xmlns:p14="http://schemas.microsoft.com/office/powerpoint/2010/main" val="3216517463"/>
              </p:ext>
            </p:extLst>
          </p:nvPr>
        </p:nvGraphicFramePr>
        <p:xfrm>
          <a:off x="9366565" y="2232941"/>
          <a:ext cx="789368" cy="1010920"/>
        </p:xfrm>
        <a:graphic>
          <a:graphicData uri="http://schemas.openxmlformats.org/drawingml/2006/table">
            <a:tbl>
              <a:tblPr firstRow="1" bandRow="1">
                <a:tableStyleId>{5C22544A-7EE6-4342-B048-85BDC9FD1C3A}</a:tableStyleId>
              </a:tblPr>
              <a:tblGrid>
                <a:gridCol w="789368">
                  <a:extLst>
                    <a:ext uri="{9D8B030D-6E8A-4147-A177-3AD203B41FA5}">
                      <a16:colId xmlns:a16="http://schemas.microsoft.com/office/drawing/2014/main" val="3219096060"/>
                    </a:ext>
                  </a:extLst>
                </a:gridCol>
              </a:tblGrid>
              <a:tr h="370840">
                <a:tc>
                  <a:txBody>
                    <a:bodyPr/>
                    <a:lstStyle/>
                    <a:p>
                      <a:r>
                        <a:rPr lang="de-DE" dirty="0" err="1"/>
                        <a:t>Mean</a:t>
                      </a:r>
                      <a:r>
                        <a:rPr lang="de-DE" dirty="0"/>
                        <a:t> Score</a:t>
                      </a:r>
                    </a:p>
                  </a:txBody>
                  <a:tcPr/>
                </a:tc>
                <a:extLst>
                  <a:ext uri="{0D108BD9-81ED-4DB2-BD59-A6C34878D82A}">
                    <a16:rowId xmlns:a16="http://schemas.microsoft.com/office/drawing/2014/main" val="1101612452"/>
                  </a:ext>
                </a:extLst>
              </a:tr>
              <a:tr h="370840">
                <a:tc>
                  <a:txBody>
                    <a:bodyPr/>
                    <a:lstStyle/>
                    <a:p>
                      <a:r>
                        <a:rPr lang="de-DE" dirty="0"/>
                        <a:t>1.0</a:t>
                      </a:r>
                    </a:p>
                  </a:txBody>
                  <a:tcPr/>
                </a:tc>
                <a:extLst>
                  <a:ext uri="{0D108BD9-81ED-4DB2-BD59-A6C34878D82A}">
                    <a16:rowId xmlns:a16="http://schemas.microsoft.com/office/drawing/2014/main" val="1006881179"/>
                  </a:ext>
                </a:extLst>
              </a:tr>
            </a:tbl>
          </a:graphicData>
        </a:graphic>
      </p:graphicFrame>
      <p:sp>
        <p:nvSpPr>
          <p:cNvPr id="73" name="Left Brace 72">
            <a:extLst>
              <a:ext uri="{FF2B5EF4-FFF2-40B4-BE49-F238E27FC236}">
                <a16:creationId xmlns:a16="http://schemas.microsoft.com/office/drawing/2014/main" id="{93666A9B-CA5B-F348-B3B7-006D01D2875E}"/>
              </a:ext>
            </a:extLst>
          </p:cNvPr>
          <p:cNvSpPr/>
          <p:nvPr/>
        </p:nvSpPr>
        <p:spPr>
          <a:xfrm rot="2672337">
            <a:off x="9217990" y="1527800"/>
            <a:ext cx="196947" cy="47830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74" name="TextBox 73">
            <a:extLst>
              <a:ext uri="{FF2B5EF4-FFF2-40B4-BE49-F238E27FC236}">
                <a16:creationId xmlns:a16="http://schemas.microsoft.com/office/drawing/2014/main" id="{24A0E361-0E16-5D40-A2CF-32C28150BB83}"/>
              </a:ext>
            </a:extLst>
          </p:cNvPr>
          <p:cNvSpPr txBox="1"/>
          <p:nvPr/>
        </p:nvSpPr>
        <p:spPr>
          <a:xfrm>
            <a:off x="8976509" y="1430581"/>
            <a:ext cx="458780" cy="307777"/>
          </a:xfrm>
          <a:prstGeom prst="rect">
            <a:avLst/>
          </a:prstGeom>
          <a:noFill/>
        </p:spPr>
        <p:txBody>
          <a:bodyPr wrap="none" rtlCol="0">
            <a:spAutoFit/>
          </a:bodyPr>
          <a:lstStyle/>
          <a:p>
            <a:r>
              <a:rPr lang="de-DE" sz="1400" dirty="0"/>
              <a:t>100</a:t>
            </a:r>
          </a:p>
        </p:txBody>
      </p:sp>
      <p:sp>
        <p:nvSpPr>
          <p:cNvPr id="75" name="Rectangle 74">
            <a:extLst>
              <a:ext uri="{FF2B5EF4-FFF2-40B4-BE49-F238E27FC236}">
                <a16:creationId xmlns:a16="http://schemas.microsoft.com/office/drawing/2014/main" id="{F3816E43-10A9-574A-BB8E-2DC415AE2800}"/>
              </a:ext>
            </a:extLst>
          </p:cNvPr>
          <p:cNvSpPr/>
          <p:nvPr/>
        </p:nvSpPr>
        <p:spPr>
          <a:xfrm>
            <a:off x="8308185" y="4464677"/>
            <a:ext cx="3045615" cy="1100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latin typeface="Impact" panose="020B0806030902050204" pitchFamily="34" charset="0"/>
              </a:rPr>
              <a:t>record</a:t>
            </a:r>
            <a:r>
              <a:rPr lang="de-DE" dirty="0">
                <a:latin typeface="Impact" panose="020B0806030902050204" pitchFamily="34" charset="0"/>
              </a:rPr>
              <a:t> </a:t>
            </a:r>
            <a:r>
              <a:rPr lang="de-DE" dirty="0" err="1">
                <a:latin typeface="Impact" panose="020B0806030902050204" pitchFamily="34" charset="0"/>
              </a:rPr>
              <a:t>the</a:t>
            </a:r>
            <a:r>
              <a:rPr lang="de-DE" dirty="0">
                <a:latin typeface="Impact" panose="020B0806030902050204" pitchFamily="34" charset="0"/>
              </a:rPr>
              <a:t> Rank </a:t>
            </a:r>
            <a:r>
              <a:rPr lang="de-DE" dirty="0" err="1">
                <a:latin typeface="Impact" panose="020B0806030902050204" pitchFamily="34" charset="0"/>
              </a:rPr>
              <a:t>of</a:t>
            </a:r>
            <a:r>
              <a:rPr lang="de-DE" dirty="0">
                <a:latin typeface="Impact" panose="020B0806030902050204" pitchFamily="34" charset="0"/>
              </a:rPr>
              <a:t> </a:t>
            </a:r>
            <a:r>
              <a:rPr lang="de-DE" dirty="0" err="1">
                <a:latin typeface="Impact" panose="020B0806030902050204" pitchFamily="34" charset="0"/>
              </a:rPr>
              <a:t>the</a:t>
            </a:r>
            <a:r>
              <a:rPr lang="de-DE" dirty="0">
                <a:latin typeface="Impact" panose="020B0806030902050204" pitchFamily="34" charset="0"/>
              </a:rPr>
              <a:t> Index A in </a:t>
            </a:r>
            <a:r>
              <a:rPr lang="de-DE" dirty="0" err="1">
                <a:latin typeface="Impact" panose="020B0806030902050204" pitchFamily="34" charset="0"/>
              </a:rPr>
              <a:t>list</a:t>
            </a:r>
            <a:r>
              <a:rPr lang="de-DE" dirty="0">
                <a:latin typeface="Impact" panose="020B0806030902050204" pitchFamily="34" charset="0"/>
              </a:rPr>
              <a:t> B</a:t>
            </a:r>
          </a:p>
        </p:txBody>
      </p:sp>
      <p:sp>
        <p:nvSpPr>
          <p:cNvPr id="76" name="Notched Right Arrow 75">
            <a:extLst>
              <a:ext uri="{FF2B5EF4-FFF2-40B4-BE49-F238E27FC236}">
                <a16:creationId xmlns:a16="http://schemas.microsoft.com/office/drawing/2014/main" id="{6FEB2915-2B80-024C-9C80-E4B57BC39DD4}"/>
              </a:ext>
            </a:extLst>
          </p:cNvPr>
          <p:cNvSpPr/>
          <p:nvPr/>
        </p:nvSpPr>
        <p:spPr>
          <a:xfrm>
            <a:off x="7379603" y="4767744"/>
            <a:ext cx="688438" cy="26137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7" name="Notched Right Arrow 76">
            <a:extLst>
              <a:ext uri="{FF2B5EF4-FFF2-40B4-BE49-F238E27FC236}">
                <a16:creationId xmlns:a16="http://schemas.microsoft.com/office/drawing/2014/main" id="{FB0D5F95-5952-4545-92A8-69B8B2CA265A}"/>
              </a:ext>
            </a:extLst>
          </p:cNvPr>
          <p:cNvSpPr/>
          <p:nvPr/>
        </p:nvSpPr>
        <p:spPr>
          <a:xfrm rot="5400000">
            <a:off x="9456817" y="3838417"/>
            <a:ext cx="688438" cy="26137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8" name="TextBox 77">
            <a:extLst>
              <a:ext uri="{FF2B5EF4-FFF2-40B4-BE49-F238E27FC236}">
                <a16:creationId xmlns:a16="http://schemas.microsoft.com/office/drawing/2014/main" id="{7D24CB61-3787-1C41-A594-91AE5A1E58EE}"/>
              </a:ext>
            </a:extLst>
          </p:cNvPr>
          <p:cNvSpPr txBox="1"/>
          <p:nvPr/>
        </p:nvSpPr>
        <p:spPr>
          <a:xfrm>
            <a:off x="7579552" y="4366311"/>
            <a:ext cx="301686" cy="369332"/>
          </a:xfrm>
          <a:prstGeom prst="rect">
            <a:avLst/>
          </a:prstGeom>
          <a:noFill/>
        </p:spPr>
        <p:txBody>
          <a:bodyPr wrap="none" rtlCol="0">
            <a:spAutoFit/>
          </a:bodyPr>
          <a:lstStyle/>
          <a:p>
            <a:r>
              <a:rPr lang="de-DE" dirty="0">
                <a:latin typeface="Impact" panose="020B0806030902050204" pitchFamily="34" charset="0"/>
              </a:rPr>
              <a:t>A</a:t>
            </a:r>
          </a:p>
        </p:txBody>
      </p:sp>
      <p:sp>
        <p:nvSpPr>
          <p:cNvPr id="79" name="TextBox 78">
            <a:extLst>
              <a:ext uri="{FF2B5EF4-FFF2-40B4-BE49-F238E27FC236}">
                <a16:creationId xmlns:a16="http://schemas.microsoft.com/office/drawing/2014/main" id="{ED381E9E-DA7B-7344-9787-48DFBB15ED38}"/>
              </a:ext>
            </a:extLst>
          </p:cNvPr>
          <p:cNvSpPr txBox="1"/>
          <p:nvPr/>
        </p:nvSpPr>
        <p:spPr>
          <a:xfrm>
            <a:off x="10071818" y="3779552"/>
            <a:ext cx="312906" cy="369332"/>
          </a:xfrm>
          <a:prstGeom prst="rect">
            <a:avLst/>
          </a:prstGeom>
          <a:noFill/>
        </p:spPr>
        <p:txBody>
          <a:bodyPr wrap="none" rtlCol="0">
            <a:spAutoFit/>
          </a:bodyPr>
          <a:lstStyle/>
          <a:p>
            <a:r>
              <a:rPr lang="de-DE" dirty="0">
                <a:latin typeface="Impact" panose="020B0806030902050204" pitchFamily="34" charset="0"/>
              </a:rPr>
              <a:t>B</a:t>
            </a:r>
          </a:p>
        </p:txBody>
      </p:sp>
      <p:pic>
        <p:nvPicPr>
          <p:cNvPr id="81" name="Picture 80">
            <a:extLst>
              <a:ext uri="{FF2B5EF4-FFF2-40B4-BE49-F238E27FC236}">
                <a16:creationId xmlns:a16="http://schemas.microsoft.com/office/drawing/2014/main" id="{5219F0E2-1740-6045-BD96-3DF26AF05B6D}"/>
              </a:ext>
            </a:extLst>
          </p:cNvPr>
          <p:cNvPicPr>
            <a:picLocks noChangeAspect="1"/>
          </p:cNvPicPr>
          <p:nvPr/>
        </p:nvPicPr>
        <p:blipFill>
          <a:blip r:embed="rId5"/>
          <a:stretch>
            <a:fillRect/>
          </a:stretch>
        </p:blipFill>
        <p:spPr>
          <a:xfrm>
            <a:off x="389655" y="1658003"/>
            <a:ext cx="5536712" cy="1632305"/>
          </a:xfrm>
          <a:prstGeom prst="rect">
            <a:avLst/>
          </a:prstGeom>
        </p:spPr>
      </p:pic>
    </p:spTree>
    <p:extLst>
      <p:ext uri="{BB962C8B-B14F-4D97-AF65-F5344CB8AC3E}">
        <p14:creationId xmlns:p14="http://schemas.microsoft.com/office/powerpoint/2010/main" val="868939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06576"/>
            <a:ext cx="12192000" cy="6858000"/>
          </a:xfrm>
          <a:prstGeom prst="rect">
            <a:avLst/>
          </a:prstGeom>
        </p:spPr>
      </p:pic>
      <p:sp>
        <p:nvSpPr>
          <p:cNvPr id="4" name="Title 1">
            <a:extLst>
              <a:ext uri="{FF2B5EF4-FFF2-40B4-BE49-F238E27FC236}">
                <a16:creationId xmlns:a16="http://schemas.microsoft.com/office/drawing/2014/main" id="{C9F37BC3-2276-5447-9ADE-1A9FC7B40142}"/>
              </a:ext>
            </a:extLst>
          </p:cNvPr>
          <p:cNvSpPr>
            <a:spLocks noGrp="1"/>
          </p:cNvSpPr>
          <p:nvPr>
            <p:ph type="title"/>
          </p:nvPr>
        </p:nvSpPr>
        <p:spPr>
          <a:xfrm>
            <a:off x="838200" y="365125"/>
            <a:ext cx="10515600" cy="1325563"/>
          </a:xfrm>
        </p:spPr>
        <p:txBody>
          <a:bodyPr/>
          <a:lstStyle/>
          <a:p>
            <a:r>
              <a:rPr lang="en-US" altLang="zh-CN" dirty="0">
                <a:latin typeface="Impact" panose="020B0806030902050204" pitchFamily="34" charset="0"/>
              </a:rPr>
              <a:t>Metric2</a:t>
            </a:r>
            <a:endParaRPr lang="de-DE" dirty="0">
              <a:latin typeface="Impact" panose="020B0806030902050204" pitchFamily="34" charset="0"/>
            </a:endParaRPr>
          </a:p>
        </p:txBody>
      </p:sp>
      <p:pic>
        <p:nvPicPr>
          <p:cNvPr id="8" name="Picture 7">
            <a:extLst>
              <a:ext uri="{FF2B5EF4-FFF2-40B4-BE49-F238E27FC236}">
                <a16:creationId xmlns:a16="http://schemas.microsoft.com/office/drawing/2014/main" id="{034A46C1-629D-E447-9C72-4C53EE54BF61}"/>
              </a:ext>
            </a:extLst>
          </p:cNvPr>
          <p:cNvPicPr>
            <a:picLocks noChangeAspect="1"/>
          </p:cNvPicPr>
          <p:nvPr/>
        </p:nvPicPr>
        <p:blipFill>
          <a:blip r:embed="rId4"/>
          <a:stretch>
            <a:fillRect/>
          </a:stretch>
        </p:blipFill>
        <p:spPr>
          <a:xfrm>
            <a:off x="2726266" y="1504421"/>
            <a:ext cx="6739467" cy="4492978"/>
          </a:xfrm>
          <a:prstGeom prst="rect">
            <a:avLst/>
          </a:prstGeom>
        </p:spPr>
      </p:pic>
      <p:sp>
        <p:nvSpPr>
          <p:cNvPr id="9" name="TextBox 8">
            <a:extLst>
              <a:ext uri="{FF2B5EF4-FFF2-40B4-BE49-F238E27FC236}">
                <a16:creationId xmlns:a16="http://schemas.microsoft.com/office/drawing/2014/main" id="{A91C6AEB-6328-6B4B-9672-BA31F23FDB6A}"/>
              </a:ext>
            </a:extLst>
          </p:cNvPr>
          <p:cNvSpPr txBox="1"/>
          <p:nvPr/>
        </p:nvSpPr>
        <p:spPr>
          <a:xfrm>
            <a:off x="3843866" y="2074468"/>
            <a:ext cx="418704" cy="369332"/>
          </a:xfrm>
          <a:prstGeom prst="rect">
            <a:avLst/>
          </a:prstGeom>
          <a:noFill/>
        </p:spPr>
        <p:txBody>
          <a:bodyPr wrap="none" rtlCol="0">
            <a:spAutoFit/>
          </a:bodyPr>
          <a:lstStyle/>
          <a:p>
            <a:r>
              <a:rPr lang="de-DE" dirty="0">
                <a:solidFill>
                  <a:srgbClr val="FF0000"/>
                </a:solidFill>
              </a:rPr>
              <a:t>35</a:t>
            </a:r>
          </a:p>
        </p:txBody>
      </p:sp>
      <p:sp>
        <p:nvSpPr>
          <p:cNvPr id="10" name="TextBox 9">
            <a:extLst>
              <a:ext uri="{FF2B5EF4-FFF2-40B4-BE49-F238E27FC236}">
                <a16:creationId xmlns:a16="http://schemas.microsoft.com/office/drawing/2014/main" id="{81678441-1028-9D40-A5DB-CB971D785BB5}"/>
              </a:ext>
            </a:extLst>
          </p:cNvPr>
          <p:cNvSpPr txBox="1"/>
          <p:nvPr/>
        </p:nvSpPr>
        <p:spPr>
          <a:xfrm>
            <a:off x="4504266" y="3566244"/>
            <a:ext cx="418704" cy="369332"/>
          </a:xfrm>
          <a:prstGeom prst="rect">
            <a:avLst/>
          </a:prstGeom>
          <a:noFill/>
        </p:spPr>
        <p:txBody>
          <a:bodyPr wrap="none" rtlCol="0">
            <a:spAutoFit/>
          </a:bodyPr>
          <a:lstStyle/>
          <a:p>
            <a:r>
              <a:rPr lang="de-DE" dirty="0">
                <a:solidFill>
                  <a:srgbClr val="00B050"/>
                </a:solidFill>
              </a:rPr>
              <a:t>17</a:t>
            </a:r>
          </a:p>
        </p:txBody>
      </p:sp>
      <p:sp>
        <p:nvSpPr>
          <p:cNvPr id="11" name="TextBox 10">
            <a:extLst>
              <a:ext uri="{FF2B5EF4-FFF2-40B4-BE49-F238E27FC236}">
                <a16:creationId xmlns:a16="http://schemas.microsoft.com/office/drawing/2014/main" id="{A07E666B-D59D-7649-99D4-78C5A09C2B81}"/>
              </a:ext>
            </a:extLst>
          </p:cNvPr>
          <p:cNvSpPr txBox="1"/>
          <p:nvPr/>
        </p:nvSpPr>
        <p:spPr>
          <a:xfrm>
            <a:off x="5181600" y="4453467"/>
            <a:ext cx="301686" cy="369332"/>
          </a:xfrm>
          <a:prstGeom prst="rect">
            <a:avLst/>
          </a:prstGeom>
          <a:noFill/>
        </p:spPr>
        <p:txBody>
          <a:bodyPr wrap="none" rtlCol="0">
            <a:spAutoFit/>
          </a:bodyPr>
          <a:lstStyle/>
          <a:p>
            <a:r>
              <a:rPr lang="de-DE" dirty="0">
                <a:solidFill>
                  <a:srgbClr val="00B050"/>
                </a:solidFill>
              </a:rPr>
              <a:t>7</a:t>
            </a:r>
          </a:p>
        </p:txBody>
      </p:sp>
      <p:sp>
        <p:nvSpPr>
          <p:cNvPr id="12" name="TextBox 11">
            <a:extLst>
              <a:ext uri="{FF2B5EF4-FFF2-40B4-BE49-F238E27FC236}">
                <a16:creationId xmlns:a16="http://schemas.microsoft.com/office/drawing/2014/main" id="{76E32306-2F01-1B45-A59F-14703779CAF3}"/>
              </a:ext>
            </a:extLst>
          </p:cNvPr>
          <p:cNvSpPr txBox="1"/>
          <p:nvPr/>
        </p:nvSpPr>
        <p:spPr>
          <a:xfrm>
            <a:off x="9008534" y="5418666"/>
            <a:ext cx="657552" cy="369332"/>
          </a:xfrm>
          <a:prstGeom prst="rect">
            <a:avLst/>
          </a:prstGeom>
          <a:noFill/>
        </p:spPr>
        <p:txBody>
          <a:bodyPr wrap="none" rtlCol="0">
            <a:spAutoFit/>
          </a:bodyPr>
          <a:lstStyle/>
          <a:p>
            <a:r>
              <a:rPr lang="de-DE" dirty="0">
                <a:latin typeface="Impact" panose="020B0806030902050204" pitchFamily="34" charset="0"/>
              </a:rPr>
              <a:t>Rank</a:t>
            </a:r>
          </a:p>
        </p:txBody>
      </p:sp>
      <p:sp>
        <p:nvSpPr>
          <p:cNvPr id="13" name="TextBox 12">
            <a:extLst>
              <a:ext uri="{FF2B5EF4-FFF2-40B4-BE49-F238E27FC236}">
                <a16:creationId xmlns:a16="http://schemas.microsoft.com/office/drawing/2014/main" id="{87BC82BA-05D4-6B41-B2DF-4404CBA21A36}"/>
              </a:ext>
            </a:extLst>
          </p:cNvPr>
          <p:cNvSpPr txBox="1"/>
          <p:nvPr/>
        </p:nvSpPr>
        <p:spPr>
          <a:xfrm>
            <a:off x="2175933" y="1935968"/>
            <a:ext cx="1100666" cy="646331"/>
          </a:xfrm>
          <a:prstGeom prst="rect">
            <a:avLst/>
          </a:prstGeom>
          <a:noFill/>
        </p:spPr>
        <p:txBody>
          <a:bodyPr wrap="square" rtlCol="0">
            <a:spAutoFit/>
          </a:bodyPr>
          <a:lstStyle/>
          <a:p>
            <a:r>
              <a:rPr lang="de-DE" dirty="0" err="1">
                <a:latin typeface="Impact" panose="020B0806030902050204" pitchFamily="34" charset="0"/>
              </a:rPr>
              <a:t>Num</a:t>
            </a:r>
            <a:r>
              <a:rPr lang="de-DE" dirty="0">
                <a:latin typeface="Impact" panose="020B0806030902050204" pitchFamily="34" charset="0"/>
              </a:rPr>
              <a:t> </a:t>
            </a:r>
            <a:r>
              <a:rPr lang="de-DE" dirty="0" err="1">
                <a:latin typeface="Impact" panose="020B0806030902050204" pitchFamily="34" charset="0"/>
              </a:rPr>
              <a:t>hit</a:t>
            </a:r>
            <a:r>
              <a:rPr lang="de-DE" dirty="0">
                <a:latin typeface="Impact" panose="020B0806030902050204" pitchFamily="34" charset="0"/>
              </a:rPr>
              <a:t> </a:t>
            </a:r>
            <a:r>
              <a:rPr lang="de-DE" dirty="0" err="1">
                <a:latin typeface="Impact" panose="020B0806030902050204" pitchFamily="34" charset="0"/>
              </a:rPr>
              <a:t>the</a:t>
            </a:r>
            <a:r>
              <a:rPr lang="de-DE" dirty="0">
                <a:latin typeface="Impact" panose="020B0806030902050204" pitchFamily="34" charset="0"/>
              </a:rPr>
              <a:t> Rank</a:t>
            </a:r>
          </a:p>
        </p:txBody>
      </p:sp>
      <p:sp>
        <p:nvSpPr>
          <p:cNvPr id="14" name="TextBox 13">
            <a:extLst>
              <a:ext uri="{FF2B5EF4-FFF2-40B4-BE49-F238E27FC236}">
                <a16:creationId xmlns:a16="http://schemas.microsoft.com/office/drawing/2014/main" id="{D94EA030-6016-C346-9DEA-866C947E226D}"/>
              </a:ext>
            </a:extLst>
          </p:cNvPr>
          <p:cNvSpPr txBox="1"/>
          <p:nvPr/>
        </p:nvSpPr>
        <p:spPr>
          <a:xfrm>
            <a:off x="9465733" y="1504421"/>
            <a:ext cx="1266693" cy="461665"/>
          </a:xfrm>
          <a:prstGeom prst="rect">
            <a:avLst/>
          </a:prstGeom>
          <a:noFill/>
        </p:spPr>
        <p:txBody>
          <a:bodyPr wrap="none" rtlCol="0">
            <a:spAutoFit/>
          </a:bodyPr>
          <a:lstStyle/>
          <a:p>
            <a:r>
              <a:rPr lang="de-DE" sz="2400" dirty="0">
                <a:solidFill>
                  <a:srgbClr val="00B050"/>
                </a:solidFill>
                <a:latin typeface="Impact" panose="020B0806030902050204" pitchFamily="34" charset="0"/>
              </a:rPr>
              <a:t>Total: 80</a:t>
            </a:r>
          </a:p>
        </p:txBody>
      </p:sp>
    </p:spTree>
    <p:extLst>
      <p:ext uri="{BB962C8B-B14F-4D97-AF65-F5344CB8AC3E}">
        <p14:creationId xmlns:p14="http://schemas.microsoft.com/office/powerpoint/2010/main" val="2445312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1194</TotalTime>
  <Words>1216</Words>
  <Application>Microsoft Macintosh PowerPoint</Application>
  <PresentationFormat>Widescreen</PresentationFormat>
  <Paragraphs>224</Paragraphs>
  <Slides>11</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等线</vt:lpstr>
      <vt:lpstr>等线 Light</vt:lpstr>
      <vt:lpstr>思源黑体 CN Bold</vt:lpstr>
      <vt:lpstr>Arial</vt:lpstr>
      <vt:lpstr>Calibri</vt:lpstr>
      <vt:lpstr>Calibri Light</vt:lpstr>
      <vt:lpstr>Impact</vt:lpstr>
      <vt:lpstr>Wingdings</vt:lpstr>
      <vt:lpstr>Office Theme</vt:lpstr>
      <vt:lpstr>PowerPoint Presentation</vt:lpstr>
      <vt:lpstr>Ergebnisse bei letztem Treffen</vt:lpstr>
      <vt:lpstr>Ansatz : Part Embedding</vt:lpstr>
      <vt:lpstr>Ansatz : Part Embedding</vt:lpstr>
      <vt:lpstr>Seq2seq Model</vt:lpstr>
      <vt:lpstr>Experiment</vt:lpstr>
      <vt:lpstr>Metric1</vt:lpstr>
      <vt:lpstr>Metric2</vt:lpstr>
      <vt:lpstr>Metric2</vt:lpstr>
      <vt:lpstr>Wenn wir nur mit bestimmte Anzahl von Teile die Bewertung der Platte vorhersagen, wie sieht die Metrik1 Ergebnisse aus?</vt:lpstr>
      <vt:lpstr>Zukunftige Arbeit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Yiran Huang</dc:creator>
  <cp:lastModifiedBy>Yiran Huang</cp:lastModifiedBy>
  <cp:revision>48</cp:revision>
  <dcterms:created xsi:type="dcterms:W3CDTF">2019-03-05T09:01:23Z</dcterms:created>
  <dcterms:modified xsi:type="dcterms:W3CDTF">2019-03-12T09:11:57Z</dcterms:modified>
</cp:coreProperties>
</file>