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7" r:id="rId8"/>
    <p:sldId id="269" r:id="rId9"/>
    <p:sldId id="268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</p:sldIdLst>
  <p:sldSz cx="9144000" cy="6858000" type="screen4x3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1"/>
  </p:normalViewPr>
  <p:slideViewPr>
    <p:cSldViewPr snapToGrid="0" snapToObjects="1">
      <p:cViewPr varScale="1">
        <p:scale>
          <a:sx n="105" d="100"/>
          <a:sy n="105" d="100"/>
        </p:scale>
        <p:origin x="11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692D4-4B5D-204A-AB9A-A16365EED12E}" type="datetimeFigureOut">
              <a:rPr lang="de-DE" smtClean="0"/>
              <a:t>03.04.2019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C06B19-58A8-D44B-8F4F-29E8354FEC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3007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B6480-1826-0349-A7A1-12FEFF8634C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2508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B6480-1826-0349-A7A1-12FEFF8634C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6571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C06B19-58A8-D44B-8F4F-29E8354FEC4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024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160" cy="1143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160" cy="1143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160" cy="1143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160" cy="1143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160" cy="1143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160" cy="1143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160" cy="1143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8160" cy="5302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160" cy="1143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160" cy="1143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160" cy="1143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160" cy="1143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160" cy="1143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160" cy="1143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160" cy="1143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10CC7-5CE1-FC45-AF13-9F7DFE081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9BA5E-A191-1D4C-82FE-6E8FC42DC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729DB-047E-B941-BAF1-44789D53E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5D03A-B593-AA48-8343-C8B13B223A5B}" type="datetimeFigureOut">
              <a:rPr lang="de-DE" smtClean="0"/>
              <a:t>03.04.2019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A7847-F409-1A4F-A074-0F8A0FFC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AB65D-4D64-8242-9BD4-B5F8D01A4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6EA8-EB31-2649-94CA-872295C7C2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2749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160" cy="1143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160" cy="1143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160" cy="1143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8160" cy="5302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160" cy="1143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160" cy="1143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160" cy="1143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image" Target="../media/image9.png"/><Relationship Id="rId26" Type="http://schemas.openxmlformats.org/officeDocument/2006/relationships/image" Target="../media/image14.png"/><Relationship Id="rId3" Type="http://schemas.openxmlformats.org/officeDocument/2006/relationships/slideLayout" Target="../slideLayouts/slideLayout15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2.png"/><Relationship Id="rId25" Type="http://schemas.openxmlformats.org/officeDocument/2006/relationships/image" Target="../media/image13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1.png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image" Target="../media/image12.png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8.png"/><Relationship Id="rId23" Type="http://schemas.openxmlformats.org/officeDocument/2006/relationships/image" Target="../media/image11.png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Relationship Id="rId22" Type="http://schemas.openxmlformats.org/officeDocument/2006/relationships/image" Target="../media/image10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2.png"/>
          <p:cNvPicPr/>
          <p:nvPr/>
        </p:nvPicPr>
        <p:blipFill>
          <a:blip r:embed="rId14"/>
          <a:stretch/>
        </p:blipFill>
        <p:spPr>
          <a:xfrm>
            <a:off x="7667640" y="341280"/>
            <a:ext cx="1078920" cy="489960"/>
          </a:xfrm>
          <a:prstGeom prst="rect">
            <a:avLst/>
          </a:prstGeom>
          <a:ln w="12600">
            <a:noFill/>
          </a:ln>
        </p:spPr>
      </p:pic>
      <p:pic>
        <p:nvPicPr>
          <p:cNvPr id="15" name="image3.png"/>
          <p:cNvPicPr/>
          <p:nvPr/>
        </p:nvPicPr>
        <p:blipFill>
          <a:blip r:embed="rId15"/>
          <a:stretch/>
        </p:blipFill>
        <p:spPr>
          <a:xfrm>
            <a:off x="8267400" y="6430320"/>
            <a:ext cx="738000" cy="185400"/>
          </a:xfrm>
          <a:prstGeom prst="rect">
            <a:avLst/>
          </a:prstGeom>
          <a:ln w="12600">
            <a:noFill/>
          </a:ln>
        </p:spPr>
      </p:pic>
      <p:pic>
        <p:nvPicPr>
          <p:cNvPr id="2" name="image9.png"/>
          <p:cNvPicPr/>
          <p:nvPr/>
        </p:nvPicPr>
        <p:blipFill>
          <a:blip r:embed="rId16"/>
          <a:stretch/>
        </p:blipFill>
        <p:spPr>
          <a:xfrm>
            <a:off x="0" y="-3240"/>
            <a:ext cx="9138600" cy="6865200"/>
          </a:xfrm>
          <a:prstGeom prst="rect">
            <a:avLst/>
          </a:prstGeom>
          <a:ln w="12600">
            <a:noFill/>
          </a:ln>
        </p:spPr>
      </p:pic>
      <p:sp>
        <p:nvSpPr>
          <p:cNvPr id="3" name="CustomShape 1"/>
          <p:cNvSpPr/>
          <p:nvPr/>
        </p:nvSpPr>
        <p:spPr>
          <a:xfrm>
            <a:off x="396720" y="6475320"/>
            <a:ext cx="3664800" cy="2412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Arial"/>
              </a:rPr>
              <a:t>KIT – University of the State of Baden-Wuerttemberg and </a:t>
            </a:r>
            <a:endParaRPr lang="de-DE" sz="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Arial"/>
              </a:rPr>
              <a:t>National Research Center of the Helmholtz Association</a:t>
            </a:r>
            <a:endParaRPr lang="de-DE" sz="800" b="0" strike="noStrike" spc="-1">
              <a:latin typeface="Arial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385920" y="3289680"/>
            <a:ext cx="4531680" cy="3020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FFFFFF"/>
                </a:solidFill>
                <a:latin typeface="Arial"/>
                <a:ea typeface="Arial"/>
              </a:rPr>
              <a:t>INSTITUTE OF TELEMATICS, </a:t>
            </a:r>
            <a:endParaRPr lang="de-DE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FFFFFF"/>
                </a:solidFill>
                <a:latin typeface="Arial"/>
                <a:ea typeface="Arial"/>
              </a:rPr>
              <a:t>CHAIR FOR PERVASIVE COMPUTING SYSTEMS / TECO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7318440" y="6497640"/>
            <a:ext cx="1721880" cy="2412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de-DE" sz="1600" b="1" strike="noStrike" spc="-1">
                <a:solidFill>
                  <a:srgbClr val="FFFFFF"/>
                </a:solidFill>
                <a:latin typeface="Arial"/>
                <a:ea typeface="Arial"/>
              </a:rPr>
              <a:t>www.kit.edu</a:t>
            </a:r>
            <a:endParaRPr lang="de-DE" sz="1600" b="0" strike="noStrike" spc="-1">
              <a:latin typeface="Arial"/>
            </a:endParaRPr>
          </a:p>
        </p:txBody>
      </p:sp>
      <p:pic>
        <p:nvPicPr>
          <p:cNvPr id="6" name="image10.png"/>
          <p:cNvPicPr/>
          <p:nvPr/>
        </p:nvPicPr>
        <p:blipFill>
          <a:blip r:embed="rId17"/>
          <a:stretch/>
        </p:blipFill>
        <p:spPr>
          <a:xfrm>
            <a:off x="395280" y="333360"/>
            <a:ext cx="1613880" cy="742320"/>
          </a:xfrm>
          <a:prstGeom prst="rect">
            <a:avLst/>
          </a:prstGeom>
          <a:ln w="12600">
            <a:noFill/>
          </a:ln>
        </p:spPr>
      </p:pic>
      <p:sp>
        <p:nvSpPr>
          <p:cNvPr id="7" name="CustomShape 4"/>
          <p:cNvSpPr/>
          <p:nvPr/>
        </p:nvSpPr>
        <p:spPr>
          <a:xfrm>
            <a:off x="6300360" y="985680"/>
            <a:ext cx="2584440" cy="133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12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Arial"/>
              </a:rPr>
              <a:t>Pervasive Computing Systems </a:t>
            </a:r>
            <a:r>
              <a:rPr lang="de-DE" sz="800" b="0" strike="noStrike" spc="-1">
                <a:solidFill>
                  <a:srgbClr val="009682"/>
                </a:solidFill>
                <a:latin typeface="Arial"/>
                <a:ea typeface="Arial"/>
              </a:rPr>
              <a:t>·</a:t>
            </a:r>
            <a:r>
              <a:rPr lang="de-DE" sz="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de-DE" sz="800" b="0" strike="noStrike" spc="-1">
                <a:solidFill>
                  <a:srgbClr val="007162"/>
                </a:solidFill>
                <a:latin typeface="Arial"/>
                <a:ea typeface="Arial"/>
              </a:rPr>
              <a:t>www.teco.kit.edu</a:t>
            </a:r>
            <a:endParaRPr lang="de-DE" sz="800" b="0" strike="noStrike" spc="-1">
              <a:latin typeface="Arial"/>
            </a:endParaRPr>
          </a:p>
        </p:txBody>
      </p:sp>
      <p:pic>
        <p:nvPicPr>
          <p:cNvPr id="8" name="image11.png"/>
          <p:cNvPicPr/>
          <p:nvPr/>
        </p:nvPicPr>
        <p:blipFill>
          <a:blip r:embed="rId18"/>
          <a:stretch/>
        </p:blipFill>
        <p:spPr>
          <a:xfrm>
            <a:off x="6444360" y="332640"/>
            <a:ext cx="2251440" cy="570600"/>
          </a:xfrm>
          <a:prstGeom prst="rect">
            <a:avLst/>
          </a:prstGeom>
          <a:ln w="12600">
            <a:noFill/>
          </a:ln>
        </p:spPr>
      </p:pic>
      <p:sp>
        <p:nvSpPr>
          <p:cNvPr id="9" name="CustomShape 5"/>
          <p:cNvSpPr/>
          <p:nvPr/>
        </p:nvSpPr>
        <p:spPr>
          <a:xfrm>
            <a:off x="3276000" y="6437160"/>
            <a:ext cx="4458960" cy="3312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4B41"/>
                </a:solidFill>
                <a:latin typeface="Arial"/>
                <a:ea typeface="Arial"/>
              </a:rPr>
              <a:t>This document constitutes proprietary and confidential information of TECO / KIT and may not be used, reproduced, disclosed or printed, as a whole or in part, without written permission.</a:t>
            </a:r>
            <a:endParaRPr lang="de-DE" sz="800" b="0" strike="noStrike" spc="-1">
              <a:latin typeface="Arial"/>
            </a:endParaRPr>
          </a:p>
        </p:txBody>
      </p:sp>
      <p:pic>
        <p:nvPicPr>
          <p:cNvPr id="10" name="Grafik 5"/>
          <p:cNvPicPr/>
          <p:nvPr/>
        </p:nvPicPr>
        <p:blipFill>
          <a:blip r:embed="rId19"/>
          <a:stretch/>
        </p:blipFill>
        <p:spPr>
          <a:xfrm rot="16188000">
            <a:off x="1675800" y="2531520"/>
            <a:ext cx="2480760" cy="4963320"/>
          </a:xfrm>
          <a:prstGeom prst="rect">
            <a:avLst/>
          </a:prstGeom>
          <a:ln>
            <a:noFill/>
          </a:ln>
        </p:spPr>
      </p:pic>
      <p:pic>
        <p:nvPicPr>
          <p:cNvPr id="11" name="Grafik 10"/>
          <p:cNvPicPr/>
          <p:nvPr/>
        </p:nvPicPr>
        <p:blipFill>
          <a:blip r:embed="rId20"/>
          <a:stretch/>
        </p:blipFill>
        <p:spPr>
          <a:xfrm>
            <a:off x="6109200" y="3821760"/>
            <a:ext cx="2407680" cy="2407680"/>
          </a:xfrm>
          <a:prstGeom prst="rect">
            <a:avLst/>
          </a:prstGeom>
          <a:ln>
            <a:noFill/>
          </a:ln>
        </p:spPr>
      </p:pic>
      <p:sp>
        <p:nvSpPr>
          <p:cNvPr id="12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13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1.png"/>
          <p:cNvPicPr/>
          <p:nvPr/>
        </p:nvPicPr>
        <p:blipFill>
          <a:blip r:embed="rId15"/>
          <a:stretch/>
        </p:blipFill>
        <p:spPr>
          <a:xfrm>
            <a:off x="0" y="0"/>
            <a:ext cx="9138600" cy="6852600"/>
          </a:xfrm>
          <a:prstGeom prst="rect">
            <a:avLst/>
          </a:prstGeom>
          <a:ln w="12600">
            <a:noFill/>
          </a:ln>
        </p:spPr>
      </p:pic>
      <p:pic>
        <p:nvPicPr>
          <p:cNvPr id="51" name="image2.png"/>
          <p:cNvPicPr/>
          <p:nvPr/>
        </p:nvPicPr>
        <p:blipFill>
          <a:blip r:embed="rId16"/>
          <a:stretch/>
        </p:blipFill>
        <p:spPr>
          <a:xfrm>
            <a:off x="7667640" y="341280"/>
            <a:ext cx="1078920" cy="489960"/>
          </a:xfrm>
          <a:prstGeom prst="rect">
            <a:avLst/>
          </a:prstGeom>
          <a:ln w="12600">
            <a:noFill/>
          </a:ln>
        </p:spPr>
      </p:pic>
      <p:pic>
        <p:nvPicPr>
          <p:cNvPr id="52" name="image3.png"/>
          <p:cNvPicPr/>
          <p:nvPr/>
        </p:nvPicPr>
        <p:blipFill>
          <a:blip r:embed="rId17"/>
          <a:stretch/>
        </p:blipFill>
        <p:spPr>
          <a:xfrm>
            <a:off x="8267400" y="6430320"/>
            <a:ext cx="738000" cy="185400"/>
          </a:xfrm>
          <a:prstGeom prst="rect">
            <a:avLst/>
          </a:prstGeom>
          <a:ln w="12600">
            <a:noFill/>
          </a:ln>
        </p:spPr>
      </p:pic>
      <p:sp>
        <p:nvSpPr>
          <p:cNvPr id="53" name="CustomShape 1" hidden="1"/>
          <p:cNvSpPr/>
          <p:nvPr/>
        </p:nvSpPr>
        <p:spPr>
          <a:xfrm>
            <a:off x="71280" y="2286000"/>
            <a:ext cx="9352800" cy="4495320"/>
          </a:xfrm>
          <a:prstGeom prst="rect">
            <a:avLst/>
          </a:prstGeom>
          <a:solidFill>
            <a:srgbClr val="FFFFFF"/>
          </a:solidFill>
          <a:ln w="25560">
            <a:solidFill>
              <a:srgbClr val="FF99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4" name="image8.png"/>
          <p:cNvPicPr/>
          <p:nvPr/>
        </p:nvPicPr>
        <p:blipFill>
          <a:blip r:embed="rId18"/>
          <a:stretch/>
        </p:blipFill>
        <p:spPr>
          <a:xfrm>
            <a:off x="251640" y="3611520"/>
            <a:ext cx="3690360" cy="2766240"/>
          </a:xfrm>
          <a:prstGeom prst="rect">
            <a:avLst/>
          </a:prstGeom>
          <a:ln w="12600">
            <a:noFill/>
          </a:ln>
        </p:spPr>
      </p:pic>
      <p:pic>
        <p:nvPicPr>
          <p:cNvPr id="55" name="image9.png"/>
          <p:cNvPicPr/>
          <p:nvPr/>
        </p:nvPicPr>
        <p:blipFill>
          <a:blip r:embed="rId19"/>
          <a:stretch/>
        </p:blipFill>
        <p:spPr>
          <a:xfrm>
            <a:off x="0" y="-3240"/>
            <a:ext cx="9138600" cy="6865200"/>
          </a:xfrm>
          <a:prstGeom prst="rect">
            <a:avLst/>
          </a:prstGeom>
          <a:ln w="12600">
            <a:noFill/>
          </a:ln>
        </p:spPr>
      </p:pic>
      <p:sp>
        <p:nvSpPr>
          <p:cNvPr id="56" name="CustomShape 2" hidden="1"/>
          <p:cNvSpPr/>
          <p:nvPr/>
        </p:nvSpPr>
        <p:spPr>
          <a:xfrm>
            <a:off x="396720" y="6475320"/>
            <a:ext cx="3664800" cy="2412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Arial"/>
              </a:rPr>
              <a:t>KIT – University of the State of Baden-Wuerttemberg and </a:t>
            </a:r>
            <a:endParaRPr lang="de-DE" sz="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Arial"/>
              </a:rPr>
              <a:t>National Research Center of the Helmholtz Association</a:t>
            </a:r>
            <a:endParaRPr lang="de-DE" sz="800" b="0" strike="noStrike" spc="-1">
              <a:latin typeface="Arial"/>
            </a:endParaRPr>
          </a:p>
        </p:txBody>
      </p:sp>
      <p:sp>
        <p:nvSpPr>
          <p:cNvPr id="57" name="CustomShape 3" hidden="1"/>
          <p:cNvSpPr/>
          <p:nvPr/>
        </p:nvSpPr>
        <p:spPr>
          <a:xfrm>
            <a:off x="385920" y="3289680"/>
            <a:ext cx="4531680" cy="3020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FFFFFF"/>
                </a:solidFill>
                <a:latin typeface="Arial"/>
                <a:ea typeface="Arial"/>
              </a:rPr>
              <a:t>INSTITUTE OF TELEMATICS, </a:t>
            </a:r>
            <a:endParaRPr lang="de-DE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FFFFFF"/>
                </a:solidFill>
                <a:latin typeface="Arial"/>
                <a:ea typeface="Arial"/>
              </a:rPr>
              <a:t>CHAIR FOR PERVASIVE COMPUTING SYSTEMS / TECO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58" name="CustomShape 4" hidden="1"/>
          <p:cNvSpPr/>
          <p:nvPr/>
        </p:nvSpPr>
        <p:spPr>
          <a:xfrm>
            <a:off x="7318440" y="6497640"/>
            <a:ext cx="1721880" cy="2412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de-DE" sz="1600" b="1" strike="noStrike" spc="-1">
                <a:solidFill>
                  <a:srgbClr val="FFFFFF"/>
                </a:solidFill>
                <a:latin typeface="Arial"/>
                <a:ea typeface="Arial"/>
              </a:rPr>
              <a:t>www.kit.edu</a:t>
            </a:r>
            <a:endParaRPr lang="de-DE" sz="1600" b="0" strike="noStrike" spc="-1">
              <a:latin typeface="Arial"/>
            </a:endParaRPr>
          </a:p>
        </p:txBody>
      </p:sp>
      <p:pic>
        <p:nvPicPr>
          <p:cNvPr id="59" name="image10.png"/>
          <p:cNvPicPr/>
          <p:nvPr/>
        </p:nvPicPr>
        <p:blipFill>
          <a:blip r:embed="rId20"/>
          <a:stretch/>
        </p:blipFill>
        <p:spPr>
          <a:xfrm>
            <a:off x="395280" y="333360"/>
            <a:ext cx="1613880" cy="742320"/>
          </a:xfrm>
          <a:prstGeom prst="rect">
            <a:avLst/>
          </a:prstGeom>
          <a:ln w="12600">
            <a:noFill/>
          </a:ln>
        </p:spPr>
      </p:pic>
      <p:sp>
        <p:nvSpPr>
          <p:cNvPr id="60" name="CustomShape 5" hidden="1"/>
          <p:cNvSpPr/>
          <p:nvPr/>
        </p:nvSpPr>
        <p:spPr>
          <a:xfrm>
            <a:off x="6300360" y="985680"/>
            <a:ext cx="2584440" cy="133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12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Arial"/>
              </a:rPr>
              <a:t>Pervasive Computing Systems </a:t>
            </a:r>
            <a:r>
              <a:rPr lang="de-DE" sz="800" b="0" strike="noStrike" spc="-1">
                <a:solidFill>
                  <a:srgbClr val="009682"/>
                </a:solidFill>
                <a:latin typeface="Arial"/>
                <a:ea typeface="Arial"/>
              </a:rPr>
              <a:t>·</a:t>
            </a:r>
            <a:r>
              <a:rPr lang="de-DE" sz="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de-DE" sz="800" b="0" strike="noStrike" spc="-1">
                <a:solidFill>
                  <a:srgbClr val="007162"/>
                </a:solidFill>
                <a:latin typeface="Arial"/>
                <a:ea typeface="Arial"/>
              </a:rPr>
              <a:t>www.teco.kit.edu</a:t>
            </a:r>
            <a:endParaRPr lang="de-DE" sz="800" b="0" strike="noStrike" spc="-1">
              <a:latin typeface="Arial"/>
            </a:endParaRPr>
          </a:p>
        </p:txBody>
      </p:sp>
      <p:pic>
        <p:nvPicPr>
          <p:cNvPr id="61" name="image11.png"/>
          <p:cNvPicPr/>
          <p:nvPr/>
        </p:nvPicPr>
        <p:blipFill>
          <a:blip r:embed="rId21"/>
          <a:stretch/>
        </p:blipFill>
        <p:spPr>
          <a:xfrm>
            <a:off x="6444360" y="332640"/>
            <a:ext cx="2251440" cy="570600"/>
          </a:xfrm>
          <a:prstGeom prst="rect">
            <a:avLst/>
          </a:prstGeom>
          <a:ln w="12600">
            <a:noFill/>
          </a:ln>
        </p:spPr>
      </p:pic>
      <p:sp>
        <p:nvSpPr>
          <p:cNvPr id="62" name="CustomShape 6" hidden="1"/>
          <p:cNvSpPr/>
          <p:nvPr/>
        </p:nvSpPr>
        <p:spPr>
          <a:xfrm>
            <a:off x="3276000" y="6437160"/>
            <a:ext cx="4458960" cy="3312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4B41"/>
                </a:solidFill>
                <a:latin typeface="Arial"/>
                <a:ea typeface="Arial"/>
              </a:rPr>
              <a:t>This document constitutes proprietary and confidential information of TECO / KIT and may not be used, reproduced, disclosed or printed, as a whole or in part, without written permission.</a:t>
            </a:r>
            <a:endParaRPr lang="de-DE" sz="800" b="0" strike="noStrike" spc="-1">
              <a:latin typeface="Arial"/>
            </a:endParaRPr>
          </a:p>
        </p:txBody>
      </p:sp>
      <p:pic>
        <p:nvPicPr>
          <p:cNvPr id="63" name="image12.png"/>
          <p:cNvPicPr/>
          <p:nvPr/>
        </p:nvPicPr>
        <p:blipFill>
          <a:blip r:embed="rId22"/>
          <a:stretch/>
        </p:blipFill>
        <p:spPr>
          <a:xfrm>
            <a:off x="3906720" y="3756960"/>
            <a:ext cx="1761840" cy="806760"/>
          </a:xfrm>
          <a:prstGeom prst="rect">
            <a:avLst/>
          </a:prstGeom>
          <a:ln w="12600">
            <a:noFill/>
          </a:ln>
        </p:spPr>
      </p:pic>
      <p:pic>
        <p:nvPicPr>
          <p:cNvPr id="64" name="image13.png"/>
          <p:cNvPicPr/>
          <p:nvPr/>
        </p:nvPicPr>
        <p:blipFill>
          <a:blip r:embed="rId23"/>
          <a:stretch/>
        </p:blipFill>
        <p:spPr>
          <a:xfrm>
            <a:off x="3868560" y="4599000"/>
            <a:ext cx="1828800" cy="1020240"/>
          </a:xfrm>
          <a:prstGeom prst="rect">
            <a:avLst/>
          </a:prstGeom>
          <a:ln w="12600">
            <a:noFill/>
          </a:ln>
        </p:spPr>
      </p:pic>
      <p:pic>
        <p:nvPicPr>
          <p:cNvPr id="65" name="image14.png"/>
          <p:cNvPicPr/>
          <p:nvPr/>
        </p:nvPicPr>
        <p:blipFill>
          <a:blip r:embed="rId24"/>
          <a:stretch/>
        </p:blipFill>
        <p:spPr>
          <a:xfrm>
            <a:off x="5684040" y="3695760"/>
            <a:ext cx="1330920" cy="1776240"/>
          </a:xfrm>
          <a:prstGeom prst="rect">
            <a:avLst/>
          </a:prstGeom>
          <a:ln w="12600">
            <a:noFill/>
          </a:ln>
        </p:spPr>
      </p:pic>
      <p:pic>
        <p:nvPicPr>
          <p:cNvPr id="66" name="image15.png"/>
          <p:cNvPicPr/>
          <p:nvPr/>
        </p:nvPicPr>
        <p:blipFill>
          <a:blip r:embed="rId25"/>
          <a:stretch/>
        </p:blipFill>
        <p:spPr>
          <a:xfrm>
            <a:off x="7092360" y="3714840"/>
            <a:ext cx="1903320" cy="1757160"/>
          </a:xfrm>
          <a:prstGeom prst="rect">
            <a:avLst/>
          </a:prstGeom>
          <a:ln w="12600">
            <a:noFill/>
          </a:ln>
        </p:spPr>
      </p:pic>
      <p:pic>
        <p:nvPicPr>
          <p:cNvPr id="67" name="image16.png"/>
          <p:cNvPicPr/>
          <p:nvPr/>
        </p:nvPicPr>
        <p:blipFill>
          <a:blip r:embed="rId26"/>
          <a:stretch/>
        </p:blipFill>
        <p:spPr>
          <a:xfrm>
            <a:off x="3947040" y="5721120"/>
            <a:ext cx="5065200" cy="574560"/>
          </a:xfrm>
          <a:prstGeom prst="rect">
            <a:avLst/>
          </a:prstGeom>
          <a:ln w="12600">
            <a:noFill/>
          </a:ln>
        </p:spPr>
      </p:pic>
      <p:pic>
        <p:nvPicPr>
          <p:cNvPr id="68" name="image1.png"/>
          <p:cNvPicPr/>
          <p:nvPr/>
        </p:nvPicPr>
        <p:blipFill>
          <a:blip r:embed="rId15"/>
          <a:stretch/>
        </p:blipFill>
        <p:spPr>
          <a:xfrm>
            <a:off x="0" y="0"/>
            <a:ext cx="9138600" cy="6852600"/>
          </a:xfrm>
          <a:prstGeom prst="rect">
            <a:avLst/>
          </a:prstGeom>
          <a:ln w="12600">
            <a:noFill/>
          </a:ln>
        </p:spPr>
      </p:pic>
      <p:pic>
        <p:nvPicPr>
          <p:cNvPr id="69" name="image2.png"/>
          <p:cNvPicPr/>
          <p:nvPr/>
        </p:nvPicPr>
        <p:blipFill>
          <a:blip r:embed="rId16"/>
          <a:stretch/>
        </p:blipFill>
        <p:spPr>
          <a:xfrm>
            <a:off x="7667640" y="341280"/>
            <a:ext cx="1078920" cy="489960"/>
          </a:xfrm>
          <a:prstGeom prst="rect">
            <a:avLst/>
          </a:prstGeom>
          <a:ln w="12600">
            <a:noFill/>
          </a:ln>
        </p:spPr>
      </p:pic>
      <p:pic>
        <p:nvPicPr>
          <p:cNvPr id="70" name="image3.png"/>
          <p:cNvPicPr/>
          <p:nvPr/>
        </p:nvPicPr>
        <p:blipFill>
          <a:blip r:embed="rId17"/>
          <a:stretch/>
        </p:blipFill>
        <p:spPr>
          <a:xfrm>
            <a:off x="8267400" y="6430320"/>
            <a:ext cx="738000" cy="185400"/>
          </a:xfrm>
          <a:prstGeom prst="rect">
            <a:avLst/>
          </a:prstGeom>
          <a:ln w="12600">
            <a:noFill/>
          </a:ln>
        </p:spPr>
      </p:pic>
      <p:sp>
        <p:nvSpPr>
          <p:cNvPr id="71" name="CustomShape 7"/>
          <p:cNvSpPr/>
          <p:nvPr/>
        </p:nvSpPr>
        <p:spPr>
          <a:xfrm>
            <a:off x="8204400" y="6620400"/>
            <a:ext cx="942840" cy="194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000" tIns="45000" rIns="45000" bIns="45000"/>
          <a:lstStyle/>
          <a:p>
            <a:pPr>
              <a:lnSpc>
                <a:spcPct val="100000"/>
              </a:lnSpc>
            </a:pPr>
            <a:r>
              <a:rPr lang="de-DE" sz="700" b="0" strike="noStrike" spc="-1">
                <a:solidFill>
                  <a:srgbClr val="004B41"/>
                </a:solidFill>
                <a:latin typeface="Consolas"/>
                <a:ea typeface="Consolas"/>
              </a:rPr>
              <a:t>www.teco.kit.edu</a:t>
            </a:r>
            <a:endParaRPr lang="de-DE" sz="700" b="0" strike="noStrike" spc="-1">
              <a:latin typeface="Arial"/>
            </a:endParaRPr>
          </a:p>
        </p:txBody>
      </p:sp>
      <p:sp>
        <p:nvSpPr>
          <p:cNvPr id="72" name="CustomShape 8"/>
          <p:cNvSpPr/>
          <p:nvPr/>
        </p:nvSpPr>
        <p:spPr>
          <a:xfrm>
            <a:off x="6588360" y="6390360"/>
            <a:ext cx="1516680" cy="4089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50000"/>
              </a:lnSpc>
            </a:pPr>
            <a:r>
              <a:rPr lang="de-DE" sz="900" b="0" strike="noStrike" spc="-1">
                <a:solidFill>
                  <a:srgbClr val="004B41"/>
                </a:solidFill>
                <a:latin typeface="Arial"/>
                <a:ea typeface="Arial"/>
              </a:rPr>
              <a:t>© 2012-2019 KIT, TECO </a:t>
            </a:r>
            <a:endParaRPr lang="de-DE" sz="900" b="0" strike="noStrike" spc="-1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lang="de-DE" sz="900" b="0" strike="noStrike" spc="-1">
                <a:solidFill>
                  <a:srgbClr val="004B41"/>
                </a:solidFill>
                <a:latin typeface="Arial"/>
                <a:ea typeface="Arial"/>
              </a:rPr>
              <a:t>Proprietary and Confidential</a:t>
            </a:r>
            <a:endParaRPr lang="de-DE" sz="900" b="0" strike="noStrike" spc="-1">
              <a:latin typeface="Arial"/>
            </a:endParaRPr>
          </a:p>
        </p:txBody>
      </p:sp>
      <p:sp>
        <p:nvSpPr>
          <p:cNvPr id="73" name="PlaceHolder 9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160" cy="11437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DE" sz="18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74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324000" y="2243880"/>
            <a:ext cx="1218600" cy="402840"/>
          </a:xfrm>
          <a:prstGeom prst="rect">
            <a:avLst/>
          </a:prstGeom>
          <a:solidFill>
            <a:srgbClr val="FFFFFF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CustomShape 2"/>
          <p:cNvSpPr/>
          <p:nvPr/>
        </p:nvSpPr>
        <p:spPr>
          <a:xfrm>
            <a:off x="933300" y="1311120"/>
            <a:ext cx="7012560" cy="151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2800" b="1" strike="noStrike" spc="-1" dirty="0" err="1">
                <a:solidFill>
                  <a:srgbClr val="000000"/>
                </a:solidFill>
                <a:latin typeface="+mj-lt"/>
                <a:ea typeface="DejaVu Sans"/>
              </a:rPr>
              <a:t>Verschnittoptimierung</a:t>
            </a:r>
            <a:r>
              <a:rPr lang="de-DE" sz="2800" b="1" strike="noStrike" spc="-1" dirty="0">
                <a:solidFill>
                  <a:srgbClr val="000000"/>
                </a:solidFill>
                <a:latin typeface="+mj-lt"/>
                <a:ea typeface="DejaVu Sans"/>
              </a:rPr>
              <a:t> für 2D-Laserschneidmaschinen mit Methoden des maschinellen Lernens</a:t>
            </a:r>
            <a:endParaRPr lang="de-DE" sz="2800" b="0" strike="noStrike" spc="-1" dirty="0">
              <a:latin typeface="+mj-lt"/>
            </a:endParaRPr>
          </a:p>
        </p:txBody>
      </p:sp>
      <p:sp>
        <p:nvSpPr>
          <p:cNvPr id="113" name="TextShape 3"/>
          <p:cNvSpPr txBox="1"/>
          <p:nvPr/>
        </p:nvSpPr>
        <p:spPr>
          <a:xfrm>
            <a:off x="3804680" y="2821680"/>
            <a:ext cx="52207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1800" b="0" strike="noStrike" spc="-1" dirty="0">
                <a:latin typeface="Arial"/>
              </a:rPr>
              <a:t>Dr. Johannes </a:t>
            </a:r>
            <a:r>
              <a:rPr lang="de-DE" sz="1800" b="0" strike="noStrike" spc="-1" dirty="0" err="1">
                <a:latin typeface="Arial"/>
              </a:rPr>
              <a:t>Riesterer</a:t>
            </a:r>
            <a:r>
              <a:rPr lang="de-DE" sz="1800" b="0" strike="noStrike" spc="-1" dirty="0">
                <a:latin typeface="Arial"/>
              </a:rPr>
              <a:t>, </a:t>
            </a:r>
            <a:r>
              <a:rPr lang="de-DE" sz="1800" b="0" strike="noStrike" spc="-1" dirty="0" err="1">
                <a:latin typeface="Arial"/>
              </a:rPr>
              <a:t>Yiran</a:t>
            </a:r>
            <a:r>
              <a:rPr lang="de-DE" sz="1800" b="0" strike="noStrike" spc="-1" dirty="0">
                <a:latin typeface="Arial"/>
              </a:rPr>
              <a:t> Huang, </a:t>
            </a:r>
            <a:r>
              <a:rPr lang="de-DE" sz="1800" b="0" strike="noStrike" spc="-1" dirty="0" err="1">
                <a:latin typeface="Arial"/>
              </a:rPr>
              <a:t>Yexu</a:t>
            </a:r>
            <a:r>
              <a:rPr lang="de-DE" sz="1800" b="0" strike="noStrike" spc="-1" dirty="0">
                <a:latin typeface="Arial"/>
              </a:rPr>
              <a:t> Zhou.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>
            <a:extLst>
              <a:ext uri="{FF2B5EF4-FFF2-40B4-BE49-F238E27FC236}">
                <a16:creationId xmlns:a16="http://schemas.microsoft.com/office/drawing/2014/main" id="{BED3C821-1878-2C4E-BE76-12570BA7A243}"/>
              </a:ext>
            </a:extLst>
          </p:cNvPr>
          <p:cNvSpPr/>
          <p:nvPr/>
        </p:nvSpPr>
        <p:spPr>
          <a:xfrm>
            <a:off x="457200" y="273600"/>
            <a:ext cx="8227440" cy="114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715E9B65-61A6-2648-AF88-EFA9E4D9D512}"/>
              </a:ext>
            </a:extLst>
          </p:cNvPr>
          <p:cNvSpPr txBox="1"/>
          <p:nvPr/>
        </p:nvSpPr>
        <p:spPr>
          <a:xfrm>
            <a:off x="242900" y="1405724"/>
            <a:ext cx="8656039" cy="4355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339966"/>
              </a:buClr>
              <a:buFont typeface="Wingdings" panose="05000000000000000000" pitchFamily="2" charset="2"/>
              <a:buChar char="§"/>
            </a:pPr>
            <a:r>
              <a:rPr lang="de-DE" sz="1600" dirty="0"/>
              <a:t>Wir benötigen den Prädiktor, um für Eingabestrings mit variabler Länge zu arbeiten</a:t>
            </a:r>
          </a:p>
          <a:p>
            <a:pPr marL="342900" indent="-342900">
              <a:buClr>
                <a:srgbClr val="339966"/>
              </a:buClr>
              <a:buFont typeface="Wingdings" panose="05000000000000000000" pitchFamily="2" charset="2"/>
              <a:buChar char="§"/>
            </a:pPr>
            <a:r>
              <a:rPr lang="de-DE" sz="1600" dirty="0"/>
              <a:t>Korreliert mit wahrer Leistung: Wir müssen nicht unbedingt einen kleiner </a:t>
            </a:r>
            <a:r>
              <a:rPr lang="de-DE" sz="1600" dirty="0" err="1"/>
              <a:t>mean</a:t>
            </a:r>
            <a:r>
              <a:rPr lang="de-DE" sz="1600" dirty="0"/>
              <a:t> </a:t>
            </a:r>
            <a:r>
              <a:rPr lang="de-DE" sz="1600" dirty="0" err="1"/>
              <a:t>squared</a:t>
            </a:r>
            <a:r>
              <a:rPr lang="de-DE" sz="1600" dirty="0"/>
              <a:t> </a:t>
            </a:r>
            <a:r>
              <a:rPr lang="de-DE" sz="1600" dirty="0" err="1" smtClean="0"/>
              <a:t>error</a:t>
            </a:r>
            <a:r>
              <a:rPr lang="de-DE" sz="1600" dirty="0" smtClean="0"/>
              <a:t> erreichen</a:t>
            </a:r>
            <a:r>
              <a:rPr lang="de-DE" sz="1600" dirty="0"/>
              <a:t>, aber wir wollen, dass der Prädiktor die </a:t>
            </a:r>
            <a:r>
              <a:rPr lang="de-DE" sz="1600" dirty="0" smtClean="0"/>
              <a:t>Konfigurationen etwa </a:t>
            </a:r>
            <a:r>
              <a:rPr lang="de-DE" sz="1600" dirty="0"/>
              <a:t>in der gleichen Reihenfolge einordnet wie ihre wahren </a:t>
            </a:r>
            <a:r>
              <a:rPr lang="de-DE" sz="1600" dirty="0" smtClean="0"/>
              <a:t>Leistungswerte.</a:t>
            </a:r>
          </a:p>
          <a:p>
            <a:pPr marL="342900" indent="-342900">
              <a:buClr>
                <a:srgbClr val="339966"/>
              </a:buClr>
              <a:buFont typeface="Wingdings" panose="05000000000000000000" pitchFamily="2" charset="2"/>
              <a:buChar char="§"/>
            </a:pPr>
            <a:endParaRPr lang="en-US" sz="1600" dirty="0" smtClean="0"/>
          </a:p>
          <a:p>
            <a:pPr>
              <a:buClr>
                <a:srgbClr val="339966"/>
              </a:buClr>
            </a:pPr>
            <a:r>
              <a:rPr lang="de-DE" sz="1600" b="1" dirty="0" smtClean="0"/>
              <a:t>SEQ2SEQ:</a:t>
            </a:r>
            <a:endParaRPr lang="en-US" sz="1600" b="1" dirty="0"/>
          </a:p>
          <a:p>
            <a:pPr lvl="1"/>
            <a:r>
              <a:rPr lang="de-DE" sz="1600" b="1" dirty="0"/>
              <a:t>Input</a:t>
            </a:r>
            <a:r>
              <a:rPr lang="de-DE" sz="1600" dirty="0"/>
              <a:t> :</a:t>
            </a:r>
          </a:p>
          <a:p>
            <a:pPr lvl="1">
              <a:spcAft>
                <a:spcPts val="600"/>
              </a:spcAft>
            </a:pPr>
            <a:r>
              <a:rPr lang="de-DE" sz="1600" b="1" dirty="0"/>
              <a:t>Output</a:t>
            </a:r>
            <a:r>
              <a:rPr lang="de-DE" sz="1600" dirty="0" smtClean="0"/>
              <a:t>:</a:t>
            </a:r>
          </a:p>
          <a:p>
            <a:pPr lvl="1"/>
            <a:r>
              <a:rPr lang="en-US" sz="1600" b="1" dirty="0" smtClean="0"/>
              <a:t>Loss</a:t>
            </a:r>
            <a:r>
              <a:rPr lang="en-US" sz="1600" dirty="0" smtClean="0"/>
              <a:t>: L1</a:t>
            </a:r>
          </a:p>
          <a:p>
            <a:pPr lvl="1"/>
            <a:r>
              <a:rPr lang="de-DE" sz="1600" dirty="0" smtClean="0"/>
              <a:t>Hyper-parameter:</a:t>
            </a:r>
            <a:endParaRPr lang="de-DE" sz="1600" dirty="0"/>
          </a:p>
          <a:p>
            <a:pPr lvl="1"/>
            <a:r>
              <a:rPr lang="en-US" altLang="zh-CN" sz="1600" dirty="0" smtClean="0"/>
              <a:t>Von </a:t>
            </a:r>
            <a:r>
              <a:rPr lang="en-US" altLang="zh-CN" sz="1600" b="1" dirty="0" smtClean="0"/>
              <a:t>SMAC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optimierte</a:t>
            </a:r>
            <a:r>
              <a:rPr lang="en-US" altLang="zh-CN" sz="1600" dirty="0" smtClean="0"/>
              <a:t> </a:t>
            </a:r>
            <a:r>
              <a:rPr lang="de-DE" sz="1600" b="1" dirty="0"/>
              <a:t>seq2seq</a:t>
            </a:r>
            <a:r>
              <a:rPr lang="de-DE" sz="1600" dirty="0"/>
              <a:t> Struktur </a:t>
            </a:r>
            <a:r>
              <a:rPr lang="de-DE" sz="1600" dirty="0" smtClean="0"/>
              <a:t>:</a:t>
            </a:r>
          </a:p>
          <a:p>
            <a:pPr lvl="1"/>
            <a:r>
              <a:rPr lang="de-DE" sz="1600" dirty="0"/>
              <a:t>	</a:t>
            </a:r>
            <a:r>
              <a:rPr lang="de-DE" sz="1600" dirty="0" smtClean="0"/>
              <a:t>LSTM</a:t>
            </a:r>
            <a:r>
              <a:rPr lang="de-DE" sz="1600" dirty="0"/>
              <a:t>: </a:t>
            </a:r>
            <a:r>
              <a:rPr lang="de-DE" sz="1600" dirty="0" smtClean="0"/>
              <a:t>(13, </a:t>
            </a:r>
            <a:r>
              <a:rPr lang="de-DE" sz="1600" dirty="0"/>
              <a:t>64, </a:t>
            </a:r>
            <a:r>
              <a:rPr lang="de-DE" sz="1600" dirty="0" err="1"/>
              <a:t>num_layers</a:t>
            </a:r>
            <a:r>
              <a:rPr lang="de-DE" sz="1600" dirty="0"/>
              <a:t>=2) </a:t>
            </a:r>
          </a:p>
          <a:p>
            <a:pPr lvl="1"/>
            <a:r>
              <a:rPr lang="de-DE" sz="1600" dirty="0"/>
              <a:t>     </a:t>
            </a:r>
            <a:r>
              <a:rPr lang="de-DE" sz="1600" dirty="0" smtClean="0"/>
              <a:t>	MLP</a:t>
            </a:r>
            <a:r>
              <a:rPr lang="de-DE" sz="1600" dirty="0"/>
              <a:t>: </a:t>
            </a:r>
            <a:endParaRPr lang="de-DE" sz="1600" dirty="0" smtClean="0"/>
          </a:p>
          <a:p>
            <a:pPr lvl="1"/>
            <a:r>
              <a:rPr lang="de-DE" sz="1600" dirty="0"/>
              <a:t>	</a:t>
            </a:r>
            <a:r>
              <a:rPr lang="de-DE" sz="1600" dirty="0" smtClean="0"/>
              <a:t>(</a:t>
            </a:r>
            <a:r>
              <a:rPr lang="de-DE" sz="1600" dirty="0"/>
              <a:t>0): Linear(</a:t>
            </a:r>
            <a:r>
              <a:rPr lang="de-DE" sz="1600" dirty="0" err="1"/>
              <a:t>in_features</a:t>
            </a:r>
            <a:r>
              <a:rPr lang="de-DE" sz="1600" dirty="0"/>
              <a:t>=64, </a:t>
            </a:r>
            <a:r>
              <a:rPr lang="de-DE" sz="1600" dirty="0" err="1"/>
              <a:t>out_features</a:t>
            </a:r>
            <a:r>
              <a:rPr lang="de-DE" sz="1600" dirty="0"/>
              <a:t>=16, </a:t>
            </a:r>
            <a:r>
              <a:rPr lang="de-DE" sz="1600" dirty="0" err="1"/>
              <a:t>bias</a:t>
            </a:r>
            <a:r>
              <a:rPr lang="de-DE" sz="1600" dirty="0"/>
              <a:t>=True) </a:t>
            </a:r>
          </a:p>
          <a:p>
            <a:pPr lvl="1"/>
            <a:r>
              <a:rPr lang="de-DE" sz="1600" dirty="0"/>
              <a:t>	(1): Dropout(p=0.5) </a:t>
            </a:r>
          </a:p>
          <a:p>
            <a:pPr lvl="1"/>
            <a:r>
              <a:rPr lang="de-DE" sz="1600" dirty="0"/>
              <a:t>	(2): </a:t>
            </a:r>
            <a:r>
              <a:rPr lang="de-DE" sz="1600" dirty="0" err="1"/>
              <a:t>ReLU</a:t>
            </a:r>
            <a:r>
              <a:rPr lang="de-DE" sz="1600" dirty="0"/>
              <a:t>() </a:t>
            </a:r>
          </a:p>
          <a:p>
            <a:pPr lvl="1"/>
            <a:r>
              <a:rPr lang="de-DE" sz="1600" dirty="0"/>
              <a:t>	(3): Linear(</a:t>
            </a:r>
            <a:r>
              <a:rPr lang="de-DE" sz="1600" dirty="0" err="1"/>
              <a:t>in_features</a:t>
            </a:r>
            <a:r>
              <a:rPr lang="de-DE" sz="1600" dirty="0"/>
              <a:t>=16, </a:t>
            </a:r>
            <a:r>
              <a:rPr lang="de-DE" sz="1600" dirty="0" err="1"/>
              <a:t>out_features</a:t>
            </a:r>
            <a:r>
              <a:rPr lang="de-DE" sz="1600" dirty="0"/>
              <a:t>=1, </a:t>
            </a:r>
            <a:r>
              <a:rPr lang="de-DE" sz="1600" dirty="0" err="1"/>
              <a:t>bias</a:t>
            </a:r>
            <a:r>
              <a:rPr lang="de-DE" sz="1600" dirty="0"/>
              <a:t>=True)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9C386B3-5F9F-D04A-9768-27F946817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0" y="241300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Impact" panose="020B0806030902050204" pitchFamily="34" charset="0"/>
              </a:rPr>
              <a:t>Modell</a:t>
            </a:r>
            <a:endParaRPr lang="de-DE" dirty="0">
              <a:latin typeface="Impact" panose="020B0806030902050204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1589024" y="2908154"/>
            <a:ext cx="1114978" cy="207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1x13</a:t>
            </a:r>
            <a:endParaRPr lang="de-DE" dirty="0"/>
          </a:p>
        </p:txBody>
      </p:sp>
      <p:sp>
        <p:nvSpPr>
          <p:cNvPr id="22" name="Ellipse 21"/>
          <p:cNvSpPr/>
          <p:nvPr/>
        </p:nvSpPr>
        <p:spPr>
          <a:xfrm>
            <a:off x="4200661" y="296239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3" name="Ellipse 22"/>
          <p:cNvSpPr/>
          <p:nvPr/>
        </p:nvSpPr>
        <p:spPr>
          <a:xfrm>
            <a:off x="4389061" y="296239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4" name="Ellipse 23"/>
          <p:cNvSpPr/>
          <p:nvPr/>
        </p:nvSpPr>
        <p:spPr>
          <a:xfrm>
            <a:off x="4577461" y="296239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 24"/>
              <p:cNvSpPr/>
              <p:nvPr/>
            </p:nvSpPr>
            <p:spPr>
              <a:xfrm>
                <a:off x="1589024" y="3198572"/>
                <a:ext cx="1114978" cy="207169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𝑆𝑐𝑜𝑟𝑒</m:t>
                      </m:r>
                      <m:d>
                        <m:d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25" name="Rechteck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9024" y="3198572"/>
                <a:ext cx="1114978" cy="207169"/>
              </a:xfrm>
              <a:prstGeom prst="rect">
                <a:avLst/>
              </a:prstGeom>
              <a:blipFill>
                <a:blip r:embed="rId2"/>
                <a:stretch>
                  <a:fillRect b="-176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hteck 31"/>
          <p:cNvSpPr/>
          <p:nvPr/>
        </p:nvSpPr>
        <p:spPr>
          <a:xfrm>
            <a:off x="2917997" y="2911469"/>
            <a:ext cx="1114978" cy="207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1x13</a:t>
            </a:r>
            <a:endParaRPr lang="de-DE" dirty="0"/>
          </a:p>
        </p:txBody>
      </p:sp>
      <p:sp>
        <p:nvSpPr>
          <p:cNvPr id="33" name="Rechteck 32"/>
          <p:cNvSpPr/>
          <p:nvPr/>
        </p:nvSpPr>
        <p:spPr>
          <a:xfrm>
            <a:off x="4821610" y="2905640"/>
            <a:ext cx="1114978" cy="207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1x13</a:t>
            </a:r>
            <a:endParaRPr lang="de-DE" dirty="0"/>
          </a:p>
        </p:txBody>
      </p:sp>
      <p:sp>
        <p:nvSpPr>
          <p:cNvPr id="34" name="Rechteck 33"/>
          <p:cNvSpPr/>
          <p:nvPr/>
        </p:nvSpPr>
        <p:spPr>
          <a:xfrm>
            <a:off x="6104333" y="2905639"/>
            <a:ext cx="1114978" cy="207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1x13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hteck 34"/>
              <p:cNvSpPr/>
              <p:nvPr/>
            </p:nvSpPr>
            <p:spPr>
              <a:xfrm>
                <a:off x="2917997" y="3198571"/>
                <a:ext cx="1114978" cy="207169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𝑆𝑐𝑜𝑟𝑒</m:t>
                      </m:r>
                      <m:d>
                        <m:d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35" name="Rechteck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997" y="3198571"/>
                <a:ext cx="1114978" cy="207169"/>
              </a:xfrm>
              <a:prstGeom prst="rect">
                <a:avLst/>
              </a:prstGeom>
              <a:blipFill>
                <a:blip r:embed="rId3"/>
                <a:stretch>
                  <a:fillRect l="-2186" b="-176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hteck 35"/>
              <p:cNvSpPr/>
              <p:nvPr/>
            </p:nvSpPr>
            <p:spPr>
              <a:xfrm>
                <a:off x="4821610" y="3211079"/>
                <a:ext cx="1114978" cy="207169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 smtClean="0">
                          <a:latin typeface="Cambria Math" panose="02040503050406030204" pitchFamily="18" charset="0"/>
                        </a:rPr>
                        <m:t>𝑆𝑐𝑜𝑟𝑒</m:t>
                      </m:r>
                      <m:d>
                        <m:dPr>
                          <m:ctrlPr>
                            <a:rPr lang="en-US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…,</m:t>
                          </m:r>
                          <m:sSub>
                            <m:sSubPr>
                              <m:ctrlP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sz="1100" dirty="0"/>
              </a:p>
            </p:txBody>
          </p:sp>
        </mc:Choice>
        <mc:Fallback xmlns="">
          <p:sp>
            <p:nvSpPr>
              <p:cNvPr id="36" name="Rechteck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610" y="3211079"/>
                <a:ext cx="1114978" cy="207169"/>
              </a:xfrm>
              <a:prstGeom prst="rect">
                <a:avLst/>
              </a:prstGeom>
              <a:blipFill>
                <a:blip r:embed="rId4"/>
                <a:stretch>
                  <a:fillRect l="-5464" b="-58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 36"/>
              <p:cNvSpPr/>
              <p:nvPr/>
            </p:nvSpPr>
            <p:spPr>
              <a:xfrm>
                <a:off x="6104333" y="3211078"/>
                <a:ext cx="1114978" cy="207169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𝑆𝑐𝑜𝑟𝑒</m:t>
                      </m:r>
                      <m:d>
                        <m:dPr>
                          <m:ctrlPr>
                            <a:rPr lang="en-US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sz="1100" dirty="0"/>
              </a:p>
            </p:txBody>
          </p:sp>
        </mc:Choice>
        <mc:Fallback xmlns="">
          <p:sp>
            <p:nvSpPr>
              <p:cNvPr id="37" name="Rechteck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333" y="3211078"/>
                <a:ext cx="1114978" cy="207169"/>
              </a:xfrm>
              <a:prstGeom prst="rect">
                <a:avLst/>
              </a:prstGeom>
              <a:blipFill>
                <a:blip r:embed="rId5"/>
                <a:stretch>
                  <a:fillRect b="-58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Ellipse 37"/>
          <p:cNvSpPr/>
          <p:nvPr/>
        </p:nvSpPr>
        <p:spPr>
          <a:xfrm>
            <a:off x="4200661" y="3269581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9" name="Ellipse 38"/>
          <p:cNvSpPr/>
          <p:nvPr/>
        </p:nvSpPr>
        <p:spPr>
          <a:xfrm>
            <a:off x="4389061" y="3269581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0" name="Ellipse 39"/>
          <p:cNvSpPr/>
          <p:nvPr/>
        </p:nvSpPr>
        <p:spPr>
          <a:xfrm>
            <a:off x="4577461" y="3269581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90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>
            <a:extLst>
              <a:ext uri="{FF2B5EF4-FFF2-40B4-BE49-F238E27FC236}">
                <a16:creationId xmlns:a16="http://schemas.microsoft.com/office/drawing/2014/main" id="{BED3C821-1878-2C4E-BE76-12570BA7A243}"/>
              </a:ext>
            </a:extLst>
          </p:cNvPr>
          <p:cNvSpPr/>
          <p:nvPr/>
        </p:nvSpPr>
        <p:spPr>
          <a:xfrm>
            <a:off x="457200" y="273600"/>
            <a:ext cx="8227440" cy="114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F9C386B3-5F9F-D04A-9768-27F946817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88900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Impact" panose="020B0806030902050204" pitchFamily="34" charset="0"/>
              </a:rPr>
              <a:t>Evaluation</a:t>
            </a:r>
            <a:endParaRPr lang="de-DE" dirty="0">
              <a:latin typeface="Impact" panose="020B0806030902050204" pitchFamily="34" charset="0"/>
            </a:endParaRPr>
          </a:p>
        </p:txBody>
      </p:sp>
      <p:graphicFrame>
        <p:nvGraphicFramePr>
          <p:cNvPr id="21" name="Tabel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860058"/>
              </p:ext>
            </p:extLst>
          </p:nvPr>
        </p:nvGraphicFramePr>
        <p:xfrm>
          <a:off x="590550" y="1880989"/>
          <a:ext cx="77628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9671">
                  <a:extLst>
                    <a:ext uri="{9D8B030D-6E8A-4147-A177-3AD203B41FA5}">
                      <a16:colId xmlns:a16="http://schemas.microsoft.com/office/drawing/2014/main" val="2683028957"/>
                    </a:ext>
                  </a:extLst>
                </a:gridCol>
                <a:gridCol w="1636469">
                  <a:extLst>
                    <a:ext uri="{9D8B030D-6E8A-4147-A177-3AD203B41FA5}">
                      <a16:colId xmlns:a16="http://schemas.microsoft.com/office/drawing/2014/main" val="2206483750"/>
                    </a:ext>
                  </a:extLst>
                </a:gridCol>
                <a:gridCol w="1377226">
                  <a:extLst>
                    <a:ext uri="{9D8B030D-6E8A-4147-A177-3AD203B41FA5}">
                      <a16:colId xmlns:a16="http://schemas.microsoft.com/office/drawing/2014/main" val="4198546802"/>
                    </a:ext>
                  </a:extLst>
                </a:gridCol>
                <a:gridCol w="1879509">
                  <a:extLst>
                    <a:ext uri="{9D8B030D-6E8A-4147-A177-3AD203B41FA5}">
                      <a16:colId xmlns:a16="http://schemas.microsoft.com/office/drawing/2014/main" val="1558815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Gewichtung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1: 1: 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1: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8</a:t>
                      </a:r>
                      <a:r>
                        <a:rPr lang="de-DE" dirty="0"/>
                        <a:t>: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8: </a:t>
                      </a:r>
                      <a:r>
                        <a:rPr lang="de-DE" dirty="0"/>
                        <a:t>1: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19815"/>
                  </a:ext>
                </a:extLst>
              </a:tr>
            </a:tbl>
          </a:graphicData>
        </a:graphic>
      </p:graphicFrame>
      <p:sp>
        <p:nvSpPr>
          <p:cNvPr id="26" name="Rechteck 25"/>
          <p:cNvSpPr/>
          <p:nvPr/>
        </p:nvSpPr>
        <p:spPr>
          <a:xfrm>
            <a:off x="141408" y="1139351"/>
            <a:ext cx="8840667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de-DE" altLang="zh-CN" sz="1600" dirty="0">
                <a:cs typeface="Calibri" panose="020F0502020204030204" pitchFamily="34" charset="0"/>
              </a:rPr>
              <a:t>Die</a:t>
            </a:r>
            <a:r>
              <a:rPr lang="zh-CN" altLang="de-DE" sz="1600" dirty="0">
                <a:cs typeface="Calibri" panose="020F0502020204030204" pitchFamily="34" charset="0"/>
              </a:rPr>
              <a:t> </a:t>
            </a:r>
            <a:r>
              <a:rPr lang="de-DE" altLang="zh-CN" sz="1600" dirty="0">
                <a:cs typeface="Calibri" panose="020F0502020204030204" pitchFamily="34" charset="0"/>
              </a:rPr>
              <a:t>Platzierung</a:t>
            </a:r>
            <a:r>
              <a:rPr lang="zh-CN" altLang="de-DE" sz="1600" dirty="0">
                <a:cs typeface="Calibri" panose="020F0502020204030204" pitchFamily="34" charset="0"/>
              </a:rPr>
              <a:t> </a:t>
            </a:r>
            <a:r>
              <a:rPr lang="de-DE" altLang="zh-CN" sz="1600" dirty="0">
                <a:cs typeface="Calibri" panose="020F0502020204030204" pitchFamily="34" charset="0"/>
              </a:rPr>
              <a:t>der</a:t>
            </a:r>
            <a:r>
              <a:rPr lang="zh-CN" altLang="de-DE" sz="1600" dirty="0">
                <a:cs typeface="Calibri" panose="020F0502020204030204" pitchFamily="34" charset="0"/>
              </a:rPr>
              <a:t> </a:t>
            </a:r>
            <a:r>
              <a:rPr lang="de-DE" altLang="zh-CN" sz="1600" dirty="0">
                <a:cs typeface="Calibri" panose="020F0502020204030204" pitchFamily="34" charset="0"/>
              </a:rPr>
              <a:t>Bauteile</a:t>
            </a:r>
            <a:r>
              <a:rPr lang="zh-CN" altLang="de-DE" sz="1600" dirty="0">
                <a:cs typeface="Calibri" panose="020F0502020204030204" pitchFamily="34" charset="0"/>
              </a:rPr>
              <a:t> </a:t>
            </a:r>
            <a:r>
              <a:rPr lang="de-DE" altLang="zh-CN" sz="1600" dirty="0">
                <a:cs typeface="Calibri" panose="020F0502020204030204" pitchFamily="34" charset="0"/>
              </a:rPr>
              <a:t>ist stark von den Gewichtungen der </a:t>
            </a:r>
            <a:r>
              <a:rPr lang="de-DE" altLang="zh-CN" sz="1600" b="1" dirty="0" smtClean="0">
                <a:cs typeface="Calibri" panose="020F0502020204030204" pitchFamily="34" charset="0"/>
              </a:rPr>
              <a:t>Packungsdichte</a:t>
            </a:r>
            <a:r>
              <a:rPr lang="de-DE" altLang="zh-CN" sz="1600" dirty="0">
                <a:cs typeface="Calibri" panose="020F0502020204030204" pitchFamily="34" charset="0"/>
              </a:rPr>
              <a:t>, </a:t>
            </a:r>
            <a:r>
              <a:rPr lang="de-DE" altLang="zh-CN" sz="1600" b="1" dirty="0" err="1">
                <a:cs typeface="Calibri" panose="020F0502020204030204" pitchFamily="34" charset="0"/>
              </a:rPr>
              <a:t>Verkippen</a:t>
            </a:r>
            <a:r>
              <a:rPr lang="de-DE" altLang="zh-CN" sz="1600" dirty="0">
                <a:cs typeface="Calibri" panose="020F0502020204030204" pitchFamily="34" charset="0"/>
              </a:rPr>
              <a:t>, </a:t>
            </a:r>
            <a:r>
              <a:rPr lang="de-DE" altLang="zh-CN" sz="1600" b="1" dirty="0" smtClean="0">
                <a:cs typeface="Calibri" panose="020F0502020204030204" pitchFamily="34" charset="0"/>
              </a:rPr>
              <a:t>Steg-Beschädigung</a:t>
            </a:r>
            <a:r>
              <a:rPr lang="de-DE" altLang="zh-CN" sz="1600" dirty="0" smtClean="0">
                <a:cs typeface="Calibri" panose="020F0502020204030204" pitchFamily="34" charset="0"/>
              </a:rPr>
              <a:t> </a:t>
            </a:r>
            <a:r>
              <a:rPr lang="de-DE" altLang="zh-CN" sz="1600" dirty="0">
                <a:cs typeface="Calibri" panose="020F0502020204030204" pitchFamily="34" charset="0"/>
              </a:rPr>
              <a:t>beeinflusst. </a:t>
            </a:r>
          </a:p>
          <a:p>
            <a:pPr marL="285750" indent="-285750">
              <a:buClr>
                <a:srgbClr val="009999"/>
              </a:buClr>
              <a:buFont typeface="Wingdings" panose="05000000000000000000" pitchFamily="2" charset="2"/>
              <a:buChar char="§"/>
            </a:pPr>
            <a:endParaRPr lang="de-DE" altLang="zh-CN" sz="1600" dirty="0" smtClean="0">
              <a:cs typeface="Calibri" panose="020F0502020204030204" pitchFamily="34" charset="0"/>
            </a:endParaRPr>
          </a:p>
          <a:p>
            <a:pPr marL="285750" indent="-285750">
              <a:buClr>
                <a:srgbClr val="009999"/>
              </a:buClr>
              <a:buFont typeface="Wingdings" panose="05000000000000000000" pitchFamily="2" charset="2"/>
              <a:buChar char="§"/>
            </a:pPr>
            <a:endParaRPr lang="de-DE" altLang="zh-CN" sz="1600" dirty="0">
              <a:cs typeface="Calibri" panose="020F0502020204030204" pitchFamily="34" charset="0"/>
            </a:endParaRPr>
          </a:p>
          <a:p>
            <a:pPr marL="285750" indent="-285750">
              <a:buClr>
                <a:srgbClr val="009999"/>
              </a:buClr>
              <a:buFont typeface="Wingdings" panose="05000000000000000000" pitchFamily="2" charset="2"/>
              <a:buChar char="§"/>
            </a:pPr>
            <a:endParaRPr lang="de-DE" altLang="zh-CN" sz="1600" dirty="0" smtClean="0">
              <a:cs typeface="Calibri" panose="020F0502020204030204" pitchFamily="34" charset="0"/>
            </a:endParaRPr>
          </a:p>
          <a:p>
            <a:pPr marL="285750" indent="-285750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de-DE" altLang="zh-CN" sz="1600" dirty="0">
                <a:cs typeface="Calibri" panose="020F0502020204030204" pitchFamily="34" charset="0"/>
              </a:rPr>
              <a:t>Die Leistung des Modells sollte getestet werden, wenn </a:t>
            </a:r>
            <a:r>
              <a:rPr lang="de-DE" altLang="zh-CN" sz="1600" dirty="0" smtClean="0">
                <a:cs typeface="Calibri" panose="020F0502020204030204" pitchFamily="34" charset="0"/>
              </a:rPr>
              <a:t>es neue unbekannte Bauteile gibt.</a:t>
            </a:r>
          </a:p>
          <a:p>
            <a:pPr marL="742950" lvl="1" indent="-285750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de-DE" altLang="zh-CN" sz="1600" dirty="0">
                <a:cs typeface="Calibri" panose="020F0502020204030204" pitchFamily="34" charset="0"/>
              </a:rPr>
              <a:t>Insgesamt 54 </a:t>
            </a:r>
            <a:r>
              <a:rPr lang="de-DE" altLang="zh-CN" sz="1600" dirty="0" smtClean="0">
                <a:cs typeface="Calibri" panose="020F0502020204030204" pitchFamily="34" charset="0"/>
              </a:rPr>
              <a:t>Bauteile, 44 für Training</a:t>
            </a:r>
            <a:r>
              <a:rPr lang="en-US" altLang="zh-CN" sz="1600" dirty="0" smtClean="0">
                <a:cs typeface="Calibri" panose="020F0502020204030204" pitchFamily="34" charset="0"/>
              </a:rPr>
              <a:t>.</a:t>
            </a:r>
            <a:endParaRPr lang="de-DE" altLang="zh-CN" sz="1600" dirty="0" smtClean="0">
              <a:cs typeface="Calibri" panose="020F0502020204030204" pitchFamily="34" charset="0"/>
            </a:endParaRPr>
          </a:p>
          <a:p>
            <a:pPr marL="742950" lvl="1" indent="-285750">
              <a:buClr>
                <a:srgbClr val="009999"/>
              </a:buClr>
              <a:buFont typeface="Wingdings" panose="05000000000000000000" pitchFamily="2" charset="2"/>
              <a:buChar char="§"/>
            </a:pPr>
            <a:endParaRPr lang="en-US" altLang="zh-CN" sz="1600" dirty="0">
              <a:cs typeface="Calibri" panose="020F0502020204030204" pitchFamily="34" charset="0"/>
            </a:endParaRPr>
          </a:p>
          <a:p>
            <a:pPr marL="285750" indent="-285750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altLang="zh-CN" sz="1600" dirty="0" smtClean="0">
                <a:cs typeface="Calibri" panose="020F0502020204030204" pitchFamily="34" charset="0"/>
              </a:rPr>
              <a:t>Metric: </a:t>
            </a:r>
            <a:r>
              <a:rPr lang="de-DE" sz="1600" b="1" dirty="0" smtClean="0"/>
              <a:t>Beste Test-Konfiguration ist in top 5 der Vorhersage</a:t>
            </a:r>
          </a:p>
          <a:p>
            <a:pPr lvl="1">
              <a:buClr>
                <a:srgbClr val="009999"/>
              </a:buClr>
            </a:pPr>
            <a:r>
              <a:rPr lang="en-US" sz="1600" dirty="0" err="1" smtClean="0"/>
              <a:t>Datenmenge</a:t>
            </a:r>
            <a:r>
              <a:rPr lang="en-US" sz="1600" dirty="0" smtClean="0"/>
              <a:t> = 15000    Batches = </a:t>
            </a:r>
            <a:r>
              <a:rPr lang="en-US" altLang="zh-CN" sz="1600" dirty="0" smtClean="0"/>
              <a:t>130--150</a:t>
            </a:r>
            <a:r>
              <a:rPr lang="en-US" sz="1600" dirty="0" smtClean="0"/>
              <a:t>     Batch size = 100</a:t>
            </a:r>
          </a:p>
          <a:p>
            <a:pPr lvl="1">
              <a:buClr>
                <a:srgbClr val="009999"/>
              </a:buClr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904287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241299" y="1170600"/>
            <a:ext cx="740727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/>
              <a:t>Experiment </a:t>
            </a:r>
            <a:r>
              <a:rPr lang="en-US" altLang="zh-CN" sz="1600" b="1" dirty="0" smtClean="0"/>
              <a:t>1</a:t>
            </a:r>
          </a:p>
          <a:p>
            <a:r>
              <a:rPr lang="en-US" altLang="zh-CN" sz="1600" b="1" dirty="0" smtClean="0"/>
              <a:t>Setup</a:t>
            </a:r>
            <a:r>
              <a:rPr lang="en-US" altLang="zh-CN" sz="1600" dirty="0" smtClean="0"/>
              <a:t>:  	</a:t>
            </a:r>
            <a:r>
              <a:rPr lang="de-DE" sz="1600" dirty="0" smtClean="0"/>
              <a:t>Gewichtung </a:t>
            </a:r>
            <a:r>
              <a:rPr lang="en-US" altLang="zh-CN" sz="1600" dirty="0" err="1" smtClean="0"/>
              <a:t>ist</a:t>
            </a:r>
            <a:r>
              <a:rPr lang="de-DE" sz="1600" dirty="0" smtClean="0"/>
              <a:t> 1</a:t>
            </a:r>
            <a:r>
              <a:rPr lang="de-DE" sz="1600" dirty="0"/>
              <a:t>: 1: </a:t>
            </a:r>
            <a:r>
              <a:rPr lang="de-DE" sz="1600" dirty="0" smtClean="0"/>
              <a:t>1</a:t>
            </a:r>
          </a:p>
          <a:p>
            <a:r>
              <a:rPr lang="de-DE" sz="1600" dirty="0"/>
              <a:t>	</a:t>
            </a:r>
            <a:r>
              <a:rPr lang="de-DE" sz="1600" dirty="0" smtClean="0"/>
              <a:t>Anzahle der Bauteile für Training : 54</a:t>
            </a:r>
            <a:endParaRPr lang="de-DE" sz="1600" dirty="0"/>
          </a:p>
          <a:p>
            <a:r>
              <a:rPr lang="de-DE" sz="1600" dirty="0" smtClean="0"/>
              <a:t> 	</a:t>
            </a:r>
            <a:r>
              <a:rPr lang="de-DE" sz="1600" dirty="0"/>
              <a:t>Anzahle der Bauteile </a:t>
            </a:r>
            <a:r>
              <a:rPr lang="de-DE" sz="1600" dirty="0" smtClean="0"/>
              <a:t>für Test </a:t>
            </a:r>
            <a:r>
              <a:rPr lang="de-DE" sz="1600" dirty="0"/>
              <a:t>: </a:t>
            </a:r>
            <a:r>
              <a:rPr lang="de-DE" sz="1600" dirty="0" smtClean="0"/>
              <a:t>54</a:t>
            </a:r>
          </a:p>
          <a:p>
            <a:endParaRPr lang="de-DE" sz="1600" dirty="0"/>
          </a:p>
          <a:p>
            <a:pPr>
              <a:buClr>
                <a:srgbClr val="009999"/>
              </a:buClr>
            </a:pPr>
            <a:r>
              <a:rPr lang="de-DE" sz="1600" b="1" dirty="0" err="1" smtClean="0"/>
              <a:t>Metric</a:t>
            </a:r>
            <a:r>
              <a:rPr lang="de-DE" sz="1600" b="1" dirty="0" smtClean="0"/>
              <a:t> </a:t>
            </a:r>
            <a:r>
              <a:rPr lang="de-DE" sz="1600" dirty="0" smtClean="0"/>
              <a:t>:</a:t>
            </a:r>
            <a:r>
              <a:rPr lang="de-DE" sz="1600" dirty="0"/>
              <a:t>	Beste Test-Konfiguration ist in top 5 der Vorhersage</a:t>
            </a:r>
          </a:p>
          <a:p>
            <a:r>
              <a:rPr lang="de-DE" sz="1600" b="1" dirty="0" err="1" smtClean="0"/>
              <a:t>Result</a:t>
            </a:r>
            <a:r>
              <a:rPr lang="de-DE" sz="1600" b="1" dirty="0" smtClean="0"/>
              <a:t> :	84%</a:t>
            </a:r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9C386B3-5F9F-D04A-9768-27F946817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88900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Impact" panose="020B0806030902050204" pitchFamily="34" charset="0"/>
              </a:rPr>
              <a:t>Evaluation</a:t>
            </a:r>
            <a:endParaRPr lang="de-DE" dirty="0">
              <a:latin typeface="Impact" panose="020B0806030902050204" pitchFamily="34" charset="0"/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7998" y="2808946"/>
            <a:ext cx="8212323" cy="342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652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241300" y="1032234"/>
            <a:ext cx="89789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/>
              <a:t>Experiment </a:t>
            </a:r>
            <a:r>
              <a:rPr lang="en-US" altLang="zh-CN" sz="1600" b="1" dirty="0" smtClean="0"/>
              <a:t>2</a:t>
            </a:r>
          </a:p>
          <a:p>
            <a:r>
              <a:rPr lang="en-US" altLang="zh-CN" sz="1600" b="1" dirty="0" smtClean="0"/>
              <a:t>Setup</a:t>
            </a:r>
            <a:r>
              <a:rPr lang="en-US" altLang="zh-CN" sz="1600" dirty="0" smtClean="0"/>
              <a:t>:  	</a:t>
            </a:r>
            <a:r>
              <a:rPr lang="de-DE" sz="1600" dirty="0" smtClean="0"/>
              <a:t>Gewichtung </a:t>
            </a:r>
            <a:r>
              <a:rPr lang="en-US" altLang="zh-CN" sz="1600" dirty="0" err="1" smtClean="0"/>
              <a:t>ist</a:t>
            </a:r>
            <a:r>
              <a:rPr lang="de-DE" sz="1600" dirty="0" smtClean="0"/>
              <a:t> 1: 8: 1</a:t>
            </a:r>
          </a:p>
          <a:p>
            <a:r>
              <a:rPr lang="de-DE" sz="1600" dirty="0"/>
              <a:t>	</a:t>
            </a:r>
            <a:r>
              <a:rPr lang="de-DE" sz="1600" dirty="0" smtClean="0"/>
              <a:t>Anzahle der Bauteile für Training : 44</a:t>
            </a:r>
            <a:endParaRPr lang="de-DE" sz="1600" dirty="0"/>
          </a:p>
          <a:p>
            <a:r>
              <a:rPr lang="de-DE" sz="1600" dirty="0" smtClean="0"/>
              <a:t> 	6 verschiedene Datensatz:  	(1)  10 neue Bauteile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		(2)  </a:t>
            </a:r>
            <a:r>
              <a:rPr lang="de-DE" sz="1600" dirty="0" smtClean="0"/>
              <a:t>10 </a:t>
            </a:r>
            <a:r>
              <a:rPr lang="de-DE" sz="1600" dirty="0"/>
              <a:t>neue </a:t>
            </a:r>
            <a:r>
              <a:rPr lang="de-DE" sz="1600" dirty="0" smtClean="0"/>
              <a:t>Bauteile + </a:t>
            </a:r>
            <a:r>
              <a:rPr lang="de-DE" sz="1600" dirty="0"/>
              <a:t>10 </a:t>
            </a:r>
            <a:r>
              <a:rPr lang="de-DE" sz="1600" dirty="0" smtClean="0"/>
              <a:t>benutzte Bauteile</a:t>
            </a:r>
            <a:endParaRPr lang="de-DE" sz="1600" dirty="0"/>
          </a:p>
          <a:p>
            <a:r>
              <a:rPr lang="en-US" sz="1600" dirty="0"/>
              <a:t>				</a:t>
            </a:r>
            <a:r>
              <a:rPr lang="en-US" sz="1600" dirty="0" smtClean="0"/>
              <a:t>(3)  </a:t>
            </a:r>
            <a:r>
              <a:rPr lang="de-DE" sz="1600" dirty="0"/>
              <a:t>10 neue Bauteile + </a:t>
            </a:r>
            <a:r>
              <a:rPr lang="de-DE" sz="1600" dirty="0" smtClean="0"/>
              <a:t>20 </a:t>
            </a:r>
            <a:r>
              <a:rPr lang="de-DE" sz="1600" dirty="0"/>
              <a:t>benutzte </a:t>
            </a:r>
            <a:r>
              <a:rPr lang="de-DE" sz="1600" dirty="0" smtClean="0"/>
              <a:t>Bauteile</a:t>
            </a:r>
            <a:endParaRPr lang="de-DE" sz="1600" dirty="0"/>
          </a:p>
          <a:p>
            <a:r>
              <a:rPr lang="en-US" sz="1600" dirty="0"/>
              <a:t>				</a:t>
            </a:r>
            <a:r>
              <a:rPr lang="en-US" sz="1600" dirty="0" smtClean="0"/>
              <a:t>(4)  </a:t>
            </a:r>
            <a:r>
              <a:rPr lang="de-DE" sz="1600" dirty="0"/>
              <a:t>10 neue Bauteile + </a:t>
            </a:r>
            <a:r>
              <a:rPr lang="de-DE" sz="1600" dirty="0" smtClean="0"/>
              <a:t>30 </a:t>
            </a:r>
            <a:r>
              <a:rPr lang="de-DE" sz="1600" dirty="0"/>
              <a:t>benutzte </a:t>
            </a:r>
            <a:r>
              <a:rPr lang="de-DE" sz="1600" dirty="0" smtClean="0"/>
              <a:t>Bauteile</a:t>
            </a:r>
          </a:p>
          <a:p>
            <a:r>
              <a:rPr lang="de-DE" sz="1600" dirty="0"/>
              <a:t>	</a:t>
            </a:r>
            <a:r>
              <a:rPr lang="de-DE" sz="1600" dirty="0" smtClean="0"/>
              <a:t>			(5)  10 </a:t>
            </a:r>
            <a:r>
              <a:rPr lang="de-DE" sz="1600" dirty="0"/>
              <a:t>neue Bauteile + </a:t>
            </a:r>
            <a:r>
              <a:rPr lang="de-DE" sz="1600" dirty="0" smtClean="0"/>
              <a:t>44 </a:t>
            </a:r>
            <a:r>
              <a:rPr lang="de-DE" sz="1600" dirty="0"/>
              <a:t>benutzte </a:t>
            </a:r>
            <a:r>
              <a:rPr lang="de-DE" sz="1600" dirty="0" smtClean="0"/>
              <a:t>Bauteile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		</a:t>
            </a:r>
            <a:r>
              <a:rPr lang="en-US" sz="1600" dirty="0"/>
              <a:t>(6)   44 </a:t>
            </a:r>
            <a:r>
              <a:rPr lang="de-DE" sz="1600" dirty="0"/>
              <a:t>benutzte </a:t>
            </a:r>
            <a:r>
              <a:rPr lang="de-DE" sz="1600" dirty="0" smtClean="0"/>
              <a:t>Bauteile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		</a:t>
            </a:r>
            <a:endParaRPr lang="de-DE" sz="1600" dirty="0"/>
          </a:p>
          <a:p>
            <a:r>
              <a:rPr lang="de-DE" sz="1600" b="1" dirty="0" err="1" smtClean="0"/>
              <a:t>Metric</a:t>
            </a:r>
            <a:r>
              <a:rPr lang="de-DE" sz="1600" b="1" dirty="0" smtClean="0"/>
              <a:t> </a:t>
            </a:r>
            <a:r>
              <a:rPr lang="de-DE" sz="1600" dirty="0" smtClean="0"/>
              <a:t>:</a:t>
            </a:r>
            <a:r>
              <a:rPr lang="de-DE" sz="1600" dirty="0"/>
              <a:t>	Beste Test-Konfiguration ist in top 5 der </a:t>
            </a:r>
            <a:r>
              <a:rPr lang="de-DE" sz="1600" dirty="0" smtClean="0"/>
              <a:t>Vorhersage</a:t>
            </a:r>
            <a:endParaRPr lang="de-DE" sz="1600" dirty="0"/>
          </a:p>
          <a:p>
            <a:r>
              <a:rPr lang="de-DE" sz="1600" b="1" dirty="0" err="1" smtClean="0"/>
              <a:t>Result</a:t>
            </a:r>
            <a:r>
              <a:rPr lang="de-DE" sz="1600" b="1" dirty="0" smtClean="0"/>
              <a:t> :</a:t>
            </a:r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9C386B3-5F9F-D04A-9768-27F946817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88900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Impact" panose="020B0806030902050204" pitchFamily="34" charset="0"/>
              </a:rPr>
              <a:t>Evaluation</a:t>
            </a:r>
            <a:endParaRPr lang="de-DE" dirty="0">
              <a:latin typeface="Impact" panose="020B0806030902050204" pitchFamily="34" charset="0"/>
            </a:endParaRPr>
          </a:p>
        </p:txBody>
      </p:sp>
      <p:grpSp>
        <p:nvGrpSpPr>
          <p:cNvPr id="11" name="Gruppieren 10"/>
          <p:cNvGrpSpPr/>
          <p:nvPr/>
        </p:nvGrpSpPr>
        <p:grpSpPr>
          <a:xfrm>
            <a:off x="697277" y="3517864"/>
            <a:ext cx="7198948" cy="2747789"/>
            <a:chOff x="3025411" y="3628435"/>
            <a:chExt cx="8150589" cy="3396079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5411" y="3628435"/>
              <a:ext cx="8150589" cy="3396079"/>
            </a:xfrm>
            <a:prstGeom prst="rect">
              <a:avLst/>
            </a:prstGeom>
          </p:spPr>
        </p:pic>
        <p:sp>
          <p:nvSpPr>
            <p:cNvPr id="5" name="Rechteck 4"/>
            <p:cNvSpPr/>
            <p:nvPr/>
          </p:nvSpPr>
          <p:spPr>
            <a:xfrm>
              <a:off x="4422745" y="5879705"/>
              <a:ext cx="660989" cy="4184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600" dirty="0"/>
                <a:t>0.12</a:t>
              </a:r>
              <a:endParaRPr lang="de-DE" dirty="0"/>
            </a:p>
          </p:txBody>
        </p:sp>
        <p:sp>
          <p:nvSpPr>
            <p:cNvPr id="6" name="Rechteck 5"/>
            <p:cNvSpPr/>
            <p:nvPr/>
          </p:nvSpPr>
          <p:spPr>
            <a:xfrm>
              <a:off x="5392884" y="5206360"/>
              <a:ext cx="660989" cy="4184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600" dirty="0"/>
                <a:t>0.36</a:t>
              </a:r>
              <a:endParaRPr lang="de-DE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6393362" y="5071552"/>
              <a:ext cx="660989" cy="4184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600" dirty="0"/>
                <a:t>0.41</a:t>
              </a:r>
            </a:p>
          </p:txBody>
        </p:sp>
        <p:sp>
          <p:nvSpPr>
            <p:cNvPr id="8" name="Rechteck 7"/>
            <p:cNvSpPr/>
            <p:nvPr/>
          </p:nvSpPr>
          <p:spPr>
            <a:xfrm>
              <a:off x="7393840" y="4785285"/>
              <a:ext cx="660989" cy="4184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600" dirty="0"/>
                <a:t>0.51</a:t>
              </a:r>
              <a:endParaRPr lang="de-DE" dirty="0"/>
            </a:p>
          </p:txBody>
        </p:sp>
        <p:sp>
          <p:nvSpPr>
            <p:cNvPr id="9" name="Rechteck 8"/>
            <p:cNvSpPr/>
            <p:nvPr/>
          </p:nvSpPr>
          <p:spPr>
            <a:xfrm>
              <a:off x="8363465" y="4508690"/>
              <a:ext cx="660989" cy="4184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600" dirty="0"/>
                <a:t>0.61</a:t>
              </a:r>
              <a:endParaRPr lang="de-DE" dirty="0"/>
            </a:p>
          </p:txBody>
        </p:sp>
        <p:sp>
          <p:nvSpPr>
            <p:cNvPr id="10" name="Rechteck 9"/>
            <p:cNvSpPr/>
            <p:nvPr/>
          </p:nvSpPr>
          <p:spPr>
            <a:xfrm>
              <a:off x="9353108" y="3774911"/>
              <a:ext cx="660989" cy="4184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600" dirty="0"/>
                <a:t>0.87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239917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087"/>
            <a:ext cx="4464000" cy="2232000"/>
          </a:xfrm>
          <a:prstGeom prst="rect">
            <a:avLst/>
          </a:prstGeom>
        </p:spPr>
      </p:pic>
      <p:pic>
        <p:nvPicPr>
          <p:cNvPr id="3" name="Grafik 2"/>
          <p:cNvPicPr>
            <a:picLocks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2717"/>
            <a:ext cx="4464000" cy="2232000"/>
          </a:xfrm>
          <a:prstGeom prst="rect">
            <a:avLst/>
          </a:prstGeom>
        </p:spPr>
      </p:pic>
      <p:pic>
        <p:nvPicPr>
          <p:cNvPr id="4" name="Grafik 3"/>
          <p:cNvPicPr>
            <a:picLocks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36347"/>
            <a:ext cx="4464000" cy="2232000"/>
          </a:xfrm>
          <a:prstGeom prst="rect">
            <a:avLst/>
          </a:prstGeom>
        </p:spPr>
      </p:pic>
      <p:pic>
        <p:nvPicPr>
          <p:cNvPr id="5" name="Grafik 4"/>
          <p:cNvPicPr>
            <a:picLocks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873" y="109087"/>
            <a:ext cx="4464000" cy="2232000"/>
          </a:xfrm>
          <a:prstGeom prst="rect">
            <a:avLst/>
          </a:prstGeom>
        </p:spPr>
      </p:pic>
      <p:pic>
        <p:nvPicPr>
          <p:cNvPr id="6" name="Grafik 5"/>
          <p:cNvPicPr>
            <a:picLocks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873" y="2172717"/>
            <a:ext cx="4464000" cy="2232000"/>
          </a:xfrm>
          <a:prstGeom prst="rect">
            <a:avLst/>
          </a:prstGeom>
        </p:spPr>
      </p:pic>
      <p:pic>
        <p:nvPicPr>
          <p:cNvPr id="7" name="Grafik 6"/>
          <p:cNvPicPr>
            <a:picLocks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873" y="4219408"/>
            <a:ext cx="4464000" cy="22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3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241300" y="1094400"/>
            <a:ext cx="89789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/>
              <a:t>Experiment </a:t>
            </a:r>
            <a:r>
              <a:rPr lang="en-US" altLang="zh-CN" sz="1600" b="1" dirty="0"/>
              <a:t>3</a:t>
            </a:r>
            <a:endParaRPr lang="en-US" altLang="zh-CN" sz="1600" b="1" dirty="0" smtClean="0"/>
          </a:p>
          <a:p>
            <a:r>
              <a:rPr lang="en-US" altLang="zh-CN" sz="1600" b="1" dirty="0" smtClean="0"/>
              <a:t>Setup</a:t>
            </a:r>
            <a:r>
              <a:rPr lang="en-US" altLang="zh-CN" sz="1600" dirty="0" smtClean="0"/>
              <a:t>:  	</a:t>
            </a:r>
            <a:r>
              <a:rPr lang="de-DE" sz="1600" dirty="0" smtClean="0"/>
              <a:t>Gewichtung </a:t>
            </a:r>
            <a:r>
              <a:rPr lang="en-US" altLang="zh-CN" sz="1600" dirty="0" err="1" smtClean="0"/>
              <a:t>ist</a:t>
            </a:r>
            <a:r>
              <a:rPr lang="de-DE" sz="1600" dirty="0" smtClean="0"/>
              <a:t> </a:t>
            </a:r>
            <a:r>
              <a:rPr lang="en-US" altLang="zh-CN" sz="1600" dirty="0" smtClean="0"/>
              <a:t>8</a:t>
            </a:r>
            <a:r>
              <a:rPr lang="de-DE" sz="1600" dirty="0" smtClean="0"/>
              <a:t>: </a:t>
            </a:r>
            <a:r>
              <a:rPr lang="en-US" altLang="zh-CN" sz="1600" dirty="0" smtClean="0"/>
              <a:t>1</a:t>
            </a:r>
            <a:r>
              <a:rPr lang="de-DE" sz="1600" dirty="0" smtClean="0"/>
              <a:t>: 1</a:t>
            </a:r>
          </a:p>
          <a:p>
            <a:r>
              <a:rPr lang="de-DE" sz="1600" dirty="0"/>
              <a:t>	</a:t>
            </a:r>
            <a:r>
              <a:rPr lang="de-DE" sz="1600" dirty="0" smtClean="0"/>
              <a:t>Anzahle der Bauteile </a:t>
            </a:r>
            <a:r>
              <a:rPr lang="de-DE" sz="1600" dirty="0" err="1" smtClean="0"/>
              <a:t>fuer</a:t>
            </a:r>
            <a:r>
              <a:rPr lang="de-DE" sz="1600" dirty="0" smtClean="0"/>
              <a:t> Training : 44</a:t>
            </a:r>
            <a:endParaRPr lang="de-DE" sz="1600" dirty="0"/>
          </a:p>
          <a:p>
            <a:r>
              <a:rPr lang="de-DE" sz="1600" dirty="0" smtClean="0"/>
              <a:t> 	6 verschiedene Datensatz:  	(1)  10 neue Bauteile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		(2)  </a:t>
            </a:r>
            <a:r>
              <a:rPr lang="de-DE" sz="1600" dirty="0" smtClean="0"/>
              <a:t>10 </a:t>
            </a:r>
            <a:r>
              <a:rPr lang="de-DE" sz="1600" dirty="0"/>
              <a:t>neue </a:t>
            </a:r>
            <a:r>
              <a:rPr lang="de-DE" sz="1600" dirty="0" smtClean="0"/>
              <a:t>Bauteile + </a:t>
            </a:r>
            <a:r>
              <a:rPr lang="de-DE" sz="1600" dirty="0"/>
              <a:t>10 </a:t>
            </a:r>
            <a:r>
              <a:rPr lang="de-DE" sz="1600" dirty="0" smtClean="0"/>
              <a:t>benutzte Bauteile</a:t>
            </a:r>
            <a:endParaRPr lang="de-DE" sz="1600" dirty="0"/>
          </a:p>
          <a:p>
            <a:r>
              <a:rPr lang="en-US" sz="1600" dirty="0"/>
              <a:t>				</a:t>
            </a:r>
            <a:r>
              <a:rPr lang="en-US" sz="1600" dirty="0" smtClean="0"/>
              <a:t>(3)  </a:t>
            </a:r>
            <a:r>
              <a:rPr lang="de-DE" sz="1600" dirty="0"/>
              <a:t>10 neue Bauteile + </a:t>
            </a:r>
            <a:r>
              <a:rPr lang="de-DE" sz="1600" dirty="0" smtClean="0"/>
              <a:t>20 </a:t>
            </a:r>
            <a:r>
              <a:rPr lang="de-DE" sz="1600" dirty="0"/>
              <a:t>benutzte </a:t>
            </a:r>
            <a:r>
              <a:rPr lang="de-DE" sz="1600" dirty="0" smtClean="0"/>
              <a:t>Bauteile</a:t>
            </a:r>
            <a:endParaRPr lang="de-DE" sz="1600" dirty="0"/>
          </a:p>
          <a:p>
            <a:r>
              <a:rPr lang="en-US" sz="1600" dirty="0"/>
              <a:t>				</a:t>
            </a:r>
            <a:r>
              <a:rPr lang="en-US" sz="1600" dirty="0" smtClean="0"/>
              <a:t>(4)  </a:t>
            </a:r>
            <a:r>
              <a:rPr lang="de-DE" sz="1600" dirty="0"/>
              <a:t>10 neue Bauteile + </a:t>
            </a:r>
            <a:r>
              <a:rPr lang="de-DE" sz="1600" dirty="0" smtClean="0"/>
              <a:t>30 </a:t>
            </a:r>
            <a:r>
              <a:rPr lang="de-DE" sz="1600" dirty="0"/>
              <a:t>benutzte </a:t>
            </a:r>
            <a:r>
              <a:rPr lang="de-DE" sz="1600" dirty="0" smtClean="0"/>
              <a:t>Bauteile</a:t>
            </a:r>
          </a:p>
          <a:p>
            <a:r>
              <a:rPr lang="de-DE" sz="1600" dirty="0"/>
              <a:t>	</a:t>
            </a:r>
            <a:r>
              <a:rPr lang="de-DE" sz="1600" dirty="0" smtClean="0"/>
              <a:t>			(5)  10 </a:t>
            </a:r>
            <a:r>
              <a:rPr lang="de-DE" sz="1600" dirty="0"/>
              <a:t>neue Bauteile + </a:t>
            </a:r>
            <a:r>
              <a:rPr lang="de-DE" sz="1600" dirty="0" smtClean="0"/>
              <a:t>44 </a:t>
            </a:r>
            <a:r>
              <a:rPr lang="de-DE" sz="1600" dirty="0"/>
              <a:t>benutzte </a:t>
            </a:r>
            <a:r>
              <a:rPr lang="de-DE" sz="1600" dirty="0" smtClean="0"/>
              <a:t>Bauteile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		(6)   44 </a:t>
            </a:r>
            <a:r>
              <a:rPr lang="de-DE" sz="1600" dirty="0"/>
              <a:t>benutzte </a:t>
            </a:r>
            <a:r>
              <a:rPr lang="de-DE" sz="1600" dirty="0" smtClean="0"/>
              <a:t>Bauteile</a:t>
            </a:r>
            <a:r>
              <a:rPr lang="en-US" sz="1600" dirty="0"/>
              <a:t>	</a:t>
            </a:r>
            <a:r>
              <a:rPr lang="en-US" sz="1600" dirty="0" smtClean="0"/>
              <a:t>			</a:t>
            </a:r>
            <a:endParaRPr lang="de-DE" sz="1600" dirty="0"/>
          </a:p>
          <a:p>
            <a:r>
              <a:rPr lang="de-DE" sz="1600" b="1" dirty="0" err="1" smtClean="0"/>
              <a:t>Metric</a:t>
            </a:r>
            <a:r>
              <a:rPr lang="de-DE" sz="1600" b="1" dirty="0" smtClean="0"/>
              <a:t> </a:t>
            </a:r>
            <a:r>
              <a:rPr lang="de-DE" sz="1600" dirty="0" smtClean="0"/>
              <a:t>:</a:t>
            </a:r>
            <a:r>
              <a:rPr lang="de-DE" sz="1600" dirty="0"/>
              <a:t>	</a:t>
            </a:r>
            <a:r>
              <a:rPr lang="de-DE" sz="1600" b="1"/>
              <a:t> </a:t>
            </a:r>
            <a:r>
              <a:rPr lang="de-DE" sz="1600"/>
              <a:t>Beste Test-Konfiguration ist in top 5 der </a:t>
            </a:r>
            <a:r>
              <a:rPr lang="de-DE" sz="1600" smtClean="0"/>
              <a:t>Vorhersage</a:t>
            </a:r>
            <a:endParaRPr lang="de-DE" sz="1600" dirty="0"/>
          </a:p>
          <a:p>
            <a:r>
              <a:rPr lang="de-DE" sz="1600" b="1" dirty="0" err="1" smtClean="0"/>
              <a:t>Result</a:t>
            </a:r>
            <a:r>
              <a:rPr lang="de-DE" sz="1600" b="1" dirty="0" smtClean="0"/>
              <a:t> :</a:t>
            </a:r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9C386B3-5F9F-D04A-9768-27F946817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88900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Impact" panose="020B0806030902050204" pitchFamily="34" charset="0"/>
              </a:rPr>
              <a:t>Evaluation</a:t>
            </a:r>
            <a:endParaRPr lang="de-DE" dirty="0">
              <a:latin typeface="Impact" panose="020B0806030902050204" pitchFamily="34" charset="0"/>
            </a:endParaRPr>
          </a:p>
        </p:txBody>
      </p:sp>
      <p:grpSp>
        <p:nvGrpSpPr>
          <p:cNvPr id="4" name="Gruppieren 3"/>
          <p:cNvGrpSpPr/>
          <p:nvPr/>
        </p:nvGrpSpPr>
        <p:grpSpPr>
          <a:xfrm>
            <a:off x="587722" y="3524250"/>
            <a:ext cx="7632353" cy="2943357"/>
            <a:chOff x="3104433" y="3571994"/>
            <a:chExt cx="8286055" cy="3452522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4433" y="3571994"/>
              <a:ext cx="8286055" cy="3452522"/>
            </a:xfrm>
            <a:prstGeom prst="rect">
              <a:avLst/>
            </a:prstGeom>
          </p:spPr>
        </p:pic>
        <p:sp>
          <p:nvSpPr>
            <p:cNvPr id="6" name="Rechteck 5"/>
            <p:cNvSpPr/>
            <p:nvPr/>
          </p:nvSpPr>
          <p:spPr>
            <a:xfrm>
              <a:off x="4524346" y="5813073"/>
              <a:ext cx="5934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dirty="0"/>
                <a:t>0.14</a:t>
              </a:r>
            </a:p>
          </p:txBody>
        </p:sp>
        <p:sp>
          <p:nvSpPr>
            <p:cNvPr id="7" name="Rechteck 6"/>
            <p:cNvSpPr/>
            <p:nvPr/>
          </p:nvSpPr>
          <p:spPr>
            <a:xfrm>
              <a:off x="5532967" y="4899761"/>
              <a:ext cx="5934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dirty="0"/>
                <a:t>0.46</a:t>
              </a:r>
            </a:p>
          </p:txBody>
        </p:sp>
        <p:sp>
          <p:nvSpPr>
            <p:cNvPr id="8" name="Rechteck 7"/>
            <p:cNvSpPr/>
            <p:nvPr/>
          </p:nvSpPr>
          <p:spPr>
            <a:xfrm>
              <a:off x="6544351" y="4632030"/>
              <a:ext cx="5934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dirty="0"/>
                <a:t>0.55</a:t>
              </a:r>
            </a:p>
          </p:txBody>
        </p:sp>
        <p:sp>
          <p:nvSpPr>
            <p:cNvPr id="9" name="Rechteck 8"/>
            <p:cNvSpPr/>
            <p:nvPr/>
          </p:nvSpPr>
          <p:spPr>
            <a:xfrm>
              <a:off x="7549062" y="4421212"/>
              <a:ext cx="5934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dirty="0"/>
                <a:t>0.62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8572884" y="4170023"/>
              <a:ext cx="5934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dirty="0" smtClean="0"/>
                <a:t>0.71</a:t>
              </a:r>
              <a:endParaRPr lang="de-DE" dirty="0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9535907" y="3729756"/>
              <a:ext cx="5934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dirty="0"/>
                <a:t>0.86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34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078" y="1958533"/>
            <a:ext cx="4464000" cy="2160000"/>
          </a:xfrm>
          <a:prstGeom prst="rect">
            <a:avLst/>
          </a:prstGeom>
        </p:spPr>
      </p:pic>
      <p:pic>
        <p:nvPicPr>
          <p:cNvPr id="9" name="Grafik 8"/>
          <p:cNvPicPr>
            <a:picLocks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4189" y="0"/>
            <a:ext cx="4464000" cy="2160000"/>
          </a:xfrm>
          <a:prstGeom prst="rect">
            <a:avLst/>
          </a:prstGeom>
        </p:spPr>
      </p:pic>
      <p:pic>
        <p:nvPicPr>
          <p:cNvPr id="10" name="Grafik 9"/>
          <p:cNvPicPr>
            <a:picLocks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229" y="1958533"/>
            <a:ext cx="4464000" cy="2160000"/>
          </a:xfrm>
          <a:prstGeom prst="rect">
            <a:avLst/>
          </a:prstGeom>
        </p:spPr>
      </p:pic>
      <p:pic>
        <p:nvPicPr>
          <p:cNvPr id="11" name="Grafik 10"/>
          <p:cNvPicPr>
            <a:picLocks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545" y="4118533"/>
            <a:ext cx="4464000" cy="2160000"/>
          </a:xfrm>
          <a:prstGeom prst="rect">
            <a:avLst/>
          </a:prstGeom>
        </p:spPr>
      </p:pic>
      <p:pic>
        <p:nvPicPr>
          <p:cNvPr id="12" name="Grafik 11"/>
          <p:cNvPicPr>
            <a:picLocks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078" y="0"/>
            <a:ext cx="4464000" cy="2160000"/>
          </a:xfrm>
          <a:prstGeom prst="rect">
            <a:avLst/>
          </a:prstGeom>
        </p:spPr>
      </p:pic>
      <p:pic>
        <p:nvPicPr>
          <p:cNvPr id="13" name="Grafik 12"/>
          <p:cNvPicPr>
            <a:picLocks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078" y="4118533"/>
            <a:ext cx="4464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43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457200" y="273600"/>
            <a:ext cx="8227440" cy="114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CustomShape 2"/>
          <p:cNvSpPr/>
          <p:nvPr/>
        </p:nvSpPr>
        <p:spPr>
          <a:xfrm>
            <a:off x="457200" y="273600"/>
            <a:ext cx="822816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de-DE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Modellierung</a:t>
            </a:r>
            <a:endParaRPr lang="de-DE" sz="4400" b="0" strike="noStrike" spc="-1" dirty="0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2736000" y="3024000"/>
            <a:ext cx="17964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CustomShape 4"/>
              <p:cNvSpPr/>
              <p:nvPr/>
            </p:nvSpPr>
            <p:spPr>
              <a:xfrm>
                <a:off x="389160" y="1699740"/>
                <a:ext cx="8363520" cy="8854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de-DE" sz="1800" b="0" strike="noStrike" spc="-1" dirty="0">
                    <a:solidFill>
                      <a:srgbClr val="000000"/>
                    </a:solidFill>
                    <a:latin typeface="Arial"/>
                    <a:ea typeface="DejaVu Sans"/>
                  </a:rPr>
                  <a:t>Gegeben: Nester N, der eine geordnete Schablonenkonfiguration</a:t>
                </a:r>
                <a:endParaRPr lang="de-DE" sz="1800" b="0" strike="noStrike" spc="-1" dirty="0">
                  <a:latin typeface="Arial"/>
                </a:endParaRPr>
              </a:p>
              <a:p>
                <a14:m>
                  <m:oMath xmlns:m="http://schemas.openxmlformats.org/officeDocument/2006/math">
                    <m:r>
                      <a:rPr lang="de-DE" sz="1800" b="0" i="1" strike="noStrike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DejaVu Sans"/>
                      </a:rPr>
                      <m:t>𝐷</m:t>
                    </m:r>
                    <m:r>
                      <a:rPr lang="de-DE" sz="1800" b="0" i="1" strike="noStrike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DejaVu Sans"/>
                      </a:rPr>
                      <m:t>=(</m:t>
                    </m:r>
                    <m:sSub>
                      <m:sSubPr>
                        <m:ctrlPr>
                          <a:rPr lang="de-DE" sz="18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DejaVu Sans"/>
                          </a:rPr>
                        </m:ctrlPr>
                      </m:sSubPr>
                      <m:e>
                        <m:r>
                          <a:rPr lang="de-DE" sz="18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DejaVu Sans"/>
                          </a:rPr>
                          <m:t>𝑆</m:t>
                        </m:r>
                      </m:e>
                      <m:sub>
                        <m:r>
                          <a:rPr lang="de-DE" sz="18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DejaVu Sans"/>
                          </a:rPr>
                          <m:t>1</m:t>
                        </m:r>
                      </m:sub>
                    </m:sSub>
                    <m:r>
                      <a:rPr lang="de-DE" sz="1800" b="0" i="1" strike="noStrike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DejaVu Sans"/>
                      </a:rPr>
                      <m:t>,…,</m:t>
                    </m:r>
                    <m:sSub>
                      <m:sSubPr>
                        <m:ctrlPr>
                          <a:rPr lang="de-DE" sz="18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DejaVu Sans"/>
                          </a:rPr>
                        </m:ctrlPr>
                      </m:sSubPr>
                      <m:e>
                        <m:r>
                          <a:rPr lang="de-DE" sz="18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DejaVu Sans"/>
                          </a:rPr>
                          <m:t>𝑆</m:t>
                        </m:r>
                      </m:e>
                      <m:sub>
                        <m:r>
                          <a:rPr lang="de-DE" sz="18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DejaVu Sans"/>
                          </a:rPr>
                          <m:t>𝑛</m:t>
                        </m:r>
                      </m:sub>
                    </m:sSub>
                    <m:r>
                      <a:rPr lang="de-DE" sz="1800" b="0" i="1" strike="noStrike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DejaVu Sans"/>
                      </a:rPr>
                      <m:t>)</m:t>
                    </m:r>
                  </m:oMath>
                </a14:m>
                <a:r>
                  <a:rPr lang="de-DE" sz="1800" b="0" strike="noStrike" spc="-1" dirty="0">
                    <a:solidFill>
                      <a:srgbClr val="000000"/>
                    </a:solidFill>
                    <a:latin typeface="Arial"/>
                    <a:ea typeface="DejaVu Sans"/>
                  </a:rPr>
                  <a:t> mit dem </a:t>
                </a:r>
                <a:r>
                  <a:rPr lang="de-DE" sz="1800" b="0" strike="noStrike" spc="-1" dirty="0" err="1">
                    <a:solidFill>
                      <a:srgbClr val="000000"/>
                    </a:solidFill>
                    <a:latin typeface="Arial"/>
                    <a:ea typeface="DejaVu Sans"/>
                  </a:rPr>
                  <a:t>Bottom</a:t>
                </a:r>
                <a:r>
                  <a:rPr lang="de-DE" sz="1800" b="0" strike="noStrike" spc="-1" dirty="0">
                    <a:solidFill>
                      <a:srgbClr val="000000"/>
                    </a:solidFill>
                    <a:latin typeface="Arial"/>
                    <a:ea typeface="DejaVu Sans"/>
                  </a:rPr>
                  <a:t>-</a:t>
                </a:r>
                <a:r>
                  <a:rPr lang="de-DE" sz="1800" b="0" strike="noStrike" spc="-1" dirty="0" err="1">
                    <a:solidFill>
                      <a:srgbClr val="000000"/>
                    </a:solidFill>
                    <a:latin typeface="Arial"/>
                    <a:ea typeface="DejaVu Sans"/>
                  </a:rPr>
                  <a:t>Left</a:t>
                </a:r>
                <a:r>
                  <a:rPr lang="de-DE" sz="1800" b="0" strike="noStrike" spc="-1" dirty="0">
                    <a:solidFill>
                      <a:srgbClr val="000000"/>
                    </a:solidFill>
                    <a:latin typeface="Arial"/>
                    <a:ea typeface="DejaVu Sans"/>
                  </a:rPr>
                  <a:t>-Algorithmus anordnet und mit </a:t>
                </a:r>
                <a:r>
                  <a:rPr lang="de-DE" dirty="0"/>
                  <a:t>Kipp-Codierung (2 = stabil, 3 = unsicher, 4 = kippt, 5 = fällt)</a:t>
                </a:r>
                <a:r>
                  <a:rPr lang="de-DE" spc="-1" dirty="0">
                    <a:solidFill>
                      <a:srgbClr val="000000"/>
                    </a:solidFill>
                  </a:rPr>
                  <a:t>  </a:t>
                </a:r>
                <a:r>
                  <a:rPr lang="de-DE" sz="1800" b="0" strike="noStrike" spc="-1" dirty="0">
                    <a:solidFill>
                      <a:srgbClr val="000000"/>
                    </a:solidFill>
                    <a:latin typeface="Arial"/>
                    <a:ea typeface="DejaVu Sans"/>
                  </a:rPr>
                  <a:t>bewertet.</a:t>
                </a:r>
              </a:p>
            </p:txBody>
          </p:sp>
        </mc:Choice>
        <mc:Fallback xmlns="">
          <p:sp>
            <p:nvSpPr>
              <p:cNvPr id="117" name="CustomShap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160" y="1699740"/>
                <a:ext cx="8363520" cy="885420"/>
              </a:xfrm>
              <a:prstGeom prst="rect">
                <a:avLst/>
              </a:prstGeom>
              <a:blipFill>
                <a:blip r:embed="rId2"/>
                <a:stretch>
                  <a:fillRect l="-607" t="-2817" b="-1267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0" name="Picture 2"/>
          <p:cNvPicPr/>
          <p:nvPr/>
        </p:nvPicPr>
        <p:blipFill>
          <a:blip r:embed="rId3"/>
          <a:stretch/>
        </p:blipFill>
        <p:spPr>
          <a:xfrm rot="16208400">
            <a:off x="5197320" y="2243880"/>
            <a:ext cx="2291760" cy="4585320"/>
          </a:xfrm>
          <a:prstGeom prst="rect">
            <a:avLst/>
          </a:prstGeom>
          <a:ln>
            <a:noFill/>
          </a:ln>
        </p:spPr>
      </p:pic>
      <p:pic>
        <p:nvPicPr>
          <p:cNvPr id="121" name="Grafik 120"/>
          <p:cNvPicPr/>
          <p:nvPr/>
        </p:nvPicPr>
        <p:blipFill>
          <a:blip r:embed="rId4"/>
          <a:stretch/>
        </p:blipFill>
        <p:spPr>
          <a:xfrm rot="60000">
            <a:off x="609854" y="2622852"/>
            <a:ext cx="3355920" cy="3243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57200" y="273600"/>
            <a:ext cx="8227440" cy="114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CustomShape 2"/>
          <p:cNvSpPr/>
          <p:nvPr/>
        </p:nvSpPr>
        <p:spPr>
          <a:xfrm>
            <a:off x="457200" y="273600"/>
            <a:ext cx="822816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de-DE" sz="4400" spc="-1" dirty="0">
                <a:solidFill>
                  <a:srgbClr val="000000"/>
                </a:solidFill>
              </a:rPr>
              <a:t>Modellierung</a:t>
            </a:r>
            <a:endParaRPr lang="de-DE" sz="4400" spc="-1" dirty="0"/>
          </a:p>
        </p:txBody>
      </p:sp>
      <p:sp>
        <p:nvSpPr>
          <p:cNvPr id="124" name="CustomShape 3"/>
          <p:cNvSpPr/>
          <p:nvPr/>
        </p:nvSpPr>
        <p:spPr>
          <a:xfrm>
            <a:off x="2736000" y="3024000"/>
            <a:ext cx="17964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CustomShape 4"/>
              <p:cNvSpPr/>
              <p:nvPr/>
            </p:nvSpPr>
            <p:spPr>
              <a:xfrm>
                <a:off x="357300" y="1603252"/>
                <a:ext cx="8545400" cy="9819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de-DE" sz="1800" b="0" strike="noStrike" spc="-1" dirty="0">
                    <a:solidFill>
                      <a:srgbClr val="000000"/>
                    </a:solidFill>
                    <a:latin typeface="Arial"/>
                    <a:ea typeface="DejaVu Sans"/>
                  </a:rPr>
                  <a:t>Gesucht: Für gegebene Konfiguration </a:t>
                </a:r>
                <a14:m>
                  <m:oMath xmlns:m="http://schemas.openxmlformats.org/officeDocument/2006/math">
                    <m:r>
                      <a:rPr lang="de-DE" sz="1800" b="0" i="1" strike="noStrike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DejaVu Sans"/>
                      </a:rPr>
                      <m:t>𝐷</m:t>
                    </m:r>
                  </m:oMath>
                </a14:m>
                <a:r>
                  <a:rPr lang="de-DE" sz="1800" b="0" strike="noStrike" spc="-1" dirty="0">
                    <a:solidFill>
                      <a:srgbClr val="000000"/>
                    </a:solidFill>
                    <a:latin typeface="Arial"/>
                    <a:ea typeface="DejaVu Sans"/>
                  </a:rPr>
                  <a:t> eine Permutation</a:t>
                </a:r>
                <a:r>
                  <a:rPr lang="de-DE" spc="-1" dirty="0">
                    <a:latin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de-DE" sz="1800" b="0" i="1" strike="noStrike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DejaVu Sans"/>
                      </a:rPr>
                      <m:t>𝜎</m:t>
                    </m:r>
                    <m:d>
                      <m:dPr>
                        <m:ctrlPr>
                          <a:rPr lang="de-DE" sz="18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DejaVu Sans"/>
                          </a:rPr>
                        </m:ctrlPr>
                      </m:dPr>
                      <m:e>
                        <m:r>
                          <a:rPr lang="de-DE" sz="18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DejaVu Sans"/>
                          </a:rPr>
                          <m:t>𝐷</m:t>
                        </m:r>
                      </m:e>
                    </m:d>
                    <m:r>
                      <a:rPr lang="de-DE" sz="1800" b="0" i="1" strike="noStrike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DejaVu Sans"/>
                      </a:rPr>
                      <m:t>≔(</m:t>
                    </m:r>
                    <m:sSub>
                      <m:sSubPr>
                        <m:ctrlPr>
                          <a:rPr lang="de-DE" sz="18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DejaVu Sans"/>
                          </a:rPr>
                        </m:ctrlPr>
                      </m:sSubPr>
                      <m:e>
                        <m:r>
                          <a:rPr lang="de-DE" sz="18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DejaVu Sans"/>
                          </a:rPr>
                          <m:t>𝑆</m:t>
                        </m:r>
                      </m:e>
                      <m:sub>
                        <m:r>
                          <a:rPr lang="de-DE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de-DE" b="0" i="1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de-DE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de-DE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de-DE" b="0" i="1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b>
                    </m:sSub>
                    <m:r>
                      <a:rPr lang="de-DE" sz="1800" b="0" i="1" strike="noStrike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DejaVu Sans"/>
                      </a:rPr>
                      <m:t>)</m:t>
                    </m:r>
                  </m:oMath>
                </a14:m>
                <a:r>
                  <a:rPr lang="de-DE" spc="-1" dirty="0">
                    <a:solidFill>
                      <a:srgbClr val="000000"/>
                    </a:solidFill>
                  </a:rPr>
                  <a:t> der Schablonen, </a:t>
                </a:r>
                <a:r>
                  <a:rPr lang="de-DE" sz="1800" b="0" strike="noStrike" spc="-1" dirty="0">
                    <a:solidFill>
                      <a:srgbClr val="000000"/>
                    </a:solidFill>
                    <a:latin typeface="Arial"/>
                    <a:ea typeface="DejaVu Sans"/>
                  </a:rPr>
                  <a:t>so dass eine Bewertungsfunktion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800" b="0" i="0" strike="noStrike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DejaVu Sans"/>
                      </a:rPr>
                      <m:t>L</m:t>
                    </m:r>
                    <m:d>
                      <m:dPr>
                        <m:ctrlPr>
                          <a:rPr lang="de-DE" sz="18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DejaVu Sans"/>
                          </a:rPr>
                        </m:ctrlPr>
                      </m:dPr>
                      <m:e>
                        <m:r>
                          <a:rPr lang="de-DE" sz="18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DejaVu Sans"/>
                          </a:rPr>
                          <m:t>𝑁</m:t>
                        </m:r>
                        <m:r>
                          <a:rPr lang="de-DE" sz="18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DejaVu Sans"/>
                          </a:rPr>
                          <m:t>(</m:t>
                        </m:r>
                        <m:r>
                          <a:rPr lang="de-DE" sz="18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DejaVu Sans"/>
                          </a:rPr>
                          <m:t>𝜎</m:t>
                        </m:r>
                        <m:d>
                          <m:dPr>
                            <m:ctrlPr>
                              <a:rPr lang="de-DE" sz="1800" b="0" i="1" strike="noStrike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DejaVu Sans"/>
                              </a:rPr>
                            </m:ctrlPr>
                          </m:dPr>
                          <m:e>
                            <m:r>
                              <a:rPr lang="de-DE" sz="1800" b="0" i="1" strike="noStrike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DejaVu Sans"/>
                              </a:rPr>
                              <m:t>𝐷</m:t>
                            </m:r>
                          </m:e>
                        </m:d>
                        <m:r>
                          <a:rPr lang="de-DE" sz="18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DejaVu Sans"/>
                          </a:rPr>
                          <m:t>)</m:t>
                        </m:r>
                      </m:e>
                    </m:d>
                    <m:r>
                      <a:rPr lang="de-DE" sz="1800" b="0" i="1" strike="noStrike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DejaVu Sans"/>
                      </a:rPr>
                      <m:t> </m:t>
                    </m:r>
                  </m:oMath>
                </a14:m>
                <a:r>
                  <a:rPr lang="de-DE" sz="1800" b="0" strike="noStrike" spc="-1" dirty="0">
                    <a:solidFill>
                      <a:srgbClr val="000000"/>
                    </a:solidFill>
                    <a:latin typeface="Arial"/>
                    <a:ea typeface="DejaVu Sans"/>
                  </a:rPr>
                  <a:t>minimal wird. </a:t>
                </a:r>
                <a:endParaRPr lang="de-DE" sz="1800" b="0" strike="noStrike" spc="-1" dirty="0">
                  <a:latin typeface="Arial"/>
                </a:endParaRPr>
              </a:p>
            </p:txBody>
          </p:sp>
        </mc:Choice>
        <mc:Fallback xmlns="">
          <p:sp>
            <p:nvSpPr>
              <p:cNvPr id="125" name="CustomShap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00" y="1603252"/>
                <a:ext cx="8545400" cy="981908"/>
              </a:xfrm>
              <a:prstGeom prst="rect">
                <a:avLst/>
              </a:prstGeom>
              <a:blipFill>
                <a:blip r:embed="rId2"/>
                <a:stretch>
                  <a:fillRect l="-445" t="-37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8" name="Picture 2"/>
          <p:cNvPicPr/>
          <p:nvPr/>
        </p:nvPicPr>
        <p:blipFill>
          <a:blip r:embed="rId3"/>
          <a:stretch/>
        </p:blipFill>
        <p:spPr>
          <a:xfrm rot="16208400">
            <a:off x="3332521" y="1594971"/>
            <a:ext cx="2870280" cy="5742360"/>
          </a:xfrm>
          <a:prstGeom prst="rect">
            <a:avLst/>
          </a:prstGeom>
          <a:ln>
            <a:noFill/>
          </a:ln>
        </p:spPr>
      </p:pic>
      <p:sp>
        <p:nvSpPr>
          <p:cNvPr id="129" name="CustomShape 7"/>
          <p:cNvSpPr/>
          <p:nvPr/>
        </p:nvSpPr>
        <p:spPr>
          <a:xfrm rot="16210800">
            <a:off x="3653281" y="1072251"/>
            <a:ext cx="113760" cy="3634200"/>
          </a:xfrm>
          <a:prstGeom prst="rightBrace">
            <a:avLst>
              <a:gd name="adj1" fmla="val 8333"/>
              <a:gd name="adj2" fmla="val 50000"/>
            </a:avLst>
          </a:prstGeom>
          <a:noFill/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0" name="CustomShape 8"/>
          <p:cNvSpPr/>
          <p:nvPr/>
        </p:nvSpPr>
        <p:spPr>
          <a:xfrm>
            <a:off x="3334321" y="2371491"/>
            <a:ext cx="77580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Impact"/>
                <a:ea typeface="DejaVu Sans"/>
              </a:rPr>
              <a:t>Höhe</a:t>
            </a:r>
            <a:endParaRPr lang="de-DE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57200" y="273600"/>
            <a:ext cx="8227440" cy="114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CustomShape 2"/>
          <p:cNvSpPr/>
          <p:nvPr/>
        </p:nvSpPr>
        <p:spPr>
          <a:xfrm>
            <a:off x="457200" y="273600"/>
            <a:ext cx="822816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de-DE" sz="4400" spc="-1" dirty="0">
                <a:solidFill>
                  <a:srgbClr val="000000"/>
                </a:solidFill>
              </a:rPr>
              <a:t>Modellierung</a:t>
            </a:r>
            <a:endParaRPr lang="de-DE" sz="4400" spc="-1" dirty="0"/>
          </a:p>
        </p:txBody>
      </p:sp>
      <p:sp>
        <p:nvSpPr>
          <p:cNvPr id="133" name="CustomShape 3"/>
          <p:cNvSpPr/>
          <p:nvPr/>
        </p:nvSpPr>
        <p:spPr>
          <a:xfrm>
            <a:off x="2736000" y="3024000"/>
            <a:ext cx="17964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CustomShape 4"/>
              <p:cNvSpPr/>
              <p:nvPr/>
            </p:nvSpPr>
            <p:spPr>
              <a:xfrm>
                <a:off x="347400" y="1669680"/>
                <a:ext cx="8363520" cy="35852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de-DE" sz="1800" b="1" strike="noStrike" spc="-1" dirty="0">
                    <a:solidFill>
                      <a:srgbClr val="000000"/>
                    </a:solidFill>
                    <a:latin typeface="Arial"/>
                    <a:ea typeface="DejaVu Sans"/>
                  </a:rPr>
                  <a:t>„Klassisches“ Optimierungsproblem:</a:t>
                </a:r>
                <a:endParaRPr lang="de-DE" sz="1800" b="1" strike="noStrike" spc="-1" dirty="0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endParaRPr lang="de-DE" sz="1800" b="0" strike="noStrike" spc="-1" dirty="0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de-DE" sz="1800" b="0" strike="noStrike" spc="-1" dirty="0">
                    <a:solidFill>
                      <a:srgbClr val="000000"/>
                    </a:solidFill>
                    <a:latin typeface="Arial"/>
                    <a:ea typeface="DejaVu Sans"/>
                  </a:rPr>
                  <a:t>Optimierungsverfahren </a:t>
                </a:r>
                <a14:m>
                  <m:oMath xmlns:m="http://schemas.openxmlformats.org/officeDocument/2006/math">
                    <m:r>
                      <a:rPr lang="de-DE" sz="1800" b="0" i="1" strike="noStrike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DejaVu Sans"/>
                      </a:rPr>
                      <m:t>𝑂</m:t>
                    </m:r>
                    <m:d>
                      <m:dPr>
                        <m:ctrlPr>
                          <a:rPr lang="de-DE" sz="18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DejaVu Sans"/>
                          </a:rPr>
                        </m:ctrlPr>
                      </m:dPr>
                      <m:e>
                        <m:r>
                          <a:rPr lang="de-DE" sz="18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DejaVu Sans"/>
                          </a:rPr>
                          <m:t>𝐷</m:t>
                        </m:r>
                      </m:e>
                    </m:d>
                    <m:r>
                      <a:rPr lang="de-DE" sz="1800" b="0" i="1" strike="noStrike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DejaVu Sans"/>
                      </a:rPr>
                      <m:t>→</m:t>
                    </m:r>
                    <m:r>
                      <m:rPr>
                        <m:lit/>
                      </m:rPr>
                      <a:rPr lang="de-DE" sz="1800" b="0" i="1" strike="noStrike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DejaVu Sans"/>
                      </a:rPr>
                      <m:t> </m:t>
                    </m:r>
                    <m:limLow>
                      <m:limLowPr>
                        <m:ctrlPr>
                          <a:rPr lang="de-DE" sz="18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DejaVu Sans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de-DE" sz="1800" b="0" i="0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DejaVu Sans"/>
                          </a:rPr>
                          <m:t>min</m:t>
                        </m:r>
                      </m:e>
                      <m:lim>
                        <m:r>
                          <a:rPr lang="de-DE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lim>
                    </m:limLow>
                    <m:r>
                      <a:rPr lang="de-DE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de-DE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de-DE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de-DE" b="0" i="1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  <m:r>
                          <a:rPr lang="de-DE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de-DE" sz="1800" b="0" strike="noStrike" spc="-1" dirty="0">
                    <a:solidFill>
                      <a:srgbClr val="000000"/>
                    </a:solidFill>
                    <a:latin typeface="Arial"/>
                    <a:ea typeface="DejaVu Sans"/>
                  </a:rPr>
                  <a:t>.</a:t>
                </a:r>
                <a:endParaRPr lang="de-DE" sz="1800" b="0" strike="noStrike" spc="-1" dirty="0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endParaRPr lang="de-DE" sz="1800" b="0" strike="noStrike" spc="-1" dirty="0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de-DE" sz="1800" b="0" strike="noStrike" spc="-1" dirty="0">
                    <a:solidFill>
                      <a:srgbClr val="000000"/>
                    </a:solidFill>
                    <a:latin typeface="Arial"/>
                    <a:ea typeface="DejaVu Sans"/>
                  </a:rPr>
                  <a:t>Zum Beispiel </a:t>
                </a:r>
                <a14:m>
                  <m:oMath xmlns:m="http://schemas.openxmlformats.org/officeDocument/2006/math">
                    <m:r>
                      <a:rPr lang="de-DE" sz="1800" b="0" i="1" strike="noStrike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DejaVu Sans"/>
                      </a:rPr>
                      <m:t>𝑂</m:t>
                    </m:r>
                  </m:oMath>
                </a14:m>
                <a:r>
                  <a:rPr lang="de-DE" sz="1800" b="0" strike="noStrike" spc="-1" dirty="0">
                    <a:solidFill>
                      <a:srgbClr val="000000"/>
                    </a:solidFill>
                    <a:latin typeface="Arial"/>
                    <a:ea typeface="DejaVu Sans"/>
                  </a:rPr>
                  <a:t>:=genetischer Algorithmus - „kleine Variationen der Eingabe“.</a:t>
                </a:r>
                <a:endParaRPr lang="de-DE" sz="1800" b="0" strike="noStrike" spc="-1" dirty="0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endParaRPr lang="de-DE" sz="1800" b="0" strike="noStrike" spc="-1" dirty="0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de-DE" sz="1800" b="0" strike="noStrike" spc="-1" dirty="0">
                    <a:solidFill>
                      <a:srgbClr val="000000"/>
                    </a:solidFill>
                    <a:latin typeface="Arial"/>
                    <a:ea typeface="DejaVu Sans"/>
                  </a:rPr>
                  <a:t>Problem: Lange Rechenzeiten bei jeder neuen Konfiguration </a:t>
                </a:r>
                <a14:m>
                  <m:oMath xmlns:m="http://schemas.openxmlformats.org/officeDocument/2006/math">
                    <m:r>
                      <a:rPr lang="de-DE" sz="1800" b="0" i="1" strike="noStrike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DejaVu Sans"/>
                      </a:rPr>
                      <m:t>𝐷</m:t>
                    </m:r>
                  </m:oMath>
                </a14:m>
                <a:r>
                  <a:rPr lang="de-DE" sz="1800" b="0" strike="noStrike" spc="-1" dirty="0">
                    <a:solidFill>
                      <a:srgbClr val="000000"/>
                    </a:solidFill>
                    <a:latin typeface="Arial"/>
                    <a:ea typeface="DejaVu Sans"/>
                  </a:rPr>
                  <a:t>.  </a:t>
                </a:r>
                <a:endParaRPr lang="de-DE" sz="1800" b="0" strike="noStrike" spc="-1" dirty="0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endParaRPr lang="de-DE" sz="1800" b="0" strike="noStrike" spc="-1" dirty="0">
                  <a:latin typeface="Arial"/>
                </a:endParaRPr>
              </a:p>
            </p:txBody>
          </p:sp>
        </mc:Choice>
        <mc:Fallback xmlns="">
          <p:sp>
            <p:nvSpPr>
              <p:cNvPr id="134" name="CustomShap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00" y="1669680"/>
                <a:ext cx="8363520" cy="3585240"/>
              </a:xfrm>
              <a:prstGeom prst="rect">
                <a:avLst/>
              </a:prstGeom>
              <a:blipFill>
                <a:blip r:embed="rId2"/>
                <a:stretch>
                  <a:fillRect l="-455" t="-3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457200" y="273600"/>
            <a:ext cx="8227440" cy="114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" name="CustomShape 2"/>
          <p:cNvSpPr/>
          <p:nvPr/>
        </p:nvSpPr>
        <p:spPr>
          <a:xfrm>
            <a:off x="457200" y="273600"/>
            <a:ext cx="822816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de-DE" sz="4400" spc="-1" dirty="0">
                <a:solidFill>
                  <a:srgbClr val="000000"/>
                </a:solidFill>
              </a:rPr>
              <a:t>Modellierung</a:t>
            </a:r>
            <a:endParaRPr lang="de-DE" sz="4400" spc="-1" dirty="0"/>
          </a:p>
        </p:txBody>
      </p:sp>
      <p:sp>
        <p:nvSpPr>
          <p:cNvPr id="139" name="CustomShape 3"/>
          <p:cNvSpPr/>
          <p:nvPr/>
        </p:nvSpPr>
        <p:spPr>
          <a:xfrm>
            <a:off x="2736000" y="3024000"/>
            <a:ext cx="17964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CustomShape 4"/>
              <p:cNvSpPr/>
              <p:nvPr/>
            </p:nvSpPr>
            <p:spPr>
              <a:xfrm>
                <a:off x="347400" y="1669680"/>
                <a:ext cx="8363520" cy="36727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de-DE" spc="-1" dirty="0">
                    <a:solidFill>
                      <a:srgbClr val="000000"/>
                    </a:solidFill>
                    <a:ea typeface="Noto Sans CJK SC Regular"/>
                  </a:rPr>
                  <a:t>Modellgestützte Optimierung</a:t>
                </a:r>
                <a:r>
                  <a:rPr lang="de-DE" sz="1800" b="0" strike="noStrike" spc="-1" dirty="0">
                    <a:solidFill>
                      <a:srgbClr val="000000"/>
                    </a:solidFill>
                    <a:latin typeface="Arial"/>
                    <a:ea typeface="DejaVu Sans"/>
                  </a:rPr>
                  <a:t>:</a:t>
                </a:r>
                <a:endParaRPr lang="de-DE" sz="1800" b="0" strike="noStrike" spc="-1" dirty="0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endParaRPr lang="de-DE" sz="1800" b="0" strike="noStrike" spc="-1" dirty="0">
                  <a:latin typeface="Arial"/>
                </a:endParaRPr>
              </a:p>
              <a:p>
                <a:pPr marL="285750" indent="-2857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de-DE" sz="1800" b="0" strike="noStrike" spc="-1" dirty="0">
                    <a:solidFill>
                      <a:srgbClr val="000000"/>
                    </a:solidFill>
                    <a:latin typeface="Arial"/>
                    <a:ea typeface="DejaVu Sans"/>
                  </a:rPr>
                  <a:t>Trainiere Modell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DejaVu Sans"/>
                          </a:rPr>
                        </m:ctrlPr>
                      </m:sSubPr>
                      <m:e>
                        <m:r>
                          <a:rPr lang="de-DE" sz="18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DejaVu Sans"/>
                          </a:rPr>
                          <m:t>𝑀</m:t>
                        </m:r>
                      </m:e>
                      <m:sub>
                        <m:r>
                          <a:rPr lang="de-DE" sz="18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DejaVu Sans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1800" b="0" strike="noStrike" spc="-1" dirty="0">
                    <a:solidFill>
                      <a:srgbClr val="000000"/>
                    </a:solidFill>
                    <a:latin typeface="Arial"/>
                    <a:ea typeface="DejaVu Sans"/>
                  </a:rPr>
                  <a:t> für den Konfigurationsraum </a:t>
                </a:r>
                <a14:m>
                  <m:oMath xmlns:m="http://schemas.openxmlformats.org/officeDocument/2006/math">
                    <m:r>
                      <a:rPr lang="de-DE" sz="1800" b="0" i="1" strike="noStrike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DejaVu Sans"/>
                      </a:rPr>
                      <m:t>𝐾</m:t>
                    </m:r>
                    <m:r>
                      <a:rPr lang="de-DE" sz="1800" b="0" i="1" strike="noStrike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DejaVu Sans"/>
                      </a:rPr>
                      <m:t>≔ </m:t>
                    </m:r>
                    <m:r>
                      <m:rPr>
                        <m:lit/>
                      </m:rPr>
                      <a:rPr lang="de-DE" sz="1800" b="0" i="1" strike="noStrike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DejaVu Sans"/>
                      </a:rPr>
                      <m:t>{</m:t>
                    </m:r>
                    <m:r>
                      <a:rPr lang="de-DE" sz="1800" b="0" i="1" strike="noStrike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DejaVu Sans"/>
                      </a:rPr>
                      <m:t>𝜎</m:t>
                    </m:r>
                    <m:d>
                      <m:dPr>
                        <m:ctrlPr>
                          <a:rPr lang="de-DE" sz="18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DejaVu Sans"/>
                          </a:rPr>
                        </m:ctrlPr>
                      </m:dPr>
                      <m:e>
                        <m:r>
                          <a:rPr lang="de-DE" sz="18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DejaVu Sans"/>
                          </a:rPr>
                          <m:t>𝐷</m:t>
                        </m:r>
                      </m:e>
                    </m:d>
                    <m:sSub>
                      <m:sSubPr>
                        <m:ctrlPr>
                          <a:rPr lang="de-DE" sz="18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DejaVu Sans"/>
                          </a:rPr>
                        </m:ctrlPr>
                      </m:sSubPr>
                      <m:e>
                        <m:r>
                          <m:rPr>
                            <m:lit/>
                          </m:rPr>
                          <a:rPr lang="de-DE" sz="18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DejaVu Sans"/>
                          </a:rPr>
                          <m:t>}</m:t>
                        </m:r>
                      </m:e>
                      <m:sub>
                        <m:r>
                          <a:rPr lang="de-DE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de-DE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DE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de-DE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de-DE" sz="1800" b="0" strike="noStrike" spc="-1" dirty="0">
                    <a:latin typeface="Arial"/>
                  </a:rPr>
                  <a:t>, </a:t>
                </a:r>
                <a:r>
                  <a:rPr lang="de-DE" spc="-1" dirty="0">
                    <a:solidFill>
                      <a:srgbClr val="000000"/>
                    </a:solidFill>
                    <a:latin typeface="Arial"/>
                    <a:ea typeface="Noto Sans CJK SC Regular"/>
                  </a:rPr>
                  <a:t>welches</a:t>
                </a:r>
                <a:r>
                  <a:rPr lang="de-DE" sz="1800" b="0" strike="noStrike" spc="-1" dirty="0">
                    <a:solidFill>
                      <a:srgbClr val="000000"/>
                    </a:solidFill>
                    <a:latin typeface="Arial"/>
                    <a:ea typeface="Noto Sans CJK SC Regular"/>
                  </a:rPr>
                  <a:t> für Eingabe </a:t>
                </a:r>
                <a14:m>
                  <m:oMath xmlns:m="http://schemas.openxmlformats.org/officeDocument/2006/math">
                    <m:r>
                      <a:rPr lang="de-DE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de-DE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de-DE" sz="1800" b="0" strike="noStrike" spc="-1" dirty="0">
                    <a:solidFill>
                      <a:srgbClr val="000000"/>
                    </a:solidFill>
                    <a:latin typeface="Arial"/>
                    <a:ea typeface="Noto Sans CJK SC Regular"/>
                  </a:rPr>
                  <a:t> Bewertung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b="0" i="0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d>
                      <m:dPr>
                        <m:ctrlPr>
                          <a:rPr lang="de-DE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de-DE" b="0" i="1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e>
                    </m:d>
                    <m:r>
                      <a:rPr lang="de-DE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de-DE" b="0" i="0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a:rPr lang="de-DE" b="0" i="0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de-DE" b="0" i="0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de-DE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de-DE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de-DE" i="1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  <m:r>
                          <a:rPr lang="de-DE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de-DE" sz="1800" b="0" strike="noStrike" spc="-1" dirty="0">
                    <a:latin typeface="Arial"/>
                  </a:rPr>
                  <a:t> ausgibt.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de-DE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de-DE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de-DE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b="0" i="1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44⋅2</m:t>
                            </m:r>
                          </m:e>
                        </m:d>
                      </m:e>
                      <m:sup>
                        <m:r>
                          <a:rPr lang="de-DE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50</m:t>
                        </m:r>
                      </m:sup>
                    </m:sSup>
                  </m:oMath>
                </a14:m>
                <a:r>
                  <a:rPr lang="de-DE" spc="-1" dirty="0">
                    <a:latin typeface="Arial"/>
                  </a:rPr>
                  <a:t> (Anzahl versch. Schablonen, Rotation, </a:t>
                </a:r>
                <a:r>
                  <a:rPr lang="de-DE" spc="-1" dirty="0" err="1">
                    <a:latin typeface="Arial"/>
                  </a:rPr>
                  <a:t>Nesting</a:t>
                </a:r>
                <a:r>
                  <a:rPr lang="de-DE" spc="-1" dirty="0">
                    <a:latin typeface="Arial"/>
                  </a:rPr>
                  <a:t>)</a:t>
                </a:r>
              </a:p>
              <a:p>
                <a:pPr marL="285750" indent="-2857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de-DE" sz="1800" b="0" strike="noStrike" spc="-1" dirty="0">
                  <a:solidFill>
                    <a:srgbClr val="000000"/>
                  </a:solidFill>
                  <a:latin typeface="Arial"/>
                  <a:ea typeface="Noto Sans CJK SC Regular"/>
                </a:endParaRPr>
              </a:p>
              <a:p>
                <a:pPr marL="285750" indent="-2857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de-DE" spc="-1" dirty="0">
                    <a:solidFill>
                      <a:srgbClr val="000000"/>
                    </a:solidFill>
                    <a:latin typeface="Arial"/>
                    <a:ea typeface="Noto Sans CJK SC Regular"/>
                  </a:rPr>
                  <a:t>Ziehe zufällig</a:t>
                </a:r>
                <a:r>
                  <a:rPr lang="de-DE" sz="1800" b="0" strike="noStrike" spc="-1" dirty="0">
                    <a:solidFill>
                      <a:srgbClr val="000000"/>
                    </a:solidFill>
                    <a:latin typeface="Arial"/>
                    <a:ea typeface="Noto Sans CJK SC Regular"/>
                  </a:rPr>
                  <a:t> </a:t>
                </a:r>
                <a:r>
                  <a:rPr lang="de-DE" spc="-1" dirty="0">
                    <a:solidFill>
                      <a:srgbClr val="000000"/>
                    </a:solidFill>
                    <a:latin typeface="Arial"/>
                    <a:ea typeface="Noto Sans CJK SC Regular"/>
                  </a:rPr>
                  <a:t>1</a:t>
                </a:r>
                <a:r>
                  <a:rPr lang="de-DE" sz="1800" b="0" strike="noStrike" spc="-1" dirty="0">
                    <a:solidFill>
                      <a:srgbClr val="000000"/>
                    </a:solidFill>
                    <a:latin typeface="Arial"/>
                    <a:ea typeface="Noto Sans CJK SC Regular"/>
                  </a:rPr>
                  <a:t>00 Permutationen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de-DE" sz="1800" b="0" i="1" strike="noStrike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Noto Sans CJK SC Regular"/>
                      </a:rPr>
                      <m:t>{</m:t>
                    </m:r>
                    <m:r>
                      <a:rPr lang="de-DE" sz="1800" b="0" i="1" strike="noStrike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Noto Sans CJK SC Regular"/>
                      </a:rPr>
                      <m:t> </m:t>
                    </m:r>
                    <m:sSub>
                      <m:sSubPr>
                        <m:ctrlPr>
                          <a:rPr lang="de-DE" sz="18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oto Sans CJK SC Regular"/>
                          </a:rPr>
                        </m:ctrlPr>
                      </m:sSubPr>
                      <m:e>
                        <m:r>
                          <a:rPr lang="de-DE" sz="18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oto Sans CJK SC Regular"/>
                          </a:rPr>
                          <m:t>𝜎</m:t>
                        </m:r>
                      </m:e>
                      <m:sub>
                        <m:r>
                          <a:rPr lang="de-DE" sz="18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oto Sans CJK SC Regular"/>
                          </a:rPr>
                          <m:t>𝑖</m:t>
                        </m:r>
                      </m:sub>
                    </m:sSub>
                    <m:r>
                      <a:rPr lang="de-DE" sz="1800" b="0" i="1" strike="noStrike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Noto Sans CJK SC Regular"/>
                      </a:rPr>
                      <m:t> </m:t>
                    </m:r>
                    <m:d>
                      <m:dPr>
                        <m:ctrlPr>
                          <a:rPr lang="de-DE" sz="18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oto Sans CJK SC Regular"/>
                          </a:rPr>
                        </m:ctrlPr>
                      </m:dPr>
                      <m:e>
                        <m:r>
                          <a:rPr lang="de-DE" sz="18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oto Sans CJK SC Regular"/>
                          </a:rPr>
                          <m:t>𝐷</m:t>
                        </m:r>
                      </m:e>
                    </m:d>
                    <m:sSub>
                      <m:sSubPr>
                        <m:ctrlPr>
                          <a:rPr lang="de-DE" sz="18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oto Sans CJK SC Regular"/>
                          </a:rPr>
                        </m:ctrlPr>
                      </m:sSubPr>
                      <m:e>
                        <m:r>
                          <m:rPr>
                            <m:lit/>
                          </m:rPr>
                          <a:rPr lang="de-DE" sz="18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oto Sans CJK SC Regular"/>
                          </a:rPr>
                          <m:t>}</m:t>
                        </m:r>
                      </m:e>
                      <m:sub>
                        <m:r>
                          <a:rPr lang="de-DE" sz="18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oto Sans CJK SC Regular"/>
                          </a:rPr>
                          <m:t>𝑖</m:t>
                        </m:r>
                        <m:r>
                          <a:rPr lang="de-DE" sz="18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oto Sans CJK SC Regular"/>
                          </a:rPr>
                          <m:t>=1,100</m:t>
                        </m:r>
                      </m:sub>
                    </m:sSub>
                    <m:r>
                      <a:rPr lang="de-DE" sz="1800" b="0" i="0" strike="noStrike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Noto Sans CJK SC Regular"/>
                      </a:rPr>
                      <m:t> </m:t>
                    </m:r>
                  </m:oMath>
                </a14:m>
                <a:r>
                  <a:rPr lang="de-DE" sz="1800" b="0" strike="noStrike" spc="-1" dirty="0">
                    <a:solidFill>
                      <a:srgbClr val="000000"/>
                    </a:solidFill>
                    <a:latin typeface="Arial"/>
                    <a:ea typeface="Noto Sans CJK SC Regular"/>
                  </a:rPr>
                  <a:t> aufsteigend sortiert nach Bewertung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b="0" i="0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d>
                      <m:dPr>
                        <m:ctrlPr>
                          <a:rPr lang="de-DE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de-DE" b="0" i="1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de-DE" b="0" i="1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e>
                    </m:d>
                    <m:r>
                      <a:rPr lang="de-DE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800" b="0" strike="noStrike" spc="-1" dirty="0">
                    <a:solidFill>
                      <a:srgbClr val="000000"/>
                    </a:solidFill>
                    <a:latin typeface="Arial"/>
                    <a:ea typeface="Noto Sans CJK SC Regular"/>
                  </a:rPr>
                  <a:t>. Definiere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oto Sans CJK SC Regular"/>
                          </a:rPr>
                        </m:ctrlPr>
                      </m:sSubPr>
                      <m:e>
                        <m:r>
                          <a:rPr lang="de-DE" sz="18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oto Sans CJK SC Regular"/>
                          </a:rPr>
                          <m:t>𝑂</m:t>
                        </m:r>
                      </m:e>
                      <m:sub>
                        <m:sSub>
                          <m:sSubPr>
                            <m:ctrlPr>
                              <a:rPr lang="de-DE" sz="1800" b="0" i="1" strike="noStrike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Noto Sans CJK SC Regular"/>
                              </a:rPr>
                            </m:ctrlPr>
                          </m:sSubPr>
                          <m:e>
                            <m:r>
                              <a:rPr lang="de-DE" sz="1800" b="0" i="1" strike="noStrike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Noto Sans CJK SC Regular"/>
                              </a:rPr>
                              <m:t>𝑀</m:t>
                            </m:r>
                          </m:e>
                          <m:sub>
                            <m:r>
                              <a:rPr lang="de-DE" sz="1800" b="0" i="1" strike="noStrike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Noto Sans CJK SC Regular"/>
                              </a:rPr>
                              <m:t>𝑘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de-DE" sz="18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oto Sans CJK SC Regular"/>
                          </a:rPr>
                        </m:ctrlPr>
                      </m:dPr>
                      <m:e>
                        <m:r>
                          <a:rPr lang="de-DE" sz="18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oto Sans CJK SC Regular"/>
                          </a:rPr>
                          <m:t>𝐷</m:t>
                        </m:r>
                      </m:e>
                    </m:d>
                    <m:r>
                      <a:rPr lang="de-DE" sz="1800" b="0" i="1" strike="noStrike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Noto Sans CJK SC Regular"/>
                      </a:rPr>
                      <m:t>≔</m:t>
                    </m:r>
                    <m:sSub>
                      <m:sSubPr>
                        <m:ctrlPr>
                          <a:rPr lang="de-DE" sz="18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oto Sans CJK SC Regular"/>
                          </a:rPr>
                        </m:ctrlPr>
                      </m:sSubPr>
                      <m:e>
                        <m:r>
                          <a:rPr lang="de-DE" sz="18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oto Sans CJK SC Regular"/>
                          </a:rPr>
                          <m:t>𝜎</m:t>
                        </m:r>
                      </m:e>
                      <m:sub>
                        <m:r>
                          <a:rPr lang="de-DE" sz="18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oto Sans CJK SC Regular"/>
                          </a:rPr>
                          <m:t>1</m:t>
                        </m:r>
                      </m:sub>
                    </m:sSub>
                    <m:r>
                      <a:rPr lang="de-DE" sz="1800" b="0" i="1" strike="noStrike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Noto Sans CJK SC Regular"/>
                      </a:rPr>
                      <m:t>(</m:t>
                    </m:r>
                    <m:r>
                      <a:rPr lang="de-DE" sz="1800" b="0" i="1" strike="noStrike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Noto Sans CJK SC Regular"/>
                      </a:rPr>
                      <m:t>𝐷</m:t>
                    </m:r>
                    <m:r>
                      <a:rPr lang="de-DE" sz="1800" b="0" i="1" strike="noStrike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Noto Sans CJK SC Regular"/>
                      </a:rPr>
                      <m:t>)</m:t>
                    </m:r>
                  </m:oMath>
                </a14:m>
                <a:r>
                  <a:rPr lang="de-DE" sz="1800" b="0" strike="noStrike" spc="-1" dirty="0">
                    <a:solidFill>
                      <a:srgbClr val="000000"/>
                    </a:solidFill>
                    <a:latin typeface="Arial"/>
                    <a:ea typeface="Noto Sans CJK SC Regular"/>
                  </a:rPr>
                  <a:t>.</a:t>
                </a:r>
                <a:endParaRPr lang="de-DE" sz="1800" b="0" strike="noStrike" spc="-1" dirty="0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endParaRPr lang="de-DE" sz="1800" b="0" strike="noStrike" spc="-1" dirty="0">
                  <a:latin typeface="Arial"/>
                </a:endParaRPr>
              </a:p>
              <a:p>
                <a:pPr marL="285750" indent="-2857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de-DE" sz="1800" b="1" strike="noStrike" spc="-1" dirty="0">
                    <a:solidFill>
                      <a:srgbClr val="000000"/>
                    </a:solidFill>
                    <a:latin typeface="Arial"/>
                    <a:ea typeface="Noto Sans CJK SC Regular"/>
                  </a:rPr>
                  <a:t>Hypothese</a:t>
                </a:r>
                <a:r>
                  <a:rPr lang="de-DE" sz="1800" b="0" strike="noStrike" spc="-1" dirty="0">
                    <a:solidFill>
                      <a:srgbClr val="000000"/>
                    </a:solidFill>
                    <a:latin typeface="Arial"/>
                    <a:ea typeface="Noto Sans CJK SC Regular"/>
                  </a:rPr>
                  <a:t>: Modellgestützte Optimierung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oto Sans CJK SC Regular"/>
                          </a:rPr>
                        </m:ctrlPr>
                      </m:sSubPr>
                      <m:e>
                        <m:r>
                          <a:rPr lang="de-DE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oto Sans CJK SC Regular"/>
                          </a:rPr>
                          <m:t>𝑂</m:t>
                        </m:r>
                      </m:e>
                      <m:sub>
                        <m:sSub>
                          <m:sSubPr>
                            <m:ctrlPr>
                              <a:rPr lang="de-DE" i="1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Noto Sans CJK SC Regular"/>
                              </a:rPr>
                            </m:ctrlPr>
                          </m:sSubPr>
                          <m:e>
                            <m:r>
                              <a:rPr lang="de-DE" i="1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Noto Sans CJK SC Regular"/>
                              </a:rPr>
                              <m:t>𝑀</m:t>
                            </m:r>
                          </m:e>
                          <m:sub>
                            <m:r>
                              <a:rPr lang="de-DE" i="1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Noto Sans CJK SC Regular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de-DE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Noto Sans CJK SC Regular"/>
                      </a:rPr>
                      <m:t> </m:t>
                    </m:r>
                  </m:oMath>
                </a14:m>
                <a:r>
                  <a:rPr lang="de-DE" sz="1800" b="0" strike="noStrike" spc="-1" dirty="0">
                    <a:solidFill>
                      <a:srgbClr val="000000"/>
                    </a:solidFill>
                    <a:latin typeface="Arial"/>
                    <a:ea typeface="Noto Sans CJK SC Regular"/>
                  </a:rPr>
                  <a:t>liefert bessere Resultate als </a:t>
                </a:r>
                <a:r>
                  <a:rPr lang="de-DE" spc="-1" dirty="0">
                    <a:solidFill>
                      <a:srgbClr val="000000"/>
                    </a:solidFill>
                    <a:latin typeface="Arial"/>
                    <a:ea typeface="Noto Sans CJK SC Regular"/>
                  </a:rPr>
                  <a:t>z</a:t>
                </a:r>
                <a:r>
                  <a:rPr lang="de-DE" sz="1800" b="0" strike="noStrike" spc="-1" dirty="0">
                    <a:solidFill>
                      <a:srgbClr val="000000"/>
                    </a:solidFill>
                    <a:latin typeface="Arial"/>
                    <a:ea typeface="Noto Sans CJK SC Regular"/>
                  </a:rPr>
                  <a:t>ufällig gezogene Permutation. </a:t>
                </a:r>
                <a:endParaRPr lang="de-DE" sz="1800" b="0" strike="noStrike" spc="-1" dirty="0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endParaRPr lang="de-DE" sz="1800" b="0" strike="noStrike" spc="-1" dirty="0">
                  <a:latin typeface="Arial"/>
                </a:endParaRPr>
              </a:p>
            </p:txBody>
          </p:sp>
        </mc:Choice>
        <mc:Fallback xmlns="">
          <p:sp>
            <p:nvSpPr>
              <p:cNvPr id="140" name="CustomShap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00" y="1669680"/>
                <a:ext cx="8363520" cy="3672720"/>
              </a:xfrm>
              <a:prstGeom prst="rect">
                <a:avLst/>
              </a:prstGeom>
              <a:blipFill>
                <a:blip r:embed="rId2"/>
                <a:stretch>
                  <a:fillRect l="-455" t="-344" r="-1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986E9371-40AC-B04A-9337-8A8E0EAC46E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311" y="1298548"/>
            <a:ext cx="2154307" cy="4308613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83E36C8-87E8-1242-A71E-3DCA95245580}"/>
              </a:ext>
            </a:extLst>
          </p:cNvPr>
          <p:cNvSpPr txBox="1"/>
          <p:nvPr/>
        </p:nvSpPr>
        <p:spPr>
          <a:xfrm>
            <a:off x="345102" y="1298548"/>
            <a:ext cx="6176209" cy="3905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sz="2100" dirty="0">
                <a:latin typeface="Impact" panose="020B0806030902050204" pitchFamily="34" charset="0"/>
              </a:rPr>
              <a:t>48</a:t>
            </a:r>
            <a:r>
              <a:rPr lang="en-US" altLang="zh-CN" sz="2100" dirty="0">
                <a:latin typeface="Impact" panose="020B0806030902050204" pitchFamily="34" charset="0"/>
              </a:rPr>
              <a:t> </a:t>
            </a:r>
            <a:r>
              <a:rPr lang="en-US" altLang="zh-CN" sz="2100" dirty="0" err="1">
                <a:latin typeface="Impact" panose="020B0806030902050204" pitchFamily="34" charset="0"/>
              </a:rPr>
              <a:t>neue</a:t>
            </a:r>
            <a:r>
              <a:rPr lang="en-US" altLang="zh-CN" sz="2100" dirty="0">
                <a:latin typeface="Impact" panose="020B0806030902050204" pitchFamily="34" charset="0"/>
              </a:rPr>
              <a:t> </a:t>
            </a:r>
            <a:r>
              <a:rPr lang="en-US" altLang="zh-CN" sz="2100" dirty="0" err="1">
                <a:latin typeface="Impact" panose="020B0806030902050204" pitchFamily="34" charset="0"/>
              </a:rPr>
              <a:t>Bauteile</a:t>
            </a:r>
            <a:r>
              <a:rPr lang="en-US" altLang="zh-CN" sz="2100" dirty="0">
                <a:latin typeface="Impact" panose="020B0806030902050204" pitchFamily="34" charset="0"/>
              </a:rPr>
              <a:t> + 6 </a:t>
            </a:r>
            <a:r>
              <a:rPr lang="en-US" altLang="zh-CN" sz="2100" dirty="0" err="1">
                <a:latin typeface="Impact" panose="020B0806030902050204" pitchFamily="34" charset="0"/>
              </a:rPr>
              <a:t>vorhandene</a:t>
            </a:r>
            <a:r>
              <a:rPr lang="en-US" altLang="zh-CN" sz="2100" dirty="0">
                <a:latin typeface="Impact" panose="020B0806030902050204" pitchFamily="34" charset="0"/>
              </a:rPr>
              <a:t> </a:t>
            </a:r>
            <a:r>
              <a:rPr lang="en-US" altLang="zh-CN" sz="2100" dirty="0" err="1">
                <a:latin typeface="Impact" panose="020B0806030902050204" pitchFamily="34" charset="0"/>
              </a:rPr>
              <a:t>Bauteile</a:t>
            </a:r>
            <a:endParaRPr lang="en-US" altLang="zh-CN" sz="2100" dirty="0">
              <a:latin typeface="Impact" panose="020B0806030902050204" pitchFamily="34" charset="0"/>
            </a:endParaRPr>
          </a:p>
          <a:p>
            <a:endParaRPr lang="en-US" altLang="zh-CN" sz="1350" dirty="0"/>
          </a:p>
          <a:p>
            <a:pPr marL="557213" lvl="1" indent="-214313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de-DE" altLang="zh-CN" sz="1500" dirty="0">
                <a:latin typeface="Impact" panose="020B0806030902050204" pitchFamily="34" charset="0"/>
              </a:rPr>
              <a:t>Nur eine innere Kontur</a:t>
            </a:r>
          </a:p>
          <a:p>
            <a:pPr marL="557213" lvl="1" indent="-214313">
              <a:buClr>
                <a:srgbClr val="0070C0"/>
              </a:buClr>
              <a:buFont typeface="Wingdings" panose="05000000000000000000" pitchFamily="2" charset="2"/>
              <a:buChar char="§"/>
            </a:pPr>
            <a:endParaRPr lang="de-DE" altLang="zh-CN" sz="1500" dirty="0">
              <a:latin typeface="Impact" panose="020B0806030902050204" pitchFamily="34" charset="0"/>
            </a:endParaRPr>
          </a:p>
          <a:p>
            <a:pPr lvl="1">
              <a:buClr>
                <a:srgbClr val="0070C0"/>
              </a:buClr>
            </a:pPr>
            <a:endParaRPr lang="de-DE" altLang="zh-CN" sz="1500" dirty="0">
              <a:latin typeface="Impact" panose="020B0806030902050204" pitchFamily="34" charset="0"/>
            </a:endParaRPr>
          </a:p>
          <a:p>
            <a:pPr lvl="1">
              <a:buClr>
                <a:srgbClr val="0070C0"/>
              </a:buClr>
            </a:pPr>
            <a:endParaRPr lang="de-DE" altLang="zh-CN" sz="1500" dirty="0">
              <a:latin typeface="Impact" panose="020B0806030902050204" pitchFamily="34" charset="0"/>
            </a:endParaRPr>
          </a:p>
          <a:p>
            <a:pPr lvl="1">
              <a:buClr>
                <a:srgbClr val="0070C0"/>
              </a:buClr>
            </a:pPr>
            <a:r>
              <a:rPr lang="de-DE" altLang="zh-CN" sz="1500" dirty="0">
                <a:latin typeface="Impact" panose="020B0806030902050204" pitchFamily="34" charset="0"/>
              </a:rPr>
              <a:t> </a:t>
            </a:r>
          </a:p>
          <a:p>
            <a:pPr lvl="1">
              <a:buClr>
                <a:srgbClr val="0070C0"/>
              </a:buClr>
            </a:pPr>
            <a:endParaRPr lang="en-US" altLang="zh-CN" sz="1500" dirty="0">
              <a:latin typeface="Impact" panose="020B0806030902050204" pitchFamily="34" charset="0"/>
            </a:endParaRPr>
          </a:p>
          <a:p>
            <a:pPr lvl="1">
              <a:buClr>
                <a:srgbClr val="0070C0"/>
              </a:buClr>
            </a:pPr>
            <a:endParaRPr lang="en-US" altLang="zh-CN" sz="1500" dirty="0">
              <a:latin typeface="Impact" panose="020B0806030902050204" pitchFamily="34" charset="0"/>
            </a:endParaRPr>
          </a:p>
          <a:p>
            <a:pPr lvl="1">
              <a:buClr>
                <a:srgbClr val="0070C0"/>
              </a:buClr>
            </a:pPr>
            <a:endParaRPr lang="de-DE" altLang="zh-CN" sz="1500" dirty="0">
              <a:latin typeface="Impact" panose="020B0806030902050204" pitchFamily="34" charset="0"/>
            </a:endParaRPr>
          </a:p>
          <a:p>
            <a:pPr marL="557213" lvl="1" indent="-214313">
              <a:buClr>
                <a:srgbClr val="0070C0"/>
              </a:buClr>
              <a:buFont typeface="Wingdings" panose="05000000000000000000" pitchFamily="2" charset="2"/>
              <a:buChar char="§"/>
            </a:pPr>
            <a:endParaRPr lang="de-DE" altLang="zh-CN" sz="1500" dirty="0">
              <a:latin typeface="Impact" panose="020B0806030902050204" pitchFamily="34" charset="0"/>
            </a:endParaRPr>
          </a:p>
          <a:p>
            <a:pPr marL="557213" lvl="1" indent="-214313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zh-CN" sz="1350" dirty="0">
                <a:latin typeface="Impact" panose="020B0806030902050204" pitchFamily="34" charset="0"/>
              </a:rPr>
              <a:t>Flächenskalierung</a:t>
            </a:r>
          </a:p>
          <a:p>
            <a:pPr lvl="2">
              <a:lnSpc>
                <a:spcPct val="150000"/>
              </a:lnSpc>
              <a:buClr>
                <a:srgbClr val="0070C0"/>
              </a:buClr>
            </a:pPr>
            <a:r>
              <a:rPr lang="en-US" altLang="zh-CN" sz="1350" dirty="0" err="1">
                <a:latin typeface="Impact" panose="020B0806030902050204" pitchFamily="34" charset="0"/>
              </a:rPr>
              <a:t>Innerhalb</a:t>
            </a:r>
            <a:r>
              <a:rPr lang="en-US" altLang="zh-CN" sz="1350" dirty="0">
                <a:latin typeface="Impact" panose="020B0806030902050204" pitchFamily="34" charset="0"/>
              </a:rPr>
              <a:t> </a:t>
            </a:r>
            <a:r>
              <a:rPr lang="en-US" altLang="zh-CN" sz="1350" dirty="0"/>
              <a:t>(</a:t>
            </a:r>
            <a:r>
              <a:rPr lang="en-US" altLang="zh-CN" sz="1350" dirty="0" err="1"/>
              <a:t>Mindestfläche</a:t>
            </a:r>
            <a:r>
              <a:rPr lang="en-US" altLang="zh-CN" sz="1350" dirty="0"/>
              <a:t> von 6 </a:t>
            </a:r>
            <a:r>
              <a:rPr lang="en-US" altLang="zh-CN" sz="1350" dirty="0" err="1"/>
              <a:t>Bauteile</a:t>
            </a:r>
            <a:r>
              <a:rPr lang="en-US" altLang="zh-CN" sz="1350" dirty="0"/>
              <a:t>, </a:t>
            </a:r>
            <a:r>
              <a:rPr lang="de-DE" altLang="zh-CN" sz="1350" dirty="0"/>
              <a:t>Maximale Fläche von 6 </a:t>
            </a:r>
            <a:r>
              <a:rPr lang="en-US" altLang="zh-CN" sz="1350" dirty="0" err="1"/>
              <a:t>Bauteile</a:t>
            </a:r>
            <a:r>
              <a:rPr lang="de-DE" altLang="zh-CN" sz="1350" dirty="0"/>
              <a:t>)</a:t>
            </a:r>
          </a:p>
          <a:p>
            <a:pPr lvl="2">
              <a:lnSpc>
                <a:spcPct val="150000"/>
              </a:lnSpc>
              <a:buClr>
                <a:srgbClr val="0070C0"/>
              </a:buClr>
            </a:pPr>
            <a:r>
              <a:rPr lang="de-DE" altLang="zh-CN" sz="1350" dirty="0">
                <a:latin typeface="Impact" panose="020B0806030902050204" pitchFamily="34" charset="0"/>
              </a:rPr>
              <a:t>Skalar : Zufällig erzeugt</a:t>
            </a:r>
            <a:endParaRPr lang="en-US" altLang="zh-CN" sz="1350" dirty="0">
              <a:latin typeface="Impact" panose="020B0806030902050204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69842A4-5D58-AC4B-8176-6C5646FC38FA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84" y="2196526"/>
            <a:ext cx="1975778" cy="42826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4F2207D-89FD-0845-949A-D6D29ABB24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836" y="1731529"/>
            <a:ext cx="1842575" cy="92999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F7972BFF-86C1-DB4A-B319-2C91AFD2D8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85" y="2661525"/>
            <a:ext cx="1752812" cy="116085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7AF7186-34DF-B84F-8CCB-8507282D81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401" y="2762058"/>
            <a:ext cx="2189444" cy="1142318"/>
          </a:xfrm>
          <a:prstGeom prst="rect">
            <a:avLst/>
          </a:prstGeom>
        </p:spPr>
      </p:pic>
      <p:sp>
        <p:nvSpPr>
          <p:cNvPr id="12" name="CustomShape 1">
            <a:extLst>
              <a:ext uri="{FF2B5EF4-FFF2-40B4-BE49-F238E27FC236}">
                <a16:creationId xmlns:a16="http://schemas.microsoft.com/office/drawing/2014/main" id="{580405F3-7867-5847-B8ED-18559F627F2F}"/>
              </a:ext>
            </a:extLst>
          </p:cNvPr>
          <p:cNvSpPr/>
          <p:nvPr/>
        </p:nvSpPr>
        <p:spPr>
          <a:xfrm>
            <a:off x="457200" y="273600"/>
            <a:ext cx="8227440" cy="114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2">
            <a:extLst>
              <a:ext uri="{FF2B5EF4-FFF2-40B4-BE49-F238E27FC236}">
                <a16:creationId xmlns:a16="http://schemas.microsoft.com/office/drawing/2014/main" id="{6A8C8902-CF46-2C44-BE38-036A28B5D885}"/>
              </a:ext>
            </a:extLst>
          </p:cNvPr>
          <p:cNvSpPr/>
          <p:nvPr/>
        </p:nvSpPr>
        <p:spPr>
          <a:xfrm>
            <a:off x="457200" y="273600"/>
            <a:ext cx="822816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de-DE" altLang="zh-CN" sz="4400" spc="-1" dirty="0">
                <a:solidFill>
                  <a:srgbClr val="000000"/>
                </a:solidFill>
              </a:rPr>
              <a:t>Bauteile</a:t>
            </a:r>
            <a:endParaRPr lang="de-DE" sz="4400" spc="-1" dirty="0"/>
          </a:p>
        </p:txBody>
      </p:sp>
    </p:spTree>
    <p:extLst>
      <p:ext uri="{BB962C8B-B14F-4D97-AF65-F5344CB8AC3E}">
        <p14:creationId xmlns:p14="http://schemas.microsoft.com/office/powerpoint/2010/main" val="147447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4">
            <a:extLst>
              <a:ext uri="{FF2B5EF4-FFF2-40B4-BE49-F238E27FC236}">
                <a16:creationId xmlns:a16="http://schemas.microsoft.com/office/drawing/2014/main" id="{BB800C09-A5E9-9F49-AD57-DFA35F5E3BBD}"/>
              </a:ext>
            </a:extLst>
          </p:cNvPr>
          <p:cNvSpPr txBox="1"/>
          <p:nvPr/>
        </p:nvSpPr>
        <p:spPr>
          <a:xfrm>
            <a:off x="367465" y="1219032"/>
            <a:ext cx="587107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pPr marL="557213" lvl="1" indent="-214313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zh-CN" dirty="0" err="1">
                <a:latin typeface="Impact" panose="020B0806030902050204" pitchFamily="34" charset="0"/>
              </a:rPr>
              <a:t>Flächengröße</a:t>
            </a:r>
            <a:r>
              <a:rPr lang="en-US" altLang="zh-CN" dirty="0">
                <a:latin typeface="Impact" panose="020B0806030902050204" pitchFamily="34" charset="0"/>
              </a:rPr>
              <a:t> : 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Impact" panose="020B0806030902050204" pitchFamily="34" charset="0"/>
              </a:rPr>
              <a:t>7228.38</a:t>
            </a:r>
          </a:p>
          <a:p>
            <a:pPr lvl="1">
              <a:buClr>
                <a:srgbClr val="0070C0"/>
              </a:buClr>
            </a:pPr>
            <a:endParaRPr lang="en-US" altLang="zh-CN" dirty="0">
              <a:latin typeface="Impact" panose="020B0806030902050204" pitchFamily="34" charset="0"/>
            </a:endParaRPr>
          </a:p>
          <a:p>
            <a:pPr marL="557213" lvl="1" indent="-214313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zh-CN" dirty="0" err="1">
                <a:latin typeface="Impact" panose="020B0806030902050204" pitchFamily="34" charset="0"/>
              </a:rPr>
              <a:t>Länge</a:t>
            </a:r>
            <a:r>
              <a:rPr lang="en-US" altLang="zh-CN" dirty="0">
                <a:latin typeface="Impact" panose="020B0806030902050204" pitchFamily="34" charset="0"/>
              </a:rPr>
              <a:t> des </a:t>
            </a:r>
            <a:r>
              <a:rPr lang="en-US" altLang="zh-CN" dirty="0" err="1">
                <a:latin typeface="Impact" panose="020B0806030902050204" pitchFamily="34" charset="0"/>
              </a:rPr>
              <a:t>Umfangs</a:t>
            </a:r>
            <a:r>
              <a:rPr lang="en-US" altLang="zh-CN" dirty="0">
                <a:latin typeface="Impact" panose="020B0806030902050204" pitchFamily="34" charset="0"/>
              </a:rPr>
              <a:t> : 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Impact" panose="020B0806030902050204" pitchFamily="34" charset="0"/>
              </a:rPr>
              <a:t>901.58</a:t>
            </a:r>
          </a:p>
          <a:p>
            <a:pPr marL="557213" lvl="1" indent="-214313">
              <a:buClr>
                <a:srgbClr val="0070C0"/>
              </a:buClr>
              <a:buFont typeface="Wingdings" panose="05000000000000000000" pitchFamily="2" charset="2"/>
              <a:buChar char="§"/>
            </a:pPr>
            <a:endParaRPr lang="en-US" altLang="zh-CN" dirty="0">
              <a:latin typeface="Impact" panose="020B0806030902050204" pitchFamily="34" charset="0"/>
            </a:endParaRPr>
          </a:p>
          <a:p>
            <a:pPr marL="557213" lvl="1" indent="-214313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zh-CN" dirty="0" err="1">
                <a:latin typeface="Impact" panose="020B0806030902050204" pitchFamily="34" charset="0"/>
              </a:rPr>
              <a:t>Anzahl</a:t>
            </a:r>
            <a:r>
              <a:rPr lang="en-US" altLang="zh-CN" dirty="0">
                <a:latin typeface="Impact" panose="020B0806030902050204" pitchFamily="34" charset="0"/>
              </a:rPr>
              <a:t> der </a:t>
            </a:r>
            <a:r>
              <a:rPr lang="en-US" altLang="zh-CN" dirty="0" err="1">
                <a:latin typeface="Impact" panose="020B0806030902050204" pitchFamily="34" charset="0"/>
              </a:rPr>
              <a:t>Ecken</a:t>
            </a:r>
            <a:r>
              <a:rPr lang="en-US" altLang="zh-CN" dirty="0">
                <a:latin typeface="Impact" panose="020B0806030902050204" pitchFamily="34" charset="0"/>
              </a:rPr>
              <a:t> : 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Impact" panose="020B0806030902050204" pitchFamily="34" charset="0"/>
              </a:rPr>
              <a:t>53</a:t>
            </a:r>
          </a:p>
          <a:p>
            <a:pPr marL="557213" lvl="1" indent="-214313">
              <a:buClr>
                <a:srgbClr val="0070C0"/>
              </a:buClr>
              <a:buFont typeface="Wingdings" panose="05000000000000000000" pitchFamily="2" charset="2"/>
              <a:buChar char="§"/>
            </a:pPr>
            <a:endParaRPr lang="en-US" altLang="zh-CN" dirty="0">
              <a:solidFill>
                <a:schemeClr val="accent2">
                  <a:lumMod val="50000"/>
                </a:schemeClr>
              </a:solidFill>
              <a:latin typeface="Impact" panose="020B0806030902050204" pitchFamily="34" charset="0"/>
            </a:endParaRPr>
          </a:p>
          <a:p>
            <a:pPr marL="557213" lvl="1" indent="-214313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zh-CN" dirty="0">
                <a:latin typeface="Impact" panose="020B0806030902050204" pitchFamily="34" charset="0"/>
              </a:rPr>
              <a:t>Lange </a:t>
            </a:r>
            <a:r>
              <a:rPr lang="de-DE" altLang="zh-CN" dirty="0">
                <a:latin typeface="Impact" panose="020B0806030902050204" pitchFamily="34" charset="0"/>
              </a:rPr>
              <a:t>geteilt</a:t>
            </a:r>
            <a:r>
              <a:rPr lang="en-US" altLang="zh-CN" dirty="0">
                <a:latin typeface="Impact" panose="020B0806030902050204" pitchFamily="34" charset="0"/>
              </a:rPr>
              <a:t> </a:t>
            </a:r>
            <a:r>
              <a:rPr lang="en-US" altLang="zh-CN" dirty="0" err="1">
                <a:latin typeface="Impact" panose="020B0806030902050204" pitchFamily="34" charset="0"/>
              </a:rPr>
              <a:t>durch</a:t>
            </a:r>
            <a:r>
              <a:rPr lang="en-US" altLang="zh-CN" dirty="0">
                <a:latin typeface="Impact" panose="020B0806030902050204" pitchFamily="34" charset="0"/>
              </a:rPr>
              <a:t> </a:t>
            </a:r>
            <a:r>
              <a:rPr lang="en-US" altLang="zh-CN" dirty="0" err="1">
                <a:latin typeface="Impact" panose="020B0806030902050204" pitchFamily="34" charset="0"/>
              </a:rPr>
              <a:t>Breite</a:t>
            </a:r>
            <a:r>
              <a:rPr lang="en-US" altLang="zh-CN" dirty="0">
                <a:latin typeface="Impact" panose="020B0806030902050204" pitchFamily="34" charset="0"/>
              </a:rPr>
              <a:t> :  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Impact" panose="020B0806030902050204" pitchFamily="34" charset="0"/>
              </a:rPr>
              <a:t>1.19</a:t>
            </a:r>
          </a:p>
          <a:p>
            <a:pPr marL="557213" lvl="1" indent="-214313">
              <a:buClr>
                <a:srgbClr val="0070C0"/>
              </a:buClr>
              <a:buFont typeface="Wingdings" panose="05000000000000000000" pitchFamily="2" charset="2"/>
              <a:buChar char="§"/>
            </a:pPr>
            <a:endParaRPr lang="en-US" altLang="zh-CN" dirty="0">
              <a:latin typeface="Impact" panose="020B0806030902050204" pitchFamily="34" charset="0"/>
            </a:endParaRPr>
          </a:p>
          <a:p>
            <a:pPr marL="557213" lvl="1" indent="-214313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zh-CN" dirty="0" err="1">
                <a:latin typeface="Impact" panose="020B0806030902050204" pitchFamily="34" charset="0"/>
              </a:rPr>
              <a:t>Fläche</a:t>
            </a:r>
            <a:r>
              <a:rPr lang="en-US" altLang="zh-CN" dirty="0">
                <a:latin typeface="Impact" panose="020B0806030902050204" pitchFamily="34" charset="0"/>
              </a:rPr>
              <a:t> </a:t>
            </a:r>
            <a:r>
              <a:rPr lang="en-US" altLang="zh-CN" dirty="0" err="1">
                <a:latin typeface="Impact" panose="020B0806030902050204" pitchFamily="34" charset="0"/>
              </a:rPr>
              <a:t>geteilt</a:t>
            </a:r>
            <a:r>
              <a:rPr lang="en-US" altLang="zh-CN" dirty="0">
                <a:latin typeface="Impact" panose="020B0806030902050204" pitchFamily="34" charset="0"/>
              </a:rPr>
              <a:t> </a:t>
            </a:r>
            <a:r>
              <a:rPr lang="en-US" altLang="zh-CN" dirty="0" err="1">
                <a:latin typeface="Impact" panose="020B0806030902050204" pitchFamily="34" charset="0"/>
              </a:rPr>
              <a:t>durch</a:t>
            </a:r>
            <a:r>
              <a:rPr lang="en-US" altLang="zh-CN" dirty="0">
                <a:latin typeface="Impact" panose="020B0806030902050204" pitchFamily="34" charset="0"/>
              </a:rPr>
              <a:t> </a:t>
            </a:r>
            <a:r>
              <a:rPr lang="en-US" altLang="zh-CN" dirty="0" err="1">
                <a:latin typeface="Impact" panose="020B0806030902050204" pitchFamily="34" charset="0"/>
              </a:rPr>
              <a:t>Umfang</a:t>
            </a:r>
            <a:r>
              <a:rPr lang="en-US" altLang="zh-CN" dirty="0">
                <a:latin typeface="Impact" panose="020B0806030902050204" pitchFamily="34" charset="0"/>
              </a:rPr>
              <a:t> : 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Impact" panose="020B0806030902050204" pitchFamily="34" charset="0"/>
              </a:rPr>
              <a:t>8.02</a:t>
            </a:r>
          </a:p>
          <a:p>
            <a:pPr lvl="1">
              <a:buClr>
                <a:srgbClr val="0070C0"/>
              </a:buClr>
            </a:pPr>
            <a:endParaRPr lang="en-US" altLang="zh-CN" dirty="0">
              <a:latin typeface="Impact" panose="020B0806030902050204" pitchFamily="34" charset="0"/>
            </a:endParaRPr>
          </a:p>
          <a:p>
            <a:pPr marL="557213" lvl="1" indent="-214313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zh-CN" dirty="0" err="1">
                <a:latin typeface="Impact" panose="020B0806030902050204" pitchFamily="34" charset="0"/>
              </a:rPr>
              <a:t>Fläche</a:t>
            </a:r>
            <a:r>
              <a:rPr lang="en-US" altLang="zh-CN" dirty="0">
                <a:latin typeface="Impact" panose="020B0806030902050204" pitchFamily="34" charset="0"/>
              </a:rPr>
              <a:t> </a:t>
            </a:r>
            <a:r>
              <a:rPr lang="en-US" altLang="zh-CN" dirty="0" err="1">
                <a:latin typeface="Impact" panose="020B0806030902050204" pitchFamily="34" charset="0"/>
              </a:rPr>
              <a:t>geteilt</a:t>
            </a:r>
            <a:r>
              <a:rPr lang="en-US" altLang="zh-CN" dirty="0">
                <a:latin typeface="Impact" panose="020B0806030902050204" pitchFamily="34" charset="0"/>
              </a:rPr>
              <a:t>  </a:t>
            </a:r>
            <a:r>
              <a:rPr lang="en-US" altLang="zh-CN" dirty="0" err="1">
                <a:latin typeface="Impact" panose="020B0806030902050204" pitchFamily="34" charset="0"/>
              </a:rPr>
              <a:t>durch</a:t>
            </a:r>
            <a:r>
              <a:rPr lang="en-US" altLang="zh-CN" dirty="0">
                <a:latin typeface="Impact" panose="020B0806030902050204" pitchFamily="34" charset="0"/>
              </a:rPr>
              <a:t> die </a:t>
            </a:r>
            <a:r>
              <a:rPr lang="en-US" altLang="zh-CN" dirty="0" err="1">
                <a:latin typeface="Impact" panose="020B0806030902050204" pitchFamily="34" charset="0"/>
              </a:rPr>
              <a:t>Fläche</a:t>
            </a:r>
            <a:r>
              <a:rPr lang="en-US" altLang="zh-CN" dirty="0">
                <a:latin typeface="Impact" panose="020B0806030902050204" pitchFamily="34" charset="0"/>
              </a:rPr>
              <a:t> von </a:t>
            </a:r>
            <a:br>
              <a:rPr lang="en-US" altLang="zh-CN" dirty="0">
                <a:latin typeface="Impact" panose="020B0806030902050204" pitchFamily="34" charset="0"/>
              </a:rPr>
            </a:br>
            <a:r>
              <a:rPr lang="en-US" altLang="zh-CN" dirty="0">
                <a:latin typeface="Impact" panose="020B0806030902050204" pitchFamily="34" charset="0"/>
              </a:rPr>
              <a:t>Bounding box : 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Impact" panose="020B0806030902050204" pitchFamily="34" charset="0"/>
              </a:rPr>
              <a:t>0.57</a:t>
            </a:r>
          </a:p>
          <a:p>
            <a:pPr marL="557213" lvl="1" indent="-214313">
              <a:buClr>
                <a:srgbClr val="0070C0"/>
              </a:buClr>
              <a:buFont typeface="Wingdings" panose="05000000000000000000" pitchFamily="2" charset="2"/>
              <a:buChar char="§"/>
            </a:pPr>
            <a:endParaRPr lang="en-US" altLang="zh-CN" dirty="0">
              <a:latin typeface="Impact" panose="020B0806030902050204" pitchFamily="34" charset="0"/>
            </a:endParaRPr>
          </a:p>
          <a:p>
            <a:pPr marL="557213" lvl="1" indent="-214313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zh-CN" dirty="0">
                <a:latin typeface="Impact" panose="020B0806030902050204" pitchFamily="34" charset="0"/>
              </a:rPr>
              <a:t>Convex </a:t>
            </a:r>
            <a:r>
              <a:rPr lang="en-US" altLang="zh-CN" dirty="0" err="1">
                <a:latin typeface="Impact" panose="020B0806030902050204" pitchFamily="34" charset="0"/>
              </a:rPr>
              <a:t>Fläche</a:t>
            </a:r>
            <a:r>
              <a:rPr lang="en-US" altLang="zh-CN" dirty="0">
                <a:latin typeface="Impact" panose="020B0806030902050204" pitchFamily="34" charset="0"/>
              </a:rPr>
              <a:t> : 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Impact" panose="020B0806030902050204" pitchFamily="34" charset="0"/>
              </a:rPr>
              <a:t>10236.16</a:t>
            </a:r>
          </a:p>
          <a:p>
            <a:pPr marL="557213" lvl="1" indent="-214313">
              <a:buClr>
                <a:srgbClr val="0070C0"/>
              </a:buClr>
              <a:buFont typeface="Wingdings" panose="05000000000000000000" pitchFamily="2" charset="2"/>
              <a:buChar char="§"/>
            </a:pPr>
            <a:endParaRPr lang="en-US" altLang="zh-CN" dirty="0">
              <a:solidFill>
                <a:schemeClr val="accent2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5" name="Grafik 5">
            <a:extLst>
              <a:ext uri="{FF2B5EF4-FFF2-40B4-BE49-F238E27FC236}">
                <a16:creationId xmlns:a16="http://schemas.microsoft.com/office/drawing/2014/main" id="{A64443E8-16A1-4145-ABDC-2C82AE7106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952" y="1488203"/>
            <a:ext cx="1627466" cy="1910504"/>
          </a:xfrm>
          <a:prstGeom prst="rect">
            <a:avLst/>
          </a:prstGeom>
        </p:spPr>
      </p:pic>
      <p:sp>
        <p:nvSpPr>
          <p:cNvPr id="6" name="Rechteck 6">
            <a:extLst>
              <a:ext uri="{FF2B5EF4-FFF2-40B4-BE49-F238E27FC236}">
                <a16:creationId xmlns:a16="http://schemas.microsoft.com/office/drawing/2014/main" id="{6B3FAE10-05B6-3744-8407-AF620948FDE7}"/>
              </a:ext>
            </a:extLst>
          </p:cNvPr>
          <p:cNvSpPr/>
          <p:nvPr/>
        </p:nvSpPr>
        <p:spPr>
          <a:xfrm>
            <a:off x="4889837" y="1560762"/>
            <a:ext cx="1440180" cy="17145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7" name="Grafik 7">
            <a:extLst>
              <a:ext uri="{FF2B5EF4-FFF2-40B4-BE49-F238E27FC236}">
                <a16:creationId xmlns:a16="http://schemas.microsoft.com/office/drawing/2014/main" id="{BFE5D9FF-A8E8-9349-AAEE-EDB27D38C9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952" y="3722742"/>
            <a:ext cx="1591965" cy="1804806"/>
          </a:xfrm>
          <a:prstGeom prst="rect">
            <a:avLst/>
          </a:prstGeom>
        </p:spPr>
      </p:pic>
      <p:sp>
        <p:nvSpPr>
          <p:cNvPr id="8" name="Rechteck 8">
            <a:extLst>
              <a:ext uri="{FF2B5EF4-FFF2-40B4-BE49-F238E27FC236}">
                <a16:creationId xmlns:a16="http://schemas.microsoft.com/office/drawing/2014/main" id="{8AF455FD-F4CA-A44A-8E0A-DCAF3B9FEC66}"/>
              </a:ext>
            </a:extLst>
          </p:cNvPr>
          <p:cNvSpPr/>
          <p:nvPr/>
        </p:nvSpPr>
        <p:spPr>
          <a:xfrm>
            <a:off x="4864128" y="3759021"/>
            <a:ext cx="1440180" cy="17145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9" name="Gerader Verbinder 12">
            <a:extLst>
              <a:ext uri="{FF2B5EF4-FFF2-40B4-BE49-F238E27FC236}">
                <a16:creationId xmlns:a16="http://schemas.microsoft.com/office/drawing/2014/main" id="{08ACF3CF-ECE8-9E44-BC1E-098E533D78B5}"/>
              </a:ext>
            </a:extLst>
          </p:cNvPr>
          <p:cNvCxnSpPr/>
          <p:nvPr/>
        </p:nvCxnSpPr>
        <p:spPr>
          <a:xfrm>
            <a:off x="6629400" y="2110564"/>
            <a:ext cx="96012" cy="0"/>
          </a:xfrm>
          <a:prstGeom prst="line">
            <a:avLst/>
          </a:prstGeom>
          <a:ln w="57150">
            <a:solidFill>
              <a:srgbClr val="A3E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13">
            <a:extLst>
              <a:ext uri="{FF2B5EF4-FFF2-40B4-BE49-F238E27FC236}">
                <a16:creationId xmlns:a16="http://schemas.microsoft.com/office/drawing/2014/main" id="{B15F1FC9-02B0-4844-9223-374B28975020}"/>
              </a:ext>
            </a:extLst>
          </p:cNvPr>
          <p:cNvSpPr txBox="1"/>
          <p:nvPr/>
        </p:nvSpPr>
        <p:spPr>
          <a:xfrm>
            <a:off x="6725412" y="1972064"/>
            <a:ext cx="125226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 err="1"/>
              <a:t>Flächengröße</a:t>
            </a:r>
            <a:endParaRPr lang="de-DE" sz="1350" dirty="0"/>
          </a:p>
        </p:txBody>
      </p:sp>
      <p:cxnSp>
        <p:nvCxnSpPr>
          <p:cNvPr id="11" name="Gerader Verbinder 14">
            <a:extLst>
              <a:ext uri="{FF2B5EF4-FFF2-40B4-BE49-F238E27FC236}">
                <a16:creationId xmlns:a16="http://schemas.microsoft.com/office/drawing/2014/main" id="{E850211B-FD56-8148-963E-1F58B65AA5D8}"/>
              </a:ext>
            </a:extLst>
          </p:cNvPr>
          <p:cNvCxnSpPr/>
          <p:nvPr/>
        </p:nvCxnSpPr>
        <p:spPr>
          <a:xfrm>
            <a:off x="6633972" y="2403172"/>
            <a:ext cx="96012" cy="0"/>
          </a:xfrm>
          <a:prstGeom prst="line">
            <a:avLst/>
          </a:prstGeom>
          <a:ln w="57150">
            <a:solidFill>
              <a:srgbClr val="9997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5">
            <a:extLst>
              <a:ext uri="{FF2B5EF4-FFF2-40B4-BE49-F238E27FC236}">
                <a16:creationId xmlns:a16="http://schemas.microsoft.com/office/drawing/2014/main" id="{E16EBA32-B163-AB40-995F-359D569057BE}"/>
              </a:ext>
            </a:extLst>
          </p:cNvPr>
          <p:cNvSpPr txBox="1"/>
          <p:nvPr/>
        </p:nvSpPr>
        <p:spPr>
          <a:xfrm>
            <a:off x="6725413" y="2249063"/>
            <a:ext cx="173316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 err="1"/>
              <a:t>Länge</a:t>
            </a:r>
            <a:r>
              <a:rPr lang="en-US" altLang="zh-CN" sz="1350" dirty="0"/>
              <a:t> des </a:t>
            </a:r>
            <a:r>
              <a:rPr lang="en-US" altLang="zh-CN" sz="1350" dirty="0" err="1"/>
              <a:t>Umfangs</a:t>
            </a:r>
            <a:endParaRPr lang="de-DE" sz="1350" dirty="0"/>
          </a:p>
        </p:txBody>
      </p:sp>
      <p:cxnSp>
        <p:nvCxnSpPr>
          <p:cNvPr id="13" name="Gerader Verbinder 16">
            <a:extLst>
              <a:ext uri="{FF2B5EF4-FFF2-40B4-BE49-F238E27FC236}">
                <a16:creationId xmlns:a16="http://schemas.microsoft.com/office/drawing/2014/main" id="{54A87DBE-340B-F649-8327-7FE2DF8B27EC}"/>
              </a:ext>
            </a:extLst>
          </p:cNvPr>
          <p:cNvCxnSpPr/>
          <p:nvPr/>
        </p:nvCxnSpPr>
        <p:spPr>
          <a:xfrm>
            <a:off x="6633972" y="2695779"/>
            <a:ext cx="96012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7">
            <a:extLst>
              <a:ext uri="{FF2B5EF4-FFF2-40B4-BE49-F238E27FC236}">
                <a16:creationId xmlns:a16="http://schemas.microsoft.com/office/drawing/2014/main" id="{5C38E505-6B65-E04B-AF80-53EC7C30FB7E}"/>
              </a:ext>
            </a:extLst>
          </p:cNvPr>
          <p:cNvSpPr txBox="1"/>
          <p:nvPr/>
        </p:nvSpPr>
        <p:spPr>
          <a:xfrm>
            <a:off x="6725412" y="2541670"/>
            <a:ext cx="124264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/>
              <a:t>Bounding box</a:t>
            </a:r>
            <a:endParaRPr lang="de-DE" sz="1350" dirty="0"/>
          </a:p>
        </p:txBody>
      </p:sp>
      <p:cxnSp>
        <p:nvCxnSpPr>
          <p:cNvPr id="15" name="Gerader Verbinder 18">
            <a:extLst>
              <a:ext uri="{FF2B5EF4-FFF2-40B4-BE49-F238E27FC236}">
                <a16:creationId xmlns:a16="http://schemas.microsoft.com/office/drawing/2014/main" id="{F1554785-122E-FF4E-AF52-6C514D78EAC2}"/>
              </a:ext>
            </a:extLst>
          </p:cNvPr>
          <p:cNvCxnSpPr/>
          <p:nvPr/>
        </p:nvCxnSpPr>
        <p:spPr>
          <a:xfrm>
            <a:off x="6612569" y="4621168"/>
            <a:ext cx="96012" cy="0"/>
          </a:xfrm>
          <a:prstGeom prst="line">
            <a:avLst/>
          </a:prstGeom>
          <a:ln w="57150">
            <a:solidFill>
              <a:srgbClr val="A3E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9">
            <a:extLst>
              <a:ext uri="{FF2B5EF4-FFF2-40B4-BE49-F238E27FC236}">
                <a16:creationId xmlns:a16="http://schemas.microsoft.com/office/drawing/2014/main" id="{D922117C-CE76-AE4E-A2BB-93EE300AF2E6}"/>
              </a:ext>
            </a:extLst>
          </p:cNvPr>
          <p:cNvSpPr txBox="1"/>
          <p:nvPr/>
        </p:nvSpPr>
        <p:spPr>
          <a:xfrm>
            <a:off x="6708581" y="4482668"/>
            <a:ext cx="18870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/>
              <a:t>Convex </a:t>
            </a:r>
            <a:r>
              <a:rPr lang="en-US" altLang="zh-CN" sz="1350" dirty="0" err="1"/>
              <a:t>Flächengröße</a:t>
            </a:r>
            <a:endParaRPr lang="de-DE" sz="1350" dirty="0"/>
          </a:p>
        </p:txBody>
      </p:sp>
      <p:sp>
        <p:nvSpPr>
          <p:cNvPr id="17" name="CustomShape 1">
            <a:extLst>
              <a:ext uri="{FF2B5EF4-FFF2-40B4-BE49-F238E27FC236}">
                <a16:creationId xmlns:a16="http://schemas.microsoft.com/office/drawing/2014/main" id="{1475B244-7D02-3B46-8821-C79EE5EE04B2}"/>
              </a:ext>
            </a:extLst>
          </p:cNvPr>
          <p:cNvSpPr/>
          <p:nvPr/>
        </p:nvSpPr>
        <p:spPr>
          <a:xfrm>
            <a:off x="457200" y="273600"/>
            <a:ext cx="8227440" cy="114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0790C2FB-C7EF-6749-8E32-D8E1128448DF}"/>
              </a:ext>
            </a:extLst>
          </p:cNvPr>
          <p:cNvSpPr/>
          <p:nvPr/>
        </p:nvSpPr>
        <p:spPr>
          <a:xfrm>
            <a:off x="457200" y="273600"/>
            <a:ext cx="822816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de-DE" altLang="zh-CN" sz="4400" spc="-1" dirty="0">
                <a:solidFill>
                  <a:srgbClr val="000000"/>
                </a:solidFill>
              </a:rPr>
              <a:t>Feature</a:t>
            </a:r>
            <a:r>
              <a:rPr lang="zh-CN" altLang="de-DE" sz="4400" spc="-1" dirty="0">
                <a:solidFill>
                  <a:srgbClr val="000000"/>
                </a:solidFill>
              </a:rPr>
              <a:t> </a:t>
            </a:r>
            <a:r>
              <a:rPr lang="de-DE" altLang="zh-CN" sz="4400" spc="-1" dirty="0">
                <a:solidFill>
                  <a:srgbClr val="000000"/>
                </a:solidFill>
              </a:rPr>
              <a:t>Engineering</a:t>
            </a:r>
            <a:endParaRPr lang="de-DE" sz="4400" spc="-1" dirty="0"/>
          </a:p>
        </p:txBody>
      </p:sp>
    </p:spTree>
    <p:extLst>
      <p:ext uri="{BB962C8B-B14F-4D97-AF65-F5344CB8AC3E}">
        <p14:creationId xmlns:p14="http://schemas.microsoft.com/office/powerpoint/2010/main" val="401377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4">
            <a:extLst>
              <a:ext uri="{FF2B5EF4-FFF2-40B4-BE49-F238E27FC236}">
                <a16:creationId xmlns:a16="http://schemas.microsoft.com/office/drawing/2014/main" id="{056489E6-A289-FF4C-BCD0-9A5C5111AA06}"/>
              </a:ext>
            </a:extLst>
          </p:cNvPr>
          <p:cNvSpPr txBox="1"/>
          <p:nvPr/>
        </p:nvSpPr>
        <p:spPr>
          <a:xfrm>
            <a:off x="367465" y="1219033"/>
            <a:ext cx="58710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Clr>
                <a:srgbClr val="0070C0"/>
              </a:buClr>
            </a:pPr>
            <a:endParaRPr lang="en-US" altLang="zh-CN" dirty="0">
              <a:latin typeface="Impact" panose="020B0806030902050204" pitchFamily="34" charset="0"/>
            </a:endParaRPr>
          </a:p>
          <a:p>
            <a:pPr marL="557213" lvl="1" indent="-214313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zh-CN" dirty="0" err="1">
                <a:latin typeface="Impact" panose="020B0806030902050204" pitchFamily="34" charset="0"/>
              </a:rPr>
              <a:t>Fläche</a:t>
            </a:r>
            <a:r>
              <a:rPr lang="en-US" altLang="zh-CN" dirty="0">
                <a:latin typeface="Impact" panose="020B0806030902050204" pitchFamily="34" charset="0"/>
              </a:rPr>
              <a:t> </a:t>
            </a:r>
            <a:r>
              <a:rPr lang="en-US" altLang="zh-CN" dirty="0" err="1">
                <a:latin typeface="Impact" panose="020B0806030902050204" pitchFamily="34" charset="0"/>
              </a:rPr>
              <a:t>geteilt</a:t>
            </a:r>
            <a:r>
              <a:rPr lang="en-US" altLang="zh-CN" dirty="0">
                <a:latin typeface="Impact" panose="020B0806030902050204" pitchFamily="34" charset="0"/>
              </a:rPr>
              <a:t>  </a:t>
            </a:r>
            <a:r>
              <a:rPr lang="en-US" altLang="zh-CN" dirty="0" err="1">
                <a:latin typeface="Impact" panose="020B0806030902050204" pitchFamily="34" charset="0"/>
              </a:rPr>
              <a:t>durch</a:t>
            </a:r>
            <a:r>
              <a:rPr lang="en-US" altLang="zh-CN" dirty="0">
                <a:latin typeface="Impact" panose="020B0806030902050204" pitchFamily="34" charset="0"/>
              </a:rPr>
              <a:t> Convex </a:t>
            </a:r>
            <a:r>
              <a:rPr lang="en-US" altLang="zh-CN" dirty="0" err="1">
                <a:latin typeface="Impact" panose="020B0806030902050204" pitchFamily="34" charset="0"/>
              </a:rPr>
              <a:t>Fläche</a:t>
            </a:r>
            <a:r>
              <a:rPr lang="en-US" altLang="zh-CN" dirty="0">
                <a:latin typeface="Impact" panose="020B0806030902050204" pitchFamily="34" charset="0"/>
              </a:rPr>
              <a:t> : 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Impact" panose="020B0806030902050204" pitchFamily="34" charset="0"/>
              </a:rPr>
              <a:t>0.71</a:t>
            </a:r>
          </a:p>
          <a:p>
            <a:pPr marL="557213" lvl="1" indent="-214313">
              <a:buClr>
                <a:srgbClr val="0070C0"/>
              </a:buClr>
              <a:buFont typeface="Wingdings" panose="05000000000000000000" pitchFamily="2" charset="2"/>
              <a:buChar char="§"/>
            </a:pPr>
            <a:endParaRPr lang="en-US" altLang="zh-CN" dirty="0">
              <a:latin typeface="Impact" panose="020B0806030902050204" pitchFamily="34" charset="0"/>
            </a:endParaRPr>
          </a:p>
          <a:p>
            <a:pPr marL="557213" lvl="1" indent="-214313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zh-CN" dirty="0">
                <a:latin typeface="Impact" panose="020B0806030902050204" pitchFamily="34" charset="0"/>
              </a:rPr>
              <a:t>Convex </a:t>
            </a:r>
            <a:r>
              <a:rPr lang="en-US" altLang="zh-CN" dirty="0" err="1">
                <a:latin typeface="Impact" panose="020B0806030902050204" pitchFamily="34" charset="0"/>
              </a:rPr>
              <a:t>Fläche</a:t>
            </a:r>
            <a:r>
              <a:rPr lang="en-US" altLang="zh-CN" dirty="0">
                <a:latin typeface="Impact" panose="020B0806030902050204" pitchFamily="34" charset="0"/>
              </a:rPr>
              <a:t> </a:t>
            </a:r>
            <a:r>
              <a:rPr lang="en-US" altLang="zh-CN" dirty="0" err="1">
                <a:latin typeface="Impact" panose="020B0806030902050204" pitchFamily="34" charset="0"/>
              </a:rPr>
              <a:t>geteilt</a:t>
            </a:r>
            <a:r>
              <a:rPr lang="en-US" altLang="zh-CN" dirty="0">
                <a:latin typeface="Impact" panose="020B0806030902050204" pitchFamily="34" charset="0"/>
              </a:rPr>
              <a:t>  </a:t>
            </a:r>
            <a:r>
              <a:rPr lang="en-US" altLang="zh-CN" dirty="0" err="1">
                <a:latin typeface="Impact" panose="020B0806030902050204" pitchFamily="34" charset="0"/>
              </a:rPr>
              <a:t>durch</a:t>
            </a:r>
            <a:r>
              <a:rPr lang="en-US" altLang="zh-CN" dirty="0">
                <a:latin typeface="Impact" panose="020B0806030902050204" pitchFamily="34" charset="0"/>
              </a:rPr>
              <a:t> die </a:t>
            </a:r>
            <a:r>
              <a:rPr lang="en-US" altLang="zh-CN" dirty="0" err="1">
                <a:latin typeface="Impact" panose="020B0806030902050204" pitchFamily="34" charset="0"/>
              </a:rPr>
              <a:t>Fläche</a:t>
            </a:r>
            <a:r>
              <a:rPr lang="en-US" altLang="zh-CN" dirty="0">
                <a:latin typeface="Impact" panose="020B0806030902050204" pitchFamily="34" charset="0"/>
              </a:rPr>
              <a:t/>
            </a:r>
            <a:br>
              <a:rPr lang="en-US" altLang="zh-CN" dirty="0">
                <a:latin typeface="Impact" panose="020B0806030902050204" pitchFamily="34" charset="0"/>
              </a:rPr>
            </a:br>
            <a:r>
              <a:rPr lang="en-US" altLang="zh-CN" dirty="0">
                <a:latin typeface="Impact" panose="020B0806030902050204" pitchFamily="34" charset="0"/>
              </a:rPr>
              <a:t> von Bounding box : 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Impact" panose="020B0806030902050204" pitchFamily="34" charset="0"/>
              </a:rPr>
              <a:t>0.8</a:t>
            </a:r>
          </a:p>
          <a:p>
            <a:pPr marL="557213" lvl="1" indent="-214313">
              <a:buClr>
                <a:srgbClr val="0070C0"/>
              </a:buClr>
              <a:buFont typeface="Wingdings" panose="05000000000000000000" pitchFamily="2" charset="2"/>
              <a:buChar char="§"/>
            </a:pPr>
            <a:endParaRPr lang="en-US" altLang="zh-CN" dirty="0">
              <a:latin typeface="Impact" panose="020B0806030902050204" pitchFamily="34" charset="0"/>
            </a:endParaRPr>
          </a:p>
          <a:p>
            <a:pPr marL="557213" lvl="1" indent="-214313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zh-CN" dirty="0">
                <a:latin typeface="Impact" panose="020B0806030902050204" pitchFamily="34" charset="0"/>
              </a:rPr>
              <a:t>Convex </a:t>
            </a:r>
            <a:r>
              <a:rPr lang="en-US" altLang="zh-CN" dirty="0" err="1">
                <a:latin typeface="Impact" panose="020B0806030902050204" pitchFamily="34" charset="0"/>
              </a:rPr>
              <a:t>Fläche</a:t>
            </a:r>
            <a:r>
              <a:rPr lang="en-US" altLang="zh-CN" dirty="0">
                <a:latin typeface="Impact" panose="020B0806030902050204" pitchFamily="34" charset="0"/>
              </a:rPr>
              <a:t> </a:t>
            </a:r>
            <a:r>
              <a:rPr lang="en-US" altLang="zh-CN" dirty="0" err="1">
                <a:latin typeface="Impact" panose="020B0806030902050204" pitchFamily="34" charset="0"/>
              </a:rPr>
              <a:t>geteilt</a:t>
            </a:r>
            <a:r>
              <a:rPr lang="en-US" altLang="zh-CN" dirty="0">
                <a:latin typeface="Impact" panose="020B0806030902050204" pitchFamily="34" charset="0"/>
              </a:rPr>
              <a:t>  </a:t>
            </a:r>
            <a:r>
              <a:rPr lang="en-US" altLang="zh-CN" dirty="0" err="1">
                <a:latin typeface="Impact" panose="020B0806030902050204" pitchFamily="34" charset="0"/>
              </a:rPr>
              <a:t>durch</a:t>
            </a:r>
            <a:r>
              <a:rPr lang="en-US" altLang="zh-CN" dirty="0">
                <a:latin typeface="Impact" panose="020B0806030902050204" pitchFamily="34" charset="0"/>
              </a:rPr>
              <a:t> die </a:t>
            </a:r>
            <a:r>
              <a:rPr lang="en-US" altLang="zh-CN" dirty="0" err="1">
                <a:latin typeface="Impact" panose="020B0806030902050204" pitchFamily="34" charset="0"/>
              </a:rPr>
              <a:t>Fläche</a:t>
            </a:r>
            <a:r>
              <a:rPr lang="en-US" altLang="zh-CN" dirty="0">
                <a:latin typeface="Impact" panose="020B0806030902050204" pitchFamily="34" charset="0"/>
              </a:rPr>
              <a:t/>
            </a:r>
            <a:br>
              <a:rPr lang="en-US" altLang="zh-CN" dirty="0">
                <a:latin typeface="Impact" panose="020B0806030902050204" pitchFamily="34" charset="0"/>
              </a:rPr>
            </a:br>
            <a:r>
              <a:rPr lang="en-US" altLang="zh-CN" dirty="0">
                <a:latin typeface="Impact" panose="020B0806030902050204" pitchFamily="34" charset="0"/>
              </a:rPr>
              <a:t> von Bounding box : 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Impact" panose="020B0806030902050204" pitchFamily="34" charset="0"/>
              </a:rPr>
              <a:t>0.8</a:t>
            </a:r>
          </a:p>
          <a:p>
            <a:pPr lvl="1">
              <a:buClr>
                <a:srgbClr val="0070C0"/>
              </a:buClr>
            </a:pPr>
            <a:endParaRPr lang="en-US" altLang="zh-CN" dirty="0">
              <a:solidFill>
                <a:schemeClr val="accent2">
                  <a:lumMod val="50000"/>
                </a:schemeClr>
              </a:solidFill>
              <a:latin typeface="Impact" panose="020B0806030902050204" pitchFamily="34" charset="0"/>
            </a:endParaRPr>
          </a:p>
          <a:p>
            <a:pPr marL="557213" lvl="1" indent="-214313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de-DE" altLang="zh-CN" dirty="0">
                <a:latin typeface="Impact" panose="020B0806030902050204" pitchFamily="34" charset="0"/>
              </a:rPr>
              <a:t>Fläche durch </a:t>
            </a:r>
            <a:r>
              <a:rPr lang="de-DE" altLang="zh-CN" dirty="0" err="1">
                <a:latin typeface="Impact" panose="020B0806030902050204" pitchFamily="34" charset="0"/>
              </a:rPr>
              <a:t>Convex</a:t>
            </a:r>
            <a:r>
              <a:rPr lang="de-DE" altLang="zh-CN" dirty="0">
                <a:latin typeface="Impact" panose="020B0806030902050204" pitchFamily="34" charset="0"/>
              </a:rPr>
              <a:t> Fläche: </a:t>
            </a:r>
            <a:r>
              <a:rPr lang="de-DE" altLang="zh-CN" dirty="0">
                <a:solidFill>
                  <a:schemeClr val="accent2">
                    <a:lumMod val="50000"/>
                  </a:schemeClr>
                </a:solidFill>
                <a:latin typeface="Impact" panose="020B0806030902050204" pitchFamily="34" charset="0"/>
              </a:rPr>
              <a:t>0.71</a:t>
            </a:r>
          </a:p>
          <a:p>
            <a:pPr marL="557213" lvl="1" indent="-214313">
              <a:buClr>
                <a:srgbClr val="0070C0"/>
              </a:buClr>
              <a:buFont typeface="Wingdings" panose="05000000000000000000" pitchFamily="2" charset="2"/>
              <a:buChar char="§"/>
            </a:pPr>
            <a:endParaRPr lang="de-DE" altLang="zh-CN" dirty="0">
              <a:latin typeface="Impact" panose="020B0806030902050204" pitchFamily="34" charset="0"/>
            </a:endParaRPr>
          </a:p>
          <a:p>
            <a:pPr marL="557213" lvl="1" indent="-214313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de-DE" altLang="zh-CN" dirty="0">
                <a:latin typeface="Impact" panose="020B0806030902050204" pitchFamily="34" charset="0"/>
              </a:rPr>
              <a:t>Ist Rotation gleich 0: </a:t>
            </a:r>
            <a:r>
              <a:rPr lang="de-DE" altLang="zh-CN" dirty="0">
                <a:solidFill>
                  <a:schemeClr val="accent2">
                    <a:lumMod val="50000"/>
                  </a:schemeClr>
                </a:solidFill>
                <a:latin typeface="Impact" panose="020B0806030902050204" pitchFamily="34" charset="0"/>
              </a:rPr>
              <a:t>0/1</a:t>
            </a:r>
          </a:p>
          <a:p>
            <a:pPr marL="557213" lvl="1" indent="-214313">
              <a:buClr>
                <a:srgbClr val="0070C0"/>
              </a:buClr>
              <a:buFont typeface="Wingdings" panose="05000000000000000000" pitchFamily="2" charset="2"/>
              <a:buChar char="§"/>
            </a:pPr>
            <a:endParaRPr lang="de-DE" altLang="zh-CN" dirty="0">
              <a:latin typeface="Impact" panose="020B0806030902050204" pitchFamily="34" charset="0"/>
            </a:endParaRPr>
          </a:p>
          <a:p>
            <a:pPr marL="557213" lvl="1" indent="-214313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de-DE" altLang="zh-CN" dirty="0">
                <a:latin typeface="Impact" panose="020B0806030902050204" pitchFamily="34" charset="0"/>
              </a:rPr>
              <a:t>Ist Rotation gleich 90: </a:t>
            </a:r>
            <a:r>
              <a:rPr lang="de-DE" altLang="zh-CN" dirty="0">
                <a:solidFill>
                  <a:schemeClr val="accent2">
                    <a:lumMod val="50000"/>
                  </a:schemeClr>
                </a:solidFill>
                <a:latin typeface="Impact" panose="020B0806030902050204" pitchFamily="34" charset="0"/>
              </a:rPr>
              <a:t>0/1</a:t>
            </a:r>
            <a:endParaRPr lang="en-US" altLang="zh-CN" dirty="0">
              <a:solidFill>
                <a:schemeClr val="accent2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5" name="Grafik 5">
            <a:extLst>
              <a:ext uri="{FF2B5EF4-FFF2-40B4-BE49-F238E27FC236}">
                <a16:creationId xmlns:a16="http://schemas.microsoft.com/office/drawing/2014/main" id="{7A254A7C-6502-8F47-8AF2-6366FA599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264" y="1488203"/>
            <a:ext cx="1627466" cy="1910504"/>
          </a:xfrm>
          <a:prstGeom prst="rect">
            <a:avLst/>
          </a:prstGeom>
        </p:spPr>
      </p:pic>
      <p:sp>
        <p:nvSpPr>
          <p:cNvPr id="6" name="Rechteck 6">
            <a:extLst>
              <a:ext uri="{FF2B5EF4-FFF2-40B4-BE49-F238E27FC236}">
                <a16:creationId xmlns:a16="http://schemas.microsoft.com/office/drawing/2014/main" id="{7A70638A-2EA3-564D-A2E6-6D197146032C}"/>
              </a:ext>
            </a:extLst>
          </p:cNvPr>
          <p:cNvSpPr/>
          <p:nvPr/>
        </p:nvSpPr>
        <p:spPr>
          <a:xfrm>
            <a:off x="5100149" y="1560762"/>
            <a:ext cx="1440180" cy="17145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7" name="Grafik 7">
            <a:extLst>
              <a:ext uri="{FF2B5EF4-FFF2-40B4-BE49-F238E27FC236}">
                <a16:creationId xmlns:a16="http://schemas.microsoft.com/office/drawing/2014/main" id="{6A4B1ED3-699E-C946-AC2A-AADDA08475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264" y="3722742"/>
            <a:ext cx="1591965" cy="1804806"/>
          </a:xfrm>
          <a:prstGeom prst="rect">
            <a:avLst/>
          </a:prstGeom>
        </p:spPr>
      </p:pic>
      <p:sp>
        <p:nvSpPr>
          <p:cNvPr id="8" name="Rechteck 8">
            <a:extLst>
              <a:ext uri="{FF2B5EF4-FFF2-40B4-BE49-F238E27FC236}">
                <a16:creationId xmlns:a16="http://schemas.microsoft.com/office/drawing/2014/main" id="{B15272B0-9F4B-9E46-A6EB-F345BFF8AD45}"/>
              </a:ext>
            </a:extLst>
          </p:cNvPr>
          <p:cNvSpPr/>
          <p:nvPr/>
        </p:nvSpPr>
        <p:spPr>
          <a:xfrm>
            <a:off x="5074440" y="3759021"/>
            <a:ext cx="1440180" cy="17145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9" name="Gerader Verbinder 12">
            <a:extLst>
              <a:ext uri="{FF2B5EF4-FFF2-40B4-BE49-F238E27FC236}">
                <a16:creationId xmlns:a16="http://schemas.microsoft.com/office/drawing/2014/main" id="{0C140146-C901-984B-AFF5-CC0603874DCA}"/>
              </a:ext>
            </a:extLst>
          </p:cNvPr>
          <p:cNvCxnSpPr/>
          <p:nvPr/>
        </p:nvCxnSpPr>
        <p:spPr>
          <a:xfrm>
            <a:off x="6839712" y="2110564"/>
            <a:ext cx="96012" cy="0"/>
          </a:xfrm>
          <a:prstGeom prst="line">
            <a:avLst/>
          </a:prstGeom>
          <a:ln w="57150">
            <a:solidFill>
              <a:srgbClr val="A3E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13">
            <a:extLst>
              <a:ext uri="{FF2B5EF4-FFF2-40B4-BE49-F238E27FC236}">
                <a16:creationId xmlns:a16="http://schemas.microsoft.com/office/drawing/2014/main" id="{89D1C1F6-B64D-B446-A049-FF547997F834}"/>
              </a:ext>
            </a:extLst>
          </p:cNvPr>
          <p:cNvSpPr txBox="1"/>
          <p:nvPr/>
        </p:nvSpPr>
        <p:spPr>
          <a:xfrm>
            <a:off x="6935724" y="1972064"/>
            <a:ext cx="125226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 err="1"/>
              <a:t>Flächengröße</a:t>
            </a:r>
            <a:endParaRPr lang="de-DE" sz="1350" dirty="0"/>
          </a:p>
        </p:txBody>
      </p:sp>
      <p:cxnSp>
        <p:nvCxnSpPr>
          <p:cNvPr id="11" name="Gerader Verbinder 14">
            <a:extLst>
              <a:ext uri="{FF2B5EF4-FFF2-40B4-BE49-F238E27FC236}">
                <a16:creationId xmlns:a16="http://schemas.microsoft.com/office/drawing/2014/main" id="{939166F9-D653-B14E-8AE2-850CDCDAE5FA}"/>
              </a:ext>
            </a:extLst>
          </p:cNvPr>
          <p:cNvCxnSpPr/>
          <p:nvPr/>
        </p:nvCxnSpPr>
        <p:spPr>
          <a:xfrm>
            <a:off x="6844284" y="2403172"/>
            <a:ext cx="96012" cy="0"/>
          </a:xfrm>
          <a:prstGeom prst="line">
            <a:avLst/>
          </a:prstGeom>
          <a:ln w="57150">
            <a:solidFill>
              <a:srgbClr val="9997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5">
            <a:extLst>
              <a:ext uri="{FF2B5EF4-FFF2-40B4-BE49-F238E27FC236}">
                <a16:creationId xmlns:a16="http://schemas.microsoft.com/office/drawing/2014/main" id="{448864D8-4AF4-9544-8832-BBD2C7F4EAF4}"/>
              </a:ext>
            </a:extLst>
          </p:cNvPr>
          <p:cNvSpPr txBox="1"/>
          <p:nvPr/>
        </p:nvSpPr>
        <p:spPr>
          <a:xfrm>
            <a:off x="6935725" y="2249063"/>
            <a:ext cx="173316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 err="1"/>
              <a:t>Länge</a:t>
            </a:r>
            <a:r>
              <a:rPr lang="en-US" altLang="zh-CN" sz="1350" dirty="0"/>
              <a:t> des </a:t>
            </a:r>
            <a:r>
              <a:rPr lang="en-US" altLang="zh-CN" sz="1350" dirty="0" err="1"/>
              <a:t>Umfangs</a:t>
            </a:r>
            <a:endParaRPr lang="de-DE" sz="1350" dirty="0"/>
          </a:p>
        </p:txBody>
      </p:sp>
      <p:cxnSp>
        <p:nvCxnSpPr>
          <p:cNvPr id="13" name="Gerader Verbinder 16">
            <a:extLst>
              <a:ext uri="{FF2B5EF4-FFF2-40B4-BE49-F238E27FC236}">
                <a16:creationId xmlns:a16="http://schemas.microsoft.com/office/drawing/2014/main" id="{31C3FFCC-388D-944D-8BEB-F841446C0B47}"/>
              </a:ext>
            </a:extLst>
          </p:cNvPr>
          <p:cNvCxnSpPr/>
          <p:nvPr/>
        </p:nvCxnSpPr>
        <p:spPr>
          <a:xfrm>
            <a:off x="6844284" y="2695779"/>
            <a:ext cx="96012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7">
            <a:extLst>
              <a:ext uri="{FF2B5EF4-FFF2-40B4-BE49-F238E27FC236}">
                <a16:creationId xmlns:a16="http://schemas.microsoft.com/office/drawing/2014/main" id="{D810A71C-FF4A-1B49-8C9F-D41A01BB8CA1}"/>
              </a:ext>
            </a:extLst>
          </p:cNvPr>
          <p:cNvSpPr txBox="1"/>
          <p:nvPr/>
        </p:nvSpPr>
        <p:spPr>
          <a:xfrm>
            <a:off x="6935724" y="2541670"/>
            <a:ext cx="124264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/>
              <a:t>Bounding box</a:t>
            </a:r>
            <a:endParaRPr lang="de-DE" sz="1350" dirty="0"/>
          </a:p>
        </p:txBody>
      </p:sp>
      <p:cxnSp>
        <p:nvCxnSpPr>
          <p:cNvPr id="15" name="Gerader Verbinder 18">
            <a:extLst>
              <a:ext uri="{FF2B5EF4-FFF2-40B4-BE49-F238E27FC236}">
                <a16:creationId xmlns:a16="http://schemas.microsoft.com/office/drawing/2014/main" id="{7B533989-EF18-7744-95FF-E147CF869905}"/>
              </a:ext>
            </a:extLst>
          </p:cNvPr>
          <p:cNvCxnSpPr/>
          <p:nvPr/>
        </p:nvCxnSpPr>
        <p:spPr>
          <a:xfrm>
            <a:off x="6822881" y="4621168"/>
            <a:ext cx="96012" cy="0"/>
          </a:xfrm>
          <a:prstGeom prst="line">
            <a:avLst/>
          </a:prstGeom>
          <a:ln w="57150">
            <a:solidFill>
              <a:srgbClr val="A3E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9">
            <a:extLst>
              <a:ext uri="{FF2B5EF4-FFF2-40B4-BE49-F238E27FC236}">
                <a16:creationId xmlns:a16="http://schemas.microsoft.com/office/drawing/2014/main" id="{ADF5E7D8-6F8D-6445-B7DD-DFCF53F20BCF}"/>
              </a:ext>
            </a:extLst>
          </p:cNvPr>
          <p:cNvSpPr txBox="1"/>
          <p:nvPr/>
        </p:nvSpPr>
        <p:spPr>
          <a:xfrm>
            <a:off x="6918893" y="4482668"/>
            <a:ext cx="18870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/>
              <a:t>Convex </a:t>
            </a:r>
            <a:r>
              <a:rPr lang="en-US" altLang="zh-CN" sz="1350" dirty="0" err="1"/>
              <a:t>Flächengröße</a:t>
            </a:r>
            <a:endParaRPr lang="de-DE" sz="1350" dirty="0"/>
          </a:p>
        </p:txBody>
      </p:sp>
      <p:sp>
        <p:nvSpPr>
          <p:cNvPr id="17" name="CustomShape 1">
            <a:extLst>
              <a:ext uri="{FF2B5EF4-FFF2-40B4-BE49-F238E27FC236}">
                <a16:creationId xmlns:a16="http://schemas.microsoft.com/office/drawing/2014/main" id="{740F8262-DA84-E044-9376-01E873781CC3}"/>
              </a:ext>
            </a:extLst>
          </p:cNvPr>
          <p:cNvSpPr/>
          <p:nvPr/>
        </p:nvSpPr>
        <p:spPr>
          <a:xfrm>
            <a:off x="457200" y="273600"/>
            <a:ext cx="8227440" cy="114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98C871A2-E24D-0E43-8802-FCA89EB42D2D}"/>
              </a:ext>
            </a:extLst>
          </p:cNvPr>
          <p:cNvSpPr/>
          <p:nvPr/>
        </p:nvSpPr>
        <p:spPr>
          <a:xfrm>
            <a:off x="457200" y="273600"/>
            <a:ext cx="822816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de-DE" altLang="zh-CN" sz="4400" spc="-1" dirty="0">
                <a:solidFill>
                  <a:srgbClr val="000000"/>
                </a:solidFill>
              </a:rPr>
              <a:t>Feature</a:t>
            </a:r>
            <a:r>
              <a:rPr lang="zh-CN" altLang="de-DE" sz="4400" spc="-1" dirty="0">
                <a:solidFill>
                  <a:srgbClr val="000000"/>
                </a:solidFill>
              </a:rPr>
              <a:t> </a:t>
            </a:r>
            <a:r>
              <a:rPr lang="de-DE" altLang="zh-CN" sz="4400" spc="-1" dirty="0">
                <a:solidFill>
                  <a:srgbClr val="000000"/>
                </a:solidFill>
              </a:rPr>
              <a:t>Engineering</a:t>
            </a:r>
            <a:endParaRPr lang="de-DE" sz="4400" spc="-1" dirty="0"/>
          </a:p>
        </p:txBody>
      </p:sp>
    </p:spTree>
    <p:extLst>
      <p:ext uri="{BB962C8B-B14F-4D97-AF65-F5344CB8AC3E}">
        <p14:creationId xmlns:p14="http://schemas.microsoft.com/office/powerpoint/2010/main" val="202095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https://attachment.outlook.live.net/owa/Joezhouyx@hotmail.com/service.svc/s/GetAttachmentThumbnail?id=AQMkADAwATYwMAItZDU4MS1lMjQxLTAwAi0wMAoARgAAA2Gn%2BpQMySxGvEX5dRNfF6UHAPlLdVgKuBtOsJ9MqQgzhsAAAAIBDAAAAPlLdVgKuBtOsJ9MqQgzhsAAAuxNZqgAAAABEgAQAMvpnnij4SdFuIwoSKtViuY%3D&amp;thumbnailType=2&amp;owa=outlook.live.com&amp;scriptVer=2019021801.07&amp;isc=1&amp;X-OWA-CANARY=xefpsJ-TfEimmxpj5p3yZPB3gt8Am9YYrxzxJ-MpF61XiPck4k7rO9KwFd0xVRC70z9oMmRJLR0.&amp;token=eyJhbGciOiJSUzI1NiIsImtpZCI6IjA2MDBGOUY2NzQ2MjA3MzdFNzM0MDRFMjg3QzQ1QTgxOENCN0NFQjgiLCJ4NXQiOiJCZ0Q1OW5SaUJ6Zm5OQVRpaDhSYWdZeTN6cmciLCJ0eXAiOiJKV1QifQ.eyJ2ZXIiOiJFeGNoYW5nZS5DYWxsYmFjay5WMSIsImFwcGN0eHNlbmRlciI6Ik93YURvd25sb2FkQDg0ZGY5ZTdmLWU5ZjYtNDBhZi1iNDM1LWFhYWFhYWFhYWFhYSIsImFwcGN0eCI6IntcIm1zZXhjaHByb3RcIjpcIm93YVwiLFwicHJpbWFyeXNpZFwiOlwiUy0xLTI4MjctMzkzMjE2LTM1ODIwNTkwNzNcIixcInB1aWRcIjpcIjE2ODg4NTM0NDIzMjMwMDlcIixcIm9pZFwiOlwiMDAwNjAwMDAtZDU4MS1lMjQxLTAwMDAtMDAwMDAwMDAwMDAwXCIsXCJzY29wZVwiOlwiT3dhRG93bmxvYWRcIn0iLCJuYmYiOjE1NTEwODU3MzMsImV4cCI6MTU1MTA4NjMzMywiaXNzIjoiMDAwMDAwMDItMDAwMC0wZmYxLWNlMDAtMDAwMDAwMDAwMDAwQDg0ZGY5ZTdmLWU5ZjYtNDBhZi1iNDM1LWFhYWFhYWFhYWFhYSIsImF1ZCI6IjAwMDAwMDAyLTAwMDAtMGZmMS1jZTAwLTAwMDAwMDAwMDAwMC9hdHRhY2htZW50Lm91dGxvb2subGl2ZS5uZXRAODRkZjllN2YtZTlmNi00MGFmLWI0MzUtYWFhYWFhYWFhYWFhIn0.mr5NW4YdExcVRTKdutcYx5k1jeIqA0XjWrT1x_i4SxwllRy-sGgsGv-fEF0_P2wnyWM5IXp-aca_iG7qLXJ6yHK776NslZU5MF09ZchPzZhy_IEq_EKJl3XXTfmIkjQo8lS3naro8l5GS8qgvOu2PNIBmWzX8g3xIjiIYxQR2mY_HWwLFFecnP9M9eDUs0iBgU9KEH4cv3xoCh24lk1AmuqDmO8bR24uV-H1yxDmNwoPAxLKR2ekLaJbqmzUln0jJZxc686z6bewF9rO2gdQUPqvaGBvCudcEOgStID_PeqfJBKZJDQPMsb9lVsCLmPvm0xVcYBam5C0OdzQwmwt5A&amp;animation=true">
            <a:extLst>
              <a:ext uri="{FF2B5EF4-FFF2-40B4-BE49-F238E27FC236}">
                <a16:creationId xmlns:a16="http://schemas.microsoft.com/office/drawing/2014/main" id="{2249F316-035C-1D41-83A3-78F1BB646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752" y="1519311"/>
            <a:ext cx="2153888" cy="4087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4">
                <a:extLst>
                  <a:ext uri="{FF2B5EF4-FFF2-40B4-BE49-F238E27FC236}">
                    <a16:creationId xmlns:a16="http://schemas.microsoft.com/office/drawing/2014/main" id="{2505B020-076D-C045-957D-B51182618A58}"/>
                  </a:ext>
                </a:extLst>
              </p:cNvPr>
              <p:cNvSpPr txBox="1"/>
              <p:nvPr/>
            </p:nvSpPr>
            <p:spPr>
              <a:xfrm>
                <a:off x="345103" y="1298548"/>
                <a:ext cx="6236672" cy="41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zh-CN" sz="2100" dirty="0" smtClean="0">
                  <a:latin typeface="Impact" panose="020B0806030902050204" pitchFamily="34" charset="0"/>
                </a:endParaRPr>
              </a:p>
              <a:p>
                <a:r>
                  <a:rPr lang="en-US" altLang="zh-CN" sz="2100" dirty="0">
                    <a:solidFill>
                      <a:srgbClr val="FF0000"/>
                    </a:solidFill>
                    <a:latin typeface="Impact" panose="020B0806030902050204" pitchFamily="34" charset="0"/>
                  </a:rPr>
                  <a:t>SCORE= </a:t>
                </a:r>
                <a:r>
                  <a:rPr lang="en-US" altLang="zh-CN" sz="2100" dirty="0" err="1" smtClean="0">
                    <a:solidFill>
                      <a:srgbClr val="FF0000"/>
                    </a:solidFill>
                    <a:latin typeface="Impact" panose="020B0806030902050204" pitchFamily="34" charset="0"/>
                  </a:rPr>
                  <a:t>Mean_score</a:t>
                </a:r>
                <a:r>
                  <a:rPr lang="en-US" altLang="zh-CN" sz="2100" dirty="0" smtClean="0">
                    <a:solidFill>
                      <a:srgbClr val="FF0000"/>
                    </a:solidFill>
                    <a:latin typeface="Impact" panose="020B0806030902050204" pitchFamily="34" charset="0"/>
                  </a:rPr>
                  <a:t> </a:t>
                </a:r>
                <a:r>
                  <a:rPr lang="en-US" altLang="zh-CN" sz="2100" dirty="0">
                    <a:solidFill>
                      <a:srgbClr val="FF0000"/>
                    </a:solidFill>
                    <a:latin typeface="Impact" panose="020B0806030902050204" pitchFamily="34" charset="0"/>
                  </a:rPr>
                  <a:t>+ 0.5 * </a:t>
                </a:r>
                <a:r>
                  <a:rPr lang="en-US" altLang="zh-CN" sz="2100" dirty="0" err="1">
                    <a:solidFill>
                      <a:srgbClr val="FF0000"/>
                    </a:solidFill>
                    <a:latin typeface="Impact" panose="020B0806030902050204" pitchFamily="34" charset="0"/>
                  </a:rPr>
                  <a:t>Höhe</a:t>
                </a:r>
                <a:r>
                  <a:rPr lang="en-US" altLang="zh-CN" sz="2100" dirty="0">
                    <a:solidFill>
                      <a:srgbClr val="FF0000"/>
                    </a:solidFill>
                    <a:latin typeface="Impact" panose="020B0806030902050204" pitchFamily="34" charset="0"/>
                  </a:rPr>
                  <a:t> + </a:t>
                </a:r>
                <a:r>
                  <a:rPr lang="en-US" altLang="zh-CN" sz="2100" dirty="0" err="1" smtClean="0">
                    <a:solidFill>
                      <a:srgbClr val="FF0000"/>
                    </a:solidFill>
                    <a:latin typeface="Impact" panose="020B0806030902050204" pitchFamily="34" charset="0"/>
                  </a:rPr>
                  <a:t>Flächenverhältnis</a:t>
                </a:r>
                <a:endParaRPr lang="en-US" altLang="zh-CN" sz="2100" dirty="0">
                  <a:solidFill>
                    <a:srgbClr val="FF0000"/>
                  </a:solidFill>
                  <a:latin typeface="Impact" panose="020B080603090205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altLang="zh-CN" sz="135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de-DE" altLang="zh-CN" sz="13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altLang="zh-CN" sz="135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de-DE" altLang="zh-CN" sz="135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altLang="zh-CN" sz="13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altLang="zh-CN" sz="135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de-DE" altLang="zh-CN" sz="135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DE" altLang="zh-CN" sz="135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de-DE" altLang="zh-CN" sz="13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altLang="zh-CN" sz="135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de-DE" altLang="zh-CN" sz="135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de-DE" altLang="zh-CN" sz="1350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de-DE" altLang="zh-CN" sz="13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altLang="zh-CN" sz="135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de-DE" altLang="zh-CN" sz="135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sz="135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zh-CN" sz="1350" b="0" i="1" smtClean="0">
                          <a:latin typeface="Cambria Math" panose="02040503050406030204" pitchFamily="18" charset="0"/>
                        </a:rPr>
                        <m:t>𝑆𝑐𝑜𝑟𝑒</m:t>
                      </m:r>
                      <m:d>
                        <m:dPr>
                          <m:ctrlPr>
                            <a:rPr lang="en-US" altLang="zh-CN" sz="13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3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35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135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135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1350" i="1">
                          <a:latin typeface="Cambria Math" panose="02040503050406030204" pitchFamily="18" charset="0"/>
                        </a:rPr>
                        <m:t>𝑆𝑐𝑜𝑟𝑒</m:t>
                      </m:r>
                      <m:d>
                        <m:dPr>
                          <m:ctrlPr>
                            <a:rPr lang="en-US" altLang="zh-CN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35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35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135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35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13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35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135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135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350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zh-CN" sz="135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1350" i="1">
                          <a:latin typeface="Cambria Math" panose="02040503050406030204" pitchFamily="18" charset="0"/>
                        </a:rPr>
                        <m:t>𝑆𝑐𝑜𝑟𝑒</m:t>
                      </m:r>
                      <m:d>
                        <m:dPr>
                          <m:ctrlPr>
                            <a:rPr lang="en-US" altLang="zh-CN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35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135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35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r>
                                <a:rPr lang="en-US" altLang="zh-CN" sz="135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135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135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350" dirty="0" smtClean="0"/>
              </a:p>
              <a:p>
                <a:endParaRPr lang="en-US" altLang="zh-CN" sz="1350" dirty="0"/>
              </a:p>
              <a:p>
                <a:endParaRPr lang="en-US" altLang="zh-CN" sz="1350" dirty="0"/>
              </a:p>
              <a:p>
                <a:pPr marL="557213" lvl="1" indent="-214313"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en-US" altLang="zh-CN" sz="1500" dirty="0" err="1">
                    <a:latin typeface="Impact" panose="020B0806030902050204" pitchFamily="34" charset="0"/>
                  </a:rPr>
                  <a:t>Mscore</a:t>
                </a:r>
                <a:r>
                  <a:rPr lang="en-US" altLang="zh-CN" sz="1500" dirty="0">
                    <a:latin typeface="Impact" panose="020B0806030902050204" pitchFamily="34" charset="0"/>
                  </a:rPr>
                  <a:t>: </a:t>
                </a:r>
                <a:r>
                  <a:rPr lang="en-US" altLang="zh-CN" sz="1500" dirty="0" err="1">
                    <a:latin typeface="Impact" panose="020B0806030902050204" pitchFamily="34" charset="0"/>
                  </a:rPr>
                  <a:t>extrahiert</a:t>
                </a:r>
                <a:r>
                  <a:rPr lang="en-US" altLang="zh-CN" sz="1500" dirty="0">
                    <a:latin typeface="Impact" panose="020B0806030902050204" pitchFamily="34" charset="0"/>
                  </a:rPr>
                  <a:t> </a:t>
                </a:r>
                <a:r>
                  <a:rPr lang="en-US" altLang="zh-CN" sz="1500" dirty="0" err="1">
                    <a:latin typeface="Impact" panose="020B0806030902050204" pitchFamily="34" charset="0"/>
                  </a:rPr>
                  <a:t>aus</a:t>
                </a:r>
                <a:r>
                  <a:rPr lang="en-US" altLang="zh-CN" sz="1500" dirty="0">
                    <a:latin typeface="Impact" panose="020B0806030902050204" pitchFamily="34" charset="0"/>
                  </a:rPr>
                  <a:t> Metric 4</a:t>
                </a:r>
              </a:p>
              <a:p>
                <a:pPr lvl="2">
                  <a:buClr>
                    <a:srgbClr val="0070C0"/>
                  </a:buClr>
                </a:pPr>
                <a:endParaRPr lang="en-US" altLang="zh-CN" sz="1350" dirty="0">
                  <a:latin typeface="Impact" panose="020B0806030902050204" pitchFamily="34" charset="0"/>
                </a:endParaRPr>
              </a:p>
              <a:p>
                <a:pPr lvl="2">
                  <a:buClr>
                    <a:srgbClr val="0070C0"/>
                  </a:buClr>
                </a:pPr>
                <a:endParaRPr lang="en-US" altLang="zh-CN" sz="1350" dirty="0">
                  <a:latin typeface="Impact" panose="020B0806030902050204" pitchFamily="34" charset="0"/>
                </a:endParaRPr>
              </a:p>
              <a:p>
                <a:pPr lvl="2">
                  <a:buClr>
                    <a:srgbClr val="0070C0"/>
                  </a:buClr>
                </a:pPr>
                <a:endParaRPr lang="en-US" altLang="zh-CN" sz="1350" dirty="0">
                  <a:latin typeface="Impact" panose="020B0806030902050204" pitchFamily="34" charset="0"/>
                </a:endParaRPr>
              </a:p>
              <a:p>
                <a:pPr lvl="2">
                  <a:buClr>
                    <a:srgbClr val="0070C0"/>
                  </a:buClr>
                </a:pPr>
                <a:endParaRPr lang="en-US" altLang="zh-CN" sz="1350" dirty="0">
                  <a:latin typeface="Impact" panose="020B0806030902050204" pitchFamily="34" charset="0"/>
                </a:endParaRPr>
              </a:p>
              <a:p>
                <a:pPr lvl="2">
                  <a:buClr>
                    <a:srgbClr val="0070C0"/>
                  </a:buClr>
                </a:pPr>
                <a:endParaRPr lang="en-US" altLang="zh-CN" sz="1350" dirty="0">
                  <a:solidFill>
                    <a:srgbClr val="009999"/>
                  </a:solidFill>
                  <a:latin typeface="Impact" panose="020B0806030902050204" pitchFamily="34" charset="0"/>
                </a:endParaRPr>
              </a:p>
              <a:p>
                <a:pPr lvl="2">
                  <a:buClr>
                    <a:srgbClr val="0070C0"/>
                  </a:buClr>
                </a:pPr>
                <a:endParaRPr lang="en-US" altLang="zh-CN" sz="1350" dirty="0">
                  <a:solidFill>
                    <a:srgbClr val="009999"/>
                  </a:solidFill>
                  <a:latin typeface="Impact" panose="020B0806030902050204" pitchFamily="34" charset="0"/>
                </a:endParaRPr>
              </a:p>
              <a:p>
                <a:pPr marL="557213" lvl="1" indent="-214313"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en-US" altLang="zh-CN" sz="1500" dirty="0" err="1">
                    <a:latin typeface="Impact" panose="020B0806030902050204" pitchFamily="34" charset="0"/>
                  </a:rPr>
                  <a:t>Höhe</a:t>
                </a:r>
                <a:endParaRPr lang="en-US" altLang="zh-CN" sz="1350" dirty="0">
                  <a:latin typeface="Impact" panose="020B0806030902050204" pitchFamily="34" charset="0"/>
                </a:endParaRPr>
              </a:p>
              <a:p>
                <a:pPr marL="557213" lvl="1" indent="-214313"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endParaRPr lang="en-US" altLang="zh-CN" sz="1350" dirty="0">
                  <a:latin typeface="Impact" panose="020B0806030902050204" pitchFamily="34" charset="0"/>
                </a:endParaRPr>
              </a:p>
              <a:p>
                <a:pPr marL="557213" lvl="1" indent="-214313"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en-US" altLang="zh-CN" sz="1500" dirty="0" err="1">
                    <a:latin typeface="Impact" panose="020B0806030902050204" pitchFamily="34" charset="0"/>
                  </a:rPr>
                  <a:t>Flächenverhältnis</a:t>
                </a:r>
                <a:endParaRPr lang="en-US" altLang="zh-CN" sz="1500" dirty="0">
                  <a:latin typeface="Impact" panose="020B0806030902050204" pitchFamily="34" charset="0"/>
                </a:endParaRPr>
              </a:p>
              <a:p>
                <a:pPr marL="557213" lvl="1" indent="-214313"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endParaRPr lang="en-US" altLang="zh-CN" sz="1350" dirty="0">
                  <a:latin typeface="Impact" panose="020B0806030902050204" pitchFamily="34" charset="0"/>
                </a:endParaRPr>
              </a:p>
              <a:p>
                <a:pPr lvl="2">
                  <a:buClr>
                    <a:srgbClr val="0070C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altLang="zh-CN" sz="1350" i="1">
                          <a:latin typeface="Cambria Math" panose="02040503050406030204" pitchFamily="18" charset="0"/>
                        </a:rPr>
                        <m:t>1 − </m:t>
                      </m:r>
                      <m:f>
                        <m:fPr>
                          <m:ctrlPr>
                            <a:rPr lang="en-US" altLang="zh-CN" sz="13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𝐺𝑒𝑠𝑎𝑚𝑡𝑓𝑙</m:t>
                          </m:r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ä</m:t>
                          </m:r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𝑐h𝑒</m:t>
                          </m:r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𝑑𝑒𝑟</m:t>
                          </m:r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 50 </m:t>
                          </m:r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𝐵𝑎𝑢𝑡𝑒𝑖𝑙𝑒</m:t>
                          </m:r>
                        </m:num>
                        <m:den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𝐵𝑟𝑒𝑖𝑡</m:t>
                          </m:r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de-DE" altLang="zh-CN" sz="1350" i="1">
                              <a:latin typeface="Cambria Math" panose="02040503050406030204" pitchFamily="18" charset="0"/>
                            </a:rPr>
                            <m:t>ö</m:t>
                          </m:r>
                          <m:r>
                            <a:rPr lang="de-DE" altLang="zh-CN" sz="1350" i="1">
                              <a:latin typeface="Cambria Math" panose="02040503050406030204" pitchFamily="18" charset="0"/>
                            </a:rPr>
                            <m:t>h𝑒</m:t>
                          </m:r>
                        </m:den>
                      </m:f>
                    </m:oMath>
                  </m:oMathPara>
                </a14:m>
                <a:endParaRPr lang="en-US" altLang="zh-CN" sz="1350" dirty="0">
                  <a:latin typeface="Impact" panose="020B0806030902050204" pitchFamily="34" charset="0"/>
                </a:endParaRPr>
              </a:p>
            </p:txBody>
          </p:sp>
        </mc:Choice>
        <mc:Fallback xmlns="">
          <p:sp>
            <p:nvSpPr>
              <p:cNvPr id="15" name="Textfeld 4">
                <a:extLst>
                  <a:ext uri="{FF2B5EF4-FFF2-40B4-BE49-F238E27FC236}">
                    <a16:creationId xmlns:a16="http://schemas.microsoft.com/office/drawing/2014/main" id="{2505B020-076D-C045-957D-B51182618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03" y="1298548"/>
                <a:ext cx="6236672" cy="4138121"/>
              </a:xfrm>
              <a:prstGeom prst="rect">
                <a:avLst/>
              </a:prstGeom>
              <a:blipFill>
                <a:blip r:embed="rId4"/>
                <a:stretch>
                  <a:fillRect l="-117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Geschweifte Klammer rechts 5">
            <a:extLst>
              <a:ext uri="{FF2B5EF4-FFF2-40B4-BE49-F238E27FC236}">
                <a16:creationId xmlns:a16="http://schemas.microsoft.com/office/drawing/2014/main" id="{34C67566-197E-B442-9493-952EB9C938B3}"/>
              </a:ext>
            </a:extLst>
          </p:cNvPr>
          <p:cNvSpPr/>
          <p:nvPr/>
        </p:nvSpPr>
        <p:spPr>
          <a:xfrm>
            <a:off x="8459737" y="1519310"/>
            <a:ext cx="63482" cy="2506037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7" name="Rechteck 6">
            <a:extLst>
              <a:ext uri="{FF2B5EF4-FFF2-40B4-BE49-F238E27FC236}">
                <a16:creationId xmlns:a16="http://schemas.microsoft.com/office/drawing/2014/main" id="{5BE6784D-35DA-CF49-B7FA-F9CC55B104D0}"/>
              </a:ext>
            </a:extLst>
          </p:cNvPr>
          <p:cNvSpPr/>
          <p:nvPr/>
        </p:nvSpPr>
        <p:spPr>
          <a:xfrm>
            <a:off x="8612327" y="2523448"/>
            <a:ext cx="54854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50" dirty="0" err="1">
                <a:latin typeface="Impact" panose="020B0806030902050204" pitchFamily="34" charset="0"/>
              </a:rPr>
              <a:t>Höhe</a:t>
            </a:r>
            <a:endParaRPr lang="de-DE" sz="1350" dirty="0"/>
          </a:p>
        </p:txBody>
      </p:sp>
      <p:sp>
        <p:nvSpPr>
          <p:cNvPr id="18" name="Rechteck 7">
            <a:extLst>
              <a:ext uri="{FF2B5EF4-FFF2-40B4-BE49-F238E27FC236}">
                <a16:creationId xmlns:a16="http://schemas.microsoft.com/office/drawing/2014/main" id="{2E4D471F-9BC0-394A-AF32-68BD27A6B2B8}"/>
              </a:ext>
            </a:extLst>
          </p:cNvPr>
          <p:cNvSpPr/>
          <p:nvPr/>
        </p:nvSpPr>
        <p:spPr>
          <a:xfrm>
            <a:off x="7027720" y="1021549"/>
            <a:ext cx="53251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350" dirty="0">
                <a:latin typeface="Impact" panose="020B0806030902050204" pitchFamily="34" charset="0"/>
              </a:rPr>
              <a:t>Breit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C488D6EA-882F-114F-89FB-26A6A1B7B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719737"/>
              </p:ext>
            </p:extLst>
          </p:nvPr>
        </p:nvGraphicFramePr>
        <p:xfrm>
          <a:off x="889995" y="2673489"/>
          <a:ext cx="4781285" cy="84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257">
                  <a:extLst>
                    <a:ext uri="{9D8B030D-6E8A-4147-A177-3AD203B41FA5}">
                      <a16:colId xmlns:a16="http://schemas.microsoft.com/office/drawing/2014/main" val="3982997257"/>
                    </a:ext>
                  </a:extLst>
                </a:gridCol>
                <a:gridCol w="956257">
                  <a:extLst>
                    <a:ext uri="{9D8B030D-6E8A-4147-A177-3AD203B41FA5}">
                      <a16:colId xmlns:a16="http://schemas.microsoft.com/office/drawing/2014/main" val="1753711994"/>
                    </a:ext>
                  </a:extLst>
                </a:gridCol>
                <a:gridCol w="956257">
                  <a:extLst>
                    <a:ext uri="{9D8B030D-6E8A-4147-A177-3AD203B41FA5}">
                      <a16:colId xmlns:a16="http://schemas.microsoft.com/office/drawing/2014/main" val="650264787"/>
                    </a:ext>
                  </a:extLst>
                </a:gridCol>
                <a:gridCol w="956257">
                  <a:extLst>
                    <a:ext uri="{9D8B030D-6E8A-4147-A177-3AD203B41FA5}">
                      <a16:colId xmlns:a16="http://schemas.microsoft.com/office/drawing/2014/main" val="3811897420"/>
                    </a:ext>
                  </a:extLst>
                </a:gridCol>
                <a:gridCol w="956257">
                  <a:extLst>
                    <a:ext uri="{9D8B030D-6E8A-4147-A177-3AD203B41FA5}">
                      <a16:colId xmlns:a16="http://schemas.microsoft.com/office/drawing/2014/main" val="1181419189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Stabil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Unsicher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Kippt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Fällt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6098689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de-DE" sz="1400" dirty="0"/>
                        <a:t>Metric4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1887635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Score</a:t>
                      </a:r>
                      <a:endParaRPr lang="de-DE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3.5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0.5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43389142"/>
                  </a:ext>
                </a:extLst>
              </a:tr>
            </a:tbl>
          </a:graphicData>
        </a:graphic>
      </p:graphicFrame>
      <p:sp>
        <p:nvSpPr>
          <p:cNvPr id="8" name="CustomShape 1">
            <a:extLst>
              <a:ext uri="{FF2B5EF4-FFF2-40B4-BE49-F238E27FC236}">
                <a16:creationId xmlns:a16="http://schemas.microsoft.com/office/drawing/2014/main" id="{BED3C821-1878-2C4E-BE76-12570BA7A243}"/>
              </a:ext>
            </a:extLst>
          </p:cNvPr>
          <p:cNvSpPr/>
          <p:nvPr/>
        </p:nvSpPr>
        <p:spPr>
          <a:xfrm>
            <a:off x="457200" y="273600"/>
            <a:ext cx="8227440" cy="114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CC088D87-3100-D74D-BD37-9C964C67448D}"/>
              </a:ext>
            </a:extLst>
          </p:cNvPr>
          <p:cNvSpPr/>
          <p:nvPr/>
        </p:nvSpPr>
        <p:spPr>
          <a:xfrm>
            <a:off x="457200" y="273600"/>
            <a:ext cx="822816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de-DE" altLang="zh-CN" sz="4400" spc="-1" dirty="0">
                <a:solidFill>
                  <a:srgbClr val="000000"/>
                </a:solidFill>
              </a:rPr>
              <a:t>Bewertung</a:t>
            </a:r>
            <a:endParaRPr lang="de-DE" sz="4400" spc="-1" dirty="0"/>
          </a:p>
        </p:txBody>
      </p:sp>
    </p:spTree>
    <p:extLst>
      <p:ext uri="{BB962C8B-B14F-4D97-AF65-F5344CB8AC3E}">
        <p14:creationId xmlns:p14="http://schemas.microsoft.com/office/powerpoint/2010/main" val="117861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364</Words>
  <Application>Microsoft Office PowerPoint</Application>
  <PresentationFormat>Bildschirmpräsentation (4:3)</PresentationFormat>
  <Paragraphs>198</Paragraphs>
  <Slides>16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16</vt:i4>
      </vt:variant>
    </vt:vector>
  </HeadingPairs>
  <TitlesOfParts>
    <vt:vector size="27" baseType="lpstr">
      <vt:lpstr>DejaVu Sans</vt:lpstr>
      <vt:lpstr>Noto Sans CJK SC Regular</vt:lpstr>
      <vt:lpstr>Arial</vt:lpstr>
      <vt:lpstr>Calibri</vt:lpstr>
      <vt:lpstr>Cambria Math</vt:lpstr>
      <vt:lpstr>Consolas</vt:lpstr>
      <vt:lpstr>Impact</vt:lpstr>
      <vt:lpstr>Symbol</vt:lpstr>
      <vt:lpstr>Wingdings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Modell</vt:lpstr>
      <vt:lpstr>Evaluation</vt:lpstr>
      <vt:lpstr>Evaluation</vt:lpstr>
      <vt:lpstr>Evaluation</vt:lpstr>
      <vt:lpstr>PowerPoint-Präsentation</vt:lpstr>
      <vt:lpstr>Evaluation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周烨煦</dc:creator>
  <dc:description/>
  <cp:lastModifiedBy>周 烨煦</cp:lastModifiedBy>
  <cp:revision>205</cp:revision>
  <dcterms:modified xsi:type="dcterms:W3CDTF">2019-04-03T07:48:14Z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16.0015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Bildschirmpräsentation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</Properties>
</file>