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sldIdLst>
    <p:sldId id="263" r:id="rId2"/>
    <p:sldId id="262" r:id="rId3"/>
    <p:sldId id="271" r:id="rId4"/>
    <p:sldId id="265" r:id="rId5"/>
    <p:sldId id="266" r:id="rId6"/>
    <p:sldId id="269" r:id="rId7"/>
    <p:sldId id="270" r:id="rId8"/>
    <p:sldId id="268" r:id="rId9"/>
  </p:sldIdLst>
  <p:sldSz cx="17340263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0" userDrawn="1">
          <p15:clr>
            <a:srgbClr val="A4A3A4"/>
          </p15:clr>
        </p15:guide>
        <p15:guide id="2" pos="2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52" y="60"/>
      </p:cViewPr>
      <p:guideLst>
        <p:guide orient="horz" pos="2960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9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6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89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5182" y="239832"/>
            <a:ext cx="104989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5E5E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34"/>
            <a:ext cx="75430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34"/>
            <a:ext cx="75430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14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43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0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10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4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8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1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6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41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1.png"/><Relationship Id="rId5" Type="http://schemas.openxmlformats.org/officeDocument/2006/relationships/image" Target="../media/image55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12" Type="http://schemas.openxmlformats.org/officeDocument/2006/relationships/image" Target="../media/image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.png"/><Relationship Id="rId9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18" Type="http://schemas.openxmlformats.org/officeDocument/2006/relationships/image" Target="../media/image51.png"/><Relationship Id="rId3" Type="http://schemas.openxmlformats.org/officeDocument/2006/relationships/image" Target="../media/image43.png"/><Relationship Id="rId21" Type="http://schemas.openxmlformats.org/officeDocument/2006/relationships/image" Target="../media/image54.png"/><Relationship Id="rId7" Type="http://schemas.openxmlformats.org/officeDocument/2006/relationships/image" Target="../media/image300.png"/><Relationship Id="rId12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44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5" Type="http://schemas.openxmlformats.org/officeDocument/2006/relationships/image" Target="../media/image34.png"/><Relationship Id="rId10" Type="http://schemas.openxmlformats.org/officeDocument/2006/relationships/image" Target="../media/image3.png"/><Relationship Id="rId19" Type="http://schemas.openxmlformats.org/officeDocument/2006/relationships/image" Target="../media/image52.png"/><Relationship Id="rId4" Type="http://schemas.openxmlformats.org/officeDocument/2006/relationships/image" Target="../media/image270.png"/><Relationship Id="rId9" Type="http://schemas.openxmlformats.org/officeDocument/2006/relationships/image" Target="../media/image46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4336" y="8708392"/>
            <a:ext cx="2811145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5"/>
              </a:spcBef>
            </a:pPr>
            <a:r>
              <a:rPr sz="2400" spc="15" dirty="0">
                <a:latin typeface="+mn-ea"/>
                <a:cs typeface="Noto Sans CJK JP Medium"/>
              </a:rPr>
              <a:t>组⻓：</a:t>
            </a:r>
            <a:r>
              <a:rPr lang="zh-CN" altLang="en-US" sz="2400" spc="15" dirty="0">
                <a:latin typeface="+mn-ea"/>
                <a:cs typeface="Noto Sans CJK JP Medium"/>
              </a:rPr>
              <a:t>黄元通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8591" y="8708392"/>
            <a:ext cx="336677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5"/>
              </a:spcBef>
            </a:pPr>
            <a:r>
              <a:rPr sz="2400" spc="15" dirty="0">
                <a:latin typeface="+mn-ea"/>
                <a:cs typeface="+mn-ea"/>
              </a:rPr>
              <a:t>成员</a:t>
            </a:r>
            <a:r>
              <a:rPr sz="2400" spc="30" dirty="0">
                <a:latin typeface="+mn-ea"/>
                <a:cs typeface="+mn-ea"/>
              </a:rPr>
              <a:t> </a:t>
            </a:r>
            <a:r>
              <a:rPr sz="2400" spc="15" dirty="0">
                <a:latin typeface="+mn-ea"/>
                <a:cs typeface="+mn-ea"/>
              </a:rPr>
              <a:t>（算法）：</a:t>
            </a:r>
            <a:r>
              <a:rPr lang="zh-CN" altLang="en-US" sz="2400" spc="15" dirty="0">
                <a:latin typeface="+mn-ea"/>
                <a:cs typeface="+mn-ea"/>
              </a:rPr>
              <a:t>于之晟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0956" y="8708392"/>
            <a:ext cx="3007995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5"/>
              </a:spcBef>
            </a:pPr>
            <a:r>
              <a:rPr sz="2400" spc="15" dirty="0">
                <a:latin typeface="+mn-ea"/>
                <a:cs typeface="Noto Sans CJK JP Medium"/>
              </a:rPr>
              <a:t>（程序）</a:t>
            </a:r>
            <a:r>
              <a:rPr lang="zh-CN" altLang="en-US" sz="2400" spc="15" dirty="0">
                <a:latin typeface="+mn-ea"/>
                <a:cs typeface="Noto Sans CJK JP Medium"/>
              </a:rPr>
              <a:t>：李欣宇</a:t>
            </a:r>
            <a:endParaRPr sz="2400">
              <a:latin typeface="+mn-ea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2136" y="8708392"/>
            <a:ext cx="298958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5"/>
              </a:spcBef>
            </a:pPr>
            <a:r>
              <a:rPr sz="2400" spc="15" dirty="0">
                <a:latin typeface="+mn-ea"/>
                <a:cs typeface="Noto Sans CJK JP Medium"/>
              </a:rPr>
              <a:t>（主笔）：</a:t>
            </a:r>
            <a:r>
              <a:rPr lang="zh-CN" altLang="en-US" sz="2400" spc="15" dirty="0">
                <a:latin typeface="+mn-ea"/>
                <a:cs typeface="Noto Sans CJK JP Medium"/>
              </a:rPr>
              <a:t>付大川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4337" y="3215991"/>
            <a:ext cx="8984615" cy="2576475"/>
          </a:xfrm>
          <a:prstGeom prst="rect">
            <a:avLst/>
          </a:prstGeom>
        </p:spPr>
        <p:txBody>
          <a:bodyPr vert="horz" wrap="square" lIns="0" tIns="494030" rIns="0" bIns="0" rtlCol="0">
            <a:spAutoFit/>
          </a:bodyPr>
          <a:lstStyle/>
          <a:p>
            <a:pPr marL="12701">
              <a:spcBef>
                <a:spcPts val="3890"/>
              </a:spcBef>
            </a:pPr>
            <a:r>
              <a:rPr sz="8201" spc="-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2020-2021</a:t>
            </a:r>
            <a:r>
              <a:rPr sz="8201" spc="-165" dirty="0">
                <a:solidFill>
                  <a:srgbClr val="000000"/>
                </a:solidFill>
              </a:rPr>
              <a:t>算法课设</a:t>
            </a:r>
            <a:endParaRPr sz="8201">
              <a:latin typeface="Arial" panose="020B0604020202020204"/>
              <a:cs typeface="Arial" panose="020B0604020202020204"/>
            </a:endParaRPr>
          </a:p>
          <a:p>
            <a:pPr marL="12701">
              <a:spcBef>
                <a:spcPts val="1755"/>
              </a:spcBef>
            </a:pPr>
            <a:r>
              <a:rPr sz="3800" dirty="0">
                <a:solidFill>
                  <a:srgbClr val="000000"/>
                </a:solidFill>
              </a:rPr>
              <a:t>验收汇报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2904331" y="8128637"/>
            <a:ext cx="354330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1">
              <a:spcBef>
                <a:spcPts val="115"/>
              </a:spcBef>
            </a:pPr>
            <a:r>
              <a:rPr sz="2400" spc="15" dirty="0">
                <a:latin typeface="+mn-ea"/>
                <a:cs typeface="+mn-ea"/>
              </a:rPr>
              <a:t>班级：</a:t>
            </a:r>
            <a:r>
              <a:rPr lang="zh-CN" altLang="en-US" sz="2400" spc="15" dirty="0">
                <a:latin typeface="+mn-ea"/>
                <a:cs typeface="+mn-ea"/>
              </a:rPr>
              <a:t>人工智能</a:t>
            </a:r>
            <a:r>
              <a:rPr lang="en-US" altLang="zh-CN" sz="2400" spc="15" dirty="0">
                <a:latin typeface="+mn-ea"/>
                <a:cs typeface="+mn-ea"/>
              </a:rPr>
              <a:t>1902</a:t>
            </a:r>
            <a:r>
              <a:rPr lang="zh-CN" altLang="en-US" sz="2400" spc="15" dirty="0">
                <a:latin typeface="+mn-ea"/>
                <a:cs typeface="+mn-ea"/>
              </a:rPr>
              <a:t>班</a:t>
            </a:r>
            <a:endParaRPr lang="en-US" altLang="zh-CN" sz="2400" spc="15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573" y="4973410"/>
            <a:ext cx="1404620" cy="662305"/>
          </a:xfrm>
          <a:custGeom>
            <a:avLst/>
            <a:gdLst/>
            <a:ahLst/>
            <a:cxnLst/>
            <a:rect l="l" t="t" r="r" b="b"/>
            <a:pathLst>
              <a:path w="1404620" h="662304">
                <a:moveTo>
                  <a:pt x="1404416" y="0"/>
                </a:moveTo>
                <a:lnTo>
                  <a:pt x="0" y="0"/>
                </a:lnTo>
                <a:lnTo>
                  <a:pt x="0" y="662127"/>
                </a:lnTo>
                <a:lnTo>
                  <a:pt x="1404416" y="662127"/>
                </a:lnTo>
                <a:lnTo>
                  <a:pt x="1404416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16471" y="2766721"/>
            <a:ext cx="4234815" cy="49949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159385" rIns="0" bIns="0" rtlCol="0">
            <a:spAutoFit/>
          </a:bodyPr>
          <a:lstStyle/>
          <a:p>
            <a:pPr marL="890269">
              <a:spcBef>
                <a:spcPts val="1255"/>
              </a:spcBef>
            </a:pP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Trusted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Party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6247" y="2057400"/>
            <a:ext cx="5680075" cy="4725670"/>
            <a:chOff x="7168515" y="3363848"/>
            <a:chExt cx="5680075" cy="4725670"/>
          </a:xfrm>
        </p:grpSpPr>
        <p:sp>
          <p:nvSpPr>
            <p:cNvPr id="5" name="object 5"/>
            <p:cNvSpPr/>
            <p:nvPr/>
          </p:nvSpPr>
          <p:spPr>
            <a:xfrm>
              <a:off x="11492012" y="4828950"/>
              <a:ext cx="1270" cy="1461135"/>
            </a:xfrm>
            <a:custGeom>
              <a:avLst/>
              <a:gdLst/>
              <a:ahLst/>
              <a:cxnLst/>
              <a:rect l="l" t="t" r="r" b="b"/>
              <a:pathLst>
                <a:path w="1270" h="1461135">
                  <a:moveTo>
                    <a:pt x="0" y="1460535"/>
                  </a:moveTo>
                  <a:lnTo>
                    <a:pt x="734" y="12700"/>
                  </a:lnTo>
                  <a:lnTo>
                    <a:pt x="74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1790" y="4719726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20" h="122554">
                  <a:moveTo>
                    <a:pt x="61023" y="0"/>
                  </a:moveTo>
                  <a:lnTo>
                    <a:pt x="0" y="121894"/>
                  </a:lnTo>
                  <a:lnTo>
                    <a:pt x="121920" y="121958"/>
                  </a:lnTo>
                  <a:lnTo>
                    <a:pt x="610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1990" y="6166224"/>
              <a:ext cx="662305" cy="770890"/>
            </a:xfrm>
            <a:custGeom>
              <a:avLst/>
              <a:gdLst/>
              <a:ahLst/>
              <a:cxnLst/>
              <a:rect l="l" t="t" r="r" b="b"/>
              <a:pathLst>
                <a:path w="662304" h="770890">
                  <a:moveTo>
                    <a:pt x="27050" y="218439"/>
                  </a:moveTo>
                  <a:lnTo>
                    <a:pt x="23012" y="218439"/>
                  </a:lnTo>
                  <a:lnTo>
                    <a:pt x="14316" y="219710"/>
                  </a:lnTo>
                  <a:lnTo>
                    <a:pt x="6972" y="224789"/>
                  </a:lnTo>
                  <a:lnTo>
                    <a:pt x="1895" y="232410"/>
                  </a:lnTo>
                  <a:lnTo>
                    <a:pt x="0" y="242569"/>
                  </a:lnTo>
                  <a:lnTo>
                    <a:pt x="0" y="547369"/>
                  </a:lnTo>
                  <a:lnTo>
                    <a:pt x="10201" y="586739"/>
                  </a:lnTo>
                  <a:lnTo>
                    <a:pt x="38252" y="615950"/>
                  </a:lnTo>
                  <a:lnTo>
                    <a:pt x="282854" y="768350"/>
                  </a:lnTo>
                  <a:lnTo>
                    <a:pt x="295096" y="770889"/>
                  </a:lnTo>
                  <a:lnTo>
                    <a:pt x="306724" y="768350"/>
                  </a:lnTo>
                  <a:lnTo>
                    <a:pt x="315408" y="760729"/>
                  </a:lnTo>
                  <a:lnTo>
                    <a:pt x="318820" y="748029"/>
                  </a:lnTo>
                  <a:lnTo>
                    <a:pt x="318820" y="702309"/>
                  </a:lnTo>
                  <a:lnTo>
                    <a:pt x="256960" y="702309"/>
                  </a:lnTo>
                  <a:lnTo>
                    <a:pt x="246341" y="698500"/>
                  </a:lnTo>
                  <a:lnTo>
                    <a:pt x="235738" y="689609"/>
                  </a:lnTo>
                  <a:lnTo>
                    <a:pt x="227083" y="676909"/>
                  </a:lnTo>
                  <a:lnTo>
                    <a:pt x="221251" y="661669"/>
                  </a:lnTo>
                  <a:lnTo>
                    <a:pt x="219113" y="646429"/>
                  </a:lnTo>
                  <a:lnTo>
                    <a:pt x="220335" y="637539"/>
                  </a:lnTo>
                  <a:lnTo>
                    <a:pt x="223759" y="631189"/>
                  </a:lnTo>
                  <a:lnTo>
                    <a:pt x="229019" y="626109"/>
                  </a:lnTo>
                  <a:lnTo>
                    <a:pt x="318820" y="626109"/>
                  </a:lnTo>
                  <a:lnTo>
                    <a:pt x="318820" y="590550"/>
                  </a:lnTo>
                  <a:lnTo>
                    <a:pt x="74713" y="590550"/>
                  </a:lnTo>
                  <a:lnTo>
                    <a:pt x="64109" y="586739"/>
                  </a:lnTo>
                  <a:lnTo>
                    <a:pt x="53490" y="577850"/>
                  </a:lnTo>
                  <a:lnTo>
                    <a:pt x="44815" y="565150"/>
                  </a:lnTo>
                  <a:lnTo>
                    <a:pt x="38963" y="551179"/>
                  </a:lnTo>
                  <a:lnTo>
                    <a:pt x="36817" y="537209"/>
                  </a:lnTo>
                  <a:lnTo>
                    <a:pt x="38047" y="527050"/>
                  </a:lnTo>
                  <a:lnTo>
                    <a:pt x="41489" y="520700"/>
                  </a:lnTo>
                  <a:lnTo>
                    <a:pt x="46766" y="516889"/>
                  </a:lnTo>
                  <a:lnTo>
                    <a:pt x="53505" y="515619"/>
                  </a:lnTo>
                  <a:lnTo>
                    <a:pt x="223759" y="515619"/>
                  </a:lnTo>
                  <a:lnTo>
                    <a:pt x="229019" y="510539"/>
                  </a:lnTo>
                  <a:lnTo>
                    <a:pt x="235750" y="509269"/>
                  </a:lnTo>
                  <a:lnTo>
                    <a:pt x="318820" y="509269"/>
                  </a:lnTo>
                  <a:lnTo>
                    <a:pt x="318820" y="477519"/>
                  </a:lnTo>
                  <a:lnTo>
                    <a:pt x="74713" y="477519"/>
                  </a:lnTo>
                  <a:lnTo>
                    <a:pt x="64109" y="473709"/>
                  </a:lnTo>
                  <a:lnTo>
                    <a:pt x="53490" y="464819"/>
                  </a:lnTo>
                  <a:lnTo>
                    <a:pt x="44815" y="453389"/>
                  </a:lnTo>
                  <a:lnTo>
                    <a:pt x="38963" y="439419"/>
                  </a:lnTo>
                  <a:lnTo>
                    <a:pt x="36817" y="424179"/>
                  </a:lnTo>
                  <a:lnTo>
                    <a:pt x="38047" y="415289"/>
                  </a:lnTo>
                  <a:lnTo>
                    <a:pt x="41489" y="408939"/>
                  </a:lnTo>
                  <a:lnTo>
                    <a:pt x="46766" y="403859"/>
                  </a:lnTo>
                  <a:lnTo>
                    <a:pt x="53505" y="402589"/>
                  </a:lnTo>
                  <a:lnTo>
                    <a:pt x="222390" y="402589"/>
                  </a:lnTo>
                  <a:lnTo>
                    <a:pt x="223759" y="400050"/>
                  </a:lnTo>
                  <a:lnTo>
                    <a:pt x="229019" y="394969"/>
                  </a:lnTo>
                  <a:lnTo>
                    <a:pt x="306725" y="394969"/>
                  </a:lnTo>
                  <a:lnTo>
                    <a:pt x="304619" y="389889"/>
                  </a:lnTo>
                  <a:lnTo>
                    <a:pt x="287949" y="368300"/>
                  </a:lnTo>
                  <a:lnTo>
                    <a:pt x="282852" y="364489"/>
                  </a:lnTo>
                  <a:lnTo>
                    <a:pt x="74713" y="364489"/>
                  </a:lnTo>
                  <a:lnTo>
                    <a:pt x="64109" y="360679"/>
                  </a:lnTo>
                  <a:lnTo>
                    <a:pt x="53490" y="353059"/>
                  </a:lnTo>
                  <a:lnTo>
                    <a:pt x="44815" y="340359"/>
                  </a:lnTo>
                  <a:lnTo>
                    <a:pt x="38963" y="326389"/>
                  </a:lnTo>
                  <a:lnTo>
                    <a:pt x="36817" y="312419"/>
                  </a:lnTo>
                  <a:lnTo>
                    <a:pt x="38047" y="303529"/>
                  </a:lnTo>
                  <a:lnTo>
                    <a:pt x="41489" y="295910"/>
                  </a:lnTo>
                  <a:lnTo>
                    <a:pt x="46766" y="292100"/>
                  </a:lnTo>
                  <a:lnTo>
                    <a:pt x="53505" y="290829"/>
                  </a:lnTo>
                  <a:lnTo>
                    <a:pt x="157558" y="290829"/>
                  </a:lnTo>
                  <a:lnTo>
                    <a:pt x="31203" y="219710"/>
                  </a:lnTo>
                  <a:lnTo>
                    <a:pt x="27050" y="218439"/>
                  </a:lnTo>
                  <a:close/>
                </a:path>
                <a:path w="662304" h="770890">
                  <a:moveTo>
                    <a:pt x="639216" y="218439"/>
                  </a:moveTo>
                  <a:lnTo>
                    <a:pt x="635177" y="218439"/>
                  </a:lnTo>
                  <a:lnTo>
                    <a:pt x="631024" y="219710"/>
                  </a:lnTo>
                  <a:lnTo>
                    <a:pt x="396367" y="351789"/>
                  </a:lnTo>
                  <a:lnTo>
                    <a:pt x="357609" y="389889"/>
                  </a:lnTo>
                  <a:lnTo>
                    <a:pt x="343407" y="441959"/>
                  </a:lnTo>
                  <a:lnTo>
                    <a:pt x="343407" y="748029"/>
                  </a:lnTo>
                  <a:lnTo>
                    <a:pt x="346828" y="760729"/>
                  </a:lnTo>
                  <a:lnTo>
                    <a:pt x="355530" y="768350"/>
                  </a:lnTo>
                  <a:lnTo>
                    <a:pt x="367175" y="770889"/>
                  </a:lnTo>
                  <a:lnTo>
                    <a:pt x="379425" y="768350"/>
                  </a:lnTo>
                  <a:lnTo>
                    <a:pt x="485391" y="702309"/>
                  </a:lnTo>
                  <a:lnTo>
                    <a:pt x="405262" y="702309"/>
                  </a:lnTo>
                  <a:lnTo>
                    <a:pt x="396590" y="701039"/>
                  </a:lnTo>
                  <a:lnTo>
                    <a:pt x="390740" y="693419"/>
                  </a:lnTo>
                  <a:lnTo>
                    <a:pt x="388594" y="680719"/>
                  </a:lnTo>
                  <a:lnTo>
                    <a:pt x="390740" y="666750"/>
                  </a:lnTo>
                  <a:lnTo>
                    <a:pt x="415874" y="629919"/>
                  </a:lnTo>
                  <a:lnTo>
                    <a:pt x="423227" y="626109"/>
                  </a:lnTo>
                  <a:lnTo>
                    <a:pt x="607661" y="626109"/>
                  </a:lnTo>
                  <a:lnTo>
                    <a:pt x="623963" y="615950"/>
                  </a:lnTo>
                  <a:lnTo>
                    <a:pt x="639998" y="603250"/>
                  </a:lnTo>
                  <a:lnTo>
                    <a:pt x="649274" y="590550"/>
                  </a:lnTo>
                  <a:lnTo>
                    <a:pt x="587515" y="590550"/>
                  </a:lnTo>
                  <a:lnTo>
                    <a:pt x="578861" y="588009"/>
                  </a:lnTo>
                  <a:lnTo>
                    <a:pt x="573028" y="581659"/>
                  </a:lnTo>
                  <a:lnTo>
                    <a:pt x="570890" y="568959"/>
                  </a:lnTo>
                  <a:lnTo>
                    <a:pt x="573028" y="554989"/>
                  </a:lnTo>
                  <a:lnTo>
                    <a:pt x="598119" y="519429"/>
                  </a:lnTo>
                  <a:lnTo>
                    <a:pt x="605523" y="515619"/>
                  </a:lnTo>
                  <a:lnTo>
                    <a:pt x="662292" y="515619"/>
                  </a:lnTo>
                  <a:lnTo>
                    <a:pt x="662292" y="471169"/>
                  </a:lnTo>
                  <a:lnTo>
                    <a:pt x="405262" y="471169"/>
                  </a:lnTo>
                  <a:lnTo>
                    <a:pt x="396590" y="468629"/>
                  </a:lnTo>
                  <a:lnTo>
                    <a:pt x="390740" y="461009"/>
                  </a:lnTo>
                  <a:lnTo>
                    <a:pt x="388594" y="448309"/>
                  </a:lnTo>
                  <a:lnTo>
                    <a:pt x="390740" y="434339"/>
                  </a:lnTo>
                  <a:lnTo>
                    <a:pt x="396590" y="419100"/>
                  </a:lnTo>
                  <a:lnTo>
                    <a:pt x="405262" y="406400"/>
                  </a:lnTo>
                  <a:lnTo>
                    <a:pt x="415874" y="397509"/>
                  </a:lnTo>
                  <a:lnTo>
                    <a:pt x="419646" y="396239"/>
                  </a:lnTo>
                  <a:lnTo>
                    <a:pt x="423227" y="394969"/>
                  </a:lnTo>
                  <a:lnTo>
                    <a:pt x="662292" y="394969"/>
                  </a:lnTo>
                  <a:lnTo>
                    <a:pt x="662292" y="364489"/>
                  </a:lnTo>
                  <a:lnTo>
                    <a:pt x="587515" y="364489"/>
                  </a:lnTo>
                  <a:lnTo>
                    <a:pt x="578861" y="361950"/>
                  </a:lnTo>
                  <a:lnTo>
                    <a:pt x="573028" y="354329"/>
                  </a:lnTo>
                  <a:lnTo>
                    <a:pt x="570890" y="342900"/>
                  </a:lnTo>
                  <a:lnTo>
                    <a:pt x="573028" y="328929"/>
                  </a:lnTo>
                  <a:lnTo>
                    <a:pt x="578861" y="314960"/>
                  </a:lnTo>
                  <a:lnTo>
                    <a:pt x="587515" y="302260"/>
                  </a:lnTo>
                  <a:lnTo>
                    <a:pt x="598119" y="293369"/>
                  </a:lnTo>
                  <a:lnTo>
                    <a:pt x="601891" y="292100"/>
                  </a:lnTo>
                  <a:lnTo>
                    <a:pt x="605523" y="290829"/>
                  </a:lnTo>
                  <a:lnTo>
                    <a:pt x="662292" y="290829"/>
                  </a:lnTo>
                  <a:lnTo>
                    <a:pt x="662292" y="242569"/>
                  </a:lnTo>
                  <a:lnTo>
                    <a:pt x="660386" y="232410"/>
                  </a:lnTo>
                  <a:lnTo>
                    <a:pt x="655288" y="224789"/>
                  </a:lnTo>
                  <a:lnTo>
                    <a:pt x="647922" y="219710"/>
                  </a:lnTo>
                  <a:lnTo>
                    <a:pt x="639216" y="218439"/>
                  </a:lnTo>
                  <a:close/>
                </a:path>
                <a:path w="662304" h="770890">
                  <a:moveTo>
                    <a:pt x="318820" y="626109"/>
                  </a:moveTo>
                  <a:lnTo>
                    <a:pt x="239001" y="626109"/>
                  </a:lnTo>
                  <a:lnTo>
                    <a:pt x="242582" y="627379"/>
                  </a:lnTo>
                  <a:lnTo>
                    <a:pt x="246341" y="629919"/>
                  </a:lnTo>
                  <a:lnTo>
                    <a:pt x="256960" y="638809"/>
                  </a:lnTo>
                  <a:lnTo>
                    <a:pt x="265636" y="651509"/>
                  </a:lnTo>
                  <a:lnTo>
                    <a:pt x="271487" y="666750"/>
                  </a:lnTo>
                  <a:lnTo>
                    <a:pt x="273634" y="680719"/>
                  </a:lnTo>
                  <a:lnTo>
                    <a:pt x="271487" y="693419"/>
                  </a:lnTo>
                  <a:lnTo>
                    <a:pt x="265636" y="701039"/>
                  </a:lnTo>
                  <a:lnTo>
                    <a:pt x="256960" y="702309"/>
                  </a:lnTo>
                  <a:lnTo>
                    <a:pt x="318820" y="702309"/>
                  </a:lnTo>
                  <a:lnTo>
                    <a:pt x="318820" y="626109"/>
                  </a:lnTo>
                  <a:close/>
                </a:path>
                <a:path w="662304" h="770890">
                  <a:moveTo>
                    <a:pt x="607661" y="626109"/>
                  </a:moveTo>
                  <a:lnTo>
                    <a:pt x="433209" y="626109"/>
                  </a:lnTo>
                  <a:lnTo>
                    <a:pt x="438469" y="631189"/>
                  </a:lnTo>
                  <a:lnTo>
                    <a:pt x="441893" y="637539"/>
                  </a:lnTo>
                  <a:lnTo>
                    <a:pt x="435143" y="676909"/>
                  </a:lnTo>
                  <a:lnTo>
                    <a:pt x="405262" y="702309"/>
                  </a:lnTo>
                  <a:lnTo>
                    <a:pt x="485391" y="702309"/>
                  </a:lnTo>
                  <a:lnTo>
                    <a:pt x="607661" y="626109"/>
                  </a:lnTo>
                  <a:close/>
                </a:path>
                <a:path w="662304" h="770890">
                  <a:moveTo>
                    <a:pt x="223759" y="515619"/>
                  </a:moveTo>
                  <a:lnTo>
                    <a:pt x="56769" y="515619"/>
                  </a:lnTo>
                  <a:lnTo>
                    <a:pt x="60337" y="516889"/>
                  </a:lnTo>
                  <a:lnTo>
                    <a:pt x="64109" y="519429"/>
                  </a:lnTo>
                  <a:lnTo>
                    <a:pt x="74713" y="528319"/>
                  </a:lnTo>
                  <a:lnTo>
                    <a:pt x="83367" y="541019"/>
                  </a:lnTo>
                  <a:lnTo>
                    <a:pt x="89200" y="554989"/>
                  </a:lnTo>
                  <a:lnTo>
                    <a:pt x="91338" y="568959"/>
                  </a:lnTo>
                  <a:lnTo>
                    <a:pt x="89200" y="581659"/>
                  </a:lnTo>
                  <a:lnTo>
                    <a:pt x="83367" y="588009"/>
                  </a:lnTo>
                  <a:lnTo>
                    <a:pt x="74713" y="590550"/>
                  </a:lnTo>
                  <a:lnTo>
                    <a:pt x="318820" y="590550"/>
                  </a:lnTo>
                  <a:lnTo>
                    <a:pt x="318820" y="586739"/>
                  </a:lnTo>
                  <a:lnTo>
                    <a:pt x="256960" y="586739"/>
                  </a:lnTo>
                  <a:lnTo>
                    <a:pt x="246341" y="582929"/>
                  </a:lnTo>
                  <a:lnTo>
                    <a:pt x="235738" y="574039"/>
                  </a:lnTo>
                  <a:lnTo>
                    <a:pt x="227083" y="561339"/>
                  </a:lnTo>
                  <a:lnTo>
                    <a:pt x="221251" y="546100"/>
                  </a:lnTo>
                  <a:lnTo>
                    <a:pt x="219113" y="532129"/>
                  </a:lnTo>
                  <a:lnTo>
                    <a:pt x="220335" y="521969"/>
                  </a:lnTo>
                  <a:lnTo>
                    <a:pt x="223759" y="515619"/>
                  </a:lnTo>
                  <a:close/>
                </a:path>
                <a:path w="662304" h="770890">
                  <a:moveTo>
                    <a:pt x="662292" y="515619"/>
                  </a:moveTo>
                  <a:lnTo>
                    <a:pt x="608787" y="515619"/>
                  </a:lnTo>
                  <a:lnTo>
                    <a:pt x="615515" y="516889"/>
                  </a:lnTo>
                  <a:lnTo>
                    <a:pt x="620771" y="520700"/>
                  </a:lnTo>
                  <a:lnTo>
                    <a:pt x="624190" y="527050"/>
                  </a:lnTo>
                  <a:lnTo>
                    <a:pt x="625411" y="537209"/>
                  </a:lnTo>
                  <a:lnTo>
                    <a:pt x="623265" y="551179"/>
                  </a:lnTo>
                  <a:lnTo>
                    <a:pt x="617413" y="565150"/>
                  </a:lnTo>
                  <a:lnTo>
                    <a:pt x="608737" y="577850"/>
                  </a:lnTo>
                  <a:lnTo>
                    <a:pt x="598119" y="586739"/>
                  </a:lnTo>
                  <a:lnTo>
                    <a:pt x="587515" y="590550"/>
                  </a:lnTo>
                  <a:lnTo>
                    <a:pt x="649274" y="590550"/>
                  </a:lnTo>
                  <a:lnTo>
                    <a:pt x="652057" y="586739"/>
                  </a:lnTo>
                  <a:lnTo>
                    <a:pt x="659652" y="567689"/>
                  </a:lnTo>
                  <a:lnTo>
                    <a:pt x="662292" y="547369"/>
                  </a:lnTo>
                  <a:lnTo>
                    <a:pt x="662292" y="515619"/>
                  </a:lnTo>
                  <a:close/>
                </a:path>
                <a:path w="662304" h="770890">
                  <a:moveTo>
                    <a:pt x="318820" y="509269"/>
                  </a:moveTo>
                  <a:lnTo>
                    <a:pt x="235750" y="509269"/>
                  </a:lnTo>
                  <a:lnTo>
                    <a:pt x="239001" y="510539"/>
                  </a:lnTo>
                  <a:lnTo>
                    <a:pt x="242582" y="511809"/>
                  </a:lnTo>
                  <a:lnTo>
                    <a:pt x="246341" y="513079"/>
                  </a:lnTo>
                  <a:lnTo>
                    <a:pt x="256960" y="523239"/>
                  </a:lnTo>
                  <a:lnTo>
                    <a:pt x="265636" y="535939"/>
                  </a:lnTo>
                  <a:lnTo>
                    <a:pt x="271487" y="549909"/>
                  </a:lnTo>
                  <a:lnTo>
                    <a:pt x="273634" y="565150"/>
                  </a:lnTo>
                  <a:lnTo>
                    <a:pt x="271487" y="576579"/>
                  </a:lnTo>
                  <a:lnTo>
                    <a:pt x="265636" y="584200"/>
                  </a:lnTo>
                  <a:lnTo>
                    <a:pt x="256960" y="586739"/>
                  </a:lnTo>
                  <a:lnTo>
                    <a:pt x="318820" y="586739"/>
                  </a:lnTo>
                  <a:lnTo>
                    <a:pt x="318820" y="509269"/>
                  </a:lnTo>
                  <a:close/>
                </a:path>
                <a:path w="662304" h="770890">
                  <a:moveTo>
                    <a:pt x="222390" y="402589"/>
                  </a:moveTo>
                  <a:lnTo>
                    <a:pt x="56769" y="402589"/>
                  </a:lnTo>
                  <a:lnTo>
                    <a:pt x="60337" y="403859"/>
                  </a:lnTo>
                  <a:lnTo>
                    <a:pt x="64109" y="406400"/>
                  </a:lnTo>
                  <a:lnTo>
                    <a:pt x="74713" y="415289"/>
                  </a:lnTo>
                  <a:lnTo>
                    <a:pt x="83367" y="427989"/>
                  </a:lnTo>
                  <a:lnTo>
                    <a:pt x="89200" y="441959"/>
                  </a:lnTo>
                  <a:lnTo>
                    <a:pt x="91338" y="455929"/>
                  </a:lnTo>
                  <a:lnTo>
                    <a:pt x="89200" y="467359"/>
                  </a:lnTo>
                  <a:lnTo>
                    <a:pt x="83367" y="474979"/>
                  </a:lnTo>
                  <a:lnTo>
                    <a:pt x="74713" y="477519"/>
                  </a:lnTo>
                  <a:lnTo>
                    <a:pt x="318820" y="477519"/>
                  </a:lnTo>
                  <a:lnTo>
                    <a:pt x="318820" y="471169"/>
                  </a:lnTo>
                  <a:lnTo>
                    <a:pt x="256960" y="471169"/>
                  </a:lnTo>
                  <a:lnTo>
                    <a:pt x="246341" y="467359"/>
                  </a:lnTo>
                  <a:lnTo>
                    <a:pt x="235738" y="458469"/>
                  </a:lnTo>
                  <a:lnTo>
                    <a:pt x="227083" y="445769"/>
                  </a:lnTo>
                  <a:lnTo>
                    <a:pt x="221251" y="430529"/>
                  </a:lnTo>
                  <a:lnTo>
                    <a:pt x="219113" y="416559"/>
                  </a:lnTo>
                  <a:lnTo>
                    <a:pt x="220335" y="406400"/>
                  </a:lnTo>
                  <a:lnTo>
                    <a:pt x="222390" y="402589"/>
                  </a:lnTo>
                  <a:close/>
                </a:path>
                <a:path w="662304" h="770890">
                  <a:moveTo>
                    <a:pt x="306725" y="394969"/>
                  </a:moveTo>
                  <a:lnTo>
                    <a:pt x="239001" y="394969"/>
                  </a:lnTo>
                  <a:lnTo>
                    <a:pt x="242582" y="396239"/>
                  </a:lnTo>
                  <a:lnTo>
                    <a:pt x="246341" y="397509"/>
                  </a:lnTo>
                  <a:lnTo>
                    <a:pt x="256960" y="406400"/>
                  </a:lnTo>
                  <a:lnTo>
                    <a:pt x="265636" y="419100"/>
                  </a:lnTo>
                  <a:lnTo>
                    <a:pt x="271487" y="434339"/>
                  </a:lnTo>
                  <a:lnTo>
                    <a:pt x="273634" y="448309"/>
                  </a:lnTo>
                  <a:lnTo>
                    <a:pt x="271487" y="461009"/>
                  </a:lnTo>
                  <a:lnTo>
                    <a:pt x="265636" y="468629"/>
                  </a:lnTo>
                  <a:lnTo>
                    <a:pt x="256960" y="471169"/>
                  </a:lnTo>
                  <a:lnTo>
                    <a:pt x="318820" y="471169"/>
                  </a:lnTo>
                  <a:lnTo>
                    <a:pt x="318820" y="441959"/>
                  </a:lnTo>
                  <a:lnTo>
                    <a:pt x="315150" y="415289"/>
                  </a:lnTo>
                  <a:lnTo>
                    <a:pt x="306725" y="394969"/>
                  </a:lnTo>
                  <a:close/>
                </a:path>
                <a:path w="662304" h="770890">
                  <a:moveTo>
                    <a:pt x="662292" y="394969"/>
                  </a:moveTo>
                  <a:lnTo>
                    <a:pt x="433209" y="394969"/>
                  </a:lnTo>
                  <a:lnTo>
                    <a:pt x="438469" y="400050"/>
                  </a:lnTo>
                  <a:lnTo>
                    <a:pt x="441893" y="406400"/>
                  </a:lnTo>
                  <a:lnTo>
                    <a:pt x="435143" y="445769"/>
                  </a:lnTo>
                  <a:lnTo>
                    <a:pt x="405262" y="471169"/>
                  </a:lnTo>
                  <a:lnTo>
                    <a:pt x="662292" y="471169"/>
                  </a:lnTo>
                  <a:lnTo>
                    <a:pt x="662292" y="394969"/>
                  </a:lnTo>
                  <a:close/>
                </a:path>
                <a:path w="662304" h="770890">
                  <a:moveTo>
                    <a:pt x="157558" y="290829"/>
                  </a:moveTo>
                  <a:lnTo>
                    <a:pt x="56769" y="290829"/>
                  </a:lnTo>
                  <a:lnTo>
                    <a:pt x="60337" y="292100"/>
                  </a:lnTo>
                  <a:lnTo>
                    <a:pt x="64109" y="293369"/>
                  </a:lnTo>
                  <a:lnTo>
                    <a:pt x="74713" y="302260"/>
                  </a:lnTo>
                  <a:lnTo>
                    <a:pt x="83367" y="314960"/>
                  </a:lnTo>
                  <a:lnTo>
                    <a:pt x="89200" y="328929"/>
                  </a:lnTo>
                  <a:lnTo>
                    <a:pt x="91338" y="342900"/>
                  </a:lnTo>
                  <a:lnTo>
                    <a:pt x="89200" y="354329"/>
                  </a:lnTo>
                  <a:lnTo>
                    <a:pt x="83367" y="361950"/>
                  </a:lnTo>
                  <a:lnTo>
                    <a:pt x="74713" y="364489"/>
                  </a:lnTo>
                  <a:lnTo>
                    <a:pt x="282852" y="364489"/>
                  </a:lnTo>
                  <a:lnTo>
                    <a:pt x="265861" y="351789"/>
                  </a:lnTo>
                  <a:lnTo>
                    <a:pt x="157558" y="290829"/>
                  </a:lnTo>
                  <a:close/>
                </a:path>
                <a:path w="662304" h="770890">
                  <a:moveTo>
                    <a:pt x="662292" y="290829"/>
                  </a:moveTo>
                  <a:lnTo>
                    <a:pt x="608787" y="290829"/>
                  </a:lnTo>
                  <a:lnTo>
                    <a:pt x="615515" y="292100"/>
                  </a:lnTo>
                  <a:lnTo>
                    <a:pt x="620771" y="295910"/>
                  </a:lnTo>
                  <a:lnTo>
                    <a:pt x="624190" y="303529"/>
                  </a:lnTo>
                  <a:lnTo>
                    <a:pt x="625411" y="312419"/>
                  </a:lnTo>
                  <a:lnTo>
                    <a:pt x="623265" y="326389"/>
                  </a:lnTo>
                  <a:lnTo>
                    <a:pt x="617413" y="340359"/>
                  </a:lnTo>
                  <a:lnTo>
                    <a:pt x="608737" y="353059"/>
                  </a:lnTo>
                  <a:lnTo>
                    <a:pt x="598119" y="360679"/>
                  </a:lnTo>
                  <a:lnTo>
                    <a:pt x="587515" y="364489"/>
                  </a:lnTo>
                  <a:lnTo>
                    <a:pt x="662292" y="364489"/>
                  </a:lnTo>
                  <a:lnTo>
                    <a:pt x="662292" y="290829"/>
                  </a:lnTo>
                  <a:close/>
                </a:path>
                <a:path w="662304" h="770890">
                  <a:moveTo>
                    <a:pt x="331114" y="0"/>
                  </a:moveTo>
                  <a:lnTo>
                    <a:pt x="291172" y="11429"/>
                  </a:lnTo>
                  <a:lnTo>
                    <a:pt x="36144" y="154939"/>
                  </a:lnTo>
                  <a:lnTo>
                    <a:pt x="24199" y="176529"/>
                  </a:lnTo>
                  <a:lnTo>
                    <a:pt x="27185" y="187960"/>
                  </a:lnTo>
                  <a:lnTo>
                    <a:pt x="36144" y="196850"/>
                  </a:lnTo>
                  <a:lnTo>
                    <a:pt x="279780" y="334010"/>
                  </a:lnTo>
                  <a:lnTo>
                    <a:pt x="304780" y="344169"/>
                  </a:lnTo>
                  <a:lnTo>
                    <a:pt x="331114" y="347979"/>
                  </a:lnTo>
                  <a:lnTo>
                    <a:pt x="357447" y="344169"/>
                  </a:lnTo>
                  <a:lnTo>
                    <a:pt x="382447" y="334010"/>
                  </a:lnTo>
                  <a:lnTo>
                    <a:pt x="438845" y="302260"/>
                  </a:lnTo>
                  <a:lnTo>
                    <a:pt x="331114" y="302260"/>
                  </a:lnTo>
                  <a:lnTo>
                    <a:pt x="316044" y="299719"/>
                  </a:lnTo>
                  <a:lnTo>
                    <a:pt x="302793" y="294639"/>
                  </a:lnTo>
                  <a:lnTo>
                    <a:pt x="293999" y="288289"/>
                  </a:lnTo>
                  <a:lnTo>
                    <a:pt x="291068" y="279400"/>
                  </a:lnTo>
                  <a:lnTo>
                    <a:pt x="293999" y="270510"/>
                  </a:lnTo>
                  <a:lnTo>
                    <a:pt x="302793" y="262889"/>
                  </a:lnTo>
                  <a:lnTo>
                    <a:pt x="309077" y="260350"/>
                  </a:lnTo>
                  <a:lnTo>
                    <a:pt x="316044" y="257810"/>
                  </a:lnTo>
                  <a:lnTo>
                    <a:pt x="323465" y="256539"/>
                  </a:lnTo>
                  <a:lnTo>
                    <a:pt x="520057" y="256539"/>
                  </a:lnTo>
                  <a:lnTo>
                    <a:pt x="626084" y="196850"/>
                  </a:lnTo>
                  <a:lnTo>
                    <a:pt x="628644" y="194310"/>
                  </a:lnTo>
                  <a:lnTo>
                    <a:pt x="141820" y="194310"/>
                  </a:lnTo>
                  <a:lnTo>
                    <a:pt x="126750" y="193039"/>
                  </a:lnTo>
                  <a:lnTo>
                    <a:pt x="113499" y="187960"/>
                  </a:lnTo>
                  <a:lnTo>
                    <a:pt x="104705" y="180339"/>
                  </a:lnTo>
                  <a:lnTo>
                    <a:pt x="101774" y="171450"/>
                  </a:lnTo>
                  <a:lnTo>
                    <a:pt x="104705" y="163829"/>
                  </a:lnTo>
                  <a:lnTo>
                    <a:pt x="113499" y="156210"/>
                  </a:lnTo>
                  <a:lnTo>
                    <a:pt x="119784" y="152400"/>
                  </a:lnTo>
                  <a:lnTo>
                    <a:pt x="126750" y="151129"/>
                  </a:lnTo>
                  <a:lnTo>
                    <a:pt x="141820" y="148589"/>
                  </a:lnTo>
                  <a:lnTo>
                    <a:pt x="614802" y="148589"/>
                  </a:lnTo>
                  <a:lnTo>
                    <a:pt x="506499" y="87629"/>
                  </a:lnTo>
                  <a:lnTo>
                    <a:pt x="331114" y="87629"/>
                  </a:lnTo>
                  <a:lnTo>
                    <a:pt x="316044" y="85089"/>
                  </a:lnTo>
                  <a:lnTo>
                    <a:pt x="302793" y="80010"/>
                  </a:lnTo>
                  <a:lnTo>
                    <a:pt x="293999" y="72389"/>
                  </a:lnTo>
                  <a:lnTo>
                    <a:pt x="291068" y="64769"/>
                  </a:lnTo>
                  <a:lnTo>
                    <a:pt x="293999" y="55879"/>
                  </a:lnTo>
                  <a:lnTo>
                    <a:pt x="302793" y="48260"/>
                  </a:lnTo>
                  <a:lnTo>
                    <a:pt x="309077" y="45719"/>
                  </a:lnTo>
                  <a:lnTo>
                    <a:pt x="316044" y="43179"/>
                  </a:lnTo>
                  <a:lnTo>
                    <a:pt x="323465" y="41910"/>
                  </a:lnTo>
                  <a:lnTo>
                    <a:pt x="425271" y="41910"/>
                  </a:lnTo>
                  <a:lnTo>
                    <a:pt x="371119" y="11429"/>
                  </a:lnTo>
                  <a:lnTo>
                    <a:pt x="361573" y="6350"/>
                  </a:lnTo>
                  <a:lnTo>
                    <a:pt x="351636" y="2539"/>
                  </a:lnTo>
                  <a:lnTo>
                    <a:pt x="331114" y="0"/>
                  </a:lnTo>
                  <a:close/>
                </a:path>
                <a:path w="662304" h="770890">
                  <a:moveTo>
                    <a:pt x="520057" y="256539"/>
                  </a:moveTo>
                  <a:lnTo>
                    <a:pt x="338763" y="256539"/>
                  </a:lnTo>
                  <a:lnTo>
                    <a:pt x="346184" y="257810"/>
                  </a:lnTo>
                  <a:lnTo>
                    <a:pt x="353151" y="260350"/>
                  </a:lnTo>
                  <a:lnTo>
                    <a:pt x="359435" y="262889"/>
                  </a:lnTo>
                  <a:lnTo>
                    <a:pt x="368229" y="270510"/>
                  </a:lnTo>
                  <a:lnTo>
                    <a:pt x="371160" y="279400"/>
                  </a:lnTo>
                  <a:lnTo>
                    <a:pt x="368229" y="288289"/>
                  </a:lnTo>
                  <a:lnTo>
                    <a:pt x="359435" y="294639"/>
                  </a:lnTo>
                  <a:lnTo>
                    <a:pt x="346184" y="299719"/>
                  </a:lnTo>
                  <a:lnTo>
                    <a:pt x="331114" y="302260"/>
                  </a:lnTo>
                  <a:lnTo>
                    <a:pt x="438845" y="302260"/>
                  </a:lnTo>
                  <a:lnTo>
                    <a:pt x="520057" y="256539"/>
                  </a:lnTo>
                  <a:close/>
                </a:path>
                <a:path w="662304" h="770890">
                  <a:moveTo>
                    <a:pt x="331114" y="148589"/>
                  </a:moveTo>
                  <a:lnTo>
                    <a:pt x="141820" y="148589"/>
                  </a:lnTo>
                  <a:lnTo>
                    <a:pt x="156891" y="151129"/>
                  </a:lnTo>
                  <a:lnTo>
                    <a:pt x="163857" y="152400"/>
                  </a:lnTo>
                  <a:lnTo>
                    <a:pt x="170141" y="156210"/>
                  </a:lnTo>
                  <a:lnTo>
                    <a:pt x="178935" y="163829"/>
                  </a:lnTo>
                  <a:lnTo>
                    <a:pt x="181867" y="171450"/>
                  </a:lnTo>
                  <a:lnTo>
                    <a:pt x="178935" y="180339"/>
                  </a:lnTo>
                  <a:lnTo>
                    <a:pt x="170141" y="187960"/>
                  </a:lnTo>
                  <a:lnTo>
                    <a:pt x="156891" y="193039"/>
                  </a:lnTo>
                  <a:lnTo>
                    <a:pt x="141820" y="194310"/>
                  </a:lnTo>
                  <a:lnTo>
                    <a:pt x="331114" y="194310"/>
                  </a:lnTo>
                  <a:lnTo>
                    <a:pt x="316044" y="193039"/>
                  </a:lnTo>
                  <a:lnTo>
                    <a:pt x="302793" y="187960"/>
                  </a:lnTo>
                  <a:lnTo>
                    <a:pt x="293999" y="180339"/>
                  </a:lnTo>
                  <a:lnTo>
                    <a:pt x="291068" y="171450"/>
                  </a:lnTo>
                  <a:lnTo>
                    <a:pt x="293999" y="163829"/>
                  </a:lnTo>
                  <a:lnTo>
                    <a:pt x="302793" y="156210"/>
                  </a:lnTo>
                  <a:lnTo>
                    <a:pt x="309077" y="152400"/>
                  </a:lnTo>
                  <a:lnTo>
                    <a:pt x="316044" y="151129"/>
                  </a:lnTo>
                  <a:lnTo>
                    <a:pt x="331114" y="148589"/>
                  </a:lnTo>
                  <a:close/>
                </a:path>
                <a:path w="662304" h="770890">
                  <a:moveTo>
                    <a:pt x="520407" y="148589"/>
                  </a:moveTo>
                  <a:lnTo>
                    <a:pt x="331114" y="148589"/>
                  </a:lnTo>
                  <a:lnTo>
                    <a:pt x="346184" y="151129"/>
                  </a:lnTo>
                  <a:lnTo>
                    <a:pt x="353151" y="152400"/>
                  </a:lnTo>
                  <a:lnTo>
                    <a:pt x="359435" y="156210"/>
                  </a:lnTo>
                  <a:lnTo>
                    <a:pt x="368229" y="163829"/>
                  </a:lnTo>
                  <a:lnTo>
                    <a:pt x="371160" y="171450"/>
                  </a:lnTo>
                  <a:lnTo>
                    <a:pt x="368229" y="180339"/>
                  </a:lnTo>
                  <a:lnTo>
                    <a:pt x="359435" y="187960"/>
                  </a:lnTo>
                  <a:lnTo>
                    <a:pt x="346184" y="193039"/>
                  </a:lnTo>
                  <a:lnTo>
                    <a:pt x="331114" y="194310"/>
                  </a:lnTo>
                  <a:lnTo>
                    <a:pt x="520406" y="194310"/>
                  </a:lnTo>
                  <a:lnTo>
                    <a:pt x="505337" y="193039"/>
                  </a:lnTo>
                  <a:lnTo>
                    <a:pt x="492086" y="187960"/>
                  </a:lnTo>
                  <a:lnTo>
                    <a:pt x="483292" y="180339"/>
                  </a:lnTo>
                  <a:lnTo>
                    <a:pt x="480361" y="171450"/>
                  </a:lnTo>
                  <a:lnTo>
                    <a:pt x="483292" y="163829"/>
                  </a:lnTo>
                  <a:lnTo>
                    <a:pt x="492086" y="156210"/>
                  </a:lnTo>
                  <a:lnTo>
                    <a:pt x="498371" y="152400"/>
                  </a:lnTo>
                  <a:lnTo>
                    <a:pt x="505337" y="151129"/>
                  </a:lnTo>
                  <a:lnTo>
                    <a:pt x="520407" y="148589"/>
                  </a:lnTo>
                  <a:close/>
                </a:path>
                <a:path w="662304" h="770890">
                  <a:moveTo>
                    <a:pt x="614802" y="148589"/>
                  </a:moveTo>
                  <a:lnTo>
                    <a:pt x="520407" y="148589"/>
                  </a:lnTo>
                  <a:lnTo>
                    <a:pt x="535476" y="151129"/>
                  </a:lnTo>
                  <a:lnTo>
                    <a:pt x="542439" y="152400"/>
                  </a:lnTo>
                  <a:lnTo>
                    <a:pt x="548716" y="156210"/>
                  </a:lnTo>
                  <a:lnTo>
                    <a:pt x="557517" y="163829"/>
                  </a:lnTo>
                  <a:lnTo>
                    <a:pt x="560451" y="171450"/>
                  </a:lnTo>
                  <a:lnTo>
                    <a:pt x="557517" y="180339"/>
                  </a:lnTo>
                  <a:lnTo>
                    <a:pt x="548716" y="187960"/>
                  </a:lnTo>
                  <a:lnTo>
                    <a:pt x="535472" y="193039"/>
                  </a:lnTo>
                  <a:lnTo>
                    <a:pt x="520406" y="194310"/>
                  </a:lnTo>
                  <a:lnTo>
                    <a:pt x="628644" y="194310"/>
                  </a:lnTo>
                  <a:lnTo>
                    <a:pt x="635042" y="187960"/>
                  </a:lnTo>
                  <a:lnTo>
                    <a:pt x="638028" y="176529"/>
                  </a:lnTo>
                  <a:lnTo>
                    <a:pt x="635042" y="163829"/>
                  </a:lnTo>
                  <a:lnTo>
                    <a:pt x="626084" y="154939"/>
                  </a:lnTo>
                  <a:lnTo>
                    <a:pt x="614802" y="148589"/>
                  </a:lnTo>
                  <a:close/>
                </a:path>
                <a:path w="662304" h="770890">
                  <a:moveTo>
                    <a:pt x="425271" y="41910"/>
                  </a:moveTo>
                  <a:lnTo>
                    <a:pt x="338763" y="41910"/>
                  </a:lnTo>
                  <a:lnTo>
                    <a:pt x="346184" y="43179"/>
                  </a:lnTo>
                  <a:lnTo>
                    <a:pt x="353151" y="45719"/>
                  </a:lnTo>
                  <a:lnTo>
                    <a:pt x="359435" y="48260"/>
                  </a:lnTo>
                  <a:lnTo>
                    <a:pt x="368229" y="55879"/>
                  </a:lnTo>
                  <a:lnTo>
                    <a:pt x="371160" y="64769"/>
                  </a:lnTo>
                  <a:lnTo>
                    <a:pt x="368229" y="72389"/>
                  </a:lnTo>
                  <a:lnTo>
                    <a:pt x="359435" y="80010"/>
                  </a:lnTo>
                  <a:lnTo>
                    <a:pt x="346184" y="85089"/>
                  </a:lnTo>
                  <a:lnTo>
                    <a:pt x="331114" y="87629"/>
                  </a:lnTo>
                  <a:lnTo>
                    <a:pt x="506499" y="87629"/>
                  </a:lnTo>
                  <a:lnTo>
                    <a:pt x="425271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24951" y="4844299"/>
              <a:ext cx="7620" cy="1387475"/>
            </a:xfrm>
            <a:custGeom>
              <a:avLst/>
              <a:gdLst/>
              <a:ahLst/>
              <a:cxnLst/>
              <a:rect l="l" t="t" r="r" b="b"/>
              <a:pathLst>
                <a:path w="7620" h="1387475">
                  <a:moveTo>
                    <a:pt x="3580" y="-12699"/>
                  </a:moveTo>
                  <a:lnTo>
                    <a:pt x="3580" y="1399833"/>
                  </a:lnTo>
                </a:path>
              </a:pathLst>
            </a:custGeom>
            <a:ln w="3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71090" y="4735080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20" h="122554">
                  <a:moveTo>
                    <a:pt x="61595" y="0"/>
                  </a:moveTo>
                  <a:lnTo>
                    <a:pt x="0" y="121602"/>
                  </a:lnTo>
                  <a:lnTo>
                    <a:pt x="121920" y="122237"/>
                  </a:lnTo>
                  <a:lnTo>
                    <a:pt x="6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74907" y="3554945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343941" y="0"/>
                  </a:moveTo>
                  <a:lnTo>
                    <a:pt x="43154" y="0"/>
                  </a:lnTo>
                  <a:lnTo>
                    <a:pt x="26365" y="3396"/>
                  </a:lnTo>
                  <a:lnTo>
                    <a:pt x="12647" y="12652"/>
                  </a:lnTo>
                  <a:lnTo>
                    <a:pt x="3394" y="26371"/>
                  </a:lnTo>
                  <a:lnTo>
                    <a:pt x="0" y="43154"/>
                  </a:lnTo>
                  <a:lnTo>
                    <a:pt x="0" y="343941"/>
                  </a:lnTo>
                  <a:lnTo>
                    <a:pt x="3394" y="360724"/>
                  </a:lnTo>
                  <a:lnTo>
                    <a:pt x="12647" y="374443"/>
                  </a:lnTo>
                  <a:lnTo>
                    <a:pt x="26365" y="383699"/>
                  </a:lnTo>
                  <a:lnTo>
                    <a:pt x="43154" y="387096"/>
                  </a:lnTo>
                  <a:lnTo>
                    <a:pt x="343941" y="387096"/>
                  </a:lnTo>
                  <a:lnTo>
                    <a:pt x="360724" y="383699"/>
                  </a:lnTo>
                  <a:lnTo>
                    <a:pt x="374443" y="374443"/>
                  </a:lnTo>
                  <a:lnTo>
                    <a:pt x="376943" y="370738"/>
                  </a:lnTo>
                  <a:lnTo>
                    <a:pt x="43154" y="370738"/>
                  </a:lnTo>
                  <a:lnTo>
                    <a:pt x="32720" y="368633"/>
                  </a:lnTo>
                  <a:lnTo>
                    <a:pt x="24203" y="362892"/>
                  </a:lnTo>
                  <a:lnTo>
                    <a:pt x="18462" y="354375"/>
                  </a:lnTo>
                  <a:lnTo>
                    <a:pt x="16357" y="343941"/>
                  </a:lnTo>
                  <a:lnTo>
                    <a:pt x="16357" y="43154"/>
                  </a:lnTo>
                  <a:lnTo>
                    <a:pt x="18462" y="32720"/>
                  </a:lnTo>
                  <a:lnTo>
                    <a:pt x="24203" y="24203"/>
                  </a:lnTo>
                  <a:lnTo>
                    <a:pt x="32720" y="18462"/>
                  </a:lnTo>
                  <a:lnTo>
                    <a:pt x="43154" y="16357"/>
                  </a:lnTo>
                  <a:lnTo>
                    <a:pt x="376943" y="16357"/>
                  </a:lnTo>
                  <a:lnTo>
                    <a:pt x="374443" y="12652"/>
                  </a:lnTo>
                  <a:lnTo>
                    <a:pt x="360724" y="3396"/>
                  </a:lnTo>
                  <a:lnTo>
                    <a:pt x="343941" y="0"/>
                  </a:lnTo>
                  <a:close/>
                </a:path>
                <a:path w="387350" h="387350">
                  <a:moveTo>
                    <a:pt x="376943" y="16357"/>
                  </a:moveTo>
                  <a:lnTo>
                    <a:pt x="343941" y="16357"/>
                  </a:lnTo>
                  <a:lnTo>
                    <a:pt x="354368" y="18462"/>
                  </a:lnTo>
                  <a:lnTo>
                    <a:pt x="362881" y="24203"/>
                  </a:lnTo>
                  <a:lnTo>
                    <a:pt x="368621" y="32720"/>
                  </a:lnTo>
                  <a:lnTo>
                    <a:pt x="370725" y="43154"/>
                  </a:lnTo>
                  <a:lnTo>
                    <a:pt x="370725" y="343941"/>
                  </a:lnTo>
                  <a:lnTo>
                    <a:pt x="368621" y="354375"/>
                  </a:lnTo>
                  <a:lnTo>
                    <a:pt x="362881" y="362892"/>
                  </a:lnTo>
                  <a:lnTo>
                    <a:pt x="354368" y="368633"/>
                  </a:lnTo>
                  <a:lnTo>
                    <a:pt x="343941" y="370738"/>
                  </a:lnTo>
                  <a:lnTo>
                    <a:pt x="376943" y="370738"/>
                  </a:lnTo>
                  <a:lnTo>
                    <a:pt x="383699" y="360724"/>
                  </a:lnTo>
                  <a:lnTo>
                    <a:pt x="387096" y="343941"/>
                  </a:lnTo>
                  <a:lnTo>
                    <a:pt x="387096" y="43154"/>
                  </a:lnTo>
                  <a:lnTo>
                    <a:pt x="383699" y="26371"/>
                  </a:lnTo>
                  <a:lnTo>
                    <a:pt x="376943" y="16357"/>
                  </a:lnTo>
                  <a:close/>
                </a:path>
                <a:path w="387350" h="387350">
                  <a:moveTo>
                    <a:pt x="193548" y="35318"/>
                  </a:moveTo>
                  <a:lnTo>
                    <a:pt x="143534" y="43385"/>
                  </a:lnTo>
                  <a:lnTo>
                    <a:pt x="100099" y="65847"/>
                  </a:lnTo>
                  <a:lnTo>
                    <a:pt x="65847" y="100099"/>
                  </a:lnTo>
                  <a:lnTo>
                    <a:pt x="43385" y="143534"/>
                  </a:lnTo>
                  <a:lnTo>
                    <a:pt x="35318" y="193548"/>
                  </a:lnTo>
                  <a:lnTo>
                    <a:pt x="43385" y="243561"/>
                  </a:lnTo>
                  <a:lnTo>
                    <a:pt x="65847" y="286996"/>
                  </a:lnTo>
                  <a:lnTo>
                    <a:pt x="100099" y="321248"/>
                  </a:lnTo>
                  <a:lnTo>
                    <a:pt x="143534" y="343710"/>
                  </a:lnTo>
                  <a:lnTo>
                    <a:pt x="193548" y="351777"/>
                  </a:lnTo>
                  <a:lnTo>
                    <a:pt x="243554" y="343710"/>
                  </a:lnTo>
                  <a:lnTo>
                    <a:pt x="286986" y="321248"/>
                  </a:lnTo>
                  <a:lnTo>
                    <a:pt x="321236" y="286996"/>
                  </a:lnTo>
                  <a:lnTo>
                    <a:pt x="343698" y="243561"/>
                  </a:lnTo>
                  <a:lnTo>
                    <a:pt x="347940" y="217258"/>
                  </a:lnTo>
                  <a:lnTo>
                    <a:pt x="78473" y="217258"/>
                  </a:lnTo>
                  <a:lnTo>
                    <a:pt x="78473" y="169837"/>
                  </a:lnTo>
                  <a:lnTo>
                    <a:pt x="347940" y="169837"/>
                  </a:lnTo>
                  <a:lnTo>
                    <a:pt x="343698" y="143534"/>
                  </a:lnTo>
                  <a:lnTo>
                    <a:pt x="321236" y="100099"/>
                  </a:lnTo>
                  <a:lnTo>
                    <a:pt x="286986" y="65847"/>
                  </a:lnTo>
                  <a:lnTo>
                    <a:pt x="243554" y="43385"/>
                  </a:lnTo>
                  <a:lnTo>
                    <a:pt x="193548" y="35318"/>
                  </a:lnTo>
                  <a:close/>
                </a:path>
                <a:path w="387350" h="387350">
                  <a:moveTo>
                    <a:pt x="347940" y="169837"/>
                  </a:moveTo>
                  <a:lnTo>
                    <a:pt x="308610" y="169837"/>
                  </a:lnTo>
                  <a:lnTo>
                    <a:pt x="308610" y="217258"/>
                  </a:lnTo>
                  <a:lnTo>
                    <a:pt x="347940" y="217258"/>
                  </a:lnTo>
                  <a:lnTo>
                    <a:pt x="351764" y="193548"/>
                  </a:lnTo>
                  <a:lnTo>
                    <a:pt x="347940" y="169837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1215" y="3376548"/>
              <a:ext cx="5654675" cy="4700270"/>
            </a:xfrm>
            <a:custGeom>
              <a:avLst/>
              <a:gdLst/>
              <a:ahLst/>
              <a:cxnLst/>
              <a:rect l="l" t="t" r="r" b="b"/>
              <a:pathLst>
                <a:path w="5654675" h="4700270">
                  <a:moveTo>
                    <a:pt x="14153" y="0"/>
                  </a:moveTo>
                  <a:lnTo>
                    <a:pt x="5647042" y="10983"/>
                  </a:lnTo>
                  <a:lnTo>
                    <a:pt x="5654090" y="4676178"/>
                  </a:lnTo>
                  <a:lnTo>
                    <a:pt x="0" y="4699863"/>
                  </a:lnTo>
                  <a:lnTo>
                    <a:pt x="1415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09892" y="5671350"/>
            <a:ext cx="2285087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4"/>
              </a:spcBef>
              <a:tabLst>
                <a:tab pos="427990" algn="l"/>
              </a:tabLst>
            </a:pPr>
            <a:r>
              <a:rPr sz="3000" spc="-150" baseline="4166" dirty="0">
                <a:solidFill>
                  <a:srgbClr val="5E5E5E"/>
                </a:solidFill>
                <a:latin typeface="Arial"/>
                <a:cs typeface="Arial"/>
              </a:rPr>
              <a:t>(1)	</a:t>
            </a:r>
            <a:r>
              <a:rPr sz="2400" i="1" spc="5" dirty="0">
                <a:solidFill>
                  <a:srgbClr val="5E5E5E"/>
                </a:solidFill>
                <a:latin typeface="STIXGeneral"/>
                <a:cs typeface="STIXGeneral"/>
              </a:rPr>
              <a:t>r </a:t>
            </a:r>
            <a:r>
              <a:rPr sz="2400" spc="10" dirty="0">
                <a:solidFill>
                  <a:srgbClr val="5E5E5E"/>
                </a:solidFill>
                <a:latin typeface="STIXGeneral"/>
                <a:cs typeface="STIXGeneral"/>
              </a:rPr>
              <a:t>←</a:t>
            </a:r>
            <a:r>
              <a:rPr sz="2400" spc="5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000" spc="15" dirty="0">
                <a:solidFill>
                  <a:srgbClr val="5E5E5E"/>
                </a:solidFill>
                <a:latin typeface="Arial"/>
                <a:cs typeface="Arial"/>
              </a:rPr>
              <a:t>random</a:t>
            </a:r>
            <a:r>
              <a:rPr sz="2400" spc="15" dirty="0">
                <a:solidFill>
                  <a:srgbClr val="5E5E5E"/>
                </a:solidFill>
                <a:latin typeface="STIXGeneral"/>
                <a:cs typeface="STIXGeneral"/>
              </a:rPr>
              <a:t>(</a:t>
            </a:r>
            <a:r>
              <a:rPr lang="en-US" sz="2400" spc="15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4979" y="6908243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Noto Sans CJK JP Thin"/>
                <a:cs typeface="Noto Sans CJK JP Thin"/>
              </a:rPr>
              <a:t>公平性</a:t>
            </a:r>
            <a:endParaRPr sz="2000">
              <a:latin typeface="Noto Sans CJK JP Thin"/>
              <a:cs typeface="Noto Sans CJK JP Thi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2213" y="4004882"/>
            <a:ext cx="28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(2)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1095" y="4953289"/>
            <a:ext cx="2602865" cy="10801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78155" algn="ctr">
              <a:spcBef>
                <a:spcPts val="1415"/>
              </a:spcBef>
            </a:pPr>
            <a:r>
              <a:rPr sz="2200" spc="90" dirty="0">
                <a:latin typeface="Arial"/>
                <a:cs typeface="Arial"/>
              </a:rPr>
              <a:t>Bob</a:t>
            </a:r>
            <a:endParaRPr sz="2200">
              <a:latin typeface="Arial"/>
              <a:cs typeface="Arial"/>
            </a:endParaRPr>
          </a:p>
          <a:p>
            <a:pPr marL="25400">
              <a:spcBef>
                <a:spcPts val="1465"/>
              </a:spcBef>
            </a:pPr>
            <a:r>
              <a:rPr sz="3000" spc="-150" baseline="-4166" dirty="0">
                <a:solidFill>
                  <a:srgbClr val="5E5E5E"/>
                </a:solidFill>
                <a:latin typeface="Arial"/>
                <a:cs typeface="Arial"/>
              </a:rPr>
              <a:t>(1) </a:t>
            </a:r>
            <a:r>
              <a:rPr sz="2400" spc="-15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2400" i="1" spc="-1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15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22" baseline="-46296" dirty="0">
                <a:solidFill>
                  <a:srgbClr val="5E5E5E"/>
                </a:solidFill>
                <a:latin typeface="STIXGeneral"/>
                <a:cs typeface="STIXGeneral"/>
              </a:rPr>
              <a:t>B </a:t>
            </a:r>
            <a:r>
              <a:rPr sz="2400" spc="10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(</a:t>
            </a:r>
            <a:r>
              <a:rPr sz="2400" i="1" spc="-2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400" spc="-33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4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55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15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73030" y="3969057"/>
            <a:ext cx="111188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spcBef>
                <a:spcPts val="114"/>
              </a:spcBef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(2)</a:t>
            </a:r>
            <a:r>
              <a:rPr sz="2000" spc="-3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600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3600" i="1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22" baseline="-17973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600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22" baseline="-17973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22" baseline="-41666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baseline="-41666">
              <a:latin typeface="STIXGeneral"/>
              <a:cs typeface="STIXGener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24497" y="2228076"/>
            <a:ext cx="245237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spcBef>
                <a:spcPts val="114"/>
              </a:spcBef>
            </a:pPr>
            <a:r>
              <a:rPr sz="3000" spc="-150" baseline="2777" dirty="0">
                <a:solidFill>
                  <a:srgbClr val="5E5E5E"/>
                </a:solidFill>
                <a:latin typeface="Arial"/>
                <a:cs typeface="Arial"/>
              </a:rPr>
              <a:t>(3)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invalid </a:t>
            </a:r>
            <a:r>
              <a:rPr sz="2400" spc="10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2400" dirty="0">
                <a:solidFill>
                  <a:srgbClr val="5E5E5E"/>
                </a:solidFill>
                <a:latin typeface="STIXGeneral"/>
                <a:cs typeface="STIXGeneral"/>
              </a:rPr>
              <a:t>(</a:t>
            </a:r>
            <a:r>
              <a:rPr sz="2400" i="1" dirty="0">
                <a:solidFill>
                  <a:srgbClr val="5E5E5E"/>
                </a:solidFill>
                <a:latin typeface="STIXGeneral"/>
                <a:cs typeface="STIXGeneral"/>
              </a:rPr>
              <a:t>r</a:t>
            </a:r>
            <a:r>
              <a:rPr sz="240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400" spc="-12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400" i="1" spc="-20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55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8079" y="2270087"/>
            <a:ext cx="28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206" y="5003928"/>
            <a:ext cx="1404620" cy="499496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35609">
              <a:spcBef>
                <a:spcPts val="1255"/>
              </a:spcBef>
            </a:pPr>
            <a:r>
              <a:rPr sz="2200" spc="90" dirty="0">
                <a:latin typeface="Arial"/>
                <a:cs typeface="Arial"/>
              </a:rPr>
              <a:t>Bob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0835" y="2803182"/>
            <a:ext cx="4234815" cy="49949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159385" rIns="0" bIns="0" rtlCol="0">
            <a:spAutoFit/>
          </a:bodyPr>
          <a:lstStyle/>
          <a:p>
            <a:pPr marL="890269">
              <a:spcBef>
                <a:spcPts val="1255"/>
              </a:spcBef>
            </a:pP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Trusted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Party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59218" y="3435922"/>
            <a:ext cx="4131310" cy="1584960"/>
            <a:chOff x="1591487" y="4742370"/>
            <a:chExt cx="4131310" cy="1584960"/>
          </a:xfrm>
        </p:grpSpPr>
        <p:sp>
          <p:nvSpPr>
            <p:cNvPr id="22" name="object 22"/>
            <p:cNvSpPr/>
            <p:nvPr/>
          </p:nvSpPr>
          <p:spPr>
            <a:xfrm>
              <a:off x="1648907" y="4858574"/>
              <a:ext cx="0" cy="1452245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1487" y="4762055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0476" y="4851582"/>
              <a:ext cx="1270" cy="1461135"/>
            </a:xfrm>
            <a:custGeom>
              <a:avLst/>
              <a:gdLst/>
              <a:ahLst/>
              <a:cxnLst/>
              <a:rect l="l" t="t" r="r" b="b"/>
              <a:pathLst>
                <a:path w="1270" h="1461135">
                  <a:moveTo>
                    <a:pt x="0" y="1460535"/>
                  </a:moveTo>
                  <a:lnTo>
                    <a:pt x="734" y="12700"/>
                  </a:lnTo>
                  <a:lnTo>
                    <a:pt x="74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0255" y="4742370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20" h="122554">
                  <a:moveTo>
                    <a:pt x="61023" y="0"/>
                  </a:moveTo>
                  <a:lnTo>
                    <a:pt x="0" y="121881"/>
                  </a:lnTo>
                  <a:lnTo>
                    <a:pt x="121920" y="121945"/>
                  </a:lnTo>
                  <a:lnTo>
                    <a:pt x="610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61975" y="5003928"/>
            <a:ext cx="1404620" cy="499496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86080">
              <a:spcBef>
                <a:spcPts val="1255"/>
              </a:spcBef>
            </a:pPr>
            <a:r>
              <a:rPr sz="2200" spc="40" dirty="0">
                <a:latin typeface="Arial"/>
                <a:cs typeface="Arial"/>
              </a:rPr>
              <a:t>Alice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83714" y="2065808"/>
            <a:ext cx="6899275" cy="4735830"/>
            <a:chOff x="115982" y="3372256"/>
            <a:chExt cx="6899275" cy="4735830"/>
          </a:xfrm>
        </p:grpSpPr>
        <p:sp>
          <p:nvSpPr>
            <p:cNvPr id="28" name="object 28"/>
            <p:cNvSpPr/>
            <p:nvPr/>
          </p:nvSpPr>
          <p:spPr>
            <a:xfrm>
              <a:off x="2393394" y="4785106"/>
              <a:ext cx="7620" cy="1427480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2507" y="6199289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4861" y="4786642"/>
              <a:ext cx="7620" cy="1427480"/>
            </a:xfrm>
            <a:custGeom>
              <a:avLst/>
              <a:gdLst/>
              <a:ahLst/>
              <a:cxnLst/>
              <a:rect l="l" t="t" r="r" b="b"/>
              <a:pathLst>
                <a:path w="7620" h="1427479">
                  <a:moveTo>
                    <a:pt x="3588" y="-12699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3962" y="6200825"/>
              <a:ext cx="121920" cy="122555"/>
            </a:xfrm>
            <a:custGeom>
              <a:avLst/>
              <a:gdLst/>
              <a:ahLst/>
              <a:cxnLst/>
              <a:rect l="l" t="t" r="r" b="b"/>
              <a:pathLst>
                <a:path w="121920" h="122554">
                  <a:moveTo>
                    <a:pt x="0" y="0"/>
                  </a:moveTo>
                  <a:lnTo>
                    <a:pt x="60350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8682" y="3384956"/>
              <a:ext cx="6873875" cy="4710430"/>
            </a:xfrm>
            <a:custGeom>
              <a:avLst/>
              <a:gdLst/>
              <a:ahLst/>
              <a:cxnLst/>
              <a:rect l="l" t="t" r="r" b="b"/>
              <a:pathLst>
                <a:path w="6873875" h="4710430">
                  <a:moveTo>
                    <a:pt x="43642" y="35501"/>
                  </a:moveTo>
                  <a:lnTo>
                    <a:pt x="6873316" y="0"/>
                  </a:lnTo>
                  <a:lnTo>
                    <a:pt x="6862635" y="4686134"/>
                  </a:lnTo>
                  <a:lnTo>
                    <a:pt x="0" y="4709896"/>
                  </a:lnTo>
                  <a:lnTo>
                    <a:pt x="43642" y="3550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17153" y="6945429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Noto Sans CJK JP Thin"/>
                <a:cs typeface="Noto Sans CJK JP Thin"/>
              </a:rPr>
              <a:t>正确性</a:t>
            </a:r>
            <a:endParaRPr sz="2000">
              <a:latin typeface="Noto Sans CJK JP Thin"/>
              <a:cs typeface="Noto Sans CJK JP Thi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41035" y="5774538"/>
            <a:ext cx="260223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1207135" algn="l"/>
              </a:tabLst>
            </a:pPr>
            <a:r>
              <a:rPr sz="3000" spc="-150" baseline="-2777" dirty="0">
                <a:solidFill>
                  <a:srgbClr val="5E5E5E"/>
                </a:solidFill>
                <a:latin typeface="Arial"/>
                <a:cs typeface="Arial"/>
              </a:rPr>
              <a:t>(1)</a:t>
            </a:r>
            <a:r>
              <a:rPr sz="3000" spc="7" baseline="-277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2400" i="1" spc="-1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15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400" spc="-10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15" baseline="-19607" dirty="0">
                <a:solidFill>
                  <a:srgbClr val="5E5E5E"/>
                </a:solidFill>
                <a:latin typeface="STIXGeneral"/>
                <a:cs typeface="STIXGeneral"/>
              </a:rPr>
              <a:t>pk	</a:t>
            </a:r>
            <a:r>
              <a:rPr sz="2400" spc="10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(</a:t>
            </a:r>
            <a:r>
              <a:rPr sz="2400" i="1" spc="-2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4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4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55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400" spc="-15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70924" y="5774538"/>
            <a:ext cx="256476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1169670" algn="l"/>
              </a:tabLst>
            </a:pPr>
            <a:r>
              <a:rPr sz="3000" spc="-150" baseline="-2777" dirty="0">
                <a:solidFill>
                  <a:srgbClr val="5E5E5E"/>
                </a:solidFill>
                <a:latin typeface="Arial"/>
                <a:cs typeface="Arial"/>
              </a:rPr>
              <a:t>(1)</a:t>
            </a:r>
            <a:r>
              <a:rPr sz="3000" spc="-442" baseline="-277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2400" i="1" spc="-1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15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10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15" baseline="-19607" dirty="0">
                <a:solidFill>
                  <a:srgbClr val="5E5E5E"/>
                </a:solidFill>
                <a:latin typeface="STIXGeneral"/>
                <a:cs typeface="STIXGeneral"/>
              </a:rPr>
              <a:t>pk	</a:t>
            </a:r>
            <a:r>
              <a:rPr sz="2400" spc="10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(</a:t>
            </a:r>
            <a:r>
              <a:rPr sz="2400" i="1" spc="-2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4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4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55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15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7094" y="3996019"/>
            <a:ext cx="11233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(2)</a:t>
            </a:r>
            <a:r>
              <a:rPr sz="2000" spc="-3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600" spc="-22" baseline="-3472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3600" i="1" spc="-22" baseline="-3472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22" baseline="-2450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600" spc="-22" baseline="-3472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22" baseline="-24509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22" baseline="-50925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endParaRPr baseline="-50925">
              <a:latin typeface="STIXGeneral"/>
              <a:cs typeface="STIXGener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95494" y="3963494"/>
            <a:ext cx="115316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(2)</a:t>
            </a:r>
            <a:r>
              <a:rPr sz="2000" spc="-1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600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3600" i="1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22" baseline="-17973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600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22" baseline="-17973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22" baseline="-43981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baseline="-43981">
              <a:latin typeface="STIXGeneral"/>
              <a:cs typeface="STIXGener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41427" y="2232611"/>
            <a:ext cx="49714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2786380" algn="l"/>
              </a:tabLst>
            </a:pPr>
            <a:r>
              <a:rPr sz="2000" spc="-100" dirty="0">
                <a:solidFill>
                  <a:srgbClr val="5E5E5E"/>
                </a:solidFill>
                <a:latin typeface="Arial"/>
                <a:cs typeface="Arial"/>
              </a:rPr>
              <a:t>(3)  </a:t>
            </a:r>
            <a:r>
              <a:rPr sz="3600" i="1" spc="-52" baseline="2314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52" baseline="-16339" dirty="0">
                <a:solidFill>
                  <a:srgbClr val="5E5E5E"/>
                </a:solidFill>
                <a:latin typeface="STIXGeneral"/>
                <a:cs typeface="STIXGeneral"/>
              </a:rPr>
              <a:t>A  </a:t>
            </a:r>
            <a:r>
              <a:rPr sz="3600" spc="15" baseline="2314" dirty="0">
                <a:solidFill>
                  <a:srgbClr val="5E5E5E"/>
                </a:solidFill>
                <a:latin typeface="STIXGeneral"/>
                <a:cs typeface="STIXGeneral"/>
              </a:rPr>
              <a:t>←</a:t>
            </a:r>
            <a:r>
              <a:rPr sz="3600" spc="-37" baseline="231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3600" spc="-15" baseline="2314" dirty="0">
                <a:solidFill>
                  <a:srgbClr val="5E5E5E"/>
                </a:solidFill>
                <a:latin typeface="STIXGeneral"/>
                <a:cs typeface="STIXGeneral"/>
              </a:rPr>
              <a:t>([</a:t>
            </a:r>
            <a:r>
              <a:rPr sz="3600" i="1" spc="-15" baseline="2314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15" baseline="-1633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600" spc="-15" baseline="2314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15" baseline="-16339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15" baseline="-41666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600" spc="-15" baseline="2314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3600" spc="-300" baseline="231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3600" i="1" spc="-22" baseline="2314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550" i="1" spc="-22" baseline="-1633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600" spc="-22" baseline="2314" dirty="0">
                <a:solidFill>
                  <a:srgbClr val="5E5E5E"/>
                </a:solidFill>
                <a:latin typeface="STIXGeneral"/>
                <a:cs typeface="STIXGeneral"/>
              </a:rPr>
              <a:t>)	</a:t>
            </a:r>
            <a:r>
              <a:rPr sz="3600" i="1" spc="-52" baseline="1157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52" baseline="-17973" dirty="0">
                <a:solidFill>
                  <a:srgbClr val="5E5E5E"/>
                </a:solidFill>
                <a:latin typeface="STIXGeneral"/>
                <a:cs typeface="STIXGeneral"/>
              </a:rPr>
              <a:t>B </a:t>
            </a:r>
            <a:r>
              <a:rPr sz="3600" spc="15" baseline="1157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3600" spc="-15" baseline="1157" dirty="0">
                <a:solidFill>
                  <a:srgbClr val="5E5E5E"/>
                </a:solidFill>
                <a:latin typeface="STIXGeneral"/>
                <a:cs typeface="STIXGeneral"/>
              </a:rPr>
              <a:t>([</a:t>
            </a:r>
            <a:r>
              <a:rPr sz="3600" i="1" spc="-15" baseline="1157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15" baseline="-17973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600" spc="-15" baseline="1157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15" baseline="-17973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15" baseline="-41666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600" spc="-15" baseline="1157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3600" spc="-480" baseline="1157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3600" i="1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550" i="1" spc="-22" baseline="-17973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600" spc="-22" baseline="1157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3600" baseline="1157" dirty="0">
              <a:latin typeface="STIXGeneral"/>
              <a:cs typeface="STIXGener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55839" y="4009849"/>
            <a:ext cx="109410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2000" spc="-40" dirty="0">
                <a:solidFill>
                  <a:srgbClr val="5E5E5E"/>
                </a:solidFill>
                <a:latin typeface="Arial"/>
                <a:cs typeface="Arial"/>
              </a:rPr>
              <a:t>(4)</a:t>
            </a:r>
            <a:r>
              <a:rPr sz="2400" spc="-40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2400" i="1" spc="-4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60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400" spc="-40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60" baseline="-19607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60" baseline="-43981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baseline="-43981">
              <a:latin typeface="STIXGeneral"/>
              <a:cs typeface="STIXGener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25661" y="4025152"/>
            <a:ext cx="110045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sz="2000" spc="-30" dirty="0">
                <a:solidFill>
                  <a:srgbClr val="5E5E5E"/>
                </a:solidFill>
                <a:latin typeface="Arial"/>
                <a:cs typeface="Arial"/>
              </a:rPr>
              <a:t>(4)</a:t>
            </a:r>
            <a:r>
              <a:rPr sz="2400" spc="-30" dirty="0">
                <a:solidFill>
                  <a:srgbClr val="5E5E5E"/>
                </a:solidFill>
                <a:latin typeface="STIXGeneral"/>
                <a:cs typeface="STIXGeneral"/>
              </a:rPr>
              <a:t>[</a:t>
            </a:r>
            <a:r>
              <a:rPr sz="2400" i="1" spc="-30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550" i="1" spc="-44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400" spc="-30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550" i="1" spc="-44" baseline="-19607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i="1" spc="-44" baseline="-43981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endParaRPr baseline="-43981">
              <a:latin typeface="STIXGeneral"/>
              <a:cs typeface="STIXGener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94498" y="6051310"/>
            <a:ext cx="3315970" cy="518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464820" algn="ctr">
              <a:lnSpc>
                <a:spcPts val="1360"/>
              </a:lnSpc>
              <a:spcBef>
                <a:spcPts val="114"/>
              </a:spcBef>
            </a:pPr>
            <a:r>
              <a:rPr sz="1200" i="1" spc="10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endParaRPr sz="1200">
              <a:latin typeface="STIXGeneral"/>
              <a:cs typeface="STIXGeneral"/>
            </a:endParaRPr>
          </a:p>
          <a:p>
            <a:pPr marL="38100">
              <a:lnSpc>
                <a:spcPts val="2500"/>
              </a:lnSpc>
            </a:pPr>
            <a:r>
              <a:rPr sz="2000" spc="-50" dirty="0">
                <a:solidFill>
                  <a:srgbClr val="5E5E5E"/>
                </a:solidFill>
                <a:latin typeface="Arial"/>
                <a:cs typeface="Arial"/>
              </a:rPr>
              <a:t>(5)</a:t>
            </a:r>
            <a:r>
              <a:rPr sz="3225" spc="-75" baseline="2583" dirty="0">
                <a:solidFill>
                  <a:srgbClr val="5E5E5E"/>
                </a:solidFill>
                <a:latin typeface="STIXGeneral"/>
                <a:cs typeface="STIXGeneral"/>
              </a:rPr>
              <a:t>{</a:t>
            </a:r>
            <a:r>
              <a:rPr sz="3225" i="1" spc="-75" baseline="2583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325" i="1" spc="-75" baseline="-16129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225" spc="-75" baseline="2583" dirty="0">
                <a:solidFill>
                  <a:srgbClr val="5E5E5E"/>
                </a:solidFill>
                <a:latin typeface="STIXGeneral"/>
                <a:cs typeface="STIXGeneral"/>
              </a:rPr>
              <a:t>, </a:t>
            </a:r>
            <a:r>
              <a:rPr sz="2700" spc="7" baseline="3086" dirty="0">
                <a:solidFill>
                  <a:srgbClr val="5E5E5E"/>
                </a:solidFill>
                <a:latin typeface="Arial"/>
                <a:cs typeface="Arial"/>
              </a:rPr>
              <a:t>invalid</a:t>
            </a:r>
            <a:r>
              <a:rPr sz="3225" spc="7" baseline="2583" dirty="0">
                <a:solidFill>
                  <a:srgbClr val="5E5E5E"/>
                </a:solidFill>
                <a:latin typeface="STIXGeneral"/>
                <a:cs typeface="STIXGeneral"/>
              </a:rPr>
              <a:t>} </a:t>
            </a:r>
            <a:r>
              <a:rPr sz="3225" spc="30" baseline="2583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([</a:t>
            </a:r>
            <a:r>
              <a:rPr sz="3225" i="1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1650" i="1" spc="-22" baseline="-40404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3225" spc="-359" baseline="2583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3225" i="1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3225" baseline="2583">
              <a:latin typeface="STIXGeneral"/>
              <a:cs typeface="STIXGener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40013" y="6051310"/>
            <a:ext cx="3326129" cy="518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781685" algn="ctr">
              <a:lnSpc>
                <a:spcPts val="1360"/>
              </a:lnSpc>
              <a:spcBef>
                <a:spcPts val="114"/>
              </a:spcBef>
            </a:pPr>
            <a:r>
              <a:rPr sz="1200" i="1" spc="10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sz="1200">
              <a:latin typeface="STIXGeneral"/>
              <a:cs typeface="STIXGeneral"/>
            </a:endParaRPr>
          </a:p>
          <a:p>
            <a:pPr marL="38100">
              <a:lnSpc>
                <a:spcPts val="2500"/>
              </a:lnSpc>
            </a:pPr>
            <a:r>
              <a:rPr sz="2000" spc="-40" dirty="0">
                <a:solidFill>
                  <a:srgbClr val="5E5E5E"/>
                </a:solidFill>
                <a:latin typeface="Arial"/>
                <a:cs typeface="Arial"/>
              </a:rPr>
              <a:t>(5)</a:t>
            </a:r>
            <a:r>
              <a:rPr sz="3225" spc="-60" baseline="2583" dirty="0">
                <a:solidFill>
                  <a:srgbClr val="5E5E5E"/>
                </a:solidFill>
                <a:latin typeface="STIXGeneral"/>
                <a:cs typeface="STIXGeneral"/>
              </a:rPr>
              <a:t>{</a:t>
            </a:r>
            <a:r>
              <a:rPr sz="3225" i="1" spc="-60" baseline="2583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325" i="1" spc="-60" baseline="-1612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225" spc="-60" baseline="2583" dirty="0">
                <a:solidFill>
                  <a:srgbClr val="5E5E5E"/>
                </a:solidFill>
                <a:latin typeface="STIXGeneral"/>
                <a:cs typeface="STIXGeneral"/>
              </a:rPr>
              <a:t>, </a:t>
            </a:r>
            <a:r>
              <a:rPr sz="2700" spc="7" baseline="3086" dirty="0">
                <a:solidFill>
                  <a:srgbClr val="5E5E5E"/>
                </a:solidFill>
                <a:latin typeface="Arial"/>
                <a:cs typeface="Arial"/>
              </a:rPr>
              <a:t>invalid</a:t>
            </a:r>
            <a:r>
              <a:rPr sz="3225" spc="7" baseline="2583" dirty="0">
                <a:solidFill>
                  <a:srgbClr val="5E5E5E"/>
                </a:solidFill>
                <a:latin typeface="STIXGeneral"/>
                <a:cs typeface="STIXGeneral"/>
              </a:rPr>
              <a:t>} </a:t>
            </a:r>
            <a:r>
              <a:rPr sz="3225" spc="30" baseline="2583" dirty="0">
                <a:solidFill>
                  <a:srgbClr val="5E5E5E"/>
                </a:solidFill>
                <a:latin typeface="STIXGeneral"/>
                <a:cs typeface="STIXGeneral"/>
              </a:rPr>
              <a:t>← 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([</a:t>
            </a:r>
            <a:r>
              <a:rPr sz="3225" i="1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]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1650" i="1" spc="-22" baseline="-40404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3225" spc="-367" baseline="2583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3225" i="1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325" i="1" spc="-22" baseline="-16129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3225" spc="-22" baseline="2583" dirty="0">
                <a:solidFill>
                  <a:srgbClr val="5E5E5E"/>
                </a:solidFill>
                <a:latin typeface="STIXGeneral"/>
                <a:cs typeface="STIXGeneral"/>
              </a:rPr>
              <a:t>)</a:t>
            </a:r>
            <a:endParaRPr sz="3225" baseline="2583">
              <a:latin typeface="STIXGeneral"/>
              <a:cs typeface="STIXGeneral"/>
            </a:endParaRP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AC91A9CA-AB11-4290-BFAC-BFE58908238C}"/>
              </a:ext>
            </a:extLst>
          </p:cNvPr>
          <p:cNvSpPr txBox="1"/>
          <p:nvPr/>
        </p:nvSpPr>
        <p:spPr>
          <a:xfrm>
            <a:off x="2389875" y="609601"/>
            <a:ext cx="5748020" cy="11097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8580" marR="30480">
              <a:lnSpc>
                <a:spcPct val="121000"/>
              </a:lnSpc>
              <a:spcBef>
                <a:spcPts val="145"/>
              </a:spcBef>
            </a:pPr>
            <a:r>
              <a:rPr sz="2400" spc="35" dirty="0">
                <a:solidFill>
                  <a:srgbClr val="5E5E5E"/>
                </a:solidFill>
                <a:latin typeface="Arial"/>
                <a:cs typeface="Arial"/>
              </a:rPr>
              <a:t>public</a:t>
            </a:r>
            <a:r>
              <a:rPr sz="2400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US" altLang="zh-CN" sz="2400" spc="5" dirty="0">
                <a:solidFill>
                  <a:srgbClr val="5E5E5E"/>
                </a:solidFill>
                <a:latin typeface="Arial"/>
                <a:cs typeface="Arial"/>
              </a:rPr>
              <a:t>:  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{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800" spc="-2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c</a:t>
            </a:r>
            <a:r>
              <a:rPr sz="2800" spc="-2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d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},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{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c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d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}  </a:t>
            </a:r>
            <a:endParaRPr lang="en-US" sz="2800" spc="-15" dirty="0">
              <a:solidFill>
                <a:srgbClr val="5E5E5E"/>
              </a:solidFill>
              <a:latin typeface="STIXGeneral"/>
              <a:cs typeface="STIXGeneral"/>
            </a:endParaRPr>
          </a:p>
          <a:p>
            <a:pPr marL="68580" marR="30480">
              <a:lnSpc>
                <a:spcPct val="121000"/>
              </a:lnSpc>
              <a:spcBef>
                <a:spcPts val="145"/>
              </a:spcBef>
            </a:pPr>
            <a:r>
              <a:rPr sz="2400" spc="-5" dirty="0">
                <a:solidFill>
                  <a:srgbClr val="5E5E5E"/>
                </a:solidFill>
                <a:latin typeface="Arial"/>
                <a:cs typeface="Arial"/>
              </a:rPr>
              <a:t>TTP's</a:t>
            </a:r>
            <a:r>
              <a:rPr sz="24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US" altLang="zh-CN" sz="2400" spc="5" dirty="0">
                <a:solidFill>
                  <a:srgbClr val="5E5E5E"/>
                </a:solidFill>
                <a:latin typeface="Arial"/>
                <a:cs typeface="Arial"/>
              </a:rPr>
              <a:t>:  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{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0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8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0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c</a:t>
            </a:r>
            <a:r>
              <a:rPr sz="28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22" baseline="-19607" dirty="0">
                <a:solidFill>
                  <a:srgbClr val="5E5E5E"/>
                </a:solidFill>
                <a:latin typeface="STIXGeneral"/>
                <a:cs typeface="STIXGeneral"/>
              </a:rPr>
              <a:t>d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},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2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800" spc="-2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0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30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20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195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sz="2800" baseline="-19607" dirty="0">
              <a:latin typeface="STIXGeneral"/>
              <a:cs typeface="STIXGeneral"/>
            </a:endParaRPr>
          </a:p>
        </p:txBody>
      </p:sp>
      <p:sp>
        <p:nvSpPr>
          <p:cNvPr id="58" name="object 3">
            <a:extLst>
              <a:ext uri="{FF2B5EF4-FFF2-40B4-BE49-F238E27FC236}">
                <a16:creationId xmlns:a16="http://schemas.microsoft.com/office/drawing/2014/main" id="{736EF8B6-11A7-4191-B2ED-4B13AC2E9516}"/>
              </a:ext>
            </a:extLst>
          </p:cNvPr>
          <p:cNvSpPr txBox="1"/>
          <p:nvPr/>
        </p:nvSpPr>
        <p:spPr>
          <a:xfrm>
            <a:off x="8472074" y="708740"/>
            <a:ext cx="5092700" cy="102848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spcBef>
                <a:spcPts val="700"/>
              </a:spcBef>
            </a:pPr>
            <a:r>
              <a:rPr sz="2400" spc="20" dirty="0">
                <a:solidFill>
                  <a:srgbClr val="5E5E5E"/>
                </a:solidFill>
                <a:latin typeface="Arial"/>
                <a:cs typeface="Arial"/>
              </a:rPr>
              <a:t>Alice's</a:t>
            </a:r>
            <a:r>
              <a:rPr sz="2400" spc="-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US" altLang="zh-CN" sz="2400" spc="5" dirty="0">
                <a:solidFill>
                  <a:srgbClr val="5E5E5E"/>
                </a:solidFill>
                <a:latin typeface="Arial"/>
                <a:cs typeface="Arial"/>
              </a:rPr>
              <a:t>:  </a:t>
            </a:r>
            <a:r>
              <a:rPr sz="2800" i="1" spc="-35" dirty="0" err="1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52" baseline="-19607" dirty="0" err="1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i="1" spc="359" baseline="-19607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lang="en-US" sz="2800" i="1" spc="359" baseline="-19607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i="1" spc="-15" dirty="0" err="1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22" baseline="-19607" dirty="0" err="1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0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A</a:t>
            </a:r>
            <a:endParaRPr sz="2800" baseline="-19607" dirty="0">
              <a:latin typeface="STIXGeneral"/>
              <a:cs typeface="STIXGeneral"/>
            </a:endParaRPr>
          </a:p>
          <a:p>
            <a:pPr marL="38100">
              <a:spcBef>
                <a:spcPts val="605"/>
              </a:spcBef>
            </a:pPr>
            <a:r>
              <a:rPr sz="2400" spc="60" dirty="0">
                <a:solidFill>
                  <a:srgbClr val="5E5E5E"/>
                </a:solidFill>
                <a:latin typeface="Arial"/>
                <a:cs typeface="Arial"/>
              </a:rPr>
              <a:t>Bob's</a:t>
            </a:r>
            <a:r>
              <a:rPr sz="2400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US" altLang="zh-CN" sz="2400" spc="5" dirty="0">
                <a:solidFill>
                  <a:srgbClr val="5E5E5E"/>
                </a:solidFill>
                <a:latin typeface="Arial"/>
                <a:cs typeface="Arial"/>
              </a:rPr>
              <a:t>:  </a:t>
            </a:r>
            <a:r>
              <a:rPr sz="2800" i="1" spc="-35" dirty="0" err="1">
                <a:solidFill>
                  <a:srgbClr val="5E5E5E"/>
                </a:solidFill>
                <a:latin typeface="STIXGeneral"/>
                <a:cs typeface="STIXGeneral"/>
              </a:rPr>
              <a:t>s</a:t>
            </a:r>
            <a:r>
              <a:rPr sz="2800" i="1" spc="-52" baseline="-19607" dirty="0" err="1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lang="en-US" sz="2800" i="1" spc="-52" baseline="-19607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i="1" spc="359" baseline="-19607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15" dirty="0" err="1">
                <a:solidFill>
                  <a:srgbClr val="5E5E5E"/>
                </a:solidFill>
                <a:latin typeface="STIXGeneral"/>
                <a:cs typeface="STIXGeneral"/>
              </a:rPr>
              <a:t>sk</a:t>
            </a:r>
            <a:r>
              <a:rPr sz="2800" i="1" spc="-22" baseline="-19607" dirty="0" err="1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r>
              <a:rPr sz="2800" spc="-15" dirty="0">
                <a:solidFill>
                  <a:srgbClr val="5E5E5E"/>
                </a:solidFill>
                <a:latin typeface="STIXGeneral"/>
                <a:cs typeface="STIXGeneral"/>
              </a:rPr>
              <a:t>,</a:t>
            </a:r>
            <a:r>
              <a:rPr sz="2800" spc="-204" dirty="0">
                <a:solidFill>
                  <a:srgbClr val="5E5E5E"/>
                </a:solidFill>
                <a:latin typeface="STIXGeneral"/>
                <a:cs typeface="STIXGeneral"/>
              </a:rPr>
              <a:t> </a:t>
            </a:r>
            <a:r>
              <a:rPr sz="2800" i="1" spc="-25" dirty="0">
                <a:solidFill>
                  <a:srgbClr val="5E5E5E"/>
                </a:solidFill>
                <a:latin typeface="STIXGeneral"/>
                <a:cs typeface="STIXGeneral"/>
              </a:rPr>
              <a:t>pk</a:t>
            </a:r>
            <a:r>
              <a:rPr sz="2800" i="1" spc="-37" baseline="-19607" dirty="0">
                <a:solidFill>
                  <a:srgbClr val="5E5E5E"/>
                </a:solidFill>
                <a:latin typeface="STIXGeneral"/>
                <a:cs typeface="STIXGeneral"/>
              </a:rPr>
              <a:t>B</a:t>
            </a:r>
            <a:endParaRPr sz="2800" baseline="-19607" dirty="0">
              <a:latin typeface="STIXGeneral"/>
              <a:cs typeface="STIXGeneral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65697233-B547-491D-8220-E64267337B54}"/>
              </a:ext>
            </a:extLst>
          </p:cNvPr>
          <p:cNvSpPr txBox="1">
            <a:spLocks/>
          </p:cNvSpPr>
          <p:nvPr/>
        </p:nvSpPr>
        <p:spPr>
          <a:xfrm>
            <a:off x="8170513" y="186676"/>
            <a:ext cx="999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5E5E5E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b="1" kern="0" spc="-5" dirty="0">
                <a:latin typeface="Arial"/>
                <a:cs typeface="Arial"/>
              </a:rPr>
              <a:t>情景</a:t>
            </a:r>
            <a:r>
              <a:rPr lang="en-US" altLang="zh-CN" b="1" kern="0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69" name="object 34">
            <a:extLst>
              <a:ext uri="{FF2B5EF4-FFF2-40B4-BE49-F238E27FC236}">
                <a16:creationId xmlns:a16="http://schemas.microsoft.com/office/drawing/2014/main" id="{949BD12F-3977-4935-A137-CFDFF0BA7777}"/>
              </a:ext>
            </a:extLst>
          </p:cNvPr>
          <p:cNvSpPr/>
          <p:nvPr/>
        </p:nvSpPr>
        <p:spPr>
          <a:xfrm>
            <a:off x="3306672" y="7535341"/>
            <a:ext cx="526415" cy="657860"/>
          </a:xfrm>
          <a:custGeom>
            <a:avLst/>
            <a:gdLst/>
            <a:ahLst/>
            <a:cxnLst/>
            <a:rect l="l" t="t" r="r" b="b"/>
            <a:pathLst>
              <a:path w="526414" h="657860">
                <a:moveTo>
                  <a:pt x="263105" y="0"/>
                </a:moveTo>
                <a:lnTo>
                  <a:pt x="215811" y="4238"/>
                </a:lnTo>
                <a:lnTo>
                  <a:pt x="171298" y="16460"/>
                </a:lnTo>
                <a:lnTo>
                  <a:pt x="130309" y="35920"/>
                </a:lnTo>
                <a:lnTo>
                  <a:pt x="93588" y="61877"/>
                </a:lnTo>
                <a:lnTo>
                  <a:pt x="61877" y="93588"/>
                </a:lnTo>
                <a:lnTo>
                  <a:pt x="35920" y="130309"/>
                </a:lnTo>
                <a:lnTo>
                  <a:pt x="16460" y="171298"/>
                </a:lnTo>
                <a:lnTo>
                  <a:pt x="4238" y="215811"/>
                </a:lnTo>
                <a:lnTo>
                  <a:pt x="0" y="263105"/>
                </a:lnTo>
                <a:lnTo>
                  <a:pt x="3128" y="305050"/>
                </a:lnTo>
                <a:lnTo>
                  <a:pt x="12130" y="350561"/>
                </a:lnTo>
                <a:lnTo>
                  <a:pt x="26435" y="398045"/>
                </a:lnTo>
                <a:lnTo>
                  <a:pt x="45471" y="445908"/>
                </a:lnTo>
                <a:lnTo>
                  <a:pt x="68664" y="492558"/>
                </a:lnTo>
                <a:lnTo>
                  <a:pt x="95444" y="536402"/>
                </a:lnTo>
                <a:lnTo>
                  <a:pt x="125237" y="575847"/>
                </a:lnTo>
                <a:lnTo>
                  <a:pt x="157472" y="609299"/>
                </a:lnTo>
                <a:lnTo>
                  <a:pt x="191577" y="635166"/>
                </a:lnTo>
                <a:lnTo>
                  <a:pt x="226978" y="651854"/>
                </a:lnTo>
                <a:lnTo>
                  <a:pt x="263105" y="657771"/>
                </a:lnTo>
                <a:lnTo>
                  <a:pt x="299236" y="651854"/>
                </a:lnTo>
                <a:lnTo>
                  <a:pt x="334640" y="635166"/>
                </a:lnTo>
                <a:lnTo>
                  <a:pt x="368747" y="609299"/>
                </a:lnTo>
                <a:lnTo>
                  <a:pt x="400983" y="575847"/>
                </a:lnTo>
                <a:lnTo>
                  <a:pt x="430778" y="536402"/>
                </a:lnTo>
                <a:lnTo>
                  <a:pt x="457558" y="492558"/>
                </a:lnTo>
                <a:lnTo>
                  <a:pt x="473528" y="460438"/>
                </a:lnTo>
                <a:lnTo>
                  <a:pt x="236181" y="460438"/>
                </a:lnTo>
                <a:lnTo>
                  <a:pt x="189552" y="454174"/>
                </a:lnTo>
                <a:lnTo>
                  <a:pt x="147655" y="436495"/>
                </a:lnTo>
                <a:lnTo>
                  <a:pt x="112160" y="409073"/>
                </a:lnTo>
                <a:lnTo>
                  <a:pt x="84737" y="373578"/>
                </a:lnTo>
                <a:lnTo>
                  <a:pt x="67059" y="331680"/>
                </a:lnTo>
                <a:lnTo>
                  <a:pt x="60794" y="285051"/>
                </a:lnTo>
                <a:lnTo>
                  <a:pt x="524587" y="285051"/>
                </a:lnTo>
                <a:lnTo>
                  <a:pt x="526224" y="263105"/>
                </a:lnTo>
                <a:lnTo>
                  <a:pt x="521985" y="215811"/>
                </a:lnTo>
                <a:lnTo>
                  <a:pt x="509762" y="171298"/>
                </a:lnTo>
                <a:lnTo>
                  <a:pt x="490300" y="130309"/>
                </a:lnTo>
                <a:lnTo>
                  <a:pt x="464341" y="93588"/>
                </a:lnTo>
                <a:lnTo>
                  <a:pt x="432628" y="61877"/>
                </a:lnTo>
                <a:lnTo>
                  <a:pt x="395905" y="35920"/>
                </a:lnTo>
                <a:lnTo>
                  <a:pt x="354915" y="16460"/>
                </a:lnTo>
                <a:lnTo>
                  <a:pt x="310401" y="4238"/>
                </a:lnTo>
                <a:lnTo>
                  <a:pt x="263105" y="0"/>
                </a:lnTo>
                <a:close/>
              </a:path>
              <a:path w="526414" h="657860">
                <a:moveTo>
                  <a:pt x="465378" y="285051"/>
                </a:moveTo>
                <a:lnTo>
                  <a:pt x="60794" y="285051"/>
                </a:lnTo>
                <a:lnTo>
                  <a:pt x="107423" y="291315"/>
                </a:lnTo>
                <a:lnTo>
                  <a:pt x="149321" y="308994"/>
                </a:lnTo>
                <a:lnTo>
                  <a:pt x="184816" y="336416"/>
                </a:lnTo>
                <a:lnTo>
                  <a:pt x="212239" y="371911"/>
                </a:lnTo>
                <a:lnTo>
                  <a:pt x="229917" y="413809"/>
                </a:lnTo>
                <a:lnTo>
                  <a:pt x="236181" y="460438"/>
                </a:lnTo>
                <a:lnTo>
                  <a:pt x="289991" y="460438"/>
                </a:lnTo>
                <a:lnTo>
                  <a:pt x="296255" y="413809"/>
                </a:lnTo>
                <a:lnTo>
                  <a:pt x="313934" y="371911"/>
                </a:lnTo>
                <a:lnTo>
                  <a:pt x="341356" y="336416"/>
                </a:lnTo>
                <a:lnTo>
                  <a:pt x="376852" y="308994"/>
                </a:lnTo>
                <a:lnTo>
                  <a:pt x="418749" y="291315"/>
                </a:lnTo>
                <a:lnTo>
                  <a:pt x="465378" y="285051"/>
                </a:lnTo>
                <a:close/>
              </a:path>
              <a:path w="526414" h="657860">
                <a:moveTo>
                  <a:pt x="524587" y="285051"/>
                </a:moveTo>
                <a:lnTo>
                  <a:pt x="465378" y="285051"/>
                </a:lnTo>
                <a:lnTo>
                  <a:pt x="459113" y="331680"/>
                </a:lnTo>
                <a:lnTo>
                  <a:pt x="441433" y="373578"/>
                </a:lnTo>
                <a:lnTo>
                  <a:pt x="414008" y="409073"/>
                </a:lnTo>
                <a:lnTo>
                  <a:pt x="378512" y="436495"/>
                </a:lnTo>
                <a:lnTo>
                  <a:pt x="336616" y="454174"/>
                </a:lnTo>
                <a:lnTo>
                  <a:pt x="289991" y="460438"/>
                </a:lnTo>
                <a:lnTo>
                  <a:pt x="473528" y="460438"/>
                </a:lnTo>
                <a:lnTo>
                  <a:pt x="480752" y="445908"/>
                </a:lnTo>
                <a:lnTo>
                  <a:pt x="499788" y="398045"/>
                </a:lnTo>
                <a:lnTo>
                  <a:pt x="514093" y="350561"/>
                </a:lnTo>
                <a:lnTo>
                  <a:pt x="523096" y="305050"/>
                </a:lnTo>
                <a:lnTo>
                  <a:pt x="524587" y="28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0" name="object 35">
            <a:extLst>
              <a:ext uri="{FF2B5EF4-FFF2-40B4-BE49-F238E27FC236}">
                <a16:creationId xmlns:a16="http://schemas.microsoft.com/office/drawing/2014/main" id="{284727A4-011B-4C94-80EB-925949D15702}"/>
              </a:ext>
            </a:extLst>
          </p:cNvPr>
          <p:cNvSpPr txBox="1"/>
          <p:nvPr/>
        </p:nvSpPr>
        <p:spPr>
          <a:xfrm>
            <a:off x="2434978" y="8288833"/>
            <a:ext cx="12737554" cy="13330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3">
              <a:spcBef>
                <a:spcPts val="115"/>
              </a:spcBef>
              <a:tabLst>
                <a:tab pos="1017956" algn="l"/>
              </a:tabLst>
            </a:pPr>
            <a:r>
              <a:rPr lang="zh-CN" altLang="en-US" sz="2800" spc="-15" dirty="0">
                <a:solidFill>
                  <a:srgbClr val="5E5E5E"/>
                </a:solidFill>
                <a:latin typeface="+mn-ea"/>
                <a:cs typeface="+mn-ea"/>
              </a:rPr>
              <a:t>监听到的数据为：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</a:rPr>
              <a:t>[s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</a:rPr>
              <a:t>]</a:t>
            </a:r>
            <a:r>
              <a:rPr sz="2800" spc="-22" baseline="-20000" dirty="0" err="1">
                <a:solidFill>
                  <a:srgbClr val="5E5E5E"/>
                </a:solidFill>
                <a:latin typeface="+mn-ea"/>
                <a:cs typeface="+mn-ea"/>
              </a:rPr>
              <a:t>pk</a:t>
            </a:r>
            <a:r>
              <a:rPr sz="2000" spc="-22" baseline="-44000" dirty="0" err="1">
                <a:solidFill>
                  <a:srgbClr val="5E5E5E"/>
                </a:solidFill>
                <a:latin typeface="+mn-ea"/>
                <a:cs typeface="+mn-ea"/>
              </a:rPr>
              <a:t>A</a:t>
            </a:r>
            <a:r>
              <a:rPr lang="zh-CN" altLang="en-US" sz="2000" spc="-22" baseline="-44000" dirty="0">
                <a:solidFill>
                  <a:srgbClr val="5E5E5E"/>
                </a:solidFill>
                <a:latin typeface="+mn-ea"/>
                <a:cs typeface="+mn-ea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</a:rPr>
              <a:t>[s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</a:rPr>
              <a:t>B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</a:rPr>
              <a:t>]</a:t>
            </a:r>
            <a:r>
              <a:rPr sz="2800" spc="-22" baseline="-20000" dirty="0" err="1">
                <a:solidFill>
                  <a:srgbClr val="5E5E5E"/>
                </a:solidFill>
                <a:latin typeface="+mn-ea"/>
                <a:cs typeface="+mn-ea"/>
              </a:rPr>
              <a:t>pk</a:t>
            </a:r>
            <a:r>
              <a:rPr sz="2000" spc="-22" baseline="-46000" dirty="0" err="1">
                <a:solidFill>
                  <a:srgbClr val="5E5E5E"/>
                </a:solidFill>
                <a:latin typeface="+mn-ea"/>
                <a:cs typeface="+mn-ea"/>
              </a:rPr>
              <a:t>B</a:t>
            </a:r>
            <a:endParaRPr lang="en-US" altLang="zh-CN" sz="2800" spc="-22" dirty="0">
              <a:solidFill>
                <a:srgbClr val="5E5E5E"/>
              </a:solidFill>
              <a:latin typeface="+mn-ea"/>
              <a:cs typeface="+mn-ea"/>
            </a:endParaRPr>
          </a:p>
          <a:p>
            <a:pPr marL="50803">
              <a:spcBef>
                <a:spcPts val="115"/>
              </a:spcBef>
              <a:tabLst>
                <a:tab pos="1017956" algn="l"/>
              </a:tabLst>
            </a:pP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不能确定二者成绩异同：不管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Alice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和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Bob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成绩是否相同，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[s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A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]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pk</a:t>
            </a:r>
            <a:r>
              <a:rPr sz="2800" spc="-22" baseline="-44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A    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[s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B</a:t>
            </a:r>
            <a:r>
              <a:rPr sz="2800" spc="-15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]</a:t>
            </a:r>
            <a:r>
              <a:rPr sz="2800" spc="-22" baseline="-20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pk</a:t>
            </a:r>
            <a:r>
              <a:rPr sz="2800" spc="-22" baseline="-46000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B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  <a:sym typeface="+mn-ea"/>
              </a:rPr>
              <a:t>值均不同；</a:t>
            </a:r>
            <a:endParaRPr lang="zh-CN" altLang="en-US" sz="2800" spc="-22" dirty="0">
              <a:solidFill>
                <a:srgbClr val="5E5E5E"/>
              </a:solidFill>
              <a:latin typeface="+mn-ea"/>
              <a:cs typeface="+mn-ea"/>
            </a:endParaRPr>
          </a:p>
          <a:p>
            <a:pPr marL="50803">
              <a:spcBef>
                <a:spcPts val="115"/>
              </a:spcBef>
              <a:tabLst>
                <a:tab pos="1017956" algn="l"/>
              </a:tabLst>
            </a:pP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不能确定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Alice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和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Bob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成绩：监听方没有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sk</a:t>
            </a:r>
            <a:r>
              <a:rPr lang="en-US" altLang="zh-CN" sz="2800" spc="-22" baseline="-25000" dirty="0">
                <a:solidFill>
                  <a:srgbClr val="5E5E5E"/>
                </a:solidFill>
                <a:latin typeface="+mn-ea"/>
                <a:cs typeface="+mn-ea"/>
              </a:rPr>
              <a:t>A 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sk</a:t>
            </a:r>
            <a:r>
              <a:rPr lang="en-US" altLang="zh-CN" sz="2800" spc="-22" baseline="-25000" dirty="0">
                <a:solidFill>
                  <a:srgbClr val="5E5E5E"/>
                </a:solidFill>
                <a:latin typeface="+mn-ea"/>
                <a:cs typeface="+mn-ea"/>
              </a:rPr>
              <a:t>B</a:t>
            </a:r>
            <a:r>
              <a:rPr lang="zh-CN" altLang="en-US" sz="2800" spc="-22" dirty="0">
                <a:solidFill>
                  <a:srgbClr val="5E5E5E"/>
                </a:solidFill>
                <a:latin typeface="+mn-ea"/>
                <a:cs typeface="+mn-ea"/>
              </a:rPr>
              <a:t>的值，无法求解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s</a:t>
            </a:r>
            <a:r>
              <a:rPr lang="en-US" altLang="zh-CN" sz="2800" spc="-22" baseline="-25000" dirty="0">
                <a:solidFill>
                  <a:srgbClr val="5E5E5E"/>
                </a:solidFill>
                <a:latin typeface="+mn-ea"/>
                <a:cs typeface="+mn-ea"/>
              </a:rPr>
              <a:t>A </a:t>
            </a:r>
            <a:r>
              <a:rPr lang="en-US" altLang="zh-CN" sz="2800" spc="-22" dirty="0">
                <a:solidFill>
                  <a:srgbClr val="5E5E5E"/>
                </a:solidFill>
                <a:latin typeface="+mn-ea"/>
                <a:cs typeface="+mn-ea"/>
              </a:rPr>
              <a:t>s</a:t>
            </a:r>
            <a:r>
              <a:rPr lang="en-US" altLang="zh-CN" sz="2800" spc="-22" baseline="-25000" dirty="0">
                <a:solidFill>
                  <a:srgbClr val="5E5E5E"/>
                </a:solidFill>
                <a:latin typeface="+mn-ea"/>
                <a:cs typeface="+mn-ea"/>
              </a:rPr>
              <a:t>B</a:t>
            </a:r>
          </a:p>
        </p:txBody>
      </p:sp>
      <p:sp>
        <p:nvSpPr>
          <p:cNvPr id="71" name="object 36">
            <a:extLst>
              <a:ext uri="{FF2B5EF4-FFF2-40B4-BE49-F238E27FC236}">
                <a16:creationId xmlns:a16="http://schemas.microsoft.com/office/drawing/2014/main" id="{A7DB2A75-BFF7-487D-9F14-FE0523728B79}"/>
              </a:ext>
            </a:extLst>
          </p:cNvPr>
          <p:cNvSpPr txBox="1"/>
          <p:nvPr/>
        </p:nvSpPr>
        <p:spPr>
          <a:xfrm>
            <a:off x="2345531" y="7727599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安全性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1">
                <a:extLst>
                  <a:ext uri="{FF2B5EF4-FFF2-40B4-BE49-F238E27FC236}">
                    <a16:creationId xmlns:a16="http://schemas.microsoft.com/office/drawing/2014/main" id="{47086A56-BAEF-4708-B0D8-3977E3064AA8}"/>
                  </a:ext>
                </a:extLst>
              </p:cNvPr>
              <p:cNvSpPr txBox="1"/>
              <p:nvPr/>
            </p:nvSpPr>
            <p:spPr>
              <a:xfrm>
                <a:off x="2574131" y="1458049"/>
                <a:ext cx="12598400" cy="787112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zh-CN" altLang="en-US" sz="32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只有 </a:t>
                </a:r>
                <a:r>
                  <a:rPr lang="en-US" altLang="zh-CN" sz="2800" u="sng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u="sng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二人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知道的一个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大随机数</a:t>
                </a:r>
                <a:endParaRPr lang="en-US" altLang="zh-CN" sz="2800" u="sng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：只有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第三方、</a:t>
                </a:r>
                <a:r>
                  <a:rPr lang="en-US" altLang="zh-CN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三人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知道的一个</a:t>
                </a:r>
                <a:r>
                  <a:rPr lang="zh-CN" altLang="en-US" sz="2800" u="sng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大随机数</a:t>
                </a:r>
                <a:endParaRPr lang="en-US" altLang="zh-CN" sz="2800" u="sng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都在初始化阶段通过</a:t>
                </a:r>
                <a:r>
                  <a:rPr lang="en-US" altLang="zh-CN" sz="2800" kern="100" dirty="0">
                    <a:highlight>
                      <a:srgbClr val="FFFF00"/>
                    </a:highligh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ElGamal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算法进行实现</a:t>
                </a:r>
                <a:endParaRPr lang="en-US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产生一对自己的密钥，把公钥通过文件发送给</a:t>
                </a: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Alice</a:t>
                </a: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产生一个随机大整数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的公钥加密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后，密文文件发送给</a:t>
                </a: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Bob</a:t>
                </a: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收到文件后，用自己的密钥解密，即可得到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产生一对自己的密钥，把公钥通过文件发送给第三方</a:t>
                </a: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产生一对自己的密钥，把公钥通过文件发送给第三方</a:t>
                </a:r>
                <a:endParaRPr lang="en-US" altLang="zh-CN" sz="28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第三方产生一个随机大整数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第三方用</a:t>
                </a: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的公钥加密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后发送给</a:t>
                </a: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，用</a:t>
                </a: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的公钥加密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后发送给</a:t>
                </a: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接收文件后用自己的密钥解密得到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80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ea"/>
                  <a:buAutoNum type="circleNumDbPlain"/>
                </a:pPr>
                <a:r>
                  <a:rPr lang="en-US" altLang="zh-CN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zh-CN" altLang="en-US" sz="28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收到文件后，用自己的密钥解密得到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CN" sz="2800" kern="10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object 41">
                <a:extLst>
                  <a:ext uri="{FF2B5EF4-FFF2-40B4-BE49-F238E27FC236}">
                    <a16:creationId xmlns:a16="http://schemas.microsoft.com/office/drawing/2014/main" id="{47086A56-BAEF-4708-B0D8-3977E30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31" y="1458049"/>
                <a:ext cx="12598400" cy="7871128"/>
              </a:xfrm>
              <a:prstGeom prst="rect">
                <a:avLst/>
              </a:prstGeom>
              <a:blipFill>
                <a:blip r:embed="rId2"/>
                <a:stretch>
                  <a:fillRect l="-1693" t="-930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12BC5847-3CBF-4CB9-AAC2-BE9F77466A47}"/>
              </a:ext>
            </a:extLst>
          </p:cNvPr>
          <p:cNvSpPr txBox="1"/>
          <p:nvPr/>
        </p:nvSpPr>
        <p:spPr>
          <a:xfrm>
            <a:off x="2421731" y="762001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kern="100" dirty="0">
                <a:solidFill>
                  <a:prstClr val="black"/>
                </a:solidFill>
                <a:highlight>
                  <a:srgbClr val="C0C0C0"/>
                </a:highlight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有一个概念</a:t>
            </a:r>
            <a:r>
              <a:rPr lang="zh-CN" altLang="en-US" sz="3200" kern="100" dirty="0">
                <a:solidFill>
                  <a:prstClr val="black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200" kern="100" dirty="0">
                <a:solidFill>
                  <a:prstClr val="black"/>
                </a:solidFill>
                <a:highlight>
                  <a:srgbClr val="FFFF00"/>
                </a:highlight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约定的参数</a:t>
            </a:r>
            <a:endParaRPr lang="zh-CN" alt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51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902" y="7264164"/>
            <a:ext cx="617220" cy="771525"/>
          </a:xfrm>
          <a:custGeom>
            <a:avLst/>
            <a:gdLst/>
            <a:ahLst/>
            <a:cxnLst/>
            <a:rect l="l" t="t" r="r" b="b"/>
            <a:pathLst>
              <a:path w="617219" h="771525">
                <a:moveTo>
                  <a:pt x="308449" y="0"/>
                </a:moveTo>
                <a:lnTo>
                  <a:pt x="262868" y="3344"/>
                </a:lnTo>
                <a:lnTo>
                  <a:pt x="219363" y="13059"/>
                </a:lnTo>
                <a:lnTo>
                  <a:pt x="178412" y="28668"/>
                </a:lnTo>
                <a:lnTo>
                  <a:pt x="140493" y="49694"/>
                </a:lnTo>
                <a:lnTo>
                  <a:pt x="106081" y="75658"/>
                </a:lnTo>
                <a:lnTo>
                  <a:pt x="75655" y="106086"/>
                </a:lnTo>
                <a:lnTo>
                  <a:pt x="49691" y="140498"/>
                </a:lnTo>
                <a:lnTo>
                  <a:pt x="28667" y="178419"/>
                </a:lnTo>
                <a:lnTo>
                  <a:pt x="13059" y="219370"/>
                </a:lnTo>
                <a:lnTo>
                  <a:pt x="3344" y="262875"/>
                </a:lnTo>
                <a:lnTo>
                  <a:pt x="0" y="308457"/>
                </a:lnTo>
                <a:lnTo>
                  <a:pt x="2637" y="349744"/>
                </a:lnTo>
                <a:lnTo>
                  <a:pt x="10279" y="394231"/>
                </a:lnTo>
                <a:lnTo>
                  <a:pt x="22520" y="440785"/>
                </a:lnTo>
                <a:lnTo>
                  <a:pt x="38953" y="488275"/>
                </a:lnTo>
                <a:lnTo>
                  <a:pt x="59171" y="535570"/>
                </a:lnTo>
                <a:lnTo>
                  <a:pt x="82768" y="581538"/>
                </a:lnTo>
                <a:lnTo>
                  <a:pt x="109339" y="625049"/>
                </a:lnTo>
                <a:lnTo>
                  <a:pt x="138477" y="664969"/>
                </a:lnTo>
                <a:lnTo>
                  <a:pt x="169775" y="700169"/>
                </a:lnTo>
                <a:lnTo>
                  <a:pt x="202828" y="729516"/>
                </a:lnTo>
                <a:lnTo>
                  <a:pt x="237229" y="751879"/>
                </a:lnTo>
                <a:lnTo>
                  <a:pt x="272571" y="766126"/>
                </a:lnTo>
                <a:lnTo>
                  <a:pt x="308449" y="771127"/>
                </a:lnTo>
                <a:lnTo>
                  <a:pt x="344327" y="766126"/>
                </a:lnTo>
                <a:lnTo>
                  <a:pt x="379670" y="751879"/>
                </a:lnTo>
                <a:lnTo>
                  <a:pt x="414070" y="729516"/>
                </a:lnTo>
                <a:lnTo>
                  <a:pt x="447122" y="700169"/>
                </a:lnTo>
                <a:lnTo>
                  <a:pt x="478420" y="664969"/>
                </a:lnTo>
                <a:lnTo>
                  <a:pt x="507557" y="625049"/>
                </a:lnTo>
                <a:lnTo>
                  <a:pt x="534128" y="581538"/>
                </a:lnTo>
                <a:lnTo>
                  <a:pt x="555558" y="539790"/>
                </a:lnTo>
                <a:lnTo>
                  <a:pt x="276877" y="539790"/>
                </a:lnTo>
                <a:lnTo>
                  <a:pt x="229730" y="534361"/>
                </a:lnTo>
                <a:lnTo>
                  <a:pt x="186452" y="518894"/>
                </a:lnTo>
                <a:lnTo>
                  <a:pt x="148276" y="494624"/>
                </a:lnTo>
                <a:lnTo>
                  <a:pt x="116435" y="462784"/>
                </a:lnTo>
                <a:lnTo>
                  <a:pt x="92165" y="424607"/>
                </a:lnTo>
                <a:lnTo>
                  <a:pt x="76698" y="381326"/>
                </a:lnTo>
                <a:lnTo>
                  <a:pt x="71268" y="334175"/>
                </a:lnTo>
                <a:lnTo>
                  <a:pt x="615251" y="334175"/>
                </a:lnTo>
                <a:lnTo>
                  <a:pt x="616894" y="308457"/>
                </a:lnTo>
                <a:lnTo>
                  <a:pt x="613550" y="262875"/>
                </a:lnTo>
                <a:lnTo>
                  <a:pt x="603836" y="219370"/>
                </a:lnTo>
                <a:lnTo>
                  <a:pt x="588228" y="178419"/>
                </a:lnTo>
                <a:lnTo>
                  <a:pt x="567204" y="140498"/>
                </a:lnTo>
                <a:lnTo>
                  <a:pt x="541241" y="106086"/>
                </a:lnTo>
                <a:lnTo>
                  <a:pt x="510815" y="75658"/>
                </a:lnTo>
                <a:lnTo>
                  <a:pt x="476405" y="49694"/>
                </a:lnTo>
                <a:lnTo>
                  <a:pt x="438486" y="28668"/>
                </a:lnTo>
                <a:lnTo>
                  <a:pt x="397536" y="13059"/>
                </a:lnTo>
                <a:lnTo>
                  <a:pt x="354031" y="3344"/>
                </a:lnTo>
                <a:lnTo>
                  <a:pt x="308449" y="0"/>
                </a:lnTo>
                <a:close/>
              </a:path>
              <a:path w="617219" h="771525">
                <a:moveTo>
                  <a:pt x="545571" y="334175"/>
                </a:moveTo>
                <a:lnTo>
                  <a:pt x="71268" y="334175"/>
                </a:lnTo>
                <a:lnTo>
                  <a:pt x="118418" y="339605"/>
                </a:lnTo>
                <a:lnTo>
                  <a:pt x="161697" y="355072"/>
                </a:lnTo>
                <a:lnTo>
                  <a:pt x="199873" y="379344"/>
                </a:lnTo>
                <a:lnTo>
                  <a:pt x="231713" y="411185"/>
                </a:lnTo>
                <a:lnTo>
                  <a:pt x="255982" y="449362"/>
                </a:lnTo>
                <a:lnTo>
                  <a:pt x="271448" y="492642"/>
                </a:lnTo>
                <a:lnTo>
                  <a:pt x="276877" y="539790"/>
                </a:lnTo>
                <a:lnTo>
                  <a:pt x="339958" y="539790"/>
                </a:lnTo>
                <a:lnTo>
                  <a:pt x="345388" y="492642"/>
                </a:lnTo>
                <a:lnTo>
                  <a:pt x="360856" y="449362"/>
                </a:lnTo>
                <a:lnTo>
                  <a:pt x="385127" y="411185"/>
                </a:lnTo>
                <a:lnTo>
                  <a:pt x="416968" y="379344"/>
                </a:lnTo>
                <a:lnTo>
                  <a:pt x="455145" y="355072"/>
                </a:lnTo>
                <a:lnTo>
                  <a:pt x="498424" y="339605"/>
                </a:lnTo>
                <a:lnTo>
                  <a:pt x="545571" y="334175"/>
                </a:lnTo>
                <a:close/>
              </a:path>
              <a:path w="617219" h="771525">
                <a:moveTo>
                  <a:pt x="615251" y="334175"/>
                </a:moveTo>
                <a:lnTo>
                  <a:pt x="545571" y="334175"/>
                </a:lnTo>
                <a:lnTo>
                  <a:pt x="540141" y="381326"/>
                </a:lnTo>
                <a:lnTo>
                  <a:pt x="524674" y="424607"/>
                </a:lnTo>
                <a:lnTo>
                  <a:pt x="500402" y="462784"/>
                </a:lnTo>
                <a:lnTo>
                  <a:pt x="468561" y="494624"/>
                </a:lnTo>
                <a:lnTo>
                  <a:pt x="430384" y="518894"/>
                </a:lnTo>
                <a:lnTo>
                  <a:pt x="387105" y="534361"/>
                </a:lnTo>
                <a:lnTo>
                  <a:pt x="339958" y="539790"/>
                </a:lnTo>
                <a:lnTo>
                  <a:pt x="555558" y="539790"/>
                </a:lnTo>
                <a:lnTo>
                  <a:pt x="577943" y="488275"/>
                </a:lnTo>
                <a:lnTo>
                  <a:pt x="594375" y="440785"/>
                </a:lnTo>
                <a:lnTo>
                  <a:pt x="606615" y="394231"/>
                </a:lnTo>
                <a:lnTo>
                  <a:pt x="614257" y="349744"/>
                </a:lnTo>
                <a:lnTo>
                  <a:pt x="615251" y="334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361099" y="7086601"/>
                <a:ext cx="11328833" cy="164436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1">
                  <a:spcBef>
                    <a:spcPts val="10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给出监听到的数据：</a:t>
                </a:r>
                <a:r>
                  <a:rPr lang="zh-CN" altLang="en-US" sz="2800" kern="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spc="-100" dirty="0">
                    <a:solidFill>
                      <a:srgbClr val="5E5E5E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altLang="zh-CN" sz="2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ar-AE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ar-AE" altLang="zh-CN" sz="2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r-AE" altLang="zh-CN" sz="2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ar-AE" altLang="zh-CN" sz="2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ar-AE" altLang="zh-CN" sz="28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ar-AE" altLang="zh-CN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8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ar-AE" sz="28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en-US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ar-AE" sz="2400" b="1" dirty="0">
                  <a:latin typeface="+mn-ea"/>
                  <a:cs typeface="+mn-ea"/>
                </a:endParaRPr>
              </a:p>
              <a:p>
                <a:pPr marL="12701">
                  <a:spcBef>
                    <a:spcPts val="159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不</a:t>
                </a:r>
                <a:r>
                  <a:rPr lang="zh-CN" altLang="en-US" sz="2400" b="1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能确定⼆者成绩异同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：无私钥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8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ar-AE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ar-AE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ar-AE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，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无法判断</a:t>
                </a:r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与</a:t>
                </a:r>
                <a:r>
                  <a:rPr lang="zh-CN" altLang="en-US" sz="2400" spc="-60" dirty="0">
                    <a:solidFill>
                      <a:srgbClr val="5E5E5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6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ar-AE" sz="26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ar-AE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ar-AE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ar-AE" altLang="zh-CN" sz="26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altLang="zh-CN" sz="26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ar-AE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ar-AE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b="1" spc="-100" dirty="0">
                    <a:solidFill>
                      <a:srgbClr val="5E5E5E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是否相等</a:t>
                </a:r>
                <a:endParaRPr lang="zh-CN" altLang="en-US" sz="2400" b="1" dirty="0">
                  <a:latin typeface="+mn-ea"/>
                  <a:cs typeface="+mn-ea"/>
                </a:endParaRPr>
              </a:p>
              <a:p>
                <a:pPr marL="12701">
                  <a:spcBef>
                    <a:spcPts val="159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不</a:t>
                </a:r>
                <a:r>
                  <a:rPr lang="zh-CN" altLang="en-US" sz="2400" b="1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能确定</a:t>
                </a:r>
                <a:r>
                  <a:rPr lang="en-US" sz="2400" b="1" spc="-5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Alice</a:t>
                </a:r>
                <a:r>
                  <a:rPr lang="zh-CN" altLang="en-US" sz="2400" b="1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或</a:t>
                </a:r>
                <a:r>
                  <a:rPr lang="en-US" sz="2400" b="1" spc="4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Bob</a:t>
                </a:r>
                <a:r>
                  <a:rPr lang="zh-CN" altLang="en-US" sz="2400" b="1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的成绩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：无法判断二者成绩是否相等，也无法得知二者成绩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99" y="7086601"/>
                <a:ext cx="11328833" cy="1644361"/>
              </a:xfrm>
              <a:prstGeom prst="rect">
                <a:avLst/>
              </a:prstGeom>
              <a:blipFill>
                <a:blip r:embed="rId2"/>
                <a:stretch>
                  <a:fillRect l="-1506" t="-1859" b="-10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2421731" y="8174000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安全性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2351" y="5047027"/>
            <a:ext cx="1404620" cy="499496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35632">
              <a:spcBef>
                <a:spcPts val="1255"/>
              </a:spcBef>
            </a:pPr>
            <a:r>
              <a:rPr sz="2200" spc="90" dirty="0">
                <a:latin typeface="+mn-ea"/>
                <a:cs typeface="Arial" panose="020B0604020202020204"/>
              </a:rPr>
              <a:t>Bob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9944" y="5047027"/>
            <a:ext cx="1404620" cy="499496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86099">
              <a:spcBef>
                <a:spcPts val="1255"/>
              </a:spcBef>
            </a:pPr>
            <a:r>
              <a:rPr sz="2200" spc="40" dirty="0">
                <a:latin typeface="+mn-ea"/>
                <a:cs typeface="Arial" panose="020B0604020202020204"/>
              </a:rPr>
              <a:t>Alice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35859" y="1898321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正确性</a:t>
            </a:r>
          </a:p>
        </p:txBody>
      </p:sp>
      <p:sp>
        <p:nvSpPr>
          <p:cNvPr id="8" name="object 8"/>
          <p:cNvSpPr/>
          <p:nvPr/>
        </p:nvSpPr>
        <p:spPr>
          <a:xfrm>
            <a:off x="2544923" y="1926896"/>
            <a:ext cx="6734809" cy="4498975"/>
          </a:xfrm>
          <a:custGeom>
            <a:avLst/>
            <a:gdLst/>
            <a:ahLst/>
            <a:cxnLst/>
            <a:rect l="l" t="t" r="r" b="b"/>
            <a:pathLst>
              <a:path w="6734809" h="4498975">
                <a:moveTo>
                  <a:pt x="42760" y="33910"/>
                </a:moveTo>
                <a:lnTo>
                  <a:pt x="6734365" y="0"/>
                </a:lnTo>
                <a:lnTo>
                  <a:pt x="6723900" y="4476089"/>
                </a:lnTo>
                <a:lnTo>
                  <a:pt x="0" y="4498784"/>
                </a:lnTo>
                <a:lnTo>
                  <a:pt x="42760" y="3391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9057839" y="712473"/>
                <a:ext cx="4946292" cy="944489"/>
              </a:xfrm>
              <a:prstGeom prst="rect">
                <a:avLst/>
              </a:prstGeom>
            </p:spPr>
            <p:txBody>
              <a:bodyPr vert="horz" wrap="square" lIns="0" tIns="81915" rIns="0" bIns="0" rtlCol="0">
                <a:spAutoFit/>
              </a:bodyPr>
              <a:lstStyle/>
              <a:p>
                <a:pPr algn="just"/>
                <a:r>
                  <a:rPr lang="en-US" sz="2800" b="1" spc="20" dirty="0">
                    <a:solidFill>
                      <a:srgbClr val="5E5E5E"/>
                    </a:solidFill>
                    <a:latin typeface="+mn-ea"/>
                    <a:cs typeface="+mn-ea"/>
                  </a:rPr>
                  <a:t>Alice’s:</a:t>
                </a:r>
                <a:r>
                  <a:rPr lang="en-US" altLang="zh-CN" sz="28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800" b="1" dirty="0">
                  <a:solidFill>
                    <a:srgbClr val="5E5E5E"/>
                  </a:solidFill>
                  <a:latin typeface="+mn-ea"/>
                  <a:cs typeface="+mn-ea"/>
                </a:endParaRPr>
              </a:p>
              <a:p>
                <a:pPr algn="just"/>
                <a:r>
                  <a:rPr lang="pt-BR" sz="2800" b="1" spc="55" dirty="0">
                    <a:solidFill>
                      <a:srgbClr val="5E5E5E"/>
                    </a:solidFill>
                    <a:latin typeface="+mn-ea"/>
                    <a:cs typeface="+mn-ea"/>
                  </a:rPr>
                  <a:t>Bob’s</a:t>
                </a:r>
                <a:r>
                  <a:rPr lang="pt-BR" sz="28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39" y="712473"/>
                <a:ext cx="4946292" cy="944489"/>
              </a:xfrm>
              <a:prstGeom prst="rect">
                <a:avLst/>
              </a:prstGeom>
              <a:blipFill>
                <a:blip r:embed="rId3"/>
                <a:stretch>
                  <a:fillRect l="-4439" t="-4516" b="-2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54047" y="213815"/>
            <a:ext cx="24326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lang="zh-CN" altLang="en-US" sz="3000" kern="0" dirty="0">
                <a:solidFill>
                  <a:srgbClr val="5E5E5E"/>
                </a:solidFill>
                <a:latin typeface="Noto Sans CJK JP Medium"/>
                <a:cs typeface="Noto Sans CJK JP Medium"/>
              </a:rPr>
              <a:t>情景</a:t>
            </a:r>
            <a:r>
              <a:rPr sz="3000" kern="0" dirty="0">
                <a:solidFill>
                  <a:srgbClr val="5E5E5E"/>
                </a:solidFill>
                <a:latin typeface="Noto Sans CJK JP Medium"/>
                <a:cs typeface="Noto Sans CJK JP Medium"/>
              </a:rPr>
              <a:t>2 （1/2）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468090" y="712472"/>
                <a:ext cx="6368362" cy="97911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algn="just"/>
                <a:r>
                  <a:rPr lang="en-US" sz="2800" b="1" spc="44" dirty="0">
                    <a:solidFill>
                      <a:srgbClr val="5E5E5E"/>
                    </a:solidFill>
                    <a:latin typeface="+mn-ea"/>
                    <a:cs typeface="+mn-ea"/>
                  </a:rPr>
                  <a:t>Public</a:t>
                </a:r>
                <a:r>
                  <a:rPr lang="zh-CN" altLang="en-US" sz="2800" b="1" spc="44" dirty="0">
                    <a:solidFill>
                      <a:srgbClr val="5E5E5E"/>
                    </a:solidFill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h</m:t>
                    </m:r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v-SE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TTP’s</a:t>
                </a:r>
                <a:r>
                  <a:rPr lang="zh-CN" altLang="en-US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：</a:t>
                </a:r>
                <a:r>
                  <a:rPr lang="sv-SE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0" y="712472"/>
                <a:ext cx="6368362" cy="979114"/>
              </a:xfrm>
              <a:prstGeom prst="rect">
                <a:avLst/>
              </a:prstGeom>
              <a:blipFill>
                <a:blip r:embed="rId4"/>
                <a:stretch>
                  <a:fillRect l="-3445" t="-625" b="-2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/>
          <p:nvPr/>
        </p:nvSpPr>
        <p:spPr>
          <a:xfrm>
            <a:off x="3794742" y="2829900"/>
            <a:ext cx="4234815" cy="499496"/>
          </a:xfrm>
          <a:prstGeom prst="rect">
            <a:avLst/>
          </a:prstGeom>
          <a:solidFill>
            <a:srgbClr val="FF95CA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2233">
              <a:spcBef>
                <a:spcPts val="1255"/>
              </a:spcBef>
              <a:tabLst>
                <a:tab pos="1180524" algn="l"/>
              </a:tabLst>
            </a:pPr>
            <a:r>
              <a:rPr sz="2200" spc="15" dirty="0">
                <a:latin typeface="+mn-ea"/>
                <a:cs typeface="Arial" panose="020B0604020202020204"/>
              </a:rPr>
              <a:t>Trusted	</a:t>
            </a:r>
            <a:r>
              <a:rPr sz="2200" spc="90" dirty="0">
                <a:latin typeface="+mn-ea"/>
                <a:cs typeface="Arial" panose="020B0604020202020204"/>
              </a:rPr>
              <a:t>but </a:t>
            </a:r>
            <a:r>
              <a:rPr sz="2200" spc="40" dirty="0">
                <a:latin typeface="+mn-ea"/>
                <a:cs typeface="Arial" panose="020B0604020202020204"/>
              </a:rPr>
              <a:t>Curious </a:t>
            </a:r>
            <a:r>
              <a:rPr sz="2200" spc="30" dirty="0">
                <a:latin typeface="+mn-ea"/>
                <a:cs typeface="Arial" panose="020B0604020202020204"/>
              </a:rPr>
              <a:t>Third</a:t>
            </a:r>
            <a:r>
              <a:rPr sz="2200" spc="-185" dirty="0">
                <a:latin typeface="+mn-ea"/>
                <a:cs typeface="Arial" panose="020B0604020202020204"/>
              </a:rPr>
              <a:t> </a:t>
            </a:r>
            <a:r>
              <a:rPr sz="2200" spc="40" dirty="0">
                <a:latin typeface="+mn-ea"/>
                <a:cs typeface="Arial" panose="020B0604020202020204"/>
              </a:rPr>
              <a:t>Party</a:t>
            </a:r>
            <a:endParaRPr sz="2200">
              <a:latin typeface="+mn-ea"/>
              <a:cs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9652477" y="4349039"/>
                <a:ext cx="4732654" cy="11551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1">
                  <a:spcBef>
                    <a:spcPts val="100"/>
                  </a:spcBef>
                </a:pPr>
                <a:r>
                  <a:rPr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lang="zh-CN" altLang="en-US"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不</a:t>
                </a:r>
                <a:r>
                  <a:rPr sz="2400" spc="-6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能确定⼆者成绩异同</a:t>
                </a:r>
                <a:r>
                  <a:rPr lang="zh-CN" altLang="en-US"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：</a:t>
                </a:r>
                <a:endParaRPr lang="en-US" altLang="zh-CN" sz="2400" spc="-60" dirty="0">
                  <a:solidFill>
                    <a:srgbClr val="5E5E5E"/>
                  </a:solidFill>
                  <a:latin typeface="+mn-ea"/>
                  <a:cs typeface="+mn-ea"/>
                </a:endParaRPr>
              </a:p>
              <a:p>
                <a:pPr marL="12701">
                  <a:spcBef>
                    <a:spcPts val="100"/>
                  </a:spcBef>
                </a:pPr>
                <a:r>
                  <a:rPr lang="zh-CN" altLang="en-US"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因为</a:t>
                </a:r>
                <a:r>
                  <a:rPr lang="en-US" altLang="zh-CN"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lang="zh-CN" altLang="en-US"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不知道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zh-CN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zh-CN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spc="-100" dirty="0">
                    <a:solidFill>
                      <a:srgbClr val="5E5E5E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的真实值，无法区分解得的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400" spc="-100" dirty="0">
                    <a:solidFill>
                      <a:srgbClr val="5E5E5E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是否为明文</a:t>
                </a:r>
                <a:endParaRPr lang="en-US" altLang="zh-CN" sz="2400" spc="-100" dirty="0">
                  <a:solidFill>
                    <a:srgbClr val="5E5E5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77" y="4349039"/>
                <a:ext cx="4732654" cy="1155188"/>
              </a:xfrm>
              <a:prstGeom prst="rect">
                <a:avLst/>
              </a:prstGeom>
              <a:blipFill>
                <a:blip r:embed="rId5"/>
                <a:stretch>
                  <a:fillRect l="-3604" t="-7368" r="-77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 txBox="1"/>
          <p:nvPr/>
        </p:nvSpPr>
        <p:spPr>
          <a:xfrm>
            <a:off x="9635859" y="5772828"/>
            <a:ext cx="468058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spc="-60" dirty="0">
                <a:solidFill>
                  <a:srgbClr val="5E5E5E"/>
                </a:solidFill>
                <a:latin typeface="+mn-ea"/>
                <a:cs typeface="+mn-ea"/>
              </a:rPr>
              <a:t>TTP</a:t>
            </a:r>
            <a:r>
              <a:rPr lang="zh-CN" altLang="en-US" sz="2400" spc="-60" dirty="0">
                <a:solidFill>
                  <a:srgbClr val="5E5E5E"/>
                </a:solidFill>
                <a:latin typeface="+mn-ea"/>
                <a:cs typeface="+mn-ea"/>
              </a:rPr>
              <a:t>不能</a:t>
            </a:r>
            <a:r>
              <a:rPr sz="2400" spc="-60" dirty="0" err="1">
                <a:solidFill>
                  <a:srgbClr val="5E5E5E"/>
                </a:solidFill>
                <a:latin typeface="+mn-ea"/>
                <a:cs typeface="+mn-ea"/>
              </a:rPr>
              <a:t>确定</a:t>
            </a:r>
            <a:r>
              <a:rPr sz="2400" spc="40" dirty="0" err="1">
                <a:solidFill>
                  <a:srgbClr val="5E5E5E"/>
                </a:solidFill>
                <a:latin typeface="+mn-ea"/>
                <a:cs typeface="+mn-ea"/>
              </a:rPr>
              <a:t>Bob的成绩</a:t>
            </a:r>
            <a:r>
              <a:rPr lang="zh-CN" altLang="en-US" sz="2400" spc="40" dirty="0">
                <a:solidFill>
                  <a:srgbClr val="5E5E5E"/>
                </a:solidFill>
                <a:latin typeface="+mn-ea"/>
                <a:cs typeface="+mn-ea"/>
              </a:rPr>
              <a:t>：</a:t>
            </a:r>
            <a:endParaRPr lang="en-US" altLang="zh-CN" sz="2400" spc="40" dirty="0">
              <a:solidFill>
                <a:srgbClr val="5E5E5E"/>
              </a:solidFill>
              <a:latin typeface="+mn-ea"/>
              <a:cs typeface="+mn-ea"/>
            </a:endParaRPr>
          </a:p>
          <a:p>
            <a:pPr marL="12701">
              <a:spcBef>
                <a:spcPts val="100"/>
              </a:spcBef>
            </a:pPr>
            <a:r>
              <a:rPr lang="en-US" sz="2400" spc="40" dirty="0">
                <a:solidFill>
                  <a:srgbClr val="5E5E5E"/>
                </a:solidFill>
                <a:latin typeface="+mn-ea"/>
                <a:cs typeface="+mn-ea"/>
              </a:rPr>
              <a:t>TTP</a:t>
            </a:r>
            <a:r>
              <a:rPr lang="zh-CN" altLang="en-US" sz="2400" spc="40" dirty="0">
                <a:solidFill>
                  <a:srgbClr val="5E5E5E"/>
                </a:solidFill>
                <a:latin typeface="+mn-ea"/>
                <a:cs typeface="+mn-ea"/>
              </a:rPr>
              <a:t>无法得知二者成绩异同，所以不能得知</a:t>
            </a:r>
            <a:r>
              <a:rPr lang="en-US" altLang="zh-CN" sz="2400" spc="40" dirty="0">
                <a:solidFill>
                  <a:srgbClr val="5E5E5E"/>
                </a:solidFill>
                <a:latin typeface="+mn-ea"/>
                <a:cs typeface="+mn-ea"/>
              </a:rPr>
              <a:t>Bob</a:t>
            </a:r>
            <a:r>
              <a:rPr lang="zh-CN" altLang="en-US" sz="2400" spc="40" dirty="0">
                <a:solidFill>
                  <a:srgbClr val="5E5E5E"/>
                </a:solidFill>
                <a:latin typeface="+mn-ea"/>
                <a:cs typeface="+mn-ea"/>
              </a:rPr>
              <a:t>的成绩</a:t>
            </a:r>
            <a:endParaRPr lang="zh-CN" altLang="en-US" sz="2400" spc="-37" dirty="0">
              <a:solidFill>
                <a:srgbClr val="5E5E5E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05051" y="3836724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隐私性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41"/>
              <p:cNvSpPr txBox="1"/>
              <p:nvPr/>
            </p:nvSpPr>
            <p:spPr>
              <a:xfrm>
                <a:off x="3612258" y="2268078"/>
                <a:ext cx="4799379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 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𝑝𝐾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𝑠𝐾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58" y="2268078"/>
                <a:ext cx="4799379" cy="445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/>
          <p:cNvGrpSpPr/>
          <p:nvPr/>
        </p:nvGrpSpPr>
        <p:grpSpPr>
          <a:xfrm>
            <a:off x="7857913" y="3498268"/>
            <a:ext cx="121920" cy="1536065"/>
            <a:chOff x="2790" y="7515"/>
            <a:chExt cx="192" cy="2419"/>
          </a:xfrm>
        </p:grpSpPr>
        <p:sp>
          <p:nvSpPr>
            <p:cNvPr id="51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52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9531" y="3498897"/>
            <a:ext cx="121920" cy="1548130"/>
            <a:chOff x="3658" y="7488"/>
            <a:chExt cx="192" cy="2438"/>
          </a:xfrm>
        </p:grpSpPr>
        <p:sp>
          <p:nvSpPr>
            <p:cNvPr id="21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22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1"/>
              <p:cNvSpPr txBox="1"/>
              <p:nvPr/>
            </p:nvSpPr>
            <p:spPr>
              <a:xfrm>
                <a:off x="2884787" y="4100990"/>
                <a:ext cx="909955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87" y="4100990"/>
                <a:ext cx="909955" cy="445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3875192" y="3531923"/>
            <a:ext cx="121920" cy="1536065"/>
            <a:chOff x="2790" y="7515"/>
            <a:chExt cx="192" cy="2419"/>
          </a:xfrm>
        </p:grpSpPr>
        <p:sp>
          <p:nvSpPr>
            <p:cNvPr id="26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27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1"/>
              <p:cNvSpPr txBox="1"/>
              <p:nvPr/>
            </p:nvSpPr>
            <p:spPr>
              <a:xfrm>
                <a:off x="5031612" y="3883396"/>
                <a:ext cx="2704933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𝑝𝐾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612" y="3883396"/>
                <a:ext cx="2704933" cy="445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41"/>
              <p:cNvSpPr txBox="1"/>
              <p:nvPr/>
            </p:nvSpPr>
            <p:spPr>
              <a:xfrm>
                <a:off x="2400661" y="5791845"/>
                <a:ext cx="3530599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61" y="5791845"/>
                <a:ext cx="3530599" cy="445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41">
                <a:extLst>
                  <a:ext uri="{FF2B5EF4-FFF2-40B4-BE49-F238E27FC236}">
                    <a16:creationId xmlns:a16="http://schemas.microsoft.com/office/drawing/2014/main" id="{A7A3A4DE-6504-48CB-9FA2-97569F275033}"/>
                  </a:ext>
                </a:extLst>
              </p:cNvPr>
              <p:cNvSpPr txBox="1"/>
              <p:nvPr/>
            </p:nvSpPr>
            <p:spPr>
              <a:xfrm>
                <a:off x="5840197" y="5774299"/>
                <a:ext cx="3530599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object 41">
                <a:extLst>
                  <a:ext uri="{FF2B5EF4-FFF2-40B4-BE49-F238E27FC236}">
                    <a16:creationId xmlns:a16="http://schemas.microsoft.com/office/drawing/2014/main" id="{A7A3A4DE-6504-48CB-9FA2-97569F27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97" y="5774299"/>
                <a:ext cx="3530599" cy="445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41">
                <a:extLst>
                  <a:ext uri="{FF2B5EF4-FFF2-40B4-BE49-F238E27FC236}">
                    <a16:creationId xmlns:a16="http://schemas.microsoft.com/office/drawing/2014/main" id="{8D76D5CD-CF5F-415A-A951-CD6E79007E17}"/>
                  </a:ext>
                </a:extLst>
              </p:cNvPr>
              <p:cNvSpPr txBox="1"/>
              <p:nvPr/>
            </p:nvSpPr>
            <p:spPr>
              <a:xfrm>
                <a:off x="8039579" y="4070513"/>
                <a:ext cx="909955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object 41">
                <a:extLst>
                  <a:ext uri="{FF2B5EF4-FFF2-40B4-BE49-F238E27FC236}">
                    <a16:creationId xmlns:a16="http://schemas.microsoft.com/office/drawing/2014/main" id="{8D76D5CD-CF5F-415A-A951-CD6E7900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9" y="4070513"/>
                <a:ext cx="909955" cy="4456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F7FBBDA-5362-4C6D-862E-6258A2C98982}"/>
                  </a:ext>
                </a:extLst>
              </p:cNvPr>
              <p:cNvSpPr txBox="1"/>
              <p:nvPr/>
            </p:nvSpPr>
            <p:spPr>
              <a:xfrm>
                <a:off x="9246216" y="2428646"/>
                <a:ext cx="5942190" cy="98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判断结果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=  : </m:t>
                              </m:r>
                              <m:sSub>
                                <m:sSubPr>
                                  <m:ctrlPr>
                                    <a:rPr lang="zh-CN" altLang="en-US" sz="2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为同一对密钥</m:t>
                              </m:r>
                            </m:e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&amp;!=  :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为不同对密钥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F7FBBDA-5362-4C6D-862E-6258A2C9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16" y="2428646"/>
                <a:ext cx="5942190" cy="984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2BFD0E8-DBFB-4121-8F3E-BD76F968F3AC}"/>
                  </a:ext>
                </a:extLst>
              </p:cNvPr>
              <p:cNvSpPr txBox="1"/>
              <p:nvPr/>
            </p:nvSpPr>
            <p:spPr>
              <a:xfrm>
                <a:off x="7979834" y="1234174"/>
                <a:ext cx="7842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2BFD0E8-DBFB-4121-8F3E-BD76F968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34" y="1234174"/>
                <a:ext cx="78429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43930E-6E41-4729-805A-042205CA0A3E}"/>
                  </a:ext>
                </a:extLst>
              </p:cNvPr>
              <p:cNvSpPr txBox="1"/>
              <p:nvPr/>
            </p:nvSpPr>
            <p:spPr>
              <a:xfrm>
                <a:off x="11337132" y="754272"/>
                <a:ext cx="2163441" cy="536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43930E-6E41-4729-805A-042205CA0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132" y="754272"/>
                <a:ext cx="2163441" cy="5367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D16AA6-E572-46B8-B4B8-555D8FF561E6}"/>
                  </a:ext>
                </a:extLst>
              </p:cNvPr>
              <p:cNvSpPr txBox="1"/>
              <p:nvPr/>
            </p:nvSpPr>
            <p:spPr>
              <a:xfrm>
                <a:off x="11911702" y="1182874"/>
                <a:ext cx="2163441" cy="536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D16AA6-E572-46B8-B4B8-555D8FF5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702" y="1182874"/>
                <a:ext cx="2163441" cy="5367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1496091E-A7B2-4D8A-84BF-A7B4A8A099F2}"/>
              </a:ext>
            </a:extLst>
          </p:cNvPr>
          <p:cNvSpPr/>
          <p:nvPr/>
        </p:nvSpPr>
        <p:spPr>
          <a:xfrm rot="17272285">
            <a:off x="12460265" y="356362"/>
            <a:ext cx="1124626" cy="168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C17A552-272C-40BA-BD08-F9232D78C6F5}"/>
              </a:ext>
            </a:extLst>
          </p:cNvPr>
          <p:cNvSpPr/>
          <p:nvPr/>
        </p:nvSpPr>
        <p:spPr>
          <a:xfrm rot="16200000">
            <a:off x="5948867" y="3461420"/>
            <a:ext cx="740486" cy="13480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6" grpId="0"/>
      <p:bldP spid="17" grpId="0"/>
      <p:bldP spid="18" grpId="0" animBg="1"/>
      <p:bldP spid="59" grpId="0"/>
      <p:bldP spid="23" grpId="0"/>
      <p:bldP spid="28" grpId="0"/>
      <p:bldP spid="29" grpId="0"/>
      <p:bldP spid="31" grpId="0"/>
      <p:bldP spid="32" grpId="0"/>
      <p:bldP spid="36" grpId="0"/>
      <p:bldP spid="48" grpId="0" animBg="1"/>
      <p:bldP spid="48" grpId="1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708969" y="3293249"/>
            <a:ext cx="6368362" cy="4572000"/>
          </a:xfrm>
          <a:custGeom>
            <a:avLst/>
            <a:gdLst/>
            <a:ahLst/>
            <a:cxnLst/>
            <a:rect l="l" t="t" r="r" b="b"/>
            <a:pathLst>
              <a:path w="6075680" h="4503420">
                <a:moveTo>
                  <a:pt x="15208" y="0"/>
                </a:moveTo>
                <a:lnTo>
                  <a:pt x="6067831" y="10524"/>
                </a:lnTo>
                <a:lnTo>
                  <a:pt x="6075400" y="4480598"/>
                </a:lnTo>
                <a:lnTo>
                  <a:pt x="0" y="4503280"/>
                </a:lnTo>
                <a:lnTo>
                  <a:pt x="1520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5120" y="6328142"/>
            <a:ext cx="1404620" cy="499496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86099">
              <a:spcBef>
                <a:spcPts val="1255"/>
              </a:spcBef>
            </a:pPr>
            <a:r>
              <a:rPr sz="2200" spc="40" dirty="0">
                <a:latin typeface="+mn-ea"/>
                <a:cs typeface="Arial" panose="020B0604020202020204"/>
              </a:rPr>
              <a:t>Alice</a:t>
            </a:r>
          </a:p>
        </p:txBody>
      </p:sp>
      <p:sp>
        <p:nvSpPr>
          <p:cNvPr id="14" name="object 14"/>
          <p:cNvSpPr/>
          <p:nvPr/>
        </p:nvSpPr>
        <p:spPr>
          <a:xfrm>
            <a:off x="7094408" y="6103392"/>
            <a:ext cx="662305" cy="770890"/>
          </a:xfrm>
          <a:custGeom>
            <a:avLst/>
            <a:gdLst/>
            <a:ahLst/>
            <a:cxnLst/>
            <a:rect l="l" t="t" r="r" b="b"/>
            <a:pathLst>
              <a:path w="662304" h="770890">
                <a:moveTo>
                  <a:pt x="27050" y="218440"/>
                </a:moveTo>
                <a:lnTo>
                  <a:pt x="23025" y="218440"/>
                </a:lnTo>
                <a:lnTo>
                  <a:pt x="14321" y="219710"/>
                </a:lnTo>
                <a:lnTo>
                  <a:pt x="6973" y="224790"/>
                </a:lnTo>
                <a:lnTo>
                  <a:pt x="1895" y="232410"/>
                </a:lnTo>
                <a:lnTo>
                  <a:pt x="0" y="242570"/>
                </a:lnTo>
                <a:lnTo>
                  <a:pt x="0" y="547370"/>
                </a:lnTo>
                <a:lnTo>
                  <a:pt x="10202" y="586740"/>
                </a:lnTo>
                <a:lnTo>
                  <a:pt x="38265" y="615950"/>
                </a:lnTo>
                <a:lnTo>
                  <a:pt x="282854" y="768350"/>
                </a:lnTo>
                <a:lnTo>
                  <a:pt x="295101" y="770890"/>
                </a:lnTo>
                <a:lnTo>
                  <a:pt x="306728" y="768350"/>
                </a:lnTo>
                <a:lnTo>
                  <a:pt x="315410" y="760730"/>
                </a:lnTo>
                <a:lnTo>
                  <a:pt x="318820" y="748030"/>
                </a:lnTo>
                <a:lnTo>
                  <a:pt x="318820" y="702310"/>
                </a:lnTo>
                <a:lnTo>
                  <a:pt x="256968" y="702310"/>
                </a:lnTo>
                <a:lnTo>
                  <a:pt x="246354" y="698500"/>
                </a:lnTo>
                <a:lnTo>
                  <a:pt x="235743" y="689610"/>
                </a:lnTo>
                <a:lnTo>
                  <a:pt x="227085" y="676910"/>
                </a:lnTo>
                <a:lnTo>
                  <a:pt x="221251" y="661670"/>
                </a:lnTo>
                <a:lnTo>
                  <a:pt x="219113" y="646430"/>
                </a:lnTo>
                <a:lnTo>
                  <a:pt x="220335" y="637540"/>
                </a:lnTo>
                <a:lnTo>
                  <a:pt x="223759" y="631190"/>
                </a:lnTo>
                <a:lnTo>
                  <a:pt x="229019" y="626110"/>
                </a:lnTo>
                <a:lnTo>
                  <a:pt x="318820" y="626110"/>
                </a:lnTo>
                <a:lnTo>
                  <a:pt x="318820" y="590550"/>
                </a:lnTo>
                <a:lnTo>
                  <a:pt x="74713" y="590550"/>
                </a:lnTo>
                <a:lnTo>
                  <a:pt x="64109" y="586740"/>
                </a:lnTo>
                <a:lnTo>
                  <a:pt x="53490" y="577850"/>
                </a:lnTo>
                <a:lnTo>
                  <a:pt x="44815" y="565150"/>
                </a:lnTo>
                <a:lnTo>
                  <a:pt x="38963" y="551180"/>
                </a:lnTo>
                <a:lnTo>
                  <a:pt x="36817" y="537210"/>
                </a:lnTo>
                <a:lnTo>
                  <a:pt x="38047" y="527050"/>
                </a:lnTo>
                <a:lnTo>
                  <a:pt x="41489" y="520700"/>
                </a:lnTo>
                <a:lnTo>
                  <a:pt x="46766" y="516890"/>
                </a:lnTo>
                <a:lnTo>
                  <a:pt x="53505" y="515620"/>
                </a:lnTo>
                <a:lnTo>
                  <a:pt x="223759" y="515620"/>
                </a:lnTo>
                <a:lnTo>
                  <a:pt x="229019" y="510540"/>
                </a:lnTo>
                <a:lnTo>
                  <a:pt x="235750" y="509270"/>
                </a:lnTo>
                <a:lnTo>
                  <a:pt x="318820" y="509270"/>
                </a:lnTo>
                <a:lnTo>
                  <a:pt x="318820" y="477520"/>
                </a:lnTo>
                <a:lnTo>
                  <a:pt x="74713" y="477520"/>
                </a:lnTo>
                <a:lnTo>
                  <a:pt x="64109" y="473710"/>
                </a:lnTo>
                <a:lnTo>
                  <a:pt x="53490" y="464820"/>
                </a:lnTo>
                <a:lnTo>
                  <a:pt x="44815" y="453390"/>
                </a:lnTo>
                <a:lnTo>
                  <a:pt x="38963" y="439420"/>
                </a:lnTo>
                <a:lnTo>
                  <a:pt x="36817" y="424180"/>
                </a:lnTo>
                <a:lnTo>
                  <a:pt x="38047" y="415290"/>
                </a:lnTo>
                <a:lnTo>
                  <a:pt x="41489" y="408940"/>
                </a:lnTo>
                <a:lnTo>
                  <a:pt x="46766" y="403860"/>
                </a:lnTo>
                <a:lnTo>
                  <a:pt x="53505" y="402590"/>
                </a:lnTo>
                <a:lnTo>
                  <a:pt x="222390" y="402590"/>
                </a:lnTo>
                <a:lnTo>
                  <a:pt x="223759" y="400050"/>
                </a:lnTo>
                <a:lnTo>
                  <a:pt x="229019" y="394970"/>
                </a:lnTo>
                <a:lnTo>
                  <a:pt x="306726" y="394970"/>
                </a:lnTo>
                <a:lnTo>
                  <a:pt x="304620" y="389890"/>
                </a:lnTo>
                <a:lnTo>
                  <a:pt x="287954" y="368300"/>
                </a:lnTo>
                <a:lnTo>
                  <a:pt x="282859" y="364490"/>
                </a:lnTo>
                <a:lnTo>
                  <a:pt x="74713" y="364490"/>
                </a:lnTo>
                <a:lnTo>
                  <a:pt x="64109" y="360680"/>
                </a:lnTo>
                <a:lnTo>
                  <a:pt x="53490" y="353060"/>
                </a:lnTo>
                <a:lnTo>
                  <a:pt x="44815" y="340360"/>
                </a:lnTo>
                <a:lnTo>
                  <a:pt x="38963" y="326390"/>
                </a:lnTo>
                <a:lnTo>
                  <a:pt x="36817" y="312420"/>
                </a:lnTo>
                <a:lnTo>
                  <a:pt x="38047" y="303530"/>
                </a:lnTo>
                <a:lnTo>
                  <a:pt x="41489" y="295910"/>
                </a:lnTo>
                <a:lnTo>
                  <a:pt x="46766" y="292100"/>
                </a:lnTo>
                <a:lnTo>
                  <a:pt x="53505" y="290830"/>
                </a:lnTo>
                <a:lnTo>
                  <a:pt x="157564" y="290830"/>
                </a:lnTo>
                <a:lnTo>
                  <a:pt x="31203" y="219710"/>
                </a:lnTo>
                <a:lnTo>
                  <a:pt x="27050" y="218440"/>
                </a:lnTo>
                <a:close/>
              </a:path>
              <a:path w="662304" h="770890">
                <a:moveTo>
                  <a:pt x="639216" y="218440"/>
                </a:moveTo>
                <a:lnTo>
                  <a:pt x="635177" y="218440"/>
                </a:lnTo>
                <a:lnTo>
                  <a:pt x="631037" y="219710"/>
                </a:lnTo>
                <a:lnTo>
                  <a:pt x="396366" y="351790"/>
                </a:lnTo>
                <a:lnTo>
                  <a:pt x="357609" y="389890"/>
                </a:lnTo>
                <a:lnTo>
                  <a:pt x="343407" y="441960"/>
                </a:lnTo>
                <a:lnTo>
                  <a:pt x="343407" y="748030"/>
                </a:lnTo>
                <a:lnTo>
                  <a:pt x="346828" y="760730"/>
                </a:lnTo>
                <a:lnTo>
                  <a:pt x="355531" y="768350"/>
                </a:lnTo>
                <a:lnTo>
                  <a:pt x="367180" y="770890"/>
                </a:lnTo>
                <a:lnTo>
                  <a:pt x="379437" y="768350"/>
                </a:lnTo>
                <a:lnTo>
                  <a:pt x="485404" y="702310"/>
                </a:lnTo>
                <a:lnTo>
                  <a:pt x="405268" y="702310"/>
                </a:lnTo>
                <a:lnTo>
                  <a:pt x="396592" y="701040"/>
                </a:lnTo>
                <a:lnTo>
                  <a:pt x="390740" y="693420"/>
                </a:lnTo>
                <a:lnTo>
                  <a:pt x="388594" y="680720"/>
                </a:lnTo>
                <a:lnTo>
                  <a:pt x="390740" y="666750"/>
                </a:lnTo>
                <a:lnTo>
                  <a:pt x="415886" y="629920"/>
                </a:lnTo>
                <a:lnTo>
                  <a:pt x="423227" y="626110"/>
                </a:lnTo>
                <a:lnTo>
                  <a:pt x="607673" y="626110"/>
                </a:lnTo>
                <a:lnTo>
                  <a:pt x="623976" y="615950"/>
                </a:lnTo>
                <a:lnTo>
                  <a:pt x="640003" y="603250"/>
                </a:lnTo>
                <a:lnTo>
                  <a:pt x="649277" y="590550"/>
                </a:lnTo>
                <a:lnTo>
                  <a:pt x="587521" y="590550"/>
                </a:lnTo>
                <a:lnTo>
                  <a:pt x="578862" y="588010"/>
                </a:lnTo>
                <a:lnTo>
                  <a:pt x="573028" y="581660"/>
                </a:lnTo>
                <a:lnTo>
                  <a:pt x="570890" y="568960"/>
                </a:lnTo>
                <a:lnTo>
                  <a:pt x="573028" y="554990"/>
                </a:lnTo>
                <a:lnTo>
                  <a:pt x="598131" y="519430"/>
                </a:lnTo>
                <a:lnTo>
                  <a:pt x="605523" y="515620"/>
                </a:lnTo>
                <a:lnTo>
                  <a:pt x="662292" y="515620"/>
                </a:lnTo>
                <a:lnTo>
                  <a:pt x="662292" y="471170"/>
                </a:lnTo>
                <a:lnTo>
                  <a:pt x="405268" y="471170"/>
                </a:lnTo>
                <a:lnTo>
                  <a:pt x="396592" y="468630"/>
                </a:lnTo>
                <a:lnTo>
                  <a:pt x="390740" y="461010"/>
                </a:lnTo>
                <a:lnTo>
                  <a:pt x="388594" y="448310"/>
                </a:lnTo>
                <a:lnTo>
                  <a:pt x="390740" y="434340"/>
                </a:lnTo>
                <a:lnTo>
                  <a:pt x="396592" y="419100"/>
                </a:lnTo>
                <a:lnTo>
                  <a:pt x="405268" y="406400"/>
                </a:lnTo>
                <a:lnTo>
                  <a:pt x="415886" y="397510"/>
                </a:lnTo>
                <a:lnTo>
                  <a:pt x="419646" y="396240"/>
                </a:lnTo>
                <a:lnTo>
                  <a:pt x="423227" y="394970"/>
                </a:lnTo>
                <a:lnTo>
                  <a:pt x="662292" y="394970"/>
                </a:lnTo>
                <a:lnTo>
                  <a:pt x="662292" y="364490"/>
                </a:lnTo>
                <a:lnTo>
                  <a:pt x="587521" y="364490"/>
                </a:lnTo>
                <a:lnTo>
                  <a:pt x="578862" y="361950"/>
                </a:lnTo>
                <a:lnTo>
                  <a:pt x="573028" y="354330"/>
                </a:lnTo>
                <a:lnTo>
                  <a:pt x="570890" y="342900"/>
                </a:lnTo>
                <a:lnTo>
                  <a:pt x="573028" y="328930"/>
                </a:lnTo>
                <a:lnTo>
                  <a:pt x="578862" y="314960"/>
                </a:lnTo>
                <a:lnTo>
                  <a:pt x="587521" y="302260"/>
                </a:lnTo>
                <a:lnTo>
                  <a:pt x="598131" y="293370"/>
                </a:lnTo>
                <a:lnTo>
                  <a:pt x="601891" y="292100"/>
                </a:lnTo>
                <a:lnTo>
                  <a:pt x="605523" y="290830"/>
                </a:lnTo>
                <a:lnTo>
                  <a:pt x="662292" y="290830"/>
                </a:lnTo>
                <a:lnTo>
                  <a:pt x="662292" y="242570"/>
                </a:lnTo>
                <a:lnTo>
                  <a:pt x="660386" y="232410"/>
                </a:lnTo>
                <a:lnTo>
                  <a:pt x="655288" y="224790"/>
                </a:lnTo>
                <a:lnTo>
                  <a:pt x="647922" y="219710"/>
                </a:lnTo>
                <a:lnTo>
                  <a:pt x="639216" y="218440"/>
                </a:lnTo>
                <a:close/>
              </a:path>
              <a:path w="662304" h="770890">
                <a:moveTo>
                  <a:pt x="318820" y="626110"/>
                </a:moveTo>
                <a:lnTo>
                  <a:pt x="239013" y="626110"/>
                </a:lnTo>
                <a:lnTo>
                  <a:pt x="242582" y="627380"/>
                </a:lnTo>
                <a:lnTo>
                  <a:pt x="246354" y="629920"/>
                </a:lnTo>
                <a:lnTo>
                  <a:pt x="256968" y="638810"/>
                </a:lnTo>
                <a:lnTo>
                  <a:pt x="265644" y="651510"/>
                </a:lnTo>
                <a:lnTo>
                  <a:pt x="271498" y="666750"/>
                </a:lnTo>
                <a:lnTo>
                  <a:pt x="273646" y="680720"/>
                </a:lnTo>
                <a:lnTo>
                  <a:pt x="271498" y="693420"/>
                </a:lnTo>
                <a:lnTo>
                  <a:pt x="265644" y="701040"/>
                </a:lnTo>
                <a:lnTo>
                  <a:pt x="256968" y="702310"/>
                </a:lnTo>
                <a:lnTo>
                  <a:pt x="318820" y="702310"/>
                </a:lnTo>
                <a:lnTo>
                  <a:pt x="318820" y="626110"/>
                </a:lnTo>
                <a:close/>
              </a:path>
              <a:path w="662304" h="770890">
                <a:moveTo>
                  <a:pt x="607673" y="626110"/>
                </a:moveTo>
                <a:lnTo>
                  <a:pt x="433214" y="626110"/>
                </a:lnTo>
                <a:lnTo>
                  <a:pt x="438470" y="631190"/>
                </a:lnTo>
                <a:lnTo>
                  <a:pt x="441893" y="637540"/>
                </a:lnTo>
                <a:lnTo>
                  <a:pt x="435144" y="676910"/>
                </a:lnTo>
                <a:lnTo>
                  <a:pt x="405268" y="702310"/>
                </a:lnTo>
                <a:lnTo>
                  <a:pt x="485404" y="702310"/>
                </a:lnTo>
                <a:lnTo>
                  <a:pt x="607673" y="626110"/>
                </a:lnTo>
                <a:close/>
              </a:path>
              <a:path w="662304" h="770890">
                <a:moveTo>
                  <a:pt x="223759" y="515620"/>
                </a:moveTo>
                <a:lnTo>
                  <a:pt x="56768" y="515620"/>
                </a:lnTo>
                <a:lnTo>
                  <a:pt x="60337" y="516890"/>
                </a:lnTo>
                <a:lnTo>
                  <a:pt x="64109" y="519430"/>
                </a:lnTo>
                <a:lnTo>
                  <a:pt x="74713" y="528320"/>
                </a:lnTo>
                <a:lnTo>
                  <a:pt x="83367" y="541020"/>
                </a:lnTo>
                <a:lnTo>
                  <a:pt x="89200" y="554990"/>
                </a:lnTo>
                <a:lnTo>
                  <a:pt x="91338" y="568960"/>
                </a:lnTo>
                <a:lnTo>
                  <a:pt x="89200" y="581660"/>
                </a:lnTo>
                <a:lnTo>
                  <a:pt x="83367" y="588010"/>
                </a:lnTo>
                <a:lnTo>
                  <a:pt x="74713" y="590550"/>
                </a:lnTo>
                <a:lnTo>
                  <a:pt x="318820" y="590550"/>
                </a:lnTo>
                <a:lnTo>
                  <a:pt x="318820" y="586740"/>
                </a:lnTo>
                <a:lnTo>
                  <a:pt x="256968" y="586740"/>
                </a:lnTo>
                <a:lnTo>
                  <a:pt x="246354" y="582930"/>
                </a:lnTo>
                <a:lnTo>
                  <a:pt x="235743" y="574040"/>
                </a:lnTo>
                <a:lnTo>
                  <a:pt x="227085" y="561340"/>
                </a:lnTo>
                <a:lnTo>
                  <a:pt x="221251" y="546100"/>
                </a:lnTo>
                <a:lnTo>
                  <a:pt x="219113" y="532130"/>
                </a:lnTo>
                <a:lnTo>
                  <a:pt x="220335" y="521970"/>
                </a:lnTo>
                <a:lnTo>
                  <a:pt x="223759" y="515620"/>
                </a:lnTo>
                <a:close/>
              </a:path>
              <a:path w="662304" h="770890">
                <a:moveTo>
                  <a:pt x="662292" y="515620"/>
                </a:moveTo>
                <a:lnTo>
                  <a:pt x="608787" y="515620"/>
                </a:lnTo>
                <a:lnTo>
                  <a:pt x="615515" y="516890"/>
                </a:lnTo>
                <a:lnTo>
                  <a:pt x="620771" y="520700"/>
                </a:lnTo>
                <a:lnTo>
                  <a:pt x="624190" y="527050"/>
                </a:lnTo>
                <a:lnTo>
                  <a:pt x="625411" y="537210"/>
                </a:lnTo>
                <a:lnTo>
                  <a:pt x="623265" y="551180"/>
                </a:lnTo>
                <a:lnTo>
                  <a:pt x="617415" y="565150"/>
                </a:lnTo>
                <a:lnTo>
                  <a:pt x="608743" y="577850"/>
                </a:lnTo>
                <a:lnTo>
                  <a:pt x="598131" y="586740"/>
                </a:lnTo>
                <a:lnTo>
                  <a:pt x="587521" y="590550"/>
                </a:lnTo>
                <a:lnTo>
                  <a:pt x="649277" y="590550"/>
                </a:lnTo>
                <a:lnTo>
                  <a:pt x="652059" y="586740"/>
                </a:lnTo>
                <a:lnTo>
                  <a:pt x="659652" y="567690"/>
                </a:lnTo>
                <a:lnTo>
                  <a:pt x="662292" y="547370"/>
                </a:lnTo>
                <a:lnTo>
                  <a:pt x="662292" y="515620"/>
                </a:lnTo>
                <a:close/>
              </a:path>
              <a:path w="662304" h="770890">
                <a:moveTo>
                  <a:pt x="318820" y="509270"/>
                </a:moveTo>
                <a:lnTo>
                  <a:pt x="235750" y="509270"/>
                </a:lnTo>
                <a:lnTo>
                  <a:pt x="239013" y="510540"/>
                </a:lnTo>
                <a:lnTo>
                  <a:pt x="242582" y="511810"/>
                </a:lnTo>
                <a:lnTo>
                  <a:pt x="246354" y="513080"/>
                </a:lnTo>
                <a:lnTo>
                  <a:pt x="256968" y="523240"/>
                </a:lnTo>
                <a:lnTo>
                  <a:pt x="265644" y="535940"/>
                </a:lnTo>
                <a:lnTo>
                  <a:pt x="271498" y="549910"/>
                </a:lnTo>
                <a:lnTo>
                  <a:pt x="273646" y="565150"/>
                </a:lnTo>
                <a:lnTo>
                  <a:pt x="271498" y="576580"/>
                </a:lnTo>
                <a:lnTo>
                  <a:pt x="265644" y="584200"/>
                </a:lnTo>
                <a:lnTo>
                  <a:pt x="256968" y="586740"/>
                </a:lnTo>
                <a:lnTo>
                  <a:pt x="318820" y="586740"/>
                </a:lnTo>
                <a:lnTo>
                  <a:pt x="318820" y="509270"/>
                </a:lnTo>
                <a:close/>
              </a:path>
              <a:path w="662304" h="770890">
                <a:moveTo>
                  <a:pt x="222390" y="402590"/>
                </a:moveTo>
                <a:lnTo>
                  <a:pt x="56768" y="402590"/>
                </a:lnTo>
                <a:lnTo>
                  <a:pt x="60337" y="403860"/>
                </a:lnTo>
                <a:lnTo>
                  <a:pt x="64109" y="406400"/>
                </a:lnTo>
                <a:lnTo>
                  <a:pt x="74713" y="415290"/>
                </a:lnTo>
                <a:lnTo>
                  <a:pt x="83367" y="427990"/>
                </a:lnTo>
                <a:lnTo>
                  <a:pt x="89200" y="441960"/>
                </a:lnTo>
                <a:lnTo>
                  <a:pt x="91338" y="455930"/>
                </a:lnTo>
                <a:lnTo>
                  <a:pt x="89200" y="467360"/>
                </a:lnTo>
                <a:lnTo>
                  <a:pt x="83367" y="474980"/>
                </a:lnTo>
                <a:lnTo>
                  <a:pt x="74713" y="477520"/>
                </a:lnTo>
                <a:lnTo>
                  <a:pt x="318820" y="477520"/>
                </a:lnTo>
                <a:lnTo>
                  <a:pt x="318820" y="471170"/>
                </a:lnTo>
                <a:lnTo>
                  <a:pt x="256968" y="471170"/>
                </a:lnTo>
                <a:lnTo>
                  <a:pt x="246354" y="467360"/>
                </a:lnTo>
                <a:lnTo>
                  <a:pt x="235743" y="458470"/>
                </a:lnTo>
                <a:lnTo>
                  <a:pt x="227085" y="445770"/>
                </a:lnTo>
                <a:lnTo>
                  <a:pt x="221251" y="430530"/>
                </a:lnTo>
                <a:lnTo>
                  <a:pt x="219113" y="416560"/>
                </a:lnTo>
                <a:lnTo>
                  <a:pt x="220335" y="406400"/>
                </a:lnTo>
                <a:lnTo>
                  <a:pt x="222390" y="402590"/>
                </a:lnTo>
                <a:close/>
              </a:path>
              <a:path w="662304" h="770890">
                <a:moveTo>
                  <a:pt x="306726" y="394970"/>
                </a:moveTo>
                <a:lnTo>
                  <a:pt x="239013" y="394970"/>
                </a:lnTo>
                <a:lnTo>
                  <a:pt x="242582" y="396240"/>
                </a:lnTo>
                <a:lnTo>
                  <a:pt x="246354" y="397510"/>
                </a:lnTo>
                <a:lnTo>
                  <a:pt x="256968" y="406400"/>
                </a:lnTo>
                <a:lnTo>
                  <a:pt x="265644" y="419100"/>
                </a:lnTo>
                <a:lnTo>
                  <a:pt x="271498" y="434340"/>
                </a:lnTo>
                <a:lnTo>
                  <a:pt x="273646" y="448310"/>
                </a:lnTo>
                <a:lnTo>
                  <a:pt x="271498" y="461010"/>
                </a:lnTo>
                <a:lnTo>
                  <a:pt x="265644" y="468630"/>
                </a:lnTo>
                <a:lnTo>
                  <a:pt x="256968" y="471170"/>
                </a:lnTo>
                <a:lnTo>
                  <a:pt x="318820" y="471170"/>
                </a:lnTo>
                <a:lnTo>
                  <a:pt x="318820" y="441960"/>
                </a:lnTo>
                <a:lnTo>
                  <a:pt x="315150" y="415290"/>
                </a:lnTo>
                <a:lnTo>
                  <a:pt x="306726" y="394970"/>
                </a:lnTo>
                <a:close/>
              </a:path>
              <a:path w="662304" h="770890">
                <a:moveTo>
                  <a:pt x="662292" y="394970"/>
                </a:moveTo>
                <a:lnTo>
                  <a:pt x="433214" y="394970"/>
                </a:lnTo>
                <a:lnTo>
                  <a:pt x="438470" y="400050"/>
                </a:lnTo>
                <a:lnTo>
                  <a:pt x="441893" y="406400"/>
                </a:lnTo>
                <a:lnTo>
                  <a:pt x="435144" y="445770"/>
                </a:lnTo>
                <a:lnTo>
                  <a:pt x="405268" y="471170"/>
                </a:lnTo>
                <a:lnTo>
                  <a:pt x="662292" y="471170"/>
                </a:lnTo>
                <a:lnTo>
                  <a:pt x="662292" y="394970"/>
                </a:lnTo>
                <a:close/>
              </a:path>
              <a:path w="662304" h="770890">
                <a:moveTo>
                  <a:pt x="157564" y="290830"/>
                </a:moveTo>
                <a:lnTo>
                  <a:pt x="56768" y="290830"/>
                </a:lnTo>
                <a:lnTo>
                  <a:pt x="60337" y="292100"/>
                </a:lnTo>
                <a:lnTo>
                  <a:pt x="64109" y="293370"/>
                </a:lnTo>
                <a:lnTo>
                  <a:pt x="74713" y="302260"/>
                </a:lnTo>
                <a:lnTo>
                  <a:pt x="83367" y="314960"/>
                </a:lnTo>
                <a:lnTo>
                  <a:pt x="89200" y="328930"/>
                </a:lnTo>
                <a:lnTo>
                  <a:pt x="91338" y="342900"/>
                </a:lnTo>
                <a:lnTo>
                  <a:pt x="89200" y="354330"/>
                </a:lnTo>
                <a:lnTo>
                  <a:pt x="83367" y="361950"/>
                </a:lnTo>
                <a:lnTo>
                  <a:pt x="74713" y="364490"/>
                </a:lnTo>
                <a:lnTo>
                  <a:pt x="282859" y="364490"/>
                </a:lnTo>
                <a:lnTo>
                  <a:pt x="265874" y="351790"/>
                </a:lnTo>
                <a:lnTo>
                  <a:pt x="157564" y="290830"/>
                </a:lnTo>
                <a:close/>
              </a:path>
              <a:path w="662304" h="770890">
                <a:moveTo>
                  <a:pt x="662292" y="290830"/>
                </a:moveTo>
                <a:lnTo>
                  <a:pt x="608787" y="290830"/>
                </a:lnTo>
                <a:lnTo>
                  <a:pt x="615515" y="292100"/>
                </a:lnTo>
                <a:lnTo>
                  <a:pt x="620771" y="295910"/>
                </a:lnTo>
                <a:lnTo>
                  <a:pt x="624190" y="303530"/>
                </a:lnTo>
                <a:lnTo>
                  <a:pt x="625411" y="312420"/>
                </a:lnTo>
                <a:lnTo>
                  <a:pt x="623265" y="326390"/>
                </a:lnTo>
                <a:lnTo>
                  <a:pt x="617415" y="340360"/>
                </a:lnTo>
                <a:lnTo>
                  <a:pt x="608743" y="353060"/>
                </a:lnTo>
                <a:lnTo>
                  <a:pt x="598131" y="360680"/>
                </a:lnTo>
                <a:lnTo>
                  <a:pt x="587521" y="364490"/>
                </a:lnTo>
                <a:lnTo>
                  <a:pt x="662292" y="364490"/>
                </a:lnTo>
                <a:lnTo>
                  <a:pt x="662292" y="290830"/>
                </a:lnTo>
                <a:close/>
              </a:path>
              <a:path w="662304" h="770890">
                <a:moveTo>
                  <a:pt x="331114" y="0"/>
                </a:moveTo>
                <a:lnTo>
                  <a:pt x="291172" y="11430"/>
                </a:lnTo>
                <a:lnTo>
                  <a:pt x="36156" y="154940"/>
                </a:lnTo>
                <a:lnTo>
                  <a:pt x="24212" y="176530"/>
                </a:lnTo>
                <a:lnTo>
                  <a:pt x="27198" y="187960"/>
                </a:lnTo>
                <a:lnTo>
                  <a:pt x="36156" y="196850"/>
                </a:lnTo>
                <a:lnTo>
                  <a:pt x="279780" y="334010"/>
                </a:lnTo>
                <a:lnTo>
                  <a:pt x="304780" y="344170"/>
                </a:lnTo>
                <a:lnTo>
                  <a:pt x="331114" y="347980"/>
                </a:lnTo>
                <a:lnTo>
                  <a:pt x="357447" y="344170"/>
                </a:lnTo>
                <a:lnTo>
                  <a:pt x="382447" y="334010"/>
                </a:lnTo>
                <a:lnTo>
                  <a:pt x="438845" y="302260"/>
                </a:lnTo>
                <a:lnTo>
                  <a:pt x="331115" y="302260"/>
                </a:lnTo>
                <a:lnTo>
                  <a:pt x="316049" y="299720"/>
                </a:lnTo>
                <a:lnTo>
                  <a:pt x="302806" y="294640"/>
                </a:lnTo>
                <a:lnTo>
                  <a:pt x="294004" y="288290"/>
                </a:lnTo>
                <a:lnTo>
                  <a:pt x="291071" y="279400"/>
                </a:lnTo>
                <a:lnTo>
                  <a:pt x="294004" y="270510"/>
                </a:lnTo>
                <a:lnTo>
                  <a:pt x="302806" y="262890"/>
                </a:lnTo>
                <a:lnTo>
                  <a:pt x="309083" y="260350"/>
                </a:lnTo>
                <a:lnTo>
                  <a:pt x="316045" y="257810"/>
                </a:lnTo>
                <a:lnTo>
                  <a:pt x="323465" y="256540"/>
                </a:lnTo>
                <a:lnTo>
                  <a:pt x="520057" y="256540"/>
                </a:lnTo>
                <a:lnTo>
                  <a:pt x="626084" y="196850"/>
                </a:lnTo>
                <a:lnTo>
                  <a:pt x="628644" y="194310"/>
                </a:lnTo>
                <a:lnTo>
                  <a:pt x="141822" y="194310"/>
                </a:lnTo>
                <a:lnTo>
                  <a:pt x="126756" y="193040"/>
                </a:lnTo>
                <a:lnTo>
                  <a:pt x="113512" y="187960"/>
                </a:lnTo>
                <a:lnTo>
                  <a:pt x="104711" y="180340"/>
                </a:lnTo>
                <a:lnTo>
                  <a:pt x="101777" y="171450"/>
                </a:lnTo>
                <a:lnTo>
                  <a:pt x="104711" y="163830"/>
                </a:lnTo>
                <a:lnTo>
                  <a:pt x="113512" y="156210"/>
                </a:lnTo>
                <a:lnTo>
                  <a:pt x="119789" y="152400"/>
                </a:lnTo>
                <a:lnTo>
                  <a:pt x="126752" y="151130"/>
                </a:lnTo>
                <a:lnTo>
                  <a:pt x="141820" y="148590"/>
                </a:lnTo>
                <a:lnTo>
                  <a:pt x="614802" y="148590"/>
                </a:lnTo>
                <a:lnTo>
                  <a:pt x="506499" y="87630"/>
                </a:lnTo>
                <a:lnTo>
                  <a:pt x="331115" y="87630"/>
                </a:lnTo>
                <a:lnTo>
                  <a:pt x="316049" y="85090"/>
                </a:lnTo>
                <a:lnTo>
                  <a:pt x="302806" y="80010"/>
                </a:lnTo>
                <a:lnTo>
                  <a:pt x="294004" y="73660"/>
                </a:lnTo>
                <a:lnTo>
                  <a:pt x="291071" y="64770"/>
                </a:lnTo>
                <a:lnTo>
                  <a:pt x="294004" y="55880"/>
                </a:lnTo>
                <a:lnTo>
                  <a:pt x="302806" y="48260"/>
                </a:lnTo>
                <a:lnTo>
                  <a:pt x="309083" y="45720"/>
                </a:lnTo>
                <a:lnTo>
                  <a:pt x="316045" y="43180"/>
                </a:lnTo>
                <a:lnTo>
                  <a:pt x="323465" y="41910"/>
                </a:lnTo>
                <a:lnTo>
                  <a:pt x="425271" y="41910"/>
                </a:lnTo>
                <a:lnTo>
                  <a:pt x="371119" y="11430"/>
                </a:lnTo>
                <a:lnTo>
                  <a:pt x="361578" y="6350"/>
                </a:lnTo>
                <a:lnTo>
                  <a:pt x="351640" y="2540"/>
                </a:lnTo>
                <a:lnTo>
                  <a:pt x="331114" y="0"/>
                </a:lnTo>
                <a:close/>
              </a:path>
              <a:path w="662304" h="770890">
                <a:moveTo>
                  <a:pt x="520057" y="256540"/>
                </a:moveTo>
                <a:lnTo>
                  <a:pt x="338763" y="256540"/>
                </a:lnTo>
                <a:lnTo>
                  <a:pt x="346184" y="257810"/>
                </a:lnTo>
                <a:lnTo>
                  <a:pt x="353151" y="260350"/>
                </a:lnTo>
                <a:lnTo>
                  <a:pt x="359435" y="262890"/>
                </a:lnTo>
                <a:lnTo>
                  <a:pt x="368229" y="270510"/>
                </a:lnTo>
                <a:lnTo>
                  <a:pt x="371160" y="279400"/>
                </a:lnTo>
                <a:lnTo>
                  <a:pt x="368229" y="288290"/>
                </a:lnTo>
                <a:lnTo>
                  <a:pt x="359435" y="294640"/>
                </a:lnTo>
                <a:lnTo>
                  <a:pt x="346184" y="299720"/>
                </a:lnTo>
                <a:lnTo>
                  <a:pt x="331115" y="302260"/>
                </a:lnTo>
                <a:lnTo>
                  <a:pt x="438845" y="302260"/>
                </a:lnTo>
                <a:lnTo>
                  <a:pt x="520057" y="256540"/>
                </a:lnTo>
                <a:close/>
              </a:path>
              <a:path w="662304" h="770890">
                <a:moveTo>
                  <a:pt x="331114" y="148590"/>
                </a:moveTo>
                <a:lnTo>
                  <a:pt x="141820" y="148590"/>
                </a:lnTo>
                <a:lnTo>
                  <a:pt x="156891" y="151130"/>
                </a:lnTo>
                <a:lnTo>
                  <a:pt x="163857" y="152400"/>
                </a:lnTo>
                <a:lnTo>
                  <a:pt x="170141" y="156210"/>
                </a:lnTo>
                <a:lnTo>
                  <a:pt x="178935" y="163830"/>
                </a:lnTo>
                <a:lnTo>
                  <a:pt x="181867" y="171450"/>
                </a:lnTo>
                <a:lnTo>
                  <a:pt x="178935" y="180340"/>
                </a:lnTo>
                <a:lnTo>
                  <a:pt x="170141" y="187960"/>
                </a:lnTo>
                <a:lnTo>
                  <a:pt x="156891" y="193040"/>
                </a:lnTo>
                <a:lnTo>
                  <a:pt x="141822" y="194310"/>
                </a:lnTo>
                <a:lnTo>
                  <a:pt x="331115" y="194310"/>
                </a:lnTo>
                <a:lnTo>
                  <a:pt x="316049" y="193040"/>
                </a:lnTo>
                <a:lnTo>
                  <a:pt x="302806" y="187960"/>
                </a:lnTo>
                <a:lnTo>
                  <a:pt x="294004" y="180340"/>
                </a:lnTo>
                <a:lnTo>
                  <a:pt x="291071" y="171450"/>
                </a:lnTo>
                <a:lnTo>
                  <a:pt x="294004" y="163830"/>
                </a:lnTo>
                <a:lnTo>
                  <a:pt x="302806" y="156210"/>
                </a:lnTo>
                <a:lnTo>
                  <a:pt x="309083" y="152400"/>
                </a:lnTo>
                <a:lnTo>
                  <a:pt x="316045" y="151130"/>
                </a:lnTo>
                <a:lnTo>
                  <a:pt x="331114" y="148590"/>
                </a:lnTo>
                <a:close/>
              </a:path>
              <a:path w="662304" h="770890">
                <a:moveTo>
                  <a:pt x="520407" y="148590"/>
                </a:moveTo>
                <a:lnTo>
                  <a:pt x="331114" y="148590"/>
                </a:lnTo>
                <a:lnTo>
                  <a:pt x="346184" y="151130"/>
                </a:lnTo>
                <a:lnTo>
                  <a:pt x="353151" y="152400"/>
                </a:lnTo>
                <a:lnTo>
                  <a:pt x="359435" y="156210"/>
                </a:lnTo>
                <a:lnTo>
                  <a:pt x="368229" y="163830"/>
                </a:lnTo>
                <a:lnTo>
                  <a:pt x="371160" y="171450"/>
                </a:lnTo>
                <a:lnTo>
                  <a:pt x="368229" y="180340"/>
                </a:lnTo>
                <a:lnTo>
                  <a:pt x="359435" y="187960"/>
                </a:lnTo>
                <a:lnTo>
                  <a:pt x="346184" y="193040"/>
                </a:lnTo>
                <a:lnTo>
                  <a:pt x="331115" y="194310"/>
                </a:lnTo>
                <a:lnTo>
                  <a:pt x="520409" y="194310"/>
                </a:lnTo>
                <a:lnTo>
                  <a:pt x="505343" y="193040"/>
                </a:lnTo>
                <a:lnTo>
                  <a:pt x="492099" y="187960"/>
                </a:lnTo>
                <a:lnTo>
                  <a:pt x="483298" y="180340"/>
                </a:lnTo>
                <a:lnTo>
                  <a:pt x="480364" y="171450"/>
                </a:lnTo>
                <a:lnTo>
                  <a:pt x="483298" y="163830"/>
                </a:lnTo>
                <a:lnTo>
                  <a:pt x="492099" y="156210"/>
                </a:lnTo>
                <a:lnTo>
                  <a:pt x="498376" y="152400"/>
                </a:lnTo>
                <a:lnTo>
                  <a:pt x="505339" y="151130"/>
                </a:lnTo>
                <a:lnTo>
                  <a:pt x="520407" y="148590"/>
                </a:lnTo>
                <a:close/>
              </a:path>
              <a:path w="662304" h="770890">
                <a:moveTo>
                  <a:pt x="614802" y="148590"/>
                </a:moveTo>
                <a:lnTo>
                  <a:pt x="520407" y="148590"/>
                </a:lnTo>
                <a:lnTo>
                  <a:pt x="535478" y="151130"/>
                </a:lnTo>
                <a:lnTo>
                  <a:pt x="542444" y="152400"/>
                </a:lnTo>
                <a:lnTo>
                  <a:pt x="548728" y="156210"/>
                </a:lnTo>
                <a:lnTo>
                  <a:pt x="557522" y="163830"/>
                </a:lnTo>
                <a:lnTo>
                  <a:pt x="560454" y="171450"/>
                </a:lnTo>
                <a:lnTo>
                  <a:pt x="557522" y="180340"/>
                </a:lnTo>
                <a:lnTo>
                  <a:pt x="548728" y="187960"/>
                </a:lnTo>
                <a:lnTo>
                  <a:pt x="535478" y="193040"/>
                </a:lnTo>
                <a:lnTo>
                  <a:pt x="520409" y="194310"/>
                </a:lnTo>
                <a:lnTo>
                  <a:pt x="628644" y="194310"/>
                </a:lnTo>
                <a:lnTo>
                  <a:pt x="635042" y="187960"/>
                </a:lnTo>
                <a:lnTo>
                  <a:pt x="638028" y="176530"/>
                </a:lnTo>
                <a:lnTo>
                  <a:pt x="635042" y="163830"/>
                </a:lnTo>
                <a:lnTo>
                  <a:pt x="626084" y="154940"/>
                </a:lnTo>
                <a:lnTo>
                  <a:pt x="614802" y="148590"/>
                </a:lnTo>
                <a:close/>
              </a:path>
              <a:path w="662304" h="770890">
                <a:moveTo>
                  <a:pt x="425271" y="41910"/>
                </a:moveTo>
                <a:lnTo>
                  <a:pt x="338763" y="41910"/>
                </a:lnTo>
                <a:lnTo>
                  <a:pt x="346184" y="43180"/>
                </a:lnTo>
                <a:lnTo>
                  <a:pt x="353151" y="45720"/>
                </a:lnTo>
                <a:lnTo>
                  <a:pt x="359435" y="48260"/>
                </a:lnTo>
                <a:lnTo>
                  <a:pt x="368229" y="55880"/>
                </a:lnTo>
                <a:lnTo>
                  <a:pt x="371160" y="64770"/>
                </a:lnTo>
                <a:lnTo>
                  <a:pt x="368229" y="73660"/>
                </a:lnTo>
                <a:lnTo>
                  <a:pt x="359435" y="80010"/>
                </a:lnTo>
                <a:lnTo>
                  <a:pt x="346184" y="85090"/>
                </a:lnTo>
                <a:lnTo>
                  <a:pt x="331115" y="87630"/>
                </a:lnTo>
                <a:lnTo>
                  <a:pt x="506499" y="87630"/>
                </a:lnTo>
                <a:lnTo>
                  <a:pt x="425271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54047" y="958188"/>
            <a:ext cx="24326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lang="zh-CN" altLang="en-US" sz="3000" kern="0" dirty="0">
                <a:solidFill>
                  <a:srgbClr val="5E5E5E"/>
                </a:solidFill>
                <a:latin typeface="Noto Sans CJK JP Medium"/>
                <a:cs typeface="Noto Sans CJK JP Medium"/>
              </a:rPr>
              <a:t>情景</a:t>
            </a:r>
            <a:r>
              <a:rPr sz="3000" kern="0" dirty="0">
                <a:solidFill>
                  <a:srgbClr val="5E5E5E"/>
                </a:solidFill>
                <a:latin typeface="Noto Sans CJK JP Medium"/>
                <a:cs typeface="Noto Sans CJK JP Medium"/>
              </a:rPr>
              <a:t>2 （2/2）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29344" y="4103332"/>
            <a:ext cx="4234815" cy="499496"/>
          </a:xfrm>
          <a:prstGeom prst="rect">
            <a:avLst/>
          </a:prstGeom>
          <a:solidFill>
            <a:srgbClr val="FF95CA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2233">
              <a:spcBef>
                <a:spcPts val="1255"/>
              </a:spcBef>
              <a:tabLst>
                <a:tab pos="1180524" algn="l"/>
              </a:tabLst>
            </a:pPr>
            <a:r>
              <a:rPr sz="2200" spc="15" dirty="0">
                <a:latin typeface="+mn-ea"/>
                <a:cs typeface="Arial" panose="020B0604020202020204"/>
              </a:rPr>
              <a:t>Trusted	</a:t>
            </a:r>
            <a:r>
              <a:rPr sz="2200" spc="90" dirty="0">
                <a:latin typeface="+mn-ea"/>
                <a:cs typeface="Arial" panose="020B0604020202020204"/>
              </a:rPr>
              <a:t>but </a:t>
            </a:r>
            <a:r>
              <a:rPr sz="2200" spc="40" dirty="0">
                <a:latin typeface="+mn-ea"/>
                <a:cs typeface="Arial" panose="020B0604020202020204"/>
              </a:rPr>
              <a:t>Curious </a:t>
            </a:r>
            <a:r>
              <a:rPr sz="2200" spc="30" dirty="0">
                <a:latin typeface="+mn-ea"/>
                <a:cs typeface="Arial" panose="020B0604020202020204"/>
              </a:rPr>
              <a:t>Third</a:t>
            </a:r>
            <a:r>
              <a:rPr sz="2200" spc="-185" dirty="0">
                <a:latin typeface="+mn-ea"/>
                <a:cs typeface="Arial" panose="020B0604020202020204"/>
              </a:rPr>
              <a:t> </a:t>
            </a:r>
            <a:r>
              <a:rPr sz="2200" spc="40" dirty="0">
                <a:latin typeface="+mn-ea"/>
                <a:cs typeface="Arial" panose="020B0604020202020204"/>
              </a:rPr>
              <a:t>Party</a:t>
            </a:r>
            <a:endParaRPr sz="2200">
              <a:latin typeface="+mn-ea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1806" y="7982636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公平性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2">
                <a:extLst>
                  <a:ext uri="{FF2B5EF4-FFF2-40B4-BE49-F238E27FC236}">
                    <a16:creationId xmlns:a16="http://schemas.microsoft.com/office/drawing/2014/main" id="{1B0D05C9-C5E1-4CAA-929D-EBE20ED601A5}"/>
                  </a:ext>
                </a:extLst>
              </p:cNvPr>
              <p:cNvSpPr txBox="1"/>
              <p:nvPr/>
            </p:nvSpPr>
            <p:spPr>
              <a:xfrm>
                <a:off x="9057839" y="1456846"/>
                <a:ext cx="4946292" cy="944489"/>
              </a:xfrm>
              <a:prstGeom prst="rect">
                <a:avLst/>
              </a:prstGeom>
            </p:spPr>
            <p:txBody>
              <a:bodyPr vert="horz" wrap="square" lIns="0" tIns="81915" rIns="0" bIns="0" rtlCol="0">
                <a:spAutoFit/>
              </a:bodyPr>
              <a:lstStyle/>
              <a:p>
                <a:pPr algn="just"/>
                <a:r>
                  <a:rPr lang="en-US" sz="2800" b="1" spc="20" dirty="0">
                    <a:solidFill>
                      <a:srgbClr val="5E5E5E"/>
                    </a:solidFill>
                    <a:latin typeface="+mn-ea"/>
                    <a:cs typeface="+mn-ea"/>
                  </a:rPr>
                  <a:t>Alice’s:</a:t>
                </a:r>
                <a:r>
                  <a:rPr lang="en-US" altLang="zh-CN" sz="28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b="1" dirty="0">
                  <a:solidFill>
                    <a:srgbClr val="5E5E5E"/>
                  </a:solidFill>
                  <a:latin typeface="+mn-ea"/>
                  <a:cs typeface="+mn-ea"/>
                </a:endParaRPr>
              </a:p>
              <a:p>
                <a:pPr algn="just"/>
                <a:r>
                  <a:rPr lang="pt-BR" sz="2800" b="1" spc="55" dirty="0">
                    <a:solidFill>
                      <a:srgbClr val="5E5E5E"/>
                    </a:solidFill>
                    <a:latin typeface="+mn-ea"/>
                    <a:cs typeface="+mn-ea"/>
                  </a:rPr>
                  <a:t>Bob’s</a:t>
                </a:r>
                <a:r>
                  <a:rPr lang="pt-BR" sz="28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object 12">
                <a:extLst>
                  <a:ext uri="{FF2B5EF4-FFF2-40B4-BE49-F238E27FC236}">
                    <a16:creationId xmlns:a16="http://schemas.microsoft.com/office/drawing/2014/main" id="{1B0D05C9-C5E1-4CAA-929D-EBE20ED6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39" y="1456846"/>
                <a:ext cx="4946292" cy="944489"/>
              </a:xfrm>
              <a:prstGeom prst="rect">
                <a:avLst/>
              </a:prstGeom>
              <a:blipFill>
                <a:blip r:embed="rId2"/>
                <a:stretch>
                  <a:fillRect l="-4439" t="-4516" b="-2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F941BEC3-08D1-4405-B9AD-2BE239EFC2CC}"/>
                  </a:ext>
                </a:extLst>
              </p:cNvPr>
              <p:cNvSpPr txBox="1"/>
              <p:nvPr/>
            </p:nvSpPr>
            <p:spPr>
              <a:xfrm>
                <a:off x="2468090" y="1456845"/>
                <a:ext cx="6368362" cy="97911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algn="just"/>
                <a:r>
                  <a:rPr lang="en-US" sz="2800" b="1" spc="44" dirty="0">
                    <a:solidFill>
                      <a:srgbClr val="5E5E5E"/>
                    </a:solidFill>
                    <a:latin typeface="+mn-ea"/>
                    <a:cs typeface="+mn-ea"/>
                  </a:rPr>
                  <a:t>Public</a:t>
                </a:r>
                <a:r>
                  <a:rPr lang="zh-CN" altLang="en-US" sz="2800" b="1" spc="44" dirty="0">
                    <a:solidFill>
                      <a:srgbClr val="5E5E5E"/>
                    </a:solidFill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h</m:t>
                    </m:r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v-SE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TTP’s</a:t>
                </a:r>
                <a:r>
                  <a:rPr lang="zh-CN" altLang="en-US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：</a:t>
                </a:r>
                <a:r>
                  <a:rPr lang="sv-SE" sz="28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 ,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F941BEC3-08D1-4405-B9AD-2BE239EF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0" y="1456845"/>
                <a:ext cx="6368362" cy="979114"/>
              </a:xfrm>
              <a:prstGeom prst="rect">
                <a:avLst/>
              </a:prstGeom>
              <a:blipFill>
                <a:blip r:embed="rId3"/>
                <a:stretch>
                  <a:fillRect l="-3445" t="-621" b="-21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AED4329A-9504-4196-86EF-581751A3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78" y="6348494"/>
            <a:ext cx="563886" cy="466721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898C2CED-4B79-4565-8032-FE1C6DF3F021}"/>
              </a:ext>
            </a:extLst>
          </p:cNvPr>
          <p:cNvGrpSpPr/>
          <p:nvPr/>
        </p:nvGrpSpPr>
        <p:grpSpPr>
          <a:xfrm rot="10800000">
            <a:off x="7239373" y="4626642"/>
            <a:ext cx="121920" cy="1536065"/>
            <a:chOff x="2790" y="7515"/>
            <a:chExt cx="192" cy="2419"/>
          </a:xfrm>
        </p:grpSpPr>
        <p:sp>
          <p:nvSpPr>
            <p:cNvPr id="53" name="object 28">
              <a:extLst>
                <a:ext uri="{FF2B5EF4-FFF2-40B4-BE49-F238E27FC236}">
                  <a16:creationId xmlns:a16="http://schemas.microsoft.com/office/drawing/2014/main" id="{78189D72-D71D-42CC-965B-80CE44A47150}"/>
                </a:ext>
              </a:extLst>
            </p:cNvPr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54" name="object 29">
              <a:extLst>
                <a:ext uri="{FF2B5EF4-FFF2-40B4-BE49-F238E27FC236}">
                  <a16:creationId xmlns:a16="http://schemas.microsoft.com/office/drawing/2014/main" id="{C84D9DEA-7FC0-4CCA-9C11-D46164FC897A}"/>
                </a:ext>
              </a:extLst>
            </p:cNvPr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41">
                <a:extLst>
                  <a:ext uri="{FF2B5EF4-FFF2-40B4-BE49-F238E27FC236}">
                    <a16:creationId xmlns:a16="http://schemas.microsoft.com/office/drawing/2014/main" id="{B691CE39-2465-4473-84D1-BA26A1B9E7C9}"/>
                  </a:ext>
                </a:extLst>
              </p:cNvPr>
              <p:cNvSpPr txBox="1"/>
              <p:nvPr/>
            </p:nvSpPr>
            <p:spPr>
              <a:xfrm>
                <a:off x="4154387" y="3583898"/>
                <a:ext cx="3513421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  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𝑠𝐾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object 41">
                <a:extLst>
                  <a:ext uri="{FF2B5EF4-FFF2-40B4-BE49-F238E27FC236}">
                    <a16:creationId xmlns:a16="http://schemas.microsoft.com/office/drawing/2014/main" id="{B691CE39-2465-4473-84D1-BA26A1B9E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87" y="3583898"/>
                <a:ext cx="3513421" cy="445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0C07ED3B-E5B3-4B61-8394-0C0ACF029831}"/>
              </a:ext>
            </a:extLst>
          </p:cNvPr>
          <p:cNvGrpSpPr/>
          <p:nvPr/>
        </p:nvGrpSpPr>
        <p:grpSpPr>
          <a:xfrm>
            <a:off x="7510962" y="4636058"/>
            <a:ext cx="121920" cy="1536065"/>
            <a:chOff x="2790" y="7515"/>
            <a:chExt cx="192" cy="2419"/>
          </a:xfrm>
        </p:grpSpPr>
        <p:sp>
          <p:nvSpPr>
            <p:cNvPr id="61" name="object 28">
              <a:extLst>
                <a:ext uri="{FF2B5EF4-FFF2-40B4-BE49-F238E27FC236}">
                  <a16:creationId xmlns:a16="http://schemas.microsoft.com/office/drawing/2014/main" id="{0056C3DF-528C-4CB8-846F-CFEBE0BFEC15}"/>
                </a:ext>
              </a:extLst>
            </p:cNvPr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62" name="object 29">
              <a:extLst>
                <a:ext uri="{FF2B5EF4-FFF2-40B4-BE49-F238E27FC236}">
                  <a16:creationId xmlns:a16="http://schemas.microsoft.com/office/drawing/2014/main" id="{58B6F66D-DA6B-4014-8D91-48BF0C279DF8}"/>
                </a:ext>
              </a:extLst>
            </p:cNvPr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63D0C76-1FD4-40F7-B9C4-B243CF5B095B}"/>
              </a:ext>
            </a:extLst>
          </p:cNvPr>
          <p:cNvGrpSpPr/>
          <p:nvPr/>
        </p:nvGrpSpPr>
        <p:grpSpPr>
          <a:xfrm>
            <a:off x="4017815" y="4606912"/>
            <a:ext cx="194835" cy="1721230"/>
            <a:chOff x="2790" y="7515"/>
            <a:chExt cx="192" cy="2419"/>
          </a:xfrm>
        </p:grpSpPr>
        <p:sp>
          <p:nvSpPr>
            <p:cNvPr id="64" name="object 28">
              <a:extLst>
                <a:ext uri="{FF2B5EF4-FFF2-40B4-BE49-F238E27FC236}">
                  <a16:creationId xmlns:a16="http://schemas.microsoft.com/office/drawing/2014/main" id="{57456A39-2B1F-4AD3-9487-6BCBF839E86C}"/>
                </a:ext>
              </a:extLst>
            </p:cNvPr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65" name="object 29">
              <a:extLst>
                <a:ext uri="{FF2B5EF4-FFF2-40B4-BE49-F238E27FC236}">
                  <a16:creationId xmlns:a16="http://schemas.microsoft.com/office/drawing/2014/main" id="{850852F9-74BB-42CF-A3DF-A4C11B0D30A9}"/>
                </a:ext>
              </a:extLst>
            </p:cNvPr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07D7BEA-9601-4895-9A6E-2A611995BE41}"/>
                  </a:ext>
                </a:extLst>
              </p:cNvPr>
              <p:cNvSpPr txBox="1"/>
              <p:nvPr/>
            </p:nvSpPr>
            <p:spPr>
              <a:xfrm>
                <a:off x="7525291" y="5159379"/>
                <a:ext cx="10467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07D7BEA-9601-4895-9A6E-2A611995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91" y="5159379"/>
                <a:ext cx="10467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2CE5E65-C662-47B7-9B46-028BBAE98A92}"/>
                  </a:ext>
                </a:extLst>
              </p:cNvPr>
              <p:cNvSpPr txBox="1"/>
              <p:nvPr/>
            </p:nvSpPr>
            <p:spPr>
              <a:xfrm>
                <a:off x="3080671" y="5135819"/>
                <a:ext cx="10467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2CE5E65-C662-47B7-9B46-028BBAE9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71" y="5135819"/>
                <a:ext cx="10467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BAFD4CD-EEFA-4D33-87F6-716830E2124B}"/>
                  </a:ext>
                </a:extLst>
              </p:cNvPr>
              <p:cNvSpPr txBox="1"/>
              <p:nvPr/>
            </p:nvSpPr>
            <p:spPr>
              <a:xfrm>
                <a:off x="4377954" y="5190157"/>
                <a:ext cx="3140628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BAFD4CD-EEFA-4D33-87F6-716830E21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54" y="5190157"/>
                <a:ext cx="314062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ject 41">
                <a:extLst>
                  <a:ext uri="{FF2B5EF4-FFF2-40B4-BE49-F238E27FC236}">
                    <a16:creationId xmlns:a16="http://schemas.microsoft.com/office/drawing/2014/main" id="{F7ED7F2D-70C6-49A7-BF89-4BBF0EE6F04E}"/>
                  </a:ext>
                </a:extLst>
              </p:cNvPr>
              <p:cNvSpPr txBox="1"/>
              <p:nvPr/>
            </p:nvSpPr>
            <p:spPr>
              <a:xfrm>
                <a:off x="2497932" y="7040572"/>
                <a:ext cx="3530599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object 41">
                <a:extLst>
                  <a:ext uri="{FF2B5EF4-FFF2-40B4-BE49-F238E27FC236}">
                    <a16:creationId xmlns:a16="http://schemas.microsoft.com/office/drawing/2014/main" id="{F7ED7F2D-70C6-49A7-BF89-4BBF0EE6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32" y="7040572"/>
                <a:ext cx="3530599" cy="445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41">
                <a:extLst>
                  <a:ext uri="{FF2B5EF4-FFF2-40B4-BE49-F238E27FC236}">
                    <a16:creationId xmlns:a16="http://schemas.microsoft.com/office/drawing/2014/main" id="{D4AC3955-B2AB-4565-98EF-AD782F94F930}"/>
                  </a:ext>
                </a:extLst>
              </p:cNvPr>
              <p:cNvSpPr txBox="1"/>
              <p:nvPr/>
            </p:nvSpPr>
            <p:spPr>
              <a:xfrm>
                <a:off x="5660260" y="7048598"/>
                <a:ext cx="3530599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object 41">
                <a:extLst>
                  <a:ext uri="{FF2B5EF4-FFF2-40B4-BE49-F238E27FC236}">
                    <a16:creationId xmlns:a16="http://schemas.microsoft.com/office/drawing/2014/main" id="{D4AC3955-B2AB-4565-98EF-AD782F94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60" y="7048598"/>
                <a:ext cx="3530599" cy="445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1">
                <a:extLst>
                  <a:ext uri="{FF2B5EF4-FFF2-40B4-BE49-F238E27FC236}">
                    <a16:creationId xmlns:a16="http://schemas.microsoft.com/office/drawing/2014/main" id="{47086A56-BAEF-4708-B0D8-3977E3064AA8}"/>
                  </a:ext>
                </a:extLst>
              </p:cNvPr>
              <p:cNvSpPr txBox="1"/>
              <p:nvPr/>
            </p:nvSpPr>
            <p:spPr>
              <a:xfrm>
                <a:off x="9888319" y="5112779"/>
                <a:ext cx="4649213" cy="2600070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:r>
                  <a:rPr lang="zh-CN" altLang="en-US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为用私钥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解密随机数对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所得值，所以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不相同。</a:t>
                </a:r>
                <a:endParaRPr lang="en-US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所以只要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𝐵𝑜𝑏</m:t>
                    </m:r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作弊，就恒得到对方成绩和自己不同的错误结论。满足公平性</a:t>
                </a: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object 41">
                <a:extLst>
                  <a:ext uri="{FF2B5EF4-FFF2-40B4-BE49-F238E27FC236}">
                    <a16:creationId xmlns:a16="http://schemas.microsoft.com/office/drawing/2014/main" id="{47086A56-BAEF-4708-B0D8-3977E30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319" y="5112779"/>
                <a:ext cx="4649213" cy="2600070"/>
              </a:xfrm>
              <a:prstGeom prst="rect">
                <a:avLst/>
              </a:prstGeom>
              <a:blipFill>
                <a:blip r:embed="rId11"/>
                <a:stretch>
                  <a:fillRect l="-4587" t="-4225" r="-4718" b="-7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3B9EE4E-807C-42CE-AAD7-11B2B0F3149D}"/>
                  </a:ext>
                </a:extLst>
              </p:cNvPr>
              <p:cNvSpPr txBox="1"/>
              <p:nvPr/>
            </p:nvSpPr>
            <p:spPr>
              <a:xfrm>
                <a:off x="9127331" y="3293249"/>
                <a:ext cx="5942190" cy="1131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判断结果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=  :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𝑠𝐾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𝑝𝐾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为同一对密钥</m:t>
                              </m:r>
                            </m:e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&amp;!=  :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𝑠𝐾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𝑝𝐾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为不同对密钥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3B9EE4E-807C-42CE-AAD7-11B2B0F3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31" y="3293249"/>
                <a:ext cx="5942190" cy="11315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图片 78">
            <a:extLst>
              <a:ext uri="{FF2B5EF4-FFF2-40B4-BE49-F238E27FC236}">
                <a16:creationId xmlns:a16="http://schemas.microsoft.com/office/drawing/2014/main" id="{A350DF5B-7636-400A-BE5C-66830F32B1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4731" y="6328143"/>
            <a:ext cx="563886" cy="466721"/>
          </a:xfrm>
          <a:prstGeom prst="rect">
            <a:avLst/>
          </a:prstGeom>
        </p:spPr>
      </p:pic>
      <p:sp>
        <p:nvSpPr>
          <p:cNvPr id="80" name="椭圆 79">
            <a:extLst>
              <a:ext uri="{FF2B5EF4-FFF2-40B4-BE49-F238E27FC236}">
                <a16:creationId xmlns:a16="http://schemas.microsoft.com/office/drawing/2014/main" id="{442608C4-33AF-45A4-82F5-66C542273971}"/>
              </a:ext>
            </a:extLst>
          </p:cNvPr>
          <p:cNvSpPr/>
          <p:nvPr/>
        </p:nvSpPr>
        <p:spPr>
          <a:xfrm rot="17337348">
            <a:off x="12336299" y="959194"/>
            <a:ext cx="1124626" cy="20176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9" grpId="0"/>
      <p:bldP spid="70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70513" y="209692"/>
            <a:ext cx="9994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zh-CN" altLang="en-US" b="1" spc="-5" dirty="0">
                <a:latin typeface="+mn-ea"/>
                <a:ea typeface="+mn-ea"/>
                <a:cs typeface="+mn-ea"/>
              </a:rPr>
              <a:t>情景</a:t>
            </a:r>
            <a:r>
              <a:rPr b="1" spc="-5" dirty="0">
                <a:latin typeface="+mn-ea"/>
                <a:ea typeface="+mn-ea"/>
                <a:cs typeface="+mn-ea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51601" y="6390237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b="1" dirty="0">
                <a:latin typeface="+mn-ea"/>
                <a:cs typeface="Noto Sans CJK JP Thin"/>
              </a:rPr>
              <a:t>正确性</a:t>
            </a:r>
          </a:p>
        </p:txBody>
      </p:sp>
      <p:sp>
        <p:nvSpPr>
          <p:cNvPr id="36" name="object 19"/>
          <p:cNvSpPr txBox="1"/>
          <p:nvPr/>
        </p:nvSpPr>
        <p:spPr>
          <a:xfrm>
            <a:off x="5720741" y="4872450"/>
            <a:ext cx="1404620" cy="499496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35632">
              <a:spcBef>
                <a:spcPts val="1255"/>
              </a:spcBef>
            </a:pPr>
            <a:r>
              <a:rPr sz="2200" b="1" spc="90" dirty="0">
                <a:latin typeface="+mn-ea"/>
                <a:cs typeface="+mn-lt"/>
              </a:rPr>
              <a:t>Bob</a:t>
            </a:r>
          </a:p>
        </p:txBody>
      </p:sp>
      <p:grpSp>
        <p:nvGrpSpPr>
          <p:cNvPr id="69" name="组合 68"/>
          <p:cNvGrpSpPr/>
          <p:nvPr/>
        </p:nvGrpSpPr>
        <p:grpSpPr>
          <a:xfrm rot="10800000">
            <a:off x="4966811" y="3334104"/>
            <a:ext cx="121920" cy="1548130"/>
            <a:chOff x="3658" y="7488"/>
            <a:chExt cx="192" cy="2438"/>
          </a:xfrm>
        </p:grpSpPr>
        <p:sp>
          <p:nvSpPr>
            <p:cNvPr id="45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46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49" name="object 26"/>
          <p:cNvSpPr txBox="1"/>
          <p:nvPr/>
        </p:nvSpPr>
        <p:spPr>
          <a:xfrm>
            <a:off x="3825718" y="4872451"/>
            <a:ext cx="1404620" cy="499496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86099">
              <a:spcBef>
                <a:spcPts val="1255"/>
              </a:spcBef>
            </a:pPr>
            <a:r>
              <a:rPr sz="2200" b="1" spc="40" dirty="0">
                <a:latin typeface="+mn-ea"/>
                <a:cs typeface="+mn-lt"/>
              </a:rPr>
              <a:t>Alice</a:t>
            </a:r>
          </a:p>
        </p:txBody>
      </p:sp>
      <p:grpSp>
        <p:nvGrpSpPr>
          <p:cNvPr id="70" name="组合 69"/>
          <p:cNvGrpSpPr/>
          <p:nvPr/>
        </p:nvGrpSpPr>
        <p:grpSpPr>
          <a:xfrm rot="10800000">
            <a:off x="4768690" y="3334105"/>
            <a:ext cx="121920" cy="1536065"/>
            <a:chOff x="2790" y="7515"/>
            <a:chExt cx="192" cy="2419"/>
          </a:xfrm>
        </p:grpSpPr>
        <p:sp>
          <p:nvSpPr>
            <p:cNvPr id="51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52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55" name="object 32"/>
          <p:cNvSpPr/>
          <p:nvPr/>
        </p:nvSpPr>
        <p:spPr>
          <a:xfrm>
            <a:off x="2300142" y="1947260"/>
            <a:ext cx="6448928" cy="4199727"/>
          </a:xfrm>
          <a:custGeom>
            <a:avLst/>
            <a:gdLst/>
            <a:ahLst/>
            <a:cxnLst/>
            <a:rect l="l" t="t" r="r" b="b"/>
            <a:pathLst>
              <a:path w="6873875" h="4710430">
                <a:moveTo>
                  <a:pt x="43642" y="35501"/>
                </a:moveTo>
                <a:lnTo>
                  <a:pt x="6873316" y="0"/>
                </a:lnTo>
                <a:lnTo>
                  <a:pt x="6862635" y="4686134"/>
                </a:lnTo>
                <a:lnTo>
                  <a:pt x="0" y="4709896"/>
                </a:lnTo>
                <a:lnTo>
                  <a:pt x="43642" y="355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39"/>
              <p:cNvSpPr txBox="1"/>
              <p:nvPr/>
            </p:nvSpPr>
            <p:spPr>
              <a:xfrm>
                <a:off x="5032217" y="3561789"/>
                <a:ext cx="823925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58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17" y="3561789"/>
                <a:ext cx="823925" cy="384078"/>
              </a:xfrm>
              <a:prstGeom prst="rect">
                <a:avLst/>
              </a:prstGeom>
              <a:blipFill>
                <a:blip r:embed="rId2"/>
                <a:stretch>
                  <a:fillRect r="-2206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41"/>
              <p:cNvSpPr txBox="1"/>
              <p:nvPr/>
            </p:nvSpPr>
            <p:spPr>
              <a:xfrm>
                <a:off x="2444592" y="2202995"/>
                <a:ext cx="4680770" cy="416652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 (</m:t>
                        </m:r>
                        <m:sSup>
                          <m:sSupPr>
                            <m:ctrlPr>
                              <a:rPr lang="zh-CN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2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zh-CN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6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6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92" y="2202995"/>
                <a:ext cx="4680770" cy="416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42"/>
              <p:cNvSpPr txBox="1"/>
              <p:nvPr/>
            </p:nvSpPr>
            <p:spPr>
              <a:xfrm>
                <a:off x="2249959" y="3998591"/>
                <a:ext cx="2661920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9" y="3998591"/>
                <a:ext cx="2661920" cy="384078"/>
              </a:xfrm>
              <a:prstGeom prst="rect">
                <a:avLst/>
              </a:prstGeom>
              <a:blipFill>
                <a:blip r:embed="rId4"/>
                <a:stretch>
                  <a:fillRect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39"/>
              <p:cNvSpPr txBox="1"/>
              <p:nvPr/>
            </p:nvSpPr>
            <p:spPr>
              <a:xfrm>
                <a:off x="5120449" y="4365118"/>
                <a:ext cx="882682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66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49" y="4365118"/>
                <a:ext cx="882682" cy="384078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bject 39"/>
              <p:cNvSpPr txBox="1"/>
              <p:nvPr/>
            </p:nvSpPr>
            <p:spPr>
              <a:xfrm>
                <a:off x="3128777" y="5551569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7" y="5551569"/>
                <a:ext cx="2333849" cy="384078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 rot="10800000">
            <a:off x="5883041" y="3323939"/>
            <a:ext cx="121920" cy="1548130"/>
            <a:chOff x="3658" y="7488"/>
            <a:chExt cx="192" cy="2438"/>
          </a:xfrm>
        </p:grpSpPr>
        <p:sp>
          <p:nvSpPr>
            <p:cNvPr id="72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73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0800000">
            <a:off x="6081162" y="3348537"/>
            <a:ext cx="121920" cy="1536065"/>
            <a:chOff x="2790" y="7515"/>
            <a:chExt cx="192" cy="2419"/>
          </a:xfrm>
        </p:grpSpPr>
        <p:sp>
          <p:nvSpPr>
            <p:cNvPr id="75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76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62" name="object 15">
            <a:extLst>
              <a:ext uri="{FF2B5EF4-FFF2-40B4-BE49-F238E27FC236}">
                <a16:creationId xmlns:a16="http://schemas.microsoft.com/office/drawing/2014/main" id="{C3300DE9-71D0-416C-96AA-8A0BAAD73C58}"/>
              </a:ext>
            </a:extLst>
          </p:cNvPr>
          <p:cNvSpPr txBox="1"/>
          <p:nvPr/>
        </p:nvSpPr>
        <p:spPr>
          <a:xfrm>
            <a:off x="3532026" y="2819044"/>
            <a:ext cx="4234815" cy="499496"/>
          </a:xfrm>
          <a:prstGeom prst="rect">
            <a:avLst/>
          </a:prstGeom>
          <a:solidFill>
            <a:srgbClr val="FF95CA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2233">
              <a:spcBef>
                <a:spcPts val="1255"/>
              </a:spcBef>
              <a:tabLst>
                <a:tab pos="1180524" algn="l"/>
              </a:tabLst>
            </a:pPr>
            <a:r>
              <a:rPr sz="2200" spc="15" dirty="0">
                <a:latin typeface="+mn-ea"/>
                <a:cs typeface="Arial" panose="020B0604020202020204"/>
              </a:rPr>
              <a:t>Trusted	</a:t>
            </a:r>
            <a:r>
              <a:rPr sz="2200" spc="90" dirty="0">
                <a:latin typeface="+mn-ea"/>
                <a:cs typeface="Arial" panose="020B0604020202020204"/>
              </a:rPr>
              <a:t>but </a:t>
            </a:r>
            <a:r>
              <a:rPr sz="2200" spc="40" dirty="0">
                <a:latin typeface="+mn-ea"/>
                <a:cs typeface="Arial" panose="020B0604020202020204"/>
              </a:rPr>
              <a:t>Curious </a:t>
            </a:r>
            <a:r>
              <a:rPr sz="2200" spc="30" dirty="0">
                <a:latin typeface="+mn-ea"/>
                <a:cs typeface="Arial" panose="020B0604020202020204"/>
              </a:rPr>
              <a:t>Third</a:t>
            </a:r>
            <a:r>
              <a:rPr sz="2200" spc="-185" dirty="0">
                <a:latin typeface="+mn-ea"/>
                <a:cs typeface="Arial" panose="020B0604020202020204"/>
              </a:rPr>
              <a:t> </a:t>
            </a:r>
            <a:r>
              <a:rPr sz="2200" spc="40" dirty="0">
                <a:latin typeface="+mn-ea"/>
                <a:cs typeface="Arial" panose="020B0604020202020204"/>
              </a:rPr>
              <a:t>Party</a:t>
            </a:r>
            <a:endParaRPr sz="2200">
              <a:latin typeface="+mn-ea"/>
              <a:cs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42">
                <a:extLst>
                  <a:ext uri="{FF2B5EF4-FFF2-40B4-BE49-F238E27FC236}">
                    <a16:creationId xmlns:a16="http://schemas.microsoft.com/office/drawing/2014/main" id="{ABB09977-EB12-4AE7-83E0-C7AF2AB216B4}"/>
                  </a:ext>
                </a:extLst>
              </p:cNvPr>
              <p:cNvSpPr txBox="1"/>
              <p:nvPr/>
            </p:nvSpPr>
            <p:spPr>
              <a:xfrm>
                <a:off x="6087150" y="4029107"/>
                <a:ext cx="2661920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object 42">
                <a:extLst>
                  <a:ext uri="{FF2B5EF4-FFF2-40B4-BE49-F238E27FC236}">
                    <a16:creationId xmlns:a16="http://schemas.microsoft.com/office/drawing/2014/main" id="{ABB09977-EB12-4AE7-83E0-C7AF2AB2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50" y="4029107"/>
                <a:ext cx="2661920" cy="384078"/>
              </a:xfrm>
              <a:prstGeom prst="rect">
                <a:avLst/>
              </a:prstGeom>
              <a:blipFill>
                <a:blip r:embed="rId7"/>
                <a:stretch>
                  <a:fillRect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39">
                <a:extLst>
                  <a:ext uri="{FF2B5EF4-FFF2-40B4-BE49-F238E27FC236}">
                    <a16:creationId xmlns:a16="http://schemas.microsoft.com/office/drawing/2014/main" id="{AF7BBE99-9DE5-4AB0-8425-4EBA5E29467A}"/>
                  </a:ext>
                </a:extLst>
              </p:cNvPr>
              <p:cNvSpPr txBox="1"/>
              <p:nvPr/>
            </p:nvSpPr>
            <p:spPr>
              <a:xfrm>
                <a:off x="5421883" y="5570401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object 39">
                <a:extLst>
                  <a:ext uri="{FF2B5EF4-FFF2-40B4-BE49-F238E27FC236}">
                    <a16:creationId xmlns:a16="http://schemas.microsoft.com/office/drawing/2014/main" id="{AF7BBE99-9DE5-4AB0-8425-4EBA5E29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883" y="5570401"/>
                <a:ext cx="2333849" cy="384078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36CAC8D-8D21-43CB-928F-17E173D0A81A}"/>
                  </a:ext>
                </a:extLst>
              </p:cNvPr>
              <p:cNvSpPr txBox="1"/>
              <p:nvPr/>
            </p:nvSpPr>
            <p:spPr>
              <a:xfrm>
                <a:off x="2264724" y="708990"/>
                <a:ext cx="3324647" cy="115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: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相同</m:t>
                              </m:r>
                            </m:e>
                            <m:e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&amp;!=  :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不同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36CAC8D-8D21-43CB-928F-17E173D0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4" y="708990"/>
                <a:ext cx="3324647" cy="1156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49EB834-E8D6-4A0C-B7DC-15E40D98D47E}"/>
                  </a:ext>
                </a:extLst>
              </p:cNvPr>
              <p:cNvSpPr txBox="1"/>
              <p:nvPr/>
            </p:nvSpPr>
            <p:spPr>
              <a:xfrm>
                <a:off x="6756165" y="2223462"/>
                <a:ext cx="967232" cy="49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6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zh-CN" sz="26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6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p>
                        <m:r>
                          <a:rPr lang="en-US" altLang="zh-CN" sz="26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49EB834-E8D6-4A0C-B7DC-15E40D98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165" y="2223462"/>
                <a:ext cx="967232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bject 5">
                <a:extLst>
                  <a:ext uri="{FF2B5EF4-FFF2-40B4-BE49-F238E27FC236}">
                    <a16:creationId xmlns:a16="http://schemas.microsoft.com/office/drawing/2014/main" id="{59A77240-435D-4EB1-A417-4B0EE7818A1D}"/>
                  </a:ext>
                </a:extLst>
              </p:cNvPr>
              <p:cNvSpPr txBox="1"/>
              <p:nvPr/>
            </p:nvSpPr>
            <p:spPr>
              <a:xfrm>
                <a:off x="11093927" y="762001"/>
                <a:ext cx="3900804" cy="944489"/>
              </a:xfrm>
              <a:prstGeom prst="rect">
                <a:avLst/>
              </a:prstGeom>
            </p:spPr>
            <p:txBody>
              <a:bodyPr vert="horz" wrap="square" lIns="0" tIns="81915" rIns="0" bIns="0" rtlCol="0">
                <a:spAutoFit/>
              </a:bodyPr>
              <a:lstStyle/>
              <a:p>
                <a:pPr algn="just"/>
                <a:r>
                  <a:rPr lang="en-US" sz="2400" b="1" spc="20" dirty="0">
                    <a:solidFill>
                      <a:srgbClr val="5E5E5E"/>
                    </a:solidFill>
                    <a:latin typeface="+mn-ea"/>
                    <a:cs typeface="+mn-ea"/>
                  </a:rPr>
                  <a:t>Alice’s: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800" kern="100" dirty="0">
                  <a:latin typeface="+mn-ea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spc="55" dirty="0">
                    <a:solidFill>
                      <a:srgbClr val="5E5E5E"/>
                    </a:solidFill>
                    <a:latin typeface="+mn-ea"/>
                    <a:cs typeface="+mn-ea"/>
                  </a:rPr>
                  <a:t>Bob’s: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CN" altLang="zh-CN" sz="28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object 5">
                <a:extLst>
                  <a:ext uri="{FF2B5EF4-FFF2-40B4-BE49-F238E27FC236}">
                    <a16:creationId xmlns:a16="http://schemas.microsoft.com/office/drawing/2014/main" id="{59A77240-435D-4EB1-A417-4B0EE7818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927" y="762001"/>
                <a:ext cx="3900804" cy="944489"/>
              </a:xfrm>
              <a:prstGeom prst="rect">
                <a:avLst/>
              </a:prstGeom>
              <a:blipFill>
                <a:blip r:embed="rId11"/>
                <a:stretch>
                  <a:fillRect l="-4844" b="-1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bject 6">
                <a:extLst>
                  <a:ext uri="{FF2B5EF4-FFF2-40B4-BE49-F238E27FC236}">
                    <a16:creationId xmlns:a16="http://schemas.microsoft.com/office/drawing/2014/main" id="{3503C389-EE7D-4889-91C0-A42B6F53B344}"/>
                  </a:ext>
                </a:extLst>
              </p:cNvPr>
              <p:cNvSpPr txBox="1"/>
              <p:nvPr/>
            </p:nvSpPr>
            <p:spPr>
              <a:xfrm>
                <a:off x="6688927" y="843598"/>
                <a:ext cx="4708521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just"/>
                <a:r>
                  <a:rPr lang="en-US" sz="2400" b="1" spc="30" dirty="0">
                    <a:solidFill>
                      <a:srgbClr val="5E5E5E"/>
                    </a:solidFill>
                    <a:latin typeface="+mn-ea"/>
                    <a:cs typeface="+mn-ea"/>
                  </a:rPr>
                  <a:t>public</a:t>
                </a:r>
                <a:r>
                  <a:rPr lang="en-US" sz="24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:</a:t>
                </a:r>
                <a:r>
                  <a:rPr lang="en-US" sz="2400" b="1" spc="-25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2800" kern="100" dirty="0">
                  <a:latin typeface="+mn-ea"/>
                  <a:ea typeface="MS Gothic" panose="020B0609070205080204" pitchFamily="49" charset="-128"/>
                  <a:cs typeface="MS Gothic" panose="020B0609070205080204" pitchFamily="49" charset="-128"/>
                </a:endParaRPr>
              </a:p>
              <a:p>
                <a:pPr algn="just"/>
                <a:r>
                  <a:rPr lang="en-US" sz="24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TTP’s</a:t>
                </a:r>
                <a:r>
                  <a:rPr lang="en-US" sz="2400" b="1" spc="-20" dirty="0">
                    <a:solidFill>
                      <a:srgbClr val="5E5E5E"/>
                    </a:solidFill>
                    <a:latin typeface="+mn-ea"/>
                    <a:cs typeface="+mn-ea"/>
                  </a:rPr>
                  <a:t> </a:t>
                </a:r>
                <a:r>
                  <a:rPr lang="en-US" altLang="zh-CN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ar-AE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ar-AE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ar-AE" altLang="zh-CN" sz="2800" dirty="0">
                    <a:solidFill>
                      <a:prstClr val="black"/>
                    </a:solidFill>
                  </a:rPr>
                  <a:t> </a:t>
                </a:r>
                <a:endParaRPr lang="en-US" sz="2800" b="1" spc="-280" baseline="-25000" dirty="0">
                  <a:solidFill>
                    <a:srgbClr val="5E5E5E"/>
                  </a:solidFill>
                  <a:latin typeface="+mn-ea"/>
                  <a:cs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85" name="object 6">
                <a:extLst>
                  <a:ext uri="{FF2B5EF4-FFF2-40B4-BE49-F238E27FC236}">
                    <a16:creationId xmlns:a16="http://schemas.microsoft.com/office/drawing/2014/main" id="{3503C389-EE7D-4889-91C0-A42B6F53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7" y="843598"/>
                <a:ext cx="4708521" cy="874598"/>
              </a:xfrm>
              <a:prstGeom prst="rect">
                <a:avLst/>
              </a:prstGeom>
              <a:blipFill>
                <a:blip r:embed="rId12"/>
                <a:stretch>
                  <a:fillRect l="-3881" t="-4167" b="-2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2682F14-860E-44F2-B3EA-1218C5FC2E57}"/>
                  </a:ext>
                </a:extLst>
              </p:cNvPr>
              <p:cNvSpPr txBox="1"/>
              <p:nvPr/>
            </p:nvSpPr>
            <p:spPr>
              <a:xfrm>
                <a:off x="8593931" y="1233233"/>
                <a:ext cx="17523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ar-AE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ar-AE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2682F14-860E-44F2-B3EA-1218C5FC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931" y="1233233"/>
                <a:ext cx="175235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ED4EDFA-A89A-4C2F-968B-37CD4FBC4557}"/>
                  </a:ext>
                </a:extLst>
              </p:cNvPr>
              <p:cNvSpPr txBox="1"/>
              <p:nvPr/>
            </p:nvSpPr>
            <p:spPr>
              <a:xfrm>
                <a:off x="12685165" y="843598"/>
                <a:ext cx="17761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ED4EDFA-A89A-4C2F-968B-37CD4FBC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165" y="843598"/>
                <a:ext cx="177616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57605A0-E032-4DBD-87B0-16E8D88C7C0A}"/>
                  </a:ext>
                </a:extLst>
              </p:cNvPr>
              <p:cNvSpPr txBox="1"/>
              <p:nvPr/>
            </p:nvSpPr>
            <p:spPr>
              <a:xfrm>
                <a:off x="12529013" y="1233233"/>
                <a:ext cx="19323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57605A0-E032-4DBD-87B0-16E8D88C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013" y="1233233"/>
                <a:ext cx="19323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E97CDDF-8ED9-4B9E-8047-1CC54A395D9E}"/>
                  </a:ext>
                </a:extLst>
              </p:cNvPr>
              <p:cNvSpPr txBox="1"/>
              <p:nvPr/>
            </p:nvSpPr>
            <p:spPr>
              <a:xfrm>
                <a:off x="5029357" y="2228225"/>
                <a:ext cx="187503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6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6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zh-CN" sz="26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6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6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E97CDDF-8ED9-4B9E-8047-1CC54A39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57" y="2228225"/>
                <a:ext cx="1875032" cy="4942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B3255AE-5826-4141-A3FF-2F3EDB05AD39}"/>
                  </a:ext>
                </a:extLst>
              </p:cNvPr>
              <p:cNvSpPr txBox="1"/>
              <p:nvPr/>
            </p:nvSpPr>
            <p:spPr>
              <a:xfrm>
                <a:off x="7354225" y="2203403"/>
                <a:ext cx="9672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B3255AE-5826-4141-A3FF-2F3EDB05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25" y="2203403"/>
                <a:ext cx="96723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bject 22">
                <a:extLst>
                  <a:ext uri="{FF2B5EF4-FFF2-40B4-BE49-F238E27FC236}">
                    <a16:creationId xmlns:a16="http://schemas.microsoft.com/office/drawing/2014/main" id="{037C3AA5-19D3-4066-9140-64AF87942EC3}"/>
                  </a:ext>
                </a:extLst>
              </p:cNvPr>
              <p:cNvSpPr txBox="1"/>
              <p:nvPr/>
            </p:nvSpPr>
            <p:spPr>
              <a:xfrm>
                <a:off x="3725381" y="7040354"/>
                <a:ext cx="8983351" cy="7643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1">
                  <a:spcBef>
                    <a:spcPts val="100"/>
                  </a:spcBef>
                </a:pPr>
                <a:r>
                  <a:rPr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是否能够确定⼆者成绩异同</a:t>
                </a:r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：能确定</a:t>
                </a:r>
              </a:p>
              <a:p>
                <a:pPr marL="12701">
                  <a:spcBef>
                    <a:spcPts val="100"/>
                  </a:spcBef>
                </a:pPr>
                <a:r>
                  <a:rPr sz="2400" spc="-6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是否能够确定</a:t>
                </a:r>
                <a:r>
                  <a:rPr sz="2400" spc="-5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Alice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或</a:t>
                </a:r>
                <a:r>
                  <a:rPr sz="2400" spc="4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Bob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的成绩</a:t>
                </a:r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：不知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的值，不能确定</a:t>
                </a:r>
              </a:p>
            </p:txBody>
          </p:sp>
        </mc:Choice>
        <mc:Fallback xmlns="">
          <p:sp>
            <p:nvSpPr>
              <p:cNvPr id="114" name="object 22">
                <a:extLst>
                  <a:ext uri="{FF2B5EF4-FFF2-40B4-BE49-F238E27FC236}">
                    <a16:creationId xmlns:a16="http://schemas.microsoft.com/office/drawing/2014/main" id="{037C3AA5-19D3-4066-9140-64AF8794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81" y="7040354"/>
                <a:ext cx="8983351" cy="764312"/>
              </a:xfrm>
              <a:prstGeom prst="rect">
                <a:avLst/>
              </a:prstGeom>
              <a:blipFill>
                <a:blip r:embed="rId18"/>
                <a:stretch>
                  <a:fillRect l="-1900" t="-12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bject 23">
            <a:extLst>
              <a:ext uri="{FF2B5EF4-FFF2-40B4-BE49-F238E27FC236}">
                <a16:creationId xmlns:a16="http://schemas.microsoft.com/office/drawing/2014/main" id="{2E600E17-8714-4819-BED6-B7EA8EB48090}"/>
              </a:ext>
            </a:extLst>
          </p:cNvPr>
          <p:cNvSpPr txBox="1"/>
          <p:nvPr/>
        </p:nvSpPr>
        <p:spPr>
          <a:xfrm>
            <a:off x="2809837" y="7190483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b="1" dirty="0">
                <a:latin typeface="+mn-ea"/>
                <a:cs typeface="Noto Sans CJK JP Thin"/>
              </a:rPr>
              <a:t>隐私性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E69849C-E990-4F59-B8CC-9788659AA9AF}"/>
              </a:ext>
            </a:extLst>
          </p:cNvPr>
          <p:cNvSpPr/>
          <p:nvPr/>
        </p:nvSpPr>
        <p:spPr>
          <a:xfrm>
            <a:off x="3781537" y="2058559"/>
            <a:ext cx="3268351" cy="783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6" grpId="0"/>
      <p:bldP spid="67" grpId="0"/>
      <p:bldP spid="64" grpId="0"/>
      <p:bldP spid="65" grpId="0"/>
      <p:bldP spid="90" grpId="0"/>
      <p:bldP spid="95" grpId="0"/>
      <p:bldP spid="107" grpId="0"/>
      <p:bldP spid="109" grpId="0"/>
      <p:bldP spid="111" grpId="0"/>
      <p:bldP spid="114" grpId="0"/>
      <p:bldP spid="115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397447" y="6377449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b="1" dirty="0">
                <a:latin typeface="+mn-ea"/>
                <a:cs typeface="Noto Sans CJK JP Thin"/>
              </a:rPr>
              <a:t>公平性</a:t>
            </a:r>
          </a:p>
        </p:txBody>
      </p:sp>
      <p:sp>
        <p:nvSpPr>
          <p:cNvPr id="8" name="object 8"/>
          <p:cNvSpPr/>
          <p:nvPr/>
        </p:nvSpPr>
        <p:spPr>
          <a:xfrm>
            <a:off x="8964440" y="1947259"/>
            <a:ext cx="6075680" cy="4220092"/>
          </a:xfrm>
          <a:custGeom>
            <a:avLst/>
            <a:gdLst/>
            <a:ahLst/>
            <a:cxnLst/>
            <a:rect l="l" t="t" r="r" b="b"/>
            <a:pathLst>
              <a:path w="6075680" h="4331970">
                <a:moveTo>
                  <a:pt x="15208" y="0"/>
                </a:moveTo>
                <a:lnTo>
                  <a:pt x="6067831" y="10123"/>
                </a:lnTo>
                <a:lnTo>
                  <a:pt x="6075400" y="4309821"/>
                </a:lnTo>
                <a:lnTo>
                  <a:pt x="0" y="4331652"/>
                </a:lnTo>
                <a:lnTo>
                  <a:pt x="1520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0438" y="4713683"/>
            <a:ext cx="1404620" cy="499496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35632">
              <a:spcBef>
                <a:spcPts val="1255"/>
              </a:spcBef>
            </a:pPr>
            <a:r>
              <a:rPr sz="2200" b="1" spc="90" dirty="0">
                <a:latin typeface="+mn-ea"/>
                <a:cs typeface="Arial" panose="020B0604020202020204"/>
              </a:rPr>
              <a:t>Bob</a:t>
            </a:r>
          </a:p>
        </p:txBody>
      </p:sp>
      <p:sp>
        <p:nvSpPr>
          <p:cNvPr id="10" name="object 10"/>
          <p:cNvSpPr/>
          <p:nvPr/>
        </p:nvSpPr>
        <p:spPr>
          <a:xfrm>
            <a:off x="9760025" y="4576872"/>
            <a:ext cx="662305" cy="770890"/>
          </a:xfrm>
          <a:custGeom>
            <a:avLst/>
            <a:gdLst/>
            <a:ahLst/>
            <a:cxnLst/>
            <a:rect l="l" t="t" r="r" b="b"/>
            <a:pathLst>
              <a:path w="662304" h="770890">
                <a:moveTo>
                  <a:pt x="27038" y="218439"/>
                </a:moveTo>
                <a:lnTo>
                  <a:pt x="23012" y="218439"/>
                </a:lnTo>
                <a:lnTo>
                  <a:pt x="14316" y="219710"/>
                </a:lnTo>
                <a:lnTo>
                  <a:pt x="6972" y="224789"/>
                </a:lnTo>
                <a:lnTo>
                  <a:pt x="1895" y="232410"/>
                </a:lnTo>
                <a:lnTo>
                  <a:pt x="0" y="242569"/>
                </a:lnTo>
                <a:lnTo>
                  <a:pt x="0" y="547369"/>
                </a:lnTo>
                <a:lnTo>
                  <a:pt x="10201" y="586739"/>
                </a:lnTo>
                <a:lnTo>
                  <a:pt x="38252" y="615950"/>
                </a:lnTo>
                <a:lnTo>
                  <a:pt x="282854" y="768350"/>
                </a:lnTo>
                <a:lnTo>
                  <a:pt x="295096" y="770889"/>
                </a:lnTo>
                <a:lnTo>
                  <a:pt x="306724" y="768350"/>
                </a:lnTo>
                <a:lnTo>
                  <a:pt x="315408" y="760729"/>
                </a:lnTo>
                <a:lnTo>
                  <a:pt x="318820" y="748029"/>
                </a:lnTo>
                <a:lnTo>
                  <a:pt x="318820" y="702309"/>
                </a:lnTo>
                <a:lnTo>
                  <a:pt x="256960" y="702309"/>
                </a:lnTo>
                <a:lnTo>
                  <a:pt x="246341" y="698500"/>
                </a:lnTo>
                <a:lnTo>
                  <a:pt x="235733" y="689609"/>
                </a:lnTo>
                <a:lnTo>
                  <a:pt x="227079" y="676909"/>
                </a:lnTo>
                <a:lnTo>
                  <a:pt x="221249" y="661669"/>
                </a:lnTo>
                <a:lnTo>
                  <a:pt x="219113" y="646429"/>
                </a:lnTo>
                <a:lnTo>
                  <a:pt x="220335" y="637539"/>
                </a:lnTo>
                <a:lnTo>
                  <a:pt x="223758" y="631189"/>
                </a:lnTo>
                <a:lnTo>
                  <a:pt x="229014" y="626109"/>
                </a:lnTo>
                <a:lnTo>
                  <a:pt x="318820" y="626109"/>
                </a:lnTo>
                <a:lnTo>
                  <a:pt x="318820" y="590550"/>
                </a:lnTo>
                <a:lnTo>
                  <a:pt x="74705" y="590550"/>
                </a:lnTo>
                <a:lnTo>
                  <a:pt x="64096" y="586739"/>
                </a:lnTo>
                <a:lnTo>
                  <a:pt x="53483" y="577850"/>
                </a:lnTo>
                <a:lnTo>
                  <a:pt x="44807" y="565150"/>
                </a:lnTo>
                <a:lnTo>
                  <a:pt x="38952" y="551179"/>
                </a:lnTo>
                <a:lnTo>
                  <a:pt x="36804" y="537209"/>
                </a:lnTo>
                <a:lnTo>
                  <a:pt x="38036" y="527050"/>
                </a:lnTo>
                <a:lnTo>
                  <a:pt x="41481" y="520700"/>
                </a:lnTo>
                <a:lnTo>
                  <a:pt x="46759" y="516889"/>
                </a:lnTo>
                <a:lnTo>
                  <a:pt x="53492" y="515619"/>
                </a:lnTo>
                <a:lnTo>
                  <a:pt x="223758" y="515619"/>
                </a:lnTo>
                <a:lnTo>
                  <a:pt x="229014" y="510539"/>
                </a:lnTo>
                <a:lnTo>
                  <a:pt x="235737" y="509269"/>
                </a:lnTo>
                <a:lnTo>
                  <a:pt x="318820" y="509269"/>
                </a:lnTo>
                <a:lnTo>
                  <a:pt x="318820" y="477519"/>
                </a:lnTo>
                <a:lnTo>
                  <a:pt x="74705" y="477519"/>
                </a:lnTo>
                <a:lnTo>
                  <a:pt x="64096" y="473709"/>
                </a:lnTo>
                <a:lnTo>
                  <a:pt x="53483" y="464819"/>
                </a:lnTo>
                <a:lnTo>
                  <a:pt x="44807" y="453389"/>
                </a:lnTo>
                <a:lnTo>
                  <a:pt x="38952" y="439419"/>
                </a:lnTo>
                <a:lnTo>
                  <a:pt x="36804" y="424179"/>
                </a:lnTo>
                <a:lnTo>
                  <a:pt x="38036" y="415289"/>
                </a:lnTo>
                <a:lnTo>
                  <a:pt x="41481" y="408939"/>
                </a:lnTo>
                <a:lnTo>
                  <a:pt x="46759" y="403860"/>
                </a:lnTo>
                <a:lnTo>
                  <a:pt x="53492" y="402589"/>
                </a:lnTo>
                <a:lnTo>
                  <a:pt x="222389" y="402589"/>
                </a:lnTo>
                <a:lnTo>
                  <a:pt x="223758" y="400050"/>
                </a:lnTo>
                <a:lnTo>
                  <a:pt x="229014" y="394969"/>
                </a:lnTo>
                <a:lnTo>
                  <a:pt x="306725" y="394969"/>
                </a:lnTo>
                <a:lnTo>
                  <a:pt x="304619" y="389889"/>
                </a:lnTo>
                <a:lnTo>
                  <a:pt x="287949" y="368300"/>
                </a:lnTo>
                <a:lnTo>
                  <a:pt x="282852" y="364489"/>
                </a:lnTo>
                <a:lnTo>
                  <a:pt x="74705" y="364489"/>
                </a:lnTo>
                <a:lnTo>
                  <a:pt x="64096" y="360679"/>
                </a:lnTo>
                <a:lnTo>
                  <a:pt x="53483" y="353060"/>
                </a:lnTo>
                <a:lnTo>
                  <a:pt x="44807" y="340360"/>
                </a:lnTo>
                <a:lnTo>
                  <a:pt x="38952" y="326389"/>
                </a:lnTo>
                <a:lnTo>
                  <a:pt x="36804" y="312419"/>
                </a:lnTo>
                <a:lnTo>
                  <a:pt x="38036" y="303529"/>
                </a:lnTo>
                <a:lnTo>
                  <a:pt x="41481" y="295910"/>
                </a:lnTo>
                <a:lnTo>
                  <a:pt x="46759" y="292100"/>
                </a:lnTo>
                <a:lnTo>
                  <a:pt x="53492" y="290829"/>
                </a:lnTo>
                <a:lnTo>
                  <a:pt x="157552" y="290829"/>
                </a:lnTo>
                <a:lnTo>
                  <a:pt x="31191" y="219710"/>
                </a:lnTo>
                <a:lnTo>
                  <a:pt x="27038" y="218439"/>
                </a:lnTo>
                <a:close/>
              </a:path>
              <a:path w="662304" h="770890">
                <a:moveTo>
                  <a:pt x="639203" y="218439"/>
                </a:moveTo>
                <a:lnTo>
                  <a:pt x="635177" y="218439"/>
                </a:lnTo>
                <a:lnTo>
                  <a:pt x="631024" y="219710"/>
                </a:lnTo>
                <a:lnTo>
                  <a:pt x="396354" y="351789"/>
                </a:lnTo>
                <a:lnTo>
                  <a:pt x="357601" y="389889"/>
                </a:lnTo>
                <a:lnTo>
                  <a:pt x="343395" y="441959"/>
                </a:lnTo>
                <a:lnTo>
                  <a:pt x="343395" y="748029"/>
                </a:lnTo>
                <a:lnTo>
                  <a:pt x="346817" y="760729"/>
                </a:lnTo>
                <a:lnTo>
                  <a:pt x="355523" y="768350"/>
                </a:lnTo>
                <a:lnTo>
                  <a:pt x="367173" y="770889"/>
                </a:lnTo>
                <a:lnTo>
                  <a:pt x="379425" y="768350"/>
                </a:lnTo>
                <a:lnTo>
                  <a:pt x="485391" y="702309"/>
                </a:lnTo>
                <a:lnTo>
                  <a:pt x="405260" y="702309"/>
                </a:lnTo>
                <a:lnTo>
                  <a:pt x="396584" y="701039"/>
                </a:lnTo>
                <a:lnTo>
                  <a:pt x="390729" y="693419"/>
                </a:lnTo>
                <a:lnTo>
                  <a:pt x="388581" y="680719"/>
                </a:lnTo>
                <a:lnTo>
                  <a:pt x="390729" y="666750"/>
                </a:lnTo>
                <a:lnTo>
                  <a:pt x="415874" y="629919"/>
                </a:lnTo>
                <a:lnTo>
                  <a:pt x="423214" y="626109"/>
                </a:lnTo>
                <a:lnTo>
                  <a:pt x="607661" y="626109"/>
                </a:lnTo>
                <a:lnTo>
                  <a:pt x="623963" y="615950"/>
                </a:lnTo>
                <a:lnTo>
                  <a:pt x="639991" y="603250"/>
                </a:lnTo>
                <a:lnTo>
                  <a:pt x="649264" y="590550"/>
                </a:lnTo>
                <a:lnTo>
                  <a:pt x="587515" y="590550"/>
                </a:lnTo>
                <a:lnTo>
                  <a:pt x="578861" y="588009"/>
                </a:lnTo>
                <a:lnTo>
                  <a:pt x="573028" y="581659"/>
                </a:lnTo>
                <a:lnTo>
                  <a:pt x="570890" y="568959"/>
                </a:lnTo>
                <a:lnTo>
                  <a:pt x="573026" y="554989"/>
                </a:lnTo>
                <a:lnTo>
                  <a:pt x="598119" y="519429"/>
                </a:lnTo>
                <a:lnTo>
                  <a:pt x="605523" y="515619"/>
                </a:lnTo>
                <a:lnTo>
                  <a:pt x="662279" y="515619"/>
                </a:lnTo>
                <a:lnTo>
                  <a:pt x="662279" y="471169"/>
                </a:lnTo>
                <a:lnTo>
                  <a:pt x="405260" y="471169"/>
                </a:lnTo>
                <a:lnTo>
                  <a:pt x="396584" y="468629"/>
                </a:lnTo>
                <a:lnTo>
                  <a:pt x="390729" y="461009"/>
                </a:lnTo>
                <a:lnTo>
                  <a:pt x="388581" y="448309"/>
                </a:lnTo>
                <a:lnTo>
                  <a:pt x="390729" y="434339"/>
                </a:lnTo>
                <a:lnTo>
                  <a:pt x="396584" y="419100"/>
                </a:lnTo>
                <a:lnTo>
                  <a:pt x="405260" y="406400"/>
                </a:lnTo>
                <a:lnTo>
                  <a:pt x="415874" y="397510"/>
                </a:lnTo>
                <a:lnTo>
                  <a:pt x="419646" y="396239"/>
                </a:lnTo>
                <a:lnTo>
                  <a:pt x="423214" y="394969"/>
                </a:lnTo>
                <a:lnTo>
                  <a:pt x="662279" y="394969"/>
                </a:lnTo>
                <a:lnTo>
                  <a:pt x="662279" y="364489"/>
                </a:lnTo>
                <a:lnTo>
                  <a:pt x="587515" y="364489"/>
                </a:lnTo>
                <a:lnTo>
                  <a:pt x="578861" y="361950"/>
                </a:lnTo>
                <a:lnTo>
                  <a:pt x="573028" y="354329"/>
                </a:lnTo>
                <a:lnTo>
                  <a:pt x="570890" y="342900"/>
                </a:lnTo>
                <a:lnTo>
                  <a:pt x="573026" y="328929"/>
                </a:lnTo>
                <a:lnTo>
                  <a:pt x="578856" y="314960"/>
                </a:lnTo>
                <a:lnTo>
                  <a:pt x="587510" y="302260"/>
                </a:lnTo>
                <a:lnTo>
                  <a:pt x="598119" y="293369"/>
                </a:lnTo>
                <a:lnTo>
                  <a:pt x="601891" y="292100"/>
                </a:lnTo>
                <a:lnTo>
                  <a:pt x="605523" y="290829"/>
                </a:lnTo>
                <a:lnTo>
                  <a:pt x="662279" y="290829"/>
                </a:lnTo>
                <a:lnTo>
                  <a:pt x="662279" y="242569"/>
                </a:lnTo>
                <a:lnTo>
                  <a:pt x="660374" y="232410"/>
                </a:lnTo>
                <a:lnTo>
                  <a:pt x="655275" y="224789"/>
                </a:lnTo>
                <a:lnTo>
                  <a:pt x="647909" y="219710"/>
                </a:lnTo>
                <a:lnTo>
                  <a:pt x="639203" y="218439"/>
                </a:lnTo>
                <a:close/>
              </a:path>
              <a:path w="662304" h="770890">
                <a:moveTo>
                  <a:pt x="318820" y="626109"/>
                </a:moveTo>
                <a:lnTo>
                  <a:pt x="239001" y="626109"/>
                </a:lnTo>
                <a:lnTo>
                  <a:pt x="242582" y="627379"/>
                </a:lnTo>
                <a:lnTo>
                  <a:pt x="246341" y="629919"/>
                </a:lnTo>
                <a:lnTo>
                  <a:pt x="256960" y="638809"/>
                </a:lnTo>
                <a:lnTo>
                  <a:pt x="265636" y="651509"/>
                </a:lnTo>
                <a:lnTo>
                  <a:pt x="271487" y="666750"/>
                </a:lnTo>
                <a:lnTo>
                  <a:pt x="273634" y="680719"/>
                </a:lnTo>
                <a:lnTo>
                  <a:pt x="271487" y="693419"/>
                </a:lnTo>
                <a:lnTo>
                  <a:pt x="265636" y="701039"/>
                </a:lnTo>
                <a:lnTo>
                  <a:pt x="256960" y="702309"/>
                </a:lnTo>
                <a:lnTo>
                  <a:pt x="318820" y="702309"/>
                </a:lnTo>
                <a:lnTo>
                  <a:pt x="318820" y="626109"/>
                </a:lnTo>
                <a:close/>
              </a:path>
              <a:path w="662304" h="770890">
                <a:moveTo>
                  <a:pt x="607661" y="626109"/>
                </a:moveTo>
                <a:lnTo>
                  <a:pt x="433207" y="626109"/>
                </a:lnTo>
                <a:lnTo>
                  <a:pt x="438462" y="631189"/>
                </a:lnTo>
                <a:lnTo>
                  <a:pt x="441882" y="637539"/>
                </a:lnTo>
                <a:lnTo>
                  <a:pt x="435136" y="676909"/>
                </a:lnTo>
                <a:lnTo>
                  <a:pt x="405260" y="702309"/>
                </a:lnTo>
                <a:lnTo>
                  <a:pt x="485391" y="702309"/>
                </a:lnTo>
                <a:lnTo>
                  <a:pt x="607661" y="626109"/>
                </a:lnTo>
                <a:close/>
              </a:path>
              <a:path w="662304" h="770890">
                <a:moveTo>
                  <a:pt x="223758" y="515619"/>
                </a:moveTo>
                <a:lnTo>
                  <a:pt x="56756" y="515619"/>
                </a:lnTo>
                <a:lnTo>
                  <a:pt x="60337" y="516889"/>
                </a:lnTo>
                <a:lnTo>
                  <a:pt x="64096" y="519429"/>
                </a:lnTo>
                <a:lnTo>
                  <a:pt x="74707" y="528319"/>
                </a:lnTo>
                <a:lnTo>
                  <a:pt x="83364" y="541019"/>
                </a:lnTo>
                <a:lnTo>
                  <a:pt x="89194" y="554989"/>
                </a:lnTo>
                <a:lnTo>
                  <a:pt x="91325" y="568959"/>
                </a:lnTo>
                <a:lnTo>
                  <a:pt x="89189" y="581659"/>
                </a:lnTo>
                <a:lnTo>
                  <a:pt x="83359" y="588009"/>
                </a:lnTo>
                <a:lnTo>
                  <a:pt x="74705" y="590550"/>
                </a:lnTo>
                <a:lnTo>
                  <a:pt x="318820" y="590550"/>
                </a:lnTo>
                <a:lnTo>
                  <a:pt x="318820" y="586739"/>
                </a:lnTo>
                <a:lnTo>
                  <a:pt x="256960" y="586739"/>
                </a:lnTo>
                <a:lnTo>
                  <a:pt x="246341" y="582929"/>
                </a:lnTo>
                <a:lnTo>
                  <a:pt x="235733" y="574039"/>
                </a:lnTo>
                <a:lnTo>
                  <a:pt x="227079" y="561339"/>
                </a:lnTo>
                <a:lnTo>
                  <a:pt x="221249" y="546100"/>
                </a:lnTo>
                <a:lnTo>
                  <a:pt x="219113" y="532129"/>
                </a:lnTo>
                <a:lnTo>
                  <a:pt x="220335" y="521969"/>
                </a:lnTo>
                <a:lnTo>
                  <a:pt x="223758" y="515619"/>
                </a:lnTo>
                <a:close/>
              </a:path>
              <a:path w="662304" h="770890">
                <a:moveTo>
                  <a:pt x="662279" y="515619"/>
                </a:moveTo>
                <a:lnTo>
                  <a:pt x="608787" y="515619"/>
                </a:lnTo>
                <a:lnTo>
                  <a:pt x="615510" y="516889"/>
                </a:lnTo>
                <a:lnTo>
                  <a:pt x="620766" y="520700"/>
                </a:lnTo>
                <a:lnTo>
                  <a:pt x="624189" y="527050"/>
                </a:lnTo>
                <a:lnTo>
                  <a:pt x="625411" y="537209"/>
                </a:lnTo>
                <a:lnTo>
                  <a:pt x="623265" y="551179"/>
                </a:lnTo>
                <a:lnTo>
                  <a:pt x="617413" y="565150"/>
                </a:lnTo>
                <a:lnTo>
                  <a:pt x="608737" y="577850"/>
                </a:lnTo>
                <a:lnTo>
                  <a:pt x="598119" y="586739"/>
                </a:lnTo>
                <a:lnTo>
                  <a:pt x="587515" y="590550"/>
                </a:lnTo>
                <a:lnTo>
                  <a:pt x="649264" y="590550"/>
                </a:lnTo>
                <a:lnTo>
                  <a:pt x="652046" y="586739"/>
                </a:lnTo>
                <a:lnTo>
                  <a:pt x="659639" y="567689"/>
                </a:lnTo>
                <a:lnTo>
                  <a:pt x="662279" y="547369"/>
                </a:lnTo>
                <a:lnTo>
                  <a:pt x="662279" y="515619"/>
                </a:lnTo>
                <a:close/>
              </a:path>
              <a:path w="662304" h="770890">
                <a:moveTo>
                  <a:pt x="318820" y="509269"/>
                </a:moveTo>
                <a:lnTo>
                  <a:pt x="235737" y="509269"/>
                </a:lnTo>
                <a:lnTo>
                  <a:pt x="239001" y="510539"/>
                </a:lnTo>
                <a:lnTo>
                  <a:pt x="242582" y="511809"/>
                </a:lnTo>
                <a:lnTo>
                  <a:pt x="246341" y="513079"/>
                </a:lnTo>
                <a:lnTo>
                  <a:pt x="256960" y="523239"/>
                </a:lnTo>
                <a:lnTo>
                  <a:pt x="265636" y="535939"/>
                </a:lnTo>
                <a:lnTo>
                  <a:pt x="271487" y="549909"/>
                </a:lnTo>
                <a:lnTo>
                  <a:pt x="273634" y="565150"/>
                </a:lnTo>
                <a:lnTo>
                  <a:pt x="271487" y="576579"/>
                </a:lnTo>
                <a:lnTo>
                  <a:pt x="265636" y="584200"/>
                </a:lnTo>
                <a:lnTo>
                  <a:pt x="256960" y="586739"/>
                </a:lnTo>
                <a:lnTo>
                  <a:pt x="318820" y="586739"/>
                </a:lnTo>
                <a:lnTo>
                  <a:pt x="318820" y="509269"/>
                </a:lnTo>
                <a:close/>
              </a:path>
              <a:path w="662304" h="770890">
                <a:moveTo>
                  <a:pt x="222389" y="402589"/>
                </a:moveTo>
                <a:lnTo>
                  <a:pt x="56756" y="402589"/>
                </a:lnTo>
                <a:lnTo>
                  <a:pt x="60337" y="403860"/>
                </a:lnTo>
                <a:lnTo>
                  <a:pt x="64096" y="406400"/>
                </a:lnTo>
                <a:lnTo>
                  <a:pt x="74707" y="415289"/>
                </a:lnTo>
                <a:lnTo>
                  <a:pt x="83364" y="427989"/>
                </a:lnTo>
                <a:lnTo>
                  <a:pt x="89194" y="441959"/>
                </a:lnTo>
                <a:lnTo>
                  <a:pt x="91325" y="455929"/>
                </a:lnTo>
                <a:lnTo>
                  <a:pt x="89189" y="467359"/>
                </a:lnTo>
                <a:lnTo>
                  <a:pt x="83359" y="474979"/>
                </a:lnTo>
                <a:lnTo>
                  <a:pt x="74705" y="477519"/>
                </a:lnTo>
                <a:lnTo>
                  <a:pt x="318820" y="477519"/>
                </a:lnTo>
                <a:lnTo>
                  <a:pt x="318820" y="471169"/>
                </a:lnTo>
                <a:lnTo>
                  <a:pt x="256960" y="471169"/>
                </a:lnTo>
                <a:lnTo>
                  <a:pt x="246341" y="467359"/>
                </a:lnTo>
                <a:lnTo>
                  <a:pt x="235733" y="458469"/>
                </a:lnTo>
                <a:lnTo>
                  <a:pt x="227079" y="445769"/>
                </a:lnTo>
                <a:lnTo>
                  <a:pt x="221249" y="430529"/>
                </a:lnTo>
                <a:lnTo>
                  <a:pt x="219113" y="416560"/>
                </a:lnTo>
                <a:lnTo>
                  <a:pt x="220335" y="406400"/>
                </a:lnTo>
                <a:lnTo>
                  <a:pt x="222389" y="402589"/>
                </a:lnTo>
                <a:close/>
              </a:path>
              <a:path w="662304" h="770890">
                <a:moveTo>
                  <a:pt x="306725" y="394969"/>
                </a:moveTo>
                <a:lnTo>
                  <a:pt x="239001" y="394969"/>
                </a:lnTo>
                <a:lnTo>
                  <a:pt x="242582" y="396239"/>
                </a:lnTo>
                <a:lnTo>
                  <a:pt x="246341" y="397510"/>
                </a:lnTo>
                <a:lnTo>
                  <a:pt x="256960" y="406400"/>
                </a:lnTo>
                <a:lnTo>
                  <a:pt x="265636" y="419100"/>
                </a:lnTo>
                <a:lnTo>
                  <a:pt x="271487" y="434339"/>
                </a:lnTo>
                <a:lnTo>
                  <a:pt x="273634" y="448309"/>
                </a:lnTo>
                <a:lnTo>
                  <a:pt x="271487" y="461009"/>
                </a:lnTo>
                <a:lnTo>
                  <a:pt x="265636" y="468629"/>
                </a:lnTo>
                <a:lnTo>
                  <a:pt x="256960" y="471169"/>
                </a:lnTo>
                <a:lnTo>
                  <a:pt x="318820" y="471169"/>
                </a:lnTo>
                <a:lnTo>
                  <a:pt x="318820" y="441959"/>
                </a:lnTo>
                <a:lnTo>
                  <a:pt x="315150" y="415289"/>
                </a:lnTo>
                <a:lnTo>
                  <a:pt x="306725" y="394969"/>
                </a:lnTo>
                <a:close/>
              </a:path>
              <a:path w="662304" h="770890">
                <a:moveTo>
                  <a:pt x="662279" y="394969"/>
                </a:moveTo>
                <a:lnTo>
                  <a:pt x="433207" y="394969"/>
                </a:lnTo>
                <a:lnTo>
                  <a:pt x="438462" y="400050"/>
                </a:lnTo>
                <a:lnTo>
                  <a:pt x="441882" y="406400"/>
                </a:lnTo>
                <a:lnTo>
                  <a:pt x="435136" y="445769"/>
                </a:lnTo>
                <a:lnTo>
                  <a:pt x="405260" y="471169"/>
                </a:lnTo>
                <a:lnTo>
                  <a:pt x="662279" y="471169"/>
                </a:lnTo>
                <a:lnTo>
                  <a:pt x="662279" y="394969"/>
                </a:lnTo>
                <a:close/>
              </a:path>
              <a:path w="662304" h="770890">
                <a:moveTo>
                  <a:pt x="157552" y="290829"/>
                </a:moveTo>
                <a:lnTo>
                  <a:pt x="56756" y="290829"/>
                </a:lnTo>
                <a:lnTo>
                  <a:pt x="60337" y="292100"/>
                </a:lnTo>
                <a:lnTo>
                  <a:pt x="64096" y="293369"/>
                </a:lnTo>
                <a:lnTo>
                  <a:pt x="74707" y="302260"/>
                </a:lnTo>
                <a:lnTo>
                  <a:pt x="83364" y="314960"/>
                </a:lnTo>
                <a:lnTo>
                  <a:pt x="89194" y="328929"/>
                </a:lnTo>
                <a:lnTo>
                  <a:pt x="91325" y="342900"/>
                </a:lnTo>
                <a:lnTo>
                  <a:pt x="89189" y="354329"/>
                </a:lnTo>
                <a:lnTo>
                  <a:pt x="83359" y="361950"/>
                </a:lnTo>
                <a:lnTo>
                  <a:pt x="74705" y="364489"/>
                </a:lnTo>
                <a:lnTo>
                  <a:pt x="282852" y="364489"/>
                </a:lnTo>
                <a:lnTo>
                  <a:pt x="265861" y="351789"/>
                </a:lnTo>
                <a:lnTo>
                  <a:pt x="157552" y="290829"/>
                </a:lnTo>
                <a:close/>
              </a:path>
              <a:path w="662304" h="770890">
                <a:moveTo>
                  <a:pt x="662279" y="290829"/>
                </a:moveTo>
                <a:lnTo>
                  <a:pt x="608787" y="290829"/>
                </a:lnTo>
                <a:lnTo>
                  <a:pt x="615510" y="292100"/>
                </a:lnTo>
                <a:lnTo>
                  <a:pt x="620766" y="295910"/>
                </a:lnTo>
                <a:lnTo>
                  <a:pt x="624189" y="303529"/>
                </a:lnTo>
                <a:lnTo>
                  <a:pt x="625411" y="312419"/>
                </a:lnTo>
                <a:lnTo>
                  <a:pt x="623265" y="326389"/>
                </a:lnTo>
                <a:lnTo>
                  <a:pt x="617413" y="340360"/>
                </a:lnTo>
                <a:lnTo>
                  <a:pt x="608737" y="353060"/>
                </a:lnTo>
                <a:lnTo>
                  <a:pt x="598119" y="360679"/>
                </a:lnTo>
                <a:lnTo>
                  <a:pt x="587515" y="364489"/>
                </a:lnTo>
                <a:lnTo>
                  <a:pt x="662279" y="364489"/>
                </a:lnTo>
                <a:lnTo>
                  <a:pt x="662279" y="290829"/>
                </a:lnTo>
                <a:close/>
              </a:path>
              <a:path w="662304" h="770890">
                <a:moveTo>
                  <a:pt x="331114" y="0"/>
                </a:moveTo>
                <a:lnTo>
                  <a:pt x="291172" y="11429"/>
                </a:lnTo>
                <a:lnTo>
                  <a:pt x="36144" y="154939"/>
                </a:lnTo>
                <a:lnTo>
                  <a:pt x="24199" y="176529"/>
                </a:lnTo>
                <a:lnTo>
                  <a:pt x="27185" y="187960"/>
                </a:lnTo>
                <a:lnTo>
                  <a:pt x="36144" y="196850"/>
                </a:lnTo>
                <a:lnTo>
                  <a:pt x="279780" y="334010"/>
                </a:lnTo>
                <a:lnTo>
                  <a:pt x="304775" y="344169"/>
                </a:lnTo>
                <a:lnTo>
                  <a:pt x="331108" y="347979"/>
                </a:lnTo>
                <a:lnTo>
                  <a:pt x="357440" y="344169"/>
                </a:lnTo>
                <a:lnTo>
                  <a:pt x="382435" y="334010"/>
                </a:lnTo>
                <a:lnTo>
                  <a:pt x="438832" y="302260"/>
                </a:lnTo>
                <a:lnTo>
                  <a:pt x="331108" y="302260"/>
                </a:lnTo>
                <a:lnTo>
                  <a:pt x="316038" y="299719"/>
                </a:lnTo>
                <a:lnTo>
                  <a:pt x="302793" y="294639"/>
                </a:lnTo>
                <a:lnTo>
                  <a:pt x="293999" y="288289"/>
                </a:lnTo>
                <a:lnTo>
                  <a:pt x="291068" y="279400"/>
                </a:lnTo>
                <a:lnTo>
                  <a:pt x="293999" y="270510"/>
                </a:lnTo>
                <a:lnTo>
                  <a:pt x="302793" y="262889"/>
                </a:lnTo>
                <a:lnTo>
                  <a:pt x="309077" y="260350"/>
                </a:lnTo>
                <a:lnTo>
                  <a:pt x="316044" y="257810"/>
                </a:lnTo>
                <a:lnTo>
                  <a:pt x="323465" y="256539"/>
                </a:lnTo>
                <a:lnTo>
                  <a:pt x="520044" y="256539"/>
                </a:lnTo>
                <a:lnTo>
                  <a:pt x="626071" y="196850"/>
                </a:lnTo>
                <a:lnTo>
                  <a:pt x="628631" y="194310"/>
                </a:lnTo>
                <a:lnTo>
                  <a:pt x="141819" y="194310"/>
                </a:lnTo>
                <a:lnTo>
                  <a:pt x="126750" y="193039"/>
                </a:lnTo>
                <a:lnTo>
                  <a:pt x="113499" y="187960"/>
                </a:lnTo>
                <a:lnTo>
                  <a:pt x="104705" y="180339"/>
                </a:lnTo>
                <a:lnTo>
                  <a:pt x="101774" y="171450"/>
                </a:lnTo>
                <a:lnTo>
                  <a:pt x="104705" y="163829"/>
                </a:lnTo>
                <a:lnTo>
                  <a:pt x="113499" y="156210"/>
                </a:lnTo>
                <a:lnTo>
                  <a:pt x="119784" y="152400"/>
                </a:lnTo>
                <a:lnTo>
                  <a:pt x="126750" y="151129"/>
                </a:lnTo>
                <a:lnTo>
                  <a:pt x="141820" y="148589"/>
                </a:lnTo>
                <a:lnTo>
                  <a:pt x="614790" y="148589"/>
                </a:lnTo>
                <a:lnTo>
                  <a:pt x="506492" y="87629"/>
                </a:lnTo>
                <a:lnTo>
                  <a:pt x="331108" y="87629"/>
                </a:lnTo>
                <a:lnTo>
                  <a:pt x="316038" y="85089"/>
                </a:lnTo>
                <a:lnTo>
                  <a:pt x="302793" y="80010"/>
                </a:lnTo>
                <a:lnTo>
                  <a:pt x="293999" y="72389"/>
                </a:lnTo>
                <a:lnTo>
                  <a:pt x="291068" y="64769"/>
                </a:lnTo>
                <a:lnTo>
                  <a:pt x="293999" y="55879"/>
                </a:lnTo>
                <a:lnTo>
                  <a:pt x="302793" y="48260"/>
                </a:lnTo>
                <a:lnTo>
                  <a:pt x="309077" y="45719"/>
                </a:lnTo>
                <a:lnTo>
                  <a:pt x="316044" y="43179"/>
                </a:lnTo>
                <a:lnTo>
                  <a:pt x="323465" y="41910"/>
                </a:lnTo>
                <a:lnTo>
                  <a:pt x="425268" y="41910"/>
                </a:lnTo>
                <a:lnTo>
                  <a:pt x="371119" y="11429"/>
                </a:lnTo>
                <a:lnTo>
                  <a:pt x="361573" y="6350"/>
                </a:lnTo>
                <a:lnTo>
                  <a:pt x="351636" y="2539"/>
                </a:lnTo>
                <a:lnTo>
                  <a:pt x="331114" y="0"/>
                </a:lnTo>
                <a:close/>
              </a:path>
              <a:path w="662304" h="770890">
                <a:moveTo>
                  <a:pt x="520044" y="256539"/>
                </a:moveTo>
                <a:lnTo>
                  <a:pt x="338762" y="256539"/>
                </a:lnTo>
                <a:lnTo>
                  <a:pt x="346182" y="257810"/>
                </a:lnTo>
                <a:lnTo>
                  <a:pt x="353145" y="260350"/>
                </a:lnTo>
                <a:lnTo>
                  <a:pt x="359422" y="262889"/>
                </a:lnTo>
                <a:lnTo>
                  <a:pt x="368216" y="270510"/>
                </a:lnTo>
                <a:lnTo>
                  <a:pt x="371147" y="279400"/>
                </a:lnTo>
                <a:lnTo>
                  <a:pt x="368216" y="288289"/>
                </a:lnTo>
                <a:lnTo>
                  <a:pt x="359422" y="294639"/>
                </a:lnTo>
                <a:lnTo>
                  <a:pt x="346177" y="299719"/>
                </a:lnTo>
                <a:lnTo>
                  <a:pt x="331108" y="302260"/>
                </a:lnTo>
                <a:lnTo>
                  <a:pt x="438832" y="302260"/>
                </a:lnTo>
                <a:lnTo>
                  <a:pt x="520044" y="256539"/>
                </a:lnTo>
                <a:close/>
              </a:path>
              <a:path w="662304" h="770890">
                <a:moveTo>
                  <a:pt x="331114" y="148589"/>
                </a:moveTo>
                <a:lnTo>
                  <a:pt x="141820" y="148589"/>
                </a:lnTo>
                <a:lnTo>
                  <a:pt x="156889" y="151129"/>
                </a:lnTo>
                <a:lnTo>
                  <a:pt x="163852" y="152400"/>
                </a:lnTo>
                <a:lnTo>
                  <a:pt x="170129" y="156210"/>
                </a:lnTo>
                <a:lnTo>
                  <a:pt x="178930" y="163829"/>
                </a:lnTo>
                <a:lnTo>
                  <a:pt x="181864" y="171450"/>
                </a:lnTo>
                <a:lnTo>
                  <a:pt x="178930" y="180339"/>
                </a:lnTo>
                <a:lnTo>
                  <a:pt x="170129" y="187960"/>
                </a:lnTo>
                <a:lnTo>
                  <a:pt x="156885" y="193039"/>
                </a:lnTo>
                <a:lnTo>
                  <a:pt x="141819" y="194310"/>
                </a:lnTo>
                <a:lnTo>
                  <a:pt x="331108" y="194310"/>
                </a:lnTo>
                <a:lnTo>
                  <a:pt x="316038" y="193039"/>
                </a:lnTo>
                <a:lnTo>
                  <a:pt x="302793" y="187960"/>
                </a:lnTo>
                <a:lnTo>
                  <a:pt x="293999" y="180339"/>
                </a:lnTo>
                <a:lnTo>
                  <a:pt x="291068" y="171450"/>
                </a:lnTo>
                <a:lnTo>
                  <a:pt x="293999" y="163829"/>
                </a:lnTo>
                <a:lnTo>
                  <a:pt x="302793" y="156210"/>
                </a:lnTo>
                <a:lnTo>
                  <a:pt x="309077" y="152400"/>
                </a:lnTo>
                <a:lnTo>
                  <a:pt x="316044" y="151129"/>
                </a:lnTo>
                <a:lnTo>
                  <a:pt x="331114" y="148589"/>
                </a:lnTo>
                <a:close/>
              </a:path>
              <a:path w="662304" h="770890">
                <a:moveTo>
                  <a:pt x="520407" y="148589"/>
                </a:moveTo>
                <a:lnTo>
                  <a:pt x="331114" y="148589"/>
                </a:lnTo>
                <a:lnTo>
                  <a:pt x="346182" y="151129"/>
                </a:lnTo>
                <a:lnTo>
                  <a:pt x="353145" y="152400"/>
                </a:lnTo>
                <a:lnTo>
                  <a:pt x="359422" y="156210"/>
                </a:lnTo>
                <a:lnTo>
                  <a:pt x="368216" y="163829"/>
                </a:lnTo>
                <a:lnTo>
                  <a:pt x="371147" y="171450"/>
                </a:lnTo>
                <a:lnTo>
                  <a:pt x="368216" y="180339"/>
                </a:lnTo>
                <a:lnTo>
                  <a:pt x="359422" y="187960"/>
                </a:lnTo>
                <a:lnTo>
                  <a:pt x="346177" y="193039"/>
                </a:lnTo>
                <a:lnTo>
                  <a:pt x="331108" y="194310"/>
                </a:lnTo>
                <a:lnTo>
                  <a:pt x="520406" y="194310"/>
                </a:lnTo>
                <a:lnTo>
                  <a:pt x="505337" y="193039"/>
                </a:lnTo>
                <a:lnTo>
                  <a:pt x="492086" y="187960"/>
                </a:lnTo>
                <a:lnTo>
                  <a:pt x="483292" y="180339"/>
                </a:lnTo>
                <a:lnTo>
                  <a:pt x="480361" y="171450"/>
                </a:lnTo>
                <a:lnTo>
                  <a:pt x="483292" y="163829"/>
                </a:lnTo>
                <a:lnTo>
                  <a:pt x="492086" y="156210"/>
                </a:lnTo>
                <a:lnTo>
                  <a:pt x="498371" y="152400"/>
                </a:lnTo>
                <a:lnTo>
                  <a:pt x="505337" y="151129"/>
                </a:lnTo>
                <a:lnTo>
                  <a:pt x="520407" y="148589"/>
                </a:lnTo>
                <a:close/>
              </a:path>
              <a:path w="662304" h="770890">
                <a:moveTo>
                  <a:pt x="614790" y="148589"/>
                </a:moveTo>
                <a:lnTo>
                  <a:pt x="520407" y="148589"/>
                </a:lnTo>
                <a:lnTo>
                  <a:pt x="535471" y="151129"/>
                </a:lnTo>
                <a:lnTo>
                  <a:pt x="542433" y="152400"/>
                </a:lnTo>
                <a:lnTo>
                  <a:pt x="548716" y="156210"/>
                </a:lnTo>
                <a:lnTo>
                  <a:pt x="557517" y="163829"/>
                </a:lnTo>
                <a:lnTo>
                  <a:pt x="560451" y="171450"/>
                </a:lnTo>
                <a:lnTo>
                  <a:pt x="557517" y="180339"/>
                </a:lnTo>
                <a:lnTo>
                  <a:pt x="548716" y="187960"/>
                </a:lnTo>
                <a:lnTo>
                  <a:pt x="535472" y="193039"/>
                </a:lnTo>
                <a:lnTo>
                  <a:pt x="520406" y="194310"/>
                </a:lnTo>
                <a:lnTo>
                  <a:pt x="628631" y="194310"/>
                </a:lnTo>
                <a:lnTo>
                  <a:pt x="635030" y="187960"/>
                </a:lnTo>
                <a:lnTo>
                  <a:pt x="638016" y="176529"/>
                </a:lnTo>
                <a:lnTo>
                  <a:pt x="635030" y="163829"/>
                </a:lnTo>
                <a:lnTo>
                  <a:pt x="626071" y="154939"/>
                </a:lnTo>
                <a:lnTo>
                  <a:pt x="614790" y="148589"/>
                </a:lnTo>
                <a:close/>
              </a:path>
              <a:path w="662304" h="770890">
                <a:moveTo>
                  <a:pt x="425268" y="41910"/>
                </a:moveTo>
                <a:lnTo>
                  <a:pt x="338762" y="41910"/>
                </a:lnTo>
                <a:lnTo>
                  <a:pt x="346182" y="43179"/>
                </a:lnTo>
                <a:lnTo>
                  <a:pt x="353145" y="45719"/>
                </a:lnTo>
                <a:lnTo>
                  <a:pt x="359422" y="48260"/>
                </a:lnTo>
                <a:lnTo>
                  <a:pt x="368216" y="55879"/>
                </a:lnTo>
                <a:lnTo>
                  <a:pt x="371147" y="64769"/>
                </a:lnTo>
                <a:lnTo>
                  <a:pt x="368216" y="72389"/>
                </a:lnTo>
                <a:lnTo>
                  <a:pt x="359422" y="80010"/>
                </a:lnTo>
                <a:lnTo>
                  <a:pt x="346177" y="85089"/>
                </a:lnTo>
                <a:lnTo>
                  <a:pt x="331108" y="87629"/>
                </a:lnTo>
                <a:lnTo>
                  <a:pt x="506492" y="87629"/>
                </a:lnTo>
                <a:lnTo>
                  <a:pt x="425268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70513" y="209692"/>
            <a:ext cx="9994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zh-CN" altLang="en-US" b="1" spc="-5" dirty="0">
                <a:latin typeface="+mn-ea"/>
                <a:ea typeface="+mn-ea"/>
                <a:cs typeface="+mn-ea"/>
              </a:rPr>
              <a:t>情景</a:t>
            </a:r>
            <a:r>
              <a:rPr b="1" spc="-5" dirty="0">
                <a:latin typeface="+mn-ea"/>
                <a:ea typeface="+mn-ea"/>
                <a:cs typeface="+mn-ea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51601" y="6390237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b="1" dirty="0">
                <a:latin typeface="+mn-ea"/>
                <a:cs typeface="Noto Sans CJK JP Thin"/>
              </a:rPr>
              <a:t>正确性</a:t>
            </a:r>
          </a:p>
        </p:txBody>
      </p:sp>
      <p:sp>
        <p:nvSpPr>
          <p:cNvPr id="18" name="object 18"/>
          <p:cNvSpPr/>
          <p:nvPr/>
        </p:nvSpPr>
        <p:spPr>
          <a:xfrm>
            <a:off x="2883492" y="8187288"/>
            <a:ext cx="617220" cy="771525"/>
          </a:xfrm>
          <a:custGeom>
            <a:avLst/>
            <a:gdLst/>
            <a:ahLst/>
            <a:cxnLst/>
            <a:rect l="l" t="t" r="r" b="b"/>
            <a:pathLst>
              <a:path w="617219" h="771525">
                <a:moveTo>
                  <a:pt x="308449" y="0"/>
                </a:moveTo>
                <a:lnTo>
                  <a:pt x="262869" y="3344"/>
                </a:lnTo>
                <a:lnTo>
                  <a:pt x="219365" y="13059"/>
                </a:lnTo>
                <a:lnTo>
                  <a:pt x="178415" y="28668"/>
                </a:lnTo>
                <a:lnTo>
                  <a:pt x="140495" y="49693"/>
                </a:lnTo>
                <a:lnTo>
                  <a:pt x="106083" y="75658"/>
                </a:lnTo>
                <a:lnTo>
                  <a:pt x="75657" y="106085"/>
                </a:lnTo>
                <a:lnTo>
                  <a:pt x="49693" y="140496"/>
                </a:lnTo>
                <a:lnTo>
                  <a:pt x="28668" y="178416"/>
                </a:lnTo>
                <a:lnTo>
                  <a:pt x="13059" y="219366"/>
                </a:lnTo>
                <a:lnTo>
                  <a:pt x="3344" y="262870"/>
                </a:lnTo>
                <a:lnTo>
                  <a:pt x="0" y="308451"/>
                </a:lnTo>
                <a:lnTo>
                  <a:pt x="2637" y="349739"/>
                </a:lnTo>
                <a:lnTo>
                  <a:pt x="10280" y="394227"/>
                </a:lnTo>
                <a:lnTo>
                  <a:pt x="22520" y="440782"/>
                </a:lnTo>
                <a:lnTo>
                  <a:pt x="38953" y="488273"/>
                </a:lnTo>
                <a:lnTo>
                  <a:pt x="59172" y="535568"/>
                </a:lnTo>
                <a:lnTo>
                  <a:pt x="82770" y="581537"/>
                </a:lnTo>
                <a:lnTo>
                  <a:pt x="109341" y="625047"/>
                </a:lnTo>
                <a:lnTo>
                  <a:pt x="138479" y="664968"/>
                </a:lnTo>
                <a:lnTo>
                  <a:pt x="169777" y="700168"/>
                </a:lnTo>
                <a:lnTo>
                  <a:pt x="202830" y="729515"/>
                </a:lnTo>
                <a:lnTo>
                  <a:pt x="237230" y="751878"/>
                </a:lnTo>
                <a:lnTo>
                  <a:pt x="272572" y="766125"/>
                </a:lnTo>
                <a:lnTo>
                  <a:pt x="308449" y="771126"/>
                </a:lnTo>
                <a:lnTo>
                  <a:pt x="344327" y="766125"/>
                </a:lnTo>
                <a:lnTo>
                  <a:pt x="379669" y="751878"/>
                </a:lnTo>
                <a:lnTo>
                  <a:pt x="414069" y="729515"/>
                </a:lnTo>
                <a:lnTo>
                  <a:pt x="447122" y="700168"/>
                </a:lnTo>
                <a:lnTo>
                  <a:pt x="478420" y="664968"/>
                </a:lnTo>
                <a:lnTo>
                  <a:pt x="507558" y="625047"/>
                </a:lnTo>
                <a:lnTo>
                  <a:pt x="534129" y="581537"/>
                </a:lnTo>
                <a:lnTo>
                  <a:pt x="555560" y="539789"/>
                </a:lnTo>
                <a:lnTo>
                  <a:pt x="276881" y="539789"/>
                </a:lnTo>
                <a:lnTo>
                  <a:pt x="229732" y="534359"/>
                </a:lnTo>
                <a:lnTo>
                  <a:pt x="186453" y="518892"/>
                </a:lnTo>
                <a:lnTo>
                  <a:pt x="148276" y="494622"/>
                </a:lnTo>
                <a:lnTo>
                  <a:pt x="116435" y="462781"/>
                </a:lnTo>
                <a:lnTo>
                  <a:pt x="92165" y="424604"/>
                </a:lnTo>
                <a:lnTo>
                  <a:pt x="76698" y="381324"/>
                </a:lnTo>
                <a:lnTo>
                  <a:pt x="71268" y="334175"/>
                </a:lnTo>
                <a:lnTo>
                  <a:pt x="615256" y="334175"/>
                </a:lnTo>
                <a:lnTo>
                  <a:pt x="616899" y="308451"/>
                </a:lnTo>
                <a:lnTo>
                  <a:pt x="613555" y="262870"/>
                </a:lnTo>
                <a:lnTo>
                  <a:pt x="603840" y="219366"/>
                </a:lnTo>
                <a:lnTo>
                  <a:pt x="588231" y="178416"/>
                </a:lnTo>
                <a:lnTo>
                  <a:pt x="567206" y="140496"/>
                </a:lnTo>
                <a:lnTo>
                  <a:pt x="541242" y="106085"/>
                </a:lnTo>
                <a:lnTo>
                  <a:pt x="510816" y="75658"/>
                </a:lnTo>
                <a:lnTo>
                  <a:pt x="476404" y="49693"/>
                </a:lnTo>
                <a:lnTo>
                  <a:pt x="438484" y="28668"/>
                </a:lnTo>
                <a:lnTo>
                  <a:pt x="397534" y="13059"/>
                </a:lnTo>
                <a:lnTo>
                  <a:pt x="354030" y="3344"/>
                </a:lnTo>
                <a:lnTo>
                  <a:pt x="308449" y="0"/>
                </a:lnTo>
                <a:close/>
              </a:path>
              <a:path w="617219" h="771525">
                <a:moveTo>
                  <a:pt x="545570" y="334175"/>
                </a:moveTo>
                <a:lnTo>
                  <a:pt x="71268" y="334175"/>
                </a:lnTo>
                <a:lnTo>
                  <a:pt x="118419" y="339605"/>
                </a:lnTo>
                <a:lnTo>
                  <a:pt x="161699" y="355072"/>
                </a:lnTo>
                <a:lnTo>
                  <a:pt x="199875" y="379343"/>
                </a:lnTo>
                <a:lnTo>
                  <a:pt x="231715" y="411184"/>
                </a:lnTo>
                <a:lnTo>
                  <a:pt x="255985" y="449361"/>
                </a:lnTo>
                <a:lnTo>
                  <a:pt x="271451" y="492640"/>
                </a:lnTo>
                <a:lnTo>
                  <a:pt x="276881" y="539789"/>
                </a:lnTo>
                <a:lnTo>
                  <a:pt x="339957" y="539789"/>
                </a:lnTo>
                <a:lnTo>
                  <a:pt x="345387" y="492640"/>
                </a:lnTo>
                <a:lnTo>
                  <a:pt x="360854" y="449360"/>
                </a:lnTo>
                <a:lnTo>
                  <a:pt x="385126" y="411183"/>
                </a:lnTo>
                <a:lnTo>
                  <a:pt x="416967" y="379342"/>
                </a:lnTo>
                <a:lnTo>
                  <a:pt x="455144" y="355071"/>
                </a:lnTo>
                <a:lnTo>
                  <a:pt x="498426" y="339604"/>
                </a:lnTo>
                <a:lnTo>
                  <a:pt x="545570" y="334175"/>
                </a:lnTo>
                <a:close/>
              </a:path>
              <a:path w="617219" h="771525">
                <a:moveTo>
                  <a:pt x="615256" y="334175"/>
                </a:moveTo>
                <a:lnTo>
                  <a:pt x="545570" y="334175"/>
                </a:lnTo>
                <a:lnTo>
                  <a:pt x="540140" y="381324"/>
                </a:lnTo>
                <a:lnTo>
                  <a:pt x="524673" y="424604"/>
                </a:lnTo>
                <a:lnTo>
                  <a:pt x="500402" y="462781"/>
                </a:lnTo>
                <a:lnTo>
                  <a:pt x="468562" y="494622"/>
                </a:lnTo>
                <a:lnTo>
                  <a:pt x="430385" y="518892"/>
                </a:lnTo>
                <a:lnTo>
                  <a:pt x="387105" y="534359"/>
                </a:lnTo>
                <a:lnTo>
                  <a:pt x="339957" y="539789"/>
                </a:lnTo>
                <a:lnTo>
                  <a:pt x="555560" y="539789"/>
                </a:lnTo>
                <a:lnTo>
                  <a:pt x="577946" y="488273"/>
                </a:lnTo>
                <a:lnTo>
                  <a:pt x="594378" y="440782"/>
                </a:lnTo>
                <a:lnTo>
                  <a:pt x="606619" y="394227"/>
                </a:lnTo>
                <a:lnTo>
                  <a:pt x="614262" y="349739"/>
                </a:lnTo>
                <a:lnTo>
                  <a:pt x="615256" y="334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3623791" y="7924800"/>
                <a:ext cx="12056740" cy="1512722"/>
              </a:xfrm>
              <a:prstGeom prst="rect">
                <a:avLst/>
              </a:prstGeom>
            </p:spPr>
            <p:txBody>
              <a:bodyPr vert="horz" wrap="square" lIns="0" tIns="119380" rIns="0" bIns="0" rtlCol="0">
                <a:spAutoFit/>
              </a:bodyPr>
              <a:lstStyle/>
              <a:p>
                <a:pPr marL="12701">
                  <a:spcBef>
                    <a:spcPts val="94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给出监听到的数据：</a:t>
                </a:r>
                <a:r>
                  <a:rPr lang="zh-CN" altLang="en-US" sz="24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ar-AE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𝐴𝐶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p>
                      <m:s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ar-AE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ar-AE" altLang="zh-CN" sz="2400" b="1" dirty="0">
                  <a:solidFill>
                    <a:srgbClr val="5E5E5E"/>
                  </a:solidFill>
                  <a:latin typeface="+mn-ea"/>
                  <a:cs typeface="+mn-ea"/>
                </a:endParaRPr>
              </a:p>
              <a:p>
                <a:pPr marL="12701">
                  <a:spcBef>
                    <a:spcPts val="94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不能确定二者成绩异同：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ar-AE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𝐴𝐶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p>
                      <m:s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ar-AE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p>
                        </m:sSup>
                        <m: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ar-AE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ar-AE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ar-AE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 值不同</a:t>
                </a:r>
                <a:r>
                  <a:rPr lang="en-US" altLang="zh-CN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,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且不知道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ar-AE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的值</a:t>
                </a:r>
              </a:p>
              <a:p>
                <a:pPr marL="12701">
                  <a:spcBef>
                    <a:spcPts val="940"/>
                  </a:spcBef>
                </a:pP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不能确定</a:t>
                </a:r>
                <a:r>
                  <a:rPr lang="en-US" sz="2400" b="1" spc="-5" dirty="0">
                    <a:solidFill>
                      <a:srgbClr val="5E5E5E"/>
                    </a:solidFill>
                    <a:latin typeface="+mn-ea"/>
                    <a:cs typeface="+mn-ea"/>
                  </a:rPr>
                  <a:t>Alice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或</a:t>
                </a:r>
                <a:r>
                  <a:rPr lang="en-US" sz="2400" b="1" spc="40" dirty="0">
                    <a:solidFill>
                      <a:srgbClr val="5E5E5E"/>
                    </a:solidFill>
                    <a:latin typeface="+mn-ea"/>
                    <a:cs typeface="+mn-ea"/>
                  </a:rPr>
                  <a:t>Bob</a:t>
                </a:r>
                <a:r>
                  <a:rPr lang="zh-CN" altLang="en-US" sz="2400" b="1" dirty="0">
                    <a:solidFill>
                      <a:srgbClr val="5E5E5E"/>
                    </a:solidFill>
                    <a:latin typeface="+mn-ea"/>
                    <a:cs typeface="+mn-ea"/>
                  </a:rPr>
                  <a:t>的成绩：无法判断二者成绩是否相等，也无法得知二者成绩</a:t>
                </a:r>
                <a:endParaRPr lang="zh-CN" altLang="en-US" sz="2400" b="1" dirty="0">
                  <a:solidFill>
                    <a:srgbClr val="5E5E5E"/>
                  </a:solidFill>
                  <a:latin typeface="+mn-ea"/>
                  <a:cs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791" y="7924800"/>
                <a:ext cx="12056740" cy="1512722"/>
              </a:xfrm>
              <a:prstGeom prst="rect">
                <a:avLst/>
              </a:prstGeom>
              <a:blipFill>
                <a:blip r:embed="rId2"/>
                <a:stretch>
                  <a:fillRect l="-1416" b="-11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/>
          <p:nvPr/>
        </p:nvSpPr>
        <p:spPr>
          <a:xfrm>
            <a:off x="2789321" y="909711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1998" y="0"/>
                </a:lnTo>
                <a:lnTo>
                  <a:pt x="761998" y="355599"/>
                </a:lnTo>
                <a:lnTo>
                  <a:pt x="0" y="355599"/>
                </a:lnTo>
                <a:lnTo>
                  <a:pt x="0" y="0"/>
                </a:lnTo>
                <a:close/>
              </a:path>
            </a:pathLst>
          </a:custGeom>
          <a:solidFill>
            <a:srgbClr val="FFF056"/>
          </a:solidFill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621" y="9099660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latin typeface="+mn-ea"/>
                <a:cs typeface="Noto Sans CJK JP Thin"/>
              </a:rPr>
              <a:t>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725381" y="7040354"/>
                <a:ext cx="8983351" cy="7643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1">
                  <a:spcBef>
                    <a:spcPts val="100"/>
                  </a:spcBef>
                </a:pPr>
                <a:r>
                  <a:rPr sz="2400" spc="-60" dirty="0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是否能够确定⼆者成绩异同</a:t>
                </a:r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：能确定</a:t>
                </a:r>
              </a:p>
              <a:p>
                <a:pPr marL="12701">
                  <a:spcBef>
                    <a:spcPts val="100"/>
                  </a:spcBef>
                </a:pPr>
                <a:r>
                  <a:rPr sz="2400" spc="-6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TTP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是否能够确定</a:t>
                </a:r>
                <a:r>
                  <a:rPr sz="2400" spc="-5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Alice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或</a:t>
                </a:r>
                <a:r>
                  <a:rPr sz="2400" spc="4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Bob</a:t>
                </a:r>
                <a:r>
                  <a:rPr sz="2400" dirty="0" err="1">
                    <a:solidFill>
                      <a:srgbClr val="5E5E5E"/>
                    </a:solidFill>
                    <a:latin typeface="+mn-ea"/>
                    <a:cs typeface="+mn-ea"/>
                  </a:rPr>
                  <a:t>的成绩</a:t>
                </a:r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：不知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5E5E5E"/>
                    </a:solidFill>
                    <a:latin typeface="+mn-ea"/>
                    <a:cs typeface="+mn-ea"/>
                  </a:rPr>
                  <a:t>的值，不能确定</a:t>
                </a: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81" y="7040354"/>
                <a:ext cx="8983351" cy="764312"/>
              </a:xfrm>
              <a:prstGeom prst="rect">
                <a:avLst/>
              </a:prstGeom>
              <a:blipFill>
                <a:blip r:embed="rId3"/>
                <a:stretch>
                  <a:fillRect l="-1900" t="-12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2809837" y="7190483"/>
            <a:ext cx="774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b="1" dirty="0">
                <a:latin typeface="+mn-ea"/>
                <a:cs typeface="Noto Sans CJK JP Thin"/>
              </a:rPr>
              <a:t>隐私性</a:t>
            </a:r>
          </a:p>
        </p:txBody>
      </p:sp>
      <p:sp>
        <p:nvSpPr>
          <p:cNvPr id="36" name="object 19"/>
          <p:cNvSpPr txBox="1"/>
          <p:nvPr/>
        </p:nvSpPr>
        <p:spPr>
          <a:xfrm>
            <a:off x="5720741" y="4872450"/>
            <a:ext cx="1404620" cy="499496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35632">
              <a:spcBef>
                <a:spcPts val="1255"/>
              </a:spcBef>
            </a:pPr>
            <a:r>
              <a:rPr sz="2200" b="1" spc="90" dirty="0">
                <a:latin typeface="+mn-ea"/>
                <a:cs typeface="+mn-lt"/>
              </a:rPr>
              <a:t>Bob</a:t>
            </a:r>
          </a:p>
        </p:txBody>
      </p:sp>
      <p:grpSp>
        <p:nvGrpSpPr>
          <p:cNvPr id="69" name="组合 68"/>
          <p:cNvGrpSpPr/>
          <p:nvPr/>
        </p:nvGrpSpPr>
        <p:grpSpPr>
          <a:xfrm rot="10800000">
            <a:off x="4966811" y="3334104"/>
            <a:ext cx="121920" cy="1548130"/>
            <a:chOff x="3658" y="7488"/>
            <a:chExt cx="192" cy="2438"/>
          </a:xfrm>
        </p:grpSpPr>
        <p:sp>
          <p:nvSpPr>
            <p:cNvPr id="45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46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49" name="object 26"/>
          <p:cNvSpPr txBox="1"/>
          <p:nvPr/>
        </p:nvSpPr>
        <p:spPr>
          <a:xfrm>
            <a:off x="3825718" y="4872451"/>
            <a:ext cx="1404620" cy="499496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86099">
              <a:spcBef>
                <a:spcPts val="1255"/>
              </a:spcBef>
            </a:pPr>
            <a:r>
              <a:rPr sz="2200" b="1" spc="40" dirty="0">
                <a:latin typeface="+mn-ea"/>
                <a:cs typeface="+mn-lt"/>
              </a:rPr>
              <a:t>Alice</a:t>
            </a:r>
          </a:p>
        </p:txBody>
      </p:sp>
      <p:grpSp>
        <p:nvGrpSpPr>
          <p:cNvPr id="70" name="组合 69"/>
          <p:cNvGrpSpPr/>
          <p:nvPr/>
        </p:nvGrpSpPr>
        <p:grpSpPr>
          <a:xfrm rot="10800000">
            <a:off x="4768690" y="3334105"/>
            <a:ext cx="121920" cy="1536065"/>
            <a:chOff x="2790" y="7515"/>
            <a:chExt cx="192" cy="2419"/>
          </a:xfrm>
        </p:grpSpPr>
        <p:sp>
          <p:nvSpPr>
            <p:cNvPr id="51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52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55" name="object 32"/>
          <p:cNvSpPr/>
          <p:nvPr/>
        </p:nvSpPr>
        <p:spPr>
          <a:xfrm>
            <a:off x="2300142" y="1947260"/>
            <a:ext cx="6448928" cy="4199727"/>
          </a:xfrm>
          <a:custGeom>
            <a:avLst/>
            <a:gdLst/>
            <a:ahLst/>
            <a:cxnLst/>
            <a:rect l="l" t="t" r="r" b="b"/>
            <a:pathLst>
              <a:path w="6873875" h="4710430">
                <a:moveTo>
                  <a:pt x="43642" y="35501"/>
                </a:moveTo>
                <a:lnTo>
                  <a:pt x="6873316" y="0"/>
                </a:lnTo>
                <a:lnTo>
                  <a:pt x="6862635" y="4686134"/>
                </a:lnTo>
                <a:lnTo>
                  <a:pt x="0" y="4709896"/>
                </a:lnTo>
                <a:lnTo>
                  <a:pt x="43642" y="355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39"/>
              <p:cNvSpPr txBox="1"/>
              <p:nvPr/>
            </p:nvSpPr>
            <p:spPr>
              <a:xfrm>
                <a:off x="5032217" y="3561789"/>
                <a:ext cx="823925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58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17" y="3561789"/>
                <a:ext cx="823925" cy="384078"/>
              </a:xfrm>
              <a:prstGeom prst="rect">
                <a:avLst/>
              </a:prstGeom>
              <a:blipFill>
                <a:blip r:embed="rId4"/>
                <a:stretch>
                  <a:fillRect r="-2206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41"/>
              <p:cNvSpPr txBox="1"/>
              <p:nvPr/>
            </p:nvSpPr>
            <p:spPr>
              <a:xfrm>
                <a:off x="2444592" y="2202995"/>
                <a:ext cx="4680770" cy="416652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[ (</m:t>
                          </m:r>
                          <m:sSup>
                            <m:sSupPr>
                              <m:ctrlPr>
                                <a:rPr lang="zh-CN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6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6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altLang="zh-CN" sz="2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zh-CN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6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zh-CN" sz="26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6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sz="26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92" y="2202995"/>
                <a:ext cx="4680770" cy="41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42"/>
              <p:cNvSpPr txBox="1"/>
              <p:nvPr/>
            </p:nvSpPr>
            <p:spPr>
              <a:xfrm>
                <a:off x="2249959" y="3998591"/>
                <a:ext cx="2661920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9" y="3998591"/>
                <a:ext cx="2661920" cy="384078"/>
              </a:xfrm>
              <a:prstGeom prst="rect">
                <a:avLst/>
              </a:prstGeom>
              <a:blipFill>
                <a:blip r:embed="rId6"/>
                <a:stretch>
                  <a:fillRect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39"/>
              <p:cNvSpPr txBox="1"/>
              <p:nvPr/>
            </p:nvSpPr>
            <p:spPr>
              <a:xfrm>
                <a:off x="5120449" y="4365118"/>
                <a:ext cx="882682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66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49" y="4365118"/>
                <a:ext cx="882682" cy="384078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bject 39"/>
              <p:cNvSpPr txBox="1"/>
              <p:nvPr/>
            </p:nvSpPr>
            <p:spPr>
              <a:xfrm>
                <a:off x="3128777" y="5551569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7" y="5551569"/>
                <a:ext cx="2333849" cy="384078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 rot="10800000">
            <a:off x="5883041" y="3323939"/>
            <a:ext cx="121920" cy="1548130"/>
            <a:chOff x="3658" y="7488"/>
            <a:chExt cx="192" cy="2438"/>
          </a:xfrm>
        </p:grpSpPr>
        <p:sp>
          <p:nvSpPr>
            <p:cNvPr id="72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73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0800000">
            <a:off x="6081162" y="3348537"/>
            <a:ext cx="121920" cy="1536065"/>
            <a:chOff x="2790" y="7515"/>
            <a:chExt cx="192" cy="2419"/>
          </a:xfrm>
        </p:grpSpPr>
        <p:sp>
          <p:nvSpPr>
            <p:cNvPr id="75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76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990931" y="3117674"/>
            <a:ext cx="121920" cy="1548130"/>
            <a:chOff x="3658" y="7488"/>
            <a:chExt cx="192" cy="2438"/>
          </a:xfrm>
        </p:grpSpPr>
        <p:sp>
          <p:nvSpPr>
            <p:cNvPr id="78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79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p:sp>
        <p:nvSpPr>
          <p:cNvPr id="80" name="object 12"/>
          <p:cNvSpPr txBox="1"/>
          <p:nvPr/>
        </p:nvSpPr>
        <p:spPr>
          <a:xfrm>
            <a:off x="9547067" y="5246678"/>
            <a:ext cx="235046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428012" algn="l"/>
              </a:tabLst>
            </a:pPr>
            <a:r>
              <a:rPr sz="3000" b="1" spc="-150" baseline="4000" dirty="0">
                <a:solidFill>
                  <a:srgbClr val="5E5E5E"/>
                </a:solidFill>
                <a:latin typeface="+mn-ea"/>
                <a:cs typeface="Arial" panose="020B0604020202020204"/>
              </a:rPr>
              <a:t>(1)	</a:t>
            </a:r>
            <a:r>
              <a:rPr sz="2400" b="1" i="1" spc="5" dirty="0">
                <a:solidFill>
                  <a:srgbClr val="5E5E5E"/>
                </a:solidFill>
                <a:latin typeface="+mn-ea"/>
                <a:cs typeface="STIXGeneral"/>
              </a:rPr>
              <a:t>r  </a:t>
            </a:r>
            <a:r>
              <a:rPr sz="2400" b="1" spc="10" dirty="0">
                <a:solidFill>
                  <a:srgbClr val="5E5E5E"/>
                </a:solidFill>
                <a:latin typeface="+mn-ea"/>
                <a:cs typeface="STIXGeneral"/>
              </a:rPr>
              <a:t>←</a:t>
            </a:r>
            <a:r>
              <a:rPr sz="2400" b="1" spc="55" dirty="0">
                <a:solidFill>
                  <a:srgbClr val="5E5E5E"/>
                </a:solidFill>
                <a:latin typeface="+mn-ea"/>
                <a:cs typeface="STIXGeneral"/>
              </a:rPr>
              <a:t> </a:t>
            </a:r>
            <a:r>
              <a:rPr sz="2000" b="1" spc="15" dirty="0">
                <a:solidFill>
                  <a:srgbClr val="5E5E5E"/>
                </a:solidFill>
                <a:latin typeface="+mn-ea"/>
                <a:cs typeface="Arial" panose="020B0604020202020204"/>
              </a:rPr>
              <a:t>random</a:t>
            </a:r>
            <a:r>
              <a:rPr sz="2400" b="1" spc="15" dirty="0">
                <a:solidFill>
                  <a:srgbClr val="5E5E5E"/>
                </a:solidFill>
                <a:latin typeface="+mn-ea"/>
                <a:cs typeface="STIXGeneral"/>
              </a:rPr>
              <a:t>(</a:t>
            </a:r>
            <a:r>
              <a:rPr lang="en-US" sz="2400" b="1" spc="15" dirty="0">
                <a:solidFill>
                  <a:srgbClr val="5E5E5E"/>
                </a:solidFill>
                <a:latin typeface="+mn-ea"/>
                <a:cs typeface="STIXGeneral"/>
              </a:rPr>
              <a:t>)</a:t>
            </a:r>
          </a:p>
        </p:txBody>
      </p:sp>
      <p:grpSp>
        <p:nvGrpSpPr>
          <p:cNvPr id="82" name="组合 81"/>
          <p:cNvGrpSpPr/>
          <p:nvPr/>
        </p:nvGrpSpPr>
        <p:grpSpPr>
          <a:xfrm rot="10800000">
            <a:off x="12221459" y="3164664"/>
            <a:ext cx="121920" cy="1548130"/>
            <a:chOff x="3658" y="7488"/>
            <a:chExt cx="192" cy="2438"/>
          </a:xfrm>
        </p:grpSpPr>
        <p:sp>
          <p:nvSpPr>
            <p:cNvPr id="83" name="object 22"/>
            <p:cNvSpPr/>
            <p:nvPr/>
          </p:nvSpPr>
          <p:spPr>
            <a:xfrm>
              <a:off x="3749" y="7640"/>
              <a:ext cx="0" cy="2287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0"/>
                  </a:moveTo>
                  <a:lnTo>
                    <a:pt x="0" y="1451801"/>
                  </a:lnTo>
                </a:path>
              </a:pathLst>
            </a:custGeom>
            <a:ln w="32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84" name="object 23"/>
            <p:cNvSpPr/>
            <p:nvPr/>
          </p:nvSpPr>
          <p:spPr>
            <a:xfrm>
              <a:off x="3658" y="7488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61544" y="0"/>
                  </a:moveTo>
                  <a:lnTo>
                    <a:pt x="0" y="121615"/>
                  </a:lnTo>
                  <a:lnTo>
                    <a:pt x="121919" y="122212"/>
                  </a:lnTo>
                  <a:lnTo>
                    <a:pt x="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42"/>
              <p:cNvSpPr txBox="1"/>
              <p:nvPr/>
            </p:nvSpPr>
            <p:spPr>
              <a:xfrm>
                <a:off x="9028296" y="2104819"/>
                <a:ext cx="5730293" cy="385810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=[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𝑝𝐾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6" y="2104819"/>
                <a:ext cx="5730293" cy="385810"/>
              </a:xfrm>
              <a:prstGeom prst="rect">
                <a:avLst/>
              </a:prstGeom>
              <a:blipFill>
                <a:blip r:embed="rId9"/>
                <a:stretch>
                  <a:fillRect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78078" y="4790213"/>
            <a:ext cx="487267" cy="403304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0353517" y="3238965"/>
            <a:ext cx="121920" cy="1536065"/>
            <a:chOff x="2790" y="7515"/>
            <a:chExt cx="192" cy="2419"/>
          </a:xfrm>
        </p:grpSpPr>
        <p:sp>
          <p:nvSpPr>
            <p:cNvPr id="92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93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bject 39"/>
              <p:cNvSpPr txBox="1"/>
              <p:nvPr/>
            </p:nvSpPr>
            <p:spPr>
              <a:xfrm>
                <a:off x="10225921" y="3796074"/>
                <a:ext cx="1123315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94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21" y="3796074"/>
                <a:ext cx="1123315" cy="38407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 rot="10800000">
            <a:off x="12403931" y="3214200"/>
            <a:ext cx="121920" cy="1536065"/>
            <a:chOff x="2790" y="7515"/>
            <a:chExt cx="192" cy="2419"/>
          </a:xfrm>
        </p:grpSpPr>
        <p:sp>
          <p:nvSpPr>
            <p:cNvPr id="100" name="object 28"/>
            <p:cNvSpPr/>
            <p:nvPr/>
          </p:nvSpPr>
          <p:spPr>
            <a:xfrm>
              <a:off x="2886" y="7515"/>
              <a:ext cx="12" cy="2248"/>
            </a:xfrm>
            <a:custGeom>
              <a:avLst/>
              <a:gdLst/>
              <a:ahLst/>
              <a:cxnLst/>
              <a:rect l="l" t="t" r="r" b="b"/>
              <a:pathLst>
                <a:path w="7619" h="1427479">
                  <a:moveTo>
                    <a:pt x="3588" y="-12700"/>
                  </a:moveTo>
                  <a:lnTo>
                    <a:pt x="3588" y="1439887"/>
                  </a:lnTo>
                </a:path>
              </a:pathLst>
            </a:custGeom>
            <a:ln w="32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  <p:sp>
          <p:nvSpPr>
            <p:cNvPr id="101" name="object 29"/>
            <p:cNvSpPr/>
            <p:nvPr/>
          </p:nvSpPr>
          <p:spPr>
            <a:xfrm>
              <a:off x="2790" y="9742"/>
              <a:ext cx="192" cy="193"/>
            </a:xfrm>
            <a:custGeom>
              <a:avLst/>
              <a:gdLst/>
              <a:ahLst/>
              <a:cxnLst/>
              <a:rect l="l" t="t" r="r" b="b"/>
              <a:pathLst>
                <a:path w="121919" h="122554">
                  <a:moveTo>
                    <a:pt x="0" y="0"/>
                  </a:moveTo>
                  <a:lnTo>
                    <a:pt x="60337" y="122224"/>
                  </a:lnTo>
                  <a:lnTo>
                    <a:pt x="121919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39"/>
              <p:cNvSpPr txBox="1"/>
              <p:nvPr/>
            </p:nvSpPr>
            <p:spPr>
              <a:xfrm>
                <a:off x="11260932" y="3796074"/>
                <a:ext cx="1123315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2">
                  <a:spcBef>
                    <a:spcPts val="11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102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932" y="3796074"/>
                <a:ext cx="1123315" cy="384078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图片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1714" y="4759333"/>
            <a:ext cx="505075" cy="418044"/>
          </a:xfrm>
          <a:prstGeom prst="rect">
            <a:avLst/>
          </a:prstGeom>
        </p:spPr>
      </p:pic>
      <p:sp>
        <p:nvSpPr>
          <p:cNvPr id="61" name="object 15">
            <a:extLst>
              <a:ext uri="{FF2B5EF4-FFF2-40B4-BE49-F238E27FC236}">
                <a16:creationId xmlns:a16="http://schemas.microsoft.com/office/drawing/2014/main" id="{2D655886-2591-485F-AC3F-D81F29AF5507}"/>
              </a:ext>
            </a:extLst>
          </p:cNvPr>
          <p:cNvSpPr txBox="1"/>
          <p:nvPr/>
        </p:nvSpPr>
        <p:spPr>
          <a:xfrm>
            <a:off x="9760025" y="2654105"/>
            <a:ext cx="4234815" cy="499496"/>
          </a:xfrm>
          <a:prstGeom prst="rect">
            <a:avLst/>
          </a:prstGeom>
          <a:solidFill>
            <a:srgbClr val="FF95CA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2233">
              <a:spcBef>
                <a:spcPts val="1255"/>
              </a:spcBef>
              <a:tabLst>
                <a:tab pos="1180524" algn="l"/>
              </a:tabLst>
            </a:pPr>
            <a:r>
              <a:rPr sz="2200" spc="15" dirty="0">
                <a:latin typeface="+mn-ea"/>
                <a:cs typeface="Arial" panose="020B0604020202020204"/>
              </a:rPr>
              <a:t>Trusted	</a:t>
            </a:r>
            <a:r>
              <a:rPr sz="2200" spc="90" dirty="0">
                <a:latin typeface="+mn-ea"/>
                <a:cs typeface="Arial" panose="020B0604020202020204"/>
              </a:rPr>
              <a:t>but </a:t>
            </a:r>
            <a:r>
              <a:rPr sz="2200" spc="40" dirty="0">
                <a:latin typeface="+mn-ea"/>
                <a:cs typeface="Arial" panose="020B0604020202020204"/>
              </a:rPr>
              <a:t>Curious </a:t>
            </a:r>
            <a:r>
              <a:rPr sz="2200" spc="30" dirty="0">
                <a:latin typeface="+mn-ea"/>
                <a:cs typeface="Arial" panose="020B0604020202020204"/>
              </a:rPr>
              <a:t>Third</a:t>
            </a:r>
            <a:r>
              <a:rPr sz="2200" spc="-185" dirty="0">
                <a:latin typeface="+mn-ea"/>
                <a:cs typeface="Arial" panose="020B0604020202020204"/>
              </a:rPr>
              <a:t> </a:t>
            </a:r>
            <a:r>
              <a:rPr sz="2200" spc="40" dirty="0">
                <a:latin typeface="+mn-ea"/>
                <a:cs typeface="Arial" panose="020B0604020202020204"/>
              </a:rPr>
              <a:t>Party</a:t>
            </a:r>
            <a:endParaRPr sz="2200">
              <a:latin typeface="+mn-ea"/>
              <a:cs typeface="Arial" panose="020B0604020202020204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C3300DE9-71D0-416C-96AA-8A0BAAD73C58}"/>
              </a:ext>
            </a:extLst>
          </p:cNvPr>
          <p:cNvSpPr txBox="1"/>
          <p:nvPr/>
        </p:nvSpPr>
        <p:spPr>
          <a:xfrm>
            <a:off x="3532026" y="2819044"/>
            <a:ext cx="4234815" cy="499496"/>
          </a:xfrm>
          <a:prstGeom prst="rect">
            <a:avLst/>
          </a:prstGeom>
          <a:solidFill>
            <a:srgbClr val="FF95CA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2233">
              <a:spcBef>
                <a:spcPts val="1255"/>
              </a:spcBef>
              <a:tabLst>
                <a:tab pos="1180524" algn="l"/>
              </a:tabLst>
            </a:pPr>
            <a:r>
              <a:rPr sz="2200" spc="15" dirty="0">
                <a:latin typeface="+mn-ea"/>
                <a:cs typeface="Arial" panose="020B0604020202020204"/>
              </a:rPr>
              <a:t>Trusted	</a:t>
            </a:r>
            <a:r>
              <a:rPr sz="2200" spc="90" dirty="0">
                <a:latin typeface="+mn-ea"/>
                <a:cs typeface="Arial" panose="020B0604020202020204"/>
              </a:rPr>
              <a:t>but </a:t>
            </a:r>
            <a:r>
              <a:rPr sz="2200" spc="40" dirty="0">
                <a:latin typeface="+mn-ea"/>
                <a:cs typeface="Arial" panose="020B0604020202020204"/>
              </a:rPr>
              <a:t>Curious </a:t>
            </a:r>
            <a:r>
              <a:rPr sz="2200" spc="30" dirty="0">
                <a:latin typeface="+mn-ea"/>
                <a:cs typeface="Arial" panose="020B0604020202020204"/>
              </a:rPr>
              <a:t>Third</a:t>
            </a:r>
            <a:r>
              <a:rPr sz="2200" spc="-185" dirty="0">
                <a:latin typeface="+mn-ea"/>
                <a:cs typeface="Arial" panose="020B0604020202020204"/>
              </a:rPr>
              <a:t> </a:t>
            </a:r>
            <a:r>
              <a:rPr sz="2200" spc="40" dirty="0">
                <a:latin typeface="+mn-ea"/>
                <a:cs typeface="Arial" panose="020B0604020202020204"/>
              </a:rPr>
              <a:t>Party</a:t>
            </a:r>
            <a:endParaRPr sz="2200">
              <a:latin typeface="+mn-ea"/>
              <a:cs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42">
                <a:extLst>
                  <a:ext uri="{FF2B5EF4-FFF2-40B4-BE49-F238E27FC236}">
                    <a16:creationId xmlns:a16="http://schemas.microsoft.com/office/drawing/2014/main" id="{ABB09977-EB12-4AE7-83E0-C7AF2AB216B4}"/>
                  </a:ext>
                </a:extLst>
              </p:cNvPr>
              <p:cNvSpPr txBox="1"/>
              <p:nvPr/>
            </p:nvSpPr>
            <p:spPr>
              <a:xfrm>
                <a:off x="6087150" y="4029107"/>
                <a:ext cx="2661920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object 42">
                <a:extLst>
                  <a:ext uri="{FF2B5EF4-FFF2-40B4-BE49-F238E27FC236}">
                    <a16:creationId xmlns:a16="http://schemas.microsoft.com/office/drawing/2014/main" id="{ABB09977-EB12-4AE7-83E0-C7AF2AB2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50" y="4029107"/>
                <a:ext cx="2661920" cy="384078"/>
              </a:xfrm>
              <a:prstGeom prst="rect">
                <a:avLst/>
              </a:prstGeom>
              <a:blipFill>
                <a:blip r:embed="rId13"/>
                <a:stretch>
                  <a:fillRect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39">
                <a:extLst>
                  <a:ext uri="{FF2B5EF4-FFF2-40B4-BE49-F238E27FC236}">
                    <a16:creationId xmlns:a16="http://schemas.microsoft.com/office/drawing/2014/main" id="{AF7BBE99-9DE5-4AB0-8425-4EBA5E29467A}"/>
                  </a:ext>
                </a:extLst>
              </p:cNvPr>
              <p:cNvSpPr txBox="1"/>
              <p:nvPr/>
            </p:nvSpPr>
            <p:spPr>
              <a:xfrm>
                <a:off x="5421883" y="5570401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object 39">
                <a:extLst>
                  <a:ext uri="{FF2B5EF4-FFF2-40B4-BE49-F238E27FC236}">
                    <a16:creationId xmlns:a16="http://schemas.microsoft.com/office/drawing/2014/main" id="{AF7BBE99-9DE5-4AB0-8425-4EBA5E29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883" y="5570401"/>
                <a:ext cx="2333849" cy="384078"/>
              </a:xfrm>
              <a:prstGeom prst="rect">
                <a:avLst/>
              </a:prstGeom>
              <a:blipFill>
                <a:blip r:embed="rId14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36CAC8D-8D21-43CB-928F-17E173D0A81A}"/>
                  </a:ext>
                </a:extLst>
              </p:cNvPr>
              <p:cNvSpPr txBox="1"/>
              <p:nvPr/>
            </p:nvSpPr>
            <p:spPr>
              <a:xfrm>
                <a:off x="2264724" y="708990"/>
                <a:ext cx="3324647" cy="115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: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相同</m:t>
                              </m:r>
                            </m:e>
                            <m:e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&amp;!=  :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不同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36CAC8D-8D21-43CB-928F-17E173D0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4" y="708990"/>
                <a:ext cx="3324647" cy="11569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49EB834-E8D6-4A0C-B7DC-15E40D98D47E}"/>
                  </a:ext>
                </a:extLst>
              </p:cNvPr>
              <p:cNvSpPr txBox="1"/>
              <p:nvPr/>
            </p:nvSpPr>
            <p:spPr>
              <a:xfrm>
                <a:off x="6756165" y="2191778"/>
                <a:ext cx="19139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6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𝑝𝐾</m:t>
                              </m:r>
                            </m:e>
                            <m:sub>
                              <m:r>
                                <a:rPr lang="en-US" altLang="zh-CN" sz="26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6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26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49EB834-E8D6-4A0C-B7DC-15E40D98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165" y="2191778"/>
                <a:ext cx="191396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972D437F-6CD9-42F8-AD6B-7ADD60A8F74C}"/>
              </a:ext>
            </a:extLst>
          </p:cNvPr>
          <p:cNvSpPr txBox="1"/>
          <p:nvPr/>
        </p:nvSpPr>
        <p:spPr>
          <a:xfrm>
            <a:off x="9355083" y="3663188"/>
            <a:ext cx="85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spc="-150" baseline="4000" dirty="0">
                <a:solidFill>
                  <a:srgbClr val="5E5E5E"/>
                </a:solidFill>
                <a:cs typeface="Arial" panose="020B0604020202020204"/>
              </a:rPr>
              <a:t>(1)  </a:t>
            </a:r>
            <a:r>
              <a:rPr lang="en-US" altLang="zh-CN" sz="2400" b="1" i="1" spc="5" dirty="0">
                <a:solidFill>
                  <a:srgbClr val="5E5E5E"/>
                </a:solidFill>
                <a:cs typeface="STIXGeneral"/>
              </a:rPr>
              <a:t>r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bject 42">
                <a:extLst>
                  <a:ext uri="{FF2B5EF4-FFF2-40B4-BE49-F238E27FC236}">
                    <a16:creationId xmlns:a16="http://schemas.microsoft.com/office/drawing/2014/main" id="{CABAAD17-9C04-4B24-93F7-AF5F5CB98938}"/>
                  </a:ext>
                </a:extLst>
              </p:cNvPr>
              <p:cNvSpPr txBox="1"/>
              <p:nvPr/>
            </p:nvSpPr>
            <p:spPr>
              <a:xfrm>
                <a:off x="12410267" y="3711800"/>
                <a:ext cx="2661920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object 42">
                <a:extLst>
                  <a:ext uri="{FF2B5EF4-FFF2-40B4-BE49-F238E27FC236}">
                    <a16:creationId xmlns:a16="http://schemas.microsoft.com/office/drawing/2014/main" id="{CABAAD17-9C04-4B24-93F7-AF5F5CB9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267" y="3711800"/>
                <a:ext cx="2661920" cy="384078"/>
              </a:xfrm>
              <a:prstGeom prst="rect">
                <a:avLst/>
              </a:prstGeom>
              <a:blipFill>
                <a:blip r:embed="rId17"/>
                <a:stretch>
                  <a:fillRect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bject 39">
                <a:extLst>
                  <a:ext uri="{FF2B5EF4-FFF2-40B4-BE49-F238E27FC236}">
                    <a16:creationId xmlns:a16="http://schemas.microsoft.com/office/drawing/2014/main" id="{D885D3A4-C995-4F9D-B65F-06B74565046E}"/>
                  </a:ext>
                </a:extLst>
              </p:cNvPr>
              <p:cNvSpPr txBox="1"/>
              <p:nvPr/>
            </p:nvSpPr>
            <p:spPr>
              <a:xfrm>
                <a:off x="9426056" y="5638800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object 39">
                <a:extLst>
                  <a:ext uri="{FF2B5EF4-FFF2-40B4-BE49-F238E27FC236}">
                    <a16:creationId xmlns:a16="http://schemas.microsoft.com/office/drawing/2014/main" id="{D885D3A4-C995-4F9D-B65F-06B745650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56" y="5638800"/>
                <a:ext cx="2333849" cy="384078"/>
              </a:xfrm>
              <a:prstGeom prst="rect">
                <a:avLst/>
              </a:prstGeom>
              <a:blipFill>
                <a:blip r:embed="rId1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bject 39">
                <a:extLst>
                  <a:ext uri="{FF2B5EF4-FFF2-40B4-BE49-F238E27FC236}">
                    <a16:creationId xmlns:a16="http://schemas.microsoft.com/office/drawing/2014/main" id="{0347B36B-E083-47A3-A918-C8BB431B76CC}"/>
                  </a:ext>
                </a:extLst>
              </p:cNvPr>
              <p:cNvSpPr txBox="1"/>
              <p:nvPr/>
            </p:nvSpPr>
            <p:spPr>
              <a:xfrm>
                <a:off x="11893443" y="5647772"/>
                <a:ext cx="2333849" cy="38407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== 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zh-CN" altLang="zh-CN" sz="2400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object 39">
                <a:extLst>
                  <a:ext uri="{FF2B5EF4-FFF2-40B4-BE49-F238E27FC236}">
                    <a16:creationId xmlns:a16="http://schemas.microsoft.com/office/drawing/2014/main" id="{0347B36B-E083-47A3-A918-C8BB431B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443" y="5647772"/>
                <a:ext cx="2333849" cy="384078"/>
              </a:xfrm>
              <a:prstGeom prst="rect">
                <a:avLst/>
              </a:prstGeom>
              <a:blipFill>
                <a:blip r:embed="rId19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41">
                <a:extLst>
                  <a:ext uri="{FF2B5EF4-FFF2-40B4-BE49-F238E27FC236}">
                    <a16:creationId xmlns:a16="http://schemas.microsoft.com/office/drawing/2014/main" id="{C7F2CDFA-C7D8-4F90-93F0-11A76AA12781}"/>
                  </a:ext>
                </a:extLst>
              </p:cNvPr>
              <p:cNvSpPr txBox="1"/>
              <p:nvPr/>
            </p:nvSpPr>
            <p:spPr>
              <a:xfrm>
                <a:off x="5977338" y="1066800"/>
                <a:ext cx="9689537" cy="44704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just"/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只要作弊，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𝐴𝐶</m:t>
                        </m:r>
                      </m:sub>
                    </m:sSub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zh-CN" altLang="en-US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的值就</m:t>
                    </m:r>
                  </m:oMath>
                </a14:m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不等于</a:t>
                </a:r>
                <a:r>
                  <a:rPr lang="en-US" altLang="zh-CN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kern="1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b="1" dirty="0">
                  <a:latin typeface="+mn-ea"/>
                  <a:cs typeface="+mn-lt"/>
                </a:endParaRPr>
              </a:p>
            </p:txBody>
          </p:sp>
        </mc:Choice>
        <mc:Fallback xmlns="">
          <p:sp>
            <p:nvSpPr>
              <p:cNvPr id="68" name="object 41">
                <a:extLst>
                  <a:ext uri="{FF2B5EF4-FFF2-40B4-BE49-F238E27FC236}">
                    <a16:creationId xmlns:a16="http://schemas.microsoft.com/office/drawing/2014/main" id="{C7F2CDFA-C7D8-4F90-93F0-11A76AA1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38" y="1066800"/>
                <a:ext cx="9689537" cy="447044"/>
              </a:xfrm>
              <a:prstGeom prst="rect">
                <a:avLst/>
              </a:prstGeom>
              <a:blipFill>
                <a:blip r:embed="rId20"/>
                <a:stretch>
                  <a:fillRect l="-2266" t="-27397" b="-46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DC0CC84C-CF12-49C2-A11D-09E6EE8138FE}"/>
              </a:ext>
            </a:extLst>
          </p:cNvPr>
          <p:cNvSpPr/>
          <p:nvPr/>
        </p:nvSpPr>
        <p:spPr>
          <a:xfrm>
            <a:off x="3781537" y="2058559"/>
            <a:ext cx="3268351" cy="783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9A5998E-8396-445D-AE13-D7159082F0AB}"/>
                  </a:ext>
                </a:extLst>
              </p:cNvPr>
              <p:cNvSpPr txBox="1"/>
              <p:nvPr/>
            </p:nvSpPr>
            <p:spPr>
              <a:xfrm>
                <a:off x="10011970" y="8078870"/>
                <a:ext cx="4905842" cy="463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 (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ar-AE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ar-AE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24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24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ar-AE" sz="240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ar-AE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ar-AE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ar-AE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ar-AE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ar-AE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𝑝𝐾</m:t>
                              </m:r>
                            </m:e>
                            <m:sub>
                              <m:r>
                                <a:rPr lang="zh-CN" altLang="ar-AE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p>
                          <m:r>
                            <a:rPr lang="zh-CN" altLang="ar-AE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ar-AE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ar-AE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9A5998E-8396-445D-AE13-D7159082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970" y="8078870"/>
                <a:ext cx="4905842" cy="463397"/>
              </a:xfrm>
              <a:prstGeom prst="rect">
                <a:avLst/>
              </a:prstGeom>
              <a:blipFill>
                <a:blip r:embed="rId2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80" grpId="0"/>
      <p:bldP spid="86" grpId="0"/>
      <p:bldP spid="94" grpId="0"/>
      <p:bldP spid="102" grpId="0"/>
      <p:bldP spid="96" grpId="0"/>
      <p:bldP spid="98" grpId="0"/>
      <p:bldP spid="106" grpId="0"/>
      <p:bldP spid="68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60872"/>
              </p:ext>
            </p:extLst>
          </p:nvPr>
        </p:nvGraphicFramePr>
        <p:xfrm>
          <a:off x="2793122" y="1561931"/>
          <a:ext cx="11734790" cy="650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935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+mn-ea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+mn-ea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spc="15" dirty="0">
                          <a:latin typeface="+mn-ea"/>
                          <a:cs typeface="Noto Sans CJK JP Medium"/>
                        </a:rPr>
                        <a:t>Alice</a:t>
                      </a:r>
                      <a:endParaRPr sz="2400" dirty="0">
                        <a:latin typeface="+mn-ea"/>
                        <a:cs typeface="Noto Sans CJK JP Medium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spc="-15" dirty="0">
                          <a:latin typeface="+mn-ea"/>
                          <a:cs typeface="Noto Sans CJK JP Medium"/>
                        </a:rPr>
                        <a:t>Bob</a:t>
                      </a:r>
                      <a:endParaRPr sz="2400">
                        <a:latin typeface="+mn-ea"/>
                        <a:cs typeface="Noto Sans CJK JP Medium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Medium"/>
                        </a:rPr>
                        <a:t>第三⽅</a:t>
                      </a:r>
                      <a:endParaRPr sz="2400">
                        <a:latin typeface="+mn-ea"/>
                        <a:cs typeface="Noto Sans CJK JP Medium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78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+mn-ea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模幂</a:t>
                      </a:r>
                      <a:endParaRPr sz="240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乘法</a:t>
                      </a:r>
                      <a:endParaRPr sz="240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845" marR="15049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乘法 逆元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3845" marR="150495" indent="-12700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随机 数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+mn-ea"/>
                        <a:cs typeface="Times New Roman" panose="02020603050405020304"/>
                      </a:endParaRPr>
                    </a:p>
                    <a:p>
                      <a:pPr marL="1568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模幂</a:t>
                      </a:r>
                      <a:endParaRPr sz="2400" dirty="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乘法</a:t>
                      </a:r>
                      <a:endParaRPr sz="240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845" marR="15049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乘法 逆元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3845" marR="150495" indent="-12700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随机 数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模幂</a:t>
                      </a:r>
                      <a:endParaRPr sz="240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+mn-ea"/>
                        <a:cs typeface="Times New Roman" panose="02020603050405020304"/>
                      </a:endParaRPr>
                    </a:p>
                    <a:p>
                      <a:pPr marL="1568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+mn-ea"/>
                          <a:cs typeface="Noto Sans CJK JP Thin"/>
                        </a:rPr>
                        <a:t>乘法</a:t>
                      </a:r>
                      <a:endParaRPr sz="2400">
                        <a:latin typeface="+mn-ea"/>
                        <a:cs typeface="Noto Sans CJK JP Thin"/>
                      </a:endParaRPr>
                    </a:p>
                  </a:txBody>
                  <a:tcPr marL="0" marR="0" marT="25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845" marR="15049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乘法 逆元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3845" marR="150495" indent="-12700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随机 数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7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基 准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6520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实 际</a:t>
                      </a:r>
                    </a:p>
                  </a:txBody>
                  <a:tcPr marL="0" marR="0" marT="806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844"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1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场 景  </a:t>
                      </a:r>
                      <a:r>
                        <a:rPr sz="2400" b="0" spc="-240" dirty="0">
                          <a:latin typeface="+mn-ea"/>
                          <a:cs typeface="+mn-ea"/>
                        </a:rPr>
                        <a:t>1</a:t>
                      </a:r>
                      <a:endParaRPr sz="2400">
                        <a:latin typeface="+mn-ea"/>
                        <a:cs typeface="+mn-ea"/>
                      </a:endParaRPr>
                    </a:p>
                  </a:txBody>
                  <a:tcPr marL="0" marR="0" marT="171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3</a:t>
                      </a:r>
                      <a:endParaRPr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3</a:t>
                      </a:r>
                      <a:endParaRPr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3</a:t>
                      </a:r>
                      <a:endParaRPr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  <a:endParaRPr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  <a:endParaRPr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  <a:endParaRPr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845"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场</a:t>
                      </a:r>
                      <a:endParaRPr sz="2400">
                        <a:latin typeface="+mn-ea"/>
                        <a:cs typeface="+mn-ea"/>
                      </a:endParaRPr>
                    </a:p>
                    <a:p>
                      <a:pPr marL="86360" marR="71755" indent="-8255" algn="ctr">
                        <a:lnSpc>
                          <a:spcPts val="2230"/>
                        </a:lnSpc>
                        <a:spcBef>
                          <a:spcPts val="61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景  </a:t>
                      </a:r>
                      <a:r>
                        <a:rPr sz="3200" b="0" baseline="-15000" dirty="0">
                          <a:latin typeface="+mn-ea"/>
                          <a:cs typeface="+mn-ea"/>
                        </a:rPr>
                        <a:t>2</a:t>
                      </a:r>
                      <a:r>
                        <a:rPr sz="1400" b="0" dirty="0">
                          <a:latin typeface="+mn-ea"/>
                          <a:cs typeface="+mn-ea"/>
                        </a:rPr>
                        <a:t>*</a:t>
                      </a:r>
                      <a:endParaRPr sz="1400">
                        <a:latin typeface="+mn-ea"/>
                        <a:cs typeface="+mn-ea"/>
                      </a:endParaRPr>
                    </a:p>
                  </a:txBody>
                  <a:tcPr marL="0" marR="0" marT="679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5</a:t>
                      </a:r>
                      <a:endPara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Noto Sans CJK JP Thi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9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845"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135"/>
                        </a:spcBef>
                      </a:pPr>
                      <a:r>
                        <a:rPr sz="2400" b="0" dirty="0">
                          <a:latin typeface="+mn-ea"/>
                          <a:cs typeface="+mn-ea"/>
                        </a:rPr>
                        <a:t>场 景  </a:t>
                      </a:r>
                      <a:r>
                        <a:rPr sz="2400" b="0" spc="155" dirty="0">
                          <a:latin typeface="+mn-ea"/>
                          <a:cs typeface="+mn-ea"/>
                        </a:rPr>
                        <a:t>3</a:t>
                      </a:r>
                      <a:endParaRPr sz="2400">
                        <a:latin typeface="+mn-ea"/>
                        <a:cs typeface="+mn-ea"/>
                      </a:endParaRPr>
                    </a:p>
                  </a:txBody>
                  <a:tcPr marL="0" marR="0" marT="1714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Times New Roman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L="129540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endParaRPr sz="24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78740" marR="71755" algn="ctr">
                        <a:lnSpc>
                          <a:spcPct val="117000"/>
                        </a:lnSpc>
                        <a:spcBef>
                          <a:spcPts val="635"/>
                        </a:spcBef>
                      </a:pPr>
                      <a:r>
                        <a:rPr lang="en-US" sz="24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cs typeface="Times New Roman" panose="02020603050405020304"/>
                      </a:endParaRPr>
                    </a:p>
                    <a:p>
                      <a:pPr marR="12255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cs typeface="Noto Sans CJK JP Thi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01517" y="366717"/>
            <a:ext cx="4330700" cy="323165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2000" dirty="0">
                <a:latin typeface="+mn-ea"/>
                <a:cs typeface="Noto Sans CJK JP Thin"/>
              </a:rPr>
              <a:t>游戏开始之前的初始化过程不计⼊开销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4817" y="724855"/>
            <a:ext cx="7391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+mn-ea"/>
                <a:cs typeface="Noto Sans CJK JP Thin"/>
              </a:rPr>
              <a:t>给出从游戏开始到双⽅均得到正确结果时的实际开销（单位：次）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5531" y="9296401"/>
            <a:ext cx="39135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2">
              <a:spcBef>
                <a:spcPts val="100"/>
              </a:spcBef>
            </a:pPr>
            <a:r>
              <a:rPr spc="55" dirty="0">
                <a:latin typeface="+mn-ea"/>
                <a:cs typeface="+mn-ea"/>
              </a:rPr>
              <a:t>场景</a:t>
            </a:r>
            <a:r>
              <a:rPr spc="60" dirty="0">
                <a:latin typeface="+mn-ea"/>
                <a:cs typeface="+mn-ea"/>
              </a:rPr>
              <a:t>2</a:t>
            </a:r>
            <a:r>
              <a:rPr spc="89" baseline="23000" dirty="0">
                <a:latin typeface="+mn-ea"/>
                <a:cs typeface="+mn-ea"/>
              </a:rPr>
              <a:t>*</a:t>
            </a:r>
            <a:r>
              <a:rPr spc="60" dirty="0">
                <a:latin typeface="+mn-ea"/>
                <a:cs typeface="+mn-ea"/>
              </a:rPr>
              <a:t>:</a:t>
            </a:r>
            <a:r>
              <a:rPr spc="165" dirty="0">
                <a:latin typeface="+mn-ea"/>
                <a:cs typeface="+mn-ea"/>
              </a:rPr>
              <a:t> </a:t>
            </a:r>
            <a:r>
              <a:rPr spc="20" dirty="0">
                <a:latin typeface="+mn-ea"/>
                <a:cs typeface="+mn-ea"/>
              </a:rPr>
              <a:t>假设第三⽅只知道</a:t>
            </a:r>
            <a:r>
              <a:rPr spc="5" dirty="0">
                <a:latin typeface="+mn-ea"/>
                <a:cs typeface="+mn-ea"/>
              </a:rPr>
              <a:t>Alice</a:t>
            </a:r>
            <a:r>
              <a:rPr spc="20" dirty="0">
                <a:latin typeface="+mn-ea"/>
                <a:cs typeface="+mn-ea"/>
              </a:rPr>
              <a:t>的成绩</a:t>
            </a:r>
            <a:endParaRPr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1340</Words>
  <Application>Microsoft Office PowerPoint</Application>
  <PresentationFormat>自定义</PresentationFormat>
  <Paragraphs>361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Noto Sans CJK JP Medium</vt:lpstr>
      <vt:lpstr>Noto Sans CJK JP Thin</vt:lpstr>
      <vt:lpstr>STIXGeneral</vt:lpstr>
      <vt:lpstr>等线</vt:lpstr>
      <vt:lpstr>宋体</vt:lpstr>
      <vt:lpstr>Arial</vt:lpstr>
      <vt:lpstr>Calibri</vt:lpstr>
      <vt:lpstr>Calibri Light</vt:lpstr>
      <vt:lpstr>Cambria Math</vt:lpstr>
      <vt:lpstr>Office Theme</vt:lpstr>
      <vt:lpstr>2020-2021算法课设 验收汇报</vt:lpstr>
      <vt:lpstr>PowerPoint 演示文稿</vt:lpstr>
      <vt:lpstr>PowerPoint 演示文稿</vt:lpstr>
      <vt:lpstr>情景2 （1/2）</vt:lpstr>
      <vt:lpstr>情景2 （2/2）</vt:lpstr>
      <vt:lpstr>情景3</vt:lpstr>
      <vt:lpstr>情景3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验收汇报PPT模板</dc:title>
  <dc:creator/>
  <cp:lastModifiedBy>黄 元通</cp:lastModifiedBy>
  <cp:revision>50</cp:revision>
  <dcterms:created xsi:type="dcterms:W3CDTF">2021-07-15T09:34:38Z</dcterms:created>
  <dcterms:modified xsi:type="dcterms:W3CDTF">2023-03-10T09:41:01Z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2021-07-12T00:00:00Z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2021-07-12T00:00:00Z</vt:filetime>
  </property>
  <property fmtid="{D5CDD505-2E9C-101B-9397-08002B2CF9AE}" pid="5" name="KSOProductBuildVer">
    <vt:lpwstr>2052-11.3.0.8775</vt:lpwstr>
  </property>
</Properties>
</file>