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7" r:id="rId3"/>
    <p:sldId id="342" r:id="rId4"/>
    <p:sldId id="341" r:id="rId5"/>
    <p:sldId id="336" r:id="rId6"/>
    <p:sldId id="350" r:id="rId7"/>
    <p:sldId id="345" r:id="rId8"/>
    <p:sldId id="375" r:id="rId9"/>
    <p:sldId id="376" r:id="rId10"/>
    <p:sldId id="377" r:id="rId11"/>
    <p:sldId id="379" r:id="rId12"/>
    <p:sldId id="380" r:id="rId13"/>
    <p:sldId id="372" r:id="rId14"/>
    <p:sldId id="264" r:id="rId15"/>
    <p:sldId id="265" r:id="rId16"/>
    <p:sldId id="266" r:id="rId17"/>
    <p:sldId id="373" r:id="rId18"/>
    <p:sldId id="374" r:id="rId19"/>
    <p:sldId id="3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CFCFC"/>
    <a:srgbClr val="555464"/>
    <a:srgbClr val="4B49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0" autoAdjust="0"/>
    <p:restoredTop sz="95579" autoAdjust="0"/>
  </p:normalViewPr>
  <p:slideViewPr>
    <p:cSldViewPr>
      <p:cViewPr>
        <p:scale>
          <a:sx n="66" d="100"/>
          <a:sy n="66" d="100"/>
        </p:scale>
        <p:origin x="-121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firstSliceAng val="0"/>
        <c:holeSize val="82"/>
      </c:doughnutChart>
      <c:spPr>
        <a:noFill/>
        <a:ln w="25394">
          <a:noFill/>
        </a:ln>
      </c:spPr>
    </c:plotArea>
    <c:plotVisOnly val="1"/>
    <c:dispBlanksAs val="zero"/>
  </c:chart>
  <c:txPr>
    <a:bodyPr/>
    <a:lstStyle/>
    <a:p>
      <a:pPr>
        <a:defRPr sz="1800" b="0" i="0" u="none" strike="noStrike" baseline="0">
          <a:solidFill>
            <a:srgbClr val="808080"/>
          </a:solidFill>
          <a:latin typeface="Calibri"/>
          <a:ea typeface="Calibri"/>
          <a:cs typeface="Calibri"/>
        </a:defRPr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lProcess3" loCatId="process" qsTypeId="urn:microsoft.com/office/officeart/2005/8/quickstyle/simple1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</a:rPr>
            <a:t>传统的商业分析</a:t>
          </a:r>
          <a:endParaRPr lang="en-US" sz="18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</a:rPr>
            <a:t>打破模式</a:t>
          </a:r>
          <a:endParaRPr lang="en-US" altLang="zh-CN" sz="1800" b="1" dirty="0" smtClean="0">
            <a:solidFill>
              <a:schemeClr val="bg1"/>
            </a:solidFill>
          </a:endParaRPr>
        </a:p>
        <a:p>
          <a:r>
            <a:rPr lang="zh-CN" altLang="en-US" sz="1800" b="1" dirty="0" smtClean="0">
              <a:solidFill>
                <a:schemeClr val="bg1"/>
              </a:solidFill>
            </a:rPr>
            <a:t>束缚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</a:rPr>
            <a:t>提升安全</a:t>
          </a:r>
          <a:endParaRPr lang="en-US" altLang="zh-CN" sz="1800" b="1" dirty="0" smtClean="0">
            <a:solidFill>
              <a:schemeClr val="bg1"/>
            </a:solidFill>
          </a:endParaRPr>
        </a:p>
        <a:p>
          <a:r>
            <a:rPr lang="zh-CN" altLang="en-US" sz="1800" b="1" dirty="0" smtClean="0">
              <a:solidFill>
                <a:schemeClr val="bg1"/>
              </a:solidFill>
            </a:rPr>
            <a:t>能力</a:t>
          </a:r>
          <a:endParaRPr lang="en-US" alt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1050">
            <a:solidFill>
              <a:schemeClr val="bg1"/>
            </a:solidFill>
          </a:endParaRPr>
        </a:p>
      </dgm:t>
    </dgm:pt>
    <dgm:pt modelId="{8CF3E522-5D57-4AC6-A114-9011ECADB126}" type="pres">
      <dgm:prSet presAssocID="{ABB6AAD5-BB22-443A-B98E-11707CBE16C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096381-8E40-4A96-8F38-09C01A4CFDEC}" type="pres">
      <dgm:prSet presAssocID="{62F3A35F-EA2B-462C-89DA-224952DBD84B}" presName="horFlow" presStyleCnt="0"/>
      <dgm:spPr/>
    </dgm:pt>
    <dgm:pt modelId="{C3C5C488-2D82-48FA-94E1-E6ED648AE07E}" type="pres">
      <dgm:prSet presAssocID="{62F3A35F-EA2B-462C-89DA-224952DBD84B}" presName="bigChev" presStyleLbl="node1" presStyleIdx="0" presStyleCnt="3"/>
      <dgm:spPr/>
      <dgm:t>
        <a:bodyPr/>
        <a:lstStyle/>
        <a:p>
          <a:endParaRPr lang="en-US"/>
        </a:p>
      </dgm:t>
    </dgm:pt>
    <dgm:pt modelId="{373A085F-9DBE-46BF-A47E-0C735CD1391E}" type="pres">
      <dgm:prSet presAssocID="{62F3A35F-EA2B-462C-89DA-224952DBD84B}" presName="vSp" presStyleCnt="0"/>
      <dgm:spPr/>
    </dgm:pt>
    <dgm:pt modelId="{9268F6D1-F112-4A65-8301-E74A81AB70DA}" type="pres">
      <dgm:prSet presAssocID="{37FDA6AE-027B-4120-90CE-09301A415796}" presName="horFlow" presStyleCnt="0"/>
      <dgm:spPr/>
    </dgm:pt>
    <dgm:pt modelId="{5F7C99BF-9C18-4701-B642-69C8B195B816}" type="pres">
      <dgm:prSet presAssocID="{37FDA6AE-027B-4120-90CE-09301A415796}" presName="bigChev" presStyleLbl="node1" presStyleIdx="1" presStyleCnt="3" custLinFactNeighborX="-580" custLinFactNeighborY="3911"/>
      <dgm:spPr/>
      <dgm:t>
        <a:bodyPr/>
        <a:lstStyle/>
        <a:p>
          <a:endParaRPr lang="en-US"/>
        </a:p>
      </dgm:t>
    </dgm:pt>
    <dgm:pt modelId="{6489C701-29A2-43EE-B483-7F35B23E0462}" type="pres">
      <dgm:prSet presAssocID="{37FDA6AE-027B-4120-90CE-09301A415796}" presName="vSp" presStyleCnt="0"/>
      <dgm:spPr/>
    </dgm:pt>
    <dgm:pt modelId="{34BC7A11-46D6-4CD3-A2C1-3FD5B3D3F123}" type="pres">
      <dgm:prSet presAssocID="{8C92A023-B595-4B7E-9FD1-86305B47363F}" presName="horFlow" presStyleCnt="0"/>
      <dgm:spPr/>
    </dgm:pt>
    <dgm:pt modelId="{803580E4-39B5-44E5-A355-43EEFE242A45}" type="pres">
      <dgm:prSet presAssocID="{8C92A023-B595-4B7E-9FD1-86305B47363F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A8F8147-598D-4AB6-9B67-5DE8626B23EE}" type="presOf" srcId="{ABB6AAD5-BB22-443A-B98E-11707CBE16C9}" destId="{8CF3E522-5D57-4AC6-A114-9011ECADB126}" srcOrd="0" destOrd="0" presId="urn:microsoft.com/office/officeart/2005/8/layout/lProcess3"/>
    <dgm:cxn modelId="{A29BB276-92C8-42CE-B89A-006FA6AAE2DF}" type="presOf" srcId="{8C92A023-B595-4B7E-9FD1-86305B47363F}" destId="{803580E4-39B5-44E5-A355-43EEFE242A45}" srcOrd="0" destOrd="0" presId="urn:microsoft.com/office/officeart/2005/8/layout/lProcess3"/>
    <dgm:cxn modelId="{1206B6A0-B3FF-44EF-BB7F-9D7EC83616F4}" type="presOf" srcId="{62F3A35F-EA2B-462C-89DA-224952DBD84B}" destId="{C3C5C488-2D82-48FA-94E1-E6ED648AE07E}" srcOrd="0" destOrd="0" presId="urn:microsoft.com/office/officeart/2005/8/layout/lProcess3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AFC28464-50BF-4B4B-A3AF-528D28179A98}" type="presOf" srcId="{37FDA6AE-027B-4120-90CE-09301A415796}" destId="{5F7C99BF-9C18-4701-B642-69C8B195B816}" srcOrd="0" destOrd="0" presId="urn:microsoft.com/office/officeart/2005/8/layout/lProcess3"/>
    <dgm:cxn modelId="{AD65011A-DBC2-43B5-991B-082A38452A2F}" type="presParOf" srcId="{8CF3E522-5D57-4AC6-A114-9011ECADB126}" destId="{D6096381-8E40-4A96-8F38-09C01A4CFDEC}" srcOrd="0" destOrd="0" presId="urn:microsoft.com/office/officeart/2005/8/layout/lProcess3"/>
    <dgm:cxn modelId="{343B8A0F-44D1-4F54-844F-3F0E1CBEAF81}" type="presParOf" srcId="{D6096381-8E40-4A96-8F38-09C01A4CFDEC}" destId="{C3C5C488-2D82-48FA-94E1-E6ED648AE07E}" srcOrd="0" destOrd="0" presId="urn:microsoft.com/office/officeart/2005/8/layout/lProcess3"/>
    <dgm:cxn modelId="{0BC4071B-72A9-467D-8A27-9B548B780FCD}" type="presParOf" srcId="{8CF3E522-5D57-4AC6-A114-9011ECADB126}" destId="{373A085F-9DBE-46BF-A47E-0C735CD1391E}" srcOrd="1" destOrd="0" presId="urn:microsoft.com/office/officeart/2005/8/layout/lProcess3"/>
    <dgm:cxn modelId="{0052C3BD-22D6-43A3-A638-FF899235EBD5}" type="presParOf" srcId="{8CF3E522-5D57-4AC6-A114-9011ECADB126}" destId="{9268F6D1-F112-4A65-8301-E74A81AB70DA}" srcOrd="2" destOrd="0" presId="urn:microsoft.com/office/officeart/2005/8/layout/lProcess3"/>
    <dgm:cxn modelId="{740F550D-499E-4207-B151-EB321D70814F}" type="presParOf" srcId="{9268F6D1-F112-4A65-8301-E74A81AB70DA}" destId="{5F7C99BF-9C18-4701-B642-69C8B195B816}" srcOrd="0" destOrd="0" presId="urn:microsoft.com/office/officeart/2005/8/layout/lProcess3"/>
    <dgm:cxn modelId="{A1096F74-4A55-4627-A830-FCA12C14CE7F}" type="presParOf" srcId="{8CF3E522-5D57-4AC6-A114-9011ECADB126}" destId="{6489C701-29A2-43EE-B483-7F35B23E0462}" srcOrd="3" destOrd="0" presId="urn:microsoft.com/office/officeart/2005/8/layout/lProcess3"/>
    <dgm:cxn modelId="{EBBAAE94-7086-4D54-82C6-0256B35FFC8E}" type="presParOf" srcId="{8CF3E522-5D57-4AC6-A114-9011ECADB126}" destId="{34BC7A11-46D6-4CD3-A2C1-3FD5B3D3F123}" srcOrd="4" destOrd="0" presId="urn:microsoft.com/office/officeart/2005/8/layout/lProcess3"/>
    <dgm:cxn modelId="{C9968FAE-7083-494B-B728-E8D82F6D1C72}" type="presParOf" srcId="{34BC7A11-46D6-4CD3-A2C1-3FD5B3D3F123}" destId="{803580E4-39B5-44E5-A355-43EEFE242A4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</a:rPr>
            <a:t>Wifi</a:t>
          </a:r>
          <a:r>
            <a:rPr lang="zh-CN" altLang="en-US" sz="1800" b="1" dirty="0" smtClean="0">
              <a:solidFill>
                <a:schemeClr val="tx2">
                  <a:lumMod val="50000"/>
                </a:schemeClr>
              </a:solidFill>
            </a:rPr>
            <a:t>探针</a:t>
          </a:r>
          <a:endParaRPr lang="en-US" sz="18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dirty="0"/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tx2">
                  <a:lumMod val="50000"/>
                </a:schemeClr>
              </a:solidFill>
            </a:rPr>
            <a:t>数据</a:t>
          </a:r>
          <a:endParaRPr lang="en-US" altLang="zh-CN" sz="1600" b="1" dirty="0" smtClean="0">
            <a:solidFill>
              <a:schemeClr val="tx2">
                <a:lumMod val="50000"/>
              </a:schemeClr>
            </a:solidFill>
          </a:endParaRPr>
        </a:p>
        <a:p>
          <a:r>
            <a:rPr lang="zh-CN" altLang="en-US" sz="1600" b="1" dirty="0" smtClean="0">
              <a:solidFill>
                <a:schemeClr val="tx2">
                  <a:lumMod val="50000"/>
                </a:schemeClr>
              </a:solidFill>
            </a:rPr>
            <a:t>采集</a:t>
          </a:r>
          <a:endParaRPr lang="en-US" sz="1600" b="1" dirty="0">
            <a:solidFill>
              <a:schemeClr val="tx2">
                <a:lumMod val="50000"/>
              </a:schemeClr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dirty="0"/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400" b="1" dirty="0" smtClean="0">
              <a:solidFill>
                <a:schemeClr val="tx2">
                  <a:lumMod val="50000"/>
                </a:schemeClr>
              </a:solidFill>
            </a:rPr>
            <a:t>数据分析</a:t>
          </a:r>
          <a:endParaRPr lang="en-US" sz="1400" b="1" dirty="0">
            <a:solidFill>
              <a:schemeClr val="tx2">
                <a:lumMod val="50000"/>
              </a:schemeClr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dirty="0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 custScaleX="119820" custScaleY="111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6723366-A2F8-4195-918D-3C62681151C9}" type="presOf" srcId="{AACFA7FC-124D-47F0-AAB7-D837F03A13D6}" destId="{B1C00099-F839-4B88-A75C-DBB4B9ADCF51}" srcOrd="0" destOrd="0" presId="urn:microsoft.com/office/officeart/2005/8/layout/gear1"/>
    <dgm:cxn modelId="{8696DBBB-BFAF-4E93-8ED0-99E0A45A417C}" type="presOf" srcId="{8C92A023-B595-4B7E-9FD1-86305B47363F}" destId="{FD7956DC-C5EA-4A51-B2A1-48A047E8A937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E4B01E42-9EC3-44D7-85D1-447D6FCD7141}" type="presOf" srcId="{12A631F8-73E8-4437-A632-1DA4C96C2081}" destId="{571C1667-74E2-4E8D-8249-B4E761F0F1AE}" srcOrd="0" destOrd="0" presId="urn:microsoft.com/office/officeart/2005/8/layout/gear1"/>
    <dgm:cxn modelId="{9A0287B0-5E62-44EE-A3CE-79A95479DAE9}" type="presOf" srcId="{37FDA6AE-027B-4120-90CE-09301A415796}" destId="{EF74079A-F63E-4E20-9822-0CE8B80427A2}" srcOrd="1" destOrd="0" presId="urn:microsoft.com/office/officeart/2005/8/layout/gear1"/>
    <dgm:cxn modelId="{0CA45A6A-AD6D-490A-A696-00B936929B56}" type="presOf" srcId="{45610BF7-B096-4636-A867-71803911F6BC}" destId="{B7483B8C-CABF-4BD6-805A-7FCDD0BB865C}" srcOrd="0" destOrd="0" presId="urn:microsoft.com/office/officeart/2005/8/layout/gear1"/>
    <dgm:cxn modelId="{F34D53E1-E10A-4DF8-8CDF-9E09F4A0663B}" type="presOf" srcId="{62F3A35F-EA2B-462C-89DA-224952DBD84B}" destId="{C7EB6A1E-EAB3-4B2A-BFDD-2D475E4D4ACD}" srcOrd="1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83149C4-FE0D-4867-9B46-D1FDF63825FF}" type="presOf" srcId="{37FDA6AE-027B-4120-90CE-09301A415796}" destId="{C7E3621A-60EB-45DA-B405-5D6087090EB3}" srcOrd="0" destOrd="0" presId="urn:microsoft.com/office/officeart/2005/8/layout/gear1"/>
    <dgm:cxn modelId="{BAFDBB32-5FEB-4AE3-BC85-5D6643EB0D73}" type="presOf" srcId="{62F3A35F-EA2B-462C-89DA-224952DBD84B}" destId="{2A5E2C02-0ABF-44E6-9F46-E033A131714F}" srcOrd="2" destOrd="0" presId="urn:microsoft.com/office/officeart/2005/8/layout/gear1"/>
    <dgm:cxn modelId="{C6C1F63E-F9EA-4BAB-BF6E-C7F8DD3E54A9}" type="presOf" srcId="{8C92A023-B595-4B7E-9FD1-86305B47363F}" destId="{50136136-88FE-4DF6-8FA4-B5B4CAB71F10}" srcOrd="2" destOrd="0" presId="urn:microsoft.com/office/officeart/2005/8/layout/gear1"/>
    <dgm:cxn modelId="{B6F943CA-22EF-4296-B14C-7191D035A48D}" type="presOf" srcId="{37FDA6AE-027B-4120-90CE-09301A415796}" destId="{10B37C1D-4F56-4436-8720-48A6A56A1B4D}" srcOrd="2" destOrd="0" presId="urn:microsoft.com/office/officeart/2005/8/layout/gear1"/>
    <dgm:cxn modelId="{49966330-ADA1-48DB-99C6-63428A9C9A1D}" type="presOf" srcId="{8C92A023-B595-4B7E-9FD1-86305B47363F}" destId="{AAC26063-8E6B-49CF-929A-CCC8D66E43FA}" srcOrd="3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153AF470-3337-4DDA-AE17-422528D15B19}" type="presOf" srcId="{62F3A35F-EA2B-462C-89DA-224952DBD84B}" destId="{F7A27FC4-B8D6-4E05-B781-45BFA4ECCBE1}" srcOrd="0" destOrd="0" presId="urn:microsoft.com/office/officeart/2005/8/layout/gear1"/>
    <dgm:cxn modelId="{9AED60DB-D9B6-421F-94C1-2CBFFEF33343}" type="presOf" srcId="{8C92A023-B595-4B7E-9FD1-86305B47363F}" destId="{A68F1EF0-DB04-444A-B80A-C296946C1C32}" srcOrd="1" destOrd="0" presId="urn:microsoft.com/office/officeart/2005/8/layout/gear1"/>
    <dgm:cxn modelId="{B1247233-D071-45DA-ADA4-F036A6D6DEC8}" type="presOf" srcId="{ABB6AAD5-BB22-443A-B98E-11707CBE16C9}" destId="{37536662-69D0-4BBC-B3B0-1F4997E24C33}" srcOrd="0" destOrd="0" presId="urn:microsoft.com/office/officeart/2005/8/layout/gear1"/>
    <dgm:cxn modelId="{687E4E10-36A5-4212-9D71-3232F2DCC2C5}" type="presParOf" srcId="{37536662-69D0-4BBC-B3B0-1F4997E24C33}" destId="{F7A27FC4-B8D6-4E05-B781-45BFA4ECCBE1}" srcOrd="0" destOrd="0" presId="urn:microsoft.com/office/officeart/2005/8/layout/gear1"/>
    <dgm:cxn modelId="{3510E25D-D96A-432E-B3F1-E2195555A72E}" type="presParOf" srcId="{37536662-69D0-4BBC-B3B0-1F4997E24C33}" destId="{C7EB6A1E-EAB3-4B2A-BFDD-2D475E4D4ACD}" srcOrd="1" destOrd="0" presId="urn:microsoft.com/office/officeart/2005/8/layout/gear1"/>
    <dgm:cxn modelId="{5F0FD0DA-767C-4BEE-94AE-5E9D61775604}" type="presParOf" srcId="{37536662-69D0-4BBC-B3B0-1F4997E24C33}" destId="{2A5E2C02-0ABF-44E6-9F46-E033A131714F}" srcOrd="2" destOrd="0" presId="urn:microsoft.com/office/officeart/2005/8/layout/gear1"/>
    <dgm:cxn modelId="{351BD5D1-5B1D-40C1-8B97-75C5D0D3C4F2}" type="presParOf" srcId="{37536662-69D0-4BBC-B3B0-1F4997E24C33}" destId="{C7E3621A-60EB-45DA-B405-5D6087090EB3}" srcOrd="3" destOrd="0" presId="urn:microsoft.com/office/officeart/2005/8/layout/gear1"/>
    <dgm:cxn modelId="{08F297C0-AC60-43AE-BB94-F4ED2E2459E2}" type="presParOf" srcId="{37536662-69D0-4BBC-B3B0-1F4997E24C33}" destId="{EF74079A-F63E-4E20-9822-0CE8B80427A2}" srcOrd="4" destOrd="0" presId="urn:microsoft.com/office/officeart/2005/8/layout/gear1"/>
    <dgm:cxn modelId="{DAAEE75B-C172-4F8A-9240-A52B650F80EA}" type="presParOf" srcId="{37536662-69D0-4BBC-B3B0-1F4997E24C33}" destId="{10B37C1D-4F56-4436-8720-48A6A56A1B4D}" srcOrd="5" destOrd="0" presId="urn:microsoft.com/office/officeart/2005/8/layout/gear1"/>
    <dgm:cxn modelId="{CC63EEF5-4BE7-4855-B933-1539EAA85061}" type="presParOf" srcId="{37536662-69D0-4BBC-B3B0-1F4997E24C33}" destId="{FD7956DC-C5EA-4A51-B2A1-48A047E8A937}" srcOrd="6" destOrd="0" presId="urn:microsoft.com/office/officeart/2005/8/layout/gear1"/>
    <dgm:cxn modelId="{6D7257ED-64A8-463B-B315-719A859E8471}" type="presParOf" srcId="{37536662-69D0-4BBC-B3B0-1F4997E24C33}" destId="{A68F1EF0-DB04-444A-B80A-C296946C1C32}" srcOrd="7" destOrd="0" presId="urn:microsoft.com/office/officeart/2005/8/layout/gear1"/>
    <dgm:cxn modelId="{4EC42B13-EBB9-4CA5-9E3E-04067B371568}" type="presParOf" srcId="{37536662-69D0-4BBC-B3B0-1F4997E24C33}" destId="{50136136-88FE-4DF6-8FA4-B5B4CAB71F10}" srcOrd="8" destOrd="0" presId="urn:microsoft.com/office/officeart/2005/8/layout/gear1"/>
    <dgm:cxn modelId="{A282E517-D7C8-4886-A333-E4828D20B60B}" type="presParOf" srcId="{37536662-69D0-4BBC-B3B0-1F4997E24C33}" destId="{AAC26063-8E6B-49CF-929A-CCC8D66E43FA}" srcOrd="9" destOrd="0" presId="urn:microsoft.com/office/officeart/2005/8/layout/gear1"/>
    <dgm:cxn modelId="{0E571CE1-450A-41EE-96D4-849B471DE2A8}" type="presParOf" srcId="{37536662-69D0-4BBC-B3B0-1F4997E24C33}" destId="{571C1667-74E2-4E8D-8249-B4E761F0F1AE}" srcOrd="10" destOrd="0" presId="urn:microsoft.com/office/officeart/2005/8/layout/gear1"/>
    <dgm:cxn modelId="{27D2352F-299B-4086-8A1F-3CBA8CAC56D8}" type="presParOf" srcId="{37536662-69D0-4BBC-B3B0-1F4997E24C33}" destId="{B1C00099-F839-4B88-A75C-DBB4B9ADCF51}" srcOrd="11" destOrd="0" presId="urn:microsoft.com/office/officeart/2005/8/layout/gear1"/>
    <dgm:cxn modelId="{65E68767-3136-45D0-B4CC-B3063FF28143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C5C488-2D82-48FA-94E1-E6ED648AE07E}">
      <dsp:nvSpPr>
        <dsp:cNvPr id="0" name=""/>
        <dsp:cNvSpPr/>
      </dsp:nvSpPr>
      <dsp:spPr>
        <a:xfrm>
          <a:off x="0" y="377116"/>
          <a:ext cx="2304305" cy="9217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传统的商业分析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0" y="377116"/>
        <a:ext cx="2304305" cy="921722"/>
      </dsp:txXfrm>
    </dsp:sp>
    <dsp:sp modelId="{5F7C99BF-9C18-4701-B642-69C8B195B816}">
      <dsp:nvSpPr>
        <dsp:cNvPr id="0" name=""/>
        <dsp:cNvSpPr/>
      </dsp:nvSpPr>
      <dsp:spPr>
        <a:xfrm>
          <a:off x="0" y="1463928"/>
          <a:ext cx="2304305" cy="9217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打破模式</a:t>
          </a:r>
          <a:endParaRPr lang="en-US" altLang="zh-CN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束缚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0" y="1463928"/>
        <a:ext cx="2304305" cy="921722"/>
      </dsp:txXfrm>
    </dsp:sp>
    <dsp:sp modelId="{803580E4-39B5-44E5-A355-43EEFE242A45}">
      <dsp:nvSpPr>
        <dsp:cNvPr id="0" name=""/>
        <dsp:cNvSpPr/>
      </dsp:nvSpPr>
      <dsp:spPr>
        <a:xfrm>
          <a:off x="0" y="2478643"/>
          <a:ext cx="2304305" cy="9217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提升安全</a:t>
          </a:r>
          <a:endParaRPr lang="en-US" altLang="zh-CN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能力</a:t>
          </a:r>
          <a:endParaRPr lang="en-US" altLang="en-US" sz="1800" b="1" kern="1200" dirty="0">
            <a:solidFill>
              <a:schemeClr val="bg1"/>
            </a:solidFill>
          </a:endParaRPr>
        </a:p>
      </dsp:txBody>
      <dsp:txXfrm>
        <a:off x="0" y="2478643"/>
        <a:ext cx="2304305" cy="9217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75579" y="1552111"/>
          <a:ext cx="1897024" cy="1897024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>
                  <a:lumMod val="50000"/>
                </a:schemeClr>
              </a:solidFill>
            </a:rPr>
            <a:t>Wifi</a:t>
          </a:r>
          <a:r>
            <a:rPr lang="zh-CN" altLang="en-US" sz="1800" b="1" kern="1200" dirty="0" smtClean="0">
              <a:solidFill>
                <a:schemeClr val="tx2">
                  <a:lumMod val="50000"/>
                </a:schemeClr>
              </a:solidFill>
            </a:rPr>
            <a:t>探针</a:t>
          </a:r>
          <a:endParaRPr lang="en-US" sz="1800" b="1" kern="1200" dirty="0"/>
        </a:p>
      </dsp:txBody>
      <dsp:txXfrm>
        <a:off x="1675579" y="1552111"/>
        <a:ext cx="1897024" cy="1897024"/>
      </dsp:txXfrm>
    </dsp:sp>
    <dsp:sp modelId="{C7E3621A-60EB-45DA-B405-5D6087090EB3}">
      <dsp:nvSpPr>
        <dsp:cNvPr id="0" name=""/>
        <dsp:cNvSpPr/>
      </dsp:nvSpPr>
      <dsp:spPr>
        <a:xfrm>
          <a:off x="435131" y="1023834"/>
          <a:ext cx="1653101" cy="1539432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2">
                  <a:lumMod val="50000"/>
                </a:schemeClr>
              </a:solidFill>
            </a:rPr>
            <a:t>数据</a:t>
          </a:r>
          <a:endParaRPr lang="en-US" altLang="zh-CN" sz="1600" b="1" kern="1200" dirty="0" smtClean="0">
            <a:solidFill>
              <a:schemeClr val="tx2">
                <a:lumMod val="50000"/>
              </a:schemeClr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2">
                  <a:lumMod val="50000"/>
                </a:schemeClr>
              </a:solidFill>
            </a:rPr>
            <a:t>采集</a:t>
          </a:r>
          <a:endParaRPr lang="en-US" sz="16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35131" y="1023834"/>
        <a:ext cx="1653101" cy="1539432"/>
      </dsp:txXfrm>
    </dsp:sp>
    <dsp:sp modelId="{FD7956DC-C5EA-4A51-B2A1-48A047E8A937}">
      <dsp:nvSpPr>
        <dsp:cNvPr id="0" name=""/>
        <dsp:cNvSpPr/>
      </dsp:nvSpPr>
      <dsp:spPr>
        <a:xfrm rot="20700000">
          <a:off x="1344602" y="151902"/>
          <a:ext cx="1351779" cy="135177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2">
                  <a:lumMod val="50000"/>
                </a:schemeClr>
              </a:solidFill>
            </a:rPr>
            <a:t>数据分析</a:t>
          </a:r>
          <a:endParaRPr lang="en-US" sz="14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641087" y="448387"/>
        <a:ext cx="758809" cy="758809"/>
      </dsp:txXfrm>
    </dsp:sp>
    <dsp:sp modelId="{571C1667-74E2-4E8D-8249-B4E761F0F1AE}">
      <dsp:nvSpPr>
        <dsp:cNvPr id="0" name=""/>
        <dsp:cNvSpPr/>
      </dsp:nvSpPr>
      <dsp:spPr>
        <a:xfrm>
          <a:off x="1521701" y="1270380"/>
          <a:ext cx="2428191" cy="2428191"/>
        </a:xfrm>
        <a:prstGeom prst="circularArrow">
          <a:avLst>
            <a:gd name="adj1" fmla="val 4688"/>
            <a:gd name="adj2" fmla="val 299029"/>
            <a:gd name="adj3" fmla="val 2495427"/>
            <a:gd name="adj4" fmla="val 15906696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327521" y="801656"/>
          <a:ext cx="1764233" cy="176423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031922" y="-140989"/>
          <a:ext cx="1902198" cy="19021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AF9D5D04-F71F-4320-B15C-1630108AB6BD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A7E9090-FA2F-43F8-87F4-A51646F45B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客流情况更新迅速，便于实时查看线下人群密集程度</a:t>
            </a:r>
          </a:p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585FF1-9037-4F3F-B8EA-4B6EA147E92C}" type="slidenum">
              <a:rPr lang="en-US" altLang="zh-CN" smtClean="0">
                <a:cs typeface="Arial" pitchFamily="34" charset="0"/>
              </a:rPr>
              <a:pPr/>
              <a:t>4</a:t>
            </a:fld>
            <a:endParaRPr lang="en-US" altLang="zh-CN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zh-CN" altLang="en-US" smtClean="0"/>
              <a:t>包括：客流量、入店量、来访周期、驻店时长、跳出率、深访率等</a:t>
            </a:r>
            <a:endParaRPr lang="en-US" altLang="zh-CN" smtClean="0"/>
          </a:p>
          <a:p>
            <a:pPr>
              <a:spcBef>
                <a:spcPct val="20000"/>
              </a:spcBef>
            </a:pPr>
            <a:r>
              <a:rPr lang="zh-CN" altLang="en-US" smtClean="0"/>
              <a:t>从小时、日、周、月多维度分析</a:t>
            </a:r>
            <a:endParaRPr lang="en-US" altLang="zh-CN" smtClean="0"/>
          </a:p>
          <a:p>
            <a:pPr>
              <a:spcBef>
                <a:spcPct val="20000"/>
              </a:spcBef>
            </a:pP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D4BEF7-342F-468B-9DB8-1B946AF992B9}" type="slidenum">
              <a:rPr lang="en-US" altLang="zh-CN" smtClean="0">
                <a:cs typeface="Arial" pitchFamily="34" charset="0"/>
              </a:rPr>
              <a:pPr/>
              <a:t>5</a:t>
            </a:fld>
            <a:endParaRPr lang="en-US" altLang="zh-CN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整个开发过程由若干个短的迭代周期组成，一个短的迭代周期称为一个</a:t>
            </a:r>
            <a:r>
              <a:rPr lang="en-US" altLang="zh-CN" smtClean="0"/>
              <a:t>Sprint</a:t>
            </a:r>
            <a:r>
              <a:rPr lang="zh-CN" altLang="en-US" smtClean="0"/>
              <a:t>。产品</a:t>
            </a:r>
            <a:r>
              <a:rPr lang="en-US" altLang="zh-CN" smtClean="0"/>
              <a:t>backlog</a:t>
            </a:r>
            <a:r>
              <a:rPr lang="zh-CN" altLang="en-US" smtClean="0"/>
              <a:t>是一个按照商业价值排序的需求列表。</a:t>
            </a:r>
            <a:r>
              <a:rPr lang="en-US" altLang="zh-CN" smtClean="0"/>
              <a:t>Scrum</a:t>
            </a:r>
            <a:r>
              <a:rPr lang="zh-CN" altLang="en-US" smtClean="0"/>
              <a:t>团队总是先开发对客户具有较高价值的需求。挑选的需求在</a:t>
            </a:r>
            <a:r>
              <a:rPr lang="en-US" altLang="zh-CN" smtClean="0"/>
              <a:t>Sprint</a:t>
            </a:r>
            <a:r>
              <a:rPr lang="zh-CN" altLang="en-US" smtClean="0"/>
              <a:t>计划会议上经过讨论、分析和估算得到相应的任务列表，我们称它为</a:t>
            </a:r>
            <a:r>
              <a:rPr lang="en-US" altLang="zh-CN" smtClean="0"/>
              <a:t>Sprint backlog</a:t>
            </a:r>
            <a:r>
              <a:rPr lang="zh-CN" altLang="en-US" smtClean="0"/>
              <a:t>。在每个迭代结束时，</a:t>
            </a:r>
            <a:r>
              <a:rPr lang="en-US" altLang="zh-CN" smtClean="0"/>
              <a:t>Scrum</a:t>
            </a:r>
            <a:r>
              <a:rPr lang="zh-CN" altLang="en-US" smtClean="0"/>
              <a:t>团队将递交潜在可交付的产品增量。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687238-EE03-4AE3-9ED2-AC64C2068368}" type="slidenum">
              <a:rPr lang="en-US" altLang="zh-CN" smtClean="0">
                <a:cs typeface="Arial" pitchFamily="34" charset="0"/>
              </a:rPr>
              <a:pPr/>
              <a:t>13</a:t>
            </a:fld>
            <a:endParaRPr lang="en-US" altLang="zh-CN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5F9B-5080-4B14-B956-C872031B92DC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A032D-1A33-40BF-B000-2247236152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92025-58A0-4AE6-BB9B-CBB913A4A752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DF92-0AEE-4E4F-ABC8-601E59A926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D8EFA-6D14-4BF5-8DC8-42237A1C71E1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E210-4487-45DD-BAB9-EB1C1EF20A3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A1F8-6A9B-471C-A875-1EEA15009E65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6D497-590A-459E-BFC0-3B24799B38D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68313" y="1604963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8313" y="1508125"/>
            <a:ext cx="82073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A6A6A6"/>
                </a:solidFill>
                <a:ea typeface="宋体" charset="-122"/>
                <a:cs typeface="Arial" charset="0"/>
              </a:rPr>
              <a:t>Test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69F21-7F4D-413B-8D30-62ACB385E381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CD523-7647-425E-BC81-E0CF81B987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76E0-11CC-4535-8A69-4B91E36B4F67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5A3FD-CC65-48E9-813E-1BC15EED3B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2097-3F8B-40B5-80E9-71E57AC0EE5D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38C9E-CDD3-4E1A-A80F-80F13681B1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8F82F-ACBB-4C60-A70A-B6283FC0F5B1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18FB4-DC83-4E89-93C3-847DF42F32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3A14D-6A48-4A2A-BCE9-6A90EAC179AF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BD879-7474-4085-952D-D42935165E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C9C9C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FEADD63D-9F82-4219-A474-836DA9D548C6}" type="datetimeFigureOut">
              <a:rPr lang="en-US" altLang="zh-CN"/>
              <a:pPr>
                <a:defRPr/>
              </a:pPr>
              <a:t>3/19/2017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C9C9C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C9C9C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3669DDF0-FFC2-4901-8973-D64CDB9B28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9" r:id="rId5"/>
    <p:sldLayoutId id="2147483725" r:id="rId6"/>
    <p:sldLayoutId id="2147483726" r:id="rId7"/>
    <p:sldLayoutId id="2147483727" r:id="rId8"/>
    <p:sldLayoutId id="2147483728" r:id="rId9"/>
    <p:sldLayoutId id="2147483730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59595"/>
          </a:solidFill>
          <a:latin typeface="Source Sans Pro Ligh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59595"/>
          </a:solidFill>
          <a:latin typeface="Source Sans Pro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0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813" y="1341438"/>
            <a:ext cx="5597525" cy="107632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F3F3F"/>
                </a:solidFill>
                <a:ea typeface="宋体" pitchFamily="2" charset="-122"/>
              </a:rPr>
              <a:t>基于</a:t>
            </a:r>
            <a:r>
              <a:rPr lang="en-US" altLang="zh-CN" b="1" dirty="0" smtClean="0">
                <a:solidFill>
                  <a:srgbClr val="3F3F3F"/>
                </a:solidFill>
                <a:ea typeface="宋体" pitchFamily="2" charset="-122"/>
              </a:rPr>
              <a:t>WIFI</a:t>
            </a:r>
            <a:r>
              <a:rPr lang="zh-CN" altLang="en-US" b="1" dirty="0" smtClean="0">
                <a:solidFill>
                  <a:srgbClr val="3F3F3F"/>
                </a:solidFill>
                <a:ea typeface="宋体" pitchFamily="2" charset="-122"/>
              </a:rPr>
              <a:t>探针的</a:t>
            </a:r>
            <a:r>
              <a:rPr lang="en-US" altLang="zh-CN" b="1" dirty="0" smtClean="0">
                <a:solidFill>
                  <a:srgbClr val="3F3F3F"/>
                </a:solidFill>
                <a:ea typeface="宋体" pitchFamily="2" charset="-122"/>
              </a:rPr>
              <a:t/>
            </a:r>
            <a:br>
              <a:rPr lang="en-US" altLang="zh-CN" b="1" dirty="0" smtClean="0">
                <a:solidFill>
                  <a:srgbClr val="3F3F3F"/>
                </a:solidFill>
                <a:ea typeface="宋体" pitchFamily="2" charset="-122"/>
              </a:rPr>
            </a:br>
            <a:r>
              <a:rPr lang="en-US" altLang="zh-CN" b="1" dirty="0" smtClean="0">
                <a:solidFill>
                  <a:srgbClr val="3F3F3F"/>
                </a:solidFill>
                <a:ea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3F3F3F"/>
                </a:solidFill>
                <a:ea typeface="宋体" pitchFamily="2" charset="-122"/>
              </a:rPr>
              <a:t>商业大数据分析技术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19250" y="2852738"/>
            <a:ext cx="4489450" cy="55562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92080" y="3716338"/>
            <a:ext cx="2735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黄振洋、</a:t>
            </a:r>
            <a:r>
              <a:rPr lang="zh-CN" altLang="en-US" b="1" dirty="0" smtClean="0">
                <a:ea typeface="宋体" pitchFamily="2" charset="-122"/>
              </a:rPr>
              <a:t>张航、许成铭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1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>
                <a:solidFill>
                  <a:srgbClr val="FFFFFF"/>
                </a:solidFill>
              </a:rPr>
              <a:t>01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475656" y="2996952"/>
            <a:ext cx="559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ource Sans Pro Light" pitchFamily="34" charset="0"/>
                <a:ea typeface="宋体" pitchFamily="2" charset="-122"/>
                <a:cs typeface="+mj-cs"/>
              </a:rPr>
              <a:t>软件开发计划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124075" y="2852738"/>
            <a:ext cx="51101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  <a:sym typeface="+mn-lt"/>
              </a:rPr>
              <a:t>主要任务、人员分工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663" y="1778000"/>
            <a:ext cx="5110162" cy="781050"/>
          </a:xfrm>
        </p:spPr>
        <p:txBody>
          <a:bodyPr/>
          <a:lstStyle/>
          <a:p>
            <a:r>
              <a:rPr lang="en-US" altLang="zh-CN" sz="4000" b="1" dirty="0" smtClean="0">
                <a:ea typeface="宋体" pitchFamily="2" charset="-122"/>
                <a:sym typeface="+mn-lt"/>
              </a:rPr>
              <a:t>Part Three  </a:t>
            </a:r>
            <a:r>
              <a:rPr lang="zh-CN" altLang="en-US" sz="4000" b="1" dirty="0" smtClean="0">
                <a:ea typeface="宋体" pitchFamily="2" charset="-122"/>
                <a:sym typeface="+mn-lt"/>
              </a:rPr>
              <a:t>项目组织</a:t>
            </a: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10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938" y="2287588"/>
            <a:ext cx="2095501" cy="55562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69"/>
              <a:ext cx="576065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5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9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481013" y="1079500"/>
            <a:ext cx="822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</a:rPr>
              <a:t>Meet Our Awesome Team</a:t>
            </a:r>
            <a:endParaRPr lang="en-US" altLang="zh-CN" b="1">
              <a:solidFill>
                <a:srgbClr val="4BB1A8"/>
              </a:solidFill>
              <a:ea typeface="宋体" pitchFamily="2" charset="-122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ea typeface="宋体" charset="-122"/>
              </a:rPr>
              <a:t>人员分工</a:t>
            </a:r>
            <a:r>
              <a:rPr lang="en-US" altLang="zh-CN" sz="4000" b="1" dirty="0" smtClean="0">
                <a:solidFill>
                  <a:schemeClr val="bg2">
                    <a:lumMod val="25000"/>
                  </a:schemeClr>
                </a:solidFill>
                <a:ea typeface="宋体" charset="-122"/>
              </a:rPr>
              <a:t/>
            </a:r>
            <a:br>
              <a:rPr lang="en-US" altLang="zh-CN" sz="4000" b="1" dirty="0" smtClean="0">
                <a:solidFill>
                  <a:schemeClr val="bg2">
                    <a:lumMod val="25000"/>
                  </a:schemeClr>
                </a:solidFill>
                <a:ea typeface="宋体" charset="-122"/>
              </a:rPr>
            </a:br>
            <a:endParaRPr lang="en-US" altLang="zh-CN" sz="4000" b="1" dirty="0" smtClean="0">
              <a:solidFill>
                <a:schemeClr val="bg2">
                  <a:lumMod val="25000"/>
                </a:schemeClr>
              </a:solidFill>
              <a:ea typeface="宋体" charset="-122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92500" y="1989138"/>
            <a:ext cx="0" cy="3835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65775" y="1989138"/>
            <a:ext cx="0" cy="3835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560" y="1988841"/>
            <a:ext cx="1872208" cy="3096343"/>
            <a:chOff x="455964" y="2876157"/>
            <a:chExt cx="1702488" cy="2322501"/>
          </a:xfrm>
        </p:grpSpPr>
        <p:sp>
          <p:nvSpPr>
            <p:cNvPr id="13354" name="Content Placeholder 2"/>
            <p:cNvSpPr txBox="1">
              <a:spLocks/>
            </p:cNvSpPr>
            <p:nvPr/>
          </p:nvSpPr>
          <p:spPr bwMode="auto">
            <a:xfrm>
              <a:off x="455964" y="3308399"/>
              <a:ext cx="1702488" cy="189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擅长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数据可视化、责任心上进心强，具有很好的团队协作能力</a:t>
              </a:r>
              <a:endParaRPr lang="en-US" altLang="zh-CN" sz="1600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endParaRPr lang="en-US" altLang="zh-CN" sz="1600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负责：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项目</a:t>
              </a:r>
              <a:r>
                <a:rPr lang="zh-CN" altLang="en-US" sz="1600" dirty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进度把控，客户端编写</a:t>
              </a:r>
              <a:endParaRPr lang="en-US" altLang="zh-CN" sz="1600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18461" name="Content Placeholder 2"/>
            <p:cNvSpPr txBox="1">
              <a:spLocks/>
            </p:cNvSpPr>
            <p:nvPr/>
          </p:nvSpPr>
          <p:spPr bwMode="auto">
            <a:xfrm>
              <a:off x="578669" y="2957245"/>
              <a:ext cx="1369965" cy="45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1F1F1F"/>
                  </a:solidFill>
                  <a:latin typeface="Source Sans Pro Black" pitchFamily="34" charset="0"/>
                  <a:ea typeface="宋体" pitchFamily="2" charset="-122"/>
                </a:rPr>
                <a:t>黄振洋</a:t>
              </a:r>
              <a:endParaRPr lang="en-US" altLang="zh-CN" sz="2000">
                <a:solidFill>
                  <a:srgbClr val="1F1F1F"/>
                </a:solidFill>
                <a:latin typeface="Source Sans Pro Black" pitchFamily="34" charset="0"/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2000">
                <a:solidFill>
                  <a:srgbClr val="1F1F1F"/>
                </a:solidFill>
                <a:latin typeface="Source Sans Pro Black" pitchFamily="34" charset="0"/>
                <a:ea typeface="宋体" pitchFamily="2" charset="-122"/>
              </a:endParaRPr>
            </a:p>
          </p:txBody>
        </p:sp>
        <p:sp>
          <p:nvSpPr>
            <p:cNvPr id="18462" name="Content Placeholder 2"/>
            <p:cNvSpPr txBox="1">
              <a:spLocks/>
            </p:cNvSpPr>
            <p:nvPr/>
          </p:nvSpPr>
          <p:spPr bwMode="auto">
            <a:xfrm>
              <a:off x="523813" y="3216807"/>
              <a:ext cx="1437814" cy="32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200">
                <a:solidFill>
                  <a:srgbClr val="7F7F7F"/>
                </a:solidFill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200">
                <a:solidFill>
                  <a:srgbClr val="7F7F7F"/>
                </a:solidFill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200">
                <a:solidFill>
                  <a:srgbClr val="7F7F7F"/>
                </a:solidFill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200">
                <a:solidFill>
                  <a:srgbClr val="7F7F7F"/>
                </a:solidFill>
                <a:ea typeface="宋体" pitchFamily="2" charset="-122"/>
              </a:endParaRPr>
            </a:p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200">
                <a:solidFill>
                  <a:srgbClr val="7F7F7F"/>
                </a:solidFill>
                <a:ea typeface="宋体" pitchFamily="2" charset="-122"/>
              </a:endParaRPr>
            </a:p>
          </p:txBody>
        </p:sp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575409" y="2876157"/>
              <a:ext cx="1375625" cy="60855"/>
              <a:chOff x="2055030" y="1463669"/>
              <a:chExt cx="2304256" cy="5449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55655" y="1463669"/>
                <a:ext cx="575508" cy="543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31163" y="1463669"/>
                <a:ext cx="577927" cy="543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9089" y="1463669"/>
                <a:ext cx="575508" cy="543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84597" y="1463669"/>
                <a:ext cx="575508" cy="5437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707904" y="1988838"/>
            <a:ext cx="2016224" cy="3220360"/>
            <a:chOff x="496565" y="2876157"/>
            <a:chExt cx="1629731" cy="1207762"/>
          </a:xfrm>
        </p:grpSpPr>
        <p:sp>
          <p:nvSpPr>
            <p:cNvPr id="18451" name="Content Placeholder 2"/>
            <p:cNvSpPr txBox="1">
              <a:spLocks/>
            </p:cNvSpPr>
            <p:nvPr/>
          </p:nvSpPr>
          <p:spPr bwMode="auto">
            <a:xfrm>
              <a:off x="496565" y="3496121"/>
              <a:ext cx="1534535" cy="5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000">
                <a:solidFill>
                  <a:srgbClr val="A6A6A6"/>
                </a:solidFill>
                <a:ea typeface="宋体" pitchFamily="2" charset="-122"/>
              </a:endParaRPr>
            </a:p>
          </p:txBody>
        </p:sp>
        <p:sp>
          <p:nvSpPr>
            <p:cNvPr id="18452" name="Content Placeholder 2"/>
            <p:cNvSpPr txBox="1">
              <a:spLocks/>
            </p:cNvSpPr>
            <p:nvPr/>
          </p:nvSpPr>
          <p:spPr bwMode="auto">
            <a:xfrm>
              <a:off x="578850" y="2957245"/>
              <a:ext cx="1369965" cy="45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1F1F1F"/>
                  </a:solidFill>
                  <a:latin typeface="Source Sans Pro Black" pitchFamily="34" charset="0"/>
                  <a:ea typeface="宋体" pitchFamily="2" charset="-122"/>
                </a:rPr>
                <a:t>张航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554770" y="3092204"/>
              <a:ext cx="1571526" cy="91847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擅长算法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、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具备一定的经济学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、管理学、市场分析及营销方面的基础知识技能</a:t>
              </a:r>
              <a:endParaRPr lang="en-US" altLang="zh-CN" sz="1600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endParaRPr lang="en-US" altLang="zh-CN" sz="1600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负责：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服务端业务</a:t>
              </a:r>
              <a:r>
                <a:rPr lang="zh-CN" altLang="en-US" sz="1600" dirty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逻辑</a:t>
              </a:r>
              <a:r>
                <a:rPr lang="zh-CN" altLang="en-US" sz="1600" dirty="0" smtClean="0">
                  <a:solidFill>
                    <a:schemeClr val="tx2">
                      <a:lumMod val="50000"/>
                    </a:schemeClr>
                  </a:solidFill>
                  <a:ea typeface="宋体" pitchFamily="2" charset="-122"/>
                </a:rPr>
                <a:t>编写、产品市场调研及分析</a:t>
              </a:r>
              <a:endParaRPr lang="zh-CN" altLang="en-US" sz="1600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575409" y="2876157"/>
              <a:ext cx="1375625" cy="60855"/>
              <a:chOff x="2055030" y="1463669"/>
              <a:chExt cx="2304256" cy="54490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055958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631465" y="1463669"/>
                <a:ext cx="577925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09390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784898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6659563" y="1989137"/>
            <a:ext cx="1687512" cy="1610180"/>
            <a:chOff x="496565" y="2876157"/>
            <a:chExt cx="1534535" cy="1207762"/>
          </a:xfrm>
        </p:grpSpPr>
        <p:sp>
          <p:nvSpPr>
            <p:cNvPr id="18442" name="Content Placeholder 2"/>
            <p:cNvSpPr txBox="1">
              <a:spLocks/>
            </p:cNvSpPr>
            <p:nvPr/>
          </p:nvSpPr>
          <p:spPr bwMode="auto">
            <a:xfrm>
              <a:off x="496565" y="3496121"/>
              <a:ext cx="1534535" cy="5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000">
                <a:solidFill>
                  <a:srgbClr val="A6A6A6"/>
                </a:solidFill>
                <a:ea typeface="宋体" pitchFamily="2" charset="-122"/>
              </a:endParaRPr>
            </a:p>
          </p:txBody>
        </p:sp>
        <p:sp>
          <p:nvSpPr>
            <p:cNvPr id="18443" name="Content Placeholder 2"/>
            <p:cNvSpPr txBox="1">
              <a:spLocks/>
            </p:cNvSpPr>
            <p:nvPr/>
          </p:nvSpPr>
          <p:spPr bwMode="auto">
            <a:xfrm>
              <a:off x="578850" y="2957245"/>
              <a:ext cx="1369965" cy="45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1F1F1F"/>
                  </a:solidFill>
                  <a:latin typeface="Source Sans Pro Black" pitchFamily="34" charset="0"/>
                  <a:ea typeface="宋体" pitchFamily="2" charset="-122"/>
                </a:rPr>
                <a:t>许成铭</a:t>
              </a:r>
            </a:p>
          </p:txBody>
        </p:sp>
        <p:sp>
          <p:nvSpPr>
            <p:cNvPr id="18444" name="Content Placeholder 2"/>
            <p:cNvSpPr txBox="1">
              <a:spLocks/>
            </p:cNvSpPr>
            <p:nvPr/>
          </p:nvSpPr>
          <p:spPr bwMode="auto">
            <a:xfrm>
              <a:off x="496565" y="3308214"/>
              <a:ext cx="1479678" cy="33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dirty="0" smtClean="0">
                  <a:solidFill>
                    <a:srgbClr val="1F1F1F"/>
                  </a:solidFill>
                  <a:ea typeface="宋体" pitchFamily="2" charset="-122"/>
                </a:rPr>
                <a:t>擅长系统架构，大数据分析</a:t>
              </a:r>
              <a:endParaRPr lang="en-US" altLang="zh-CN" sz="1600" dirty="0" smtClean="0">
                <a:solidFill>
                  <a:srgbClr val="1F1F1F"/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600" dirty="0" smtClean="0">
                <a:solidFill>
                  <a:srgbClr val="1F1F1F"/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dirty="0" smtClean="0">
                  <a:solidFill>
                    <a:srgbClr val="1F1F1F"/>
                  </a:solidFill>
                  <a:ea typeface="宋体" pitchFamily="2" charset="-122"/>
                </a:rPr>
                <a:t>负责：总体设计</a:t>
              </a:r>
              <a:r>
                <a:rPr lang="zh-CN" altLang="en-US" sz="1600" dirty="0" smtClean="0">
                  <a:solidFill>
                    <a:srgbClr val="1F1F1F"/>
                  </a:solidFill>
                  <a:ea typeface="宋体" pitchFamily="2" charset="-122"/>
                </a:rPr>
                <a:t>、大</a:t>
              </a:r>
              <a:r>
                <a:rPr lang="zh-CN" altLang="en-US" sz="1600" dirty="0">
                  <a:solidFill>
                    <a:srgbClr val="1F1F1F"/>
                  </a:solidFill>
                  <a:ea typeface="宋体" pitchFamily="2" charset="-122"/>
                </a:rPr>
                <a:t>数据分析，</a:t>
              </a:r>
              <a:endParaRPr lang="en-US" altLang="zh-CN" sz="1600" dirty="0">
                <a:solidFill>
                  <a:srgbClr val="1F1F1F"/>
                </a:solidFill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1F1F1F"/>
                  </a:solidFill>
                  <a:ea typeface="宋体" pitchFamily="2" charset="-122"/>
                </a:rPr>
                <a:t>数据库设计</a:t>
              </a:r>
            </a:p>
          </p:txBody>
        </p:sp>
        <p:grpSp>
          <p:nvGrpSpPr>
            <p:cNvPr id="7" name="Group 101"/>
            <p:cNvGrpSpPr>
              <a:grpSpLocks/>
            </p:cNvGrpSpPr>
            <p:nvPr/>
          </p:nvGrpSpPr>
          <p:grpSpPr bwMode="auto">
            <a:xfrm>
              <a:off x="575409" y="2876157"/>
              <a:ext cx="1375625" cy="60855"/>
              <a:chOff x="2055030" y="1463669"/>
              <a:chExt cx="2304256" cy="5449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055956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31464" y="1463669"/>
                <a:ext cx="577927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209391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784899" y="1463669"/>
                <a:ext cx="575508" cy="5437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rgbClr val="FFFFFF"/>
                  </a:solidFill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51" name="Flowchart: Off-page Connector 50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11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124075" y="2852738"/>
            <a:ext cx="51101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  <a:sym typeface="+mn-lt"/>
              </a:rPr>
              <a:t>过程模型，阶段划分，主要的里程碑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663" y="1778000"/>
            <a:ext cx="5110162" cy="781050"/>
          </a:xfrm>
        </p:spPr>
        <p:txBody>
          <a:bodyPr/>
          <a:lstStyle/>
          <a:p>
            <a:r>
              <a:rPr lang="en-US" altLang="zh-CN" sz="4000" b="1" dirty="0" smtClean="0">
                <a:ea typeface="宋体" pitchFamily="2" charset="-122"/>
                <a:sym typeface="+mn-lt"/>
              </a:rPr>
              <a:t>Part Four  </a:t>
            </a:r>
            <a:r>
              <a:rPr lang="zh-CN" altLang="en-US" sz="4000" b="1" dirty="0" smtClean="0">
                <a:ea typeface="宋体" pitchFamily="2" charset="-122"/>
                <a:sym typeface="+mn-lt"/>
              </a:rPr>
              <a:t>项目计划</a:t>
            </a: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12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938" y="2287588"/>
            <a:ext cx="2095501" cy="55562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69"/>
              <a:ext cx="576065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5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9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8313" y="0"/>
            <a:ext cx="8075612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过程模型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13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5527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609329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采用瀑布模型，同时在开发过程中不断对产品需求进行迭代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b="1" spc="300" dirty="0" smtClean="0">
                <a:solidFill>
                  <a:schemeClr val="bg1"/>
                </a:solidFill>
                <a:ea typeface="宋体" pitchFamily="2" charset="-122"/>
              </a:rPr>
              <a:t>阶段划分</a:t>
            </a:r>
            <a:endParaRPr lang="en-US" altLang="zh-CN" sz="4000" b="1" spc="300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81013" y="1079500"/>
            <a:ext cx="8229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A look at our work flow</a:t>
            </a:r>
          </a:p>
        </p:txBody>
      </p:sp>
      <p:sp>
        <p:nvSpPr>
          <p:cNvPr id="419" name="Title 13"/>
          <p:cNvSpPr txBox="1">
            <a:spLocks/>
          </p:cNvSpPr>
          <p:nvPr/>
        </p:nvSpPr>
        <p:spPr bwMode="auto">
          <a:xfrm>
            <a:off x="5346700" y="2622550"/>
            <a:ext cx="288448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调研立项</a:t>
            </a:r>
            <a:endParaRPr lang="en-US" altLang="zh-CN" sz="2800" dirty="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962150"/>
            <a:ext cx="0" cy="108267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4676775"/>
            <a:ext cx="0" cy="2181225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Freeform 16"/>
          <p:cNvSpPr>
            <a:spLocks noEditPoints="1"/>
          </p:cNvSpPr>
          <p:nvPr/>
        </p:nvSpPr>
        <p:spPr bwMode="auto">
          <a:xfrm>
            <a:off x="4184650" y="3314700"/>
            <a:ext cx="774700" cy="1060450"/>
          </a:xfrm>
          <a:custGeom>
            <a:avLst/>
            <a:gdLst>
              <a:gd name="T0" fmla="*/ 2147483647 w 293"/>
              <a:gd name="T1" fmla="*/ 2147483647 h 400"/>
              <a:gd name="T2" fmla="*/ 2147483647 w 293"/>
              <a:gd name="T3" fmla="*/ 2147483647 h 400"/>
              <a:gd name="T4" fmla="*/ 2147483647 w 293"/>
              <a:gd name="T5" fmla="*/ 2147483647 h 400"/>
              <a:gd name="T6" fmla="*/ 2147483647 w 293"/>
              <a:gd name="T7" fmla="*/ 2147483647 h 400"/>
              <a:gd name="T8" fmla="*/ 2147483647 w 293"/>
              <a:gd name="T9" fmla="*/ 2147483647 h 400"/>
              <a:gd name="T10" fmla="*/ 2147483647 w 293"/>
              <a:gd name="T11" fmla="*/ 2147483647 h 400"/>
              <a:gd name="T12" fmla="*/ 2147483647 w 293"/>
              <a:gd name="T13" fmla="*/ 2147483647 h 400"/>
              <a:gd name="T14" fmla="*/ 2147483647 w 293"/>
              <a:gd name="T15" fmla="*/ 2147483647 h 400"/>
              <a:gd name="T16" fmla="*/ 2147483647 w 293"/>
              <a:gd name="T17" fmla="*/ 0 h 400"/>
              <a:gd name="T18" fmla="*/ 2147483647 w 293"/>
              <a:gd name="T19" fmla="*/ 2147483647 h 400"/>
              <a:gd name="T20" fmla="*/ 2147483647 w 293"/>
              <a:gd name="T21" fmla="*/ 2147483647 h 400"/>
              <a:gd name="T22" fmla="*/ 2147483647 w 293"/>
              <a:gd name="T23" fmla="*/ 2147483647 h 400"/>
              <a:gd name="T24" fmla="*/ 2147483647 w 293"/>
              <a:gd name="T25" fmla="*/ 2147483647 h 400"/>
              <a:gd name="T26" fmla="*/ 2147483647 w 293"/>
              <a:gd name="T27" fmla="*/ 2147483647 h 400"/>
              <a:gd name="T28" fmla="*/ 2147483647 w 293"/>
              <a:gd name="T29" fmla="*/ 2147483647 h 400"/>
              <a:gd name="T30" fmla="*/ 2147483647 w 293"/>
              <a:gd name="T31" fmla="*/ 2147483647 h 400"/>
              <a:gd name="T32" fmla="*/ 2147483647 w 293"/>
              <a:gd name="T33" fmla="*/ 2147483647 h 400"/>
              <a:gd name="T34" fmla="*/ 2147483647 w 293"/>
              <a:gd name="T35" fmla="*/ 2147483647 h 400"/>
              <a:gd name="T36" fmla="*/ 2147483647 w 293"/>
              <a:gd name="T37" fmla="*/ 2147483647 h 400"/>
              <a:gd name="T38" fmla="*/ 2147483647 w 293"/>
              <a:gd name="T39" fmla="*/ 2147483647 h 4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3"/>
              <a:gd name="T61" fmla="*/ 0 h 400"/>
              <a:gd name="T62" fmla="*/ 293 w 293"/>
              <a:gd name="T63" fmla="*/ 400 h 40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" name="Content Placeholder 2"/>
          <p:cNvSpPr txBox="1">
            <a:spLocks/>
          </p:cNvSpPr>
          <p:nvPr/>
        </p:nvSpPr>
        <p:spPr bwMode="auto">
          <a:xfrm>
            <a:off x="1331913" y="4411663"/>
            <a:ext cx="24495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pitchFamily="34" charset="0"/>
              <a:buNone/>
            </a:pPr>
            <a:endParaRPr lang="en-US" altLang="zh-CN" sz="24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 bwMode="auto">
          <a:xfrm>
            <a:off x="896938" y="3910013"/>
            <a:ext cx="288448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80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项目计划</a:t>
            </a:r>
            <a:endParaRPr lang="en-US" altLang="zh-CN" sz="280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sp>
        <p:nvSpPr>
          <p:cNvPr id="15" name="Title 13"/>
          <p:cNvSpPr txBox="1">
            <a:spLocks/>
          </p:cNvSpPr>
          <p:nvPr/>
        </p:nvSpPr>
        <p:spPr bwMode="auto">
          <a:xfrm>
            <a:off x="5364163" y="3284538"/>
            <a:ext cx="288448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调研提出问题和需求，立项</a:t>
            </a:r>
            <a:endParaRPr lang="en-US" altLang="zh-CN" sz="1600" dirty="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 bwMode="auto">
          <a:xfrm>
            <a:off x="1908175" y="4581525"/>
            <a:ext cx="2447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总体设计、详细设计、</a:t>
            </a:r>
            <a:endParaRPr lang="en-US" altLang="zh-CN" sz="1600" dirty="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制定项目计划</a:t>
            </a:r>
            <a:endParaRPr lang="en-US" altLang="zh-CN" sz="1600" dirty="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sp>
        <p:nvSpPr>
          <p:cNvPr id="1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14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419" grpId="0"/>
      <p:bldP spid="403" grpId="0" animBg="1"/>
      <p:bldP spid="404" grpId="0"/>
      <p:bldP spid="418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ontent Placeholder 2"/>
          <p:cNvSpPr>
            <a:spLocks noGrp="1"/>
          </p:cNvSpPr>
          <p:nvPr>
            <p:ph idx="1"/>
          </p:nvPr>
        </p:nvSpPr>
        <p:spPr>
          <a:xfrm>
            <a:off x="5367338" y="1528763"/>
            <a:ext cx="3525142" cy="204425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Wifi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探针数据采集、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数据库存储、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客户端服务端编写、测试等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这几个为我们的里程碑以及检查点 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9" name="Title 13"/>
          <p:cNvSpPr txBox="1">
            <a:spLocks/>
          </p:cNvSpPr>
          <p:nvPr/>
        </p:nvSpPr>
        <p:spPr bwMode="auto">
          <a:xfrm>
            <a:off x="5346700" y="1028700"/>
            <a:ext cx="288448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编码测试</a:t>
            </a:r>
            <a:endParaRPr lang="en-US" altLang="zh-CN" sz="280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10826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2755900"/>
            <a:ext cx="0" cy="1249363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>
            <a:spLocks/>
          </p:cNvSpPr>
          <p:nvPr/>
        </p:nvSpPr>
        <p:spPr bwMode="auto">
          <a:xfrm>
            <a:off x="611188" y="4724400"/>
            <a:ext cx="2884487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产品</a:t>
            </a:r>
            <a:r>
              <a:rPr lang="zh-CN" altLang="en-US">
                <a:solidFill>
                  <a:schemeClr val="bg1"/>
                </a:solidFill>
                <a:ea typeface="宋体" pitchFamily="2" charset="-122"/>
              </a:rPr>
              <a:t>集成</a:t>
            </a:r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 bwMode="auto">
          <a:xfrm>
            <a:off x="684213" y="3789363"/>
            <a:ext cx="28844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sz="280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潜在可交付的</a:t>
            </a:r>
            <a:endParaRPr lang="en-US" altLang="zh-CN" sz="280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  <a:p>
            <a:pPr algn="r"/>
            <a:r>
              <a:rPr lang="zh-CN" altLang="en-US" sz="280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产品增量</a:t>
            </a:r>
            <a:endParaRPr lang="en-US" altLang="zh-CN" sz="280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995738" y="4221163"/>
            <a:ext cx="990600" cy="993775"/>
          </a:xfrm>
          <a:custGeom>
            <a:avLst/>
            <a:gdLst>
              <a:gd name="T0" fmla="*/ 2147483647 w 320"/>
              <a:gd name="T1" fmla="*/ 0 h 320"/>
              <a:gd name="T2" fmla="*/ 2147483647 w 320"/>
              <a:gd name="T3" fmla="*/ 0 h 320"/>
              <a:gd name="T4" fmla="*/ 2147483647 w 320"/>
              <a:gd name="T5" fmla="*/ 2147483647 h 320"/>
              <a:gd name="T6" fmla="*/ 2147483647 w 320"/>
              <a:gd name="T7" fmla="*/ 2147483647 h 320"/>
              <a:gd name="T8" fmla="*/ 2147483647 w 320"/>
              <a:gd name="T9" fmla="*/ 2147483647 h 320"/>
              <a:gd name="T10" fmla="*/ 2147483647 w 320"/>
              <a:gd name="T11" fmla="*/ 2147483647 h 320"/>
              <a:gd name="T12" fmla="*/ 2147483647 w 320"/>
              <a:gd name="T13" fmla="*/ 2147483647 h 320"/>
              <a:gd name="T14" fmla="*/ 2147483647 w 320"/>
              <a:gd name="T15" fmla="*/ 2147483647 h 320"/>
              <a:gd name="T16" fmla="*/ 2147483647 w 320"/>
              <a:gd name="T17" fmla="*/ 0 h 320"/>
              <a:gd name="T18" fmla="*/ 2147483647 w 320"/>
              <a:gd name="T19" fmla="*/ 2147483647 h 320"/>
              <a:gd name="T20" fmla="*/ 2147483647 w 320"/>
              <a:gd name="T21" fmla="*/ 2147483647 h 320"/>
              <a:gd name="T22" fmla="*/ 2147483647 w 320"/>
              <a:gd name="T23" fmla="*/ 2147483647 h 320"/>
              <a:gd name="T24" fmla="*/ 2147483647 w 320"/>
              <a:gd name="T25" fmla="*/ 2147483647 h 320"/>
              <a:gd name="T26" fmla="*/ 2147483647 w 320"/>
              <a:gd name="T27" fmla="*/ 2147483647 h 320"/>
              <a:gd name="T28" fmla="*/ 2147483647 w 320"/>
              <a:gd name="T29" fmla="*/ 2147483647 h 320"/>
              <a:gd name="T30" fmla="*/ 0 w 320"/>
              <a:gd name="T31" fmla="*/ 2147483647 h 320"/>
              <a:gd name="T32" fmla="*/ 0 w 320"/>
              <a:gd name="T33" fmla="*/ 2147483647 h 320"/>
              <a:gd name="T34" fmla="*/ 2147483647 w 320"/>
              <a:gd name="T35" fmla="*/ 2147483647 h 320"/>
              <a:gd name="T36" fmla="*/ 2147483647 w 320"/>
              <a:gd name="T37" fmla="*/ 2147483647 h 320"/>
              <a:gd name="T38" fmla="*/ 2147483647 w 320"/>
              <a:gd name="T39" fmla="*/ 2147483647 h 320"/>
              <a:gd name="T40" fmla="*/ 2147483647 w 320"/>
              <a:gd name="T41" fmla="*/ 2147483647 h 320"/>
              <a:gd name="T42" fmla="*/ 2147483647 w 320"/>
              <a:gd name="T43" fmla="*/ 2147483647 h 3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20"/>
              <a:gd name="T67" fmla="*/ 0 h 320"/>
              <a:gd name="T68" fmla="*/ 320 w 320"/>
              <a:gd name="T69" fmla="*/ 320 h 3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20" h="320">
                <a:moveTo>
                  <a:pt x="28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97" y="0"/>
                  <a:pt x="80" y="17"/>
                  <a:pt x="80" y="39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22"/>
                  <a:pt x="98" y="240"/>
                  <a:pt x="120" y="240"/>
                </a:cubicBezTo>
                <a:cubicBezTo>
                  <a:pt x="280" y="240"/>
                  <a:pt x="280" y="240"/>
                  <a:pt x="280" y="240"/>
                </a:cubicBezTo>
                <a:cubicBezTo>
                  <a:pt x="302" y="240"/>
                  <a:pt x="320" y="222"/>
                  <a:pt x="320" y="20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200"/>
                </a:moveTo>
                <a:cubicBezTo>
                  <a:pt x="120" y="200"/>
                  <a:pt x="120" y="200"/>
                  <a:pt x="120" y="20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200"/>
                </a:lnTo>
                <a:close/>
                <a:moveTo>
                  <a:pt x="4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280"/>
                  <a:pt x="160" y="280"/>
                  <a:pt x="160" y="280"/>
                </a:cubicBezTo>
                <a:cubicBezTo>
                  <a:pt x="40" y="280"/>
                  <a:pt x="40" y="280"/>
                  <a:pt x="40" y="280"/>
                </a:cubicBezTo>
                <a:lnTo>
                  <a:pt x="40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3924300" y="1341438"/>
            <a:ext cx="1114425" cy="993775"/>
          </a:xfrm>
          <a:custGeom>
            <a:avLst/>
            <a:gdLst>
              <a:gd name="T0" fmla="*/ 2147483647 w 401"/>
              <a:gd name="T1" fmla="*/ 2147483647 h 357"/>
              <a:gd name="T2" fmla="*/ 2147483647 w 401"/>
              <a:gd name="T3" fmla="*/ 2147483647 h 357"/>
              <a:gd name="T4" fmla="*/ 2147483647 w 401"/>
              <a:gd name="T5" fmla="*/ 2147483647 h 357"/>
              <a:gd name="T6" fmla="*/ 2147483647 w 401"/>
              <a:gd name="T7" fmla="*/ 2147483647 h 357"/>
              <a:gd name="T8" fmla="*/ 2147483647 w 401"/>
              <a:gd name="T9" fmla="*/ 2147483647 h 357"/>
              <a:gd name="T10" fmla="*/ 2147483647 w 401"/>
              <a:gd name="T11" fmla="*/ 2147483647 h 357"/>
              <a:gd name="T12" fmla="*/ 2147483647 w 401"/>
              <a:gd name="T13" fmla="*/ 2147483647 h 357"/>
              <a:gd name="T14" fmla="*/ 2147483647 w 401"/>
              <a:gd name="T15" fmla="*/ 2147483647 h 357"/>
              <a:gd name="T16" fmla="*/ 2147483647 w 401"/>
              <a:gd name="T17" fmla="*/ 2147483647 h 357"/>
              <a:gd name="T18" fmla="*/ 2147483647 w 401"/>
              <a:gd name="T19" fmla="*/ 2147483647 h 357"/>
              <a:gd name="T20" fmla="*/ 2147483647 w 401"/>
              <a:gd name="T21" fmla="*/ 2147483647 h 357"/>
              <a:gd name="T22" fmla="*/ 2147483647 w 401"/>
              <a:gd name="T23" fmla="*/ 2147483647 h 357"/>
              <a:gd name="T24" fmla="*/ 2147483647 w 401"/>
              <a:gd name="T25" fmla="*/ 2147483647 h 357"/>
              <a:gd name="T26" fmla="*/ 2147483647 w 401"/>
              <a:gd name="T27" fmla="*/ 2147483647 h 357"/>
              <a:gd name="T28" fmla="*/ 2147483647 w 401"/>
              <a:gd name="T29" fmla="*/ 2147483647 h 357"/>
              <a:gd name="T30" fmla="*/ 2147483647 w 401"/>
              <a:gd name="T31" fmla="*/ 2147483647 h 357"/>
              <a:gd name="T32" fmla="*/ 2147483647 w 401"/>
              <a:gd name="T33" fmla="*/ 2147483647 h 357"/>
              <a:gd name="T34" fmla="*/ 2147483647 w 401"/>
              <a:gd name="T35" fmla="*/ 2147483647 h 357"/>
              <a:gd name="T36" fmla="*/ 2147483647 w 401"/>
              <a:gd name="T37" fmla="*/ 2147483647 h 357"/>
              <a:gd name="T38" fmla="*/ 2147483647 w 401"/>
              <a:gd name="T39" fmla="*/ 2147483647 h 357"/>
              <a:gd name="T40" fmla="*/ 2147483647 w 401"/>
              <a:gd name="T41" fmla="*/ 2147483647 h 357"/>
              <a:gd name="T42" fmla="*/ 2147483647 w 401"/>
              <a:gd name="T43" fmla="*/ 2147483647 h 357"/>
              <a:gd name="T44" fmla="*/ 2147483647 w 401"/>
              <a:gd name="T45" fmla="*/ 2147483647 h 357"/>
              <a:gd name="T46" fmla="*/ 2147483647 w 401"/>
              <a:gd name="T47" fmla="*/ 2147483647 h 357"/>
              <a:gd name="T48" fmla="*/ 2147483647 w 401"/>
              <a:gd name="T49" fmla="*/ 2147483647 h 357"/>
              <a:gd name="T50" fmla="*/ 2147483647 w 401"/>
              <a:gd name="T51" fmla="*/ 2147483647 h 357"/>
              <a:gd name="T52" fmla="*/ 2147483647 w 401"/>
              <a:gd name="T53" fmla="*/ 2147483647 h 357"/>
              <a:gd name="T54" fmla="*/ 2147483647 w 401"/>
              <a:gd name="T55" fmla="*/ 2147483647 h 357"/>
              <a:gd name="T56" fmla="*/ 2147483647 w 401"/>
              <a:gd name="T57" fmla="*/ 2147483647 h 357"/>
              <a:gd name="T58" fmla="*/ 2147483647 w 401"/>
              <a:gd name="T59" fmla="*/ 2147483647 h 357"/>
              <a:gd name="T60" fmla="*/ 2147483647 w 401"/>
              <a:gd name="T61" fmla="*/ 2147483647 h 357"/>
              <a:gd name="T62" fmla="*/ 2147483647 w 401"/>
              <a:gd name="T63" fmla="*/ 2147483647 h 357"/>
              <a:gd name="T64" fmla="*/ 2147483647 w 401"/>
              <a:gd name="T65" fmla="*/ 2147483647 h 357"/>
              <a:gd name="T66" fmla="*/ 2147483647 w 401"/>
              <a:gd name="T67" fmla="*/ 2147483647 h 357"/>
              <a:gd name="T68" fmla="*/ 2147483647 w 401"/>
              <a:gd name="T69" fmla="*/ 2147483647 h 357"/>
              <a:gd name="T70" fmla="*/ 2147483647 w 401"/>
              <a:gd name="T71" fmla="*/ 2147483647 h 357"/>
              <a:gd name="T72" fmla="*/ 2147483647 w 401"/>
              <a:gd name="T73" fmla="*/ 2147483647 h 357"/>
              <a:gd name="T74" fmla="*/ 2147483647 w 401"/>
              <a:gd name="T75" fmla="*/ 2147483647 h 357"/>
              <a:gd name="T76" fmla="*/ 2147483647 w 401"/>
              <a:gd name="T77" fmla="*/ 2147483647 h 357"/>
              <a:gd name="T78" fmla="*/ 2147483647 w 401"/>
              <a:gd name="T79" fmla="*/ 2147483647 h 357"/>
              <a:gd name="T80" fmla="*/ 2147483647 w 401"/>
              <a:gd name="T81" fmla="*/ 2147483647 h 357"/>
              <a:gd name="T82" fmla="*/ 2147483647 w 401"/>
              <a:gd name="T83" fmla="*/ 2147483647 h 357"/>
              <a:gd name="T84" fmla="*/ 2147483647 w 401"/>
              <a:gd name="T85" fmla="*/ 2147483647 h 357"/>
              <a:gd name="T86" fmla="*/ 2147483647 w 401"/>
              <a:gd name="T87" fmla="*/ 2147483647 h 357"/>
              <a:gd name="T88" fmla="*/ 2147483647 w 401"/>
              <a:gd name="T89" fmla="*/ 2147483647 h 357"/>
              <a:gd name="T90" fmla="*/ 2147483647 w 401"/>
              <a:gd name="T91" fmla="*/ 2147483647 h 357"/>
              <a:gd name="T92" fmla="*/ 2147483647 w 401"/>
              <a:gd name="T93" fmla="*/ 2147483647 h 357"/>
              <a:gd name="T94" fmla="*/ 2147483647 w 401"/>
              <a:gd name="T95" fmla="*/ 2147483647 h 357"/>
              <a:gd name="T96" fmla="*/ 2147483647 w 401"/>
              <a:gd name="T97" fmla="*/ 2147483647 h 35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1"/>
              <a:gd name="T148" fmla="*/ 0 h 357"/>
              <a:gd name="T149" fmla="*/ 401 w 401"/>
              <a:gd name="T150" fmla="*/ 357 h 35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5349875"/>
            <a:ext cx="0" cy="1508125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15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  <p:bldP spid="419" grpId="0"/>
      <p:bldP spid="404" grpId="0"/>
      <p:bldP spid="418" grpId="0"/>
      <p:bldP spid="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218122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itle 13"/>
          <p:cNvSpPr txBox="1">
            <a:spLocks/>
          </p:cNvSpPr>
          <p:nvPr/>
        </p:nvSpPr>
        <p:spPr bwMode="auto">
          <a:xfrm>
            <a:off x="3132138" y="3573463"/>
            <a:ext cx="3097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完成项目</a:t>
            </a:r>
            <a:endParaRPr lang="en-US" altLang="zh-CN" sz="2800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076700" y="2398713"/>
            <a:ext cx="990600" cy="1030287"/>
          </a:xfrm>
          <a:custGeom>
            <a:avLst/>
            <a:gdLst>
              <a:gd name="T0" fmla="*/ 2147483647 w 274"/>
              <a:gd name="T1" fmla="*/ 2147483647 h 284"/>
              <a:gd name="T2" fmla="*/ 2147483647 w 274"/>
              <a:gd name="T3" fmla="*/ 2147483647 h 284"/>
              <a:gd name="T4" fmla="*/ 2147483647 w 274"/>
              <a:gd name="T5" fmla="*/ 2147483647 h 284"/>
              <a:gd name="T6" fmla="*/ 2147483647 w 274"/>
              <a:gd name="T7" fmla="*/ 2147483647 h 284"/>
              <a:gd name="T8" fmla="*/ 2147483647 w 274"/>
              <a:gd name="T9" fmla="*/ 2147483647 h 284"/>
              <a:gd name="T10" fmla="*/ 2147483647 w 274"/>
              <a:gd name="T11" fmla="*/ 2147483647 h 284"/>
              <a:gd name="T12" fmla="*/ 2147483647 w 274"/>
              <a:gd name="T13" fmla="*/ 2147483647 h 284"/>
              <a:gd name="T14" fmla="*/ 2147483647 w 274"/>
              <a:gd name="T15" fmla="*/ 2147483647 h 284"/>
              <a:gd name="T16" fmla="*/ 2147483647 w 274"/>
              <a:gd name="T17" fmla="*/ 2147483647 h 284"/>
              <a:gd name="T18" fmla="*/ 2147483647 w 274"/>
              <a:gd name="T19" fmla="*/ 2147483647 h 284"/>
              <a:gd name="T20" fmla="*/ 2147483647 w 274"/>
              <a:gd name="T21" fmla="*/ 2147483647 h 284"/>
              <a:gd name="T22" fmla="*/ 2147483647 w 274"/>
              <a:gd name="T23" fmla="*/ 2147483647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4"/>
              <a:gd name="T37" fmla="*/ 0 h 284"/>
              <a:gd name="T38" fmla="*/ 274 w 274"/>
              <a:gd name="T39" fmla="*/ 284 h 28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16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8175" y="4652963"/>
            <a:ext cx="52562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Source Sans Pro Light" pitchFamily="34" charset="0"/>
                <a:ea typeface="宋体" pitchFamily="2" charset="-122"/>
              </a:rPr>
              <a:t>形成一套完整的解决方案，客户放心，我们安心</a:t>
            </a:r>
            <a:endParaRPr lang="en-US" altLang="zh-CN">
              <a:solidFill>
                <a:schemeClr val="bg1"/>
              </a:solidFill>
              <a:latin typeface="Source Sans Pro Light" pitchFamily="34" charset="0"/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${}Y58RW4%GS@$$Q)V6G$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981075"/>
            <a:ext cx="76327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850" y="115888"/>
            <a:ext cx="4535488" cy="720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Source Sans Pro Light" pitchFamily="34" charset="0"/>
                <a:ea typeface="宋体" charset="-122"/>
                <a:cs typeface="+mj-cs"/>
              </a:rPr>
              <a:t>项目总体计划图</a:t>
            </a:r>
          </a:p>
        </p:txBody>
      </p:sp>
      <p:sp>
        <p:nvSpPr>
          <p:cNvPr id="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17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92480" y="3220720"/>
            <a:ext cx="185928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55520" y="3220720"/>
            <a:ext cx="185928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24000" y="1690688"/>
            <a:ext cx="185928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1960" y="83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 smtClean="0"/>
              <a:t>技术风险</a:t>
            </a:r>
            <a:endParaRPr lang="zh-CN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236296" y="9087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zh-CN" sz="1800" b="1" dirty="0" smtClean="0">
                <a:solidFill>
                  <a:schemeClr val="tx1"/>
                </a:solidFill>
              </a:rPr>
              <a:t>市场风险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24128" y="357301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zh-CN" sz="1800" b="1" dirty="0" smtClean="0">
                <a:solidFill>
                  <a:schemeClr val="tx1"/>
                </a:solidFill>
              </a:rPr>
              <a:t>管理风险</a:t>
            </a: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2277666" y="2675724"/>
            <a:ext cx="351235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1532574" y="4247159"/>
            <a:ext cx="357187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3042923" y="4192996"/>
            <a:ext cx="301228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920115" y="-1346917"/>
            <a:ext cx="184023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5677" y="314139"/>
            <a:ext cx="594439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3608" y="260648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Source Sans Pro Light" pitchFamily="34" charset="0"/>
                <a:ea typeface="宋体" charset="-122"/>
                <a:cs typeface="+mj-cs"/>
                <a:sym typeface="+mn-lt"/>
              </a:rPr>
              <a:t>项目风险</a:t>
            </a:r>
          </a:p>
        </p:txBody>
      </p:sp>
      <p:sp>
        <p:nvSpPr>
          <p:cNvPr id="19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18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1196752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pc="300" dirty="0" smtClean="0"/>
              <a:t>市场上的</a:t>
            </a:r>
            <a:r>
              <a:rPr lang="en-US" altLang="zh-CN" spc="300" dirty="0" err="1" smtClean="0"/>
              <a:t>wifi</a:t>
            </a:r>
            <a:r>
              <a:rPr lang="zh-CN" altLang="zh-CN" spc="300" dirty="0" smtClean="0"/>
              <a:t>探针品种繁多，良莠不齐</a:t>
            </a:r>
            <a:r>
              <a:rPr lang="zh-CN" altLang="en-US" spc="300" dirty="0" smtClean="0"/>
              <a:t>；</a:t>
            </a:r>
            <a:r>
              <a:rPr lang="zh-CN" altLang="zh-CN" spc="300" dirty="0" smtClean="0"/>
              <a:t>所获得的数据量和准确程度可能与正常探针所获取的数据差别较大</a:t>
            </a:r>
            <a:endParaRPr lang="zh-CN" altLang="en-US" spc="300" dirty="0" smtClean="0">
              <a:solidFill>
                <a:srgbClr val="4D402B"/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79704" y="134076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同类型产品的竞争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对小微店铺业主吸引力不大，对各类行业特定需求难以细分并针对实现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16016" y="407707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涉及的技术点较多</a:t>
            </a:r>
            <a:r>
              <a:rPr lang="zh-CN" altLang="en-US" dirty="0" smtClean="0"/>
              <a:t>，考验大；</a:t>
            </a:r>
            <a:endParaRPr lang="en-US" altLang="zh-CN" dirty="0" smtClean="0"/>
          </a:p>
          <a:p>
            <a:r>
              <a:rPr lang="zh-CN" altLang="zh-CN" dirty="0" smtClean="0"/>
              <a:t>开发时间的限制意味着我们将在较为忙碌的条件下进行开发测试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77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13" y="3616325"/>
            <a:ext cx="8229600" cy="4841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Have a nice day!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56540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b="1" dirty="0" smtClean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Thanks for listening</a:t>
            </a:r>
          </a:p>
        </p:txBody>
      </p:sp>
      <p:sp>
        <p:nvSpPr>
          <p:cNvPr id="5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19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182813" y="3921125"/>
            <a:ext cx="144462" cy="1920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62113" y="3195638"/>
            <a:ext cx="714375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1649413" y="3287713"/>
            <a:ext cx="755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ea typeface="宋体" pitchFamily="2" charset="-122"/>
                <a:sym typeface="+mn-lt"/>
              </a:rPr>
              <a:t>01</a:t>
            </a:r>
            <a:endParaRPr lang="zh-CN" altLang="en-US" sz="4400" b="1">
              <a:solidFill>
                <a:schemeClr val="bg1"/>
              </a:solidFill>
              <a:ea typeface="宋体" pitchFamily="2" charset="-122"/>
              <a:sym typeface="+mn-lt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1500188" y="4240213"/>
            <a:ext cx="977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  <a:sym typeface="+mn-lt"/>
              </a:rPr>
              <a:t>Part one</a:t>
            </a:r>
            <a:endParaRPr lang="zh-CN" altLang="en-US">
              <a:ea typeface="宋体" pitchFamily="2" charset="-122"/>
              <a:sym typeface="+mn-lt"/>
            </a:endParaRPr>
          </a:p>
        </p:txBody>
      </p:sp>
      <p:sp>
        <p:nvSpPr>
          <p:cNvPr id="5126" name="文本框 6"/>
          <p:cNvSpPr txBox="1">
            <a:spLocks noChangeArrowheads="1"/>
          </p:cNvSpPr>
          <p:nvPr/>
        </p:nvSpPr>
        <p:spPr bwMode="auto">
          <a:xfrm>
            <a:off x="1116013" y="4581525"/>
            <a:ext cx="1773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ea typeface="宋体" pitchFamily="2" charset="-122"/>
                <a:sym typeface="+mn-lt"/>
              </a:rPr>
              <a:t>项目背景</a:t>
            </a:r>
          </a:p>
        </p:txBody>
      </p:sp>
      <p:sp>
        <p:nvSpPr>
          <p:cNvPr id="5127" name="文本框 10"/>
          <p:cNvSpPr txBox="1">
            <a:spLocks noChangeArrowheads="1"/>
          </p:cNvSpPr>
          <p:nvPr/>
        </p:nvSpPr>
        <p:spPr bwMode="auto">
          <a:xfrm>
            <a:off x="3265488" y="4221163"/>
            <a:ext cx="981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  <a:sym typeface="+mn-lt"/>
              </a:rPr>
              <a:t>Part two</a:t>
            </a:r>
            <a:endParaRPr lang="zh-CN" altLang="en-US">
              <a:ea typeface="宋体" pitchFamily="2" charset="-122"/>
              <a:sym typeface="+mn-lt"/>
            </a:endParaRPr>
          </a:p>
        </p:txBody>
      </p:sp>
      <p:sp>
        <p:nvSpPr>
          <p:cNvPr id="5128" name="文本框 11"/>
          <p:cNvSpPr txBox="1">
            <a:spLocks noChangeArrowheads="1"/>
          </p:cNvSpPr>
          <p:nvPr/>
        </p:nvSpPr>
        <p:spPr bwMode="auto">
          <a:xfrm>
            <a:off x="2843213" y="4581525"/>
            <a:ext cx="17192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ea typeface="宋体" pitchFamily="2" charset="-122"/>
                <a:sym typeface="+mn-lt"/>
              </a:rPr>
              <a:t>项目描述</a:t>
            </a:r>
          </a:p>
        </p:txBody>
      </p:sp>
      <p:sp>
        <p:nvSpPr>
          <p:cNvPr id="5129" name="文本框 15"/>
          <p:cNvSpPr txBox="1">
            <a:spLocks noChangeArrowheads="1"/>
          </p:cNvSpPr>
          <p:nvPr/>
        </p:nvSpPr>
        <p:spPr bwMode="auto">
          <a:xfrm>
            <a:off x="4914900" y="4235450"/>
            <a:ext cx="1125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  <a:sym typeface="+mn-lt"/>
              </a:rPr>
              <a:t>Part three</a:t>
            </a:r>
            <a:endParaRPr lang="zh-CN" altLang="en-US">
              <a:ea typeface="宋体" pitchFamily="2" charset="-122"/>
              <a:sym typeface="+mn-lt"/>
            </a:endParaRPr>
          </a:p>
        </p:txBody>
      </p:sp>
      <p:sp>
        <p:nvSpPr>
          <p:cNvPr id="5130" name="文本框 16"/>
          <p:cNvSpPr txBox="1">
            <a:spLocks noChangeArrowheads="1"/>
          </p:cNvSpPr>
          <p:nvPr/>
        </p:nvSpPr>
        <p:spPr bwMode="auto">
          <a:xfrm>
            <a:off x="4643438" y="4581525"/>
            <a:ext cx="17557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ea typeface="宋体" pitchFamily="2" charset="-122"/>
                <a:sym typeface="+mn-lt"/>
              </a:rPr>
              <a:t>项目组织</a:t>
            </a:r>
            <a:endParaRPr lang="zh-CN" altLang="en-US" sz="2800" b="1" dirty="0">
              <a:ea typeface="宋体" pitchFamily="2" charset="-122"/>
              <a:sym typeface="+mn-lt"/>
            </a:endParaRPr>
          </a:p>
        </p:txBody>
      </p:sp>
      <p:sp>
        <p:nvSpPr>
          <p:cNvPr id="5131" name="文本框 20"/>
          <p:cNvSpPr txBox="1">
            <a:spLocks noChangeArrowheads="1"/>
          </p:cNvSpPr>
          <p:nvPr/>
        </p:nvSpPr>
        <p:spPr bwMode="auto">
          <a:xfrm>
            <a:off x="6672263" y="4259263"/>
            <a:ext cx="1008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  <a:sym typeface="+mn-lt"/>
              </a:rPr>
              <a:t>Part four</a:t>
            </a:r>
            <a:endParaRPr lang="zh-CN" altLang="en-US">
              <a:ea typeface="宋体" pitchFamily="2" charset="-122"/>
              <a:sym typeface="+mn-lt"/>
            </a:endParaRPr>
          </a:p>
        </p:txBody>
      </p:sp>
      <p:sp>
        <p:nvSpPr>
          <p:cNvPr id="5132" name="文本框 21"/>
          <p:cNvSpPr txBox="1">
            <a:spLocks noChangeArrowheads="1"/>
          </p:cNvSpPr>
          <p:nvPr/>
        </p:nvSpPr>
        <p:spPr bwMode="auto">
          <a:xfrm>
            <a:off x="6372225" y="4581525"/>
            <a:ext cx="17192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ea typeface="宋体" pitchFamily="2" charset="-122"/>
                <a:sym typeface="+mn-lt"/>
              </a:rPr>
              <a:t>项目计划</a:t>
            </a:r>
            <a:endParaRPr lang="zh-CN" altLang="en-US" sz="2800" b="1" dirty="0">
              <a:ea typeface="宋体" pitchFamily="2" charset="-122"/>
              <a:sym typeface="+mn-lt"/>
            </a:endParaRPr>
          </a:p>
        </p:txBody>
      </p:sp>
      <p:sp>
        <p:nvSpPr>
          <p:cNvPr id="513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21025" y="1271588"/>
            <a:ext cx="29670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>
                <a:solidFill>
                  <a:srgbClr val="959595"/>
                </a:solidFill>
                <a:latin typeface="Impact" pitchFamily="34" charset="0"/>
                <a:ea typeface="宋体" pitchFamily="2" charset="-122"/>
                <a:sym typeface="+mn-lt"/>
              </a:rPr>
              <a:t>CONTENT</a:t>
            </a:r>
            <a:endParaRPr lang="zh-CN" altLang="en-US" sz="4400">
              <a:solidFill>
                <a:srgbClr val="959595"/>
              </a:solidFill>
              <a:latin typeface="Impact" pitchFamily="34" charset="0"/>
              <a:ea typeface="宋体" pitchFamily="2" charset="-122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71850" y="3214688"/>
            <a:ext cx="714375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5135" name="文本框 9"/>
          <p:cNvSpPr txBox="1">
            <a:spLocks noChangeArrowheads="1"/>
          </p:cNvSpPr>
          <p:nvPr/>
        </p:nvSpPr>
        <p:spPr bwMode="auto">
          <a:xfrm>
            <a:off x="3351213" y="3305175"/>
            <a:ext cx="7556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ea typeface="宋体" pitchFamily="2" charset="-122"/>
                <a:sym typeface="+mn-lt"/>
              </a:rPr>
              <a:t>02</a:t>
            </a:r>
            <a:endParaRPr lang="zh-CN" altLang="en-US" sz="4400" b="1">
              <a:solidFill>
                <a:schemeClr val="bg1"/>
              </a:solidFill>
              <a:ea typeface="宋体" pitchFamily="2" charset="-122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03663" y="3921125"/>
            <a:ext cx="142875" cy="1920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81588" y="3214688"/>
            <a:ext cx="714375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5138" name="文本框 14"/>
          <p:cNvSpPr txBox="1">
            <a:spLocks noChangeArrowheads="1"/>
          </p:cNvSpPr>
          <p:nvPr/>
        </p:nvSpPr>
        <p:spPr bwMode="auto">
          <a:xfrm>
            <a:off x="5040313" y="3305175"/>
            <a:ext cx="7540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ea typeface="宋体" pitchFamily="2" charset="-122"/>
                <a:sym typeface="+mn-lt"/>
              </a:rPr>
              <a:t>03</a:t>
            </a:r>
            <a:endParaRPr lang="zh-CN" altLang="en-US" sz="4400" b="1">
              <a:solidFill>
                <a:schemeClr val="bg1"/>
              </a:solidFill>
              <a:ea typeface="宋体" pitchFamily="2" charset="-122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637213" y="3921125"/>
            <a:ext cx="144462" cy="1920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91325" y="3189288"/>
            <a:ext cx="714375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sp>
        <p:nvSpPr>
          <p:cNvPr id="5141" name="文本框 19"/>
          <p:cNvSpPr txBox="1">
            <a:spLocks noChangeArrowheads="1"/>
          </p:cNvSpPr>
          <p:nvPr/>
        </p:nvSpPr>
        <p:spPr bwMode="auto">
          <a:xfrm>
            <a:off x="6770688" y="3281363"/>
            <a:ext cx="7556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ea typeface="宋体" pitchFamily="2" charset="-122"/>
                <a:sym typeface="+mn-lt"/>
              </a:rPr>
              <a:t>04</a:t>
            </a:r>
            <a:endParaRPr lang="zh-CN" altLang="en-US" sz="4400" b="1">
              <a:solidFill>
                <a:schemeClr val="bg1"/>
              </a:solidFill>
              <a:ea typeface="宋体" pitchFamily="2" charset="-122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327900" y="3921125"/>
            <a:ext cx="144463" cy="1920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  <a:sym typeface="+mn-lt"/>
            </a:endParaRPr>
          </a:p>
        </p:txBody>
      </p:sp>
      <p:grpSp>
        <p:nvGrpSpPr>
          <p:cNvPr id="5143" name="组合 25"/>
          <p:cNvGrpSpPr>
            <a:grpSpLocks/>
          </p:cNvGrpSpPr>
          <p:nvPr/>
        </p:nvGrpSpPr>
        <p:grpSpPr bwMode="auto">
          <a:xfrm>
            <a:off x="2555875" y="1628775"/>
            <a:ext cx="4032250" cy="21590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28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458" y="2457450"/>
              <a:ext cx="97128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4" name="组合 28"/>
          <p:cNvGrpSpPr>
            <a:grpSpLocks/>
          </p:cNvGrpSpPr>
          <p:nvPr/>
        </p:nvGrpSpPr>
        <p:grpSpPr bwMode="auto">
          <a:xfrm>
            <a:off x="3632200" y="2101850"/>
            <a:ext cx="1890713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816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310" y="4520714"/>
              <a:ext cx="256050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9157" y="4520714"/>
              <a:ext cx="256050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2005" y="4520714"/>
              <a:ext cx="256050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4852" y="4520714"/>
              <a:ext cx="256050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5584" y="4520714"/>
              <a:ext cx="25816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</p:grpSp>
      <p:grpSp>
        <p:nvGrpSpPr>
          <p:cNvPr id="5145" name="组合 38"/>
          <p:cNvGrpSpPr>
            <a:grpSpLocks/>
          </p:cNvGrpSpPr>
          <p:nvPr/>
        </p:nvGrpSpPr>
        <p:grpSpPr bwMode="auto">
          <a:xfrm>
            <a:off x="3632200" y="898525"/>
            <a:ext cx="1890713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816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310" y="4520714"/>
              <a:ext cx="256050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9157" y="4520714"/>
              <a:ext cx="256050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2005" y="4520714"/>
              <a:ext cx="256050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4852" y="4520714"/>
              <a:ext cx="256050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5584" y="4520714"/>
              <a:ext cx="25816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  <a:cs typeface="Arial" pitchFamily="34" charset="0"/>
                <a:sym typeface="+mn-lt"/>
              </a:endParaRPr>
            </a:p>
          </p:txBody>
        </p:sp>
      </p:grpSp>
      <p:sp>
        <p:nvSpPr>
          <p:cNvPr id="46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>
                <a:solidFill>
                  <a:srgbClr val="FFFFFF"/>
                </a:solidFill>
              </a:rPr>
              <a:t>02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124075" y="2852738"/>
            <a:ext cx="51101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  <a:sym typeface="+mn-lt"/>
              </a:rPr>
              <a:t>开发的意义，应用场景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663" y="1778000"/>
            <a:ext cx="5110162" cy="781050"/>
          </a:xfrm>
        </p:spPr>
        <p:txBody>
          <a:bodyPr/>
          <a:lstStyle/>
          <a:p>
            <a:r>
              <a:rPr lang="en-US" altLang="zh-CN" sz="4000" b="1" smtClean="0">
                <a:ea typeface="宋体" pitchFamily="2" charset="-122"/>
                <a:sym typeface="+mn-lt"/>
              </a:rPr>
              <a:t>Part One  </a:t>
            </a:r>
            <a:r>
              <a:rPr lang="zh-CN" altLang="en-US" sz="4000" b="1" smtClean="0">
                <a:ea typeface="宋体" pitchFamily="2" charset="-122"/>
                <a:sym typeface="+mn-lt"/>
              </a:rPr>
              <a:t>项目背景</a:t>
            </a: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>
                <a:solidFill>
                  <a:srgbClr val="FFFFFF"/>
                </a:solidFill>
              </a:rPr>
              <a:t>03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938" y="2287588"/>
            <a:ext cx="2095501" cy="55562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69"/>
              <a:ext cx="576065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5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9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开发的意义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196" name="Freeform 6"/>
          <p:cNvSpPr>
            <a:spLocks noEditPoints="1"/>
          </p:cNvSpPr>
          <p:nvPr/>
        </p:nvSpPr>
        <p:spPr bwMode="auto">
          <a:xfrm>
            <a:off x="1476375" y="1989138"/>
            <a:ext cx="320675" cy="342900"/>
          </a:xfrm>
          <a:custGeom>
            <a:avLst/>
            <a:gdLst>
              <a:gd name="T0" fmla="*/ 2147483647 w 376"/>
              <a:gd name="T1" fmla="*/ 2147483647 h 401"/>
              <a:gd name="T2" fmla="*/ 2147483647 w 376"/>
              <a:gd name="T3" fmla="*/ 2147483647 h 401"/>
              <a:gd name="T4" fmla="*/ 0 w 376"/>
              <a:gd name="T5" fmla="*/ 2147483647 h 401"/>
              <a:gd name="T6" fmla="*/ 2147483647 w 376"/>
              <a:gd name="T7" fmla="*/ 2147483647 h 401"/>
              <a:gd name="T8" fmla="*/ 2147483647 w 376"/>
              <a:gd name="T9" fmla="*/ 2147483647 h 401"/>
              <a:gd name="T10" fmla="*/ 2147483647 w 376"/>
              <a:gd name="T11" fmla="*/ 2147483647 h 401"/>
              <a:gd name="T12" fmla="*/ 2147483647 w 376"/>
              <a:gd name="T13" fmla="*/ 2147483647 h 401"/>
              <a:gd name="T14" fmla="*/ 2147483647 w 376"/>
              <a:gd name="T15" fmla="*/ 2147483647 h 401"/>
              <a:gd name="T16" fmla="*/ 2147483647 w 376"/>
              <a:gd name="T17" fmla="*/ 2147483647 h 401"/>
              <a:gd name="T18" fmla="*/ 2147483647 w 376"/>
              <a:gd name="T19" fmla="*/ 2147483647 h 401"/>
              <a:gd name="T20" fmla="*/ 2147483647 w 376"/>
              <a:gd name="T21" fmla="*/ 2147483647 h 401"/>
              <a:gd name="T22" fmla="*/ 2147483647 w 376"/>
              <a:gd name="T23" fmla="*/ 2147483647 h 401"/>
              <a:gd name="T24" fmla="*/ 2147483647 w 376"/>
              <a:gd name="T25" fmla="*/ 2147483647 h 401"/>
              <a:gd name="T26" fmla="*/ 2147483647 w 376"/>
              <a:gd name="T27" fmla="*/ 2147483647 h 401"/>
              <a:gd name="T28" fmla="*/ 2147483647 w 376"/>
              <a:gd name="T29" fmla="*/ 2147483647 h 401"/>
              <a:gd name="T30" fmla="*/ 2147483647 w 376"/>
              <a:gd name="T31" fmla="*/ 2147483647 h 401"/>
              <a:gd name="T32" fmla="*/ 2147483647 w 376"/>
              <a:gd name="T33" fmla="*/ 2147483647 h 401"/>
              <a:gd name="T34" fmla="*/ 2147483647 w 376"/>
              <a:gd name="T35" fmla="*/ 214748364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76"/>
              <a:gd name="T55" fmla="*/ 0 h 401"/>
              <a:gd name="T56" fmla="*/ 376 w 376"/>
              <a:gd name="T57" fmla="*/ 401 h 40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11"/>
          <p:cNvSpPr>
            <a:spLocks noEditPoints="1"/>
          </p:cNvSpPr>
          <p:nvPr/>
        </p:nvSpPr>
        <p:spPr bwMode="auto">
          <a:xfrm>
            <a:off x="1331913" y="3068638"/>
            <a:ext cx="414337" cy="415925"/>
          </a:xfrm>
          <a:custGeom>
            <a:avLst/>
            <a:gdLst>
              <a:gd name="T0" fmla="*/ 2147483647 w 400"/>
              <a:gd name="T1" fmla="*/ 2147483647 h 400"/>
              <a:gd name="T2" fmla="*/ 2147483647 w 400"/>
              <a:gd name="T3" fmla="*/ 2147483647 h 400"/>
              <a:gd name="T4" fmla="*/ 2147483647 w 400"/>
              <a:gd name="T5" fmla="*/ 2147483647 h 400"/>
              <a:gd name="T6" fmla="*/ 2147483647 w 400"/>
              <a:gd name="T7" fmla="*/ 2147483647 h 400"/>
              <a:gd name="T8" fmla="*/ 2147483647 w 400"/>
              <a:gd name="T9" fmla="*/ 2147483647 h 400"/>
              <a:gd name="T10" fmla="*/ 2147483647 w 400"/>
              <a:gd name="T11" fmla="*/ 2147483647 h 400"/>
              <a:gd name="T12" fmla="*/ 2147483647 w 400"/>
              <a:gd name="T13" fmla="*/ 2147483647 h 400"/>
              <a:gd name="T14" fmla="*/ 2147483647 w 400"/>
              <a:gd name="T15" fmla="*/ 2147483647 h 400"/>
              <a:gd name="T16" fmla="*/ 2147483647 w 400"/>
              <a:gd name="T17" fmla="*/ 2147483647 h 400"/>
              <a:gd name="T18" fmla="*/ 2147483647 w 400"/>
              <a:gd name="T19" fmla="*/ 2147483647 h 400"/>
              <a:gd name="T20" fmla="*/ 2147483647 w 400"/>
              <a:gd name="T21" fmla="*/ 2147483647 h 400"/>
              <a:gd name="T22" fmla="*/ 2147483647 w 400"/>
              <a:gd name="T23" fmla="*/ 2147483647 h 400"/>
              <a:gd name="T24" fmla="*/ 2147483647 w 400"/>
              <a:gd name="T25" fmla="*/ 2147483647 h 400"/>
              <a:gd name="T26" fmla="*/ 2147483647 w 400"/>
              <a:gd name="T27" fmla="*/ 0 h 400"/>
              <a:gd name="T28" fmla="*/ 2147483647 w 400"/>
              <a:gd name="T29" fmla="*/ 2147483647 h 400"/>
              <a:gd name="T30" fmla="*/ 2147483647 w 400"/>
              <a:gd name="T31" fmla="*/ 2147483647 h 400"/>
              <a:gd name="T32" fmla="*/ 2147483647 w 400"/>
              <a:gd name="T33" fmla="*/ 2147483647 h 400"/>
              <a:gd name="T34" fmla="*/ 2147483647 w 400"/>
              <a:gd name="T35" fmla="*/ 2147483647 h 400"/>
              <a:gd name="T36" fmla="*/ 2147483647 w 400"/>
              <a:gd name="T37" fmla="*/ 2147483647 h 400"/>
              <a:gd name="T38" fmla="*/ 2147483647 w 400"/>
              <a:gd name="T39" fmla="*/ 2147483647 h 400"/>
              <a:gd name="T40" fmla="*/ 2147483647 w 400"/>
              <a:gd name="T41" fmla="*/ 2147483647 h 400"/>
              <a:gd name="T42" fmla="*/ 2147483647 w 400"/>
              <a:gd name="T43" fmla="*/ 2147483647 h 400"/>
              <a:gd name="T44" fmla="*/ 2147483647 w 400"/>
              <a:gd name="T45" fmla="*/ 2147483647 h 400"/>
              <a:gd name="T46" fmla="*/ 2147483647 w 400"/>
              <a:gd name="T47" fmla="*/ 2147483647 h 400"/>
              <a:gd name="T48" fmla="*/ 2147483647 w 400"/>
              <a:gd name="T49" fmla="*/ 2147483647 h 400"/>
              <a:gd name="T50" fmla="*/ 2147483647 w 400"/>
              <a:gd name="T51" fmla="*/ 2147483647 h 400"/>
              <a:gd name="T52" fmla="*/ 2147483647 w 400"/>
              <a:gd name="T53" fmla="*/ 2147483647 h 400"/>
              <a:gd name="T54" fmla="*/ 2147483647 w 400"/>
              <a:gd name="T55" fmla="*/ 2147483647 h 400"/>
              <a:gd name="T56" fmla="*/ 2147483647 w 400"/>
              <a:gd name="T57" fmla="*/ 2147483647 h 400"/>
              <a:gd name="T58" fmla="*/ 2147483647 w 400"/>
              <a:gd name="T59" fmla="*/ 2147483647 h 400"/>
              <a:gd name="T60" fmla="*/ 2147483647 w 400"/>
              <a:gd name="T61" fmla="*/ 2147483647 h 400"/>
              <a:gd name="T62" fmla="*/ 2147483647 w 400"/>
              <a:gd name="T63" fmla="*/ 2147483647 h 400"/>
              <a:gd name="T64" fmla="*/ 2147483647 w 400"/>
              <a:gd name="T65" fmla="*/ 2147483647 h 4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0"/>
              <a:gd name="T100" fmla="*/ 0 h 400"/>
              <a:gd name="T101" fmla="*/ 400 w 400"/>
              <a:gd name="T102" fmla="*/ 400 h 4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21"/>
          <p:cNvSpPr>
            <a:spLocks noEditPoints="1"/>
          </p:cNvSpPr>
          <p:nvPr/>
        </p:nvSpPr>
        <p:spPr bwMode="auto">
          <a:xfrm>
            <a:off x="1476375" y="4149725"/>
            <a:ext cx="352425" cy="354013"/>
          </a:xfrm>
          <a:custGeom>
            <a:avLst/>
            <a:gdLst>
              <a:gd name="T0" fmla="*/ 2147483647 w 403"/>
              <a:gd name="T1" fmla="*/ 2147483647 h 404"/>
              <a:gd name="T2" fmla="*/ 2147483647 w 403"/>
              <a:gd name="T3" fmla="*/ 2147483647 h 404"/>
              <a:gd name="T4" fmla="*/ 2147483647 w 403"/>
              <a:gd name="T5" fmla="*/ 2147483647 h 404"/>
              <a:gd name="T6" fmla="*/ 2147483647 w 403"/>
              <a:gd name="T7" fmla="*/ 2147483647 h 404"/>
              <a:gd name="T8" fmla="*/ 2147483647 w 403"/>
              <a:gd name="T9" fmla="*/ 2147483647 h 404"/>
              <a:gd name="T10" fmla="*/ 2147483647 w 403"/>
              <a:gd name="T11" fmla="*/ 2147483647 h 404"/>
              <a:gd name="T12" fmla="*/ 2147483647 w 403"/>
              <a:gd name="T13" fmla="*/ 2147483647 h 404"/>
              <a:gd name="T14" fmla="*/ 2147483647 w 403"/>
              <a:gd name="T15" fmla="*/ 2147483647 h 404"/>
              <a:gd name="T16" fmla="*/ 2147483647 w 403"/>
              <a:gd name="T17" fmla="*/ 2147483647 h 404"/>
              <a:gd name="T18" fmla="*/ 2147483647 w 403"/>
              <a:gd name="T19" fmla="*/ 2147483647 h 404"/>
              <a:gd name="T20" fmla="*/ 2147483647 w 403"/>
              <a:gd name="T21" fmla="*/ 2147483647 h 404"/>
              <a:gd name="T22" fmla="*/ 2147483647 w 403"/>
              <a:gd name="T23" fmla="*/ 2147483647 h 404"/>
              <a:gd name="T24" fmla="*/ 2147483647 w 403"/>
              <a:gd name="T25" fmla="*/ 2147483647 h 404"/>
              <a:gd name="T26" fmla="*/ 2147483647 w 403"/>
              <a:gd name="T27" fmla="*/ 2147483647 h 404"/>
              <a:gd name="T28" fmla="*/ 2147483647 w 403"/>
              <a:gd name="T29" fmla="*/ 2147483647 h 404"/>
              <a:gd name="T30" fmla="*/ 2147483647 w 403"/>
              <a:gd name="T31" fmla="*/ 2147483647 h 404"/>
              <a:gd name="T32" fmla="*/ 2147483647 w 403"/>
              <a:gd name="T33" fmla="*/ 2147483647 h 404"/>
              <a:gd name="T34" fmla="*/ 2147483647 w 403"/>
              <a:gd name="T35" fmla="*/ 2147483647 h 404"/>
              <a:gd name="T36" fmla="*/ 2147483647 w 403"/>
              <a:gd name="T37" fmla="*/ 2147483647 h 404"/>
              <a:gd name="T38" fmla="*/ 2147483647 w 403"/>
              <a:gd name="T39" fmla="*/ 2147483647 h 404"/>
              <a:gd name="T40" fmla="*/ 2147483647 w 403"/>
              <a:gd name="T41" fmla="*/ 2147483647 h 404"/>
              <a:gd name="T42" fmla="*/ 2147483647 w 403"/>
              <a:gd name="T43" fmla="*/ 2147483647 h 404"/>
              <a:gd name="T44" fmla="*/ 2147483647 w 403"/>
              <a:gd name="T45" fmla="*/ 2147483647 h 404"/>
              <a:gd name="T46" fmla="*/ 2147483647 w 403"/>
              <a:gd name="T47" fmla="*/ 2147483647 h 404"/>
              <a:gd name="T48" fmla="*/ 2147483647 w 403"/>
              <a:gd name="T49" fmla="*/ 2147483647 h 404"/>
              <a:gd name="T50" fmla="*/ 2147483647 w 403"/>
              <a:gd name="T51" fmla="*/ 2147483647 h 404"/>
              <a:gd name="T52" fmla="*/ 2147483647 w 403"/>
              <a:gd name="T53" fmla="*/ 2147483647 h 404"/>
              <a:gd name="T54" fmla="*/ 2147483647 w 403"/>
              <a:gd name="T55" fmla="*/ 2147483647 h 4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03"/>
              <a:gd name="T85" fmla="*/ 0 h 404"/>
              <a:gd name="T86" fmla="*/ 403 w 403"/>
              <a:gd name="T87" fmla="*/ 404 h 40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059113" y="2155825"/>
            <a:ext cx="5616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600" b="1">
                <a:ea typeface="宋体" pitchFamily="2" charset="-122"/>
              </a:rPr>
              <a:t>传统的商业分析不能很好、很直观地帮助决策者做出决策</a:t>
            </a:r>
            <a:endParaRPr lang="en-US" altLang="zh-CN" sz="1600" b="1">
              <a:ea typeface="宋体" pitchFamily="2" charset="-122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zh-CN" sz="1600" b="1">
              <a:ea typeface="宋体" pitchFamily="2" charset="-122"/>
            </a:endParaRPr>
          </a:p>
        </p:txBody>
      </p:sp>
      <p:sp>
        <p:nvSpPr>
          <p:cNvPr id="8200" name="Freeform 26"/>
          <p:cNvSpPr>
            <a:spLocks/>
          </p:cNvSpPr>
          <p:nvPr/>
        </p:nvSpPr>
        <p:spPr bwMode="auto">
          <a:xfrm>
            <a:off x="1477963" y="5097463"/>
            <a:ext cx="290512" cy="301625"/>
          </a:xfrm>
          <a:custGeom>
            <a:avLst/>
            <a:gdLst>
              <a:gd name="T0" fmla="*/ 2147483647 w 274"/>
              <a:gd name="T1" fmla="*/ 2147483647 h 284"/>
              <a:gd name="T2" fmla="*/ 2147483647 w 274"/>
              <a:gd name="T3" fmla="*/ 2147483647 h 284"/>
              <a:gd name="T4" fmla="*/ 2147483647 w 274"/>
              <a:gd name="T5" fmla="*/ 2147483647 h 284"/>
              <a:gd name="T6" fmla="*/ 2147483647 w 274"/>
              <a:gd name="T7" fmla="*/ 2147483647 h 284"/>
              <a:gd name="T8" fmla="*/ 2147483647 w 274"/>
              <a:gd name="T9" fmla="*/ 2147483647 h 284"/>
              <a:gd name="T10" fmla="*/ 2147483647 w 274"/>
              <a:gd name="T11" fmla="*/ 2147483647 h 284"/>
              <a:gd name="T12" fmla="*/ 2147483647 w 274"/>
              <a:gd name="T13" fmla="*/ 2147483647 h 284"/>
              <a:gd name="T14" fmla="*/ 2147483647 w 274"/>
              <a:gd name="T15" fmla="*/ 2147483647 h 284"/>
              <a:gd name="T16" fmla="*/ 2147483647 w 274"/>
              <a:gd name="T17" fmla="*/ 2147483647 h 284"/>
              <a:gd name="T18" fmla="*/ 2147483647 w 274"/>
              <a:gd name="T19" fmla="*/ 2147483647 h 284"/>
              <a:gd name="T20" fmla="*/ 2147483647 w 274"/>
              <a:gd name="T21" fmla="*/ 2147483647 h 284"/>
              <a:gd name="T22" fmla="*/ 2147483647 w 274"/>
              <a:gd name="T23" fmla="*/ 2147483647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4"/>
              <a:gd name="T37" fmla="*/ 0 h 284"/>
              <a:gd name="T38" fmla="*/ 274 w 274"/>
              <a:gd name="T39" fmla="*/ 284 h 28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59113" y="3121025"/>
            <a:ext cx="54737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ea typeface="宋体" pitchFamily="2" charset="-122"/>
              </a:rPr>
              <a:t>不仅提供可信的客流分析，还深刻洞悉并提供推动盈利方面的因素</a:t>
            </a:r>
            <a:endParaRPr lang="en-US" altLang="zh-CN" sz="1600" b="1">
              <a:ea typeface="宋体" pitchFamily="2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59113" y="4087813"/>
            <a:ext cx="54737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600" b="1">
                <a:ea typeface="宋体" pitchFamily="2" charset="-122"/>
              </a:rPr>
              <a:t>通过实时的数据展示当前的人流情况，提高预防危险的能力</a:t>
            </a:r>
            <a:endParaRPr lang="en-US" altLang="zh-CN" sz="1600" b="1">
              <a:ea typeface="宋体" pitchFamily="2" charset="-122"/>
            </a:endParaRPr>
          </a:p>
        </p:txBody>
      </p:sp>
      <p:sp>
        <p:nvSpPr>
          <p:cNvPr id="16" name="Flowchart: Off-page Connector 15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04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-5149850" y="1557338"/>
            <a:ext cx="7993063" cy="5611812"/>
            <a:chOff x="-5149080" y="1556792"/>
            <a:chExt cx="7992888" cy="5611673"/>
          </a:xfrm>
        </p:grpSpPr>
        <p:grpSp>
          <p:nvGrpSpPr>
            <p:cNvPr id="8206" name="组合 21"/>
            <p:cNvGrpSpPr>
              <a:grpSpLocks/>
            </p:cNvGrpSpPr>
            <p:nvPr/>
          </p:nvGrpSpPr>
          <p:grpSpPr bwMode="auto">
            <a:xfrm>
              <a:off x="-5149080" y="1556792"/>
              <a:ext cx="7992888" cy="5611673"/>
              <a:chOff x="-5149080" y="1556792"/>
              <a:chExt cx="7992888" cy="5611673"/>
            </a:xfrm>
          </p:grpSpPr>
          <p:graphicFrame>
            <p:nvGraphicFramePr>
              <p:cNvPr id="9" name="Diagram 8"/>
              <p:cNvGraphicFramePr/>
              <p:nvPr/>
            </p:nvGraphicFramePr>
            <p:xfrm>
              <a:off x="539552" y="1556792"/>
              <a:ext cx="2304256" cy="37773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pSp>
            <p:nvGrpSpPr>
              <p:cNvPr id="8209" name="组合 16"/>
              <p:cNvGrpSpPr>
                <a:grpSpLocks/>
              </p:cNvGrpSpPr>
              <p:nvPr/>
            </p:nvGrpSpPr>
            <p:grpSpPr bwMode="auto">
              <a:xfrm>
                <a:off x="-5149080" y="5085184"/>
                <a:ext cx="7888702" cy="2083281"/>
                <a:chOff x="427097" y="1694107"/>
                <a:chExt cx="7888702" cy="2083281"/>
              </a:xfrm>
            </p:grpSpPr>
            <p:sp>
              <p:nvSpPr>
                <p:cNvPr id="19" name="燕尾形 18"/>
                <p:cNvSpPr/>
                <p:nvPr/>
              </p:nvSpPr>
              <p:spPr>
                <a:xfrm>
                  <a:off x="6180071" y="1694640"/>
                  <a:ext cx="2135141" cy="854054"/>
                </a:xfrm>
                <a:prstGeom prst="chevron">
                  <a:avLst/>
                </a:prstGeom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燕尾形 4"/>
                <p:cNvSpPr/>
                <p:nvPr/>
              </p:nvSpPr>
              <p:spPr>
                <a:xfrm>
                  <a:off x="427097" y="2923334"/>
                  <a:ext cx="1281084" cy="8540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3970" tIns="6985" rIns="0" bIns="6985" anchor="ctr"/>
                <a:lstStyle/>
                <a:p>
                  <a:pPr algn="ctr" defTabSz="4889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en-US" altLang="zh-CN" sz="1100" b="1" dirty="0">
                    <a:solidFill>
                      <a:schemeClr val="bg1"/>
                    </a:solidFill>
                    <a:ea typeface="宋体" pitchFamily="2" charset="-122"/>
                    <a:cs typeface="Arial" pitchFamily="34" charset="0"/>
                  </a:endParaRPr>
                </a:p>
                <a:p>
                  <a:pPr algn="ctr" defTabSz="4889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en-US" altLang="zh-CN" sz="1100" b="1" dirty="0">
                    <a:solidFill>
                      <a:schemeClr val="bg1"/>
                    </a:solidFill>
                    <a:ea typeface="宋体" pitchFamily="2" charset="-122"/>
                    <a:cs typeface="Arial" pitchFamily="34" charset="0"/>
                  </a:endParaRPr>
                </a:p>
                <a:p>
                  <a:pPr algn="ctr" defTabSz="4889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altLang="zh-CN" sz="1100" b="1" dirty="0">
                      <a:solidFill>
                        <a:schemeClr val="bg1"/>
                      </a:solidFill>
                      <a:ea typeface="宋体" pitchFamily="2" charset="-122"/>
                      <a:cs typeface="Arial" pitchFamily="34" charset="0"/>
                    </a:rPr>
                    <a:t>Revisions</a:t>
                  </a:r>
                </a:p>
              </p:txBody>
            </p:sp>
          </p:grpSp>
        </p:grpSp>
        <p:sp>
          <p:nvSpPr>
            <p:cNvPr id="8207" name="TextBox 22"/>
            <p:cNvSpPr txBox="1">
              <a:spLocks noChangeArrowheads="1"/>
            </p:cNvSpPr>
            <p:nvPr/>
          </p:nvSpPr>
          <p:spPr bwMode="auto">
            <a:xfrm>
              <a:off x="1043608" y="5373216"/>
              <a:ext cx="15841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2"/>
                  </a:solidFill>
                  <a:ea typeface="宋体" pitchFamily="2" charset="-122"/>
                </a:rPr>
                <a:t>时效性问题</a:t>
              </a: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059113" y="5084763"/>
            <a:ext cx="54006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</a:pPr>
            <a:r>
              <a:rPr lang="zh-CN" altLang="en-US" sz="1600" b="1">
                <a:ea typeface="宋体" pitchFamily="2" charset="-122"/>
              </a:rPr>
              <a:t>传统商户的数据不能做到实时的更新；</a:t>
            </a:r>
            <a:endParaRPr lang="en-US" altLang="zh-CN" sz="1600" b="1">
              <a:ea typeface="宋体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1600" b="1">
                <a:ea typeface="宋体" pitchFamily="2" charset="-122"/>
              </a:rPr>
              <a:t>而我们的这个技术将使得客流情况更新迅速，便于实时查看线下人群密集程度继而作出调整</a:t>
            </a:r>
          </a:p>
          <a:p>
            <a:endParaRPr lang="zh-CN" altLang="en-US" sz="1600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11" grpId="0"/>
      <p:bldP spid="1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应用场景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graphicFrame>
        <p:nvGraphicFramePr>
          <p:cNvPr id="40" name="Chart 39"/>
          <p:cNvGraphicFramePr>
            <a:graphicFrameLocks/>
          </p:cNvGraphicFramePr>
          <p:nvPr/>
        </p:nvGraphicFramePr>
        <p:xfrm>
          <a:off x="177800" y="1454150"/>
          <a:ext cx="2809875" cy="288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Content Placeholder 2"/>
          <p:cNvSpPr txBox="1">
            <a:spLocks/>
          </p:cNvSpPr>
          <p:nvPr/>
        </p:nvSpPr>
        <p:spPr>
          <a:xfrm>
            <a:off x="1123950" y="2586038"/>
            <a:ext cx="925513" cy="460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Source Sans Pro Black" pitchFamily="34" charset="0"/>
              </a:rPr>
              <a:t>80%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Source Sans Pro Black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059113" y="1773238"/>
            <a:ext cx="0" cy="3487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4184650"/>
            <a:ext cx="2590800" cy="828675"/>
            <a:chOff x="196853" y="3339609"/>
            <a:chExt cx="2228903" cy="63568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70768" y="3339609"/>
              <a:ext cx="126331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4" name="Content Placeholder 2"/>
            <p:cNvSpPr txBox="1">
              <a:spLocks/>
            </p:cNvSpPr>
            <p:nvPr/>
          </p:nvSpPr>
          <p:spPr bwMode="auto">
            <a:xfrm>
              <a:off x="196853" y="3366945"/>
              <a:ext cx="2228903" cy="608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r>
                <a:rPr lang="en-US" altLang="zh-CN">
                  <a:ea typeface="宋体" pitchFamily="2" charset="-122"/>
                </a:rPr>
                <a:t>80%</a:t>
              </a:r>
              <a:r>
                <a:rPr lang="zh-CN" altLang="en-US">
                  <a:ea typeface="宋体" pitchFamily="2" charset="-122"/>
                </a:rPr>
                <a:t>的人习惯开着</a:t>
              </a:r>
              <a:r>
                <a:rPr lang="en-US" altLang="zh-CN">
                  <a:ea typeface="宋体" pitchFamily="2" charset="-122"/>
                </a:rPr>
                <a:t>wifi</a:t>
              </a:r>
              <a:r>
                <a:rPr lang="zh-CN" altLang="en-US">
                  <a:ea typeface="宋体" pitchFamily="2" charset="-122"/>
                </a:rPr>
                <a:t>，</a:t>
              </a:r>
              <a:endParaRPr lang="en-US" altLang="zh-CN">
                <a:ea typeface="宋体" pitchFamily="2" charset="-122"/>
              </a:endParaRPr>
            </a:p>
            <a:p>
              <a:pPr>
                <a:buFont typeface="Arial" pitchFamily="34" charset="0"/>
                <a:buNone/>
              </a:pPr>
              <a:r>
                <a:rPr lang="zh-CN" altLang="en-US">
                  <a:ea typeface="宋体" pitchFamily="2" charset="-122"/>
                </a:rPr>
                <a:t>而</a:t>
              </a:r>
              <a:r>
                <a:rPr lang="en-US" altLang="zh-CN">
                  <a:ea typeface="宋体" pitchFamily="2" charset="-122"/>
                </a:rPr>
                <a:t>wifi</a:t>
              </a:r>
              <a:r>
                <a:rPr lang="zh-CN" altLang="en-US">
                  <a:ea typeface="宋体" pitchFamily="2" charset="-122"/>
                </a:rPr>
                <a:t>探针是只要顾客开着</a:t>
              </a:r>
              <a:r>
                <a:rPr lang="en-US" altLang="zh-CN">
                  <a:ea typeface="宋体" pitchFamily="2" charset="-122"/>
                </a:rPr>
                <a:t>wifi</a:t>
              </a:r>
              <a:r>
                <a:rPr lang="zh-CN" altLang="en-US">
                  <a:ea typeface="宋体" pitchFamily="2" charset="-122"/>
                </a:rPr>
                <a:t>便能采集到手机的</a:t>
              </a:r>
              <a:r>
                <a:rPr lang="en-US" altLang="zh-CN">
                  <a:ea typeface="宋体" pitchFamily="2" charset="-122"/>
                </a:rPr>
                <a:t>MAC</a:t>
              </a:r>
              <a:r>
                <a:rPr lang="zh-CN" altLang="en-US">
                  <a:ea typeface="宋体" pitchFamily="2" charset="-122"/>
                </a:rPr>
                <a:t>地址</a:t>
              </a:r>
              <a:endParaRPr lang="en-US" altLang="zh-CN">
                <a:ea typeface="宋体" pitchFamily="2" charset="-122"/>
              </a:endParaRPr>
            </a:p>
            <a:p>
              <a:pPr>
                <a:buFont typeface="Arial" pitchFamily="34" charset="0"/>
                <a:buNone/>
              </a:pP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987675" y="1557338"/>
            <a:ext cx="2760663" cy="893762"/>
            <a:chOff x="5207180" y="1541691"/>
            <a:chExt cx="3037229" cy="670016"/>
          </a:xfrm>
        </p:grpSpPr>
        <p:sp>
          <p:nvSpPr>
            <p:cNvPr id="7211" name="Content Placeholder 2"/>
            <p:cNvSpPr txBox="1">
              <a:spLocks/>
            </p:cNvSpPr>
            <p:nvPr/>
          </p:nvSpPr>
          <p:spPr bwMode="auto">
            <a:xfrm>
              <a:off x="5219406" y="1930847"/>
              <a:ext cx="3025003" cy="280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1400" b="1">
                  <a:solidFill>
                    <a:schemeClr val="accent2"/>
                  </a:solidFill>
                  <a:ea typeface="宋体" pitchFamily="2" charset="-122"/>
                </a:rPr>
                <a:t>       Potential Buyers</a:t>
              </a:r>
            </a:p>
          </p:txBody>
        </p:sp>
        <p:sp>
          <p:nvSpPr>
            <p:cNvPr id="28735" name="Title 13"/>
            <p:cNvSpPr txBox="1">
              <a:spLocks/>
            </p:cNvSpPr>
            <p:nvPr/>
          </p:nvSpPr>
          <p:spPr bwMode="auto">
            <a:xfrm>
              <a:off x="5207180" y="1541691"/>
              <a:ext cx="2885280" cy="53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latin typeface="Source Sans Pro Light" pitchFamily="34" charset="0"/>
                  <a:ea typeface="宋体" charset="-122"/>
                  <a:cs typeface="+mj-cs"/>
                </a:rPr>
                <a:t>潜在的客户</a:t>
              </a:r>
              <a:endParaRPr lang="en-US" altLang="zh-CN" sz="2400" b="1" dirty="0">
                <a:solidFill>
                  <a:schemeClr val="tx2"/>
                </a:solidFill>
                <a:latin typeface="Source Sans Pro Light" pitchFamily="34" charset="0"/>
                <a:ea typeface="宋体" charset="-122"/>
                <a:cs typeface="+mj-cs"/>
              </a:endParaRP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5940425" y="1792288"/>
            <a:ext cx="0" cy="3487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84888" y="1557338"/>
            <a:ext cx="2166937" cy="735012"/>
            <a:chOff x="2798923" y="3570263"/>
            <a:chExt cx="1790956" cy="551027"/>
          </a:xfrm>
        </p:grpSpPr>
        <p:sp>
          <p:nvSpPr>
            <p:cNvPr id="7209" name="Freeform 7"/>
            <p:cNvSpPr>
              <a:spLocks noEditPoints="1"/>
            </p:cNvSpPr>
            <p:nvPr/>
          </p:nvSpPr>
          <p:spPr bwMode="auto">
            <a:xfrm>
              <a:off x="2798923" y="3621127"/>
              <a:ext cx="399888" cy="371661"/>
            </a:xfrm>
            <a:custGeom>
              <a:avLst/>
              <a:gdLst>
                <a:gd name="T0" fmla="*/ 2147483647 w 360"/>
                <a:gd name="T1" fmla="*/ 2147483647 h 368"/>
                <a:gd name="T2" fmla="*/ 2147483647 w 360"/>
                <a:gd name="T3" fmla="*/ 2147483647 h 368"/>
                <a:gd name="T4" fmla="*/ 2147483647 w 360"/>
                <a:gd name="T5" fmla="*/ 2147483647 h 368"/>
                <a:gd name="T6" fmla="*/ 2147483647 w 360"/>
                <a:gd name="T7" fmla="*/ 2147483647 h 368"/>
                <a:gd name="T8" fmla="*/ 2147483647 w 360"/>
                <a:gd name="T9" fmla="*/ 2147483647 h 368"/>
                <a:gd name="T10" fmla="*/ 2147483647 w 360"/>
                <a:gd name="T11" fmla="*/ 0 h 368"/>
                <a:gd name="T12" fmla="*/ 2147483647 w 360"/>
                <a:gd name="T13" fmla="*/ 2147483647 h 368"/>
                <a:gd name="T14" fmla="*/ 2147483647 w 360"/>
                <a:gd name="T15" fmla="*/ 2147483647 h 368"/>
                <a:gd name="T16" fmla="*/ 0 w 360"/>
                <a:gd name="T17" fmla="*/ 2147483647 h 368"/>
                <a:gd name="T18" fmla="*/ 2147483647 w 360"/>
                <a:gd name="T19" fmla="*/ 2147483647 h 368"/>
                <a:gd name="T20" fmla="*/ 2147483647 w 360"/>
                <a:gd name="T21" fmla="*/ 2147483647 h 368"/>
                <a:gd name="T22" fmla="*/ 2147483647 w 360"/>
                <a:gd name="T23" fmla="*/ 2147483647 h 368"/>
                <a:gd name="T24" fmla="*/ 2147483647 w 360"/>
                <a:gd name="T25" fmla="*/ 2147483647 h 368"/>
                <a:gd name="T26" fmla="*/ 2147483647 w 360"/>
                <a:gd name="T27" fmla="*/ 2147483647 h 368"/>
                <a:gd name="T28" fmla="*/ 2147483647 w 360"/>
                <a:gd name="T29" fmla="*/ 2147483647 h 368"/>
                <a:gd name="T30" fmla="*/ 2147483647 w 360"/>
                <a:gd name="T31" fmla="*/ 2147483647 h 368"/>
                <a:gd name="T32" fmla="*/ 2147483647 w 360"/>
                <a:gd name="T33" fmla="*/ 2147483647 h 368"/>
                <a:gd name="T34" fmla="*/ 2147483647 w 360"/>
                <a:gd name="T35" fmla="*/ 2147483647 h 368"/>
                <a:gd name="T36" fmla="*/ 2147483647 w 360"/>
                <a:gd name="T37" fmla="*/ 2147483647 h 368"/>
                <a:gd name="T38" fmla="*/ 2147483647 w 360"/>
                <a:gd name="T39" fmla="*/ 2147483647 h 368"/>
                <a:gd name="T40" fmla="*/ 2147483647 w 360"/>
                <a:gd name="T41" fmla="*/ 2147483647 h 368"/>
                <a:gd name="T42" fmla="*/ 2147483647 w 360"/>
                <a:gd name="T43" fmla="*/ 2147483647 h 368"/>
                <a:gd name="T44" fmla="*/ 2147483647 w 360"/>
                <a:gd name="T45" fmla="*/ 2147483647 h 368"/>
                <a:gd name="T46" fmla="*/ 2147483647 w 360"/>
                <a:gd name="T47" fmla="*/ 2147483647 h 368"/>
                <a:gd name="T48" fmla="*/ 2147483647 w 360"/>
                <a:gd name="T49" fmla="*/ 2147483647 h 368"/>
                <a:gd name="T50" fmla="*/ 2147483647 w 360"/>
                <a:gd name="T51" fmla="*/ 2147483647 h 368"/>
                <a:gd name="T52" fmla="*/ 2147483647 w 360"/>
                <a:gd name="T53" fmla="*/ 2147483647 h 368"/>
                <a:gd name="T54" fmla="*/ 2147483647 w 360"/>
                <a:gd name="T55" fmla="*/ 2147483647 h 368"/>
                <a:gd name="T56" fmla="*/ 2147483647 w 360"/>
                <a:gd name="T57" fmla="*/ 2147483647 h 368"/>
                <a:gd name="T58" fmla="*/ 2147483647 w 360"/>
                <a:gd name="T59" fmla="*/ 2147483647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0"/>
                <a:gd name="T91" fmla="*/ 0 h 368"/>
                <a:gd name="T92" fmla="*/ 360 w 360"/>
                <a:gd name="T93" fmla="*/ 368 h 3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Content Placeholder 2"/>
            <p:cNvSpPr txBox="1">
              <a:spLocks/>
            </p:cNvSpPr>
            <p:nvPr/>
          </p:nvSpPr>
          <p:spPr bwMode="auto">
            <a:xfrm>
              <a:off x="3217979" y="3570263"/>
              <a:ext cx="1371900" cy="55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900">
                <a:solidFill>
                  <a:srgbClr val="A6A6A6"/>
                </a:solidFill>
                <a:ea typeface="宋体" pitchFamily="2" charset="-122"/>
              </a:endParaRPr>
            </a:p>
          </p:txBody>
        </p: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6084888" y="2492375"/>
            <a:ext cx="2374900" cy="3673475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1800" smtClean="0">
                <a:solidFill>
                  <a:schemeClr val="tx1"/>
                </a:solidFill>
                <a:ea typeface="宋体" pitchFamily="2" charset="-122"/>
                <a:cs typeface="Arial" pitchFamily="34" charset="0"/>
              </a:rPr>
              <a:t>比如在大型商场中的应用：借由</a:t>
            </a:r>
            <a:r>
              <a:rPr lang="en-US" altLang="zh-CN" sz="1800" smtClean="0">
                <a:solidFill>
                  <a:schemeClr val="tx1"/>
                </a:solidFill>
                <a:ea typeface="宋体" pitchFamily="2" charset="-122"/>
                <a:cs typeface="Arial" pitchFamily="34" charset="0"/>
              </a:rPr>
              <a:t>WIFI</a:t>
            </a:r>
            <a:r>
              <a:rPr lang="zh-CN" altLang="en-US" sz="1800" smtClean="0">
                <a:solidFill>
                  <a:schemeClr val="tx1"/>
                </a:solidFill>
                <a:ea typeface="宋体" pitchFamily="2" charset="-122"/>
                <a:cs typeface="Arial" pitchFamily="34" charset="0"/>
              </a:rPr>
              <a:t>探针对手机</a:t>
            </a:r>
            <a:r>
              <a:rPr lang="en-US" altLang="zh-CN" sz="1800" smtClean="0">
                <a:solidFill>
                  <a:schemeClr val="tx1"/>
                </a:solidFill>
                <a:ea typeface="宋体" pitchFamily="2" charset="-122"/>
                <a:cs typeface="Arial" pitchFamily="34" charset="0"/>
              </a:rPr>
              <a:t>MAC</a:t>
            </a:r>
            <a:r>
              <a:rPr lang="zh-CN" altLang="en-US" sz="1800" smtClean="0">
                <a:solidFill>
                  <a:schemeClr val="tx1"/>
                </a:solidFill>
                <a:ea typeface="宋体" pitchFamily="2" charset="-122"/>
                <a:cs typeface="Arial" pitchFamily="34" charset="0"/>
              </a:rPr>
              <a:t>地址的采集，对数据进行处理，能够对商业环境中门店的门前人流量、进店客流量、新老顾客数量及新增量、在店平均时长进行分析</a:t>
            </a:r>
            <a:endParaRPr lang="en-US" altLang="zh-CN" sz="1800" smtClean="0">
              <a:solidFill>
                <a:schemeClr val="tx1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143" name="Title 13"/>
          <p:cNvSpPr txBox="1">
            <a:spLocks/>
          </p:cNvSpPr>
          <p:nvPr/>
        </p:nvSpPr>
        <p:spPr bwMode="auto">
          <a:xfrm>
            <a:off x="6875463" y="1628775"/>
            <a:ext cx="25209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Source Sans Pro Light" pitchFamily="34" charset="0"/>
                <a:ea typeface="宋体" charset="-122"/>
                <a:cs typeface="+mj-cs"/>
              </a:rPr>
              <a:t>分析</a:t>
            </a:r>
            <a:endParaRPr lang="en-US" altLang="zh-CN" sz="2400" b="1" dirty="0">
              <a:solidFill>
                <a:schemeClr val="tx2"/>
              </a:solidFill>
              <a:latin typeface="Source Sans Pro Light" pitchFamily="34" charset="0"/>
              <a:ea typeface="宋体" charset="-122"/>
              <a:cs typeface="+mj-cs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zh-CN" sz="1400" b="1" dirty="0">
                <a:solidFill>
                  <a:schemeClr val="accent2"/>
                </a:solidFill>
                <a:cs typeface="Arial" charset="0"/>
              </a:rPr>
              <a:t>Analysis</a:t>
            </a:r>
            <a:endParaRPr lang="en-US" altLang="zh-CN" sz="1400" b="1" dirty="0">
              <a:solidFill>
                <a:schemeClr val="tx2"/>
              </a:solidFill>
              <a:latin typeface="Source Sans Pro Light" pitchFamily="34" charset="0"/>
              <a:ea typeface="宋体" charset="-122"/>
              <a:cs typeface="+mj-cs"/>
            </a:endParaRPr>
          </a:p>
        </p:txBody>
      </p:sp>
      <p:sp>
        <p:nvSpPr>
          <p:cNvPr id="85" name="Flowchart: Off-page Connector 84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 smtClean="0">
                <a:solidFill>
                  <a:srgbClr val="FFFFFF"/>
                </a:solidFill>
              </a:rPr>
              <a:t>05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 bwMode="auto">
          <a:xfrm>
            <a:off x="611188" y="5589588"/>
            <a:ext cx="7993062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>
              <a:solidFill>
                <a:srgbClr val="D9D9D9"/>
              </a:solidFill>
              <a:ea typeface="宋体" pitchFamily="2" charset="-122"/>
            </a:endParaRPr>
          </a:p>
        </p:txBody>
      </p:sp>
      <p:grpSp>
        <p:nvGrpSpPr>
          <p:cNvPr id="5" name="组合 98"/>
          <p:cNvGrpSpPr>
            <a:grpSpLocks/>
          </p:cNvGrpSpPr>
          <p:nvPr/>
        </p:nvGrpSpPr>
        <p:grpSpPr bwMode="auto">
          <a:xfrm>
            <a:off x="3489325" y="2843213"/>
            <a:ext cx="1852613" cy="384175"/>
            <a:chOff x="3489325" y="2843213"/>
            <a:chExt cx="1852613" cy="384943"/>
          </a:xfrm>
        </p:grpSpPr>
        <p:grpSp>
          <p:nvGrpSpPr>
            <p:cNvPr id="7185" name="Group 5"/>
            <p:cNvGrpSpPr>
              <a:grpSpLocks/>
            </p:cNvGrpSpPr>
            <p:nvPr/>
          </p:nvGrpSpPr>
          <p:grpSpPr bwMode="auto">
            <a:xfrm>
              <a:off x="3489325" y="2843213"/>
              <a:ext cx="1852613" cy="384175"/>
              <a:chOff x="2793745" y="2180295"/>
              <a:chExt cx="1852403" cy="383216"/>
            </a:xfrm>
          </p:grpSpPr>
          <p:grpSp>
            <p:nvGrpSpPr>
              <p:cNvPr id="7194" name="Group 3"/>
              <p:cNvGrpSpPr>
                <a:grpSpLocks/>
              </p:cNvGrpSpPr>
              <p:nvPr/>
            </p:nvGrpSpPr>
            <p:grpSpPr bwMode="auto">
              <a:xfrm>
                <a:off x="2793745" y="2180295"/>
                <a:ext cx="150666" cy="383216"/>
                <a:chOff x="7364799" y="3816899"/>
                <a:chExt cx="150666" cy="383216"/>
              </a:xfrm>
            </p:grpSpPr>
            <p:sp>
              <p:nvSpPr>
                <p:cNvPr id="7207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2147483647 w 78"/>
                    <a:gd name="T1" fmla="*/ 0 h 164"/>
                    <a:gd name="T2" fmla="*/ 2147483647 w 78"/>
                    <a:gd name="T3" fmla="*/ 0 h 164"/>
                    <a:gd name="T4" fmla="*/ 0 w 78"/>
                    <a:gd name="T5" fmla="*/ 2147483647 h 164"/>
                    <a:gd name="T6" fmla="*/ 0 w 78"/>
                    <a:gd name="T7" fmla="*/ 2147483647 h 164"/>
                    <a:gd name="T8" fmla="*/ 0 w 78"/>
                    <a:gd name="T9" fmla="*/ 2147483647 h 164"/>
                    <a:gd name="T10" fmla="*/ 0 w 78"/>
                    <a:gd name="T11" fmla="*/ 2147483647 h 164"/>
                    <a:gd name="T12" fmla="*/ 2147483647 w 78"/>
                    <a:gd name="T13" fmla="*/ 2147483647 h 164"/>
                    <a:gd name="T14" fmla="*/ 2147483647 w 78"/>
                    <a:gd name="T15" fmla="*/ 2147483647 h 164"/>
                    <a:gd name="T16" fmla="*/ 2147483647 w 78"/>
                    <a:gd name="T17" fmla="*/ 2147483647 h 164"/>
                    <a:gd name="T18" fmla="*/ 2147483647 w 78"/>
                    <a:gd name="T19" fmla="*/ 2147483647 h 164"/>
                    <a:gd name="T20" fmla="*/ 2147483647 w 78"/>
                    <a:gd name="T21" fmla="*/ 2147483647 h 164"/>
                    <a:gd name="T22" fmla="*/ 2147483647 w 78"/>
                    <a:gd name="T23" fmla="*/ 2147483647 h 164"/>
                    <a:gd name="T24" fmla="*/ 2147483647 w 78"/>
                    <a:gd name="T25" fmla="*/ 2147483647 h 164"/>
                    <a:gd name="T26" fmla="*/ 2147483647 w 78"/>
                    <a:gd name="T27" fmla="*/ 2147483647 h 164"/>
                    <a:gd name="T28" fmla="*/ 2147483647 w 78"/>
                    <a:gd name="T29" fmla="*/ 2147483647 h 164"/>
                    <a:gd name="T30" fmla="*/ 2147483647 w 78"/>
                    <a:gd name="T31" fmla="*/ 2147483647 h 164"/>
                    <a:gd name="T32" fmla="*/ 2147483647 w 78"/>
                    <a:gd name="T33" fmla="*/ 2147483647 h 164"/>
                    <a:gd name="T34" fmla="*/ 2147483647 w 78"/>
                    <a:gd name="T35" fmla="*/ 2147483647 h 164"/>
                    <a:gd name="T36" fmla="*/ 2147483647 w 78"/>
                    <a:gd name="T37" fmla="*/ 2147483647 h 164"/>
                    <a:gd name="T38" fmla="*/ 2147483647 w 78"/>
                    <a:gd name="T39" fmla="*/ 2147483647 h 164"/>
                    <a:gd name="T40" fmla="*/ 2147483647 w 78"/>
                    <a:gd name="T41" fmla="*/ 2147483647 h 164"/>
                    <a:gd name="T42" fmla="*/ 2147483647 w 78"/>
                    <a:gd name="T43" fmla="*/ 2147483647 h 164"/>
                    <a:gd name="T44" fmla="*/ 2147483647 w 78"/>
                    <a:gd name="T45" fmla="*/ 2147483647 h 164"/>
                    <a:gd name="T46" fmla="*/ 2147483647 w 78"/>
                    <a:gd name="T47" fmla="*/ 2147483647 h 164"/>
                    <a:gd name="T48" fmla="*/ 2147483647 w 78"/>
                    <a:gd name="T49" fmla="*/ 2147483647 h 164"/>
                    <a:gd name="T50" fmla="*/ 2147483647 w 78"/>
                    <a:gd name="T51" fmla="*/ 2147483647 h 164"/>
                    <a:gd name="T52" fmla="*/ 2147483647 w 78"/>
                    <a:gd name="T53" fmla="*/ 2147483647 h 164"/>
                    <a:gd name="T54" fmla="*/ 2147483647 w 78"/>
                    <a:gd name="T55" fmla="*/ 2147483647 h 164"/>
                    <a:gd name="T56" fmla="*/ 2147483647 w 78"/>
                    <a:gd name="T57" fmla="*/ 2147483647 h 164"/>
                    <a:gd name="T58" fmla="*/ 2147483647 w 78"/>
                    <a:gd name="T59" fmla="*/ 2147483647 h 164"/>
                    <a:gd name="T60" fmla="*/ 2147483647 w 78"/>
                    <a:gd name="T61" fmla="*/ 0 h 16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8"/>
                    <a:gd name="T94" fmla="*/ 0 h 164"/>
                    <a:gd name="T95" fmla="*/ 78 w 78"/>
                    <a:gd name="T96" fmla="*/ 164 h 16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8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ea typeface="宋体" pitchFamily="2" charset="-122"/>
                  </a:endParaRPr>
                </a:p>
              </p:txBody>
            </p:sp>
          </p:grpSp>
          <p:grpSp>
            <p:nvGrpSpPr>
              <p:cNvPr id="7195" name="Group 48"/>
              <p:cNvGrpSpPr>
                <a:grpSpLocks/>
              </p:cNvGrpSpPr>
              <p:nvPr/>
            </p:nvGrpSpPr>
            <p:grpSpPr bwMode="auto">
              <a:xfrm>
                <a:off x="2982827" y="2180295"/>
                <a:ext cx="150666" cy="383216"/>
                <a:chOff x="7364799" y="3816899"/>
                <a:chExt cx="150666" cy="383216"/>
              </a:xfrm>
            </p:grpSpPr>
            <p:sp>
              <p:nvSpPr>
                <p:cNvPr id="7205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2147483647 w 78"/>
                    <a:gd name="T1" fmla="*/ 0 h 164"/>
                    <a:gd name="T2" fmla="*/ 2147483647 w 78"/>
                    <a:gd name="T3" fmla="*/ 0 h 164"/>
                    <a:gd name="T4" fmla="*/ 0 w 78"/>
                    <a:gd name="T5" fmla="*/ 2147483647 h 164"/>
                    <a:gd name="T6" fmla="*/ 0 w 78"/>
                    <a:gd name="T7" fmla="*/ 2147483647 h 164"/>
                    <a:gd name="T8" fmla="*/ 0 w 78"/>
                    <a:gd name="T9" fmla="*/ 2147483647 h 164"/>
                    <a:gd name="T10" fmla="*/ 0 w 78"/>
                    <a:gd name="T11" fmla="*/ 2147483647 h 164"/>
                    <a:gd name="T12" fmla="*/ 2147483647 w 78"/>
                    <a:gd name="T13" fmla="*/ 2147483647 h 164"/>
                    <a:gd name="T14" fmla="*/ 2147483647 w 78"/>
                    <a:gd name="T15" fmla="*/ 2147483647 h 164"/>
                    <a:gd name="T16" fmla="*/ 2147483647 w 78"/>
                    <a:gd name="T17" fmla="*/ 2147483647 h 164"/>
                    <a:gd name="T18" fmla="*/ 2147483647 w 78"/>
                    <a:gd name="T19" fmla="*/ 2147483647 h 164"/>
                    <a:gd name="T20" fmla="*/ 2147483647 w 78"/>
                    <a:gd name="T21" fmla="*/ 2147483647 h 164"/>
                    <a:gd name="T22" fmla="*/ 2147483647 w 78"/>
                    <a:gd name="T23" fmla="*/ 2147483647 h 164"/>
                    <a:gd name="T24" fmla="*/ 2147483647 w 78"/>
                    <a:gd name="T25" fmla="*/ 2147483647 h 164"/>
                    <a:gd name="T26" fmla="*/ 2147483647 w 78"/>
                    <a:gd name="T27" fmla="*/ 2147483647 h 164"/>
                    <a:gd name="T28" fmla="*/ 2147483647 w 78"/>
                    <a:gd name="T29" fmla="*/ 2147483647 h 164"/>
                    <a:gd name="T30" fmla="*/ 2147483647 w 78"/>
                    <a:gd name="T31" fmla="*/ 2147483647 h 164"/>
                    <a:gd name="T32" fmla="*/ 2147483647 w 78"/>
                    <a:gd name="T33" fmla="*/ 2147483647 h 164"/>
                    <a:gd name="T34" fmla="*/ 2147483647 w 78"/>
                    <a:gd name="T35" fmla="*/ 2147483647 h 164"/>
                    <a:gd name="T36" fmla="*/ 2147483647 w 78"/>
                    <a:gd name="T37" fmla="*/ 2147483647 h 164"/>
                    <a:gd name="T38" fmla="*/ 2147483647 w 78"/>
                    <a:gd name="T39" fmla="*/ 2147483647 h 164"/>
                    <a:gd name="T40" fmla="*/ 2147483647 w 78"/>
                    <a:gd name="T41" fmla="*/ 2147483647 h 164"/>
                    <a:gd name="T42" fmla="*/ 2147483647 w 78"/>
                    <a:gd name="T43" fmla="*/ 2147483647 h 164"/>
                    <a:gd name="T44" fmla="*/ 2147483647 w 78"/>
                    <a:gd name="T45" fmla="*/ 2147483647 h 164"/>
                    <a:gd name="T46" fmla="*/ 2147483647 w 78"/>
                    <a:gd name="T47" fmla="*/ 2147483647 h 164"/>
                    <a:gd name="T48" fmla="*/ 2147483647 w 78"/>
                    <a:gd name="T49" fmla="*/ 2147483647 h 164"/>
                    <a:gd name="T50" fmla="*/ 2147483647 w 78"/>
                    <a:gd name="T51" fmla="*/ 2147483647 h 164"/>
                    <a:gd name="T52" fmla="*/ 2147483647 w 78"/>
                    <a:gd name="T53" fmla="*/ 2147483647 h 164"/>
                    <a:gd name="T54" fmla="*/ 2147483647 w 78"/>
                    <a:gd name="T55" fmla="*/ 2147483647 h 164"/>
                    <a:gd name="T56" fmla="*/ 2147483647 w 78"/>
                    <a:gd name="T57" fmla="*/ 2147483647 h 164"/>
                    <a:gd name="T58" fmla="*/ 2147483647 w 78"/>
                    <a:gd name="T59" fmla="*/ 2147483647 h 164"/>
                    <a:gd name="T60" fmla="*/ 2147483647 w 78"/>
                    <a:gd name="T61" fmla="*/ 0 h 16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8"/>
                    <a:gd name="T94" fmla="*/ 0 h 164"/>
                    <a:gd name="T95" fmla="*/ 78 w 78"/>
                    <a:gd name="T96" fmla="*/ 164 h 16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6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ea typeface="宋体" pitchFamily="2" charset="-122"/>
                  </a:endParaRPr>
                </a:p>
              </p:txBody>
            </p:sp>
          </p:grpSp>
          <p:grpSp>
            <p:nvGrpSpPr>
              <p:cNvPr id="7196" name="Group 59"/>
              <p:cNvGrpSpPr>
                <a:grpSpLocks/>
              </p:cNvGrpSpPr>
              <p:nvPr/>
            </p:nvGrpSpPr>
            <p:grpSpPr bwMode="auto">
              <a:xfrm>
                <a:off x="3171909" y="2180295"/>
                <a:ext cx="150666" cy="383216"/>
                <a:chOff x="7364799" y="3816899"/>
                <a:chExt cx="150666" cy="383216"/>
              </a:xfrm>
            </p:grpSpPr>
            <p:sp>
              <p:nvSpPr>
                <p:cNvPr id="7203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2147483647 w 78"/>
                    <a:gd name="T1" fmla="*/ 0 h 164"/>
                    <a:gd name="T2" fmla="*/ 2147483647 w 78"/>
                    <a:gd name="T3" fmla="*/ 0 h 164"/>
                    <a:gd name="T4" fmla="*/ 0 w 78"/>
                    <a:gd name="T5" fmla="*/ 2147483647 h 164"/>
                    <a:gd name="T6" fmla="*/ 0 w 78"/>
                    <a:gd name="T7" fmla="*/ 2147483647 h 164"/>
                    <a:gd name="T8" fmla="*/ 0 w 78"/>
                    <a:gd name="T9" fmla="*/ 2147483647 h 164"/>
                    <a:gd name="T10" fmla="*/ 0 w 78"/>
                    <a:gd name="T11" fmla="*/ 2147483647 h 164"/>
                    <a:gd name="T12" fmla="*/ 2147483647 w 78"/>
                    <a:gd name="T13" fmla="*/ 2147483647 h 164"/>
                    <a:gd name="T14" fmla="*/ 2147483647 w 78"/>
                    <a:gd name="T15" fmla="*/ 2147483647 h 164"/>
                    <a:gd name="T16" fmla="*/ 2147483647 w 78"/>
                    <a:gd name="T17" fmla="*/ 2147483647 h 164"/>
                    <a:gd name="T18" fmla="*/ 2147483647 w 78"/>
                    <a:gd name="T19" fmla="*/ 2147483647 h 164"/>
                    <a:gd name="T20" fmla="*/ 2147483647 w 78"/>
                    <a:gd name="T21" fmla="*/ 2147483647 h 164"/>
                    <a:gd name="T22" fmla="*/ 2147483647 w 78"/>
                    <a:gd name="T23" fmla="*/ 2147483647 h 164"/>
                    <a:gd name="T24" fmla="*/ 2147483647 w 78"/>
                    <a:gd name="T25" fmla="*/ 2147483647 h 164"/>
                    <a:gd name="T26" fmla="*/ 2147483647 w 78"/>
                    <a:gd name="T27" fmla="*/ 2147483647 h 164"/>
                    <a:gd name="T28" fmla="*/ 2147483647 w 78"/>
                    <a:gd name="T29" fmla="*/ 2147483647 h 164"/>
                    <a:gd name="T30" fmla="*/ 2147483647 w 78"/>
                    <a:gd name="T31" fmla="*/ 2147483647 h 164"/>
                    <a:gd name="T32" fmla="*/ 2147483647 w 78"/>
                    <a:gd name="T33" fmla="*/ 2147483647 h 164"/>
                    <a:gd name="T34" fmla="*/ 2147483647 w 78"/>
                    <a:gd name="T35" fmla="*/ 2147483647 h 164"/>
                    <a:gd name="T36" fmla="*/ 2147483647 w 78"/>
                    <a:gd name="T37" fmla="*/ 2147483647 h 164"/>
                    <a:gd name="T38" fmla="*/ 2147483647 w 78"/>
                    <a:gd name="T39" fmla="*/ 2147483647 h 164"/>
                    <a:gd name="T40" fmla="*/ 2147483647 w 78"/>
                    <a:gd name="T41" fmla="*/ 2147483647 h 164"/>
                    <a:gd name="T42" fmla="*/ 2147483647 w 78"/>
                    <a:gd name="T43" fmla="*/ 2147483647 h 164"/>
                    <a:gd name="T44" fmla="*/ 2147483647 w 78"/>
                    <a:gd name="T45" fmla="*/ 2147483647 h 164"/>
                    <a:gd name="T46" fmla="*/ 2147483647 w 78"/>
                    <a:gd name="T47" fmla="*/ 2147483647 h 164"/>
                    <a:gd name="T48" fmla="*/ 2147483647 w 78"/>
                    <a:gd name="T49" fmla="*/ 2147483647 h 164"/>
                    <a:gd name="T50" fmla="*/ 2147483647 w 78"/>
                    <a:gd name="T51" fmla="*/ 2147483647 h 164"/>
                    <a:gd name="T52" fmla="*/ 2147483647 w 78"/>
                    <a:gd name="T53" fmla="*/ 2147483647 h 164"/>
                    <a:gd name="T54" fmla="*/ 2147483647 w 78"/>
                    <a:gd name="T55" fmla="*/ 2147483647 h 164"/>
                    <a:gd name="T56" fmla="*/ 2147483647 w 78"/>
                    <a:gd name="T57" fmla="*/ 2147483647 h 164"/>
                    <a:gd name="T58" fmla="*/ 2147483647 w 78"/>
                    <a:gd name="T59" fmla="*/ 2147483647 h 164"/>
                    <a:gd name="T60" fmla="*/ 2147483647 w 78"/>
                    <a:gd name="T61" fmla="*/ 0 h 16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8"/>
                    <a:gd name="T94" fmla="*/ 0 h 164"/>
                    <a:gd name="T95" fmla="*/ 78 w 78"/>
                    <a:gd name="T96" fmla="*/ 164 h 16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4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ea typeface="宋体" pitchFamily="2" charset="-122"/>
                  </a:endParaRPr>
                </a:p>
              </p:txBody>
            </p:sp>
          </p:grpSp>
          <p:grpSp>
            <p:nvGrpSpPr>
              <p:cNvPr id="7197" name="Group 64"/>
              <p:cNvGrpSpPr>
                <a:grpSpLocks/>
              </p:cNvGrpSpPr>
              <p:nvPr/>
            </p:nvGrpSpPr>
            <p:grpSpPr bwMode="auto">
              <a:xfrm>
                <a:off x="3360991" y="2180295"/>
                <a:ext cx="150666" cy="383216"/>
                <a:chOff x="7364799" y="3816899"/>
                <a:chExt cx="150666" cy="383216"/>
              </a:xfrm>
            </p:grpSpPr>
            <p:sp>
              <p:nvSpPr>
                <p:cNvPr id="7201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2147483647 w 78"/>
                    <a:gd name="T1" fmla="*/ 0 h 164"/>
                    <a:gd name="T2" fmla="*/ 2147483647 w 78"/>
                    <a:gd name="T3" fmla="*/ 0 h 164"/>
                    <a:gd name="T4" fmla="*/ 0 w 78"/>
                    <a:gd name="T5" fmla="*/ 2147483647 h 164"/>
                    <a:gd name="T6" fmla="*/ 0 w 78"/>
                    <a:gd name="T7" fmla="*/ 2147483647 h 164"/>
                    <a:gd name="T8" fmla="*/ 0 w 78"/>
                    <a:gd name="T9" fmla="*/ 2147483647 h 164"/>
                    <a:gd name="T10" fmla="*/ 0 w 78"/>
                    <a:gd name="T11" fmla="*/ 2147483647 h 164"/>
                    <a:gd name="T12" fmla="*/ 2147483647 w 78"/>
                    <a:gd name="T13" fmla="*/ 2147483647 h 164"/>
                    <a:gd name="T14" fmla="*/ 2147483647 w 78"/>
                    <a:gd name="T15" fmla="*/ 2147483647 h 164"/>
                    <a:gd name="T16" fmla="*/ 2147483647 w 78"/>
                    <a:gd name="T17" fmla="*/ 2147483647 h 164"/>
                    <a:gd name="T18" fmla="*/ 2147483647 w 78"/>
                    <a:gd name="T19" fmla="*/ 2147483647 h 164"/>
                    <a:gd name="T20" fmla="*/ 2147483647 w 78"/>
                    <a:gd name="T21" fmla="*/ 2147483647 h 164"/>
                    <a:gd name="T22" fmla="*/ 2147483647 w 78"/>
                    <a:gd name="T23" fmla="*/ 2147483647 h 164"/>
                    <a:gd name="T24" fmla="*/ 2147483647 w 78"/>
                    <a:gd name="T25" fmla="*/ 2147483647 h 164"/>
                    <a:gd name="T26" fmla="*/ 2147483647 w 78"/>
                    <a:gd name="T27" fmla="*/ 2147483647 h 164"/>
                    <a:gd name="T28" fmla="*/ 2147483647 w 78"/>
                    <a:gd name="T29" fmla="*/ 2147483647 h 164"/>
                    <a:gd name="T30" fmla="*/ 2147483647 w 78"/>
                    <a:gd name="T31" fmla="*/ 2147483647 h 164"/>
                    <a:gd name="T32" fmla="*/ 2147483647 w 78"/>
                    <a:gd name="T33" fmla="*/ 2147483647 h 164"/>
                    <a:gd name="T34" fmla="*/ 2147483647 w 78"/>
                    <a:gd name="T35" fmla="*/ 2147483647 h 164"/>
                    <a:gd name="T36" fmla="*/ 2147483647 w 78"/>
                    <a:gd name="T37" fmla="*/ 2147483647 h 164"/>
                    <a:gd name="T38" fmla="*/ 2147483647 w 78"/>
                    <a:gd name="T39" fmla="*/ 2147483647 h 164"/>
                    <a:gd name="T40" fmla="*/ 2147483647 w 78"/>
                    <a:gd name="T41" fmla="*/ 2147483647 h 164"/>
                    <a:gd name="T42" fmla="*/ 2147483647 w 78"/>
                    <a:gd name="T43" fmla="*/ 2147483647 h 164"/>
                    <a:gd name="T44" fmla="*/ 2147483647 w 78"/>
                    <a:gd name="T45" fmla="*/ 2147483647 h 164"/>
                    <a:gd name="T46" fmla="*/ 2147483647 w 78"/>
                    <a:gd name="T47" fmla="*/ 2147483647 h 164"/>
                    <a:gd name="T48" fmla="*/ 2147483647 w 78"/>
                    <a:gd name="T49" fmla="*/ 2147483647 h 164"/>
                    <a:gd name="T50" fmla="*/ 2147483647 w 78"/>
                    <a:gd name="T51" fmla="*/ 2147483647 h 164"/>
                    <a:gd name="T52" fmla="*/ 2147483647 w 78"/>
                    <a:gd name="T53" fmla="*/ 2147483647 h 164"/>
                    <a:gd name="T54" fmla="*/ 2147483647 w 78"/>
                    <a:gd name="T55" fmla="*/ 2147483647 h 164"/>
                    <a:gd name="T56" fmla="*/ 2147483647 w 78"/>
                    <a:gd name="T57" fmla="*/ 2147483647 h 164"/>
                    <a:gd name="T58" fmla="*/ 2147483647 w 78"/>
                    <a:gd name="T59" fmla="*/ 2147483647 h 164"/>
                    <a:gd name="T60" fmla="*/ 2147483647 w 78"/>
                    <a:gd name="T61" fmla="*/ 0 h 16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8"/>
                    <a:gd name="T94" fmla="*/ 0 h 164"/>
                    <a:gd name="T95" fmla="*/ 78 w 78"/>
                    <a:gd name="T96" fmla="*/ 164 h 16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2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92"/>
              <p:cNvGrpSpPr/>
              <p:nvPr/>
            </p:nvGrpSpPr>
            <p:grpSpPr>
              <a:xfrm>
                <a:off x="4117319" y="2180295"/>
                <a:ext cx="150666" cy="383216"/>
                <a:chOff x="7364799" y="3816899"/>
                <a:chExt cx="150666" cy="38321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4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95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2" name="Group 95"/>
              <p:cNvGrpSpPr/>
              <p:nvPr/>
            </p:nvGrpSpPr>
            <p:grpSpPr>
              <a:xfrm>
                <a:off x="4306401" y="2180295"/>
                <a:ext cx="150666" cy="383216"/>
                <a:chOff x="7364799" y="3816899"/>
                <a:chExt cx="150666" cy="38321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7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98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15" name="Group 98"/>
              <p:cNvGrpSpPr/>
              <p:nvPr/>
            </p:nvGrpSpPr>
            <p:grpSpPr>
              <a:xfrm>
                <a:off x="4495482" y="2180295"/>
                <a:ext cx="150666" cy="383216"/>
                <a:chOff x="7364799" y="3816899"/>
                <a:chExt cx="150666" cy="38321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00" name="Freeform 12"/>
                <p:cNvSpPr>
                  <a:spLocks/>
                </p:cNvSpPr>
                <p:nvPr/>
              </p:nvSpPr>
              <p:spPr bwMode="auto">
                <a:xfrm>
                  <a:off x="7364799" y="3882406"/>
                  <a:ext cx="150666" cy="317709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101" name="Oval 13"/>
                <p:cNvSpPr>
                  <a:spLocks noChangeArrowheads="1"/>
                </p:cNvSpPr>
                <p:nvPr/>
              </p:nvSpPr>
              <p:spPr bwMode="auto">
                <a:xfrm>
                  <a:off x="7410654" y="3816899"/>
                  <a:ext cx="59775" cy="597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4238625" y="2924337"/>
              <a:ext cx="171450" cy="303819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4805363" y="2924337"/>
              <a:ext cx="171450" cy="303819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4616450" y="2924337"/>
              <a:ext cx="171450" cy="303819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4427538" y="2924337"/>
              <a:ext cx="171450" cy="303819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90" name="Oval 126"/>
            <p:cNvSpPr>
              <a:spLocks noChangeArrowheads="1"/>
            </p:cNvSpPr>
            <p:nvPr/>
          </p:nvSpPr>
          <p:spPr bwMode="auto">
            <a:xfrm>
              <a:off x="4300538" y="2852757"/>
              <a:ext cx="55562" cy="572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91" name="Oval 126"/>
            <p:cNvSpPr>
              <a:spLocks noChangeArrowheads="1"/>
            </p:cNvSpPr>
            <p:nvPr/>
          </p:nvSpPr>
          <p:spPr bwMode="auto">
            <a:xfrm>
              <a:off x="4660900" y="2852757"/>
              <a:ext cx="55563" cy="572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92" name="Oval 126"/>
            <p:cNvSpPr>
              <a:spLocks noChangeArrowheads="1"/>
            </p:cNvSpPr>
            <p:nvPr/>
          </p:nvSpPr>
          <p:spPr bwMode="auto">
            <a:xfrm>
              <a:off x="4500563" y="2852757"/>
              <a:ext cx="55562" cy="572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r>
                <a:rPr lang="en-US" altLang="zh-CN" dirty="0">
                  <a:ea typeface="宋体" pitchFamily="2" charset="-122"/>
                </a:rPr>
                <a:t> </a:t>
              </a: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93" name="Oval 126"/>
            <p:cNvSpPr>
              <a:spLocks noChangeArrowheads="1"/>
            </p:cNvSpPr>
            <p:nvPr/>
          </p:nvSpPr>
          <p:spPr bwMode="auto">
            <a:xfrm>
              <a:off x="4876800" y="2852757"/>
              <a:ext cx="55563" cy="572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348038" y="3500438"/>
            <a:ext cx="180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大型商场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公司、学校等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40" grpId="0">
        <p:bldAsOne/>
      </p:bldGraphic>
      <p:bldP spid="42" grpId="0"/>
      <p:bldP spid="140" grpId="0"/>
      <p:bldP spid="143" grpId="0"/>
      <p:bldP spid="86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2124075" y="2852738"/>
            <a:ext cx="51101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dirty="0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  <a:sym typeface="+mn-lt"/>
              </a:rPr>
              <a:t>主要</a:t>
            </a:r>
            <a:r>
              <a:rPr lang="zh-CN" altLang="en-US" sz="1600" dirty="0" smtClean="0">
                <a:solidFill>
                  <a:srgbClr val="4BB1A8"/>
                </a:solidFill>
                <a:latin typeface="Source Sans Pro Light" pitchFamily="34" charset="0"/>
                <a:ea typeface="宋体" pitchFamily="2" charset="-122"/>
                <a:sym typeface="+mn-lt"/>
              </a:rPr>
              <a:t>功能、处理的数据、运行环境</a:t>
            </a:r>
            <a:endParaRPr lang="zh-CN" altLang="en-US" sz="1600" dirty="0">
              <a:solidFill>
                <a:srgbClr val="4BB1A8"/>
              </a:solidFill>
              <a:latin typeface="Source Sans Pro Light" pitchFamily="34" charset="0"/>
              <a:ea typeface="宋体" pitchFamily="2" charset="-122"/>
              <a:sym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663" y="1778000"/>
            <a:ext cx="5110162" cy="781050"/>
          </a:xfrm>
        </p:spPr>
        <p:txBody>
          <a:bodyPr/>
          <a:lstStyle/>
          <a:p>
            <a:r>
              <a:rPr lang="en-US" altLang="zh-CN" sz="4000" b="1" smtClean="0">
                <a:ea typeface="宋体" pitchFamily="2" charset="-122"/>
                <a:sym typeface="+mn-lt"/>
              </a:rPr>
              <a:t>Part Two  </a:t>
            </a:r>
            <a:r>
              <a:rPr lang="zh-CN" altLang="en-US" sz="4000" b="1" smtClean="0">
                <a:ea typeface="宋体" pitchFamily="2" charset="-122"/>
                <a:sym typeface="+mn-lt"/>
              </a:rPr>
              <a:t>项目描述</a:t>
            </a: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sz="1100" b="1" dirty="0">
                <a:solidFill>
                  <a:srgbClr val="FFFFFF"/>
                </a:solidFill>
              </a:rPr>
              <a:t>06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938" y="2287588"/>
            <a:ext cx="2095501" cy="55562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69"/>
              <a:ext cx="576065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5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9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pitchFamily="2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15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主要功能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9512" y="1585812"/>
          <a:ext cx="3696072" cy="344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81013" y="1079500"/>
            <a:ext cx="5603875" cy="4857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700" b="1" dirty="0" smtClean="0">
                <a:solidFill>
                  <a:schemeClr val="accent2"/>
                </a:solidFill>
                <a:latin typeface="+mn-lt"/>
              </a:rPr>
              <a:t>Main Functions</a:t>
            </a:r>
            <a:endParaRPr lang="en-US" sz="17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542925" y="5492750"/>
            <a:ext cx="366871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A6A6A6"/>
                </a:solidFill>
                <a:ea typeface="宋体" pitchFamily="2" charset="-122"/>
              </a:rPr>
              <a:t>系统主要功能</a:t>
            </a:r>
            <a:endParaRPr lang="en-US" altLang="zh-CN" sz="1100">
              <a:solidFill>
                <a:srgbClr val="A6A6A6"/>
              </a:solidFill>
              <a:ea typeface="宋体" pitchFamily="2" charset="-12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804025" y="2492375"/>
            <a:ext cx="1730375" cy="3727450"/>
            <a:chOff x="6730456" y="1339549"/>
            <a:chExt cx="1729976" cy="2792881"/>
          </a:xfrm>
        </p:grpSpPr>
        <p:sp>
          <p:nvSpPr>
            <p:cNvPr id="10257" name="Content Placeholder 2"/>
            <p:cNvSpPr txBox="1">
              <a:spLocks/>
            </p:cNvSpPr>
            <p:nvPr/>
          </p:nvSpPr>
          <p:spPr bwMode="auto">
            <a:xfrm>
              <a:off x="6731572" y="1339549"/>
              <a:ext cx="1726678" cy="377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2800">
                  <a:solidFill>
                    <a:srgbClr val="525068"/>
                  </a:solidFill>
                  <a:latin typeface="Source Sans Pro Black" pitchFamily="34" charset="0"/>
                  <a:ea typeface="宋体" pitchFamily="2" charset="-122"/>
                </a:rPr>
                <a:t>数据分析</a:t>
              </a:r>
              <a:endParaRPr lang="en-US" altLang="zh-CN" sz="2800">
                <a:solidFill>
                  <a:srgbClr val="525068"/>
                </a:solidFill>
                <a:latin typeface="Source Sans Pro Black" pitchFamily="34" charset="0"/>
                <a:ea typeface="宋体" pitchFamily="2" charset="-122"/>
              </a:endParaRPr>
            </a:p>
          </p:txBody>
        </p:sp>
        <p:sp>
          <p:nvSpPr>
            <p:cNvPr id="10258" name="Content Placeholder 2"/>
            <p:cNvSpPr txBox="1">
              <a:spLocks/>
            </p:cNvSpPr>
            <p:nvPr/>
          </p:nvSpPr>
          <p:spPr bwMode="auto">
            <a:xfrm>
              <a:off x="6730456" y="1771150"/>
              <a:ext cx="1729976" cy="236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利用大数据技术对数据进行人流量等指标的分析，并以直观的形式呈现出来</a:t>
              </a:r>
              <a:endParaRPr lang="en-US" altLang="zh-CN" sz="1400">
                <a:ea typeface="宋体" pitchFamily="2" charset="-122"/>
              </a:endParaRPr>
            </a:p>
            <a:p>
              <a:pP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帮助客户</a:t>
              </a:r>
              <a:r>
                <a:rPr lang="zh-CN" altLang="zh-CN" sz="1400">
                  <a:ea typeface="宋体" pitchFamily="2" charset="-122"/>
                </a:rPr>
                <a:t>深刻洞悉并提供有助于推动实际客流量和消费者习惯行为</a:t>
              </a:r>
              <a:r>
                <a:rPr lang="zh-CN" altLang="en-US" sz="1400">
                  <a:ea typeface="宋体" pitchFamily="2" charset="-122"/>
                </a:rPr>
                <a:t>的一系列因素</a:t>
              </a:r>
              <a:endParaRPr lang="en-US" altLang="zh-CN" sz="1400">
                <a:ea typeface="宋体" pitchFamily="2" charset="-122"/>
              </a:endParaRPr>
            </a:p>
            <a:p>
              <a:pP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不仅可以对营销能力评估，也可以对管理上进行优化。</a:t>
              </a:r>
              <a:endParaRPr lang="en-US" altLang="zh-CN" sz="1400">
                <a:ea typeface="宋体" pitchFamily="2" charset="-122"/>
              </a:endParaRPr>
            </a:p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endParaRPr lang="en-US" altLang="zh-CN" sz="1400">
                <a:solidFill>
                  <a:srgbClr val="A6A6A6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772025" y="1785938"/>
            <a:ext cx="1887538" cy="1444625"/>
            <a:chOff x="6731571" y="1339549"/>
            <a:chExt cx="1888242" cy="1083906"/>
          </a:xfrm>
        </p:grpSpPr>
        <p:sp>
          <p:nvSpPr>
            <p:cNvPr id="10255" name="Content Placeholder 2"/>
            <p:cNvSpPr txBox="1">
              <a:spLocks/>
            </p:cNvSpPr>
            <p:nvPr/>
          </p:nvSpPr>
          <p:spPr bwMode="auto">
            <a:xfrm>
              <a:off x="6731571" y="1339549"/>
              <a:ext cx="1888242" cy="42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altLang="zh-CN" sz="2800">
                  <a:solidFill>
                    <a:srgbClr val="525068"/>
                  </a:solidFill>
                  <a:latin typeface="Tekton Pro" pitchFamily="34" charset="0"/>
                  <a:ea typeface="宋体" pitchFamily="2" charset="-122"/>
                </a:rPr>
                <a:t>Wifi </a:t>
              </a:r>
              <a:r>
                <a:rPr lang="zh-CN" altLang="en-US" sz="2800">
                  <a:solidFill>
                    <a:srgbClr val="525068"/>
                  </a:solidFill>
                  <a:latin typeface="Source Sans Pro Black" pitchFamily="34" charset="0"/>
                  <a:ea typeface="宋体" pitchFamily="2" charset="-122"/>
                </a:rPr>
                <a:t>探针</a:t>
              </a:r>
              <a:endParaRPr lang="en-US" altLang="zh-CN" sz="2800">
                <a:solidFill>
                  <a:srgbClr val="525068"/>
                </a:solidFill>
                <a:latin typeface="Source Sans Pro Black" pitchFamily="34" charset="0"/>
                <a:ea typeface="宋体" pitchFamily="2" charset="-122"/>
              </a:endParaRPr>
            </a:p>
          </p:txBody>
        </p:sp>
        <p:sp>
          <p:nvSpPr>
            <p:cNvPr id="10256" name="Content Placeholder 2"/>
            <p:cNvSpPr txBox="1">
              <a:spLocks/>
            </p:cNvSpPr>
            <p:nvPr/>
          </p:nvSpPr>
          <p:spPr bwMode="auto">
            <a:xfrm>
              <a:off x="6748036" y="1707791"/>
              <a:ext cx="1729976" cy="715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400" dirty="0">
                  <a:ea typeface="宋体" pitchFamily="2" charset="-122"/>
                </a:rPr>
                <a:t>监测范围内的手机</a:t>
              </a:r>
              <a:r>
                <a:rPr lang="en-US" altLang="zh-CN" sz="1400" dirty="0">
                  <a:ea typeface="宋体" pitchFamily="2" charset="-122"/>
                </a:rPr>
                <a:t>MAC</a:t>
              </a:r>
              <a:r>
                <a:rPr lang="zh-CN" altLang="en-US" sz="1400" dirty="0">
                  <a:ea typeface="宋体" pitchFamily="2" charset="-122"/>
                </a:rPr>
                <a:t>地址、地理位置、与探针距离、时间等信息</a:t>
              </a:r>
              <a:endParaRPr lang="en-US" altLang="zh-CN" sz="1400" dirty="0">
                <a:solidFill>
                  <a:srgbClr val="A6A6A6"/>
                </a:solidFill>
                <a:ea typeface="宋体" pitchFamily="2" charset="-122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4356100" y="1808163"/>
            <a:ext cx="0" cy="42179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772025" y="4581525"/>
            <a:ext cx="1746250" cy="1314450"/>
            <a:chOff x="6731572" y="1339549"/>
            <a:chExt cx="1746440" cy="985862"/>
          </a:xfrm>
        </p:grpSpPr>
        <p:sp>
          <p:nvSpPr>
            <p:cNvPr id="10253" name="Content Placeholder 2"/>
            <p:cNvSpPr txBox="1">
              <a:spLocks/>
            </p:cNvSpPr>
            <p:nvPr/>
          </p:nvSpPr>
          <p:spPr bwMode="auto">
            <a:xfrm>
              <a:off x="6731572" y="1339549"/>
              <a:ext cx="1744260" cy="377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2800">
                  <a:solidFill>
                    <a:srgbClr val="525068"/>
                  </a:solidFill>
                  <a:latin typeface="Source Sans Pro Black" pitchFamily="34" charset="0"/>
                  <a:ea typeface="宋体" pitchFamily="2" charset="-122"/>
                </a:rPr>
                <a:t>数据采集</a:t>
              </a:r>
              <a:endParaRPr lang="en-US" altLang="zh-CN" sz="2800">
                <a:solidFill>
                  <a:srgbClr val="525068"/>
                </a:solidFill>
                <a:latin typeface="Source Sans Pro Black" pitchFamily="34" charset="0"/>
                <a:ea typeface="宋体" pitchFamily="2" charset="-122"/>
              </a:endParaRPr>
            </a:p>
          </p:txBody>
        </p:sp>
        <p:sp>
          <p:nvSpPr>
            <p:cNvPr id="10254" name="Content Placeholder 2"/>
            <p:cNvSpPr txBox="1">
              <a:spLocks/>
            </p:cNvSpPr>
            <p:nvPr/>
          </p:nvSpPr>
          <p:spPr bwMode="auto">
            <a:xfrm>
              <a:off x="6748036" y="1771348"/>
              <a:ext cx="1729976" cy="55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400">
                  <a:ea typeface="宋体" pitchFamily="2" charset="-122"/>
                </a:rPr>
                <a:t>探针采集的数据可以定时发送到服务端保存</a:t>
              </a:r>
              <a:endParaRPr lang="en-US" altLang="zh-CN" sz="1400">
                <a:solidFill>
                  <a:srgbClr val="A6A6A6"/>
                </a:solidFill>
                <a:ea typeface="宋体" pitchFamily="2" charset="-122"/>
              </a:endParaRPr>
            </a:p>
          </p:txBody>
        </p:sp>
      </p:grpSp>
      <p:sp>
        <p:nvSpPr>
          <p:cNvPr id="42" name="Flowchart: Off-page Connector 41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>
                <a:solidFill>
                  <a:srgbClr val="FFFFFF"/>
                </a:solidFill>
              </a:rPr>
              <a:t>07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45" name="Straight Connector 90"/>
          <p:cNvCxnSpPr/>
          <p:nvPr/>
        </p:nvCxnSpPr>
        <p:spPr>
          <a:xfrm flipH="1" flipV="1">
            <a:off x="4427538" y="3830638"/>
            <a:ext cx="2089150" cy="301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90"/>
          <p:cNvCxnSpPr/>
          <p:nvPr/>
        </p:nvCxnSpPr>
        <p:spPr>
          <a:xfrm>
            <a:off x="6516688" y="1989138"/>
            <a:ext cx="0" cy="42179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8" grpId="0">
        <p:bldSub>
          <a:bldDgm bld="one"/>
        </p:bldSub>
      </p:bldGraphic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15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处理的数据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66291" y="885496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66291" y="885496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779912" y="332656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err="1" smtClean="0">
                <a:solidFill>
                  <a:srgbClr val="48A2A0"/>
                </a:solidFill>
                <a:cs typeface="+mn-ea"/>
                <a:sym typeface="+mn-lt"/>
              </a:rPr>
              <a:t>Wifi</a:t>
            </a:r>
            <a:r>
              <a:rPr lang="zh-CN" altLang="en-US" sz="2000" b="1" dirty="0" smtClean="0">
                <a:solidFill>
                  <a:srgbClr val="48A2A0"/>
                </a:solidFill>
                <a:cs typeface="+mn-ea"/>
                <a:sym typeface="+mn-lt"/>
              </a:rPr>
              <a:t>探针传输的数据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4355976" y="90872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格式的数据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628800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data={"id":"00ac9f05","mmac":"5e:cf:7f:ac:9f:05","rate":"1","wssid":"</a:t>
            </a:r>
            <a:r>
              <a:rPr lang="en-US" altLang="zh-CN" dirty="0" err="1" smtClean="0"/>
              <a:t>aaaaa","wmac</a:t>
            </a:r>
            <a:r>
              <a:rPr lang="en-US" altLang="zh-CN" dirty="0" smtClean="0"/>
              <a:t>":"c4:07:2f:f6:87:51","time":"Thu Mar 09 21:17:34 2017","data":[{"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":"24:df:6a:39:01:43","rssi":"-54","range":"3.9"},{"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":"0a:34:cb:10:5a:a0","rssi":"-88","range":"70.8"},{"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":"c4:07:2f:f6:87:51","rssi":"-71","range":"16.6"},{"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":"c2:95:8e:69:74:fd","rssi":"-76","range":"25.5"},{"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":"06:69:6c:38:df:10","rssi":"-78","range":"30.2"},{"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":"b0:95:8e:69:74:fd","rssi":"-76","range":"25.5"},{"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":"e0:94:67:05:c8:3c","rssi":"-77","range":"27.7"},{"</a:t>
            </a:r>
            <a:r>
              <a:rPr lang="en-US" altLang="zh-CN" dirty="0" err="1" smtClean="0"/>
              <a:t>mac</a:t>
            </a:r>
            <a:r>
              <a:rPr lang="en-US" altLang="zh-CN" dirty="0" smtClean="0"/>
              <a:t>":"a2:1d:21:cd:eb:17","rssi":"-88","range":"70.8"}]}POST /</a:t>
            </a:r>
            <a:r>
              <a:rPr lang="en-US" altLang="zh-CN" dirty="0" err="1" smtClean="0"/>
              <a:t>dsky</a:t>
            </a:r>
            <a:r>
              <a:rPr lang="en-US" altLang="zh-CN" dirty="0" smtClean="0"/>
              <a:t> HTTP/1.0</a:t>
            </a:r>
          </a:p>
          <a:p>
            <a:r>
              <a:rPr lang="en-US" altLang="zh-CN" dirty="0" smtClean="0"/>
              <a:t>HOST: 192.168.43.7:5000</a:t>
            </a:r>
          </a:p>
          <a:p>
            <a:r>
              <a:rPr lang="en-US" altLang="zh-CN" dirty="0" smtClean="0"/>
              <a:t>User-Agent: KT Http 0.1</a:t>
            </a:r>
          </a:p>
          <a:p>
            <a:r>
              <a:rPr lang="en-US" altLang="zh-CN" dirty="0" smtClean="0"/>
              <a:t>Cache-Control: no-cache</a:t>
            </a:r>
          </a:p>
          <a:p>
            <a:r>
              <a:rPr lang="en-US" altLang="zh-CN" dirty="0" smtClean="0"/>
              <a:t>Content-Type: application/x-www-form-</a:t>
            </a:r>
            <a:r>
              <a:rPr lang="en-US" altLang="zh-CN" dirty="0" err="1" smtClean="0"/>
              <a:t>urlencoded</a:t>
            </a:r>
            <a:endParaRPr lang="en-US" altLang="zh-CN" dirty="0" smtClean="0"/>
          </a:p>
          <a:p>
            <a:r>
              <a:rPr lang="en-US" altLang="zh-CN" dirty="0" smtClean="0"/>
              <a:t>Accept: */*</a:t>
            </a:r>
          </a:p>
          <a:p>
            <a:r>
              <a:rPr lang="en-US" altLang="zh-CN" dirty="0" smtClean="0"/>
              <a:t>Content-Length: 1546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76256" y="1988840"/>
            <a:ext cx="2267744" cy="729372"/>
            <a:chOff x="6876256" y="1988840"/>
            <a:chExt cx="2267744" cy="72937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876256" y="1988840"/>
              <a:ext cx="720080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668344" y="2348880"/>
              <a:ext cx="147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Wifi</a:t>
              </a:r>
              <a:r>
                <a:rPr lang="zh-CN" altLang="en-US" dirty="0" smtClean="0"/>
                <a:t>探针信息</a:t>
              </a:r>
              <a:endParaRPr lang="zh-CN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44208" y="5229200"/>
            <a:ext cx="2051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这是我们目前采集到的信息，后续还会改进以采集到更多的信息</a:t>
            </a:r>
            <a:endParaRPr lang="zh-CN" altLang="en-US" sz="20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516216" y="3573016"/>
            <a:ext cx="2627784" cy="646331"/>
            <a:chOff x="6516216" y="3573016"/>
            <a:chExt cx="2627784" cy="646331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6516216" y="3573016"/>
              <a:ext cx="792088" cy="1440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80312" y="3573016"/>
              <a:ext cx="1763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手机</a:t>
              </a:r>
              <a:r>
                <a:rPr lang="en-US" altLang="zh-CN" dirty="0" smtClean="0"/>
                <a:t>MAC</a:t>
              </a:r>
              <a:r>
                <a:rPr lang="zh-CN" altLang="en-US" dirty="0" smtClean="0"/>
                <a:t>地址等相关信息</a:t>
              </a:r>
              <a:endParaRPr lang="zh-CN" altLang="en-US" dirty="0"/>
            </a:p>
          </p:txBody>
        </p:sp>
      </p:grpSp>
      <p:sp>
        <p:nvSpPr>
          <p:cNvPr id="19" name="Flowchart: Off-page Connector 15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08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150" cy="1143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ea typeface="宋体" pitchFamily="2" charset="-122"/>
              </a:rPr>
              <a:t>运行环境</a:t>
            </a:r>
            <a:endParaRPr lang="en-US" altLang="zh-CN" sz="40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1142" y="2350481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1261" y="2209412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69275" y="2692114"/>
            <a:ext cx="487230" cy="487230"/>
            <a:chOff x="1649684" y="465073"/>
            <a:chExt cx="2713594" cy="2713594"/>
          </a:xfrm>
        </p:grpSpPr>
        <p:grpSp>
          <p:nvGrpSpPr>
            <p:cNvPr id="8" name="组合 7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0"/>
          <p:cNvSpPr txBox="1"/>
          <p:nvPr/>
        </p:nvSpPr>
        <p:spPr>
          <a:xfrm>
            <a:off x="4067944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运行环境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17378" y="4386854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05791" y="2209412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9674" y="4386854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95536" y="2780928"/>
            <a:ext cx="229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操作系统：</a:t>
            </a:r>
            <a:endParaRPr lang="en-US" altLang="zh-CN" dirty="0" smtClean="0">
              <a:solidFill>
                <a:srgbClr val="48A2A0"/>
              </a:solidFill>
              <a:cs typeface="+mn-ea"/>
              <a:sym typeface="+mn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客户端：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Windows 10</a:t>
            </a:r>
          </a:p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服务端：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Centos 7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9" name="文本框 15"/>
          <p:cNvSpPr txBox="1"/>
          <p:nvPr/>
        </p:nvSpPr>
        <p:spPr>
          <a:xfrm>
            <a:off x="571356" y="50131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数据库：</a:t>
            </a:r>
            <a:endParaRPr lang="en-US" altLang="zh-CN" dirty="0" smtClean="0">
              <a:solidFill>
                <a:srgbClr val="48A2A0"/>
              </a:solidFill>
              <a:cs typeface="+mn-ea"/>
              <a:sym typeface="+mn-lt"/>
            </a:endParaRPr>
          </a:p>
          <a:p>
            <a:pPr algn="r"/>
            <a:r>
              <a:rPr lang="en-US" altLang="zh-CN" dirty="0" err="1" smtClean="0">
                <a:solidFill>
                  <a:srgbClr val="48A2A0"/>
                </a:solidFill>
                <a:cs typeface="+mn-ea"/>
                <a:sym typeface="+mn-lt"/>
              </a:rPr>
              <a:t>MySQL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 5.7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0" name="文本框 16"/>
          <p:cNvSpPr txBox="1"/>
          <p:nvPr/>
        </p:nvSpPr>
        <p:spPr>
          <a:xfrm>
            <a:off x="7164288" y="29249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网络协议：</a:t>
            </a:r>
            <a:endParaRPr lang="en-US" altLang="zh-CN" dirty="0" smtClean="0">
              <a:solidFill>
                <a:srgbClr val="48A2A0"/>
              </a:solidFill>
              <a:cs typeface="+mn-ea"/>
              <a:sym typeface="+mn-lt"/>
            </a:endParaRPr>
          </a:p>
          <a:p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TCP/IP</a:t>
            </a:r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协议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1" name="文本框 17"/>
          <p:cNvSpPr txBox="1"/>
          <p:nvPr/>
        </p:nvSpPr>
        <p:spPr>
          <a:xfrm>
            <a:off x="5940152" y="522920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硬件环境：</a:t>
            </a:r>
            <a:endParaRPr lang="en-US" altLang="zh-CN" dirty="0" smtClean="0">
              <a:solidFill>
                <a:srgbClr val="48A2A0"/>
              </a:solidFill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服务器 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CPU: core i7</a:t>
            </a:r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、内存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1G</a:t>
            </a:r>
          </a:p>
          <a:p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 客户机：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CPU core i5 </a:t>
            </a:r>
            <a:r>
              <a:rPr lang="zh-CN" altLang="en-US" dirty="0" smtClean="0">
                <a:solidFill>
                  <a:srgbClr val="48A2A0"/>
                </a:solidFill>
                <a:cs typeface="+mn-ea"/>
                <a:sym typeface="+mn-lt"/>
              </a:rPr>
              <a:t>内存：</a:t>
            </a:r>
            <a:r>
              <a:rPr lang="en-US" altLang="zh-CN" dirty="0" smtClean="0">
                <a:solidFill>
                  <a:srgbClr val="48A2A0"/>
                </a:solidFill>
                <a:cs typeface="+mn-ea"/>
                <a:sym typeface="+mn-lt"/>
              </a:rPr>
              <a:t>4G</a:t>
            </a:r>
          </a:p>
          <a:p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>
            <a:off x="6662238" y="2394078"/>
            <a:ext cx="365833" cy="339099"/>
          </a:xfrm>
          <a:custGeom>
            <a:avLst/>
            <a:gdLst>
              <a:gd name="T0" fmla="*/ 258 w 298"/>
              <a:gd name="T1" fmla="*/ 0 h 276"/>
              <a:gd name="T2" fmla="*/ 41 w 298"/>
              <a:gd name="T3" fmla="*/ 0 h 276"/>
              <a:gd name="T4" fmla="*/ 0 w 298"/>
              <a:gd name="T5" fmla="*/ 40 h 276"/>
              <a:gd name="T6" fmla="*/ 0 w 298"/>
              <a:gd name="T7" fmla="*/ 180 h 276"/>
              <a:gd name="T8" fmla="*/ 41 w 298"/>
              <a:gd name="T9" fmla="*/ 220 h 276"/>
              <a:gd name="T10" fmla="*/ 128 w 298"/>
              <a:gd name="T11" fmla="*/ 220 h 276"/>
              <a:gd name="T12" fmla="*/ 128 w 298"/>
              <a:gd name="T13" fmla="*/ 276 h 276"/>
              <a:gd name="T14" fmla="*/ 220 w 298"/>
              <a:gd name="T15" fmla="*/ 220 h 276"/>
              <a:gd name="T16" fmla="*/ 258 w 298"/>
              <a:gd name="T17" fmla="*/ 220 h 276"/>
              <a:gd name="T18" fmla="*/ 298 w 298"/>
              <a:gd name="T19" fmla="*/ 180 h 276"/>
              <a:gd name="T20" fmla="*/ 298 w 298"/>
              <a:gd name="T21" fmla="*/ 40 h 276"/>
              <a:gd name="T22" fmla="*/ 258 w 298"/>
              <a:gd name="T23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76">
                <a:moveTo>
                  <a:pt x="258" y="0"/>
                </a:move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2"/>
                  <a:pt x="19" y="220"/>
                  <a:pt x="41" y="220"/>
                </a:cubicBezTo>
                <a:cubicBezTo>
                  <a:pt x="128" y="220"/>
                  <a:pt x="128" y="220"/>
                  <a:pt x="128" y="220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58" y="220"/>
                  <a:pt x="258" y="220"/>
                  <a:pt x="258" y="220"/>
                </a:cubicBezTo>
                <a:cubicBezTo>
                  <a:pt x="280" y="220"/>
                  <a:pt x="298" y="202"/>
                  <a:pt x="298" y="180"/>
                </a:cubicBezTo>
                <a:cubicBezTo>
                  <a:pt x="298" y="40"/>
                  <a:pt x="298" y="40"/>
                  <a:pt x="298" y="40"/>
                </a:cubicBezTo>
                <a:cubicBezTo>
                  <a:pt x="298" y="18"/>
                  <a:pt x="280" y="0"/>
                  <a:pt x="25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37"/>
          <p:cNvSpPr>
            <a:spLocks noEditPoints="1"/>
          </p:cNvSpPr>
          <p:nvPr/>
        </p:nvSpPr>
        <p:spPr bwMode="auto">
          <a:xfrm>
            <a:off x="2208261" y="2410885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42649" y="4560315"/>
            <a:ext cx="240606" cy="389753"/>
            <a:chOff x="4017838" y="1656867"/>
            <a:chExt cx="799474" cy="1295054"/>
          </a:xfrm>
          <a:noFill/>
        </p:grpSpPr>
        <p:sp>
          <p:nvSpPr>
            <p:cNvPr id="27" name="Freeform 40"/>
            <p:cNvSpPr>
              <a:spLocks/>
            </p:cNvSpPr>
            <p:nvPr/>
          </p:nvSpPr>
          <p:spPr bwMode="auto">
            <a:xfrm>
              <a:off x="4167447" y="1656867"/>
              <a:ext cx="500256" cy="846227"/>
            </a:xfrm>
            <a:custGeom>
              <a:avLst/>
              <a:gdLst>
                <a:gd name="T0" fmla="*/ 62 w 123"/>
                <a:gd name="T1" fmla="*/ 207 h 207"/>
                <a:gd name="T2" fmla="*/ 123 w 123"/>
                <a:gd name="T3" fmla="*/ 146 h 207"/>
                <a:gd name="T4" fmla="*/ 123 w 123"/>
                <a:gd name="T5" fmla="*/ 61 h 207"/>
                <a:gd name="T6" fmla="*/ 62 w 123"/>
                <a:gd name="T7" fmla="*/ 0 h 207"/>
                <a:gd name="T8" fmla="*/ 0 w 123"/>
                <a:gd name="T9" fmla="*/ 61 h 207"/>
                <a:gd name="T10" fmla="*/ 0 w 123"/>
                <a:gd name="T11" fmla="*/ 146 h 207"/>
                <a:gd name="T12" fmla="*/ 62 w 123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07">
                  <a:moveTo>
                    <a:pt x="62" y="207"/>
                  </a:moveTo>
                  <a:cubicBezTo>
                    <a:pt x="95" y="207"/>
                    <a:pt x="123" y="180"/>
                    <a:pt x="123" y="14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27"/>
                    <a:pt x="95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0"/>
                    <a:pt x="28" y="207"/>
                    <a:pt x="62" y="207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auto">
            <a:xfrm>
              <a:off x="4017838" y="2152447"/>
              <a:ext cx="799474" cy="799474"/>
            </a:xfrm>
            <a:custGeom>
              <a:avLst/>
              <a:gdLst>
                <a:gd name="T0" fmla="*/ 184 w 196"/>
                <a:gd name="T1" fmla="*/ 0 h 196"/>
                <a:gd name="T2" fmla="*/ 171 w 196"/>
                <a:gd name="T3" fmla="*/ 12 h 196"/>
                <a:gd name="T4" fmla="*/ 171 w 196"/>
                <a:gd name="T5" fmla="*/ 29 h 196"/>
                <a:gd name="T6" fmla="*/ 98 w 196"/>
                <a:gd name="T7" fmla="*/ 100 h 196"/>
                <a:gd name="T8" fmla="*/ 25 w 196"/>
                <a:gd name="T9" fmla="*/ 29 h 196"/>
                <a:gd name="T10" fmla="*/ 25 w 196"/>
                <a:gd name="T11" fmla="*/ 12 h 196"/>
                <a:gd name="T12" fmla="*/ 12 w 196"/>
                <a:gd name="T13" fmla="*/ 0 h 196"/>
                <a:gd name="T14" fmla="*/ 0 w 196"/>
                <a:gd name="T15" fmla="*/ 12 h 196"/>
                <a:gd name="T16" fmla="*/ 0 w 196"/>
                <a:gd name="T17" fmla="*/ 29 h 196"/>
                <a:gd name="T18" fmla="*/ 87 w 196"/>
                <a:gd name="T19" fmla="*/ 124 h 196"/>
                <a:gd name="T20" fmla="*/ 87 w 196"/>
                <a:gd name="T21" fmla="*/ 171 h 196"/>
                <a:gd name="T22" fmla="*/ 66 w 196"/>
                <a:gd name="T23" fmla="*/ 171 h 196"/>
                <a:gd name="T24" fmla="*/ 53 w 196"/>
                <a:gd name="T25" fmla="*/ 183 h 196"/>
                <a:gd name="T26" fmla="*/ 66 w 196"/>
                <a:gd name="T27" fmla="*/ 196 h 196"/>
                <a:gd name="T28" fmla="*/ 134 w 196"/>
                <a:gd name="T29" fmla="*/ 196 h 196"/>
                <a:gd name="T30" fmla="*/ 146 w 196"/>
                <a:gd name="T31" fmla="*/ 183 h 196"/>
                <a:gd name="T32" fmla="*/ 134 w 196"/>
                <a:gd name="T33" fmla="*/ 171 h 196"/>
                <a:gd name="T34" fmla="*/ 112 w 196"/>
                <a:gd name="T35" fmla="*/ 171 h 196"/>
                <a:gd name="T36" fmla="*/ 112 w 196"/>
                <a:gd name="T37" fmla="*/ 123 h 196"/>
                <a:gd name="T38" fmla="*/ 196 w 196"/>
                <a:gd name="T39" fmla="*/ 29 h 196"/>
                <a:gd name="T40" fmla="*/ 196 w 196"/>
                <a:gd name="T41" fmla="*/ 12 h 196"/>
                <a:gd name="T42" fmla="*/ 184 w 196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6">
                  <a:moveTo>
                    <a:pt x="184" y="0"/>
                  </a:moveTo>
                  <a:cubicBezTo>
                    <a:pt x="177" y="0"/>
                    <a:pt x="171" y="5"/>
                    <a:pt x="171" y="12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68"/>
                    <a:pt x="139" y="100"/>
                    <a:pt x="98" y="100"/>
                  </a:cubicBezTo>
                  <a:cubicBezTo>
                    <a:pt x="58" y="100"/>
                    <a:pt x="25" y="68"/>
                    <a:pt x="25" y="2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8"/>
                    <a:pt x="38" y="118"/>
                    <a:pt x="87" y="124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71"/>
                    <a:pt x="53" y="176"/>
                    <a:pt x="53" y="183"/>
                  </a:cubicBezTo>
                  <a:cubicBezTo>
                    <a:pt x="53" y="190"/>
                    <a:pt x="59" y="196"/>
                    <a:pt x="66" y="19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1" y="196"/>
                    <a:pt x="146" y="190"/>
                    <a:pt x="146" y="183"/>
                  </a:cubicBezTo>
                  <a:cubicBezTo>
                    <a:pt x="146" y="176"/>
                    <a:pt x="141" y="171"/>
                    <a:pt x="134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60" y="116"/>
                    <a:pt x="196" y="77"/>
                    <a:pt x="196" y="2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5"/>
                    <a:pt x="191" y="0"/>
                    <a:pt x="184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Freeform 92"/>
          <p:cNvSpPr>
            <a:spLocks noEditPoints="1"/>
          </p:cNvSpPr>
          <p:nvPr/>
        </p:nvSpPr>
        <p:spPr bwMode="auto">
          <a:xfrm>
            <a:off x="6700392" y="4553151"/>
            <a:ext cx="346134" cy="346134"/>
          </a:xfrm>
          <a:custGeom>
            <a:avLst/>
            <a:gdLst>
              <a:gd name="T0" fmla="*/ 281 w 282"/>
              <a:gd name="T1" fmla="*/ 129 h 282"/>
              <a:gd name="T2" fmla="*/ 242 w 282"/>
              <a:gd name="T3" fmla="*/ 102 h 282"/>
              <a:gd name="T4" fmla="*/ 252 w 282"/>
              <a:gd name="T5" fmla="*/ 54 h 282"/>
              <a:gd name="T6" fmla="*/ 230 w 282"/>
              <a:gd name="T7" fmla="*/ 32 h 282"/>
              <a:gd name="T8" fmla="*/ 185 w 282"/>
              <a:gd name="T9" fmla="*/ 39 h 282"/>
              <a:gd name="T10" fmla="*/ 159 w 282"/>
              <a:gd name="T11" fmla="*/ 1 h 282"/>
              <a:gd name="T12" fmla="*/ 121 w 282"/>
              <a:gd name="T13" fmla="*/ 2 h 282"/>
              <a:gd name="T14" fmla="*/ 94 w 282"/>
              <a:gd name="T15" fmla="*/ 36 h 282"/>
              <a:gd name="T16" fmla="*/ 53 w 282"/>
              <a:gd name="T17" fmla="*/ 31 h 282"/>
              <a:gd name="T18" fmla="*/ 32 w 282"/>
              <a:gd name="T19" fmla="*/ 52 h 282"/>
              <a:gd name="T20" fmla="*/ 38 w 282"/>
              <a:gd name="T21" fmla="*/ 97 h 282"/>
              <a:gd name="T22" fmla="*/ 2 w 282"/>
              <a:gd name="T23" fmla="*/ 123 h 282"/>
              <a:gd name="T24" fmla="*/ 1 w 282"/>
              <a:gd name="T25" fmla="*/ 157 h 282"/>
              <a:gd name="T26" fmla="*/ 35 w 282"/>
              <a:gd name="T27" fmla="*/ 184 h 282"/>
              <a:gd name="T28" fmla="*/ 29 w 282"/>
              <a:gd name="T29" fmla="*/ 226 h 282"/>
              <a:gd name="T30" fmla="*/ 53 w 282"/>
              <a:gd name="T31" fmla="*/ 251 h 282"/>
              <a:gd name="T32" fmla="*/ 96 w 282"/>
              <a:gd name="T33" fmla="*/ 246 h 282"/>
              <a:gd name="T34" fmla="*/ 122 w 282"/>
              <a:gd name="T35" fmla="*/ 280 h 282"/>
              <a:gd name="T36" fmla="*/ 161 w 282"/>
              <a:gd name="T37" fmla="*/ 280 h 282"/>
              <a:gd name="T38" fmla="*/ 187 w 282"/>
              <a:gd name="T39" fmla="*/ 251 h 282"/>
              <a:gd name="T40" fmla="*/ 225 w 282"/>
              <a:gd name="T41" fmla="*/ 254 h 282"/>
              <a:gd name="T42" fmla="*/ 251 w 282"/>
              <a:gd name="T43" fmla="*/ 229 h 282"/>
              <a:gd name="T44" fmla="*/ 245 w 282"/>
              <a:gd name="T45" fmla="*/ 186 h 282"/>
              <a:gd name="T46" fmla="*/ 281 w 282"/>
              <a:gd name="T47" fmla="*/ 160 h 282"/>
              <a:gd name="T48" fmla="*/ 281 w 282"/>
              <a:gd name="T49" fmla="*/ 129 h 282"/>
              <a:gd name="T50" fmla="*/ 192 w 282"/>
              <a:gd name="T51" fmla="*/ 163 h 282"/>
              <a:gd name="T52" fmla="*/ 119 w 282"/>
              <a:gd name="T53" fmla="*/ 192 h 282"/>
              <a:gd name="T54" fmla="*/ 90 w 282"/>
              <a:gd name="T55" fmla="*/ 119 h 282"/>
              <a:gd name="T56" fmla="*/ 163 w 282"/>
              <a:gd name="T57" fmla="*/ 90 h 282"/>
              <a:gd name="T58" fmla="*/ 192 w 282"/>
              <a:gd name="T59" fmla="*/ 16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282">
                <a:moveTo>
                  <a:pt x="281" y="129"/>
                </a:moveTo>
                <a:cubicBezTo>
                  <a:pt x="264" y="129"/>
                  <a:pt x="248" y="118"/>
                  <a:pt x="242" y="102"/>
                </a:cubicBezTo>
                <a:cubicBezTo>
                  <a:pt x="235" y="85"/>
                  <a:pt x="240" y="66"/>
                  <a:pt x="252" y="54"/>
                </a:cubicBezTo>
                <a:cubicBezTo>
                  <a:pt x="246" y="46"/>
                  <a:pt x="238" y="39"/>
                  <a:pt x="230" y="32"/>
                </a:cubicBezTo>
                <a:cubicBezTo>
                  <a:pt x="218" y="42"/>
                  <a:pt x="201" y="46"/>
                  <a:pt x="185" y="39"/>
                </a:cubicBezTo>
                <a:cubicBezTo>
                  <a:pt x="169" y="32"/>
                  <a:pt x="160" y="17"/>
                  <a:pt x="159" y="1"/>
                </a:cubicBezTo>
                <a:cubicBezTo>
                  <a:pt x="146" y="0"/>
                  <a:pt x="133" y="0"/>
                  <a:pt x="121" y="2"/>
                </a:cubicBezTo>
                <a:cubicBezTo>
                  <a:pt x="118" y="17"/>
                  <a:pt x="109" y="30"/>
                  <a:pt x="94" y="36"/>
                </a:cubicBezTo>
                <a:cubicBezTo>
                  <a:pt x="80" y="42"/>
                  <a:pt x="64" y="39"/>
                  <a:pt x="53" y="31"/>
                </a:cubicBezTo>
                <a:cubicBezTo>
                  <a:pt x="45" y="38"/>
                  <a:pt x="38" y="45"/>
                  <a:pt x="32" y="52"/>
                </a:cubicBezTo>
                <a:cubicBezTo>
                  <a:pt x="41" y="65"/>
                  <a:pt x="44" y="81"/>
                  <a:pt x="38" y="97"/>
                </a:cubicBezTo>
                <a:cubicBezTo>
                  <a:pt x="31" y="112"/>
                  <a:pt x="17" y="121"/>
                  <a:pt x="2" y="123"/>
                </a:cubicBezTo>
                <a:cubicBezTo>
                  <a:pt x="0" y="134"/>
                  <a:pt x="0" y="146"/>
                  <a:pt x="1" y="157"/>
                </a:cubicBezTo>
                <a:cubicBezTo>
                  <a:pt x="16" y="159"/>
                  <a:pt x="29" y="169"/>
                  <a:pt x="35" y="184"/>
                </a:cubicBezTo>
                <a:cubicBezTo>
                  <a:pt x="41" y="198"/>
                  <a:pt x="38" y="214"/>
                  <a:pt x="29" y="226"/>
                </a:cubicBezTo>
                <a:cubicBezTo>
                  <a:pt x="36" y="235"/>
                  <a:pt x="44" y="244"/>
                  <a:pt x="53" y="251"/>
                </a:cubicBezTo>
                <a:cubicBezTo>
                  <a:pt x="65" y="242"/>
                  <a:pt x="81" y="240"/>
                  <a:pt x="96" y="246"/>
                </a:cubicBezTo>
                <a:cubicBezTo>
                  <a:pt x="111" y="252"/>
                  <a:pt x="120" y="266"/>
                  <a:pt x="122" y="280"/>
                </a:cubicBezTo>
                <a:cubicBezTo>
                  <a:pt x="135" y="282"/>
                  <a:pt x="148" y="282"/>
                  <a:pt x="161" y="280"/>
                </a:cubicBezTo>
                <a:cubicBezTo>
                  <a:pt x="164" y="268"/>
                  <a:pt x="173" y="257"/>
                  <a:pt x="187" y="251"/>
                </a:cubicBezTo>
                <a:cubicBezTo>
                  <a:pt x="200" y="246"/>
                  <a:pt x="213" y="248"/>
                  <a:pt x="225" y="254"/>
                </a:cubicBezTo>
                <a:cubicBezTo>
                  <a:pt x="234" y="247"/>
                  <a:pt x="243" y="239"/>
                  <a:pt x="251" y="229"/>
                </a:cubicBezTo>
                <a:cubicBezTo>
                  <a:pt x="242" y="217"/>
                  <a:pt x="239" y="201"/>
                  <a:pt x="245" y="186"/>
                </a:cubicBezTo>
                <a:cubicBezTo>
                  <a:pt x="252" y="171"/>
                  <a:pt x="266" y="161"/>
                  <a:pt x="281" y="160"/>
                </a:cubicBezTo>
                <a:cubicBezTo>
                  <a:pt x="282" y="149"/>
                  <a:pt x="282" y="139"/>
                  <a:pt x="281" y="129"/>
                </a:cubicBezTo>
                <a:close/>
                <a:moveTo>
                  <a:pt x="192" y="163"/>
                </a:moveTo>
                <a:cubicBezTo>
                  <a:pt x="180" y="191"/>
                  <a:pt x="147" y="204"/>
                  <a:pt x="119" y="192"/>
                </a:cubicBezTo>
                <a:cubicBezTo>
                  <a:pt x="91" y="180"/>
                  <a:pt x="78" y="147"/>
                  <a:pt x="90" y="119"/>
                </a:cubicBezTo>
                <a:cubicBezTo>
                  <a:pt x="102" y="91"/>
                  <a:pt x="135" y="78"/>
                  <a:pt x="163" y="90"/>
                </a:cubicBezTo>
                <a:cubicBezTo>
                  <a:pt x="191" y="102"/>
                  <a:pt x="204" y="135"/>
                  <a:pt x="192" y="16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31291" y="2694957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05821" y="4867741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71613" y="270058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990068" y="489478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lowchart: Off-page Connector 15"/>
          <p:cNvSpPr/>
          <p:nvPr/>
        </p:nvSpPr>
        <p:spPr>
          <a:xfrm>
            <a:off x="8637588" y="214313"/>
            <a:ext cx="327025" cy="3937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HN" altLang="zh-CN" sz="1100" b="1" dirty="0" smtClean="0">
                <a:solidFill>
                  <a:srgbClr val="FFFFFF"/>
                </a:solidFill>
              </a:rPr>
              <a:t>09</a:t>
            </a:r>
            <a:endParaRPr lang="en-US" altLang="zh-CN" sz="1100" b="1" dirty="0">
              <a:solidFill>
                <a:srgbClr val="FFFF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1012</Words>
  <Application>Microsoft Office PowerPoint</Application>
  <PresentationFormat>全屏显示(4:3)</PresentationFormat>
  <Paragraphs>167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基于WIFI探针的          商业大数据分析技术</vt:lpstr>
      <vt:lpstr>幻灯片 2</vt:lpstr>
      <vt:lpstr>Part One  项目背景</vt:lpstr>
      <vt:lpstr>开发的意义</vt:lpstr>
      <vt:lpstr>应用场景</vt:lpstr>
      <vt:lpstr>Part Two  项目描述</vt:lpstr>
      <vt:lpstr>主要功能</vt:lpstr>
      <vt:lpstr>处理的数据</vt:lpstr>
      <vt:lpstr>运行环境</vt:lpstr>
      <vt:lpstr>Part Three  项目组织</vt:lpstr>
      <vt:lpstr>人员分工 </vt:lpstr>
      <vt:lpstr>Part Four  项目计划</vt:lpstr>
      <vt:lpstr>过程模型</vt:lpstr>
      <vt:lpstr>阶段划分</vt:lpstr>
      <vt:lpstr>幻灯片 15</vt:lpstr>
      <vt:lpstr>幻灯片 16</vt:lpstr>
      <vt:lpstr>幻灯片 17</vt:lpstr>
      <vt:lpstr>幻灯片 18</vt:lpstr>
      <vt:lpstr>Thanks for listening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huang zhen yang</cp:lastModifiedBy>
  <cp:revision>332</cp:revision>
  <dcterms:created xsi:type="dcterms:W3CDTF">2014-02-03T20:55:49Z</dcterms:created>
  <dcterms:modified xsi:type="dcterms:W3CDTF">2017-03-19T15:36:52Z</dcterms:modified>
</cp:coreProperties>
</file>