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51206400" cy="32918400"/>
  <p:notesSz cx="7004050" cy="9290050"/>
  <p:defaultTextStyle>
    <a:defPPr>
      <a:defRPr lang="en-US"/>
    </a:defPPr>
    <a:lvl1pPr marL="0" algn="l" defTabSz="3604184" rtl="0" eaLnBrk="1" latinLnBrk="0" hangingPunct="1">
      <a:defRPr sz="7100" kern="1200">
        <a:solidFill>
          <a:schemeClr val="tx1"/>
        </a:solidFill>
        <a:latin typeface="+mn-lt"/>
        <a:ea typeface="+mn-ea"/>
        <a:cs typeface="+mn-cs"/>
      </a:defRPr>
    </a:lvl1pPr>
    <a:lvl2pPr marL="1802094" algn="l" defTabSz="3604184" rtl="0" eaLnBrk="1" latinLnBrk="0" hangingPunct="1">
      <a:defRPr sz="7100" kern="1200">
        <a:solidFill>
          <a:schemeClr val="tx1"/>
        </a:solidFill>
        <a:latin typeface="+mn-lt"/>
        <a:ea typeface="+mn-ea"/>
        <a:cs typeface="+mn-cs"/>
      </a:defRPr>
    </a:lvl2pPr>
    <a:lvl3pPr marL="3604184" algn="l" defTabSz="3604184" rtl="0" eaLnBrk="1" latinLnBrk="0" hangingPunct="1">
      <a:defRPr sz="7100" kern="1200">
        <a:solidFill>
          <a:schemeClr val="tx1"/>
        </a:solidFill>
        <a:latin typeface="+mn-lt"/>
        <a:ea typeface="+mn-ea"/>
        <a:cs typeface="+mn-cs"/>
      </a:defRPr>
    </a:lvl3pPr>
    <a:lvl4pPr marL="5406279" algn="l" defTabSz="3604184" rtl="0" eaLnBrk="1" latinLnBrk="0" hangingPunct="1">
      <a:defRPr sz="7100" kern="1200">
        <a:solidFill>
          <a:schemeClr val="tx1"/>
        </a:solidFill>
        <a:latin typeface="+mn-lt"/>
        <a:ea typeface="+mn-ea"/>
        <a:cs typeface="+mn-cs"/>
      </a:defRPr>
    </a:lvl4pPr>
    <a:lvl5pPr marL="7208371" algn="l" defTabSz="3604184" rtl="0" eaLnBrk="1" latinLnBrk="0" hangingPunct="1">
      <a:defRPr sz="7100" kern="1200">
        <a:solidFill>
          <a:schemeClr val="tx1"/>
        </a:solidFill>
        <a:latin typeface="+mn-lt"/>
        <a:ea typeface="+mn-ea"/>
        <a:cs typeface="+mn-cs"/>
      </a:defRPr>
    </a:lvl5pPr>
    <a:lvl6pPr marL="9010464" algn="l" defTabSz="3604184" rtl="0" eaLnBrk="1" latinLnBrk="0" hangingPunct="1">
      <a:defRPr sz="7100" kern="1200">
        <a:solidFill>
          <a:schemeClr val="tx1"/>
        </a:solidFill>
        <a:latin typeface="+mn-lt"/>
        <a:ea typeface="+mn-ea"/>
        <a:cs typeface="+mn-cs"/>
      </a:defRPr>
    </a:lvl6pPr>
    <a:lvl7pPr marL="10812554" algn="l" defTabSz="3604184" rtl="0" eaLnBrk="1" latinLnBrk="0" hangingPunct="1">
      <a:defRPr sz="7100" kern="1200">
        <a:solidFill>
          <a:schemeClr val="tx1"/>
        </a:solidFill>
        <a:latin typeface="+mn-lt"/>
        <a:ea typeface="+mn-ea"/>
        <a:cs typeface="+mn-cs"/>
      </a:defRPr>
    </a:lvl7pPr>
    <a:lvl8pPr marL="12614649" algn="l" defTabSz="3604184" rtl="0" eaLnBrk="1" latinLnBrk="0" hangingPunct="1">
      <a:defRPr sz="7100" kern="1200">
        <a:solidFill>
          <a:schemeClr val="tx1"/>
        </a:solidFill>
        <a:latin typeface="+mn-lt"/>
        <a:ea typeface="+mn-ea"/>
        <a:cs typeface="+mn-cs"/>
      </a:defRPr>
    </a:lvl8pPr>
    <a:lvl9pPr marL="14416743" algn="l" defTabSz="3604184"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74"/>
  </p:normalViewPr>
  <p:slideViewPr>
    <p:cSldViewPr snapToGrid="0">
      <p:cViewPr varScale="1">
        <p:scale>
          <a:sx n="25" d="100"/>
          <a:sy n="25" d="100"/>
        </p:scale>
        <p:origin x="1400" y="248"/>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77F3B1BF-0485-8A47-930A-5317832DAB70}" type="datetimeFigureOut">
              <a:rPr lang="en-US" smtClean="0"/>
              <a:t>11/13/18</a:t>
            </a:fld>
            <a:endParaRPr lang="en-US"/>
          </a:p>
        </p:txBody>
      </p:sp>
      <p:sp>
        <p:nvSpPr>
          <p:cNvPr id="4" name="Slide Image Placeholder 3"/>
          <p:cNvSpPr>
            <a:spLocks noGrp="1" noRot="1" noChangeAspect="1"/>
          </p:cNvSpPr>
          <p:nvPr>
            <p:ph type="sldImg" idx="2"/>
          </p:nvPr>
        </p:nvSpPr>
        <p:spPr>
          <a:xfrm>
            <a:off x="1063625" y="1162050"/>
            <a:ext cx="48768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09E17730-DA83-014B-B701-02FF1C5B7B13}" type="slidenum">
              <a:rPr lang="en-US" smtClean="0"/>
              <a:t>‹#›</a:t>
            </a:fld>
            <a:endParaRPr lang="en-US"/>
          </a:p>
        </p:txBody>
      </p:sp>
    </p:spTree>
    <p:extLst>
      <p:ext uri="{BB962C8B-B14F-4D97-AF65-F5344CB8AC3E}">
        <p14:creationId xmlns:p14="http://schemas.microsoft.com/office/powerpoint/2010/main" val="80474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51937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50383440" y="0"/>
            <a:ext cx="82296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6" name="Rectangle 15"/>
          <p:cNvSpPr/>
          <p:nvPr userDrawn="1"/>
        </p:nvSpPr>
        <p:spPr>
          <a:xfrm>
            <a:off x="-3" y="0"/>
            <a:ext cx="82296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7" name="Rectangle 16"/>
          <p:cNvSpPr/>
          <p:nvPr userDrawn="1"/>
        </p:nvSpPr>
        <p:spPr>
          <a:xfrm>
            <a:off x="0" y="0"/>
            <a:ext cx="51206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8" name="Rectangle 17"/>
          <p:cNvSpPr/>
          <p:nvPr userDrawn="1"/>
        </p:nvSpPr>
        <p:spPr>
          <a:xfrm>
            <a:off x="0" y="28803600"/>
            <a:ext cx="51206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1" name="Instructions"/>
          <p:cNvSpPr/>
          <p:nvPr userDrawn="1"/>
        </p:nvSpPr>
        <p:spPr>
          <a:xfrm>
            <a:off x="-11887200" y="0"/>
            <a:ext cx="109728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7719" tIns="187719" rIns="187719" bIns="18771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72"/>
              </a:spcAft>
            </a:pPr>
            <a:r>
              <a:rPr lang="en-US" sz="7200">
                <a:solidFill>
                  <a:srgbClr val="7F7F7F"/>
                </a:solidFill>
                <a:latin typeface="Calibri" pitchFamily="34" charset="0"/>
                <a:cs typeface="Calibri" panose="020F0502020204030204" pitchFamily="34" charset="0"/>
              </a:rPr>
              <a:t>Poster Print Size:</a:t>
            </a:r>
            <a:endParaRPr sz="7200">
              <a:solidFill>
                <a:srgbClr val="7F7F7F"/>
              </a:solidFill>
              <a:latin typeface="Calibri" pitchFamily="34" charset="0"/>
              <a:cs typeface="Calibri" panose="020F0502020204030204" pitchFamily="34" charset="0"/>
            </a:endParaRPr>
          </a:p>
          <a:p>
            <a:pPr lvl="0">
              <a:spcBef>
                <a:spcPts val="0"/>
              </a:spcBef>
              <a:spcAft>
                <a:spcPts val="1972"/>
              </a:spcAft>
            </a:pPr>
            <a:r>
              <a:rPr lang="en-US" sz="5100">
                <a:solidFill>
                  <a:srgbClr val="7F7F7F"/>
                </a:solidFill>
                <a:latin typeface="Calibri" pitchFamily="34" charset="0"/>
                <a:cs typeface="Calibri" panose="020F0502020204030204" pitchFamily="34" charset="0"/>
              </a:rPr>
              <a:t>This poster template is 36” high by 56” wide. It can be used to print any poster with a 9:14 aspect ratio.</a:t>
            </a:r>
          </a:p>
          <a:p>
            <a:pPr lvl="0">
              <a:spcBef>
                <a:spcPts val="0"/>
              </a:spcBef>
              <a:spcAft>
                <a:spcPts val="1972"/>
              </a:spcAft>
            </a:pPr>
            <a:r>
              <a:rPr lang="en-US" sz="7200">
                <a:solidFill>
                  <a:srgbClr val="7F7F7F"/>
                </a:solidFill>
                <a:latin typeface="Calibri" pitchFamily="34" charset="0"/>
                <a:cs typeface="Calibri" panose="020F0502020204030204" pitchFamily="34" charset="0"/>
              </a:rPr>
              <a:t>Placeholders</a:t>
            </a:r>
            <a:r>
              <a:rPr sz="7200">
                <a:solidFill>
                  <a:srgbClr val="7F7F7F"/>
                </a:solidFill>
                <a:latin typeface="Calibri" pitchFamily="34" charset="0"/>
                <a:cs typeface="Calibri" panose="020F0502020204030204" pitchFamily="34" charset="0"/>
              </a:rPr>
              <a:t>:</a:t>
            </a:r>
          </a:p>
          <a:p>
            <a:pPr lvl="0">
              <a:spcBef>
                <a:spcPts val="0"/>
              </a:spcBef>
              <a:spcAft>
                <a:spcPts val="1972"/>
              </a:spcAft>
            </a:pPr>
            <a:r>
              <a:rPr sz="5100">
                <a:solidFill>
                  <a:srgbClr val="7F7F7F"/>
                </a:solidFill>
                <a:latin typeface="Calibri" pitchFamily="34" charset="0"/>
                <a:cs typeface="Calibri" panose="020F0502020204030204" pitchFamily="34" charset="0"/>
              </a:rPr>
              <a:t>The </a:t>
            </a:r>
            <a:r>
              <a:rPr lang="en-US" sz="5100">
                <a:solidFill>
                  <a:srgbClr val="7F7F7F"/>
                </a:solidFill>
                <a:latin typeface="Calibri" pitchFamily="34" charset="0"/>
                <a:cs typeface="Calibri" panose="020F0502020204030204" pitchFamily="34" charset="0"/>
              </a:rPr>
              <a:t>various elements included</a:t>
            </a:r>
            <a:r>
              <a:rPr sz="5100">
                <a:solidFill>
                  <a:srgbClr val="7F7F7F"/>
                </a:solidFill>
                <a:latin typeface="Calibri" pitchFamily="34" charset="0"/>
                <a:cs typeface="Calibri" panose="020F0502020204030204" pitchFamily="34" charset="0"/>
              </a:rPr>
              <a:t> in this </a:t>
            </a:r>
            <a:r>
              <a:rPr lang="en-US" sz="5100">
                <a:solidFill>
                  <a:srgbClr val="7F7F7F"/>
                </a:solidFill>
                <a:latin typeface="Calibri" pitchFamily="34" charset="0"/>
                <a:cs typeface="Calibri" panose="020F0502020204030204" pitchFamily="34" charset="0"/>
              </a:rPr>
              <a:t>poster are ones</a:t>
            </a:r>
            <a:r>
              <a:rPr lang="en-US" sz="5100" baseline="0">
                <a:solidFill>
                  <a:srgbClr val="7F7F7F"/>
                </a:solidFill>
                <a:latin typeface="Calibri" pitchFamily="34" charset="0"/>
                <a:cs typeface="Calibri" panose="020F0502020204030204" pitchFamily="34" charset="0"/>
              </a:rPr>
              <a:t> we often see in medical, research, and scientific posters.</a:t>
            </a:r>
            <a:r>
              <a:rPr sz="5100">
                <a:solidFill>
                  <a:srgbClr val="7F7F7F"/>
                </a:solidFill>
                <a:latin typeface="Calibri" pitchFamily="34" charset="0"/>
                <a:cs typeface="Calibri" panose="020F0502020204030204" pitchFamily="34" charset="0"/>
              </a:rPr>
              <a:t> </a:t>
            </a:r>
            <a:r>
              <a:rPr lang="en-US" sz="5100">
                <a:solidFill>
                  <a:srgbClr val="7F7F7F"/>
                </a:solidFill>
                <a:latin typeface="Calibri" pitchFamily="34" charset="0"/>
                <a:cs typeface="Calibri" panose="020F0502020204030204" pitchFamily="34" charset="0"/>
              </a:rPr>
              <a:t>Feel</a:t>
            </a:r>
            <a:r>
              <a:rPr lang="en-US" sz="51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972"/>
              </a:spcAft>
            </a:pPr>
            <a:r>
              <a:rPr lang="en-US" sz="7200">
                <a:solidFill>
                  <a:srgbClr val="7F7F7F"/>
                </a:solidFill>
                <a:latin typeface="Calibri" pitchFamily="34" charset="0"/>
                <a:cs typeface="Calibri" panose="020F0502020204030204" pitchFamily="34" charset="0"/>
              </a:rPr>
              <a:t>Image</a:t>
            </a:r>
            <a:r>
              <a:rPr lang="en-US" sz="7200" baseline="0">
                <a:solidFill>
                  <a:srgbClr val="7F7F7F"/>
                </a:solidFill>
                <a:latin typeface="Calibri" pitchFamily="34" charset="0"/>
                <a:cs typeface="Calibri" panose="020F0502020204030204" pitchFamily="34" charset="0"/>
              </a:rPr>
              <a:t> Quality</a:t>
            </a:r>
            <a:r>
              <a:rPr lang="en-US" sz="7200">
                <a:solidFill>
                  <a:srgbClr val="7F7F7F"/>
                </a:solidFill>
                <a:latin typeface="Calibri" pitchFamily="34" charset="0"/>
                <a:cs typeface="Calibri" panose="020F0502020204030204" pitchFamily="34" charset="0"/>
              </a:rPr>
              <a:t>:</a:t>
            </a:r>
          </a:p>
          <a:p>
            <a:pPr lvl="0">
              <a:spcBef>
                <a:spcPts val="0"/>
              </a:spcBef>
              <a:spcAft>
                <a:spcPts val="1972"/>
              </a:spcAft>
            </a:pPr>
            <a:r>
              <a:rPr lang="en-US" sz="5100">
                <a:solidFill>
                  <a:srgbClr val="7F7F7F"/>
                </a:solidFill>
                <a:latin typeface="Calibri" pitchFamily="34" charset="0"/>
                <a:cs typeface="Calibri" panose="020F0502020204030204" pitchFamily="34" charset="0"/>
              </a:rPr>
              <a:t>You can place digital photos or logo art in your poster file by selecting the </a:t>
            </a:r>
            <a:r>
              <a:rPr lang="en-US" sz="5100" b="1">
                <a:solidFill>
                  <a:srgbClr val="7F7F7F"/>
                </a:solidFill>
                <a:latin typeface="Calibri" pitchFamily="34" charset="0"/>
                <a:cs typeface="Calibri" panose="020F0502020204030204" pitchFamily="34" charset="0"/>
              </a:rPr>
              <a:t>Insert, Picture</a:t>
            </a:r>
            <a:r>
              <a:rPr lang="en-US" sz="51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100" b="1">
                <a:solidFill>
                  <a:srgbClr val="7F7F7F"/>
                </a:solidFill>
                <a:latin typeface="Calibri" pitchFamily="34" charset="0"/>
                <a:cs typeface="Calibri" panose="020F0502020204030204" pitchFamily="34" charset="0"/>
              </a:rPr>
              <a:t>150-200 pixels per inch in their final printed size</a:t>
            </a:r>
            <a:r>
              <a:rPr lang="en-US" sz="5100">
                <a:solidFill>
                  <a:srgbClr val="7F7F7F"/>
                </a:solidFill>
                <a:latin typeface="Calibri" pitchFamily="34" charset="0"/>
                <a:cs typeface="Calibri" panose="020F0502020204030204" pitchFamily="34" charset="0"/>
              </a:rPr>
              <a:t>. For instance, a 1600 x 1200 pixel</a:t>
            </a:r>
            <a:r>
              <a:rPr lang="en-US" sz="5100" baseline="0">
                <a:solidFill>
                  <a:srgbClr val="7F7F7F"/>
                </a:solidFill>
                <a:latin typeface="Calibri" pitchFamily="34" charset="0"/>
                <a:cs typeface="Calibri" panose="020F0502020204030204" pitchFamily="34" charset="0"/>
              </a:rPr>
              <a:t> photo will usually look fine up to </a:t>
            </a:r>
            <a:r>
              <a:rPr lang="en-US" sz="5100">
                <a:solidFill>
                  <a:srgbClr val="7F7F7F"/>
                </a:solidFill>
                <a:latin typeface="Calibri" pitchFamily="34" charset="0"/>
                <a:cs typeface="Calibri" panose="020F0502020204030204" pitchFamily="34" charset="0"/>
              </a:rPr>
              <a:t>8“-10” wide on your printed poster.</a:t>
            </a:r>
          </a:p>
          <a:p>
            <a:pPr lvl="0">
              <a:spcBef>
                <a:spcPts val="0"/>
              </a:spcBef>
              <a:spcAft>
                <a:spcPts val="1972"/>
              </a:spcAft>
            </a:pPr>
            <a:r>
              <a:rPr lang="en-US" sz="51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972"/>
              </a:spcAft>
            </a:pPr>
            <a:r>
              <a:rPr lang="en-US" sz="51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972"/>
              </a:spcAft>
            </a:pPr>
            <a:br>
              <a:rPr lang="en-US" sz="3700">
                <a:solidFill>
                  <a:srgbClr val="7F7F7F"/>
                </a:solidFill>
                <a:latin typeface="Calibri" pitchFamily="34" charset="0"/>
                <a:cs typeface="Calibri" panose="020F0502020204030204" pitchFamily="34" charset="0"/>
              </a:rPr>
            </a:br>
            <a:r>
              <a:rPr lang="en-US" sz="370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52120800" y="0"/>
            <a:ext cx="109728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72"/>
                </a:spcAft>
              </a:pPr>
              <a:r>
                <a:rPr lang="en-US" sz="7200">
                  <a:solidFill>
                    <a:schemeClr val="bg1">
                      <a:lumMod val="50000"/>
                    </a:schemeClr>
                  </a:solidFill>
                  <a:latin typeface="Calibri" pitchFamily="34" charset="0"/>
                  <a:cs typeface="Calibri" panose="020F0502020204030204" pitchFamily="34" charset="0"/>
                </a:rPr>
                <a:t>Change</a:t>
              </a:r>
              <a:r>
                <a:rPr lang="en-US" sz="7200" baseline="0">
                  <a:solidFill>
                    <a:schemeClr val="bg1">
                      <a:lumMod val="50000"/>
                    </a:schemeClr>
                  </a:solidFill>
                  <a:latin typeface="Calibri" pitchFamily="34" charset="0"/>
                  <a:cs typeface="Calibri" panose="020F0502020204030204" pitchFamily="34" charset="0"/>
                </a:rPr>
                <a:t> Color Theme</a:t>
              </a:r>
              <a:r>
                <a:rPr lang="en-US" sz="7200">
                  <a:solidFill>
                    <a:schemeClr val="bg1">
                      <a:lumMod val="50000"/>
                    </a:schemeClr>
                  </a:solidFill>
                  <a:latin typeface="Calibri" pitchFamily="34" charset="0"/>
                  <a:cs typeface="Calibri" panose="020F0502020204030204" pitchFamily="34" charset="0"/>
                </a:rPr>
                <a:t>:</a:t>
              </a:r>
              <a:endParaRPr sz="720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r>
                <a:rPr lang="en-US" sz="5100">
                  <a:solidFill>
                    <a:schemeClr val="bg1">
                      <a:lumMod val="50000"/>
                    </a:schemeClr>
                  </a:solidFill>
                  <a:latin typeface="Calibri" pitchFamily="34" charset="0"/>
                  <a:cs typeface="Calibri" panose="020F0502020204030204" pitchFamily="34" charset="0"/>
                </a:rPr>
                <a:t>This template is designed to use the built-in color themes in</a:t>
              </a:r>
              <a:r>
                <a:rPr lang="en-US" sz="51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972"/>
                </a:spcAft>
              </a:pPr>
              <a:r>
                <a:rPr lang="en-US" sz="5100" baseline="0">
                  <a:solidFill>
                    <a:schemeClr val="bg1">
                      <a:lumMod val="50000"/>
                    </a:schemeClr>
                  </a:solidFill>
                  <a:latin typeface="Calibri" pitchFamily="34" charset="0"/>
                  <a:cs typeface="Calibri" panose="020F0502020204030204" pitchFamily="34" charset="0"/>
                </a:rPr>
                <a:t>To change the color theme, select the </a:t>
              </a:r>
              <a:r>
                <a:rPr lang="en-US" sz="5100" b="1" baseline="0">
                  <a:solidFill>
                    <a:schemeClr val="bg1">
                      <a:lumMod val="50000"/>
                    </a:schemeClr>
                  </a:solidFill>
                  <a:latin typeface="Calibri" pitchFamily="34" charset="0"/>
                  <a:cs typeface="Calibri" panose="020F0502020204030204" pitchFamily="34" charset="0"/>
                </a:rPr>
                <a:t>Design</a:t>
              </a:r>
              <a:r>
                <a:rPr lang="en-US" sz="5100" baseline="0">
                  <a:solidFill>
                    <a:schemeClr val="bg1">
                      <a:lumMod val="50000"/>
                    </a:schemeClr>
                  </a:solidFill>
                  <a:latin typeface="Calibri" pitchFamily="34" charset="0"/>
                  <a:cs typeface="Calibri" panose="020F0502020204030204" pitchFamily="34" charset="0"/>
                </a:rPr>
                <a:t> tab, then select the </a:t>
              </a:r>
              <a:r>
                <a:rPr lang="en-US" sz="5100" b="1" baseline="0">
                  <a:solidFill>
                    <a:schemeClr val="bg1">
                      <a:lumMod val="50000"/>
                    </a:schemeClr>
                  </a:solidFill>
                  <a:latin typeface="Calibri" pitchFamily="34" charset="0"/>
                  <a:cs typeface="Calibri" panose="020F0502020204030204" pitchFamily="34" charset="0"/>
                </a:rPr>
                <a:t>Colors</a:t>
              </a:r>
              <a:r>
                <a:rPr lang="en-US" sz="51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972"/>
                </a:spcAft>
              </a:pPr>
              <a:endParaRPr lang="en-US" sz="74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r>
                <a:rPr lang="en-US" sz="51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972"/>
                </a:spcAft>
              </a:pPr>
              <a:r>
                <a:rPr lang="en-US" sz="72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972"/>
                </a:spcAft>
              </a:pPr>
              <a:r>
                <a:rPr lang="en-US" sz="5100">
                  <a:solidFill>
                    <a:schemeClr val="bg1">
                      <a:lumMod val="50000"/>
                    </a:schemeClr>
                  </a:solidFill>
                  <a:latin typeface="Calibri" pitchFamily="34" charset="0"/>
                  <a:cs typeface="Calibri" panose="020F0502020204030204" pitchFamily="34" charset="0"/>
                </a:rPr>
                <a:t>Once your poster file is ready, visit</a:t>
              </a:r>
              <a:r>
                <a:rPr lang="en-US" sz="5100" baseline="0">
                  <a:solidFill>
                    <a:schemeClr val="bg1">
                      <a:lumMod val="50000"/>
                    </a:schemeClr>
                  </a:solidFill>
                  <a:latin typeface="Calibri" pitchFamily="34" charset="0"/>
                  <a:cs typeface="Calibri" panose="020F0502020204030204" pitchFamily="34" charset="0"/>
                </a:rPr>
                <a:t> </a:t>
              </a:r>
              <a:r>
                <a:rPr lang="en-US" sz="5100" b="1" baseline="0">
                  <a:solidFill>
                    <a:schemeClr val="bg1">
                      <a:lumMod val="50000"/>
                    </a:schemeClr>
                  </a:solidFill>
                  <a:latin typeface="Calibri" pitchFamily="34" charset="0"/>
                  <a:cs typeface="Calibri" panose="020F0502020204030204" pitchFamily="34" charset="0"/>
                </a:rPr>
                <a:t>www.genigraphics.com</a:t>
              </a:r>
              <a:r>
                <a:rPr lang="en-US" sz="51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972"/>
                </a:spcAft>
              </a:pPr>
              <a:r>
                <a:rPr lang="en-US" sz="51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1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100" baseline="0">
                  <a:solidFill>
                    <a:schemeClr val="bg1">
                      <a:lumMod val="50000"/>
                    </a:schemeClr>
                  </a:solidFill>
                  <a:latin typeface="Calibri" pitchFamily="34" charset="0"/>
                  <a:cs typeface="Calibri" panose="020F0502020204030204" pitchFamily="34" charset="0"/>
                </a:rPr>
                <a:t>US and Canada:  1-800-790-4001</a:t>
              </a:r>
              <a:br>
                <a:rPr lang="en-US" sz="5100" baseline="0">
                  <a:solidFill>
                    <a:schemeClr val="bg1">
                      <a:lumMod val="50000"/>
                    </a:schemeClr>
                  </a:solidFill>
                  <a:latin typeface="Calibri" pitchFamily="34" charset="0"/>
                  <a:cs typeface="Calibri" panose="020F0502020204030204" pitchFamily="34" charset="0"/>
                </a:rPr>
              </a:br>
              <a:r>
                <a:rPr lang="en-US" sz="51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700">
                  <a:solidFill>
                    <a:schemeClr val="bg1">
                      <a:lumMod val="50000"/>
                    </a:schemeClr>
                  </a:solidFill>
                  <a:latin typeface="Calibri" pitchFamily="34" charset="0"/>
                  <a:cs typeface="Calibri" panose="020F0502020204030204" pitchFamily="34" charset="0"/>
                </a:rPr>
              </a:br>
              <a:r>
                <a:rPr lang="en-US" sz="37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93166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506715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360419" tIns="180210" rIns="360419" bIns="180210" rtlCol="0" anchor="ctr">
            <a:normAutofit/>
          </a:bodyPr>
          <a:lstStyle/>
          <a:p>
            <a:r>
              <a:rPr lang="en-US"/>
              <a:t>Click to edit Master title style</a:t>
            </a:r>
          </a:p>
        </p:txBody>
      </p:sp>
      <p:sp>
        <p:nvSpPr>
          <p:cNvPr id="3" name="Text Placeholder 2"/>
          <p:cNvSpPr>
            <a:spLocks noGrp="1"/>
          </p:cNvSpPr>
          <p:nvPr>
            <p:ph type="body" idx="1"/>
          </p:nvPr>
        </p:nvSpPr>
        <p:spPr>
          <a:xfrm>
            <a:off x="2560320" y="7680965"/>
            <a:ext cx="46085760" cy="21724623"/>
          </a:xfrm>
          <a:prstGeom prst="rect">
            <a:avLst/>
          </a:prstGeom>
        </p:spPr>
        <p:txBody>
          <a:bodyPr vert="horz" lIns="360419" tIns="180210" rIns="360419" bIns="1802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3"/>
            <a:ext cx="11948160" cy="1752600"/>
          </a:xfrm>
          <a:prstGeom prst="rect">
            <a:avLst/>
          </a:prstGeom>
        </p:spPr>
        <p:txBody>
          <a:bodyPr vert="horz" lIns="360419" tIns="180210" rIns="360419" bIns="180210" rtlCol="0" anchor="ctr"/>
          <a:lstStyle>
            <a:lvl1pPr algn="l">
              <a:defRPr sz="4900">
                <a:solidFill>
                  <a:schemeClr val="tx1">
                    <a:tint val="75000"/>
                  </a:schemeClr>
                </a:solidFill>
              </a:defRPr>
            </a:lvl1pPr>
          </a:lstStyle>
          <a:p>
            <a:fld id="{985D6BDF-9D0E-4E2B-85B8-D8F4790360C9}" type="datetimeFigureOut">
              <a:rPr lang="en-US" smtClean="0"/>
              <a:t>11/13/18</a:t>
            </a:fld>
            <a:endParaRPr lang="en-US"/>
          </a:p>
        </p:txBody>
      </p:sp>
      <p:sp>
        <p:nvSpPr>
          <p:cNvPr id="5" name="Footer Placeholder 4"/>
          <p:cNvSpPr>
            <a:spLocks noGrp="1"/>
          </p:cNvSpPr>
          <p:nvPr>
            <p:ph type="ftr" sz="quarter" idx="3"/>
          </p:nvPr>
        </p:nvSpPr>
        <p:spPr>
          <a:xfrm>
            <a:off x="17495520" y="30510483"/>
            <a:ext cx="16215360" cy="1752600"/>
          </a:xfrm>
          <a:prstGeom prst="rect">
            <a:avLst/>
          </a:prstGeom>
        </p:spPr>
        <p:txBody>
          <a:bodyPr vert="horz" lIns="360419" tIns="180210" rIns="360419" bIns="180210"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3"/>
            <a:ext cx="11948160" cy="1752600"/>
          </a:xfrm>
          <a:prstGeom prst="rect">
            <a:avLst/>
          </a:prstGeom>
        </p:spPr>
        <p:txBody>
          <a:bodyPr vert="horz" lIns="360419" tIns="180210" rIns="360419" bIns="180210" rtlCol="0" anchor="ctr"/>
          <a:lstStyle>
            <a:lvl1pPr algn="r">
              <a:defRPr sz="4900">
                <a:solidFill>
                  <a:schemeClr val="tx1">
                    <a:tint val="75000"/>
                  </a:schemeClr>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604184" rtl="0" eaLnBrk="1" latinLnBrk="0" hangingPunct="1">
        <a:spcBef>
          <a:spcPct val="0"/>
        </a:spcBef>
        <a:buNone/>
        <a:defRPr sz="6400" kern="1200">
          <a:solidFill>
            <a:schemeClr val="tx1"/>
          </a:solidFill>
          <a:latin typeface="+mj-lt"/>
          <a:ea typeface="+mj-ea"/>
          <a:cs typeface="+mj-cs"/>
        </a:defRPr>
      </a:lvl1pPr>
    </p:titleStyle>
    <p:bodyStyle>
      <a:lvl1pPr marL="375436"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750871"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26309"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501743"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1877181"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9911510"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713602"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515696"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317787"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04184" rtl="0" eaLnBrk="1" latinLnBrk="0" hangingPunct="1">
        <a:defRPr sz="7100" kern="1200">
          <a:solidFill>
            <a:schemeClr val="tx1"/>
          </a:solidFill>
          <a:latin typeface="+mn-lt"/>
          <a:ea typeface="+mn-ea"/>
          <a:cs typeface="+mn-cs"/>
        </a:defRPr>
      </a:lvl1pPr>
      <a:lvl2pPr marL="1802094" algn="l" defTabSz="3604184" rtl="0" eaLnBrk="1" latinLnBrk="0" hangingPunct="1">
        <a:defRPr sz="7100" kern="1200">
          <a:solidFill>
            <a:schemeClr val="tx1"/>
          </a:solidFill>
          <a:latin typeface="+mn-lt"/>
          <a:ea typeface="+mn-ea"/>
          <a:cs typeface="+mn-cs"/>
        </a:defRPr>
      </a:lvl2pPr>
      <a:lvl3pPr marL="3604184" algn="l" defTabSz="3604184" rtl="0" eaLnBrk="1" latinLnBrk="0" hangingPunct="1">
        <a:defRPr sz="7100" kern="1200">
          <a:solidFill>
            <a:schemeClr val="tx1"/>
          </a:solidFill>
          <a:latin typeface="+mn-lt"/>
          <a:ea typeface="+mn-ea"/>
          <a:cs typeface="+mn-cs"/>
        </a:defRPr>
      </a:lvl3pPr>
      <a:lvl4pPr marL="5406279" algn="l" defTabSz="3604184" rtl="0" eaLnBrk="1" latinLnBrk="0" hangingPunct="1">
        <a:defRPr sz="7100" kern="1200">
          <a:solidFill>
            <a:schemeClr val="tx1"/>
          </a:solidFill>
          <a:latin typeface="+mn-lt"/>
          <a:ea typeface="+mn-ea"/>
          <a:cs typeface="+mn-cs"/>
        </a:defRPr>
      </a:lvl4pPr>
      <a:lvl5pPr marL="7208371" algn="l" defTabSz="3604184" rtl="0" eaLnBrk="1" latinLnBrk="0" hangingPunct="1">
        <a:defRPr sz="7100" kern="1200">
          <a:solidFill>
            <a:schemeClr val="tx1"/>
          </a:solidFill>
          <a:latin typeface="+mn-lt"/>
          <a:ea typeface="+mn-ea"/>
          <a:cs typeface="+mn-cs"/>
        </a:defRPr>
      </a:lvl5pPr>
      <a:lvl6pPr marL="9010464" algn="l" defTabSz="3604184" rtl="0" eaLnBrk="1" latinLnBrk="0" hangingPunct="1">
        <a:defRPr sz="7100" kern="1200">
          <a:solidFill>
            <a:schemeClr val="tx1"/>
          </a:solidFill>
          <a:latin typeface="+mn-lt"/>
          <a:ea typeface="+mn-ea"/>
          <a:cs typeface="+mn-cs"/>
        </a:defRPr>
      </a:lvl6pPr>
      <a:lvl7pPr marL="10812554" algn="l" defTabSz="3604184" rtl="0" eaLnBrk="1" latinLnBrk="0" hangingPunct="1">
        <a:defRPr sz="7100" kern="1200">
          <a:solidFill>
            <a:schemeClr val="tx1"/>
          </a:solidFill>
          <a:latin typeface="+mn-lt"/>
          <a:ea typeface="+mn-ea"/>
          <a:cs typeface="+mn-cs"/>
        </a:defRPr>
      </a:lvl7pPr>
      <a:lvl8pPr marL="12614649" algn="l" defTabSz="3604184" rtl="0" eaLnBrk="1" latinLnBrk="0" hangingPunct="1">
        <a:defRPr sz="7100" kern="1200">
          <a:solidFill>
            <a:schemeClr val="tx1"/>
          </a:solidFill>
          <a:latin typeface="+mn-lt"/>
          <a:ea typeface="+mn-ea"/>
          <a:cs typeface="+mn-cs"/>
        </a:defRPr>
      </a:lvl8pPr>
      <a:lvl9pPr marL="14416743" algn="l" defTabSz="3604184"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35671" y="20987784"/>
            <a:ext cx="15932832" cy="694056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4200"/>
          </a:p>
        </p:txBody>
      </p:sp>
      <p:sp>
        <p:nvSpPr>
          <p:cNvPr id="7" name="Rectangle 6"/>
          <p:cNvSpPr/>
          <p:nvPr/>
        </p:nvSpPr>
        <p:spPr>
          <a:xfrm>
            <a:off x="0" y="2054335"/>
            <a:ext cx="51206400" cy="346635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800" dirty="0">
              <a:solidFill>
                <a:schemeClr val="bg1">
                  <a:lumMod val="50000"/>
                </a:schemeClr>
              </a:solidFill>
            </a:endParaRPr>
          </a:p>
          <a:p>
            <a:pPr algn="ctr"/>
            <a:endParaRPr lang="en-US" altLang="zh-CN" sz="29820" dirty="0">
              <a:solidFill>
                <a:srgbClr val="FF0000"/>
              </a:solidFill>
            </a:endParaRPr>
          </a:p>
          <a:p>
            <a:pPr algn="ctr"/>
            <a:r>
              <a:rPr lang="en-US" sz="4200" dirty="0" err="1">
                <a:solidFill>
                  <a:schemeClr val="bg1"/>
                </a:solidFill>
              </a:rPr>
              <a:t>Chenyheu</a:t>
            </a:r>
            <a:endParaRPr lang="en-US" sz="4200" dirty="0">
              <a:solidFill>
                <a:schemeClr val="bg1"/>
              </a:solidFill>
            </a:endParaRPr>
          </a:p>
          <a:p>
            <a:pPr algn="ctr"/>
            <a:r>
              <a:rPr lang="en-US" sz="4200" baseline="30000" dirty="0">
                <a:solidFill>
                  <a:schemeClr val="bg1"/>
                </a:solidFill>
              </a:rPr>
              <a:t>1</a:t>
            </a:r>
            <a:r>
              <a:rPr lang="en-US" sz="4200" dirty="0">
                <a:solidFill>
                  <a:schemeClr val="bg1"/>
                </a:solidFill>
              </a:rPr>
              <a:t>: </a:t>
            </a:r>
            <a:r>
              <a:rPr lang="en-US" sz="4200" dirty="0" err="1">
                <a:solidFill>
                  <a:schemeClr val="bg1"/>
                </a:solidFill>
              </a:rPr>
              <a:t>DepartmentMathematcST</a:t>
            </a:r>
            <a:r>
              <a:rPr lang="en-US" sz="4200" dirty="0">
                <a:solidFill>
                  <a:schemeClr val="bg1"/>
                </a:solidFill>
              </a:rPr>
              <a:t>  </a:t>
            </a:r>
            <a:r>
              <a:rPr lang="en-US" sz="4200" baseline="30000" dirty="0">
                <a:solidFill>
                  <a:schemeClr val="bg1"/>
                </a:solidFill>
              </a:rPr>
              <a:t>2</a:t>
            </a:r>
            <a:r>
              <a:rPr lang="en-US" sz="4200" dirty="0">
                <a:solidFill>
                  <a:schemeClr val="bg1"/>
                </a:solidFill>
              </a:rPr>
              <a:t>: Department of </a:t>
            </a:r>
            <a:r>
              <a:rPr lang="en-US" sz="4200" dirty="0" err="1">
                <a:solidFill>
                  <a:schemeClr val="bg1"/>
                </a:solidFill>
              </a:rPr>
              <a:t>ComScienEngineering</a:t>
            </a:r>
            <a:r>
              <a:rPr lang="en-US" sz="4200" dirty="0">
                <a:solidFill>
                  <a:schemeClr val="bg1"/>
                </a:solidFill>
              </a:rPr>
              <a:t>, HKUST</a:t>
            </a:r>
          </a:p>
        </p:txBody>
      </p:sp>
      <p:sp>
        <p:nvSpPr>
          <p:cNvPr id="9" name="Rectangle 8"/>
          <p:cNvSpPr/>
          <p:nvPr/>
        </p:nvSpPr>
        <p:spPr>
          <a:xfrm>
            <a:off x="135671" y="5918424"/>
            <a:ext cx="15936194" cy="111266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40"/>
              <a:t>1. Introduction</a:t>
            </a:r>
          </a:p>
        </p:txBody>
      </p:sp>
      <p:sp>
        <p:nvSpPr>
          <p:cNvPr id="18" name="Rectangle 17"/>
          <p:cNvSpPr/>
          <p:nvPr/>
        </p:nvSpPr>
        <p:spPr>
          <a:xfrm>
            <a:off x="17334014" y="12925010"/>
            <a:ext cx="15951840" cy="104964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5040" dirty="0"/>
              <a:t>4. Results</a:t>
            </a:r>
            <a:endParaRPr lang="en-US" sz="5040" dirty="0"/>
          </a:p>
        </p:txBody>
      </p:sp>
      <p:sp>
        <p:nvSpPr>
          <p:cNvPr id="19" name="Rectangle 18"/>
          <p:cNvSpPr/>
          <p:nvPr/>
        </p:nvSpPr>
        <p:spPr>
          <a:xfrm>
            <a:off x="33925072" y="28398189"/>
            <a:ext cx="17042793" cy="85943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40" dirty="0"/>
              <a:t>6. Conclusion</a:t>
            </a:r>
          </a:p>
        </p:txBody>
      </p:sp>
      <p:sp>
        <p:nvSpPr>
          <p:cNvPr id="8" name="Rectangle 7"/>
          <p:cNvSpPr/>
          <p:nvPr/>
        </p:nvSpPr>
        <p:spPr>
          <a:xfrm>
            <a:off x="132309" y="13364163"/>
            <a:ext cx="15936194" cy="111266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5040" dirty="0"/>
              <a:t>2.</a:t>
            </a:r>
            <a:r>
              <a:rPr lang="zh-CN" altLang="en-US" sz="5040" dirty="0"/>
              <a:t> </a:t>
            </a:r>
            <a:r>
              <a:rPr lang="en-US" altLang="zh-CN" sz="5040" dirty="0" err="1"/>
              <a:t>DCFNet</a:t>
            </a:r>
            <a:endParaRPr lang="en-US" sz="5040" dirty="0"/>
          </a:p>
        </p:txBody>
      </p:sp>
      <p:sp>
        <p:nvSpPr>
          <p:cNvPr id="17" name="Rectangle 16"/>
          <p:cNvSpPr/>
          <p:nvPr/>
        </p:nvSpPr>
        <p:spPr>
          <a:xfrm>
            <a:off x="132309" y="29138194"/>
            <a:ext cx="15939556" cy="101895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40" dirty="0"/>
              <a:t>7. References</a:t>
            </a:r>
          </a:p>
        </p:txBody>
      </p:sp>
      <p:sp>
        <p:nvSpPr>
          <p:cNvPr id="20" name="Rectangle 19"/>
          <p:cNvSpPr/>
          <p:nvPr/>
        </p:nvSpPr>
        <p:spPr>
          <a:xfrm>
            <a:off x="33925072" y="15009968"/>
            <a:ext cx="17042793" cy="84558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40" dirty="0"/>
              <a:t>5. Discussion</a:t>
            </a:r>
          </a:p>
        </p:txBody>
      </p:sp>
      <p:sp>
        <p:nvSpPr>
          <p:cNvPr id="23" name="Rectangle 22"/>
          <p:cNvSpPr/>
          <p:nvPr/>
        </p:nvSpPr>
        <p:spPr>
          <a:xfrm>
            <a:off x="17281329" y="5918424"/>
            <a:ext cx="15967367" cy="111266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40" dirty="0"/>
              <a:t>3. Implementation Stetting</a:t>
            </a:r>
          </a:p>
        </p:txBody>
      </p:sp>
      <p:sp>
        <p:nvSpPr>
          <p:cNvPr id="34" name="Rounded Rectangle 33"/>
          <p:cNvSpPr/>
          <p:nvPr/>
        </p:nvSpPr>
        <p:spPr>
          <a:xfrm>
            <a:off x="132309" y="27957002"/>
            <a:ext cx="15936194" cy="918787"/>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360" dirty="0"/>
              <a:t>Illustration of a </a:t>
            </a:r>
            <a:r>
              <a:rPr lang="en-US" sz="3360" dirty="0" err="1"/>
              <a:t>DCFNet</a:t>
            </a:r>
            <a:r>
              <a:rPr lang="en-US" sz="3360" dirty="0"/>
              <a:t> layer, K denotes the number of selected bases</a:t>
            </a:r>
          </a:p>
        </p:txBody>
      </p:sp>
      <p:sp>
        <p:nvSpPr>
          <p:cNvPr id="5" name="TextBox 4"/>
          <p:cNvSpPr txBox="1"/>
          <p:nvPr/>
        </p:nvSpPr>
        <p:spPr>
          <a:xfrm>
            <a:off x="135671" y="7057128"/>
            <a:ext cx="15936194" cy="618630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400" dirty="0"/>
              <a:t>We conduct </a:t>
            </a:r>
            <a:r>
              <a:rPr lang="en-US" altLang="zh-Hans" sz="4400" dirty="0"/>
              <a:t>experiments</a:t>
            </a:r>
            <a:r>
              <a:rPr lang="en-US" sz="4400" dirty="0"/>
              <a:t> on CIFAR10 with neural networks combining decomposed convolutional filters (DCF)[1] and successful network structures, such as VGG</a:t>
            </a:r>
            <a:r>
              <a:rPr lang="zh-CN" altLang="en-US" sz="4400" dirty="0"/>
              <a:t> </a:t>
            </a:r>
            <a:r>
              <a:rPr lang="en-US" altLang="zh-CN" sz="4400" dirty="0"/>
              <a:t>and</a:t>
            </a:r>
            <a:r>
              <a:rPr lang="en-US" sz="4400" dirty="0"/>
              <a:t> </a:t>
            </a:r>
            <a:r>
              <a:rPr lang="en-US" sz="4400" dirty="0" err="1"/>
              <a:t>ResNet</a:t>
            </a:r>
            <a:r>
              <a:rPr lang="en-US" sz="4400" dirty="0"/>
              <a:t>, and evaluate the capacity of these two </a:t>
            </a:r>
            <a:r>
              <a:rPr lang="en-US" sz="4400" dirty="0" err="1"/>
              <a:t>newworks</a:t>
            </a:r>
            <a:r>
              <a:rPr lang="en-US" sz="4400" dirty="0"/>
              <a:t> according to their classification accuracy. As for the decomposition of the filters, three kinds of bases are considered, including Fourier Bessel bases (FB), random bases and PCA bases. We found that in both networks, even with a significant drop of the number of parameters, the accuracy is still comparable or even better than the ones reported in the paper. </a:t>
            </a:r>
            <a:endParaRPr lang="en-US" sz="4800" dirty="0"/>
          </a:p>
        </p:txBody>
      </p:sp>
      <mc:AlternateContent xmlns:mc="http://schemas.openxmlformats.org/markup-compatibility/2006" xmlns:a14="http://schemas.microsoft.com/office/drawing/2010/main">
        <mc:Choice Requires="a14">
          <p:sp>
            <p:nvSpPr>
              <p:cNvPr id="6" name="TextBox 5"/>
              <p:cNvSpPr txBox="1"/>
              <p:nvPr/>
            </p:nvSpPr>
            <p:spPr>
              <a:xfrm>
                <a:off x="135671" y="14498760"/>
                <a:ext cx="15936194" cy="634975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400" dirty="0"/>
                  <a:t>The key idea of </a:t>
                </a:r>
                <a:r>
                  <a:rPr lang="en-US" sz="4400" dirty="0" err="1"/>
                  <a:t>DCFNet</a:t>
                </a:r>
                <a:r>
                  <a:rPr lang="en-US" sz="4400" dirty="0"/>
                  <a:t> is to decompose each convolutional filter into a truncated expansion with pre-fixed bases in the spatial domain, where the expansion coefficients remain data dependent. In this case, a convolutional layer with weight size </a:t>
                </a:r>
                <a14:m>
                  <m:oMath xmlns:m="http://schemas.openxmlformats.org/officeDocument/2006/math">
                    <m:r>
                      <a:rPr lang="en-US" sz="4400" i="1" dirty="0" smtClean="0">
                        <a:latin typeface="Cambria Math" panose="02040503050406030204" pitchFamily="18" charset="0"/>
                      </a:rPr>
                      <m:t>𝐿</m:t>
                    </m:r>
                    <m:r>
                      <a:rPr lang="en-US" sz="4400" i="1" dirty="0" smtClean="0">
                        <a:latin typeface="Cambria Math" panose="02040503050406030204" pitchFamily="18" charset="0"/>
                      </a:rPr>
                      <m:t>∗</m:t>
                    </m:r>
                    <m:r>
                      <a:rPr lang="en-US" sz="4400" i="1" dirty="0" smtClean="0">
                        <a:latin typeface="Cambria Math" panose="02040503050406030204" pitchFamily="18" charset="0"/>
                      </a:rPr>
                      <m:t>𝐿</m:t>
                    </m:r>
                    <m:r>
                      <a:rPr lang="en-US" sz="4400" i="1" dirty="0" smtClean="0">
                        <a:latin typeface="Cambria Math" panose="02040503050406030204" pitchFamily="18" charset="0"/>
                      </a:rPr>
                      <m:t>∗</m:t>
                    </m:r>
                    <m:r>
                      <a:rPr lang="en-US" sz="4400" i="1" dirty="0" smtClean="0">
                        <a:latin typeface="Cambria Math" panose="02040503050406030204" pitchFamily="18" charset="0"/>
                      </a:rPr>
                      <m:t>𝑀</m:t>
                    </m:r>
                    <m:r>
                      <a:rPr lang="en-US" sz="4400" i="1" dirty="0" smtClean="0">
                        <a:latin typeface="Cambria Math" panose="02040503050406030204" pitchFamily="18" charset="0"/>
                      </a:rPr>
                      <m:t>’∗</m:t>
                    </m:r>
                    <m:r>
                      <a:rPr lang="en-US" sz="4400" i="1" dirty="0" smtClean="0">
                        <a:latin typeface="Cambria Math" panose="02040503050406030204" pitchFamily="18" charset="0"/>
                      </a:rPr>
                      <m:t>𝑀</m:t>
                    </m:r>
                    <m:r>
                      <a:rPr lang="en-US" sz="4400" i="1" dirty="0" smtClean="0">
                        <a:latin typeface="Cambria Math" panose="02040503050406030204" pitchFamily="18" charset="0"/>
                      </a:rPr>
                      <m:t> </m:t>
                    </m:r>
                  </m:oMath>
                </a14:m>
                <a:r>
                  <a:rPr lang="en-US" sz="4400" dirty="0"/>
                  <a:t>is transformed into a layer with weight size </a:t>
                </a:r>
                <a14:m>
                  <m:oMath xmlns:m="http://schemas.openxmlformats.org/officeDocument/2006/math">
                    <m:r>
                      <a:rPr lang="en-US" sz="4400" i="1" dirty="0" smtClean="0">
                        <a:latin typeface="Cambria Math" panose="02040503050406030204" pitchFamily="18" charset="0"/>
                      </a:rPr>
                      <m:t>1∗1∗</m:t>
                    </m:r>
                    <m:r>
                      <a:rPr lang="en-US" sz="4400" i="1" dirty="0" smtClean="0">
                        <a:latin typeface="Cambria Math" panose="02040503050406030204" pitchFamily="18" charset="0"/>
                      </a:rPr>
                      <m:t>𝑀</m:t>
                    </m:r>
                    <m:r>
                      <a:rPr lang="en-US" sz="4400" i="1" dirty="0" smtClean="0">
                        <a:latin typeface="Cambria Math" panose="02040503050406030204" pitchFamily="18" charset="0"/>
                      </a:rPr>
                      <m:t>’</m:t>
                    </m:r>
                    <m:r>
                      <a:rPr lang="en-US" sz="4400" i="1" dirty="0" smtClean="0">
                        <a:latin typeface="Cambria Math" panose="02040503050406030204" pitchFamily="18" charset="0"/>
                      </a:rPr>
                      <m:t>𝐾</m:t>
                    </m:r>
                    <m:r>
                      <a:rPr lang="en-US" sz="4400" i="1" dirty="0" smtClean="0">
                        <a:latin typeface="Cambria Math" panose="02040503050406030204" pitchFamily="18" charset="0"/>
                      </a:rPr>
                      <m:t>∗</m:t>
                    </m:r>
                    <m:r>
                      <a:rPr lang="en-US" sz="4400" i="1" dirty="0" smtClean="0">
                        <a:latin typeface="Cambria Math" panose="02040503050406030204" pitchFamily="18" charset="0"/>
                      </a:rPr>
                      <m:t>𝑀</m:t>
                    </m:r>
                  </m:oMath>
                </a14:m>
                <a:r>
                  <a:rPr lang="en-US" sz="4400" dirty="0"/>
                  <a:t>,  so the number of parameters of this layer is a factor </a:t>
                </a:r>
                <a14:m>
                  <m:oMath xmlns:m="http://schemas.openxmlformats.org/officeDocument/2006/math">
                    <m:r>
                      <a:rPr lang="en-US" sz="4400" b="0" i="1" smtClean="0">
                        <a:latin typeface="Cambria Math" panose="02040503050406030204" pitchFamily="18" charset="0"/>
                      </a:rPr>
                      <m:t>𝐾</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𝐿</m:t>
                        </m:r>
                      </m:e>
                      <m:sup>
                        <m:r>
                          <a:rPr lang="en-US" sz="4400" b="0" i="1" smtClean="0">
                            <a:latin typeface="Cambria Math" panose="02040503050406030204" pitchFamily="18" charset="0"/>
                          </a:rPr>
                          <m:t>2</m:t>
                        </m:r>
                      </m:sup>
                    </m:sSup>
                  </m:oMath>
                </a14:m>
                <a:r>
                  <a:rPr lang="en-US" sz="4400" dirty="0"/>
                  <a:t> smaller. This model compression method can reduce the redundancy of parameters of each layer without loss of too much accuracy or even with better performance.</a:t>
                </a:r>
              </a:p>
            </p:txBody>
          </p:sp>
        </mc:Choice>
        <mc:Fallback xmlns="">
          <p:sp>
            <p:nvSpPr>
              <p:cNvPr id="6" name="TextBox 5"/>
              <p:cNvSpPr txBox="1">
                <a:spLocks noRot="1" noChangeAspect="1" noMove="1" noResize="1" noEditPoints="1" noAdjustHandles="1" noChangeArrowheads="1" noChangeShapeType="1" noTextEdit="1"/>
              </p:cNvSpPr>
              <p:nvPr/>
            </p:nvSpPr>
            <p:spPr>
              <a:xfrm>
                <a:off x="135671" y="14498760"/>
                <a:ext cx="15936194" cy="6349752"/>
              </a:xfrm>
              <a:prstGeom prst="rect">
                <a:avLst/>
              </a:prstGeom>
              <a:blipFill>
                <a:blip r:embed="rId3"/>
                <a:stretch>
                  <a:fillRect l="-1351" t="-1789" r="-2146" b="-795"/>
                </a:stretch>
              </a:blipFill>
            </p:spPr>
            <p:txBody>
              <a:bodyPr/>
              <a:lstStyle/>
              <a:p>
                <a:r>
                  <a:rPr lang="en-US">
                    <a:noFill/>
                  </a:rPr>
                  <a:t> </a:t>
                </a:r>
              </a:p>
            </p:txBody>
          </p:sp>
        </mc:Fallback>
      </mc:AlternateContent>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640" y="21613958"/>
            <a:ext cx="10436138" cy="368863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2577" y="25680622"/>
            <a:ext cx="6904264" cy="1895843"/>
          </a:xfrm>
          <a:prstGeom prst="rect">
            <a:avLst/>
          </a:prstGeom>
        </p:spPr>
      </p:pic>
      <p:pic>
        <p:nvPicPr>
          <p:cNvPr id="38" name="Picture 37"/>
          <p:cNvPicPr/>
          <p:nvPr/>
        </p:nvPicPr>
        <p:blipFill>
          <a:blip r:embed="rId6">
            <a:extLst>
              <a:ext uri="{28A0092B-C50C-407E-A947-70E740481C1C}">
                <a14:useLocalDpi xmlns:a14="http://schemas.microsoft.com/office/drawing/2010/main" val="0"/>
              </a:ext>
            </a:extLst>
          </a:blip>
          <a:stretch>
            <a:fillRect/>
          </a:stretch>
        </p:blipFill>
        <p:spPr>
          <a:xfrm>
            <a:off x="33925072" y="8144582"/>
            <a:ext cx="17042793" cy="6865386"/>
          </a:xfrm>
          <a:prstGeom prst="rect">
            <a:avLst/>
          </a:prstGeom>
          <a:ln>
            <a:solidFill>
              <a:srgbClr val="7030A0"/>
            </a:solidFill>
          </a:ln>
        </p:spPr>
      </p:pic>
      <p:sp>
        <p:nvSpPr>
          <p:cNvPr id="40" name="TextBox 39"/>
          <p:cNvSpPr txBox="1"/>
          <p:nvPr/>
        </p:nvSpPr>
        <p:spPr>
          <a:xfrm>
            <a:off x="17281330" y="10117452"/>
            <a:ext cx="16007548" cy="280076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400" dirty="0"/>
              <a:t>We implement the experiments with K=3,5,9. </a:t>
            </a:r>
            <a:r>
              <a:rPr lang="en-US" altLang="zh-Hans" sz="4400" dirty="0"/>
              <a:t>As for </a:t>
            </a:r>
            <a:r>
              <a:rPr lang="en-US" sz="4400" dirty="0"/>
              <a:t>DCF-PCA, bases are constructed layer by layer, by choosing the principle components with the biggest K</a:t>
            </a:r>
            <a:r>
              <a:rPr lang="zh-Hans" altLang="en-US" sz="4400" dirty="0"/>
              <a:t> </a:t>
            </a:r>
            <a:r>
              <a:rPr lang="en-US" altLang="zh-Hans" sz="4400" dirty="0"/>
              <a:t>eigenvalues, from the same layer of </a:t>
            </a:r>
            <a:r>
              <a:rPr lang="en-US" sz="4400" dirty="0"/>
              <a:t>corresponding  pre-trained CNN model.</a:t>
            </a:r>
          </a:p>
        </p:txBody>
      </p:sp>
      <p:graphicFrame>
        <p:nvGraphicFramePr>
          <p:cNvPr id="41" name="Table 40"/>
          <p:cNvGraphicFramePr>
            <a:graphicFrameLocks noGrp="1"/>
          </p:cNvGraphicFramePr>
          <p:nvPr>
            <p:extLst>
              <p:ext uri="{D42A27DB-BD31-4B8C-83A1-F6EECF244321}">
                <p14:modId xmlns:p14="http://schemas.microsoft.com/office/powerpoint/2010/main" val="270631587"/>
              </p:ext>
            </p:extLst>
          </p:nvPr>
        </p:nvGraphicFramePr>
        <p:xfrm>
          <a:off x="17281330" y="7096402"/>
          <a:ext cx="16027972" cy="3017520"/>
        </p:xfrm>
        <a:graphic>
          <a:graphicData uri="http://schemas.openxmlformats.org/drawingml/2006/table">
            <a:tbl>
              <a:tblPr firstRow="1" bandRow="1">
                <a:tableStyleId>{00A15C55-8517-42AA-B614-E9B94910E393}</a:tableStyleId>
              </a:tblPr>
              <a:tblGrid>
                <a:gridCol w="2011480">
                  <a:extLst>
                    <a:ext uri="{9D8B030D-6E8A-4147-A177-3AD203B41FA5}">
                      <a16:colId xmlns:a16="http://schemas.microsoft.com/office/drawing/2014/main" val="20000"/>
                    </a:ext>
                  </a:extLst>
                </a:gridCol>
                <a:gridCol w="1668784">
                  <a:extLst>
                    <a:ext uri="{9D8B030D-6E8A-4147-A177-3AD203B41FA5}">
                      <a16:colId xmlns:a16="http://schemas.microsoft.com/office/drawing/2014/main" val="20001"/>
                    </a:ext>
                  </a:extLst>
                </a:gridCol>
                <a:gridCol w="2553925">
                  <a:extLst>
                    <a:ext uri="{9D8B030D-6E8A-4147-A177-3AD203B41FA5}">
                      <a16:colId xmlns:a16="http://schemas.microsoft.com/office/drawing/2014/main" val="20002"/>
                    </a:ext>
                  </a:extLst>
                </a:gridCol>
                <a:gridCol w="3372492">
                  <a:extLst>
                    <a:ext uri="{9D8B030D-6E8A-4147-A177-3AD203B41FA5}">
                      <a16:colId xmlns:a16="http://schemas.microsoft.com/office/drawing/2014/main" val="20003"/>
                    </a:ext>
                  </a:extLst>
                </a:gridCol>
                <a:gridCol w="2586669">
                  <a:extLst>
                    <a:ext uri="{9D8B030D-6E8A-4147-A177-3AD203B41FA5}">
                      <a16:colId xmlns:a16="http://schemas.microsoft.com/office/drawing/2014/main" val="20004"/>
                    </a:ext>
                  </a:extLst>
                </a:gridCol>
                <a:gridCol w="3834622">
                  <a:extLst>
                    <a:ext uri="{9D8B030D-6E8A-4147-A177-3AD203B41FA5}">
                      <a16:colId xmlns:a16="http://schemas.microsoft.com/office/drawing/2014/main" val="20005"/>
                    </a:ext>
                  </a:extLst>
                </a:gridCol>
              </a:tblGrid>
              <a:tr h="370840">
                <a:tc>
                  <a:txBody>
                    <a:bodyPr/>
                    <a:lstStyle/>
                    <a:p>
                      <a:pPr algn="ctr"/>
                      <a:endParaRPr lang="en-US" sz="3600" dirty="0"/>
                    </a:p>
                  </a:txBody>
                  <a:tcPr/>
                </a:tc>
                <a:tc>
                  <a:txBody>
                    <a:bodyPr/>
                    <a:lstStyle/>
                    <a:p>
                      <a:pPr algn="ctr"/>
                      <a:r>
                        <a:rPr lang="en-US" sz="3600" dirty="0"/>
                        <a:t>epoch</a:t>
                      </a:r>
                    </a:p>
                  </a:txBody>
                  <a:tcPr/>
                </a:tc>
                <a:tc>
                  <a:txBody>
                    <a:bodyPr/>
                    <a:lstStyle/>
                    <a:p>
                      <a:pPr algn="ctr"/>
                      <a:r>
                        <a:rPr lang="en-US" sz="3600" dirty="0"/>
                        <a:t>batch size</a:t>
                      </a:r>
                    </a:p>
                  </a:txBody>
                  <a:tcPr/>
                </a:tc>
                <a:tc>
                  <a:txBody>
                    <a:bodyPr/>
                    <a:lstStyle/>
                    <a:p>
                      <a:pPr algn="ctr"/>
                      <a:r>
                        <a:rPr lang="en-US" sz="3600" dirty="0"/>
                        <a:t>weight decay</a:t>
                      </a:r>
                    </a:p>
                  </a:txBody>
                  <a:tcPr/>
                </a:tc>
                <a:tc>
                  <a:txBody>
                    <a:bodyPr/>
                    <a:lstStyle/>
                    <a:p>
                      <a:pPr algn="ctr"/>
                      <a:r>
                        <a:rPr lang="en-US" sz="3600" dirty="0"/>
                        <a:t>Optimizer</a:t>
                      </a:r>
                    </a:p>
                  </a:txBody>
                  <a:tcPr/>
                </a:tc>
                <a:tc>
                  <a:txBody>
                    <a:bodyPr/>
                    <a:lstStyle/>
                    <a:p>
                      <a:pPr algn="ctr"/>
                      <a:r>
                        <a:rPr lang="en-US" sz="3600" dirty="0"/>
                        <a:t>learning rate</a:t>
                      </a:r>
                    </a:p>
                  </a:txBody>
                  <a:tcPr/>
                </a:tc>
                <a:extLst>
                  <a:ext uri="{0D108BD9-81ED-4DB2-BD59-A6C34878D82A}">
                    <a16:rowId xmlns:a16="http://schemas.microsoft.com/office/drawing/2014/main" val="10000"/>
                  </a:ext>
                </a:extLst>
              </a:tr>
              <a:tr h="975010">
                <a:tc>
                  <a:txBody>
                    <a:bodyPr/>
                    <a:lstStyle/>
                    <a:p>
                      <a:pPr algn="ctr"/>
                      <a:r>
                        <a:rPr lang="en-US" sz="3600" dirty="0"/>
                        <a:t>VGG</a:t>
                      </a:r>
                    </a:p>
                  </a:txBody>
                  <a:tcPr/>
                </a:tc>
                <a:tc>
                  <a:txBody>
                    <a:bodyPr/>
                    <a:lstStyle/>
                    <a:p>
                      <a:pPr algn="ctr"/>
                      <a:r>
                        <a:rPr lang="en-US" sz="3600" dirty="0"/>
                        <a:t>300</a:t>
                      </a:r>
                    </a:p>
                  </a:txBody>
                  <a:tcPr/>
                </a:tc>
                <a:tc>
                  <a:txBody>
                    <a:bodyPr/>
                    <a:lstStyle/>
                    <a:p>
                      <a:pPr algn="ctr"/>
                      <a:r>
                        <a:rPr lang="en-US" sz="3600" dirty="0"/>
                        <a:t>256</a:t>
                      </a:r>
                    </a:p>
                  </a:txBody>
                  <a:tcPr/>
                </a:tc>
                <a:tc>
                  <a:txBody>
                    <a:bodyPr/>
                    <a:lstStyle/>
                    <a:p>
                      <a:pPr algn="ctr"/>
                      <a:r>
                        <a:rPr lang="en-US" sz="3600" dirty="0"/>
                        <a:t>5e-5</a:t>
                      </a:r>
                    </a:p>
                  </a:txBody>
                  <a:tcPr/>
                </a:tc>
                <a:tc>
                  <a:txBody>
                    <a:bodyPr/>
                    <a:lstStyle/>
                    <a:p>
                      <a:pPr algn="ctr"/>
                      <a:r>
                        <a:rPr lang="en-US" sz="3600" dirty="0"/>
                        <a:t>Adam</a:t>
                      </a:r>
                    </a:p>
                  </a:txBody>
                  <a:tcPr/>
                </a:tc>
                <a:tc>
                  <a:txBody>
                    <a:bodyPr/>
                    <a:lstStyle/>
                    <a:p>
                      <a:pPr algn="ctr"/>
                      <a:r>
                        <a:rPr lang="en-US" sz="3600" dirty="0"/>
                        <a:t>0.001</a:t>
                      </a:r>
                      <a:r>
                        <a:rPr lang="en-US" sz="3600" baseline="0" dirty="0"/>
                        <a:t> </a:t>
                      </a:r>
                      <a:r>
                        <a:rPr lang="en-US" sz="3600" dirty="0"/>
                        <a:t>(halved every 30 epochs)</a:t>
                      </a:r>
                    </a:p>
                  </a:txBody>
                  <a:tcPr/>
                </a:tc>
                <a:extLst>
                  <a:ext uri="{0D108BD9-81ED-4DB2-BD59-A6C34878D82A}">
                    <a16:rowId xmlns:a16="http://schemas.microsoft.com/office/drawing/2014/main" val="10001"/>
                  </a:ext>
                </a:extLst>
              </a:tr>
              <a:tr h="370840">
                <a:tc>
                  <a:txBody>
                    <a:bodyPr/>
                    <a:lstStyle/>
                    <a:p>
                      <a:pPr algn="ctr"/>
                      <a:r>
                        <a:rPr lang="en-US" sz="3600" dirty="0" err="1"/>
                        <a:t>ResNet</a:t>
                      </a:r>
                      <a:endParaRPr lang="en-US" sz="3600" dirty="0"/>
                    </a:p>
                  </a:txBody>
                  <a:tcPr/>
                </a:tc>
                <a:tc>
                  <a:txBody>
                    <a:bodyPr/>
                    <a:lstStyle/>
                    <a:p>
                      <a:pPr algn="ctr"/>
                      <a:r>
                        <a:rPr lang="en-US" sz="3600" dirty="0"/>
                        <a:t>300</a:t>
                      </a:r>
                    </a:p>
                  </a:txBody>
                  <a:tcPr/>
                </a:tc>
                <a:tc>
                  <a:txBody>
                    <a:bodyPr/>
                    <a:lstStyle/>
                    <a:p>
                      <a:pPr algn="ctr"/>
                      <a:r>
                        <a:rPr lang="en-US" sz="3600" dirty="0"/>
                        <a:t>64</a:t>
                      </a:r>
                    </a:p>
                  </a:txBody>
                  <a:tcPr/>
                </a:tc>
                <a:tc>
                  <a:txBody>
                    <a:bodyPr/>
                    <a:lstStyle/>
                    <a:p>
                      <a:pPr algn="ctr"/>
                      <a:r>
                        <a:rPr lang="en-US" sz="3600" dirty="0"/>
                        <a:t>5e-4</a:t>
                      </a:r>
                    </a:p>
                  </a:txBody>
                  <a:tcPr/>
                </a:tc>
                <a:tc>
                  <a:txBody>
                    <a:bodyPr/>
                    <a:lstStyle/>
                    <a:p>
                      <a:pPr algn="ctr"/>
                      <a:r>
                        <a:rPr lang="en-US" sz="3600" dirty="0"/>
                        <a:t>SGD</a:t>
                      </a:r>
                    </a:p>
                  </a:txBody>
                  <a:tcPr/>
                </a:tc>
                <a:tc>
                  <a:txBody>
                    <a:bodyPr/>
                    <a:lstStyle/>
                    <a:p>
                      <a:pPr marL="0" marR="0" indent="0" algn="ctr" defTabSz="3604184" rtl="0" eaLnBrk="1" fontAlgn="auto" latinLnBrk="0" hangingPunct="1">
                        <a:lnSpc>
                          <a:spcPct val="100000"/>
                        </a:lnSpc>
                        <a:spcBef>
                          <a:spcPts val="0"/>
                        </a:spcBef>
                        <a:spcAft>
                          <a:spcPts val="0"/>
                        </a:spcAft>
                        <a:buClrTx/>
                        <a:buSzTx/>
                        <a:buFontTx/>
                        <a:buNone/>
                        <a:tabLst/>
                        <a:defRPr/>
                      </a:pPr>
                      <a:r>
                        <a:rPr lang="en-US" sz="3600" dirty="0"/>
                        <a:t>0.1 (halved every 30 epochs)</a:t>
                      </a:r>
                    </a:p>
                  </a:txBody>
                  <a:tcPr/>
                </a:tc>
                <a:extLst>
                  <a:ext uri="{0D108BD9-81ED-4DB2-BD59-A6C34878D82A}">
                    <a16:rowId xmlns:a16="http://schemas.microsoft.com/office/drawing/2014/main" val="10002"/>
                  </a:ext>
                </a:extLst>
              </a:tr>
            </a:tbl>
          </a:graphicData>
        </a:graphic>
      </p:graphicFrame>
      <p:sp>
        <p:nvSpPr>
          <p:cNvPr id="42" name="TextBox 41"/>
          <p:cNvSpPr txBox="1"/>
          <p:nvPr/>
        </p:nvSpPr>
        <p:spPr>
          <a:xfrm>
            <a:off x="33925072" y="6064745"/>
            <a:ext cx="17042793" cy="212365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400" dirty="0"/>
              <a:t>base converges fastest. One thing common about two networks is that, </a:t>
            </a:r>
            <a:r>
              <a:rPr lang="en-US" sz="4400" dirty="0" err="1"/>
              <a:t>DCFNet</a:t>
            </a:r>
            <a:r>
              <a:rPr lang="en-US" sz="4400" dirty="0"/>
              <a:t> with random base</a:t>
            </a:r>
            <a:r>
              <a:rPr lang="en-US" altLang="zh-CN" sz="4400" dirty="0"/>
              <a:t>s</a:t>
            </a:r>
            <a:r>
              <a:rPr lang="en-US" sz="4400" dirty="0"/>
              <a:t> converges slowest, which shows that structured bases advanced the random ones in training.</a:t>
            </a:r>
            <a:endParaRPr lang="en-GB" sz="4400" dirty="0"/>
          </a:p>
        </p:txBody>
      </p:sp>
      <p:sp>
        <p:nvSpPr>
          <p:cNvPr id="44" name="TextBox 43"/>
          <p:cNvSpPr txBox="1"/>
          <p:nvPr/>
        </p:nvSpPr>
        <p:spPr>
          <a:xfrm>
            <a:off x="33925072" y="29257620"/>
            <a:ext cx="17042793" cy="34778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HK" sz="4400" dirty="0"/>
              <a:t>We implement the </a:t>
            </a:r>
            <a:r>
              <a:rPr lang="en-HK" sz="4400" dirty="0" err="1"/>
              <a:t>DCFNet</a:t>
            </a:r>
            <a:r>
              <a:rPr lang="en-HK" sz="4400" dirty="0"/>
              <a:t>,  who offers a new method to constructed convolutional filters in neural networks, maintaining capacity while reducing the number of parameter</a:t>
            </a:r>
            <a:r>
              <a:rPr lang="en-US" sz="4400" dirty="0"/>
              <a:t>. Our result outperform the ones in the original paper. And we analyze</a:t>
            </a:r>
            <a:r>
              <a:rPr lang="zh-Hans" altLang="en-US" sz="4400" dirty="0"/>
              <a:t> </a:t>
            </a:r>
            <a:r>
              <a:rPr lang="en-US" altLang="zh-Hans" sz="4400" dirty="0"/>
              <a:t>roughly</a:t>
            </a:r>
            <a:r>
              <a:rPr lang="en-US" sz="4400" dirty="0"/>
              <a:t> the dynamic behind different combination of network and </a:t>
            </a:r>
            <a:r>
              <a:rPr lang="en-US" sz="4400" dirty="0" err="1"/>
              <a:t>DCFNet</a:t>
            </a:r>
            <a:r>
              <a:rPr lang="en-US" sz="4400" dirty="0"/>
              <a:t> bases. </a:t>
            </a:r>
            <a:endParaRPr lang="en-GB" sz="4400" dirty="0"/>
          </a:p>
        </p:txBody>
      </p:sp>
      <mc:AlternateContent xmlns:mc="http://schemas.openxmlformats.org/markup-compatibility/2006">
        <mc:Choice xmlns:a14="http://schemas.microsoft.com/office/drawing/2010/main" Requires="a14">
          <p:sp>
            <p:nvSpPr>
              <p:cNvPr id="45" name="TextBox 44"/>
              <p:cNvSpPr txBox="1"/>
              <p:nvPr/>
            </p:nvSpPr>
            <p:spPr>
              <a:xfrm>
                <a:off x="33925072" y="15960982"/>
                <a:ext cx="17042794" cy="123456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spcAft>
                    <a:spcPts val="1200"/>
                  </a:spcAft>
                </a:pPr>
                <a:r>
                  <a:rPr lang="en-US" sz="4400" dirty="0"/>
                  <a:t>As mentioned before, compared with VGG16-DCF, ResNet50-DCF performs worse. One hypothesis is that in the first decomposed convolution layer of ResNet50, kernel size is 7x7 and K=3, 5, which means that the number of parameters is </a:t>
                </a:r>
                <a14:m>
                  <m:oMath xmlns:m="http://schemas.openxmlformats.org/officeDocument/2006/math">
                    <m:r>
                      <m:rPr>
                        <m:sty m:val="p"/>
                      </m:rPr>
                      <a:rPr lang="en-US" sz="4400">
                        <a:latin typeface="Cambria Math" charset="0"/>
                      </a:rPr>
                      <m:t>a</m:t>
                    </m:r>
                    <m:r>
                      <a:rPr lang="en-US" sz="4400" b="0" i="0" smtClean="0">
                        <a:latin typeface="Cambria Math" charset="0"/>
                      </a:rPr>
                      <m:t> </m:t>
                    </m:r>
                    <m:r>
                      <m:rPr>
                        <m:sty m:val="p"/>
                      </m:rPr>
                      <a:rPr lang="en-US" sz="4400" b="0" i="0" smtClean="0">
                        <a:latin typeface="Cambria Math" charset="0"/>
                      </a:rPr>
                      <m:t>factor</m:t>
                    </m:r>
                    <m:r>
                      <a:rPr lang="en-US" sz="4400" b="0" i="0" smtClean="0">
                        <a:latin typeface="Cambria Math" charset="0"/>
                      </a:rPr>
                      <m:t> </m:t>
                    </m:r>
                    <m:r>
                      <m:rPr>
                        <m:sty m:val="p"/>
                      </m:rPr>
                      <a:rPr lang="en-US" sz="4400" b="0" i="0" smtClean="0">
                        <a:latin typeface="Cambria Math" charset="0"/>
                      </a:rPr>
                      <m:t>of</m:t>
                    </m:r>
                    <m:f>
                      <m:fPr>
                        <m:ctrlPr>
                          <a:rPr lang="en-US" sz="4400" i="1">
                            <a:latin typeface="Cambria Math" panose="02040503050406030204" pitchFamily="18" charset="0"/>
                          </a:rPr>
                        </m:ctrlPr>
                      </m:fPr>
                      <m:num>
                        <m:r>
                          <a:rPr lang="en-US" sz="4400" i="1">
                            <a:latin typeface="Cambria Math" panose="02040503050406030204" pitchFamily="18" charset="0"/>
                          </a:rPr>
                          <m:t>𝐾</m:t>
                        </m:r>
                      </m:num>
                      <m:den>
                        <m:sSup>
                          <m:sSupPr>
                            <m:ctrlPr>
                              <a:rPr lang="en-US" sz="4400" i="1">
                                <a:latin typeface="Cambria Math" panose="02040503050406030204" pitchFamily="18" charset="0"/>
                              </a:rPr>
                            </m:ctrlPr>
                          </m:sSupPr>
                          <m:e>
                            <m:r>
                              <a:rPr lang="en-US" sz="4400" i="1">
                                <a:latin typeface="Cambria Math" panose="02040503050406030204" pitchFamily="18" charset="0"/>
                              </a:rPr>
                              <m:t>𝐿</m:t>
                            </m:r>
                          </m:e>
                          <m:sup>
                            <m:r>
                              <a:rPr lang="en-US" sz="4400" i="1">
                                <a:latin typeface="Cambria Math" panose="02040503050406030204" pitchFamily="18" charset="0"/>
                              </a:rPr>
                              <m:t>2</m:t>
                            </m:r>
                          </m:sup>
                        </m:sSup>
                      </m:den>
                    </m:f>
                    <m:r>
                      <a:rPr lang="mr-IN" sz="440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0.06</m:t>
                    </m:r>
                    <m:r>
                      <a:rPr lang="en-US" sz="4400" b="0" i="1" smtClean="0">
                        <a:latin typeface="Cambria Math" panose="02040503050406030204" pitchFamily="18" charset="0"/>
                        <a:ea typeface="Cambria Math" charset="0"/>
                        <a:cs typeface="Cambria Math" charset="0"/>
                      </a:rPr>
                      <m:t>, 0.10</m:t>
                    </m:r>
                    <m:r>
                      <a:rPr lang="en-US" sz="4400" b="0" i="1" smtClean="0">
                        <a:latin typeface="Cambria Math" charset="0"/>
                        <a:ea typeface="Cambria Math" charset="0"/>
                        <a:cs typeface="Cambria Math" charset="0"/>
                      </a:rPr>
                      <m:t> </m:t>
                    </m:r>
                  </m:oMath>
                </a14:m>
                <a:r>
                  <a:rPr lang="en-US" sz="4400" dirty="0"/>
                  <a:t>smaller, losing too much information from original input.</a:t>
                </a:r>
              </a:p>
              <a:p>
                <a:pPr>
                  <a:spcAft>
                    <a:spcPts val="1200"/>
                  </a:spcAft>
                </a:pPr>
                <a:r>
                  <a:rPr lang="en-US" sz="4400" dirty="0"/>
                  <a:t>As for VGG, </a:t>
                </a:r>
                <a:r>
                  <a:rPr lang="en-US" sz="4400" dirty="0" err="1"/>
                  <a:t>DCFNet</a:t>
                </a:r>
                <a:r>
                  <a:rPr lang="en-US" sz="4400" dirty="0"/>
                  <a:t> shows a comparable accuracy with appropriate parameters’ reduction order as </a:t>
                </a:r>
                <a14:m>
                  <m:oMath xmlns:m="http://schemas.openxmlformats.org/officeDocument/2006/math">
                    <m:r>
                      <a:rPr lang="en-US" sz="4400" i="1">
                        <a:latin typeface="Cambria Math" panose="02040503050406030204" pitchFamily="18" charset="0"/>
                      </a:rPr>
                      <m:t>𝐾</m:t>
                    </m:r>
                    <m:r>
                      <a:rPr lang="en-US" sz="4400" i="1">
                        <a:latin typeface="Cambria Math" panose="02040503050406030204" pitchFamily="18" charset="0"/>
                      </a:rPr>
                      <m:t>/</m:t>
                    </m:r>
                    <m:sSup>
                      <m:sSupPr>
                        <m:ctrlPr>
                          <a:rPr lang="en-US" sz="4400" i="1">
                            <a:latin typeface="Cambria Math" panose="02040503050406030204" pitchFamily="18" charset="0"/>
                          </a:rPr>
                        </m:ctrlPr>
                      </m:sSupPr>
                      <m:e>
                        <m:r>
                          <a:rPr lang="en-US" sz="4400" i="1">
                            <a:latin typeface="Cambria Math" panose="02040503050406030204" pitchFamily="18" charset="0"/>
                          </a:rPr>
                          <m:t>𝐿</m:t>
                        </m:r>
                      </m:e>
                      <m:sup>
                        <m:r>
                          <a:rPr lang="en-US" sz="4400" i="1">
                            <a:latin typeface="Cambria Math" panose="02040503050406030204" pitchFamily="18" charset="0"/>
                          </a:rPr>
                          <m:t>2</m:t>
                        </m:r>
                      </m:sup>
                    </m:sSup>
                  </m:oMath>
                </a14:m>
                <a:r>
                  <a:rPr lang="en-US" sz="4400" dirty="0"/>
                  <a:t>. When tuning hyper parameters in this part, loss function decays slow as learning rate is set larger than 0.01. </a:t>
                </a:r>
              </a:p>
              <a:p>
                <a:pPr>
                  <a:spcAft>
                    <a:spcPts val="1200"/>
                  </a:spcAft>
                </a:pPr>
                <a:r>
                  <a:rPr lang="en-US" sz="4400" dirty="0"/>
                  <a:t>When arguing the benefit of </a:t>
                </a:r>
                <a:r>
                  <a:rPr lang="en-US" sz="4400" dirty="0" err="1"/>
                  <a:t>DCFNet</a:t>
                </a:r>
                <a:r>
                  <a:rPr lang="en-US" sz="4400" dirty="0"/>
                  <a:t>, the paper mentions that high-frequency nuance details are often irrelevant to classification tasks. However, this may not be true with respect to deeper feature maps in the middle or near the end of a neural network, since their distribution is totally different from the input image.</a:t>
                </a:r>
              </a:p>
              <a:p>
                <a:pPr>
                  <a:spcAft>
                    <a:spcPts val="1200"/>
                  </a:spcAft>
                </a:pPr>
                <a:r>
                  <a:rPr lang="en-US" sz="4400" dirty="0"/>
                  <a:t>This also provides a reasonable explanation for our experiment outcome that, in ResNet50, FB bases seems inferior to PCA bases. Since the residual parts of </a:t>
                </a:r>
                <a:r>
                  <a:rPr lang="en-US" sz="4400" dirty="0" err="1"/>
                  <a:t>ResNet</a:t>
                </a:r>
                <a:r>
                  <a:rPr lang="en-US" sz="4400" dirty="0"/>
                  <a:t> act like perturbation </a:t>
                </a:r>
                <a:r>
                  <a:rPr lang="en-US" sz="4400"/>
                  <a:t>sometimess</a:t>
                </a:r>
                <a:r>
                  <a:rPr lang="en-US" sz="4400" dirty="0"/>
                  <a:t>, it may be </a:t>
                </a:r>
                <a:r>
                  <a:rPr lang="en-US" sz="4400" dirty="0" err="1"/>
                  <a:t>mis-ingored</a:t>
                </a:r>
                <a:r>
                  <a:rPr lang="en-US" sz="4400" dirty="0"/>
                  <a:t> by the low-frequency capturing </a:t>
                </a:r>
                <a:r>
                  <a:rPr lang="en-US" sz="4400" dirty="0" err="1"/>
                  <a:t>DCFNet</a:t>
                </a:r>
                <a:r>
                  <a:rPr lang="en-US" sz="4400" dirty="0"/>
                  <a:t> filters.</a:t>
                </a:r>
                <a:endParaRPr lang="en-GB" sz="4400" dirty="0"/>
              </a:p>
            </p:txBody>
          </p:sp>
        </mc:Choice>
        <mc:Fallback>
          <p:sp>
            <p:nvSpPr>
              <p:cNvPr id="45" name="TextBox 44"/>
              <p:cNvSpPr txBox="1">
                <a:spLocks noRot="1" noChangeAspect="1" noMove="1" noResize="1" noEditPoints="1" noAdjustHandles="1" noChangeArrowheads="1" noChangeShapeType="1" noTextEdit="1"/>
              </p:cNvSpPr>
              <p:nvPr/>
            </p:nvSpPr>
            <p:spPr>
              <a:xfrm>
                <a:off x="33925072" y="15960982"/>
                <a:ext cx="17042794" cy="12345624"/>
              </a:xfrm>
              <a:prstGeom prst="rect">
                <a:avLst/>
              </a:prstGeom>
              <a:blipFill>
                <a:blip r:embed="rId7"/>
                <a:stretch>
                  <a:fillRect l="-1338" t="-821" r="-2007" b="-1333"/>
                </a:stretch>
              </a:blipFill>
            </p:spPr>
            <p:txBody>
              <a:bodyPr/>
              <a:lstStyle/>
              <a:p>
                <a:r>
                  <a:rPr lang="en-US">
                    <a:noFill/>
                  </a:rPr>
                  <a:t> </a:t>
                </a:r>
              </a:p>
            </p:txBody>
          </p:sp>
        </mc:Fallback>
      </mc:AlternateContent>
      <p:sp>
        <p:nvSpPr>
          <p:cNvPr id="46" name="Rectangle 45"/>
          <p:cNvSpPr/>
          <p:nvPr/>
        </p:nvSpPr>
        <p:spPr>
          <a:xfrm>
            <a:off x="25397054" y="15866730"/>
            <a:ext cx="412292" cy="1184940"/>
          </a:xfrm>
          <a:prstGeom prst="rect">
            <a:avLst/>
          </a:prstGeom>
        </p:spPr>
        <p:txBody>
          <a:bodyPr wrap="none">
            <a:spAutoFit/>
          </a:bodyPr>
          <a:lstStyle/>
          <a:p>
            <a:r>
              <a:rPr lang="sk-SK" dirty="0">
                <a:solidFill>
                  <a:srgbClr val="000000"/>
                </a:solidFill>
                <a:latin typeface="-webkit-standard" charset="0"/>
              </a:rPr>
              <a:t> </a:t>
            </a:r>
            <a:endParaRPr lang="en-US" dirty="0"/>
          </a:p>
        </p:txBody>
      </p:sp>
      <p:sp>
        <p:nvSpPr>
          <p:cNvPr id="47" name="Text Box 123"/>
          <p:cNvSpPr txBox="1">
            <a:spLocks noChangeArrowheads="1"/>
          </p:cNvSpPr>
          <p:nvPr/>
        </p:nvSpPr>
        <p:spPr bwMode="auto">
          <a:xfrm>
            <a:off x="6606946" y="3911621"/>
            <a:ext cx="38404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0174" tIns="150174" rIns="150174" bIns="15017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400" dirty="0">
                <a:solidFill>
                  <a:schemeClr val="accent3">
                    <a:lumMod val="20000"/>
                    <a:lumOff val="80000"/>
                  </a:schemeClr>
                </a:solidFill>
                <a:latin typeface="+mn-lt"/>
              </a:rPr>
              <a:t>L</a:t>
            </a:r>
            <a:r>
              <a:rPr lang="en-US" altLang="zh-CN" sz="4400" dirty="0">
                <a:solidFill>
                  <a:schemeClr val="accent3">
                    <a:lumMod val="20000"/>
                    <a:lumOff val="80000"/>
                  </a:schemeClr>
                </a:solidFill>
                <a:latin typeface="+mn-lt"/>
              </a:rPr>
              <a:t>IANG</a:t>
            </a:r>
            <a:r>
              <a:rPr lang="zh-CN" altLang="en-US" sz="4400" dirty="0">
                <a:solidFill>
                  <a:schemeClr val="accent3">
                    <a:lumMod val="20000"/>
                    <a:lumOff val="80000"/>
                  </a:schemeClr>
                </a:solidFill>
                <a:latin typeface="+mn-lt"/>
              </a:rPr>
              <a:t> </a:t>
            </a:r>
            <a:r>
              <a:rPr lang="en-US" altLang="zh-CN" sz="4400" dirty="0" err="1">
                <a:solidFill>
                  <a:schemeClr val="accent3">
                    <a:lumMod val="20000"/>
                    <a:lumOff val="80000"/>
                  </a:schemeClr>
                </a:solidFill>
                <a:latin typeface="+mn-lt"/>
              </a:rPr>
              <a:t>Zhicong</a:t>
            </a:r>
            <a:r>
              <a:rPr lang="en-US" altLang="zh-CN" sz="4400" dirty="0">
                <a:solidFill>
                  <a:schemeClr val="accent3">
                    <a:lumMod val="20000"/>
                    <a:lumOff val="80000"/>
                  </a:schemeClr>
                </a:solidFill>
                <a:latin typeface="+mn-lt"/>
              </a:rPr>
              <a:t>,</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HUANG</a:t>
            </a:r>
            <a:r>
              <a:rPr lang="zh-CN" altLang="en-US" sz="4400" dirty="0">
                <a:solidFill>
                  <a:schemeClr val="accent3">
                    <a:lumMod val="20000"/>
                    <a:lumOff val="80000"/>
                  </a:schemeClr>
                </a:solidFill>
                <a:latin typeface="+mn-lt"/>
              </a:rPr>
              <a:t> </a:t>
            </a:r>
            <a:r>
              <a:rPr lang="en-US" altLang="zh-CN" sz="4400" dirty="0" err="1">
                <a:solidFill>
                  <a:schemeClr val="accent3">
                    <a:lumMod val="20000"/>
                    <a:lumOff val="80000"/>
                  </a:schemeClr>
                </a:solidFill>
                <a:latin typeface="+mn-lt"/>
              </a:rPr>
              <a:t>Zhichao</a:t>
            </a:r>
            <a:r>
              <a:rPr lang="en-US" altLang="zh-CN" sz="4400" dirty="0">
                <a:solidFill>
                  <a:schemeClr val="accent3">
                    <a:lumMod val="20000"/>
                    <a:lumOff val="80000"/>
                  </a:schemeClr>
                </a:solidFill>
                <a:latin typeface="+mn-lt"/>
              </a:rPr>
              <a:t>,</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WEN</a:t>
            </a:r>
            <a:r>
              <a:rPr lang="zh-CN" altLang="en-US" sz="4400" dirty="0">
                <a:solidFill>
                  <a:schemeClr val="accent3">
                    <a:lumMod val="20000"/>
                    <a:lumOff val="80000"/>
                  </a:schemeClr>
                </a:solidFill>
                <a:latin typeface="+mn-lt"/>
              </a:rPr>
              <a:t> </a:t>
            </a:r>
            <a:r>
              <a:rPr lang="en-US" altLang="zh-CN" sz="4400" dirty="0" err="1">
                <a:solidFill>
                  <a:schemeClr val="accent3">
                    <a:lumMod val="20000"/>
                    <a:lumOff val="80000"/>
                  </a:schemeClr>
                </a:solidFill>
                <a:latin typeface="+mn-lt"/>
              </a:rPr>
              <a:t>Ruixue</a:t>
            </a:r>
            <a:endParaRPr lang="en-US" altLang="zh-CN" sz="4400" dirty="0">
              <a:solidFill>
                <a:schemeClr val="accent3">
                  <a:lumMod val="20000"/>
                  <a:lumOff val="80000"/>
                </a:schemeClr>
              </a:solidFill>
              <a:latin typeface="+mn-lt"/>
            </a:endParaRPr>
          </a:p>
          <a:p>
            <a:pPr algn="ctr" eaLnBrk="1" hangingPunct="1"/>
            <a:r>
              <a:rPr lang="en-US" altLang="zh-CN" sz="4400" dirty="0">
                <a:solidFill>
                  <a:schemeClr val="accent3">
                    <a:lumMod val="20000"/>
                    <a:lumOff val="80000"/>
                  </a:schemeClr>
                </a:solidFill>
                <a:latin typeface="+mn-lt"/>
              </a:rPr>
              <a:t>Department of Mathematics, Hong</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Kong</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University</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of</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Science</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and</a:t>
            </a:r>
            <a:r>
              <a:rPr lang="zh-CN" altLang="en-US" sz="4400" dirty="0">
                <a:solidFill>
                  <a:schemeClr val="accent3">
                    <a:lumMod val="20000"/>
                    <a:lumOff val="80000"/>
                  </a:schemeClr>
                </a:solidFill>
                <a:latin typeface="+mn-lt"/>
              </a:rPr>
              <a:t> </a:t>
            </a:r>
            <a:r>
              <a:rPr lang="en-US" altLang="zh-CN" sz="4400" dirty="0">
                <a:solidFill>
                  <a:schemeClr val="accent3">
                    <a:lumMod val="20000"/>
                    <a:lumOff val="80000"/>
                  </a:schemeClr>
                </a:solidFill>
                <a:latin typeface="+mn-lt"/>
              </a:rPr>
              <a:t>Technology</a:t>
            </a:r>
            <a:endParaRPr lang="en-US" sz="4400" dirty="0">
              <a:solidFill>
                <a:schemeClr val="accent3">
                  <a:lumMod val="20000"/>
                  <a:lumOff val="80000"/>
                </a:schemeClr>
              </a:solidFill>
              <a:latin typeface="+mn-lt"/>
            </a:endParaRPr>
          </a:p>
        </p:txBody>
      </p:sp>
      <p:sp>
        <p:nvSpPr>
          <p:cNvPr id="49" name="Text Box 122"/>
          <p:cNvSpPr txBox="1">
            <a:spLocks noChangeArrowheads="1"/>
          </p:cNvSpPr>
          <p:nvPr/>
        </p:nvSpPr>
        <p:spPr bwMode="auto">
          <a:xfrm>
            <a:off x="6400800" y="84714"/>
            <a:ext cx="38404800" cy="435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0174" tIns="375436" rIns="150174" bIns="37543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sz="9600" b="1" dirty="0">
                <a:solidFill>
                  <a:schemeClr val="bg1">
                    <a:lumMod val="50000"/>
                  </a:schemeClr>
                </a:solidFill>
                <a:latin typeface="+mn-lt"/>
              </a:rPr>
              <a:t>MATH6380P</a:t>
            </a:r>
            <a:r>
              <a:rPr lang="zh-CN" altLang="en-US" sz="9600" b="1" dirty="0">
                <a:solidFill>
                  <a:schemeClr val="bg1">
                    <a:lumMod val="50000"/>
                  </a:schemeClr>
                </a:solidFill>
                <a:latin typeface="+mn-lt"/>
              </a:rPr>
              <a:t> </a:t>
            </a:r>
            <a:r>
              <a:rPr lang="en-US" altLang="zh-CN" sz="9600" b="1" dirty="0">
                <a:solidFill>
                  <a:schemeClr val="bg1">
                    <a:lumMod val="50000"/>
                  </a:schemeClr>
                </a:solidFill>
                <a:latin typeface="+mn-lt"/>
              </a:rPr>
              <a:t>Project-2:</a:t>
            </a:r>
            <a:r>
              <a:rPr lang="zh-CN" altLang="en-US" sz="9600" b="1" dirty="0">
                <a:solidFill>
                  <a:schemeClr val="bg1">
                    <a:lumMod val="50000"/>
                  </a:schemeClr>
                </a:solidFill>
                <a:latin typeface="+mn-lt"/>
              </a:rPr>
              <a:t> </a:t>
            </a:r>
            <a:endParaRPr lang="en-US" altLang="zh-CN" sz="9600" b="1" dirty="0">
              <a:solidFill>
                <a:schemeClr val="bg1">
                  <a:lumMod val="50000"/>
                </a:schemeClr>
              </a:solidFill>
              <a:latin typeface="+mn-lt"/>
            </a:endParaRPr>
          </a:p>
          <a:p>
            <a:pPr algn="ctr" eaLnBrk="1" hangingPunct="1"/>
            <a:r>
              <a:rPr lang="en-US" altLang="zh-CN" sz="13800" b="1" dirty="0">
                <a:solidFill>
                  <a:schemeClr val="accent3">
                    <a:lumMod val="20000"/>
                    <a:lumOff val="80000"/>
                  </a:schemeClr>
                </a:solidFill>
                <a:latin typeface="+mn-lt"/>
              </a:rPr>
              <a:t>Experiments on </a:t>
            </a:r>
            <a:r>
              <a:rPr lang="en-US" altLang="zh-CN" sz="13800" b="1" dirty="0" err="1">
                <a:solidFill>
                  <a:schemeClr val="accent3">
                    <a:lumMod val="20000"/>
                    <a:lumOff val="80000"/>
                  </a:schemeClr>
                </a:solidFill>
                <a:latin typeface="+mn-lt"/>
              </a:rPr>
              <a:t>DCFNet</a:t>
            </a:r>
            <a:endParaRPr lang="en-US" sz="13800" b="1" dirty="0">
              <a:solidFill>
                <a:schemeClr val="accent3">
                  <a:lumMod val="20000"/>
                  <a:lumOff val="80000"/>
                </a:schemeClr>
              </a:solidFill>
              <a:latin typeface="+mn-lt"/>
            </a:endParaRPr>
          </a:p>
        </p:txBody>
      </p:sp>
      <p:graphicFrame>
        <p:nvGraphicFramePr>
          <p:cNvPr id="50" name="Table 49"/>
          <p:cNvGraphicFramePr>
            <a:graphicFrameLocks noGrp="1"/>
          </p:cNvGraphicFramePr>
          <p:nvPr>
            <p:extLst>
              <p:ext uri="{D42A27DB-BD31-4B8C-83A1-F6EECF244321}">
                <p14:modId xmlns:p14="http://schemas.microsoft.com/office/powerpoint/2010/main" val="3973022325"/>
              </p:ext>
            </p:extLst>
          </p:nvPr>
        </p:nvGraphicFramePr>
        <p:xfrm>
          <a:off x="17281329" y="14021710"/>
          <a:ext cx="16027974" cy="12542338"/>
        </p:xfrm>
        <a:graphic>
          <a:graphicData uri="http://schemas.openxmlformats.org/drawingml/2006/table">
            <a:tbl>
              <a:tblPr firstRow="1" bandRow="1">
                <a:tableStyleId>{1E171933-4619-4E11-9A3F-F7608DF75F80}</a:tableStyleId>
              </a:tblPr>
              <a:tblGrid>
                <a:gridCol w="4593131">
                  <a:extLst>
                    <a:ext uri="{9D8B030D-6E8A-4147-A177-3AD203B41FA5}">
                      <a16:colId xmlns:a16="http://schemas.microsoft.com/office/drawing/2014/main" val="20000"/>
                    </a:ext>
                  </a:extLst>
                </a:gridCol>
                <a:gridCol w="1135242">
                  <a:extLst>
                    <a:ext uri="{9D8B030D-6E8A-4147-A177-3AD203B41FA5}">
                      <a16:colId xmlns:a16="http://schemas.microsoft.com/office/drawing/2014/main" val="20001"/>
                    </a:ext>
                  </a:extLst>
                </a:gridCol>
                <a:gridCol w="1910758">
                  <a:extLst>
                    <a:ext uri="{9D8B030D-6E8A-4147-A177-3AD203B41FA5}">
                      <a16:colId xmlns:a16="http://schemas.microsoft.com/office/drawing/2014/main" val="20002"/>
                    </a:ext>
                  </a:extLst>
                </a:gridCol>
                <a:gridCol w="1615822">
                  <a:extLst>
                    <a:ext uri="{9D8B030D-6E8A-4147-A177-3AD203B41FA5}">
                      <a16:colId xmlns:a16="http://schemas.microsoft.com/office/drawing/2014/main" val="20003"/>
                    </a:ext>
                  </a:extLst>
                </a:gridCol>
                <a:gridCol w="1149625">
                  <a:extLst>
                    <a:ext uri="{9D8B030D-6E8A-4147-A177-3AD203B41FA5}">
                      <a16:colId xmlns:a16="http://schemas.microsoft.com/office/drawing/2014/main" val="20004"/>
                    </a:ext>
                  </a:extLst>
                </a:gridCol>
                <a:gridCol w="2257599">
                  <a:extLst>
                    <a:ext uri="{9D8B030D-6E8A-4147-A177-3AD203B41FA5}">
                      <a16:colId xmlns:a16="http://schemas.microsoft.com/office/drawing/2014/main" val="20005"/>
                    </a:ext>
                  </a:extLst>
                </a:gridCol>
                <a:gridCol w="628086">
                  <a:extLst>
                    <a:ext uri="{9D8B030D-6E8A-4147-A177-3AD203B41FA5}">
                      <a16:colId xmlns:a16="http://schemas.microsoft.com/office/drawing/2014/main" val="20006"/>
                    </a:ext>
                  </a:extLst>
                </a:gridCol>
                <a:gridCol w="2737711">
                  <a:extLst>
                    <a:ext uri="{9D8B030D-6E8A-4147-A177-3AD203B41FA5}">
                      <a16:colId xmlns:a16="http://schemas.microsoft.com/office/drawing/2014/main" val="20007"/>
                    </a:ext>
                  </a:extLst>
                </a:gridCol>
              </a:tblGrid>
              <a:tr h="768343">
                <a:tc>
                  <a:txBody>
                    <a:bodyPr/>
                    <a:lstStyle/>
                    <a:p>
                      <a:pPr algn="ctr"/>
                      <a:endParaRPr lang="en-US" sz="4400" dirty="0"/>
                    </a:p>
                  </a:txBody>
                  <a:tcPr/>
                </a:tc>
                <a:tc>
                  <a:txBody>
                    <a:bodyPr/>
                    <a:lstStyle/>
                    <a:p>
                      <a:pPr algn="ctr"/>
                      <a:endParaRPr lang="en-US" sz="4400" dirty="0"/>
                    </a:p>
                  </a:txBody>
                  <a:tcPr/>
                </a:tc>
                <a:tc gridSpan="2">
                  <a:txBody>
                    <a:bodyPr/>
                    <a:lstStyle/>
                    <a:p>
                      <a:pPr algn="ctr"/>
                      <a:r>
                        <a:rPr lang="en-US" sz="4400" dirty="0"/>
                        <a:t>K=3</a:t>
                      </a:r>
                    </a:p>
                  </a:txBody>
                  <a:tcPr/>
                </a:tc>
                <a:tc hMerge="1">
                  <a:txBody>
                    <a:bodyPr/>
                    <a:lstStyle/>
                    <a:p>
                      <a:endParaRPr lang="en-US"/>
                    </a:p>
                  </a:txBody>
                  <a:tcPr/>
                </a:tc>
                <a:tc gridSpan="2">
                  <a:txBody>
                    <a:bodyPr/>
                    <a:lstStyle/>
                    <a:p>
                      <a:pPr algn="ctr"/>
                      <a:r>
                        <a:rPr lang="en-US" sz="4400" dirty="0"/>
                        <a:t>K=5</a:t>
                      </a:r>
                    </a:p>
                  </a:txBody>
                  <a:tcPr/>
                </a:tc>
                <a:tc hMerge="1">
                  <a:txBody>
                    <a:bodyPr/>
                    <a:lstStyle/>
                    <a:p>
                      <a:endParaRPr lang="en-US"/>
                    </a:p>
                  </a:txBody>
                  <a:tcPr/>
                </a:tc>
                <a:tc gridSpan="2">
                  <a:txBody>
                    <a:bodyPr/>
                    <a:lstStyle/>
                    <a:p>
                      <a:pPr algn="ctr"/>
                      <a:r>
                        <a:rPr lang="en-US" sz="4400" dirty="0"/>
                        <a:t>K=9</a:t>
                      </a:r>
                    </a:p>
                  </a:txBody>
                  <a:tcPr/>
                </a:tc>
                <a:tc hMerge="1">
                  <a:txBody>
                    <a:bodyPr/>
                    <a:lstStyle/>
                    <a:p>
                      <a:endParaRPr lang="en-US"/>
                    </a:p>
                  </a:txBody>
                  <a:tcPr/>
                </a:tc>
                <a:extLst>
                  <a:ext uri="{0D108BD9-81ED-4DB2-BD59-A6C34878D82A}">
                    <a16:rowId xmlns:a16="http://schemas.microsoft.com/office/drawing/2014/main" val="10000"/>
                  </a:ext>
                </a:extLst>
              </a:tr>
              <a:tr h="768343">
                <a:tc>
                  <a:txBody>
                    <a:bodyPr/>
                    <a:lstStyle/>
                    <a:p>
                      <a:pPr algn="ctr"/>
                      <a:r>
                        <a:rPr lang="en-US" sz="4400" dirty="0"/>
                        <a:t>VGG16-CNN</a:t>
                      </a:r>
                      <a:r>
                        <a:rPr lang="zh-CN" altLang="en-US" sz="4400" dirty="0"/>
                        <a:t> </a:t>
                      </a:r>
                      <a:r>
                        <a:rPr lang="en-US" altLang="zh-CN" sz="4400" dirty="0"/>
                        <a:t>acc.</a:t>
                      </a:r>
                      <a:endParaRPr lang="en-US" sz="4400" dirty="0"/>
                    </a:p>
                  </a:txBody>
                  <a:tcPr/>
                </a:tc>
                <a:tc gridSpan="7">
                  <a:txBody>
                    <a:bodyPr/>
                    <a:lstStyle/>
                    <a:p>
                      <a:pPr algn="ctr"/>
                      <a:r>
                        <a:rPr lang="en-US" sz="4400" dirty="0"/>
                        <a:t>0.8702</a:t>
                      </a:r>
                    </a:p>
                  </a:txBody>
                  <a:tcPr/>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extLst>
                  <a:ext uri="{0D108BD9-81ED-4DB2-BD59-A6C34878D82A}">
                    <a16:rowId xmlns:a16="http://schemas.microsoft.com/office/drawing/2014/main" val="10001"/>
                  </a:ext>
                </a:extLst>
              </a:tr>
              <a:tr h="768343">
                <a:tc>
                  <a:txBody>
                    <a:bodyPr/>
                    <a:lstStyle/>
                    <a:p>
                      <a:pPr marL="0" marR="0" indent="0" algn="ctr" defTabSz="3604184" rtl="0" eaLnBrk="1" fontAlgn="auto" latinLnBrk="0" hangingPunct="1">
                        <a:lnSpc>
                          <a:spcPct val="100000"/>
                        </a:lnSpc>
                        <a:spcBef>
                          <a:spcPts val="0"/>
                        </a:spcBef>
                        <a:spcAft>
                          <a:spcPts val="0"/>
                        </a:spcAft>
                        <a:buClrTx/>
                        <a:buSzTx/>
                        <a:buFontTx/>
                        <a:buNone/>
                        <a:tabLst/>
                        <a:defRPr/>
                      </a:pPr>
                      <a:r>
                        <a:rPr lang="en-US" sz="4400" dirty="0"/>
                        <a:t>#</a:t>
                      </a:r>
                      <a:r>
                        <a:rPr lang="en-US" sz="4400" dirty="0" err="1"/>
                        <a:t>param</a:t>
                      </a:r>
                      <a:r>
                        <a:rPr lang="en-US" sz="4400" dirty="0"/>
                        <a:t>.</a:t>
                      </a:r>
                    </a:p>
                  </a:txBody>
                  <a:tcPr/>
                </a:tc>
                <a:tc gridSpan="7">
                  <a:txBody>
                    <a:bodyPr/>
                    <a:lstStyle/>
                    <a:p>
                      <a:pPr algn="ctr"/>
                      <a:r>
                        <a:rPr lang="en-US" sz="4400" dirty="0"/>
                        <a:t>1.47e+7</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68343">
                <a:tc rowSpan="3">
                  <a:txBody>
                    <a:bodyPr/>
                    <a:lstStyle/>
                    <a:p>
                      <a:pPr algn="ctr"/>
                      <a:r>
                        <a:rPr lang="en-US" sz="4400" dirty="0"/>
                        <a:t>VGG16-DCF</a:t>
                      </a:r>
                    </a:p>
                    <a:p>
                      <a:pPr algn="ctr"/>
                      <a:r>
                        <a:rPr lang="en-US" sz="4400" dirty="0"/>
                        <a:t>(results</a:t>
                      </a:r>
                      <a:r>
                        <a:rPr lang="en-US" sz="4400" baseline="0" dirty="0"/>
                        <a:t> in paper)</a:t>
                      </a:r>
                    </a:p>
                    <a:p>
                      <a:pPr algn="ctr"/>
                      <a:r>
                        <a:rPr lang="en-US" sz="4400" baseline="0" dirty="0"/>
                        <a:t>acc.</a:t>
                      </a:r>
                      <a:endParaRPr lang="en-US" sz="4400" dirty="0"/>
                    </a:p>
                  </a:txBody>
                  <a:tcPr/>
                </a:tc>
                <a:tc gridSpan="2">
                  <a:txBody>
                    <a:bodyPr/>
                    <a:lstStyle/>
                    <a:p>
                      <a:pPr algn="ctr"/>
                      <a:r>
                        <a:rPr lang="en-US" sz="4400" dirty="0"/>
                        <a:t>FB</a:t>
                      </a:r>
                    </a:p>
                  </a:txBody>
                  <a:tcPr/>
                </a:tc>
                <a:tc hMerge="1">
                  <a:txBody>
                    <a:bodyPr/>
                    <a:lstStyle/>
                    <a:p>
                      <a:pPr algn="ctr"/>
                      <a:endParaRPr lang="en-US" sz="4400" dirty="0"/>
                    </a:p>
                  </a:txBody>
                  <a:tcPr/>
                </a:tc>
                <a:tc gridSpan="2">
                  <a:txBody>
                    <a:bodyPr/>
                    <a:lstStyle/>
                    <a:p>
                      <a:pPr algn="ctr"/>
                      <a:r>
                        <a:rPr lang="en-US" altLang="zh-CN" sz="4400" dirty="0"/>
                        <a:t>0.8821</a:t>
                      </a:r>
                      <a:endParaRPr lang="en-US" sz="4400" dirty="0"/>
                    </a:p>
                  </a:txBody>
                  <a:tcPr/>
                </a:tc>
                <a:tc hMerge="1">
                  <a:txBody>
                    <a:bodyPr/>
                    <a:lstStyle/>
                    <a:p>
                      <a:pPr algn="ctr"/>
                      <a:endParaRPr lang="en-US" sz="4400" dirty="0"/>
                    </a:p>
                  </a:txBody>
                  <a:tcPr/>
                </a:tc>
                <a:tc gridSpan="2">
                  <a:txBody>
                    <a:bodyPr/>
                    <a:lstStyle/>
                    <a:p>
                      <a:pPr algn="ctr"/>
                      <a:r>
                        <a:rPr lang="en-US" altLang="zh-CN" sz="4400" dirty="0"/>
                        <a:t>0.8779</a:t>
                      </a:r>
                      <a:endParaRPr lang="en-US" sz="4400" dirty="0"/>
                    </a:p>
                  </a:txBody>
                  <a:tcPr/>
                </a:tc>
                <a:tc hMerge="1">
                  <a:txBody>
                    <a:bodyPr/>
                    <a:lstStyle/>
                    <a:p>
                      <a:pPr algn="ctr"/>
                      <a:endParaRPr lang="en-US" sz="4400" dirty="0"/>
                    </a:p>
                  </a:txBody>
                  <a:tcPr/>
                </a:tc>
                <a:tc>
                  <a:txBody>
                    <a:bodyPr/>
                    <a:lstStyle/>
                    <a:p>
                      <a:pPr algn="ctr"/>
                      <a:r>
                        <a:rPr lang="en-US" altLang="zh-CN" sz="4400" dirty="0"/>
                        <a:t>/</a:t>
                      </a:r>
                      <a:endParaRPr lang="en-US" sz="4400" dirty="0"/>
                    </a:p>
                  </a:txBody>
                  <a:tcPr/>
                </a:tc>
                <a:extLst>
                  <a:ext uri="{0D108BD9-81ED-4DB2-BD59-A6C34878D82A}">
                    <a16:rowId xmlns:a16="http://schemas.microsoft.com/office/drawing/2014/main" val="10003"/>
                  </a:ext>
                </a:extLst>
              </a:tr>
              <a:tr h="768343">
                <a:tc vMerge="1">
                  <a:txBody>
                    <a:bodyPr/>
                    <a:lstStyle/>
                    <a:p>
                      <a:endParaRPr lang="en-US" dirty="0"/>
                    </a:p>
                  </a:txBody>
                  <a:tcPr/>
                </a:tc>
                <a:tc gridSpan="2">
                  <a:txBody>
                    <a:bodyPr/>
                    <a:lstStyle/>
                    <a:p>
                      <a:pPr algn="ctr"/>
                      <a:r>
                        <a:rPr lang="en-US" sz="4400" dirty="0"/>
                        <a:t>RB</a:t>
                      </a:r>
                    </a:p>
                  </a:txBody>
                  <a:tcPr/>
                </a:tc>
                <a:tc hMerge="1">
                  <a:txBody>
                    <a:bodyPr/>
                    <a:lstStyle/>
                    <a:p>
                      <a:pPr algn="ctr"/>
                      <a:endParaRPr lang="en-US" sz="4400" dirty="0"/>
                    </a:p>
                  </a:txBody>
                  <a:tcPr/>
                </a:tc>
                <a:tc gridSpan="2">
                  <a:txBody>
                    <a:bodyPr/>
                    <a:lstStyle/>
                    <a:p>
                      <a:pPr algn="ctr"/>
                      <a:r>
                        <a:rPr lang="en-US" altLang="zh-CN" sz="4400" dirty="0"/>
                        <a:t>0.7846</a:t>
                      </a:r>
                      <a:endParaRPr lang="en-US" sz="4400" dirty="0"/>
                    </a:p>
                  </a:txBody>
                  <a:tcPr/>
                </a:tc>
                <a:tc hMerge="1">
                  <a:txBody>
                    <a:bodyPr/>
                    <a:lstStyle/>
                    <a:p>
                      <a:pPr algn="ctr"/>
                      <a:endParaRPr lang="en-US" sz="4400" dirty="0"/>
                    </a:p>
                  </a:txBody>
                  <a:tcPr/>
                </a:tc>
                <a:tc gridSpan="2">
                  <a:txBody>
                    <a:bodyPr/>
                    <a:lstStyle/>
                    <a:p>
                      <a:pPr algn="ctr"/>
                      <a:r>
                        <a:rPr lang="en-US" altLang="zh-CN" sz="4400" dirty="0"/>
                        <a:t>0.8416</a:t>
                      </a:r>
                      <a:endParaRPr lang="en-US" sz="4400" dirty="0"/>
                    </a:p>
                  </a:txBody>
                  <a:tcPr/>
                </a:tc>
                <a:tc hMerge="1">
                  <a:txBody>
                    <a:bodyPr/>
                    <a:lstStyle/>
                    <a:p>
                      <a:pPr algn="ctr"/>
                      <a:endParaRPr lang="en-US" sz="4400" dirty="0"/>
                    </a:p>
                  </a:txBody>
                  <a:tcPr/>
                </a:tc>
                <a:tc>
                  <a:txBody>
                    <a:bodyPr/>
                    <a:lstStyle/>
                    <a:p>
                      <a:pPr algn="ctr"/>
                      <a:r>
                        <a:rPr lang="en-US" altLang="zh-CN" sz="4400" dirty="0"/>
                        <a:t>/</a:t>
                      </a:r>
                      <a:endParaRPr lang="en-US" sz="4400" dirty="0"/>
                    </a:p>
                  </a:txBody>
                  <a:tcPr/>
                </a:tc>
                <a:extLst>
                  <a:ext uri="{0D108BD9-81ED-4DB2-BD59-A6C34878D82A}">
                    <a16:rowId xmlns:a16="http://schemas.microsoft.com/office/drawing/2014/main" val="10004"/>
                  </a:ext>
                </a:extLst>
              </a:tr>
              <a:tr h="768343">
                <a:tc vMerge="1">
                  <a:txBody>
                    <a:bodyPr/>
                    <a:lstStyle/>
                    <a:p>
                      <a:endParaRPr lang="en-US" dirty="0"/>
                    </a:p>
                  </a:txBody>
                  <a:tcPr/>
                </a:tc>
                <a:tc gridSpan="2">
                  <a:txBody>
                    <a:bodyPr/>
                    <a:lstStyle/>
                    <a:p>
                      <a:pPr algn="ctr"/>
                      <a:r>
                        <a:rPr lang="en-US" sz="4400" dirty="0"/>
                        <a:t>PCA</a:t>
                      </a:r>
                    </a:p>
                  </a:txBody>
                  <a:tcPr/>
                </a:tc>
                <a:tc hMerge="1">
                  <a:txBody>
                    <a:bodyPr/>
                    <a:lstStyle/>
                    <a:p>
                      <a:pPr algn="ctr"/>
                      <a:endParaRPr lang="en-US" sz="4400" dirty="0"/>
                    </a:p>
                  </a:txBody>
                  <a:tcPr/>
                </a:tc>
                <a:tc gridSpan="2">
                  <a:txBody>
                    <a:bodyPr/>
                    <a:lstStyle/>
                    <a:p>
                      <a:pPr algn="ctr"/>
                      <a:r>
                        <a:rPr lang="en-US" altLang="zh-CN" sz="4400" dirty="0"/>
                        <a:t>0.8754</a:t>
                      </a:r>
                      <a:endParaRPr lang="en-US" sz="4400" dirty="0"/>
                    </a:p>
                  </a:txBody>
                  <a:tcPr/>
                </a:tc>
                <a:tc hMerge="1">
                  <a:txBody>
                    <a:bodyPr/>
                    <a:lstStyle/>
                    <a:p>
                      <a:pPr algn="ctr"/>
                      <a:endParaRPr lang="en-US" sz="4400" dirty="0"/>
                    </a:p>
                  </a:txBody>
                  <a:tcPr/>
                </a:tc>
                <a:tc gridSpan="2">
                  <a:txBody>
                    <a:bodyPr/>
                    <a:lstStyle/>
                    <a:p>
                      <a:pPr algn="ctr"/>
                      <a:r>
                        <a:rPr lang="en-US" altLang="zh-CN" sz="4400" dirty="0"/>
                        <a:t>0.8760</a:t>
                      </a:r>
                      <a:endParaRPr lang="en-US" sz="4400" dirty="0"/>
                    </a:p>
                  </a:txBody>
                  <a:tcPr/>
                </a:tc>
                <a:tc hMerge="1">
                  <a:txBody>
                    <a:bodyPr/>
                    <a:lstStyle/>
                    <a:p>
                      <a:pPr algn="ctr"/>
                      <a:endParaRPr lang="en-US" sz="4400" dirty="0"/>
                    </a:p>
                  </a:txBody>
                  <a:tcPr/>
                </a:tc>
                <a:tc>
                  <a:txBody>
                    <a:bodyPr/>
                    <a:lstStyle/>
                    <a:p>
                      <a:pPr algn="ctr"/>
                      <a:r>
                        <a:rPr lang="en-US" altLang="zh-CN" sz="4400" dirty="0"/>
                        <a:t>/</a:t>
                      </a:r>
                      <a:endParaRPr lang="en-US" sz="4400" dirty="0"/>
                    </a:p>
                  </a:txBody>
                  <a:tcPr/>
                </a:tc>
                <a:extLst>
                  <a:ext uri="{0D108BD9-81ED-4DB2-BD59-A6C34878D82A}">
                    <a16:rowId xmlns:a16="http://schemas.microsoft.com/office/drawing/2014/main" val="10005"/>
                  </a:ext>
                </a:extLst>
              </a:tr>
              <a:tr h="768343">
                <a:tc rowSpan="3">
                  <a:txBody>
                    <a:bodyPr/>
                    <a:lstStyle/>
                    <a:p>
                      <a:pPr algn="ctr"/>
                      <a:endParaRPr lang="en-US" sz="4400" dirty="0"/>
                    </a:p>
                    <a:p>
                      <a:pPr algn="ctr"/>
                      <a:r>
                        <a:rPr lang="en-US" sz="4400" dirty="0"/>
                        <a:t>VGG16-DCF</a:t>
                      </a:r>
                      <a:r>
                        <a:rPr lang="en-US" sz="4400" baseline="0" dirty="0"/>
                        <a:t> </a:t>
                      </a:r>
                      <a:r>
                        <a:rPr lang="en-US" sz="4400" dirty="0"/>
                        <a:t>acc.</a:t>
                      </a:r>
                    </a:p>
                  </a:txBody>
                  <a:tcPr/>
                </a:tc>
                <a:tc gridSpan="2">
                  <a:txBody>
                    <a:bodyPr/>
                    <a:lstStyle/>
                    <a:p>
                      <a:pPr algn="ctr"/>
                      <a:r>
                        <a:rPr lang="en-US" sz="4400" dirty="0"/>
                        <a:t>FB</a:t>
                      </a:r>
                    </a:p>
                  </a:txBody>
                  <a:tcPr/>
                </a:tc>
                <a:tc hMerge="1">
                  <a:txBody>
                    <a:bodyPr/>
                    <a:lstStyle/>
                    <a:p>
                      <a:pPr algn="ctr"/>
                      <a:endParaRPr lang="en-US" sz="4400" dirty="0"/>
                    </a:p>
                  </a:txBody>
                  <a:tcPr/>
                </a:tc>
                <a:tc gridSpan="2">
                  <a:txBody>
                    <a:bodyPr/>
                    <a:lstStyle/>
                    <a:p>
                      <a:pPr algn="ctr"/>
                      <a:r>
                        <a:rPr lang="en-US" sz="4400" dirty="0"/>
                        <a:t>0.9013</a:t>
                      </a:r>
                    </a:p>
                  </a:txBody>
                  <a:tcPr/>
                </a:tc>
                <a:tc hMerge="1">
                  <a:txBody>
                    <a:bodyPr/>
                    <a:lstStyle/>
                    <a:p>
                      <a:pPr algn="ctr"/>
                      <a:endParaRPr lang="en-US" sz="4400" dirty="0"/>
                    </a:p>
                  </a:txBody>
                  <a:tcPr/>
                </a:tc>
                <a:tc gridSpan="2">
                  <a:txBody>
                    <a:bodyPr/>
                    <a:lstStyle/>
                    <a:p>
                      <a:pPr algn="ctr"/>
                      <a:r>
                        <a:rPr lang="en-US" sz="4400" dirty="0"/>
                        <a:t>0.9127</a:t>
                      </a:r>
                    </a:p>
                  </a:txBody>
                  <a:tcPr/>
                </a:tc>
                <a:tc hMerge="1">
                  <a:txBody>
                    <a:bodyPr/>
                    <a:lstStyle/>
                    <a:p>
                      <a:pPr algn="ctr"/>
                      <a:endParaRPr lang="en-US" sz="4400" dirty="0"/>
                    </a:p>
                  </a:txBody>
                  <a:tcPr/>
                </a:tc>
                <a:tc>
                  <a:txBody>
                    <a:bodyPr/>
                    <a:lstStyle/>
                    <a:p>
                      <a:pPr algn="ctr"/>
                      <a:r>
                        <a:rPr lang="en-US" altLang="zh-CN" sz="4400" dirty="0"/>
                        <a:t>/</a:t>
                      </a:r>
                      <a:endParaRPr lang="en-US" sz="4400" dirty="0"/>
                    </a:p>
                  </a:txBody>
                  <a:tcPr/>
                </a:tc>
                <a:extLst>
                  <a:ext uri="{0D108BD9-81ED-4DB2-BD59-A6C34878D82A}">
                    <a16:rowId xmlns:a16="http://schemas.microsoft.com/office/drawing/2014/main" val="10006"/>
                  </a:ext>
                </a:extLst>
              </a:tr>
              <a:tr h="768343">
                <a:tc vMerge="1">
                  <a:txBody>
                    <a:bodyPr/>
                    <a:lstStyle/>
                    <a:p>
                      <a:endParaRPr lang="en-US" dirty="0"/>
                    </a:p>
                  </a:txBody>
                  <a:tcPr/>
                </a:tc>
                <a:tc gridSpan="2">
                  <a:txBody>
                    <a:bodyPr/>
                    <a:lstStyle/>
                    <a:p>
                      <a:pPr algn="ctr"/>
                      <a:r>
                        <a:rPr lang="en-US" sz="4400" dirty="0"/>
                        <a:t>RB</a:t>
                      </a:r>
                    </a:p>
                  </a:txBody>
                  <a:tcPr/>
                </a:tc>
                <a:tc hMerge="1">
                  <a:txBody>
                    <a:bodyPr/>
                    <a:lstStyle/>
                    <a:p>
                      <a:pPr algn="ctr"/>
                      <a:endParaRPr lang="en-US" sz="4400" dirty="0"/>
                    </a:p>
                  </a:txBody>
                  <a:tcPr/>
                </a:tc>
                <a:tc gridSpan="2">
                  <a:txBody>
                    <a:bodyPr/>
                    <a:lstStyle/>
                    <a:p>
                      <a:pPr algn="ctr"/>
                      <a:r>
                        <a:rPr lang="en-US" sz="4400" dirty="0"/>
                        <a:t>0.8911</a:t>
                      </a:r>
                    </a:p>
                  </a:txBody>
                  <a:tcPr/>
                </a:tc>
                <a:tc hMerge="1">
                  <a:txBody>
                    <a:bodyPr/>
                    <a:lstStyle/>
                    <a:p>
                      <a:pPr algn="ctr"/>
                      <a:endParaRPr lang="en-US" sz="4400" dirty="0"/>
                    </a:p>
                  </a:txBody>
                  <a:tcPr/>
                </a:tc>
                <a:tc gridSpan="2">
                  <a:txBody>
                    <a:bodyPr/>
                    <a:lstStyle/>
                    <a:p>
                      <a:pPr algn="ctr"/>
                      <a:r>
                        <a:rPr lang="en-US" altLang="zh-CN" sz="4400" dirty="0"/>
                        <a:t>0.9048</a:t>
                      </a:r>
                      <a:endParaRPr lang="en-US" sz="4400" dirty="0"/>
                    </a:p>
                  </a:txBody>
                  <a:tcPr/>
                </a:tc>
                <a:tc hMerge="1">
                  <a:txBody>
                    <a:bodyPr/>
                    <a:lstStyle/>
                    <a:p>
                      <a:pPr algn="ctr"/>
                      <a:endParaRPr lang="en-US" sz="4400" dirty="0"/>
                    </a:p>
                  </a:txBody>
                  <a:tcPr/>
                </a:tc>
                <a:tc>
                  <a:txBody>
                    <a:bodyPr/>
                    <a:lstStyle/>
                    <a:p>
                      <a:pPr algn="ctr"/>
                      <a:r>
                        <a:rPr lang="en-US" altLang="zh-CN" sz="4400" dirty="0"/>
                        <a:t>0.9159</a:t>
                      </a:r>
                      <a:endParaRPr lang="en-US" sz="4400" dirty="0"/>
                    </a:p>
                  </a:txBody>
                  <a:tcPr/>
                </a:tc>
                <a:extLst>
                  <a:ext uri="{0D108BD9-81ED-4DB2-BD59-A6C34878D82A}">
                    <a16:rowId xmlns:a16="http://schemas.microsoft.com/office/drawing/2014/main" val="10007"/>
                  </a:ext>
                </a:extLst>
              </a:tr>
              <a:tr h="768343">
                <a:tc vMerge="1">
                  <a:txBody>
                    <a:bodyPr/>
                    <a:lstStyle/>
                    <a:p>
                      <a:endParaRPr lang="en-US" dirty="0"/>
                    </a:p>
                  </a:txBody>
                  <a:tcPr/>
                </a:tc>
                <a:tc gridSpan="2">
                  <a:txBody>
                    <a:bodyPr/>
                    <a:lstStyle/>
                    <a:p>
                      <a:pPr algn="ctr"/>
                      <a:r>
                        <a:rPr lang="en-US" sz="4400" dirty="0"/>
                        <a:t>PCA</a:t>
                      </a:r>
                    </a:p>
                  </a:txBody>
                  <a:tcPr/>
                </a:tc>
                <a:tc hMerge="1">
                  <a:txBody>
                    <a:bodyPr/>
                    <a:lstStyle/>
                    <a:p>
                      <a:pPr algn="ctr"/>
                      <a:endParaRPr lang="en-US" sz="4400" dirty="0"/>
                    </a:p>
                  </a:txBody>
                  <a:tcPr/>
                </a:tc>
                <a:tc gridSpan="2">
                  <a:txBody>
                    <a:bodyPr/>
                    <a:lstStyle/>
                    <a:p>
                      <a:pPr algn="ctr"/>
                      <a:r>
                        <a:rPr lang="en-US" sz="4400" dirty="0"/>
                        <a:t>0.8677</a:t>
                      </a:r>
                    </a:p>
                  </a:txBody>
                  <a:tcPr/>
                </a:tc>
                <a:tc hMerge="1">
                  <a:txBody>
                    <a:bodyPr/>
                    <a:lstStyle/>
                    <a:p>
                      <a:pPr algn="ctr"/>
                      <a:endParaRPr lang="en-US" sz="4400" dirty="0"/>
                    </a:p>
                  </a:txBody>
                  <a:tcPr/>
                </a:tc>
                <a:tc gridSpan="2">
                  <a:txBody>
                    <a:bodyPr/>
                    <a:lstStyle/>
                    <a:p>
                      <a:pPr algn="ctr"/>
                      <a:r>
                        <a:rPr lang="en-US" altLang="zh-CN" sz="4400" dirty="0"/>
                        <a:t>0.8865</a:t>
                      </a:r>
                      <a:endParaRPr lang="en-US" sz="4400" dirty="0"/>
                    </a:p>
                  </a:txBody>
                  <a:tcPr/>
                </a:tc>
                <a:tc hMerge="1">
                  <a:txBody>
                    <a:bodyPr/>
                    <a:lstStyle/>
                    <a:p>
                      <a:pPr algn="ctr"/>
                      <a:endParaRPr lang="en-US" sz="4400" dirty="0"/>
                    </a:p>
                  </a:txBody>
                  <a:tcPr/>
                </a:tc>
                <a:tc>
                  <a:txBody>
                    <a:bodyPr/>
                    <a:lstStyle/>
                    <a:p>
                      <a:pPr algn="ctr"/>
                      <a:r>
                        <a:rPr lang="en-US" altLang="zh-CN" sz="4400" dirty="0"/>
                        <a:t>0.8912</a:t>
                      </a:r>
                      <a:endParaRPr lang="en-US" sz="4400" dirty="0"/>
                    </a:p>
                  </a:txBody>
                  <a:tcPr/>
                </a:tc>
                <a:extLst>
                  <a:ext uri="{0D108BD9-81ED-4DB2-BD59-A6C34878D82A}">
                    <a16:rowId xmlns:a16="http://schemas.microsoft.com/office/drawing/2014/main" val="10008"/>
                  </a:ext>
                </a:extLst>
              </a:tr>
              <a:tr h="995607">
                <a:tc>
                  <a:txBody>
                    <a:bodyPr/>
                    <a:lstStyle/>
                    <a:p>
                      <a:pPr algn="ctr"/>
                      <a:r>
                        <a:rPr lang="en-US" sz="4400" dirty="0"/>
                        <a:t>#</a:t>
                      </a:r>
                      <a:r>
                        <a:rPr lang="en-US" sz="4400" dirty="0" err="1"/>
                        <a:t>param</a:t>
                      </a:r>
                      <a:r>
                        <a:rPr lang="en-US" sz="4400" dirty="0"/>
                        <a:t>.</a:t>
                      </a:r>
                    </a:p>
                  </a:txBody>
                  <a:tcPr/>
                </a:tc>
                <a:tc gridSpan="2">
                  <a:txBody>
                    <a:bodyPr/>
                    <a:lstStyle/>
                    <a:p>
                      <a:pPr algn="ctr"/>
                      <a:endParaRPr lang="en-US" sz="4400" dirty="0"/>
                    </a:p>
                  </a:txBody>
                  <a:tcPr/>
                </a:tc>
                <a:tc hMerge="1">
                  <a:txBody>
                    <a:bodyPr/>
                    <a:lstStyle/>
                    <a:p>
                      <a:pPr algn="ctr"/>
                      <a:endParaRPr lang="en-US" sz="4400" dirty="0"/>
                    </a:p>
                  </a:txBody>
                  <a:tcPr/>
                </a:tc>
                <a:tc gridSpan="2">
                  <a:txBody>
                    <a:bodyPr/>
                    <a:lstStyle/>
                    <a:p>
                      <a:pPr algn="ctr"/>
                      <a:r>
                        <a:rPr lang="en-US" sz="4400" dirty="0"/>
                        <a:t>4.91e+6</a:t>
                      </a:r>
                    </a:p>
                  </a:txBody>
                  <a:tcPr/>
                </a:tc>
                <a:tc hMerge="1">
                  <a:txBody>
                    <a:bodyPr/>
                    <a:lstStyle/>
                    <a:p>
                      <a:pPr algn="ctr"/>
                      <a:endParaRPr lang="en-US" sz="4400" dirty="0"/>
                    </a:p>
                  </a:txBody>
                  <a:tcPr/>
                </a:tc>
                <a:tc gridSpan="2">
                  <a:txBody>
                    <a:bodyPr/>
                    <a:lstStyle/>
                    <a:p>
                      <a:pPr algn="ctr"/>
                      <a:r>
                        <a:rPr lang="en-US" sz="4400" dirty="0"/>
                        <a:t>8.18e+6</a:t>
                      </a:r>
                    </a:p>
                  </a:txBody>
                  <a:tcPr/>
                </a:tc>
                <a:tc hMerge="1">
                  <a:txBody>
                    <a:bodyPr/>
                    <a:lstStyle/>
                    <a:p>
                      <a:pPr algn="ctr"/>
                      <a:endParaRPr lang="en-US" sz="4400" dirty="0"/>
                    </a:p>
                  </a:txBody>
                  <a:tcPr/>
                </a:tc>
                <a:tc>
                  <a:txBody>
                    <a:bodyPr/>
                    <a:lstStyle/>
                    <a:p>
                      <a:pPr algn="ctr"/>
                      <a:r>
                        <a:rPr lang="en-US" sz="4400" dirty="0"/>
                        <a:t>1.47e+7</a:t>
                      </a:r>
                    </a:p>
                  </a:txBody>
                  <a:tcPr/>
                </a:tc>
                <a:extLst>
                  <a:ext uri="{0D108BD9-81ED-4DB2-BD59-A6C34878D82A}">
                    <a16:rowId xmlns:a16="http://schemas.microsoft.com/office/drawing/2014/main" val="10009"/>
                  </a:ext>
                </a:extLst>
              </a:tr>
              <a:tr h="779136">
                <a:tc>
                  <a:txBody>
                    <a:bodyPr/>
                    <a:lstStyle/>
                    <a:p>
                      <a:pPr algn="ctr"/>
                      <a:r>
                        <a:rPr lang="en-US" sz="4000" dirty="0"/>
                        <a:t>ResNet50-CNN acc.</a:t>
                      </a:r>
                    </a:p>
                  </a:txBody>
                  <a:tcPr/>
                </a:tc>
                <a:tc gridSpan="7">
                  <a:txBody>
                    <a:bodyPr/>
                    <a:lstStyle/>
                    <a:p>
                      <a:pPr algn="ctr"/>
                      <a:r>
                        <a:rPr lang="en-US" sz="4400" dirty="0"/>
                        <a:t>0.9362</a:t>
                      </a:r>
                    </a:p>
                  </a:txBody>
                  <a:tcPr/>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extLst>
                  <a:ext uri="{0D108BD9-81ED-4DB2-BD59-A6C34878D82A}">
                    <a16:rowId xmlns:a16="http://schemas.microsoft.com/office/drawing/2014/main" val="10010"/>
                  </a:ext>
                </a:extLst>
              </a:tr>
              <a:tr h="779136">
                <a:tc>
                  <a:txBody>
                    <a:bodyPr/>
                    <a:lstStyle/>
                    <a:p>
                      <a:pPr marL="0" marR="0" indent="0" algn="ctr" defTabSz="3604184" rtl="0" eaLnBrk="1" fontAlgn="auto" latinLnBrk="0" hangingPunct="1">
                        <a:lnSpc>
                          <a:spcPct val="100000"/>
                        </a:lnSpc>
                        <a:spcBef>
                          <a:spcPts val="0"/>
                        </a:spcBef>
                        <a:spcAft>
                          <a:spcPts val="0"/>
                        </a:spcAft>
                        <a:buClrTx/>
                        <a:buSzTx/>
                        <a:buFontTx/>
                        <a:buNone/>
                        <a:tabLst/>
                        <a:defRPr/>
                      </a:pPr>
                      <a:r>
                        <a:rPr lang="en-US" sz="4000" dirty="0"/>
                        <a:t>#</a:t>
                      </a:r>
                      <a:r>
                        <a:rPr lang="en-US" sz="4000" dirty="0" err="1"/>
                        <a:t>param</a:t>
                      </a:r>
                      <a:r>
                        <a:rPr lang="en-US" sz="4000" dirty="0"/>
                        <a:t>.</a:t>
                      </a:r>
                    </a:p>
                  </a:txBody>
                  <a:tcPr/>
                </a:tc>
                <a:tc gridSpan="7">
                  <a:txBody>
                    <a:bodyPr/>
                    <a:lstStyle/>
                    <a:p>
                      <a:pPr algn="ctr"/>
                      <a:r>
                        <a:rPr lang="en-US" sz="4400" dirty="0"/>
                        <a:t>2.46e+7</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768343">
                <a:tc rowSpan="3">
                  <a:txBody>
                    <a:bodyPr/>
                    <a:lstStyle/>
                    <a:p>
                      <a:pPr algn="ctr"/>
                      <a:endParaRPr lang="en-US" sz="4400" dirty="0"/>
                    </a:p>
                    <a:p>
                      <a:pPr algn="ctr"/>
                      <a:r>
                        <a:rPr lang="en-US" sz="4400"/>
                        <a:t>ResNet50-DCF</a:t>
                      </a:r>
                    </a:p>
                    <a:p>
                      <a:pPr algn="ctr"/>
                      <a:r>
                        <a:rPr lang="en-US" sz="4400"/>
                        <a:t>acc.</a:t>
                      </a:r>
                      <a:endParaRPr lang="en-US" sz="4400" dirty="0"/>
                    </a:p>
                  </a:txBody>
                  <a:tcPr/>
                </a:tc>
                <a:tc>
                  <a:txBody>
                    <a:bodyPr/>
                    <a:lstStyle/>
                    <a:p>
                      <a:pPr algn="ctr"/>
                      <a:r>
                        <a:rPr lang="en-US" sz="4400" dirty="0"/>
                        <a:t>FB</a:t>
                      </a:r>
                    </a:p>
                  </a:txBody>
                  <a:tcPr/>
                </a:tc>
                <a:tc gridSpan="2">
                  <a:txBody>
                    <a:bodyPr/>
                    <a:lstStyle/>
                    <a:p>
                      <a:pPr algn="ctr"/>
                      <a:r>
                        <a:rPr lang="en-US" sz="4400" dirty="0"/>
                        <a:t>0.8341</a:t>
                      </a:r>
                    </a:p>
                  </a:txBody>
                  <a:tcPr/>
                </a:tc>
                <a:tc hMerge="1">
                  <a:txBody>
                    <a:bodyPr/>
                    <a:lstStyle/>
                    <a:p>
                      <a:endParaRPr lang="en-US"/>
                    </a:p>
                  </a:txBody>
                  <a:tcPr/>
                </a:tc>
                <a:tc gridSpan="2">
                  <a:txBody>
                    <a:bodyPr/>
                    <a:lstStyle/>
                    <a:p>
                      <a:pPr algn="ctr"/>
                      <a:r>
                        <a:rPr lang="en-US" sz="4400" dirty="0"/>
                        <a:t>0.8408</a:t>
                      </a:r>
                    </a:p>
                  </a:txBody>
                  <a:tcPr/>
                </a:tc>
                <a:tc hMerge="1">
                  <a:txBody>
                    <a:bodyPr/>
                    <a:lstStyle/>
                    <a:p>
                      <a:endParaRPr lang="en-US"/>
                    </a:p>
                  </a:txBody>
                  <a:tcPr/>
                </a:tc>
                <a:tc gridSpan="2">
                  <a:txBody>
                    <a:bodyPr/>
                    <a:lstStyle/>
                    <a:p>
                      <a:pPr algn="ctr"/>
                      <a:r>
                        <a:rPr lang="en-US" altLang="zh-CN" sz="4400" dirty="0"/>
                        <a:t>/</a:t>
                      </a:r>
                      <a:endParaRPr lang="en-US" sz="4400" dirty="0"/>
                    </a:p>
                  </a:txBody>
                  <a:tcPr/>
                </a:tc>
                <a:tc hMerge="1">
                  <a:txBody>
                    <a:bodyPr/>
                    <a:lstStyle/>
                    <a:p>
                      <a:endParaRPr lang="en-US"/>
                    </a:p>
                  </a:txBody>
                  <a:tcPr/>
                </a:tc>
                <a:extLst>
                  <a:ext uri="{0D108BD9-81ED-4DB2-BD59-A6C34878D82A}">
                    <a16:rowId xmlns:a16="http://schemas.microsoft.com/office/drawing/2014/main" val="10012"/>
                  </a:ext>
                </a:extLst>
              </a:tr>
              <a:tr h="768343">
                <a:tc vMerge="1">
                  <a:txBody>
                    <a:bodyPr/>
                    <a:lstStyle/>
                    <a:p>
                      <a:endParaRPr lang="en-US" dirty="0"/>
                    </a:p>
                  </a:txBody>
                  <a:tcPr/>
                </a:tc>
                <a:tc>
                  <a:txBody>
                    <a:bodyPr/>
                    <a:lstStyle/>
                    <a:p>
                      <a:pPr algn="ctr"/>
                      <a:r>
                        <a:rPr lang="en-US" sz="4400" dirty="0"/>
                        <a:t>RB</a:t>
                      </a:r>
                    </a:p>
                  </a:txBody>
                  <a:tcPr/>
                </a:tc>
                <a:tc gridSpan="2">
                  <a:txBody>
                    <a:bodyPr/>
                    <a:lstStyle/>
                    <a:p>
                      <a:pPr algn="ctr"/>
                      <a:r>
                        <a:rPr lang="en-US" sz="4400" dirty="0"/>
                        <a:t>0.8029</a:t>
                      </a:r>
                    </a:p>
                  </a:txBody>
                  <a:tcPr/>
                </a:tc>
                <a:tc hMerge="1">
                  <a:txBody>
                    <a:bodyPr/>
                    <a:lstStyle/>
                    <a:p>
                      <a:endParaRPr lang="en-US"/>
                    </a:p>
                  </a:txBody>
                  <a:tcPr/>
                </a:tc>
                <a:tc gridSpan="2">
                  <a:txBody>
                    <a:bodyPr/>
                    <a:lstStyle/>
                    <a:p>
                      <a:pPr algn="ctr"/>
                      <a:r>
                        <a:rPr lang="en-US" altLang="zh-CN" sz="4400" dirty="0"/>
                        <a:t>0.8315</a:t>
                      </a:r>
                      <a:endParaRPr lang="en-US" sz="4400" dirty="0"/>
                    </a:p>
                  </a:txBody>
                  <a:tcPr/>
                </a:tc>
                <a:tc hMerge="1">
                  <a:txBody>
                    <a:bodyPr/>
                    <a:lstStyle/>
                    <a:p>
                      <a:endParaRPr lang="en-US"/>
                    </a:p>
                  </a:txBody>
                  <a:tcPr/>
                </a:tc>
                <a:tc gridSpan="2">
                  <a:txBody>
                    <a:bodyPr/>
                    <a:lstStyle/>
                    <a:p>
                      <a:pPr algn="ctr"/>
                      <a:r>
                        <a:rPr lang="en-US" altLang="zh-CN" sz="4400" dirty="0"/>
                        <a:t>0.8468</a:t>
                      </a:r>
                      <a:endParaRPr lang="en-US" sz="4400" dirty="0"/>
                    </a:p>
                  </a:txBody>
                  <a:tcPr/>
                </a:tc>
                <a:tc hMerge="1">
                  <a:txBody>
                    <a:bodyPr/>
                    <a:lstStyle/>
                    <a:p>
                      <a:endParaRPr lang="en-US"/>
                    </a:p>
                  </a:txBody>
                  <a:tcPr/>
                </a:tc>
                <a:extLst>
                  <a:ext uri="{0D108BD9-81ED-4DB2-BD59-A6C34878D82A}">
                    <a16:rowId xmlns:a16="http://schemas.microsoft.com/office/drawing/2014/main" val="10013"/>
                  </a:ext>
                </a:extLst>
              </a:tr>
              <a:tr h="768343">
                <a:tc vMerge="1">
                  <a:txBody>
                    <a:bodyPr/>
                    <a:lstStyle/>
                    <a:p>
                      <a:endParaRPr lang="en-US" dirty="0"/>
                    </a:p>
                  </a:txBody>
                  <a:tcPr/>
                </a:tc>
                <a:tc>
                  <a:txBody>
                    <a:bodyPr/>
                    <a:lstStyle/>
                    <a:p>
                      <a:pPr algn="ctr"/>
                      <a:r>
                        <a:rPr lang="en-US" sz="4400" dirty="0"/>
                        <a:t>PCA</a:t>
                      </a:r>
                    </a:p>
                  </a:txBody>
                  <a:tcPr/>
                </a:tc>
                <a:tc gridSpan="2">
                  <a:txBody>
                    <a:bodyPr/>
                    <a:lstStyle/>
                    <a:p>
                      <a:pPr algn="ctr"/>
                      <a:r>
                        <a:rPr lang="en-US" sz="4400" dirty="0"/>
                        <a:t>0.8602</a:t>
                      </a:r>
                    </a:p>
                  </a:txBody>
                  <a:tcPr/>
                </a:tc>
                <a:tc hMerge="1">
                  <a:txBody>
                    <a:bodyPr/>
                    <a:lstStyle/>
                    <a:p>
                      <a:endParaRPr lang="en-US"/>
                    </a:p>
                  </a:txBody>
                  <a:tcPr/>
                </a:tc>
                <a:tc gridSpan="2">
                  <a:txBody>
                    <a:bodyPr/>
                    <a:lstStyle/>
                    <a:p>
                      <a:pPr algn="ctr"/>
                      <a:r>
                        <a:rPr lang="en-US" altLang="zh-CN" sz="4400" dirty="0"/>
                        <a:t>0.8802</a:t>
                      </a:r>
                      <a:endParaRPr lang="en-US" sz="4400" dirty="0"/>
                    </a:p>
                  </a:txBody>
                  <a:tcPr/>
                </a:tc>
                <a:tc hMerge="1">
                  <a:txBody>
                    <a:bodyPr/>
                    <a:lstStyle/>
                    <a:p>
                      <a:endParaRPr lang="en-US"/>
                    </a:p>
                  </a:txBody>
                  <a:tcPr/>
                </a:tc>
                <a:tc gridSpan="2">
                  <a:txBody>
                    <a:bodyPr/>
                    <a:lstStyle/>
                    <a:p>
                      <a:pPr algn="ctr"/>
                      <a:r>
                        <a:rPr lang="en-US" altLang="zh-CN" sz="4400" dirty="0"/>
                        <a:t>0.8956</a:t>
                      </a:r>
                      <a:endParaRPr lang="en-US" sz="4400" dirty="0"/>
                    </a:p>
                  </a:txBody>
                  <a:tcPr/>
                </a:tc>
                <a:tc hMerge="1">
                  <a:txBody>
                    <a:bodyPr/>
                    <a:lstStyle/>
                    <a:p>
                      <a:endParaRPr lang="en-US"/>
                    </a:p>
                  </a:txBody>
                  <a:tcPr/>
                </a:tc>
                <a:extLst>
                  <a:ext uri="{0D108BD9-81ED-4DB2-BD59-A6C34878D82A}">
                    <a16:rowId xmlns:a16="http://schemas.microsoft.com/office/drawing/2014/main" val="10014"/>
                  </a:ext>
                </a:extLst>
              </a:tr>
              <a:tr h="768343">
                <a:tc>
                  <a:txBody>
                    <a:bodyPr/>
                    <a:lstStyle/>
                    <a:p>
                      <a:pPr algn="ctr"/>
                      <a:r>
                        <a:rPr lang="en-US" sz="4400" dirty="0"/>
                        <a:t>#</a:t>
                      </a:r>
                      <a:r>
                        <a:rPr lang="en-US" sz="4400" dirty="0" err="1"/>
                        <a:t>param</a:t>
                      </a:r>
                      <a:r>
                        <a:rPr lang="en-US" sz="4400" dirty="0"/>
                        <a:t>.</a:t>
                      </a:r>
                    </a:p>
                  </a:txBody>
                  <a:tcPr/>
                </a:tc>
                <a:tc>
                  <a:txBody>
                    <a:bodyPr/>
                    <a:lstStyle/>
                    <a:p>
                      <a:pPr algn="ctr"/>
                      <a:endParaRPr lang="en-US" sz="4400" dirty="0"/>
                    </a:p>
                  </a:txBody>
                  <a:tcPr/>
                </a:tc>
                <a:tc gridSpan="2">
                  <a:txBody>
                    <a:bodyPr/>
                    <a:lstStyle/>
                    <a:p>
                      <a:pPr algn="ctr"/>
                      <a:r>
                        <a:rPr lang="en-US" sz="4400" dirty="0"/>
                        <a:t>8.20e+6</a:t>
                      </a:r>
                    </a:p>
                  </a:txBody>
                  <a:tcPr/>
                </a:tc>
                <a:tc hMerge="1">
                  <a:txBody>
                    <a:bodyPr/>
                    <a:lstStyle/>
                    <a:p>
                      <a:endParaRPr lang="en-US"/>
                    </a:p>
                  </a:txBody>
                  <a:tcPr/>
                </a:tc>
                <a:tc gridSpan="2">
                  <a:txBody>
                    <a:bodyPr/>
                    <a:lstStyle/>
                    <a:p>
                      <a:pPr algn="ctr"/>
                      <a:r>
                        <a:rPr lang="en-US" sz="4400" dirty="0"/>
                        <a:t>1.37e+7</a:t>
                      </a:r>
                    </a:p>
                  </a:txBody>
                  <a:tcPr/>
                </a:tc>
                <a:tc hMerge="1">
                  <a:txBody>
                    <a:bodyPr/>
                    <a:lstStyle/>
                    <a:p>
                      <a:endParaRPr lang="en-US"/>
                    </a:p>
                  </a:txBody>
                  <a:tcPr/>
                </a:tc>
                <a:tc gridSpan="2">
                  <a:txBody>
                    <a:bodyPr/>
                    <a:lstStyle/>
                    <a:p>
                      <a:pPr algn="ctr"/>
                      <a:r>
                        <a:rPr lang="en-US" sz="4400" dirty="0"/>
                        <a:t>2.46e+7</a:t>
                      </a:r>
                    </a:p>
                  </a:txBody>
                  <a:tcPr/>
                </a:tc>
                <a:tc hMerge="1">
                  <a:txBody>
                    <a:bodyPr/>
                    <a:lstStyle/>
                    <a:p>
                      <a:endParaRPr lang="en-US"/>
                    </a:p>
                  </a:txBody>
                  <a:tcPr/>
                </a:tc>
                <a:extLst>
                  <a:ext uri="{0D108BD9-81ED-4DB2-BD59-A6C34878D82A}">
                    <a16:rowId xmlns:a16="http://schemas.microsoft.com/office/drawing/2014/main" val="10015"/>
                  </a:ext>
                </a:extLst>
              </a:tr>
            </a:tbl>
          </a:graphicData>
        </a:graphic>
      </p:graphicFrame>
      <p:sp>
        <p:nvSpPr>
          <p:cNvPr id="51" name="TextBox 50"/>
          <p:cNvSpPr txBox="1"/>
          <p:nvPr/>
        </p:nvSpPr>
        <p:spPr>
          <a:xfrm>
            <a:off x="17221201" y="26698241"/>
            <a:ext cx="16256096" cy="5663089"/>
          </a:xfrm>
          <a:prstGeom prst="rect">
            <a:avLst/>
          </a:prstGeom>
        </p:spPr>
        <p:style>
          <a:lnRef idx="2">
            <a:schemeClr val="accent4"/>
          </a:lnRef>
          <a:fillRef idx="1">
            <a:schemeClr val="lt1"/>
          </a:fillRef>
          <a:effectRef idx="0">
            <a:schemeClr val="accent4"/>
          </a:effectRef>
          <a:fontRef idx="minor">
            <a:schemeClr val="dk1"/>
          </a:fontRef>
        </p:style>
        <p:txBody>
          <a:bodyPr wrap="square" lIns="90000" rtlCol="0">
            <a:spAutoFit/>
          </a:bodyPr>
          <a:lstStyle/>
          <a:p>
            <a:pPr>
              <a:spcAft>
                <a:spcPts val="1200"/>
              </a:spcAft>
            </a:pPr>
            <a:r>
              <a:rPr lang="en-US" sz="4400" dirty="0"/>
              <a:t>By fine-tuning the hyper parameters (i.e. batch size, weight decay, learning rate, etc.), we achieve better results than the ones shown in the paper. In each bases case, the classification accuracy of </a:t>
            </a:r>
            <a:r>
              <a:rPr lang="en-US" sz="4400" dirty="0" err="1"/>
              <a:t>DCFNet</a:t>
            </a:r>
            <a:r>
              <a:rPr lang="en-US" sz="4400" dirty="0"/>
              <a:t> increases as K becomes larger. One noteworthy, generally, results of ResNet50-DCF are not as </a:t>
            </a:r>
            <a:r>
              <a:rPr lang="en-US" sz="4400" dirty="0" err="1"/>
              <a:t>goophenomenon</a:t>
            </a:r>
            <a:r>
              <a:rPr lang="en-US" sz="4400" dirty="0"/>
              <a:t> is </a:t>
            </a:r>
            <a:r>
              <a:rPr lang="en-US" sz="4400" dirty="0" err="1"/>
              <a:t>thatd</a:t>
            </a:r>
            <a:r>
              <a:rPr lang="en-US" sz="4400" dirty="0"/>
              <a:t> as that of VGG16-DCF, we leave the concrete analysis in discussion part.</a:t>
            </a:r>
          </a:p>
          <a:p>
            <a:pPr>
              <a:spcAft>
                <a:spcPts val="1200"/>
              </a:spcAft>
            </a:pPr>
            <a:r>
              <a:rPr lang="en-US" sz="4400" dirty="0"/>
              <a:t>In </a:t>
            </a:r>
            <a:r>
              <a:rPr lang="en-US" sz="4400" dirty="0" err="1"/>
              <a:t>ResNet</a:t>
            </a:r>
            <a:r>
              <a:rPr lang="en-US" sz="4400" dirty="0"/>
              <a:t>, as shown </a:t>
            </a:r>
            <a:r>
              <a:rPr lang="en-US" altLang="zh-Hans" sz="4400" dirty="0"/>
              <a:t>below(k=5)</a:t>
            </a:r>
            <a:r>
              <a:rPr lang="en-US" sz="4400" dirty="0"/>
              <a:t>, network with PCA bases outperforms the other two. However, in VGG case, we found that network with FB </a:t>
            </a:r>
          </a:p>
        </p:txBody>
      </p:sp>
      <p:sp>
        <p:nvSpPr>
          <p:cNvPr id="52" name="TextBox 51"/>
          <p:cNvSpPr txBox="1"/>
          <p:nvPr/>
        </p:nvSpPr>
        <p:spPr>
          <a:xfrm>
            <a:off x="132309" y="30195253"/>
            <a:ext cx="15936194" cy="212365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400" dirty="0"/>
              <a:t> [1]</a:t>
            </a:r>
            <a:r>
              <a:rPr lang="en-US" sz="4400" i="1" dirty="0" err="1"/>
              <a:t>Qiang</a:t>
            </a:r>
            <a:r>
              <a:rPr lang="en-US" sz="4400" i="1" dirty="0"/>
              <a:t> </a:t>
            </a:r>
            <a:r>
              <a:rPr lang="en-US" sz="4400" i="1" dirty="0" err="1"/>
              <a:t>Qiu</a:t>
            </a:r>
            <a:r>
              <a:rPr lang="en-US" sz="4400" i="1" dirty="0"/>
              <a:t>, </a:t>
            </a:r>
            <a:r>
              <a:rPr lang="en-US" sz="4400" i="1" dirty="0" err="1"/>
              <a:t>Xiuyuan</a:t>
            </a:r>
            <a:r>
              <a:rPr lang="en-US" sz="4400" i="1" dirty="0"/>
              <a:t> Cheng, Robert </a:t>
            </a:r>
            <a:r>
              <a:rPr lang="en-US" sz="4400" i="1" dirty="0" err="1"/>
              <a:t>Calderbank</a:t>
            </a:r>
            <a:r>
              <a:rPr lang="en-US" sz="4400" i="1" dirty="0"/>
              <a:t>, Guillermo </a:t>
            </a:r>
            <a:r>
              <a:rPr lang="en-US" sz="4400" i="1" dirty="0" err="1"/>
              <a:t>Sapiro</a:t>
            </a:r>
            <a:r>
              <a:rPr lang="en-US" sz="4400" i="1" dirty="0"/>
              <a:t>. </a:t>
            </a:r>
            <a:r>
              <a:rPr lang="en-US" sz="4400" i="1" dirty="0" err="1"/>
              <a:t>DCFNet</a:t>
            </a:r>
            <a:r>
              <a:rPr lang="en-US" sz="4400" i="1" dirty="0"/>
              <a:t>: Deep Neural Network with Decomposed Convolutional Filters. </a:t>
            </a:r>
            <a:r>
              <a:rPr lang="en-US" sz="4400" i="1" dirty="0" err="1"/>
              <a:t>arXiv</a:t>
            </a:r>
            <a:r>
              <a:rPr lang="en-US" sz="4400" i="1" dirty="0"/>
              <a:t>: 1802.04145, 2018.</a:t>
            </a:r>
          </a:p>
        </p:txBody>
      </p:sp>
    </p:spTree>
    <p:extLst>
      <p:ext uri="{BB962C8B-B14F-4D97-AF65-F5344CB8AC3E}">
        <p14:creationId xmlns:p14="http://schemas.microsoft.com/office/powerpoint/2010/main" val="1595806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890</Words>
  <Application>Microsoft Macintosh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-webkit-standard</vt:lpstr>
      <vt:lpstr>宋体</vt: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36x56</dc:title>
  <dc:creator>Jay Larson</dc:creator>
  <dc:description>Quality poster printing
www.genigraphics.com
1-800-790-4001</dc:description>
  <cp:lastModifiedBy>Liang Zhicong</cp:lastModifiedBy>
  <cp:revision>75</cp:revision>
  <cp:lastPrinted>2013-02-12T02:21:55Z</cp:lastPrinted>
  <dcterms:created xsi:type="dcterms:W3CDTF">2013-02-10T21:14:48Z</dcterms:created>
  <dcterms:modified xsi:type="dcterms:W3CDTF">2018-11-13T16:04:27Z</dcterms:modified>
</cp:coreProperties>
</file>