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58" r:id="rId5"/>
    <p:sldId id="269" r:id="rId6"/>
    <p:sldId id="284" r:id="rId7"/>
    <p:sldId id="267" r:id="rId8"/>
    <p:sldId id="259" r:id="rId9"/>
    <p:sldId id="282" r:id="rId10"/>
    <p:sldId id="288" r:id="rId11"/>
    <p:sldId id="260" r:id="rId12"/>
    <p:sldId id="274" r:id="rId13"/>
    <p:sldId id="281" r:id="rId14"/>
    <p:sldId id="285" r:id="rId15"/>
    <p:sldId id="286" r:id="rId16"/>
    <p:sldId id="287" r:id="rId17"/>
    <p:sldId id="279" r:id="rId18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68A"/>
    <a:srgbClr val="DCB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.modao.cc/app/eo6shsp3mm5k25xm9xbbwl4latds0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808576" y="1683563"/>
            <a:ext cx="2978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600" spc="600" dirty="0">
                <a:solidFill>
                  <a:srgbClr val="DCB68A"/>
                </a:solidFill>
                <a:latin typeface="+mj-ea"/>
                <a:ea typeface="+mj-ea"/>
                <a:cs typeface="Arial" panose="020B0604020202020204" pitchFamily="34" charset="0"/>
              </a:rPr>
              <a:t>走呗</a:t>
            </a:r>
            <a:endParaRPr lang="en-US" sz="9600" spc="600" dirty="0" smtClean="0">
              <a:solidFill>
                <a:srgbClr val="DCB68A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026599" y="3888428"/>
            <a:ext cx="35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600" dirty="0" smtClean="0">
                <a:solidFill>
                  <a:srgbClr val="DCB68A"/>
                </a:solidFill>
                <a:latin typeface="+mj-ea"/>
                <a:ea typeface="+mj-ea"/>
                <a:cs typeface="Arial" panose="020B0604020202020204" pitchFamily="34" charset="0"/>
              </a:rPr>
              <a:t>旅游攻略可以简单纯粹</a:t>
            </a:r>
            <a:endParaRPr lang="en-US" sz="2000" spc="600" dirty="0" smtClean="0">
              <a:solidFill>
                <a:srgbClr val="DCB68A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矩形 876"/>
          <p:cNvSpPr/>
          <p:nvPr/>
        </p:nvSpPr>
        <p:spPr>
          <a:xfrm>
            <a:off x="660400" y="357505"/>
            <a:ext cx="35877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同类软件比较</a:t>
            </a:r>
            <a:endParaRPr sz="24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0" name="Freeform 6"/>
          <p:cNvSpPr/>
          <p:nvPr/>
        </p:nvSpPr>
        <p:spPr bwMode="auto">
          <a:xfrm flipH="1">
            <a:off x="6153382" y="4160339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>
              <a:solidFill>
                <a:srgbClr val="DCB68A"/>
              </a:solidFill>
            </a:endParaRPr>
          </a:p>
        </p:txBody>
      </p:sp>
      <p:sp>
        <p:nvSpPr>
          <p:cNvPr id="31" name="Freeform 24"/>
          <p:cNvSpPr/>
          <p:nvPr/>
        </p:nvSpPr>
        <p:spPr>
          <a:xfrm flipH="1">
            <a:off x="5977713" y="386253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2" name="Freeform 25"/>
          <p:cNvSpPr/>
          <p:nvPr/>
        </p:nvSpPr>
        <p:spPr>
          <a:xfrm flipH="1">
            <a:off x="6260642" y="4364637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6406516" y="3287123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6444606" y="321689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6432703" y="3260936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6" name="Freeform 8"/>
          <p:cNvSpPr/>
          <p:nvPr/>
        </p:nvSpPr>
        <p:spPr bwMode="auto">
          <a:xfrm>
            <a:off x="6424371" y="366683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7" name="Freeform 9"/>
          <p:cNvSpPr/>
          <p:nvPr/>
        </p:nvSpPr>
        <p:spPr bwMode="auto">
          <a:xfrm>
            <a:off x="6544593" y="3285932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6581493" y="3213323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9" name="Freeform 11"/>
          <p:cNvSpPr/>
          <p:nvPr/>
        </p:nvSpPr>
        <p:spPr bwMode="auto">
          <a:xfrm>
            <a:off x="6570780" y="325974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0" name="Freeform 12"/>
          <p:cNvSpPr/>
          <p:nvPr/>
        </p:nvSpPr>
        <p:spPr bwMode="auto">
          <a:xfrm>
            <a:off x="6562448" y="3663262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1" name="Freeform 13"/>
          <p:cNvSpPr/>
          <p:nvPr/>
        </p:nvSpPr>
        <p:spPr bwMode="auto">
          <a:xfrm>
            <a:off x="6664815" y="3288312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44" name="Group 123"/>
          <p:cNvGrpSpPr/>
          <p:nvPr/>
        </p:nvGrpSpPr>
        <p:grpSpPr>
          <a:xfrm>
            <a:off x="5738750" y="3196362"/>
            <a:ext cx="613013" cy="465414"/>
            <a:chOff x="7170738" y="4168775"/>
            <a:chExt cx="817563" cy="620713"/>
          </a:xfrm>
          <a:solidFill>
            <a:srgbClr val="DCB68A"/>
          </a:solidFill>
        </p:grpSpPr>
        <p:sp>
          <p:nvSpPr>
            <p:cNvPr id="45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51" name="Freeform 20"/>
          <p:cNvSpPr>
            <a:spLocks noEditPoints="1"/>
          </p:cNvSpPr>
          <p:nvPr/>
        </p:nvSpPr>
        <p:spPr bwMode="auto">
          <a:xfrm>
            <a:off x="5240007" y="1607588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7526603" y="151950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3" name="Freeform 22"/>
          <p:cNvSpPr/>
          <p:nvPr/>
        </p:nvSpPr>
        <p:spPr bwMode="auto">
          <a:xfrm>
            <a:off x="7564693" y="1598065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4" name="Freeform 23"/>
          <p:cNvSpPr/>
          <p:nvPr/>
        </p:nvSpPr>
        <p:spPr bwMode="auto">
          <a:xfrm>
            <a:off x="7418284" y="1598065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5" name="Freeform 24"/>
          <p:cNvSpPr/>
          <p:nvPr/>
        </p:nvSpPr>
        <p:spPr bwMode="auto">
          <a:xfrm>
            <a:off x="7574216" y="1481414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6" name="Freeform 25"/>
          <p:cNvSpPr>
            <a:spLocks noEditPoints="1"/>
          </p:cNvSpPr>
          <p:nvPr/>
        </p:nvSpPr>
        <p:spPr bwMode="auto">
          <a:xfrm>
            <a:off x="6721950" y="1225497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7" name="Freeform 26"/>
          <p:cNvSpPr>
            <a:spLocks noEditPoints="1"/>
          </p:cNvSpPr>
          <p:nvPr/>
        </p:nvSpPr>
        <p:spPr bwMode="auto">
          <a:xfrm>
            <a:off x="6576732" y="136952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8" name="Freeform 27"/>
          <p:cNvSpPr>
            <a:spLocks noEditPoints="1"/>
          </p:cNvSpPr>
          <p:nvPr/>
        </p:nvSpPr>
        <p:spPr bwMode="auto">
          <a:xfrm>
            <a:off x="6611250" y="1265968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9" name="Freeform 28"/>
          <p:cNvSpPr>
            <a:spLocks noEditPoints="1"/>
          </p:cNvSpPr>
          <p:nvPr/>
        </p:nvSpPr>
        <p:spPr bwMode="auto">
          <a:xfrm>
            <a:off x="6738250" y="1392968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771943" y="1418328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1" name="Freeform 30"/>
          <p:cNvSpPr>
            <a:spLocks noEditPoints="1"/>
          </p:cNvSpPr>
          <p:nvPr/>
        </p:nvSpPr>
        <p:spPr bwMode="auto">
          <a:xfrm>
            <a:off x="7311156" y="109575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7214740" y="1094562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3" name="Freeform 32"/>
          <p:cNvSpPr>
            <a:spLocks noEditPoints="1"/>
          </p:cNvSpPr>
          <p:nvPr/>
        </p:nvSpPr>
        <p:spPr bwMode="auto">
          <a:xfrm>
            <a:off x="5634002" y="288717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64" name="Group 127"/>
          <p:cNvGrpSpPr/>
          <p:nvPr/>
        </p:nvGrpSpPr>
        <p:grpSpPr>
          <a:xfrm>
            <a:off x="6818365" y="3195468"/>
            <a:ext cx="380902" cy="490410"/>
            <a:chOff x="8610600" y="4127500"/>
            <a:chExt cx="508001" cy="654050"/>
          </a:xfrm>
          <a:solidFill>
            <a:srgbClr val="DCB68A"/>
          </a:solidFill>
        </p:grpSpPr>
        <p:sp>
          <p:nvSpPr>
            <p:cNvPr id="65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6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7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8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9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0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1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2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73" name="Freeform 41"/>
          <p:cNvSpPr>
            <a:spLocks noEditPoints="1"/>
          </p:cNvSpPr>
          <p:nvPr/>
        </p:nvSpPr>
        <p:spPr bwMode="auto">
          <a:xfrm>
            <a:off x="7133799" y="2700297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4" name="Freeform 42"/>
          <p:cNvSpPr/>
          <p:nvPr/>
        </p:nvSpPr>
        <p:spPr bwMode="auto">
          <a:xfrm>
            <a:off x="7217121" y="297049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5" name="Freeform 43"/>
          <p:cNvSpPr/>
          <p:nvPr/>
        </p:nvSpPr>
        <p:spPr bwMode="auto">
          <a:xfrm>
            <a:off x="7188553" y="3015731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6" name="Freeform 44"/>
          <p:cNvSpPr/>
          <p:nvPr/>
        </p:nvSpPr>
        <p:spPr bwMode="auto">
          <a:xfrm>
            <a:off x="6297007" y="76246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7" name="Freeform 45"/>
          <p:cNvSpPr>
            <a:spLocks noEditPoints="1"/>
          </p:cNvSpPr>
          <p:nvPr/>
        </p:nvSpPr>
        <p:spPr bwMode="auto">
          <a:xfrm>
            <a:off x="6180356" y="2757432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8" name="Freeform 46"/>
          <p:cNvSpPr>
            <a:spLocks noEditPoints="1"/>
          </p:cNvSpPr>
          <p:nvPr/>
        </p:nvSpPr>
        <p:spPr bwMode="auto">
          <a:xfrm>
            <a:off x="7026671" y="196825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9" name="Freeform 47"/>
          <p:cNvSpPr>
            <a:spLocks noEditPoints="1"/>
          </p:cNvSpPr>
          <p:nvPr/>
        </p:nvSpPr>
        <p:spPr bwMode="auto">
          <a:xfrm>
            <a:off x="7492083" y="217774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4" name="Freeform 48"/>
          <p:cNvSpPr>
            <a:spLocks noEditPoints="1"/>
          </p:cNvSpPr>
          <p:nvPr/>
        </p:nvSpPr>
        <p:spPr bwMode="auto">
          <a:xfrm>
            <a:off x="6566018" y="2244407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5" name="Freeform 49"/>
          <p:cNvSpPr/>
          <p:nvPr/>
        </p:nvSpPr>
        <p:spPr bwMode="auto">
          <a:xfrm>
            <a:off x="6645770" y="238248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86" name="Group 126"/>
          <p:cNvGrpSpPr/>
          <p:nvPr/>
        </p:nvGrpSpPr>
        <p:grpSpPr>
          <a:xfrm>
            <a:off x="6739804" y="2803855"/>
            <a:ext cx="340430" cy="323766"/>
            <a:chOff x="8505825" y="3605213"/>
            <a:chExt cx="454025" cy="431800"/>
          </a:xfrm>
        </p:grpSpPr>
        <p:sp>
          <p:nvSpPr>
            <p:cNvPr id="8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8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89" name="Freeform 52"/>
          <p:cNvSpPr/>
          <p:nvPr/>
        </p:nvSpPr>
        <p:spPr bwMode="auto">
          <a:xfrm>
            <a:off x="5689946" y="876734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0" name="Freeform 53"/>
          <p:cNvSpPr/>
          <p:nvPr/>
        </p:nvSpPr>
        <p:spPr bwMode="auto">
          <a:xfrm>
            <a:off x="6076799" y="854119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1" name="Freeform 54"/>
          <p:cNvSpPr/>
          <p:nvPr/>
        </p:nvSpPr>
        <p:spPr bwMode="auto">
          <a:xfrm>
            <a:off x="5756604" y="986243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2" name="Freeform 55"/>
          <p:cNvSpPr>
            <a:spLocks noEditPoints="1"/>
          </p:cNvSpPr>
          <p:nvPr/>
        </p:nvSpPr>
        <p:spPr bwMode="auto">
          <a:xfrm>
            <a:off x="5442361" y="1207642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3" name="Freeform 56"/>
          <p:cNvSpPr>
            <a:spLocks noEditPoints="1"/>
          </p:cNvSpPr>
          <p:nvPr/>
        </p:nvSpPr>
        <p:spPr bwMode="auto">
          <a:xfrm>
            <a:off x="5240007" y="202538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4" name="Freeform 57"/>
          <p:cNvSpPr>
            <a:spLocks noEditPoints="1"/>
          </p:cNvSpPr>
          <p:nvPr/>
        </p:nvSpPr>
        <p:spPr bwMode="auto">
          <a:xfrm>
            <a:off x="6776704" y="852928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5" name="Freeform 58"/>
          <p:cNvSpPr>
            <a:spLocks noEditPoints="1"/>
          </p:cNvSpPr>
          <p:nvPr/>
        </p:nvSpPr>
        <p:spPr bwMode="auto">
          <a:xfrm>
            <a:off x="5376513" y="2476723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6" name="Rectangle 59"/>
          <p:cNvSpPr>
            <a:spLocks noChangeArrowheads="1"/>
          </p:cNvSpPr>
          <p:nvPr/>
        </p:nvSpPr>
        <p:spPr bwMode="auto">
          <a:xfrm>
            <a:off x="6873120" y="210633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7" name="Rectangle 60"/>
          <p:cNvSpPr>
            <a:spLocks noChangeArrowheads="1"/>
          </p:cNvSpPr>
          <p:nvPr/>
        </p:nvSpPr>
        <p:spPr bwMode="auto">
          <a:xfrm>
            <a:off x="6892165" y="205871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7062380" y="200991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7079044" y="183493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7062380" y="182541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7201647" y="2009914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7217121" y="183493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7201647" y="182541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6925493" y="200991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6940968" y="183493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6925493" y="182541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7" name="Rectangle 70"/>
          <p:cNvSpPr>
            <a:spLocks noChangeArrowheads="1"/>
          </p:cNvSpPr>
          <p:nvPr/>
        </p:nvSpPr>
        <p:spPr bwMode="auto">
          <a:xfrm>
            <a:off x="6892165" y="177304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8" name="Freeform 71"/>
          <p:cNvSpPr/>
          <p:nvPr/>
        </p:nvSpPr>
        <p:spPr bwMode="auto">
          <a:xfrm>
            <a:off x="6892165" y="1634965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9" name="Freeform 72"/>
          <p:cNvSpPr>
            <a:spLocks noEditPoints="1"/>
          </p:cNvSpPr>
          <p:nvPr/>
        </p:nvSpPr>
        <p:spPr bwMode="auto">
          <a:xfrm>
            <a:off x="5704230" y="175994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0" name="Freeform 73"/>
          <p:cNvSpPr>
            <a:spLocks noEditPoints="1"/>
          </p:cNvSpPr>
          <p:nvPr/>
        </p:nvSpPr>
        <p:spPr bwMode="auto">
          <a:xfrm>
            <a:off x="7027861" y="2189652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1" name="Freeform 74"/>
          <p:cNvSpPr>
            <a:spLocks noEditPoints="1"/>
          </p:cNvSpPr>
          <p:nvPr/>
        </p:nvSpPr>
        <p:spPr bwMode="auto">
          <a:xfrm>
            <a:off x="5801836" y="1349290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2" name="Freeform 75"/>
          <p:cNvSpPr>
            <a:spLocks noEditPoints="1"/>
          </p:cNvSpPr>
          <p:nvPr/>
        </p:nvSpPr>
        <p:spPr bwMode="auto">
          <a:xfrm>
            <a:off x="6344620" y="1712335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3" name="Freeform 76"/>
          <p:cNvSpPr>
            <a:spLocks noEditPoints="1"/>
          </p:cNvSpPr>
          <p:nvPr/>
        </p:nvSpPr>
        <p:spPr bwMode="auto">
          <a:xfrm>
            <a:off x="5918487" y="226464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4" name="Freeform 77"/>
          <p:cNvSpPr/>
          <p:nvPr/>
        </p:nvSpPr>
        <p:spPr bwMode="auto">
          <a:xfrm>
            <a:off x="6129173" y="172900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5" name="Freeform 78"/>
          <p:cNvSpPr/>
          <p:nvPr/>
        </p:nvSpPr>
        <p:spPr bwMode="auto">
          <a:xfrm>
            <a:off x="6200592" y="1698052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6" name="Freeform 79"/>
          <p:cNvSpPr>
            <a:spLocks noEditPoints="1"/>
          </p:cNvSpPr>
          <p:nvPr/>
        </p:nvSpPr>
        <p:spPr bwMode="auto">
          <a:xfrm>
            <a:off x="5950626" y="270029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7" name="Freeform 80"/>
          <p:cNvSpPr>
            <a:spLocks noEditPoints="1"/>
          </p:cNvSpPr>
          <p:nvPr/>
        </p:nvSpPr>
        <p:spPr bwMode="auto">
          <a:xfrm>
            <a:off x="7249259" y="1498079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8" name="Freeform 81"/>
          <p:cNvSpPr>
            <a:spLocks noEditPoints="1"/>
          </p:cNvSpPr>
          <p:nvPr/>
        </p:nvSpPr>
        <p:spPr bwMode="auto">
          <a:xfrm>
            <a:off x="6189879" y="118621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9" name="Freeform 82"/>
          <p:cNvSpPr>
            <a:spLocks noEditPoints="1"/>
          </p:cNvSpPr>
          <p:nvPr/>
        </p:nvSpPr>
        <p:spPr bwMode="auto">
          <a:xfrm>
            <a:off x="6075609" y="112074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0" name="Freeform 83"/>
          <p:cNvSpPr/>
          <p:nvPr/>
        </p:nvSpPr>
        <p:spPr bwMode="auto">
          <a:xfrm>
            <a:off x="6023235" y="1218355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1" name="Freeform 84"/>
          <p:cNvSpPr/>
          <p:nvPr/>
        </p:nvSpPr>
        <p:spPr bwMode="auto">
          <a:xfrm>
            <a:off x="5972052" y="122549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2" name="Freeform 85"/>
          <p:cNvSpPr>
            <a:spLocks noEditPoints="1"/>
          </p:cNvSpPr>
          <p:nvPr/>
        </p:nvSpPr>
        <p:spPr bwMode="auto">
          <a:xfrm>
            <a:off x="5908964" y="2094427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3" name="Freeform 86"/>
          <p:cNvSpPr/>
          <p:nvPr/>
        </p:nvSpPr>
        <p:spPr bwMode="auto">
          <a:xfrm>
            <a:off x="7294491" y="2401528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4" name="Freeform 87"/>
          <p:cNvSpPr/>
          <p:nvPr/>
        </p:nvSpPr>
        <p:spPr bwMode="auto">
          <a:xfrm>
            <a:off x="7399239" y="239319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5" name="Freeform 88"/>
          <p:cNvSpPr/>
          <p:nvPr/>
        </p:nvSpPr>
        <p:spPr bwMode="auto">
          <a:xfrm>
            <a:off x="7330201" y="2441999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6" name="Freeform 89"/>
          <p:cNvSpPr>
            <a:spLocks noEditPoints="1"/>
          </p:cNvSpPr>
          <p:nvPr/>
        </p:nvSpPr>
        <p:spPr bwMode="auto">
          <a:xfrm>
            <a:off x="7044525" y="1473082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7" name="Freeform 90"/>
          <p:cNvSpPr/>
          <p:nvPr/>
        </p:nvSpPr>
        <p:spPr bwMode="auto">
          <a:xfrm>
            <a:off x="5655428" y="2268213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8" name="Freeform 91"/>
          <p:cNvSpPr/>
          <p:nvPr/>
        </p:nvSpPr>
        <p:spPr bwMode="auto">
          <a:xfrm>
            <a:off x="5645905" y="226107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9" name="Freeform 92"/>
          <p:cNvSpPr/>
          <p:nvPr/>
        </p:nvSpPr>
        <p:spPr bwMode="auto">
          <a:xfrm>
            <a:off x="5676853" y="230392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0" name="Freeform 93"/>
          <p:cNvSpPr>
            <a:spLocks noEditPoints="1"/>
          </p:cNvSpPr>
          <p:nvPr/>
        </p:nvSpPr>
        <p:spPr bwMode="auto">
          <a:xfrm>
            <a:off x="6675527" y="3506140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1" name="Freeform 94"/>
          <p:cNvSpPr/>
          <p:nvPr/>
        </p:nvSpPr>
        <p:spPr bwMode="auto">
          <a:xfrm>
            <a:off x="6476745" y="2321777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2" name="Freeform 95"/>
          <p:cNvSpPr/>
          <p:nvPr/>
        </p:nvSpPr>
        <p:spPr bwMode="auto">
          <a:xfrm>
            <a:off x="6466032" y="2184891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3" name="Freeform 96"/>
          <p:cNvSpPr/>
          <p:nvPr/>
        </p:nvSpPr>
        <p:spPr bwMode="auto">
          <a:xfrm>
            <a:off x="6496980" y="220869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4" name="Freeform 97"/>
          <p:cNvSpPr/>
          <p:nvPr/>
        </p:nvSpPr>
        <p:spPr bwMode="auto">
          <a:xfrm>
            <a:off x="6488648" y="235629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5" name="Freeform 98"/>
          <p:cNvSpPr>
            <a:spLocks noEditPoints="1"/>
          </p:cNvSpPr>
          <p:nvPr/>
        </p:nvSpPr>
        <p:spPr bwMode="auto">
          <a:xfrm>
            <a:off x="6450558" y="1150507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6" name="燕尾形 135"/>
          <p:cNvSpPr/>
          <p:nvPr/>
        </p:nvSpPr>
        <p:spPr>
          <a:xfrm rot="5400000">
            <a:off x="1899399" y="1518351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2034378" y="1950287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2287061" y="1128399"/>
            <a:ext cx="974090" cy="336550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2277342" y="1439371"/>
            <a:ext cx="248362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</p:txBody>
      </p:sp>
      <p:sp>
        <p:nvSpPr>
          <p:cNvPr id="140" name="燕尾形 139"/>
          <p:cNvSpPr/>
          <p:nvPr/>
        </p:nvSpPr>
        <p:spPr>
          <a:xfrm rot="5400000">
            <a:off x="1899399" y="2544198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2034378" y="2976134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2287061" y="2154246"/>
            <a:ext cx="974090" cy="336550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2277342" y="2465218"/>
            <a:ext cx="248362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</p:txBody>
      </p:sp>
      <p:sp>
        <p:nvSpPr>
          <p:cNvPr id="144" name="燕尾形 143"/>
          <p:cNvSpPr/>
          <p:nvPr/>
        </p:nvSpPr>
        <p:spPr>
          <a:xfrm rot="5400000">
            <a:off x="1899399" y="3624037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2034378" y="4055972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2287061" y="3234084"/>
            <a:ext cx="974090" cy="336550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2277342" y="3545057"/>
            <a:ext cx="248362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</p:txBody>
      </p:sp>
    </p:spTree>
    <p:extLst>
      <p:ext uri="{BB962C8B-B14F-4D97-AF65-F5344CB8AC3E}">
        <p14:creationId xmlns:p14="http://schemas.microsoft.com/office/powerpoint/2010/main" val="13062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250"/>
                            </p:stCondLst>
                            <p:childTnLst>
                              <p:par>
                                <p:cTn id="3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625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675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250"/>
                            </p:stCondLst>
                            <p:childTnLst>
                              <p:par>
                                <p:cTn id="3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8250"/>
                            </p:stCondLst>
                            <p:childTnLst>
                              <p:par>
                                <p:cTn id="3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875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9250"/>
                            </p:stCondLst>
                            <p:childTnLst>
                              <p:par>
                                <p:cTn id="3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250"/>
                            </p:stCondLst>
                            <p:childTnLst>
                              <p:par>
                                <p:cTn id="3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75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4" grpId="0" bldLvl="0" animBg="1"/>
      <p:bldP spid="85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8" grpId="0"/>
      <p:bldP spid="139" grpId="0"/>
      <p:bldP spid="140" grpId="0" bldLvl="0" animBg="1"/>
      <p:bldP spid="142" grpId="0"/>
      <p:bldP spid="143" grpId="0"/>
      <p:bldP spid="144" grpId="0" bldLvl="0" animBg="1"/>
      <p:bldP spid="146" grpId="0"/>
      <p:bldP spid="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81730" y="2642870"/>
            <a:ext cx="2439670" cy="0"/>
          </a:xfrm>
          <a:prstGeom prst="line">
            <a:avLst/>
          </a:prstGeom>
          <a:ln w="25400">
            <a:solidFill>
              <a:srgbClr val="DCB6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矩形 867"/>
          <p:cNvSpPr/>
          <p:nvPr/>
        </p:nvSpPr>
        <p:spPr>
          <a:xfrm>
            <a:off x="2803130" y="1956908"/>
            <a:ext cx="944880" cy="1005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04</a:t>
            </a:r>
          </a:p>
        </p:txBody>
      </p:sp>
      <p:sp>
        <p:nvSpPr>
          <p:cNvPr id="877" name="矩形 876"/>
          <p:cNvSpPr/>
          <p:nvPr/>
        </p:nvSpPr>
        <p:spPr>
          <a:xfrm>
            <a:off x="3588385" y="2277110"/>
            <a:ext cx="261239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产品创意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39454" y="1676533"/>
            <a:ext cx="2190750" cy="2190750"/>
            <a:chOff x="1785938" y="2546350"/>
            <a:chExt cx="2921000" cy="2921000"/>
          </a:xfrm>
        </p:grpSpPr>
        <p:sp>
          <p:nvSpPr>
            <p:cNvPr id="2" name="空心弧 1"/>
            <p:cNvSpPr/>
            <p:nvPr/>
          </p:nvSpPr>
          <p:spPr>
            <a:xfrm>
              <a:off x="1785938" y="2546350"/>
              <a:ext cx="2921000" cy="2921000"/>
            </a:xfrm>
            <a:prstGeom prst="blockArc">
              <a:avLst>
                <a:gd name="adj1" fmla="val 10800000"/>
                <a:gd name="adj2" fmla="val 21573038"/>
                <a:gd name="adj3" fmla="val 2776"/>
              </a:avLst>
            </a:prstGeom>
            <a:solidFill>
              <a:srgbClr val="DCB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DCB68A"/>
                </a:solidFill>
                <a:latin typeface="AgencyFB-Regular" pitchFamily="50" charset="0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1946275" y="2693988"/>
              <a:ext cx="2600325" cy="1300162"/>
            </a:xfrm>
            <a:custGeom>
              <a:avLst/>
              <a:gdLst>
                <a:gd name="connsiteX0" fmla="*/ 1123950 w 2247900"/>
                <a:gd name="connsiteY0" fmla="*/ 0 h 1123950"/>
                <a:gd name="connsiteX1" fmla="*/ 2247900 w 2247900"/>
                <a:gd name="connsiteY1" fmla="*/ 1123950 h 1123950"/>
                <a:gd name="connsiteX2" fmla="*/ 0 w 2247900"/>
                <a:gd name="connsiteY2" fmla="*/ 1123950 h 1123950"/>
                <a:gd name="connsiteX3" fmla="*/ 1123950 w 2247900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900" h="1123950">
                  <a:moveTo>
                    <a:pt x="1123950" y="0"/>
                  </a:moveTo>
                  <a:cubicBezTo>
                    <a:pt x="1744690" y="0"/>
                    <a:pt x="2247900" y="503210"/>
                    <a:pt x="2247900" y="1123950"/>
                  </a:cubicBezTo>
                  <a:lnTo>
                    <a:pt x="0" y="1123950"/>
                  </a:lnTo>
                  <a:cubicBezTo>
                    <a:pt x="0" y="503210"/>
                    <a:pt x="503210" y="0"/>
                    <a:pt x="1123950" y="0"/>
                  </a:cubicBezTo>
                  <a:close/>
                </a:path>
              </a:pathLst>
            </a:custGeom>
            <a:solidFill>
              <a:srgbClr val="DCB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DCB68A"/>
                </a:solidFill>
              </a:endParaRPr>
            </a:p>
          </p:txBody>
        </p:sp>
      </p:grpSp>
      <p:sp>
        <p:nvSpPr>
          <p:cNvPr id="4" name="Freeform 220"/>
          <p:cNvSpPr/>
          <p:nvPr/>
        </p:nvSpPr>
        <p:spPr bwMode="auto">
          <a:xfrm>
            <a:off x="2222897" y="1959901"/>
            <a:ext cx="423863" cy="315516"/>
          </a:xfrm>
          <a:custGeom>
            <a:avLst/>
            <a:gdLst>
              <a:gd name="T0" fmla="*/ 1649836615 w 176"/>
              <a:gd name="T1" fmla="*/ 1216864125 h 131"/>
              <a:gd name="T2" fmla="*/ 1649836615 w 176"/>
              <a:gd name="T3" fmla="*/ 0 h 131"/>
              <a:gd name="T4" fmla="*/ 1288933752 w 176"/>
              <a:gd name="T5" fmla="*/ 0 h 131"/>
              <a:gd name="T6" fmla="*/ 1288933752 w 176"/>
              <a:gd name="T7" fmla="*/ 1216864125 h 131"/>
              <a:gd name="T8" fmla="*/ 1082705379 w 176"/>
              <a:gd name="T9" fmla="*/ 1216864125 h 131"/>
              <a:gd name="T10" fmla="*/ 1082705379 w 176"/>
              <a:gd name="T11" fmla="*/ 742491840 h 131"/>
              <a:gd name="T12" fmla="*/ 721802516 w 176"/>
              <a:gd name="T13" fmla="*/ 742491840 h 131"/>
              <a:gd name="T14" fmla="*/ 721802516 w 176"/>
              <a:gd name="T15" fmla="*/ 1216864125 h 131"/>
              <a:gd name="T16" fmla="*/ 525884919 w 176"/>
              <a:gd name="T17" fmla="*/ 1216864125 h 131"/>
              <a:gd name="T18" fmla="*/ 525884919 w 176"/>
              <a:gd name="T19" fmla="*/ 329996017 h 131"/>
              <a:gd name="T20" fmla="*/ 154671280 w 176"/>
              <a:gd name="T21" fmla="*/ 329996017 h 131"/>
              <a:gd name="T22" fmla="*/ 154671280 w 176"/>
              <a:gd name="T23" fmla="*/ 1216864125 h 131"/>
              <a:gd name="T24" fmla="*/ 0 w 176"/>
              <a:gd name="T25" fmla="*/ 1216864125 h 131"/>
              <a:gd name="T26" fmla="*/ 0 w 176"/>
              <a:gd name="T27" fmla="*/ 1350925509 h 131"/>
              <a:gd name="T28" fmla="*/ 1814818671 w 176"/>
              <a:gd name="T29" fmla="*/ 1350925509 h 131"/>
              <a:gd name="T30" fmla="*/ 1814818671 w 176"/>
              <a:gd name="T31" fmla="*/ 1216864125 h 131"/>
              <a:gd name="T32" fmla="*/ 1649836615 w 176"/>
              <a:gd name="T33" fmla="*/ 1216864125 h 1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6" h="131">
                <a:moveTo>
                  <a:pt x="160" y="118"/>
                </a:moveTo>
                <a:lnTo>
                  <a:pt x="160" y="0"/>
                </a:lnTo>
                <a:lnTo>
                  <a:pt x="125" y="0"/>
                </a:lnTo>
                <a:lnTo>
                  <a:pt x="125" y="118"/>
                </a:lnTo>
                <a:lnTo>
                  <a:pt x="105" y="118"/>
                </a:lnTo>
                <a:lnTo>
                  <a:pt x="105" y="72"/>
                </a:lnTo>
                <a:lnTo>
                  <a:pt x="70" y="72"/>
                </a:lnTo>
                <a:lnTo>
                  <a:pt x="70" y="118"/>
                </a:lnTo>
                <a:lnTo>
                  <a:pt x="51" y="118"/>
                </a:lnTo>
                <a:lnTo>
                  <a:pt x="51" y="32"/>
                </a:lnTo>
                <a:lnTo>
                  <a:pt x="15" y="32"/>
                </a:lnTo>
                <a:lnTo>
                  <a:pt x="15" y="118"/>
                </a:lnTo>
                <a:lnTo>
                  <a:pt x="0" y="118"/>
                </a:lnTo>
                <a:lnTo>
                  <a:pt x="0" y="131"/>
                </a:lnTo>
                <a:lnTo>
                  <a:pt x="176" y="131"/>
                </a:lnTo>
                <a:lnTo>
                  <a:pt x="176" y="118"/>
                </a:lnTo>
                <a:lnTo>
                  <a:pt x="160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rgbClr val="DCB68A"/>
              </a:solidFill>
            </a:endParaRPr>
          </a:p>
        </p:txBody>
      </p:sp>
      <p:sp>
        <p:nvSpPr>
          <p:cNvPr id="5" name="文本框 14"/>
          <p:cNvSpPr txBox="1">
            <a:spLocks noChangeArrowheads="1"/>
          </p:cNvSpPr>
          <p:nvPr/>
        </p:nvSpPr>
        <p:spPr bwMode="auto">
          <a:xfrm>
            <a:off x="1669445" y="2331996"/>
            <a:ext cx="156966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50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一</a:t>
            </a:r>
            <a:r>
              <a:rPr lang="zh-CN" altLang="en-US" sz="135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键生成旅游攻略</a:t>
            </a:r>
            <a:endParaRPr lang="en-US" altLang="zh-CN" sz="135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75435" y="1667008"/>
            <a:ext cx="2190750" cy="2190750"/>
            <a:chOff x="4633913" y="2533650"/>
            <a:chExt cx="2921000" cy="2921000"/>
          </a:xfrm>
        </p:grpSpPr>
        <p:sp>
          <p:nvSpPr>
            <p:cNvPr id="6" name="空心弧 5"/>
            <p:cNvSpPr/>
            <p:nvPr/>
          </p:nvSpPr>
          <p:spPr>
            <a:xfrm flipV="1">
              <a:off x="4633913" y="2533650"/>
              <a:ext cx="2921000" cy="2921000"/>
            </a:xfrm>
            <a:prstGeom prst="blockArc">
              <a:avLst>
                <a:gd name="adj1" fmla="val 10800000"/>
                <a:gd name="adj2" fmla="val 21573038"/>
                <a:gd name="adj3" fmla="val 2776"/>
              </a:avLst>
            </a:prstGeom>
            <a:solidFill>
              <a:srgbClr val="435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DCB68A"/>
                </a:solidFill>
                <a:latin typeface="AgencyFB-Regular" pitchFamily="50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V="1">
              <a:off x="4794250" y="4006850"/>
              <a:ext cx="2600325" cy="1300163"/>
            </a:xfrm>
            <a:custGeom>
              <a:avLst/>
              <a:gdLst>
                <a:gd name="connsiteX0" fmla="*/ 1123950 w 2247900"/>
                <a:gd name="connsiteY0" fmla="*/ 0 h 1123950"/>
                <a:gd name="connsiteX1" fmla="*/ 2247900 w 2247900"/>
                <a:gd name="connsiteY1" fmla="*/ 1123950 h 1123950"/>
                <a:gd name="connsiteX2" fmla="*/ 0 w 2247900"/>
                <a:gd name="connsiteY2" fmla="*/ 1123950 h 1123950"/>
                <a:gd name="connsiteX3" fmla="*/ 1123950 w 2247900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900" h="1123950">
                  <a:moveTo>
                    <a:pt x="1123950" y="0"/>
                  </a:moveTo>
                  <a:cubicBezTo>
                    <a:pt x="1744690" y="0"/>
                    <a:pt x="2247900" y="503210"/>
                    <a:pt x="2247900" y="1123950"/>
                  </a:cubicBezTo>
                  <a:lnTo>
                    <a:pt x="0" y="1123950"/>
                  </a:lnTo>
                  <a:cubicBezTo>
                    <a:pt x="0" y="503210"/>
                    <a:pt x="503210" y="0"/>
                    <a:pt x="1123950" y="0"/>
                  </a:cubicBezTo>
                  <a:close/>
                </a:path>
              </a:pathLst>
            </a:custGeom>
            <a:solidFill>
              <a:srgbClr val="435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DCB68A"/>
                </a:solidFill>
              </a:endParaRPr>
            </a:p>
          </p:txBody>
        </p:sp>
      </p:grp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4149059" y="3309254"/>
            <a:ext cx="84350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 b="1" dirty="0" smtClean="0">
                <a:solidFill>
                  <a:srgbClr val="DCB68A"/>
                </a:solidFill>
                <a:latin typeface="AgencyFB-Regular" pitchFamily="50" charset="0"/>
              </a:rPr>
              <a:t>DIY</a:t>
            </a:r>
            <a:r>
              <a:rPr lang="zh-CN" altLang="en-US" sz="1350" b="1" dirty="0">
                <a:solidFill>
                  <a:srgbClr val="DCB68A"/>
                </a:solidFill>
                <a:latin typeface="AgencyFB-Regular" pitchFamily="50" charset="0"/>
              </a:rPr>
              <a:t>攻略</a:t>
            </a:r>
            <a:endParaRPr lang="en-US" altLang="zh-CN" sz="1350" b="1" dirty="0">
              <a:solidFill>
                <a:srgbClr val="DCB68A"/>
              </a:solidFill>
              <a:latin typeface="AgencyFB-Regular" pitchFamily="50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05860" y="1676533"/>
            <a:ext cx="2190750" cy="2190750"/>
            <a:chOff x="7474480" y="2546350"/>
            <a:chExt cx="2921000" cy="2921000"/>
          </a:xfrm>
        </p:grpSpPr>
        <p:sp>
          <p:nvSpPr>
            <p:cNvPr id="9" name="空心弧 8"/>
            <p:cNvSpPr/>
            <p:nvPr/>
          </p:nvSpPr>
          <p:spPr>
            <a:xfrm>
              <a:off x="7474480" y="2546350"/>
              <a:ext cx="2921000" cy="2921000"/>
            </a:xfrm>
            <a:prstGeom prst="blockArc">
              <a:avLst>
                <a:gd name="adj1" fmla="val 10800000"/>
                <a:gd name="adj2" fmla="val 21573038"/>
                <a:gd name="adj3" fmla="val 2776"/>
              </a:avLst>
            </a:prstGeom>
            <a:solidFill>
              <a:srgbClr val="DCB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DCB68A"/>
                </a:solidFill>
                <a:latin typeface="AgencyFB-Regular" pitchFamily="50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634817" y="2693988"/>
              <a:ext cx="2600325" cy="1300162"/>
            </a:xfrm>
            <a:custGeom>
              <a:avLst/>
              <a:gdLst>
                <a:gd name="connsiteX0" fmla="*/ 1123950 w 2247900"/>
                <a:gd name="connsiteY0" fmla="*/ 0 h 1123950"/>
                <a:gd name="connsiteX1" fmla="*/ 2247900 w 2247900"/>
                <a:gd name="connsiteY1" fmla="*/ 1123950 h 1123950"/>
                <a:gd name="connsiteX2" fmla="*/ 0 w 2247900"/>
                <a:gd name="connsiteY2" fmla="*/ 1123950 h 1123950"/>
                <a:gd name="connsiteX3" fmla="*/ 1123950 w 2247900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900" h="1123950">
                  <a:moveTo>
                    <a:pt x="1123950" y="0"/>
                  </a:moveTo>
                  <a:cubicBezTo>
                    <a:pt x="1744690" y="0"/>
                    <a:pt x="2247900" y="503210"/>
                    <a:pt x="2247900" y="1123950"/>
                  </a:cubicBezTo>
                  <a:lnTo>
                    <a:pt x="0" y="1123950"/>
                  </a:lnTo>
                  <a:cubicBezTo>
                    <a:pt x="0" y="503210"/>
                    <a:pt x="503210" y="0"/>
                    <a:pt x="1123950" y="0"/>
                  </a:cubicBezTo>
                  <a:close/>
                </a:path>
              </a:pathLst>
            </a:custGeom>
            <a:solidFill>
              <a:srgbClr val="DCB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DCB68A"/>
                </a:solidFill>
              </a:endParaRPr>
            </a:p>
          </p:txBody>
        </p:sp>
      </p:grpSp>
      <p:sp>
        <p:nvSpPr>
          <p:cNvPr id="11" name="文本框 20"/>
          <p:cNvSpPr txBox="1">
            <a:spLocks noChangeArrowheads="1"/>
          </p:cNvSpPr>
          <p:nvPr/>
        </p:nvSpPr>
        <p:spPr bwMode="auto">
          <a:xfrm>
            <a:off x="5937514" y="2349576"/>
            <a:ext cx="156966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5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自选景点旅游攻略</a:t>
            </a:r>
            <a:endParaRPr lang="en-US" altLang="zh-CN" sz="135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93476" y="1916280"/>
            <a:ext cx="421472" cy="423881"/>
            <a:chOff x="8657968" y="2866013"/>
            <a:chExt cx="561963" cy="565175"/>
          </a:xfrm>
          <a:solidFill>
            <a:schemeClr val="bg1"/>
          </a:solidFill>
        </p:grpSpPr>
        <p:sp>
          <p:nvSpPr>
            <p:cNvPr id="19" name="Freeform 478"/>
            <p:cNvSpPr/>
            <p:nvPr/>
          </p:nvSpPr>
          <p:spPr bwMode="auto">
            <a:xfrm>
              <a:off x="8657968" y="2866013"/>
              <a:ext cx="507373" cy="507373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  <p:sp>
          <p:nvSpPr>
            <p:cNvPr id="20" name="Freeform 479"/>
            <p:cNvSpPr>
              <a:spLocks noEditPoints="1"/>
            </p:cNvSpPr>
            <p:nvPr/>
          </p:nvSpPr>
          <p:spPr bwMode="auto">
            <a:xfrm>
              <a:off x="8702925" y="2910970"/>
              <a:ext cx="417459" cy="417459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  <p:sp>
          <p:nvSpPr>
            <p:cNvPr id="21" name="Freeform 480"/>
            <p:cNvSpPr/>
            <p:nvPr/>
          </p:nvSpPr>
          <p:spPr bwMode="auto">
            <a:xfrm>
              <a:off x="9020835" y="3235302"/>
              <a:ext cx="199096" cy="195886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  <p:sp>
          <p:nvSpPr>
            <p:cNvPr id="22" name="Freeform 481"/>
            <p:cNvSpPr>
              <a:spLocks noEditPoints="1"/>
            </p:cNvSpPr>
            <p:nvPr/>
          </p:nvSpPr>
          <p:spPr bwMode="auto">
            <a:xfrm>
              <a:off x="8975878" y="3180713"/>
              <a:ext cx="202308" cy="205518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13138" y="2837013"/>
            <a:ext cx="170045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1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只需要输入目的地和天数即可生成旅游攻略。可以有平价游，豪华游等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833515" y="2837013"/>
            <a:ext cx="1700452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1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输入目的地，天数，想玩的景点，根据算法合理规划攻略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709198" y="2027196"/>
            <a:ext cx="1700452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1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提供美食、酒店、景点信息，一站式整合信息资源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355307" y="2895724"/>
            <a:ext cx="428699" cy="363670"/>
            <a:chOff x="6791325" y="3867151"/>
            <a:chExt cx="282576" cy="239712"/>
          </a:xfrm>
          <a:solidFill>
            <a:schemeClr val="bg1"/>
          </a:solidFill>
        </p:grpSpPr>
        <p:sp>
          <p:nvSpPr>
            <p:cNvPr id="24" name="Freeform 103"/>
            <p:cNvSpPr/>
            <p:nvPr/>
          </p:nvSpPr>
          <p:spPr bwMode="auto">
            <a:xfrm>
              <a:off x="6889750" y="3916363"/>
              <a:ext cx="39688" cy="58738"/>
            </a:xfrm>
            <a:custGeom>
              <a:avLst/>
              <a:gdLst>
                <a:gd name="T0" fmla="*/ 14 w 25"/>
                <a:gd name="T1" fmla="*/ 33 h 37"/>
                <a:gd name="T2" fmla="*/ 25 w 25"/>
                <a:gd name="T3" fmla="*/ 14 h 37"/>
                <a:gd name="T4" fmla="*/ 21 w 25"/>
                <a:gd name="T5" fmla="*/ 0 h 37"/>
                <a:gd name="T6" fmla="*/ 0 w 25"/>
                <a:gd name="T7" fmla="*/ 37 h 37"/>
                <a:gd name="T8" fmla="*/ 14 w 25"/>
                <a:gd name="T9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14" y="33"/>
                  </a:moveTo>
                  <a:lnTo>
                    <a:pt x="25" y="14"/>
                  </a:lnTo>
                  <a:lnTo>
                    <a:pt x="21" y="0"/>
                  </a:lnTo>
                  <a:lnTo>
                    <a:pt x="0" y="37"/>
                  </a:lnTo>
                  <a:lnTo>
                    <a:pt x="14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  <p:sp>
          <p:nvSpPr>
            <p:cNvPr id="25" name="Freeform 104"/>
            <p:cNvSpPr/>
            <p:nvPr/>
          </p:nvSpPr>
          <p:spPr bwMode="auto">
            <a:xfrm>
              <a:off x="6907213" y="3903663"/>
              <a:ext cx="166688" cy="203200"/>
            </a:xfrm>
            <a:custGeom>
              <a:avLst/>
              <a:gdLst>
                <a:gd name="T0" fmla="*/ 159 w 173"/>
                <a:gd name="T1" fmla="*/ 53 h 209"/>
                <a:gd name="T2" fmla="*/ 66 w 173"/>
                <a:gd name="T3" fmla="*/ 0 h 209"/>
                <a:gd name="T4" fmla="*/ 72 w 173"/>
                <a:gd name="T5" fmla="*/ 24 h 209"/>
                <a:gd name="T6" fmla="*/ 150 w 173"/>
                <a:gd name="T7" fmla="*/ 69 h 209"/>
                <a:gd name="T8" fmla="*/ 152 w 173"/>
                <a:gd name="T9" fmla="*/ 74 h 209"/>
                <a:gd name="T10" fmla="*/ 105 w 173"/>
                <a:gd name="T11" fmla="*/ 155 h 209"/>
                <a:gd name="T12" fmla="*/ 80 w 173"/>
                <a:gd name="T13" fmla="*/ 141 h 209"/>
                <a:gd name="T14" fmla="*/ 66 w 173"/>
                <a:gd name="T15" fmla="*/ 148 h 209"/>
                <a:gd name="T16" fmla="*/ 0 w 173"/>
                <a:gd name="T17" fmla="*/ 165 h 209"/>
                <a:gd name="T18" fmla="*/ 71 w 173"/>
                <a:gd name="T19" fmla="*/ 206 h 209"/>
                <a:gd name="T20" fmla="*/ 82 w 173"/>
                <a:gd name="T21" fmla="*/ 209 h 209"/>
                <a:gd name="T22" fmla="*/ 101 w 173"/>
                <a:gd name="T23" fmla="*/ 198 h 209"/>
                <a:gd name="T24" fmla="*/ 167 w 173"/>
                <a:gd name="T25" fmla="*/ 83 h 209"/>
                <a:gd name="T26" fmla="*/ 159 w 173"/>
                <a:gd name="T27" fmla="*/ 5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9">
                  <a:moveTo>
                    <a:pt x="159" y="5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2" y="70"/>
                    <a:pt x="153" y="72"/>
                    <a:pt x="152" y="7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6" y="144"/>
                    <a:pt x="71" y="146"/>
                    <a:pt x="66" y="148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71" y="206"/>
                    <a:pt x="71" y="206"/>
                    <a:pt x="71" y="206"/>
                  </a:cubicBezTo>
                  <a:cubicBezTo>
                    <a:pt x="74" y="208"/>
                    <a:pt x="78" y="209"/>
                    <a:pt x="82" y="209"/>
                  </a:cubicBezTo>
                  <a:cubicBezTo>
                    <a:pt x="89" y="209"/>
                    <a:pt x="97" y="205"/>
                    <a:pt x="101" y="198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73" y="73"/>
                    <a:pt x="170" y="60"/>
                    <a:pt x="159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  <p:sp>
          <p:nvSpPr>
            <p:cNvPr id="26" name="Freeform 105"/>
            <p:cNvSpPr>
              <a:spLocks noEditPoints="1"/>
            </p:cNvSpPr>
            <p:nvPr/>
          </p:nvSpPr>
          <p:spPr bwMode="auto">
            <a:xfrm>
              <a:off x="6791325" y="3867151"/>
              <a:ext cx="193675" cy="196850"/>
            </a:xfrm>
            <a:custGeom>
              <a:avLst/>
              <a:gdLst>
                <a:gd name="T0" fmla="*/ 197 w 200"/>
                <a:gd name="T1" fmla="*/ 144 h 203"/>
                <a:gd name="T2" fmla="*/ 163 w 200"/>
                <a:gd name="T3" fmla="*/ 16 h 203"/>
                <a:gd name="T4" fmla="*/ 142 w 200"/>
                <a:gd name="T5" fmla="*/ 0 h 203"/>
                <a:gd name="T6" fmla="*/ 142 w 200"/>
                <a:gd name="T7" fmla="*/ 0 h 203"/>
                <a:gd name="T8" fmla="*/ 136 w 200"/>
                <a:gd name="T9" fmla="*/ 1 h 203"/>
                <a:gd name="T10" fmla="*/ 18 w 200"/>
                <a:gd name="T11" fmla="*/ 32 h 203"/>
                <a:gd name="T12" fmla="*/ 3 w 200"/>
                <a:gd name="T13" fmla="*/ 59 h 203"/>
                <a:gd name="T14" fmla="*/ 37 w 200"/>
                <a:gd name="T15" fmla="*/ 187 h 203"/>
                <a:gd name="T16" fmla="*/ 58 w 200"/>
                <a:gd name="T17" fmla="*/ 203 h 203"/>
                <a:gd name="T18" fmla="*/ 64 w 200"/>
                <a:gd name="T19" fmla="*/ 203 h 203"/>
                <a:gd name="T20" fmla="*/ 182 w 200"/>
                <a:gd name="T21" fmla="*/ 171 h 203"/>
                <a:gd name="T22" fmla="*/ 197 w 200"/>
                <a:gd name="T23" fmla="*/ 144 h 203"/>
                <a:gd name="T24" fmla="*/ 44 w 200"/>
                <a:gd name="T25" fmla="*/ 144 h 203"/>
                <a:gd name="T26" fmla="*/ 20 w 200"/>
                <a:gd name="T27" fmla="*/ 54 h 203"/>
                <a:gd name="T28" fmla="*/ 20 w 200"/>
                <a:gd name="T29" fmla="*/ 51 h 203"/>
                <a:gd name="T30" fmla="*/ 23 w 200"/>
                <a:gd name="T31" fmla="*/ 49 h 203"/>
                <a:gd name="T32" fmla="*/ 141 w 200"/>
                <a:gd name="T33" fmla="*/ 18 h 203"/>
                <a:gd name="T34" fmla="*/ 142 w 200"/>
                <a:gd name="T35" fmla="*/ 17 h 203"/>
                <a:gd name="T36" fmla="*/ 146 w 200"/>
                <a:gd name="T37" fmla="*/ 21 h 203"/>
                <a:gd name="T38" fmla="*/ 170 w 200"/>
                <a:gd name="T39" fmla="*/ 110 h 203"/>
                <a:gd name="T40" fmla="*/ 44 w 200"/>
                <a:gd name="T41" fmla="*/ 14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203">
                  <a:moveTo>
                    <a:pt x="197" y="144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160" y="6"/>
                    <a:pt x="151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0" y="0"/>
                    <a:pt x="138" y="0"/>
                    <a:pt x="136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6" y="35"/>
                    <a:pt x="0" y="47"/>
                    <a:pt x="3" y="59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40" y="197"/>
                    <a:pt x="48" y="203"/>
                    <a:pt x="58" y="203"/>
                  </a:cubicBezTo>
                  <a:cubicBezTo>
                    <a:pt x="60" y="203"/>
                    <a:pt x="62" y="203"/>
                    <a:pt x="64" y="203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94" y="168"/>
                    <a:pt x="200" y="156"/>
                    <a:pt x="197" y="144"/>
                  </a:cubicBezTo>
                  <a:close/>
                  <a:moveTo>
                    <a:pt x="44" y="14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19" y="53"/>
                    <a:pt x="20" y="52"/>
                    <a:pt x="20" y="51"/>
                  </a:cubicBezTo>
                  <a:cubicBezTo>
                    <a:pt x="21" y="51"/>
                    <a:pt x="21" y="50"/>
                    <a:pt x="23" y="49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18"/>
                    <a:pt x="142" y="17"/>
                    <a:pt x="142" y="17"/>
                  </a:cubicBezTo>
                  <a:cubicBezTo>
                    <a:pt x="143" y="17"/>
                    <a:pt x="145" y="18"/>
                    <a:pt x="146" y="21"/>
                  </a:cubicBezTo>
                  <a:cubicBezTo>
                    <a:pt x="170" y="110"/>
                    <a:pt x="170" y="110"/>
                    <a:pt x="170" y="110"/>
                  </a:cubicBezTo>
                  <a:lnTo>
                    <a:pt x="44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rgbClr val="DCB68A"/>
                </a:solidFill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8" grpId="0"/>
      <p:bldP spid="11" grpId="0"/>
      <p:bldP spid="27" grpId="0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/>
          <p:cNvSpPr/>
          <p:nvPr/>
        </p:nvSpPr>
        <p:spPr bwMode="auto">
          <a:xfrm flipH="1">
            <a:off x="6153382" y="4160339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>
              <a:solidFill>
                <a:srgbClr val="DCB68A"/>
              </a:solidFill>
            </a:endParaRPr>
          </a:p>
        </p:txBody>
      </p:sp>
      <p:sp>
        <p:nvSpPr>
          <p:cNvPr id="31" name="Freeform 24"/>
          <p:cNvSpPr/>
          <p:nvPr/>
        </p:nvSpPr>
        <p:spPr>
          <a:xfrm flipH="1">
            <a:off x="5977713" y="386253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2" name="Freeform 25"/>
          <p:cNvSpPr/>
          <p:nvPr/>
        </p:nvSpPr>
        <p:spPr>
          <a:xfrm flipH="1">
            <a:off x="6260642" y="4364637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6406516" y="3287123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6444606" y="321689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6432703" y="3260936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6" name="Freeform 8"/>
          <p:cNvSpPr/>
          <p:nvPr/>
        </p:nvSpPr>
        <p:spPr bwMode="auto">
          <a:xfrm>
            <a:off x="6424371" y="366683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7" name="Freeform 9"/>
          <p:cNvSpPr/>
          <p:nvPr/>
        </p:nvSpPr>
        <p:spPr bwMode="auto">
          <a:xfrm>
            <a:off x="6544593" y="3285932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6581493" y="3213323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9" name="Freeform 11"/>
          <p:cNvSpPr/>
          <p:nvPr/>
        </p:nvSpPr>
        <p:spPr bwMode="auto">
          <a:xfrm>
            <a:off x="6570780" y="325974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0" name="Freeform 12"/>
          <p:cNvSpPr/>
          <p:nvPr/>
        </p:nvSpPr>
        <p:spPr bwMode="auto">
          <a:xfrm>
            <a:off x="6562448" y="3663262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1" name="Freeform 13"/>
          <p:cNvSpPr/>
          <p:nvPr/>
        </p:nvSpPr>
        <p:spPr bwMode="auto">
          <a:xfrm>
            <a:off x="6664815" y="3288312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44" name="Group 123"/>
          <p:cNvGrpSpPr/>
          <p:nvPr/>
        </p:nvGrpSpPr>
        <p:grpSpPr>
          <a:xfrm>
            <a:off x="5738750" y="3196362"/>
            <a:ext cx="613013" cy="465414"/>
            <a:chOff x="7170738" y="4168775"/>
            <a:chExt cx="817563" cy="620713"/>
          </a:xfrm>
          <a:solidFill>
            <a:srgbClr val="DCB68A"/>
          </a:solidFill>
        </p:grpSpPr>
        <p:sp>
          <p:nvSpPr>
            <p:cNvPr id="45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51" name="Freeform 20"/>
          <p:cNvSpPr>
            <a:spLocks noEditPoints="1"/>
          </p:cNvSpPr>
          <p:nvPr/>
        </p:nvSpPr>
        <p:spPr bwMode="auto">
          <a:xfrm>
            <a:off x="5240007" y="1607588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7526603" y="151950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3" name="Freeform 22"/>
          <p:cNvSpPr/>
          <p:nvPr/>
        </p:nvSpPr>
        <p:spPr bwMode="auto">
          <a:xfrm>
            <a:off x="7564693" y="1598065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4" name="Freeform 23"/>
          <p:cNvSpPr/>
          <p:nvPr/>
        </p:nvSpPr>
        <p:spPr bwMode="auto">
          <a:xfrm>
            <a:off x="7418284" y="1598065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5" name="Freeform 24"/>
          <p:cNvSpPr/>
          <p:nvPr/>
        </p:nvSpPr>
        <p:spPr bwMode="auto">
          <a:xfrm>
            <a:off x="7574216" y="1481414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6" name="Freeform 25"/>
          <p:cNvSpPr>
            <a:spLocks noEditPoints="1"/>
          </p:cNvSpPr>
          <p:nvPr/>
        </p:nvSpPr>
        <p:spPr bwMode="auto">
          <a:xfrm>
            <a:off x="6721950" y="1225497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7" name="Freeform 26"/>
          <p:cNvSpPr>
            <a:spLocks noEditPoints="1"/>
          </p:cNvSpPr>
          <p:nvPr/>
        </p:nvSpPr>
        <p:spPr bwMode="auto">
          <a:xfrm>
            <a:off x="6576732" y="136952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8" name="Freeform 27"/>
          <p:cNvSpPr>
            <a:spLocks noEditPoints="1"/>
          </p:cNvSpPr>
          <p:nvPr/>
        </p:nvSpPr>
        <p:spPr bwMode="auto">
          <a:xfrm>
            <a:off x="6611250" y="1265968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9" name="Freeform 28"/>
          <p:cNvSpPr>
            <a:spLocks noEditPoints="1"/>
          </p:cNvSpPr>
          <p:nvPr/>
        </p:nvSpPr>
        <p:spPr bwMode="auto">
          <a:xfrm>
            <a:off x="6738250" y="1392968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771943" y="1418328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1" name="Freeform 30"/>
          <p:cNvSpPr>
            <a:spLocks noEditPoints="1"/>
          </p:cNvSpPr>
          <p:nvPr/>
        </p:nvSpPr>
        <p:spPr bwMode="auto">
          <a:xfrm>
            <a:off x="7311156" y="109575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7214740" y="1094562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3" name="Freeform 32"/>
          <p:cNvSpPr>
            <a:spLocks noEditPoints="1"/>
          </p:cNvSpPr>
          <p:nvPr/>
        </p:nvSpPr>
        <p:spPr bwMode="auto">
          <a:xfrm>
            <a:off x="5634002" y="288717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64" name="Group 127"/>
          <p:cNvGrpSpPr/>
          <p:nvPr/>
        </p:nvGrpSpPr>
        <p:grpSpPr>
          <a:xfrm>
            <a:off x="6818365" y="3195468"/>
            <a:ext cx="380902" cy="490410"/>
            <a:chOff x="8610600" y="4127500"/>
            <a:chExt cx="508001" cy="654050"/>
          </a:xfrm>
          <a:solidFill>
            <a:srgbClr val="DCB68A"/>
          </a:solidFill>
        </p:grpSpPr>
        <p:sp>
          <p:nvSpPr>
            <p:cNvPr id="65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6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7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8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9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0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1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2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73" name="Freeform 41"/>
          <p:cNvSpPr>
            <a:spLocks noEditPoints="1"/>
          </p:cNvSpPr>
          <p:nvPr/>
        </p:nvSpPr>
        <p:spPr bwMode="auto">
          <a:xfrm>
            <a:off x="7133799" y="2700297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4" name="Freeform 42"/>
          <p:cNvSpPr/>
          <p:nvPr/>
        </p:nvSpPr>
        <p:spPr bwMode="auto">
          <a:xfrm>
            <a:off x="7217121" y="297049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5" name="Freeform 43"/>
          <p:cNvSpPr/>
          <p:nvPr/>
        </p:nvSpPr>
        <p:spPr bwMode="auto">
          <a:xfrm>
            <a:off x="7188553" y="3015731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6" name="Freeform 44"/>
          <p:cNvSpPr/>
          <p:nvPr/>
        </p:nvSpPr>
        <p:spPr bwMode="auto">
          <a:xfrm>
            <a:off x="6297007" y="76246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7" name="Freeform 45"/>
          <p:cNvSpPr>
            <a:spLocks noEditPoints="1"/>
          </p:cNvSpPr>
          <p:nvPr/>
        </p:nvSpPr>
        <p:spPr bwMode="auto">
          <a:xfrm>
            <a:off x="6180356" y="2757432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8" name="Freeform 46"/>
          <p:cNvSpPr>
            <a:spLocks noEditPoints="1"/>
          </p:cNvSpPr>
          <p:nvPr/>
        </p:nvSpPr>
        <p:spPr bwMode="auto">
          <a:xfrm>
            <a:off x="7026671" y="196825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9" name="Freeform 47"/>
          <p:cNvSpPr>
            <a:spLocks noEditPoints="1"/>
          </p:cNvSpPr>
          <p:nvPr/>
        </p:nvSpPr>
        <p:spPr bwMode="auto">
          <a:xfrm>
            <a:off x="7492083" y="217774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4" name="Freeform 48"/>
          <p:cNvSpPr>
            <a:spLocks noEditPoints="1"/>
          </p:cNvSpPr>
          <p:nvPr/>
        </p:nvSpPr>
        <p:spPr bwMode="auto">
          <a:xfrm>
            <a:off x="6566018" y="2244407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5" name="Freeform 49"/>
          <p:cNvSpPr/>
          <p:nvPr/>
        </p:nvSpPr>
        <p:spPr bwMode="auto">
          <a:xfrm>
            <a:off x="6645770" y="238248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86" name="Group 126"/>
          <p:cNvGrpSpPr/>
          <p:nvPr/>
        </p:nvGrpSpPr>
        <p:grpSpPr>
          <a:xfrm>
            <a:off x="6739804" y="2803855"/>
            <a:ext cx="340430" cy="323766"/>
            <a:chOff x="8505825" y="3605213"/>
            <a:chExt cx="454025" cy="431800"/>
          </a:xfrm>
        </p:grpSpPr>
        <p:sp>
          <p:nvSpPr>
            <p:cNvPr id="8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8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89" name="Freeform 52"/>
          <p:cNvSpPr/>
          <p:nvPr/>
        </p:nvSpPr>
        <p:spPr bwMode="auto">
          <a:xfrm>
            <a:off x="5689946" y="876734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0" name="Freeform 53"/>
          <p:cNvSpPr/>
          <p:nvPr/>
        </p:nvSpPr>
        <p:spPr bwMode="auto">
          <a:xfrm>
            <a:off x="6076799" y="854119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1" name="Freeform 54"/>
          <p:cNvSpPr/>
          <p:nvPr/>
        </p:nvSpPr>
        <p:spPr bwMode="auto">
          <a:xfrm>
            <a:off x="5756604" y="986243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2" name="Freeform 55"/>
          <p:cNvSpPr>
            <a:spLocks noEditPoints="1"/>
          </p:cNvSpPr>
          <p:nvPr/>
        </p:nvSpPr>
        <p:spPr bwMode="auto">
          <a:xfrm>
            <a:off x="5442361" y="1207642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3" name="Freeform 56"/>
          <p:cNvSpPr>
            <a:spLocks noEditPoints="1"/>
          </p:cNvSpPr>
          <p:nvPr/>
        </p:nvSpPr>
        <p:spPr bwMode="auto">
          <a:xfrm>
            <a:off x="5240007" y="202538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4" name="Freeform 57"/>
          <p:cNvSpPr>
            <a:spLocks noEditPoints="1"/>
          </p:cNvSpPr>
          <p:nvPr/>
        </p:nvSpPr>
        <p:spPr bwMode="auto">
          <a:xfrm>
            <a:off x="6776704" y="852928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5" name="Freeform 58"/>
          <p:cNvSpPr>
            <a:spLocks noEditPoints="1"/>
          </p:cNvSpPr>
          <p:nvPr/>
        </p:nvSpPr>
        <p:spPr bwMode="auto">
          <a:xfrm>
            <a:off x="5376513" y="2476723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6" name="Rectangle 59"/>
          <p:cNvSpPr>
            <a:spLocks noChangeArrowheads="1"/>
          </p:cNvSpPr>
          <p:nvPr/>
        </p:nvSpPr>
        <p:spPr bwMode="auto">
          <a:xfrm>
            <a:off x="6873120" y="210633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7" name="Rectangle 60"/>
          <p:cNvSpPr>
            <a:spLocks noChangeArrowheads="1"/>
          </p:cNvSpPr>
          <p:nvPr/>
        </p:nvSpPr>
        <p:spPr bwMode="auto">
          <a:xfrm>
            <a:off x="6892165" y="205871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7062380" y="200991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7079044" y="183493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7062380" y="182541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7201647" y="2009914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7217121" y="183493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7201647" y="182541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6925493" y="200991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6940968" y="183493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6925493" y="182541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7" name="Rectangle 70"/>
          <p:cNvSpPr>
            <a:spLocks noChangeArrowheads="1"/>
          </p:cNvSpPr>
          <p:nvPr/>
        </p:nvSpPr>
        <p:spPr bwMode="auto">
          <a:xfrm>
            <a:off x="6892165" y="177304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8" name="Freeform 71"/>
          <p:cNvSpPr/>
          <p:nvPr/>
        </p:nvSpPr>
        <p:spPr bwMode="auto">
          <a:xfrm>
            <a:off x="6892165" y="1634965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9" name="Freeform 72"/>
          <p:cNvSpPr>
            <a:spLocks noEditPoints="1"/>
          </p:cNvSpPr>
          <p:nvPr/>
        </p:nvSpPr>
        <p:spPr bwMode="auto">
          <a:xfrm>
            <a:off x="5704230" y="175994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0" name="Freeform 73"/>
          <p:cNvSpPr>
            <a:spLocks noEditPoints="1"/>
          </p:cNvSpPr>
          <p:nvPr/>
        </p:nvSpPr>
        <p:spPr bwMode="auto">
          <a:xfrm>
            <a:off x="7027861" y="2189652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1" name="Freeform 74"/>
          <p:cNvSpPr>
            <a:spLocks noEditPoints="1"/>
          </p:cNvSpPr>
          <p:nvPr/>
        </p:nvSpPr>
        <p:spPr bwMode="auto">
          <a:xfrm>
            <a:off x="5801836" y="1349290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2" name="Freeform 75"/>
          <p:cNvSpPr>
            <a:spLocks noEditPoints="1"/>
          </p:cNvSpPr>
          <p:nvPr/>
        </p:nvSpPr>
        <p:spPr bwMode="auto">
          <a:xfrm>
            <a:off x="6344620" y="1712335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3" name="Freeform 76"/>
          <p:cNvSpPr>
            <a:spLocks noEditPoints="1"/>
          </p:cNvSpPr>
          <p:nvPr/>
        </p:nvSpPr>
        <p:spPr bwMode="auto">
          <a:xfrm>
            <a:off x="5918487" y="226464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4" name="Freeform 77"/>
          <p:cNvSpPr/>
          <p:nvPr/>
        </p:nvSpPr>
        <p:spPr bwMode="auto">
          <a:xfrm>
            <a:off x="6129173" y="172900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5" name="Freeform 78"/>
          <p:cNvSpPr/>
          <p:nvPr/>
        </p:nvSpPr>
        <p:spPr bwMode="auto">
          <a:xfrm>
            <a:off x="6200592" y="1698052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6" name="Freeform 79"/>
          <p:cNvSpPr>
            <a:spLocks noEditPoints="1"/>
          </p:cNvSpPr>
          <p:nvPr/>
        </p:nvSpPr>
        <p:spPr bwMode="auto">
          <a:xfrm>
            <a:off x="5950626" y="270029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7" name="Freeform 80"/>
          <p:cNvSpPr>
            <a:spLocks noEditPoints="1"/>
          </p:cNvSpPr>
          <p:nvPr/>
        </p:nvSpPr>
        <p:spPr bwMode="auto">
          <a:xfrm>
            <a:off x="7249259" y="1498079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8" name="Freeform 81"/>
          <p:cNvSpPr>
            <a:spLocks noEditPoints="1"/>
          </p:cNvSpPr>
          <p:nvPr/>
        </p:nvSpPr>
        <p:spPr bwMode="auto">
          <a:xfrm>
            <a:off x="6189879" y="118621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9" name="Freeform 82"/>
          <p:cNvSpPr>
            <a:spLocks noEditPoints="1"/>
          </p:cNvSpPr>
          <p:nvPr/>
        </p:nvSpPr>
        <p:spPr bwMode="auto">
          <a:xfrm>
            <a:off x="6075609" y="112074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0" name="Freeform 83"/>
          <p:cNvSpPr/>
          <p:nvPr/>
        </p:nvSpPr>
        <p:spPr bwMode="auto">
          <a:xfrm>
            <a:off x="6023235" y="1218355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1" name="Freeform 84"/>
          <p:cNvSpPr/>
          <p:nvPr/>
        </p:nvSpPr>
        <p:spPr bwMode="auto">
          <a:xfrm>
            <a:off x="5972052" y="122549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2" name="Freeform 85"/>
          <p:cNvSpPr>
            <a:spLocks noEditPoints="1"/>
          </p:cNvSpPr>
          <p:nvPr/>
        </p:nvSpPr>
        <p:spPr bwMode="auto">
          <a:xfrm>
            <a:off x="5908964" y="2094427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3" name="Freeform 86"/>
          <p:cNvSpPr/>
          <p:nvPr/>
        </p:nvSpPr>
        <p:spPr bwMode="auto">
          <a:xfrm>
            <a:off x="7294491" y="2401528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4" name="Freeform 87"/>
          <p:cNvSpPr/>
          <p:nvPr/>
        </p:nvSpPr>
        <p:spPr bwMode="auto">
          <a:xfrm>
            <a:off x="7399239" y="239319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5" name="Freeform 88"/>
          <p:cNvSpPr/>
          <p:nvPr/>
        </p:nvSpPr>
        <p:spPr bwMode="auto">
          <a:xfrm>
            <a:off x="7330201" y="2441999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6" name="Freeform 89"/>
          <p:cNvSpPr>
            <a:spLocks noEditPoints="1"/>
          </p:cNvSpPr>
          <p:nvPr/>
        </p:nvSpPr>
        <p:spPr bwMode="auto">
          <a:xfrm>
            <a:off x="7044525" y="1473082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7" name="Freeform 90"/>
          <p:cNvSpPr/>
          <p:nvPr/>
        </p:nvSpPr>
        <p:spPr bwMode="auto">
          <a:xfrm>
            <a:off x="5655428" y="2268213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8" name="Freeform 91"/>
          <p:cNvSpPr/>
          <p:nvPr/>
        </p:nvSpPr>
        <p:spPr bwMode="auto">
          <a:xfrm>
            <a:off x="5645905" y="226107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9" name="Freeform 92"/>
          <p:cNvSpPr/>
          <p:nvPr/>
        </p:nvSpPr>
        <p:spPr bwMode="auto">
          <a:xfrm>
            <a:off x="5676853" y="230392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0" name="Freeform 93"/>
          <p:cNvSpPr>
            <a:spLocks noEditPoints="1"/>
          </p:cNvSpPr>
          <p:nvPr/>
        </p:nvSpPr>
        <p:spPr bwMode="auto">
          <a:xfrm>
            <a:off x="6675527" y="3506140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1" name="Freeform 94"/>
          <p:cNvSpPr/>
          <p:nvPr/>
        </p:nvSpPr>
        <p:spPr bwMode="auto">
          <a:xfrm>
            <a:off x="6476745" y="2321777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2" name="Freeform 95"/>
          <p:cNvSpPr/>
          <p:nvPr/>
        </p:nvSpPr>
        <p:spPr bwMode="auto">
          <a:xfrm>
            <a:off x="6466032" y="2184891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3" name="Freeform 96"/>
          <p:cNvSpPr/>
          <p:nvPr/>
        </p:nvSpPr>
        <p:spPr bwMode="auto">
          <a:xfrm>
            <a:off x="6496980" y="220869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4" name="Freeform 97"/>
          <p:cNvSpPr/>
          <p:nvPr/>
        </p:nvSpPr>
        <p:spPr bwMode="auto">
          <a:xfrm>
            <a:off x="6488648" y="235629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5" name="Freeform 98"/>
          <p:cNvSpPr>
            <a:spLocks noEditPoints="1"/>
          </p:cNvSpPr>
          <p:nvPr/>
        </p:nvSpPr>
        <p:spPr bwMode="auto">
          <a:xfrm>
            <a:off x="6450558" y="1150507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56435" y="1231188"/>
            <a:ext cx="2600661" cy="2531438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抛开其他繁琐功能</a:t>
            </a:r>
            <a:endParaRPr lang="en-US" altLang="zh-CN" sz="2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只帮助用户解决</a:t>
            </a:r>
            <a:endParaRPr lang="en-US" altLang="zh-CN" sz="2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4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攻略难题</a:t>
            </a:r>
            <a:endParaRPr lang="en-US" altLang="zh-CN" sz="4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7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4" grpId="0" bldLvl="0" animBg="1"/>
      <p:bldP spid="85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81730" y="2642870"/>
            <a:ext cx="2439670" cy="0"/>
          </a:xfrm>
          <a:prstGeom prst="line">
            <a:avLst/>
          </a:prstGeom>
          <a:ln w="25400">
            <a:solidFill>
              <a:srgbClr val="DCB6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矩形 867"/>
          <p:cNvSpPr/>
          <p:nvPr/>
        </p:nvSpPr>
        <p:spPr>
          <a:xfrm>
            <a:off x="2798516" y="195690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05</a:t>
            </a:r>
            <a:endParaRPr lang="en-US" altLang="zh-CN" sz="60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77" name="矩形 876"/>
          <p:cNvSpPr/>
          <p:nvPr/>
        </p:nvSpPr>
        <p:spPr>
          <a:xfrm>
            <a:off x="3588385" y="2277110"/>
            <a:ext cx="261239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功能模块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矩形 876"/>
          <p:cNvSpPr/>
          <p:nvPr/>
        </p:nvSpPr>
        <p:spPr>
          <a:xfrm>
            <a:off x="660400" y="357505"/>
            <a:ext cx="35877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功能模块</a:t>
            </a:r>
            <a:endParaRPr sz="24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3" y="1097376"/>
            <a:ext cx="732345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81730" y="2642870"/>
            <a:ext cx="2439670" cy="0"/>
          </a:xfrm>
          <a:prstGeom prst="line">
            <a:avLst/>
          </a:prstGeom>
          <a:ln w="25400">
            <a:solidFill>
              <a:srgbClr val="DCB6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矩形 867"/>
          <p:cNvSpPr/>
          <p:nvPr/>
        </p:nvSpPr>
        <p:spPr>
          <a:xfrm>
            <a:off x="2798516" y="195690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06</a:t>
            </a:r>
            <a:endParaRPr lang="en-US" altLang="zh-CN" sz="60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77" name="矩形 876"/>
          <p:cNvSpPr/>
          <p:nvPr/>
        </p:nvSpPr>
        <p:spPr>
          <a:xfrm>
            <a:off x="3588385" y="2277110"/>
            <a:ext cx="261239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原型展示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0124" y="3398028"/>
            <a:ext cx="621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3"/>
              </a:rPr>
              <a:t>https://free.modao.cc/app/eo6shsp3mm5k25xm9xbbwl4latds0f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 184"/>
          <p:cNvSpPr/>
          <p:nvPr/>
        </p:nvSpPr>
        <p:spPr>
          <a:xfrm>
            <a:off x="2110105" y="1755140"/>
            <a:ext cx="1336040" cy="1336040"/>
          </a:xfrm>
          <a:prstGeom prst="ellipse">
            <a:avLst/>
          </a:prstGeom>
          <a:noFill/>
          <a:ln>
            <a:solidFill>
              <a:srgbClr val="DC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3340100" y="1755140"/>
            <a:ext cx="1336040" cy="1336040"/>
          </a:xfrm>
          <a:prstGeom prst="ellipse">
            <a:avLst/>
          </a:prstGeom>
          <a:noFill/>
          <a:ln>
            <a:solidFill>
              <a:srgbClr val="DC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4549140" y="1755140"/>
            <a:ext cx="1336040" cy="1336040"/>
          </a:xfrm>
          <a:prstGeom prst="ellipse">
            <a:avLst/>
          </a:prstGeom>
          <a:noFill/>
          <a:ln>
            <a:solidFill>
              <a:srgbClr val="DC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84"/>
          <p:cNvSpPr/>
          <p:nvPr/>
        </p:nvSpPr>
        <p:spPr>
          <a:xfrm>
            <a:off x="5736590" y="1755140"/>
            <a:ext cx="1336040" cy="1336040"/>
          </a:xfrm>
          <a:prstGeom prst="ellipse">
            <a:avLst/>
          </a:prstGeom>
          <a:noFill/>
          <a:ln>
            <a:solidFill>
              <a:srgbClr val="DCB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420620" y="2024380"/>
            <a:ext cx="10972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80460" y="2024380"/>
            <a:ext cx="10972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59655" y="2016125"/>
            <a:ext cx="10972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095365" y="2024380"/>
            <a:ext cx="10972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3941445" y="683895"/>
            <a:ext cx="1492885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spc="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rPr>
              <a:t>目录</a:t>
            </a:r>
          </a:p>
          <a:p>
            <a:pPr algn="ctr">
              <a:lnSpc>
                <a:spcPct val="100000"/>
              </a:lnSpc>
            </a:pPr>
            <a:r>
              <a:rPr lang="en-US" altLang="zh-CN" sz="900" dirty="0" smtClean="0">
                <a:solidFill>
                  <a:srgbClr val="DCB68A"/>
                </a:solidFill>
                <a:latin typeface="+mj-ea"/>
                <a:ea typeface="+mj-ea"/>
                <a:sym typeface="+mn-ea"/>
              </a:rPr>
              <a:t>CONTENTS</a:t>
            </a:r>
          </a:p>
          <a:p>
            <a:pPr algn="dist">
              <a:lnSpc>
                <a:spcPct val="100000"/>
              </a:lnSpc>
            </a:pPr>
            <a:endParaRPr lang="en-US" altLang="zh-CN" sz="900" spc="600" dirty="0" smtClean="0">
              <a:solidFill>
                <a:srgbClr val="DCB68A"/>
              </a:solidFill>
              <a:latin typeface="+mj-ea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868" name="矩形 867"/>
          <p:cNvSpPr/>
          <p:nvPr/>
        </p:nvSpPr>
        <p:spPr>
          <a:xfrm>
            <a:off x="2126557" y="1741853"/>
            <a:ext cx="12362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01</a:t>
            </a:r>
          </a:p>
          <a:p>
            <a:pPr algn="ctr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产品名称</a:t>
            </a:r>
            <a:r>
              <a:rPr lang="en-US" altLang="zh-CN" sz="20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sz="20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77" name="矩形 876"/>
          <p:cNvSpPr/>
          <p:nvPr/>
        </p:nvSpPr>
        <p:spPr>
          <a:xfrm>
            <a:off x="3941445" y="1777781"/>
            <a:ext cx="12234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02</a:t>
            </a:r>
          </a:p>
          <a:p>
            <a:pPr algn="ctr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产品概述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5743509" y="1777781"/>
            <a:ext cx="12234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03</a:t>
            </a:r>
          </a:p>
          <a:p>
            <a:pPr algn="ctr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创作背景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9946" y="3131720"/>
            <a:ext cx="12234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04</a:t>
            </a:r>
          </a:p>
          <a:p>
            <a:pPr algn="ctr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产品创意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41444" y="3180514"/>
            <a:ext cx="1223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05</a:t>
            </a:r>
            <a:endParaRPr lang="en-US" altLang="zh-CN" sz="36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  <a:p>
            <a:pPr algn="ctr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功能模块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2943" y="3180514"/>
            <a:ext cx="12234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06</a:t>
            </a:r>
            <a:endParaRPr lang="en-US" altLang="zh-CN" sz="36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  <a:p>
            <a:pPr algn="ctr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原型设计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3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3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3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3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  <p:bldP spid="898" grpId="0"/>
      <p:bldP spid="8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63365" y="2642870"/>
            <a:ext cx="2439670" cy="0"/>
          </a:xfrm>
          <a:prstGeom prst="line">
            <a:avLst/>
          </a:prstGeom>
          <a:ln w="25400">
            <a:solidFill>
              <a:srgbClr val="DCB6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矩形 867"/>
          <p:cNvSpPr/>
          <p:nvPr/>
        </p:nvSpPr>
        <p:spPr>
          <a:xfrm>
            <a:off x="3235565" y="1956908"/>
            <a:ext cx="944880" cy="1005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01</a:t>
            </a:r>
          </a:p>
        </p:txBody>
      </p:sp>
      <p:sp>
        <p:nvSpPr>
          <p:cNvPr id="877" name="矩形 876"/>
          <p:cNvSpPr/>
          <p:nvPr/>
        </p:nvSpPr>
        <p:spPr>
          <a:xfrm>
            <a:off x="3970020" y="2277110"/>
            <a:ext cx="261239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产品名称：走呗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883025" y="2642870"/>
            <a:ext cx="2439670" cy="0"/>
          </a:xfrm>
          <a:prstGeom prst="line">
            <a:avLst/>
          </a:prstGeom>
          <a:ln w="25400">
            <a:solidFill>
              <a:srgbClr val="DCB6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矩形 867"/>
          <p:cNvSpPr/>
          <p:nvPr/>
        </p:nvSpPr>
        <p:spPr>
          <a:xfrm>
            <a:off x="3055225" y="1956908"/>
            <a:ext cx="944880" cy="1005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02</a:t>
            </a:r>
          </a:p>
        </p:txBody>
      </p:sp>
      <p:sp>
        <p:nvSpPr>
          <p:cNvPr id="877" name="矩形 876"/>
          <p:cNvSpPr/>
          <p:nvPr/>
        </p:nvSpPr>
        <p:spPr>
          <a:xfrm>
            <a:off x="3789680" y="2277110"/>
            <a:ext cx="261239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产品概述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矩形 876"/>
          <p:cNvSpPr/>
          <p:nvPr/>
        </p:nvSpPr>
        <p:spPr>
          <a:xfrm>
            <a:off x="660400" y="357505"/>
            <a:ext cx="35877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产品概述</a:t>
            </a:r>
            <a:endParaRPr sz="24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1413471" y="1546353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6715" y="1762321"/>
            <a:ext cx="6601757" cy="1915885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旅游越来越成为人们不可或缺的一种生活方式</a:t>
            </a:r>
            <a:endParaRPr lang="en-US" altLang="zh-CN" sz="2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跟团游和自由行</a:t>
            </a:r>
            <a:r>
              <a:rPr lang="zh-CN" altLang="en-US" sz="240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是当下人们的旅游出行方式。</a:t>
            </a:r>
            <a:endParaRPr lang="en-US" altLang="zh-CN" sz="2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自由行的体验感觉很大一部分原因来源于攻略</a:t>
            </a:r>
            <a:endParaRPr lang="zh-CN" altLang="en-US" sz="240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15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20" grpId="0" bldLvl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矩形 876"/>
          <p:cNvSpPr/>
          <p:nvPr/>
        </p:nvSpPr>
        <p:spPr>
          <a:xfrm>
            <a:off x="660400" y="357505"/>
            <a:ext cx="35877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产品概述</a:t>
            </a:r>
            <a:endParaRPr sz="24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1413471" y="1546353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6715" y="1762321"/>
            <a:ext cx="5678427" cy="117722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走呗旨在为用户提供实用可靠的旅游攻略</a:t>
            </a:r>
            <a:endParaRPr lang="en-US" altLang="zh-CN" sz="2400" b="1" dirty="0" smtClean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帮助用户解决攻略难题</a:t>
            </a:r>
            <a:endParaRPr lang="zh-CN" altLang="en-US" sz="240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97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15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20" grpId="0" bldLvl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矩形 876"/>
          <p:cNvSpPr/>
          <p:nvPr/>
        </p:nvSpPr>
        <p:spPr>
          <a:xfrm>
            <a:off x="660400" y="357505"/>
            <a:ext cx="35877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产品概述</a:t>
            </a:r>
            <a:endParaRPr sz="24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0" name="Freeform 6"/>
          <p:cNvSpPr/>
          <p:nvPr/>
        </p:nvSpPr>
        <p:spPr bwMode="auto">
          <a:xfrm flipH="1">
            <a:off x="6153382" y="4160339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>
              <a:solidFill>
                <a:srgbClr val="DCB68A"/>
              </a:solidFill>
            </a:endParaRPr>
          </a:p>
        </p:txBody>
      </p:sp>
      <p:sp>
        <p:nvSpPr>
          <p:cNvPr id="31" name="Freeform 24"/>
          <p:cNvSpPr/>
          <p:nvPr/>
        </p:nvSpPr>
        <p:spPr>
          <a:xfrm flipH="1">
            <a:off x="5977713" y="386253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2" name="Freeform 25"/>
          <p:cNvSpPr/>
          <p:nvPr/>
        </p:nvSpPr>
        <p:spPr>
          <a:xfrm flipH="1">
            <a:off x="6260642" y="4364637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6406516" y="3287123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6444606" y="321689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6432703" y="3260936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6" name="Freeform 8"/>
          <p:cNvSpPr/>
          <p:nvPr/>
        </p:nvSpPr>
        <p:spPr bwMode="auto">
          <a:xfrm>
            <a:off x="6424371" y="366683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7" name="Freeform 9"/>
          <p:cNvSpPr/>
          <p:nvPr/>
        </p:nvSpPr>
        <p:spPr bwMode="auto">
          <a:xfrm>
            <a:off x="6544593" y="3285932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6581493" y="3213323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9" name="Freeform 11"/>
          <p:cNvSpPr/>
          <p:nvPr/>
        </p:nvSpPr>
        <p:spPr bwMode="auto">
          <a:xfrm>
            <a:off x="6570780" y="325974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0" name="Freeform 12"/>
          <p:cNvSpPr/>
          <p:nvPr/>
        </p:nvSpPr>
        <p:spPr bwMode="auto">
          <a:xfrm>
            <a:off x="6562448" y="3663262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1" name="Freeform 13"/>
          <p:cNvSpPr/>
          <p:nvPr/>
        </p:nvSpPr>
        <p:spPr bwMode="auto">
          <a:xfrm>
            <a:off x="6664815" y="3288312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44" name="Group 123"/>
          <p:cNvGrpSpPr/>
          <p:nvPr/>
        </p:nvGrpSpPr>
        <p:grpSpPr>
          <a:xfrm>
            <a:off x="5738750" y="3196362"/>
            <a:ext cx="613013" cy="465414"/>
            <a:chOff x="7170738" y="4168775"/>
            <a:chExt cx="817563" cy="620713"/>
          </a:xfrm>
          <a:solidFill>
            <a:srgbClr val="DCB68A"/>
          </a:solidFill>
        </p:grpSpPr>
        <p:sp>
          <p:nvSpPr>
            <p:cNvPr id="45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51" name="Freeform 20"/>
          <p:cNvSpPr>
            <a:spLocks noEditPoints="1"/>
          </p:cNvSpPr>
          <p:nvPr/>
        </p:nvSpPr>
        <p:spPr bwMode="auto">
          <a:xfrm>
            <a:off x="5240007" y="1607588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7526603" y="151950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3" name="Freeform 22"/>
          <p:cNvSpPr/>
          <p:nvPr/>
        </p:nvSpPr>
        <p:spPr bwMode="auto">
          <a:xfrm>
            <a:off x="7564693" y="1598065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4" name="Freeform 23"/>
          <p:cNvSpPr/>
          <p:nvPr/>
        </p:nvSpPr>
        <p:spPr bwMode="auto">
          <a:xfrm>
            <a:off x="7418284" y="1598065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5" name="Freeform 24"/>
          <p:cNvSpPr/>
          <p:nvPr/>
        </p:nvSpPr>
        <p:spPr bwMode="auto">
          <a:xfrm>
            <a:off x="7574216" y="1481414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6" name="Freeform 25"/>
          <p:cNvSpPr>
            <a:spLocks noEditPoints="1"/>
          </p:cNvSpPr>
          <p:nvPr/>
        </p:nvSpPr>
        <p:spPr bwMode="auto">
          <a:xfrm>
            <a:off x="6721950" y="1225497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7" name="Freeform 26"/>
          <p:cNvSpPr>
            <a:spLocks noEditPoints="1"/>
          </p:cNvSpPr>
          <p:nvPr/>
        </p:nvSpPr>
        <p:spPr bwMode="auto">
          <a:xfrm>
            <a:off x="6576732" y="136952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8" name="Freeform 27"/>
          <p:cNvSpPr>
            <a:spLocks noEditPoints="1"/>
          </p:cNvSpPr>
          <p:nvPr/>
        </p:nvSpPr>
        <p:spPr bwMode="auto">
          <a:xfrm>
            <a:off x="6611250" y="1265968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9" name="Freeform 28"/>
          <p:cNvSpPr>
            <a:spLocks noEditPoints="1"/>
          </p:cNvSpPr>
          <p:nvPr/>
        </p:nvSpPr>
        <p:spPr bwMode="auto">
          <a:xfrm>
            <a:off x="6738250" y="1392968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771943" y="1418328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1" name="Freeform 30"/>
          <p:cNvSpPr>
            <a:spLocks noEditPoints="1"/>
          </p:cNvSpPr>
          <p:nvPr/>
        </p:nvSpPr>
        <p:spPr bwMode="auto">
          <a:xfrm>
            <a:off x="7311156" y="109575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7214740" y="1094562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3" name="Freeform 32"/>
          <p:cNvSpPr>
            <a:spLocks noEditPoints="1"/>
          </p:cNvSpPr>
          <p:nvPr/>
        </p:nvSpPr>
        <p:spPr bwMode="auto">
          <a:xfrm>
            <a:off x="5634002" y="288717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64" name="Group 127"/>
          <p:cNvGrpSpPr/>
          <p:nvPr/>
        </p:nvGrpSpPr>
        <p:grpSpPr>
          <a:xfrm>
            <a:off x="6818365" y="3195468"/>
            <a:ext cx="380902" cy="490410"/>
            <a:chOff x="8610600" y="4127500"/>
            <a:chExt cx="508001" cy="654050"/>
          </a:xfrm>
          <a:solidFill>
            <a:srgbClr val="DCB68A"/>
          </a:solidFill>
        </p:grpSpPr>
        <p:sp>
          <p:nvSpPr>
            <p:cNvPr id="65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6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7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8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69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0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1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72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73" name="Freeform 41"/>
          <p:cNvSpPr>
            <a:spLocks noEditPoints="1"/>
          </p:cNvSpPr>
          <p:nvPr/>
        </p:nvSpPr>
        <p:spPr bwMode="auto">
          <a:xfrm>
            <a:off x="7133799" y="2700297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4" name="Freeform 42"/>
          <p:cNvSpPr/>
          <p:nvPr/>
        </p:nvSpPr>
        <p:spPr bwMode="auto">
          <a:xfrm>
            <a:off x="7217121" y="297049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5" name="Freeform 43"/>
          <p:cNvSpPr/>
          <p:nvPr/>
        </p:nvSpPr>
        <p:spPr bwMode="auto">
          <a:xfrm>
            <a:off x="7188553" y="3015731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6" name="Freeform 44"/>
          <p:cNvSpPr/>
          <p:nvPr/>
        </p:nvSpPr>
        <p:spPr bwMode="auto">
          <a:xfrm>
            <a:off x="6297007" y="76246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7" name="Freeform 45"/>
          <p:cNvSpPr>
            <a:spLocks noEditPoints="1"/>
          </p:cNvSpPr>
          <p:nvPr/>
        </p:nvSpPr>
        <p:spPr bwMode="auto">
          <a:xfrm>
            <a:off x="6180356" y="2757432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8" name="Freeform 46"/>
          <p:cNvSpPr>
            <a:spLocks noEditPoints="1"/>
          </p:cNvSpPr>
          <p:nvPr/>
        </p:nvSpPr>
        <p:spPr bwMode="auto">
          <a:xfrm>
            <a:off x="7026671" y="196825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9" name="Freeform 47"/>
          <p:cNvSpPr>
            <a:spLocks noEditPoints="1"/>
          </p:cNvSpPr>
          <p:nvPr/>
        </p:nvSpPr>
        <p:spPr bwMode="auto">
          <a:xfrm>
            <a:off x="7492083" y="217774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4" name="Freeform 48"/>
          <p:cNvSpPr>
            <a:spLocks noEditPoints="1"/>
          </p:cNvSpPr>
          <p:nvPr/>
        </p:nvSpPr>
        <p:spPr bwMode="auto">
          <a:xfrm>
            <a:off x="6566018" y="2244407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5" name="Freeform 49"/>
          <p:cNvSpPr/>
          <p:nvPr/>
        </p:nvSpPr>
        <p:spPr bwMode="auto">
          <a:xfrm>
            <a:off x="6645770" y="238248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86" name="Group 126"/>
          <p:cNvGrpSpPr/>
          <p:nvPr/>
        </p:nvGrpSpPr>
        <p:grpSpPr>
          <a:xfrm>
            <a:off x="6739804" y="2803855"/>
            <a:ext cx="340430" cy="323766"/>
            <a:chOff x="8505825" y="3605213"/>
            <a:chExt cx="454025" cy="431800"/>
          </a:xfrm>
        </p:grpSpPr>
        <p:sp>
          <p:nvSpPr>
            <p:cNvPr id="8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8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89" name="Freeform 52"/>
          <p:cNvSpPr/>
          <p:nvPr/>
        </p:nvSpPr>
        <p:spPr bwMode="auto">
          <a:xfrm>
            <a:off x="5689946" y="876734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0" name="Freeform 53"/>
          <p:cNvSpPr/>
          <p:nvPr/>
        </p:nvSpPr>
        <p:spPr bwMode="auto">
          <a:xfrm>
            <a:off x="6076799" y="854119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1" name="Freeform 54"/>
          <p:cNvSpPr/>
          <p:nvPr/>
        </p:nvSpPr>
        <p:spPr bwMode="auto">
          <a:xfrm>
            <a:off x="5756604" y="986243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2" name="Freeform 55"/>
          <p:cNvSpPr>
            <a:spLocks noEditPoints="1"/>
          </p:cNvSpPr>
          <p:nvPr/>
        </p:nvSpPr>
        <p:spPr bwMode="auto">
          <a:xfrm>
            <a:off x="5442361" y="1207642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3" name="Freeform 56"/>
          <p:cNvSpPr>
            <a:spLocks noEditPoints="1"/>
          </p:cNvSpPr>
          <p:nvPr/>
        </p:nvSpPr>
        <p:spPr bwMode="auto">
          <a:xfrm>
            <a:off x="5240007" y="202538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4" name="Freeform 57"/>
          <p:cNvSpPr>
            <a:spLocks noEditPoints="1"/>
          </p:cNvSpPr>
          <p:nvPr/>
        </p:nvSpPr>
        <p:spPr bwMode="auto">
          <a:xfrm>
            <a:off x="6776704" y="852928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5" name="Freeform 58"/>
          <p:cNvSpPr>
            <a:spLocks noEditPoints="1"/>
          </p:cNvSpPr>
          <p:nvPr/>
        </p:nvSpPr>
        <p:spPr bwMode="auto">
          <a:xfrm>
            <a:off x="5376513" y="2476723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6" name="Rectangle 59"/>
          <p:cNvSpPr>
            <a:spLocks noChangeArrowheads="1"/>
          </p:cNvSpPr>
          <p:nvPr/>
        </p:nvSpPr>
        <p:spPr bwMode="auto">
          <a:xfrm>
            <a:off x="6873120" y="210633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7" name="Rectangle 60"/>
          <p:cNvSpPr>
            <a:spLocks noChangeArrowheads="1"/>
          </p:cNvSpPr>
          <p:nvPr/>
        </p:nvSpPr>
        <p:spPr bwMode="auto">
          <a:xfrm>
            <a:off x="6892165" y="205871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7062380" y="200991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7079044" y="183493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7062380" y="182541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7201647" y="2009914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7217121" y="183493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7201647" y="182541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6925493" y="2009914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6940968" y="183493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6925493" y="182541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7" name="Rectangle 70"/>
          <p:cNvSpPr>
            <a:spLocks noChangeArrowheads="1"/>
          </p:cNvSpPr>
          <p:nvPr/>
        </p:nvSpPr>
        <p:spPr bwMode="auto">
          <a:xfrm>
            <a:off x="6892165" y="177304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8" name="Freeform 71"/>
          <p:cNvSpPr/>
          <p:nvPr/>
        </p:nvSpPr>
        <p:spPr bwMode="auto">
          <a:xfrm>
            <a:off x="6892165" y="1634965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9" name="Freeform 72"/>
          <p:cNvSpPr>
            <a:spLocks noEditPoints="1"/>
          </p:cNvSpPr>
          <p:nvPr/>
        </p:nvSpPr>
        <p:spPr bwMode="auto">
          <a:xfrm>
            <a:off x="5704230" y="175994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0" name="Freeform 73"/>
          <p:cNvSpPr>
            <a:spLocks noEditPoints="1"/>
          </p:cNvSpPr>
          <p:nvPr/>
        </p:nvSpPr>
        <p:spPr bwMode="auto">
          <a:xfrm>
            <a:off x="7027861" y="2189652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1" name="Freeform 74"/>
          <p:cNvSpPr>
            <a:spLocks noEditPoints="1"/>
          </p:cNvSpPr>
          <p:nvPr/>
        </p:nvSpPr>
        <p:spPr bwMode="auto">
          <a:xfrm>
            <a:off x="5801836" y="1349290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2" name="Freeform 75"/>
          <p:cNvSpPr>
            <a:spLocks noEditPoints="1"/>
          </p:cNvSpPr>
          <p:nvPr/>
        </p:nvSpPr>
        <p:spPr bwMode="auto">
          <a:xfrm>
            <a:off x="6344620" y="1712335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3" name="Freeform 76"/>
          <p:cNvSpPr>
            <a:spLocks noEditPoints="1"/>
          </p:cNvSpPr>
          <p:nvPr/>
        </p:nvSpPr>
        <p:spPr bwMode="auto">
          <a:xfrm>
            <a:off x="5918487" y="226464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4" name="Freeform 77"/>
          <p:cNvSpPr/>
          <p:nvPr/>
        </p:nvSpPr>
        <p:spPr bwMode="auto">
          <a:xfrm>
            <a:off x="6129173" y="172900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5" name="Freeform 78"/>
          <p:cNvSpPr/>
          <p:nvPr/>
        </p:nvSpPr>
        <p:spPr bwMode="auto">
          <a:xfrm>
            <a:off x="6200592" y="1698052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6" name="Freeform 79"/>
          <p:cNvSpPr>
            <a:spLocks noEditPoints="1"/>
          </p:cNvSpPr>
          <p:nvPr/>
        </p:nvSpPr>
        <p:spPr bwMode="auto">
          <a:xfrm>
            <a:off x="5950626" y="270029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7" name="Freeform 80"/>
          <p:cNvSpPr>
            <a:spLocks noEditPoints="1"/>
          </p:cNvSpPr>
          <p:nvPr/>
        </p:nvSpPr>
        <p:spPr bwMode="auto">
          <a:xfrm>
            <a:off x="7249259" y="1498079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8" name="Freeform 81"/>
          <p:cNvSpPr>
            <a:spLocks noEditPoints="1"/>
          </p:cNvSpPr>
          <p:nvPr/>
        </p:nvSpPr>
        <p:spPr bwMode="auto">
          <a:xfrm>
            <a:off x="6189879" y="118621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9" name="Freeform 82"/>
          <p:cNvSpPr>
            <a:spLocks noEditPoints="1"/>
          </p:cNvSpPr>
          <p:nvPr/>
        </p:nvSpPr>
        <p:spPr bwMode="auto">
          <a:xfrm>
            <a:off x="6075609" y="112074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0" name="Freeform 83"/>
          <p:cNvSpPr/>
          <p:nvPr/>
        </p:nvSpPr>
        <p:spPr bwMode="auto">
          <a:xfrm>
            <a:off x="6023235" y="1218355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1" name="Freeform 84"/>
          <p:cNvSpPr/>
          <p:nvPr/>
        </p:nvSpPr>
        <p:spPr bwMode="auto">
          <a:xfrm>
            <a:off x="5972052" y="122549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2" name="Freeform 85"/>
          <p:cNvSpPr>
            <a:spLocks noEditPoints="1"/>
          </p:cNvSpPr>
          <p:nvPr/>
        </p:nvSpPr>
        <p:spPr bwMode="auto">
          <a:xfrm>
            <a:off x="5908964" y="2094427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3" name="Freeform 86"/>
          <p:cNvSpPr/>
          <p:nvPr/>
        </p:nvSpPr>
        <p:spPr bwMode="auto">
          <a:xfrm>
            <a:off x="7294491" y="2401528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4" name="Freeform 87"/>
          <p:cNvSpPr/>
          <p:nvPr/>
        </p:nvSpPr>
        <p:spPr bwMode="auto">
          <a:xfrm>
            <a:off x="7399239" y="239319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5" name="Freeform 88"/>
          <p:cNvSpPr/>
          <p:nvPr/>
        </p:nvSpPr>
        <p:spPr bwMode="auto">
          <a:xfrm>
            <a:off x="7330201" y="2441999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6" name="Freeform 89"/>
          <p:cNvSpPr>
            <a:spLocks noEditPoints="1"/>
          </p:cNvSpPr>
          <p:nvPr/>
        </p:nvSpPr>
        <p:spPr bwMode="auto">
          <a:xfrm>
            <a:off x="7044525" y="1473082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7" name="Freeform 90"/>
          <p:cNvSpPr/>
          <p:nvPr/>
        </p:nvSpPr>
        <p:spPr bwMode="auto">
          <a:xfrm>
            <a:off x="5655428" y="2268213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8" name="Freeform 91"/>
          <p:cNvSpPr/>
          <p:nvPr/>
        </p:nvSpPr>
        <p:spPr bwMode="auto">
          <a:xfrm>
            <a:off x="5645905" y="226107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9" name="Freeform 92"/>
          <p:cNvSpPr/>
          <p:nvPr/>
        </p:nvSpPr>
        <p:spPr bwMode="auto">
          <a:xfrm>
            <a:off x="5676853" y="230392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0" name="Freeform 93"/>
          <p:cNvSpPr>
            <a:spLocks noEditPoints="1"/>
          </p:cNvSpPr>
          <p:nvPr/>
        </p:nvSpPr>
        <p:spPr bwMode="auto">
          <a:xfrm>
            <a:off x="6675527" y="3506140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1" name="Freeform 94"/>
          <p:cNvSpPr/>
          <p:nvPr/>
        </p:nvSpPr>
        <p:spPr bwMode="auto">
          <a:xfrm>
            <a:off x="6476745" y="2321777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2" name="Freeform 95"/>
          <p:cNvSpPr/>
          <p:nvPr/>
        </p:nvSpPr>
        <p:spPr bwMode="auto">
          <a:xfrm>
            <a:off x="6466032" y="2184891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3" name="Freeform 96"/>
          <p:cNvSpPr/>
          <p:nvPr/>
        </p:nvSpPr>
        <p:spPr bwMode="auto">
          <a:xfrm>
            <a:off x="6496980" y="220869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4" name="Freeform 97"/>
          <p:cNvSpPr/>
          <p:nvPr/>
        </p:nvSpPr>
        <p:spPr bwMode="auto">
          <a:xfrm>
            <a:off x="6488648" y="235629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5" name="Freeform 98"/>
          <p:cNvSpPr>
            <a:spLocks noEditPoints="1"/>
          </p:cNvSpPr>
          <p:nvPr/>
        </p:nvSpPr>
        <p:spPr bwMode="auto">
          <a:xfrm>
            <a:off x="6450558" y="1150507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6" name="燕尾形 135"/>
          <p:cNvSpPr/>
          <p:nvPr/>
        </p:nvSpPr>
        <p:spPr>
          <a:xfrm rot="5400000">
            <a:off x="1899399" y="1518351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2034378" y="1950287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2287061" y="1128399"/>
            <a:ext cx="974090" cy="336550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2277342" y="1439371"/>
            <a:ext cx="248362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</p:txBody>
      </p:sp>
      <p:sp>
        <p:nvSpPr>
          <p:cNvPr id="140" name="燕尾形 139"/>
          <p:cNvSpPr/>
          <p:nvPr/>
        </p:nvSpPr>
        <p:spPr>
          <a:xfrm rot="5400000">
            <a:off x="1899399" y="2544198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2034378" y="2976134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2287061" y="2154246"/>
            <a:ext cx="974090" cy="336550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2277342" y="2465218"/>
            <a:ext cx="248362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</p:txBody>
      </p:sp>
      <p:sp>
        <p:nvSpPr>
          <p:cNvPr id="144" name="燕尾形 143"/>
          <p:cNvSpPr/>
          <p:nvPr/>
        </p:nvSpPr>
        <p:spPr>
          <a:xfrm rot="5400000">
            <a:off x="1899399" y="3624037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2034378" y="4055972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2287061" y="3234084"/>
            <a:ext cx="974090" cy="336550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2277342" y="3545057"/>
            <a:ext cx="248362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请在此粘贴或者输入您的文字内容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1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1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150"/>
                            </p:stCondLst>
                            <p:childTnLst>
                              <p:par>
                                <p:cTn id="3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615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665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150"/>
                            </p:stCondLst>
                            <p:childTnLst>
                              <p:par>
                                <p:cTn id="3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8150"/>
                            </p:stCondLst>
                            <p:childTnLst>
                              <p:par>
                                <p:cTn id="3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865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9150"/>
                            </p:stCondLst>
                            <p:childTnLst>
                              <p:par>
                                <p:cTn id="3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150"/>
                            </p:stCondLst>
                            <p:childTnLst>
                              <p:par>
                                <p:cTn id="3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65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4" grpId="0" bldLvl="0" animBg="1"/>
      <p:bldP spid="85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8" grpId="0"/>
      <p:bldP spid="139" grpId="0"/>
      <p:bldP spid="140" grpId="0" bldLvl="0" animBg="1"/>
      <p:bldP spid="142" grpId="0"/>
      <p:bldP spid="143" grpId="0"/>
      <p:bldP spid="144" grpId="0" bldLvl="0" animBg="1"/>
      <p:bldP spid="146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941445" y="2663190"/>
            <a:ext cx="2439670" cy="0"/>
          </a:xfrm>
          <a:prstGeom prst="line">
            <a:avLst/>
          </a:prstGeom>
          <a:ln w="25400">
            <a:solidFill>
              <a:srgbClr val="DCB6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矩形 867"/>
          <p:cNvSpPr/>
          <p:nvPr/>
        </p:nvSpPr>
        <p:spPr>
          <a:xfrm>
            <a:off x="3062845" y="1977228"/>
            <a:ext cx="944880" cy="1005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03</a:t>
            </a:r>
          </a:p>
        </p:txBody>
      </p:sp>
      <p:sp>
        <p:nvSpPr>
          <p:cNvPr id="877" name="矩形 876"/>
          <p:cNvSpPr/>
          <p:nvPr/>
        </p:nvSpPr>
        <p:spPr>
          <a:xfrm>
            <a:off x="3848100" y="2297430"/>
            <a:ext cx="261239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创作背景</a:t>
            </a:r>
            <a:r>
              <a:rPr lang="en-US" altLang="zh-CN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endParaRPr lang="en-US" altLang="zh-CN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矩形 876"/>
          <p:cNvSpPr/>
          <p:nvPr/>
        </p:nvSpPr>
        <p:spPr>
          <a:xfrm>
            <a:off x="660400" y="357505"/>
            <a:ext cx="35877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DCB68A"/>
                </a:solidFill>
                <a:latin typeface="黑体" panose="02010600030101010101" charset="-122"/>
                <a:ea typeface="黑体" panose="02010600030101010101" charset="-122"/>
              </a:rPr>
              <a:t>创作背景</a:t>
            </a:r>
            <a:endParaRPr sz="2400" dirty="0">
              <a:solidFill>
                <a:srgbClr val="DCB68A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1413471" y="1546353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548451" y="1978289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801134" y="1156401"/>
            <a:ext cx="773238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165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需求量</a:t>
            </a:r>
            <a:endParaRPr lang="zh-CN" altLang="en-US" sz="165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1791415" y="1467373"/>
            <a:ext cx="2483629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 smtClean="0">
                <a:solidFill>
                  <a:srgbClr val="DCB68A"/>
                </a:solidFill>
                <a:sym typeface="微软雅黑" panose="020B0503020204020204" charset="-122"/>
              </a:rPr>
              <a:t>1000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万人左右，主要是</a:t>
            </a:r>
            <a:r>
              <a:rPr lang="en-US" altLang="zh-CN" sz="1050" dirty="0" smtClean="0">
                <a:solidFill>
                  <a:srgbClr val="DCB68A"/>
                </a:solidFill>
                <a:sym typeface="微软雅黑" panose="020B0503020204020204" charset="-122"/>
              </a:rPr>
              <a:t>18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周岁</a:t>
            </a:r>
            <a:r>
              <a:rPr lang="en-US" altLang="zh-CN" sz="1050" dirty="0" smtClean="0">
                <a:solidFill>
                  <a:srgbClr val="DCB68A"/>
                </a:solidFill>
                <a:sym typeface="微软雅黑" panose="020B0503020204020204" charset="-122"/>
              </a:rPr>
              <a:t>-30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周岁人群</a:t>
            </a: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</p:txBody>
      </p:sp>
      <p:sp>
        <p:nvSpPr>
          <p:cNvPr id="24" name="燕尾形 23"/>
          <p:cNvSpPr/>
          <p:nvPr/>
        </p:nvSpPr>
        <p:spPr>
          <a:xfrm rot="5400000">
            <a:off x="1413471" y="2572200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548451" y="3004136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01134" y="2182248"/>
            <a:ext cx="9848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165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需求强度</a:t>
            </a:r>
            <a:endParaRPr lang="zh-CN" altLang="en-US" sz="165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791415" y="2493220"/>
            <a:ext cx="2483629" cy="2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非刚需</a:t>
            </a: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1413471" y="3652039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548451" y="4083975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801134" y="3262087"/>
            <a:ext cx="9848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165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使用频次</a:t>
            </a:r>
            <a:endParaRPr lang="zh-CN" altLang="en-US" sz="165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1791415" y="3573059"/>
            <a:ext cx="2483629" cy="2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中等。碎片化旅游逐渐被人们接受</a:t>
            </a: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</p:txBody>
      </p:sp>
      <p:sp>
        <p:nvSpPr>
          <p:cNvPr id="44" name="燕尾形 43"/>
          <p:cNvSpPr/>
          <p:nvPr/>
        </p:nvSpPr>
        <p:spPr>
          <a:xfrm rot="5400000">
            <a:off x="4949943" y="1546353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84923" y="1978289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37606" y="1156401"/>
            <a:ext cx="9848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165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满足情况</a:t>
            </a:r>
            <a:endParaRPr lang="zh-CN" altLang="en-US" sz="165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5327887" y="1467373"/>
            <a:ext cx="2483629" cy="6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不唯一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，根据</a:t>
            </a: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游玩天数和游玩地点，快速生成旅游路线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，提供</a:t>
            </a: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美食及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住宿</a:t>
            </a: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信息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</p:txBody>
      </p:sp>
      <p:sp>
        <p:nvSpPr>
          <p:cNvPr id="48" name="燕尾形 47"/>
          <p:cNvSpPr/>
          <p:nvPr/>
        </p:nvSpPr>
        <p:spPr>
          <a:xfrm rot="5400000">
            <a:off x="4949943" y="2572200"/>
            <a:ext cx="269960" cy="431936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DCB68A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37606" y="2182248"/>
            <a:ext cx="9848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l"/>
            <a:r>
              <a:rPr lang="zh-CN" altLang="en-US" sz="1650" b="1" dirty="0" smtClean="0">
                <a:solidFill>
                  <a:srgbClr val="DCB68A"/>
                </a:solidFill>
                <a:latin typeface="微软雅黑" panose="020B0503020204020204" charset="-122"/>
                <a:ea typeface="微软雅黑" panose="020B0503020204020204" charset="-122"/>
              </a:rPr>
              <a:t>成本核算</a:t>
            </a:r>
            <a:endParaRPr lang="zh-CN" altLang="en-US" sz="1650" b="1" dirty="0">
              <a:solidFill>
                <a:srgbClr val="DCB68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179408" y="4718975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5358243" y="2535019"/>
            <a:ext cx="2483629" cy="239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研发</a:t>
            </a: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成本：需要使用到的工具和设计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素</a:t>
            </a:r>
            <a:r>
              <a:rPr lang="en-US" altLang="zh-CN" sz="1050" dirty="0">
                <a:solidFill>
                  <a:srgbClr val="DCB68A"/>
                </a:solidFill>
                <a:sym typeface="微软雅黑" panose="020B0503020204020204" charset="-122"/>
              </a:rPr>
              <a:t> </a:t>
            </a:r>
            <a:r>
              <a:rPr lang="en-US" altLang="zh-CN" sz="1050" dirty="0" smtClean="0">
                <a:solidFill>
                  <a:srgbClr val="DCB68A"/>
                </a:solidFill>
                <a:sym typeface="微软雅黑" panose="020B0503020204020204" charset="-122"/>
              </a:rPr>
              <a:t>        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材</a:t>
            </a: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，还有各种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资料</a:t>
            </a:r>
            <a:endParaRPr lang="en-US" altLang="zh-CN" sz="1050" dirty="0" smtClean="0">
              <a:solidFill>
                <a:srgbClr val="DCB68A"/>
              </a:solidFill>
              <a:sym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人力成本：小组内所有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成员</a:t>
            </a:r>
            <a:endParaRPr lang="en-US" altLang="zh-CN" sz="1050" dirty="0" smtClean="0">
              <a:solidFill>
                <a:srgbClr val="DCB68A"/>
              </a:solidFill>
              <a:sym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推广成本：后期需要的宣传。包括线上宣传和线下宣传，以及宣传所占用的</a:t>
            </a:r>
            <a:r>
              <a:rPr lang="zh-CN" altLang="en-US" sz="1050" dirty="0" smtClean="0">
                <a:solidFill>
                  <a:srgbClr val="DCB68A"/>
                </a:solidFill>
                <a:sym typeface="微软雅黑" panose="020B0503020204020204" charset="-122"/>
              </a:rPr>
              <a:t>资源</a:t>
            </a:r>
            <a:endParaRPr lang="en-US" altLang="zh-CN" sz="1050" dirty="0" smtClean="0">
              <a:solidFill>
                <a:srgbClr val="DCB68A"/>
              </a:solidFill>
              <a:sym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rgbClr val="DCB68A"/>
                </a:solidFill>
                <a:sym typeface="微软雅黑" panose="020B0503020204020204" charset="-122"/>
              </a:rPr>
              <a:t>运营成本：产品运行的所在平台，以及产品获得运行的业务费用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rgbClr val="DCB68A"/>
              </a:solidFill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15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6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5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6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1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1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6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15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1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6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15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1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6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20" grpId="0" bldLvl="0" animBg="1"/>
      <p:bldP spid="22" grpId="0"/>
      <p:bldP spid="23" grpId="0"/>
      <p:bldP spid="24" grpId="0" bldLvl="0" animBg="1"/>
      <p:bldP spid="26" grpId="0"/>
      <p:bldP spid="27" grpId="0"/>
      <p:bldP spid="28" grpId="0" bldLvl="0" animBg="1"/>
      <p:bldP spid="40" grpId="0"/>
      <p:bldP spid="41" grpId="0"/>
      <p:bldP spid="44" grpId="0" bldLvl="0" animBg="1"/>
      <p:bldP spid="46" grpId="0"/>
      <p:bldP spid="47" grpId="0"/>
      <p:bldP spid="48" grpId="0" bldLvl="0" animBg="1"/>
      <p:bldP spid="50" grpId="0"/>
      <p:bldP spid="5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423</Words>
  <Application>Microsoft Office PowerPoint</Application>
  <PresentationFormat>全屏显示(16:9)</PresentationFormat>
  <Paragraphs>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AgencyFB-Regular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86159</cp:lastModifiedBy>
  <cp:revision>19</cp:revision>
  <dcterms:created xsi:type="dcterms:W3CDTF">2016-12-26T06:04:00Z</dcterms:created>
  <dcterms:modified xsi:type="dcterms:W3CDTF">2019-10-27T09:02:12Z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