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9" r:id="rId9"/>
    <p:sldId id="262" r:id="rId10"/>
    <p:sldId id="263" r:id="rId11"/>
    <p:sldId id="281" r:id="rId12"/>
    <p:sldId id="271" r:id="rId13"/>
    <p:sldId id="264" r:id="rId14"/>
    <p:sldId id="268" r:id="rId15"/>
    <p:sldId id="266" r:id="rId16"/>
    <p:sldId id="280" r:id="rId17"/>
    <p:sldId id="265" r:id="rId18"/>
    <p:sldId id="273" r:id="rId19"/>
    <p:sldId id="274" r:id="rId20"/>
    <p:sldId id="283" r:id="rId21"/>
    <p:sldId id="284" r:id="rId22"/>
    <p:sldId id="277" r:id="rId23"/>
    <p:sldId id="278" r:id="rId24"/>
    <p:sldId id="27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00011-16D2-276F-77E2-A804D453FFB9}" v="147" dt="2025-08-05T18:33:03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3"/>
  </p:normalViewPr>
  <p:slideViewPr>
    <p:cSldViewPr snapToGrid="0">
      <p:cViewPr varScale="1">
        <p:scale>
          <a:sx n="147" d="100"/>
          <a:sy n="147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B6233-62C2-4CE5-AFBD-66947614A36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43C8CA-DD23-43E5-B75A-FBD6929E9C3B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Problem Statement:</a:t>
          </a:r>
        </a:p>
      </dgm:t>
    </dgm:pt>
    <dgm:pt modelId="{A292EBC3-075E-4721-B1C5-EA871E483931}" type="parTrans" cxnId="{7DDFB49B-86D5-441D-8BB4-C5D00FF3810A}">
      <dgm:prSet/>
      <dgm:spPr/>
      <dgm:t>
        <a:bodyPr/>
        <a:lstStyle/>
        <a:p>
          <a:endParaRPr lang="en-US"/>
        </a:p>
      </dgm:t>
    </dgm:pt>
    <dgm:pt modelId="{9E27A5FE-C894-4D29-AA09-249F1E6B3A77}" type="sibTrans" cxnId="{7DDFB49B-86D5-441D-8BB4-C5D00FF3810A}">
      <dgm:prSet/>
      <dgm:spPr/>
      <dgm:t>
        <a:bodyPr/>
        <a:lstStyle/>
        <a:p>
          <a:endParaRPr lang="en-US"/>
        </a:p>
      </dgm:t>
    </dgm:pt>
    <dgm:pt modelId="{D08A5418-E398-4F38-B50B-360F0FC979A6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Enterprise leaders lack visibility into the health of internal communities. There is no standardized, automated way to surface early warning signs like disengagement, silos, or declining thread activity.</a:t>
          </a:r>
        </a:p>
      </dgm:t>
    </dgm:pt>
    <dgm:pt modelId="{F1D82BF7-A72A-435F-A3E8-A17696D218C0}" type="parTrans" cxnId="{3B2244D0-DE5D-4DD6-947E-A85E3A9A70B0}">
      <dgm:prSet/>
      <dgm:spPr/>
      <dgm:t>
        <a:bodyPr/>
        <a:lstStyle/>
        <a:p>
          <a:endParaRPr lang="en-US"/>
        </a:p>
      </dgm:t>
    </dgm:pt>
    <dgm:pt modelId="{8C5D28D6-07C8-4AE8-AF28-F6336308032D}" type="sibTrans" cxnId="{3B2244D0-DE5D-4DD6-947E-A85E3A9A70B0}">
      <dgm:prSet/>
      <dgm:spPr/>
      <dgm:t>
        <a:bodyPr/>
        <a:lstStyle/>
        <a:p>
          <a:endParaRPr lang="en-US"/>
        </a:p>
      </dgm:t>
    </dgm:pt>
    <dgm:pt modelId="{99E7801E-5385-4994-BCCC-87D1DED395F6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Goal:</a:t>
          </a:r>
        </a:p>
      </dgm:t>
    </dgm:pt>
    <dgm:pt modelId="{D86B5682-0377-46EB-B920-B08C7BEB22A8}" type="parTrans" cxnId="{FA24FAB3-1E5C-4142-9238-2C0A45DCAF3C}">
      <dgm:prSet/>
      <dgm:spPr/>
      <dgm:t>
        <a:bodyPr/>
        <a:lstStyle/>
        <a:p>
          <a:endParaRPr lang="en-US"/>
        </a:p>
      </dgm:t>
    </dgm:pt>
    <dgm:pt modelId="{31CAC5D8-0C00-48E3-B66E-D52CE4A8072A}" type="sibTrans" cxnId="{FA24FAB3-1E5C-4142-9238-2C0A45DCAF3C}">
      <dgm:prSet/>
      <dgm:spPr/>
      <dgm:t>
        <a:bodyPr/>
        <a:lstStyle/>
        <a:p>
          <a:endParaRPr lang="en-US"/>
        </a:p>
      </dgm:t>
    </dgm:pt>
    <dgm:pt modelId="{889615F6-2205-4446-AAB9-71FFD234C2B6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Build a Community Health Score (CHS) framework using public data (Reddit) to simulate Yammer-style behavior — and visualize risks and strengths in community engagement.</a:t>
          </a:r>
        </a:p>
      </dgm:t>
    </dgm:pt>
    <dgm:pt modelId="{2545BADC-3E79-43E5-BB4C-85F51ED7436C}" type="parTrans" cxnId="{9B88C539-86D2-4541-9E3B-78DEB10BA914}">
      <dgm:prSet/>
      <dgm:spPr/>
      <dgm:t>
        <a:bodyPr/>
        <a:lstStyle/>
        <a:p>
          <a:endParaRPr lang="en-US"/>
        </a:p>
      </dgm:t>
    </dgm:pt>
    <dgm:pt modelId="{1EB84F5C-0D6F-461D-A86D-CF23CB58A1FE}" type="sibTrans" cxnId="{9B88C539-86D2-4541-9E3B-78DEB10BA914}">
      <dgm:prSet/>
      <dgm:spPr/>
      <dgm:t>
        <a:bodyPr/>
        <a:lstStyle/>
        <a:p>
          <a:endParaRPr lang="en-US"/>
        </a:p>
      </dgm:t>
    </dgm:pt>
    <dgm:pt modelId="{45568E76-2A51-40AC-B08B-4F7A924D0B24}" type="pres">
      <dgm:prSet presAssocID="{3E0B6233-62C2-4CE5-AFBD-66947614A361}" presName="Name0" presStyleCnt="0">
        <dgm:presLayoutVars>
          <dgm:dir/>
          <dgm:animLvl val="lvl"/>
          <dgm:resizeHandles val="exact"/>
        </dgm:presLayoutVars>
      </dgm:prSet>
      <dgm:spPr/>
    </dgm:pt>
    <dgm:pt modelId="{3E586B92-A02C-4605-9B79-5D8965596502}" type="pres">
      <dgm:prSet presAssocID="{1A43C8CA-DD23-43E5-B75A-FBD6929E9C3B}" presName="linNode" presStyleCnt="0"/>
      <dgm:spPr/>
    </dgm:pt>
    <dgm:pt modelId="{EB1A31F9-0A78-4FC9-9990-9DADD051C93B}" type="pres">
      <dgm:prSet presAssocID="{1A43C8CA-DD23-43E5-B75A-FBD6929E9C3B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DAEE64E-6B1E-4461-A08D-1329360B469C}" type="pres">
      <dgm:prSet presAssocID="{1A43C8CA-DD23-43E5-B75A-FBD6929E9C3B}" presName="descendantText" presStyleLbl="alignAccFollowNode1" presStyleIdx="0" presStyleCnt="2">
        <dgm:presLayoutVars>
          <dgm:bulletEnabled/>
        </dgm:presLayoutVars>
      </dgm:prSet>
      <dgm:spPr/>
    </dgm:pt>
    <dgm:pt modelId="{583E6F1C-1565-4BFA-B98D-3DA1B83F3775}" type="pres">
      <dgm:prSet presAssocID="{9E27A5FE-C894-4D29-AA09-249F1E6B3A77}" presName="sp" presStyleCnt="0"/>
      <dgm:spPr/>
    </dgm:pt>
    <dgm:pt modelId="{FE001FC0-0047-4162-BBEF-29C13ACB4805}" type="pres">
      <dgm:prSet presAssocID="{99E7801E-5385-4994-BCCC-87D1DED395F6}" presName="linNode" presStyleCnt="0"/>
      <dgm:spPr/>
    </dgm:pt>
    <dgm:pt modelId="{62ED0C98-7D3C-42D6-924E-F10677357B58}" type="pres">
      <dgm:prSet presAssocID="{99E7801E-5385-4994-BCCC-87D1DED395F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F62B232-1BF1-44B5-99D8-C51AD057EEA1}" type="pres">
      <dgm:prSet presAssocID="{99E7801E-5385-4994-BCCC-87D1DED395F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4045929-8B5A-4D42-9B2A-7D99D0ACED2C}" type="presOf" srcId="{3E0B6233-62C2-4CE5-AFBD-66947614A361}" destId="{45568E76-2A51-40AC-B08B-4F7A924D0B24}" srcOrd="0" destOrd="0" presId="urn:microsoft.com/office/officeart/2016/7/layout/VerticalSolidActionList"/>
    <dgm:cxn modelId="{9B88C539-86D2-4541-9E3B-78DEB10BA914}" srcId="{99E7801E-5385-4994-BCCC-87D1DED395F6}" destId="{889615F6-2205-4446-AAB9-71FFD234C2B6}" srcOrd="0" destOrd="0" parTransId="{2545BADC-3E79-43E5-BB4C-85F51ED7436C}" sibTransId="{1EB84F5C-0D6F-461D-A86D-CF23CB58A1FE}"/>
    <dgm:cxn modelId="{BDC60B5B-8142-4EC4-A51C-83AFEF4F635B}" type="presOf" srcId="{99E7801E-5385-4994-BCCC-87D1DED395F6}" destId="{62ED0C98-7D3C-42D6-924E-F10677357B58}" srcOrd="0" destOrd="0" presId="urn:microsoft.com/office/officeart/2016/7/layout/VerticalSolidActionList"/>
    <dgm:cxn modelId="{387AED74-0D49-4099-A1AE-2033C71C36D8}" type="presOf" srcId="{889615F6-2205-4446-AAB9-71FFD234C2B6}" destId="{2F62B232-1BF1-44B5-99D8-C51AD057EEA1}" srcOrd="0" destOrd="0" presId="urn:microsoft.com/office/officeart/2016/7/layout/VerticalSolidActionList"/>
    <dgm:cxn modelId="{30CA8B83-A5A1-4A72-9864-22CC76486E93}" type="presOf" srcId="{1A43C8CA-DD23-43E5-B75A-FBD6929E9C3B}" destId="{EB1A31F9-0A78-4FC9-9990-9DADD051C93B}" srcOrd="0" destOrd="0" presId="urn:microsoft.com/office/officeart/2016/7/layout/VerticalSolidActionList"/>
    <dgm:cxn modelId="{7DDFB49B-86D5-441D-8BB4-C5D00FF3810A}" srcId="{3E0B6233-62C2-4CE5-AFBD-66947614A361}" destId="{1A43C8CA-DD23-43E5-B75A-FBD6929E9C3B}" srcOrd="0" destOrd="0" parTransId="{A292EBC3-075E-4721-B1C5-EA871E483931}" sibTransId="{9E27A5FE-C894-4D29-AA09-249F1E6B3A77}"/>
    <dgm:cxn modelId="{FA24FAB3-1E5C-4142-9238-2C0A45DCAF3C}" srcId="{3E0B6233-62C2-4CE5-AFBD-66947614A361}" destId="{99E7801E-5385-4994-BCCC-87D1DED395F6}" srcOrd="1" destOrd="0" parTransId="{D86B5682-0377-46EB-B920-B08C7BEB22A8}" sibTransId="{31CAC5D8-0C00-48E3-B66E-D52CE4A8072A}"/>
    <dgm:cxn modelId="{3B2244D0-DE5D-4DD6-947E-A85E3A9A70B0}" srcId="{1A43C8CA-DD23-43E5-B75A-FBD6929E9C3B}" destId="{D08A5418-E398-4F38-B50B-360F0FC979A6}" srcOrd="0" destOrd="0" parTransId="{F1D82BF7-A72A-435F-A3E8-A17696D218C0}" sibTransId="{8C5D28D6-07C8-4AE8-AF28-F6336308032D}"/>
    <dgm:cxn modelId="{EF5327F8-8D38-45F0-BD8A-8B893710C427}" type="presOf" srcId="{D08A5418-E398-4F38-B50B-360F0FC979A6}" destId="{2DAEE64E-6B1E-4461-A08D-1329360B469C}" srcOrd="0" destOrd="0" presId="urn:microsoft.com/office/officeart/2016/7/layout/VerticalSolidActionList"/>
    <dgm:cxn modelId="{E0E21400-6312-4C84-A8A0-7F8A2467477E}" type="presParOf" srcId="{45568E76-2A51-40AC-B08B-4F7A924D0B24}" destId="{3E586B92-A02C-4605-9B79-5D8965596502}" srcOrd="0" destOrd="0" presId="urn:microsoft.com/office/officeart/2016/7/layout/VerticalSolidActionList"/>
    <dgm:cxn modelId="{CD68F614-47A8-4A73-A4FC-1F0380633DA5}" type="presParOf" srcId="{3E586B92-A02C-4605-9B79-5D8965596502}" destId="{EB1A31F9-0A78-4FC9-9990-9DADD051C93B}" srcOrd="0" destOrd="0" presId="urn:microsoft.com/office/officeart/2016/7/layout/VerticalSolidActionList"/>
    <dgm:cxn modelId="{4DAC4F9D-1394-46F4-A333-BC1F442F45DE}" type="presParOf" srcId="{3E586B92-A02C-4605-9B79-5D8965596502}" destId="{2DAEE64E-6B1E-4461-A08D-1329360B469C}" srcOrd="1" destOrd="0" presId="urn:microsoft.com/office/officeart/2016/7/layout/VerticalSolidActionList"/>
    <dgm:cxn modelId="{15DE2BD4-C69C-402A-B09E-1448DFE0FDE1}" type="presParOf" srcId="{45568E76-2A51-40AC-B08B-4F7A924D0B24}" destId="{583E6F1C-1565-4BFA-B98D-3DA1B83F3775}" srcOrd="1" destOrd="0" presId="urn:microsoft.com/office/officeart/2016/7/layout/VerticalSolidActionList"/>
    <dgm:cxn modelId="{A1D3B255-8660-458C-A0ED-A07D3D2BC27F}" type="presParOf" srcId="{45568E76-2A51-40AC-B08B-4F7A924D0B24}" destId="{FE001FC0-0047-4162-BBEF-29C13ACB4805}" srcOrd="2" destOrd="0" presId="urn:microsoft.com/office/officeart/2016/7/layout/VerticalSolidActionList"/>
    <dgm:cxn modelId="{E34B388E-867B-4138-A46F-FDAD76B3C3D7}" type="presParOf" srcId="{FE001FC0-0047-4162-BBEF-29C13ACB4805}" destId="{62ED0C98-7D3C-42D6-924E-F10677357B58}" srcOrd="0" destOrd="0" presId="urn:microsoft.com/office/officeart/2016/7/layout/VerticalSolidActionList"/>
    <dgm:cxn modelId="{F2DC5F9C-8CBE-433D-95D5-0B5E5EF3785E}" type="presParOf" srcId="{FE001FC0-0047-4162-BBEF-29C13ACB4805}" destId="{2F62B232-1BF1-44B5-99D8-C51AD057EEA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6F496-7CC8-4291-85B9-B2DFC6DA0996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89FEF226-B5B3-49D6-9816-CF9987C44C43}">
      <dgm:prSet/>
      <dgm:spPr/>
      <dgm:t>
        <a:bodyPr/>
        <a:lstStyle/>
        <a:p>
          <a:r>
            <a:rPr lang="en-IN">
              <a:latin typeface="Times New Roman"/>
              <a:cs typeface="Times New Roman"/>
            </a:rPr>
            <a:t>Prompt replies (low latency)</a:t>
          </a:r>
          <a:endParaRPr lang="en-US">
            <a:latin typeface="Times New Roman"/>
            <a:cs typeface="Times New Roman"/>
          </a:endParaRPr>
        </a:p>
      </dgm:t>
    </dgm:pt>
    <dgm:pt modelId="{5A34D526-D35A-4D0E-9CE0-BD6668C01F5A}" type="parTrans" cxnId="{6E54CE35-874E-4613-8CD3-3A49482DEF6F}">
      <dgm:prSet/>
      <dgm:spPr/>
      <dgm:t>
        <a:bodyPr/>
        <a:lstStyle/>
        <a:p>
          <a:endParaRPr lang="en-US"/>
        </a:p>
      </dgm:t>
    </dgm:pt>
    <dgm:pt modelId="{BA3636BC-DFF9-408D-872F-4BCC2FFCC99A}" type="sibTrans" cxnId="{6E54CE35-874E-4613-8CD3-3A49482DEF6F}">
      <dgm:prSet/>
      <dgm:spPr/>
      <dgm:t>
        <a:bodyPr/>
        <a:lstStyle/>
        <a:p>
          <a:endParaRPr lang="en-US"/>
        </a:p>
      </dgm:t>
    </dgm:pt>
    <dgm:pt modelId="{6D94AD50-04B5-4FA0-9421-54CD2B8DFE66}">
      <dgm:prSet/>
      <dgm:spPr/>
      <dgm:t>
        <a:bodyPr/>
        <a:lstStyle/>
        <a:p>
          <a:r>
            <a:rPr lang="en-IN">
              <a:latin typeface="Times New Roman"/>
              <a:cs typeface="Times New Roman"/>
            </a:rPr>
            <a:t>Diverse voices (not just same users)</a:t>
          </a:r>
          <a:endParaRPr lang="en-US">
            <a:latin typeface="Times New Roman"/>
            <a:cs typeface="Times New Roman"/>
          </a:endParaRPr>
        </a:p>
      </dgm:t>
    </dgm:pt>
    <dgm:pt modelId="{6DCDC6FA-2BC9-48C4-8556-CB4C6842EC5C}" type="parTrans" cxnId="{A62EAF0F-D2F5-4113-9595-2D5D440627F3}">
      <dgm:prSet/>
      <dgm:spPr/>
      <dgm:t>
        <a:bodyPr/>
        <a:lstStyle/>
        <a:p>
          <a:endParaRPr lang="en-US"/>
        </a:p>
      </dgm:t>
    </dgm:pt>
    <dgm:pt modelId="{1A9CBD89-1255-4197-B1E1-CA6DCEA1A700}" type="sibTrans" cxnId="{A62EAF0F-D2F5-4113-9595-2D5D440627F3}">
      <dgm:prSet/>
      <dgm:spPr/>
      <dgm:t>
        <a:bodyPr/>
        <a:lstStyle/>
        <a:p>
          <a:endParaRPr lang="en-US"/>
        </a:p>
      </dgm:t>
    </dgm:pt>
    <dgm:pt modelId="{AEB5C562-EF2F-48F8-BDD6-3D9B097EF4AD}">
      <dgm:prSet/>
      <dgm:spPr/>
      <dgm:t>
        <a:bodyPr/>
        <a:lstStyle/>
        <a:p>
          <a:r>
            <a:rPr lang="en-IN">
              <a:latin typeface="Times New Roman"/>
              <a:cs typeface="Times New Roman"/>
            </a:rPr>
            <a:t>Content relevance (no off-topic drift)</a:t>
          </a:r>
          <a:endParaRPr lang="en-US">
            <a:latin typeface="Times New Roman"/>
            <a:cs typeface="Times New Roman"/>
          </a:endParaRPr>
        </a:p>
      </dgm:t>
    </dgm:pt>
    <dgm:pt modelId="{0C5A3566-9F25-4154-831A-FBA1E31ADA49}" type="parTrans" cxnId="{01EEA6DA-8D93-4D0B-9FDA-52D7EF944E75}">
      <dgm:prSet/>
      <dgm:spPr/>
      <dgm:t>
        <a:bodyPr/>
        <a:lstStyle/>
        <a:p>
          <a:endParaRPr lang="en-US"/>
        </a:p>
      </dgm:t>
    </dgm:pt>
    <dgm:pt modelId="{DCDAA960-783F-4D8C-A7E1-5BD742999578}" type="sibTrans" cxnId="{01EEA6DA-8D93-4D0B-9FDA-52D7EF944E75}">
      <dgm:prSet/>
      <dgm:spPr/>
      <dgm:t>
        <a:bodyPr/>
        <a:lstStyle/>
        <a:p>
          <a:endParaRPr lang="en-US"/>
        </a:p>
      </dgm:t>
    </dgm:pt>
    <dgm:pt modelId="{B8F0A75C-8BC9-44FD-92EA-2C24B7DDF70A}">
      <dgm:prSet/>
      <dgm:spPr/>
      <dgm:t>
        <a:bodyPr/>
        <a:lstStyle/>
        <a:p>
          <a:r>
            <a:rPr lang="en-IN">
              <a:latin typeface="Times New Roman"/>
              <a:cs typeface="Times New Roman"/>
            </a:rPr>
            <a:t>Supportive tone (civility, empathy)</a:t>
          </a:r>
          <a:endParaRPr lang="en-US">
            <a:latin typeface="Times New Roman"/>
            <a:cs typeface="Times New Roman"/>
          </a:endParaRPr>
        </a:p>
      </dgm:t>
    </dgm:pt>
    <dgm:pt modelId="{B7BDB27C-6948-40F4-9552-89037864CA65}" type="parTrans" cxnId="{C1931643-9D89-42BE-A4EF-24B87DA4EFE6}">
      <dgm:prSet/>
      <dgm:spPr/>
      <dgm:t>
        <a:bodyPr/>
        <a:lstStyle/>
        <a:p>
          <a:endParaRPr lang="en-US"/>
        </a:p>
      </dgm:t>
    </dgm:pt>
    <dgm:pt modelId="{29C847DE-CAEE-4B51-A2F5-04FA3E6B1374}" type="sibTrans" cxnId="{C1931643-9D89-42BE-A4EF-24B87DA4EFE6}">
      <dgm:prSet/>
      <dgm:spPr/>
      <dgm:t>
        <a:bodyPr/>
        <a:lstStyle/>
        <a:p>
          <a:endParaRPr lang="en-US"/>
        </a:p>
      </dgm:t>
    </dgm:pt>
    <dgm:pt modelId="{A8E02034-D6D5-4031-B71B-710B6E6B2E6F}">
      <dgm:prSet/>
      <dgm:spPr/>
      <dgm:t>
        <a:bodyPr/>
        <a:lstStyle/>
        <a:p>
          <a:r>
            <a:rPr lang="en-IN">
              <a:latin typeface="Times New Roman"/>
              <a:cs typeface="Times New Roman"/>
            </a:rPr>
            <a:t>Dynamic interaction (depth &amp; back-and-forth)</a:t>
          </a:r>
          <a:endParaRPr lang="en-US">
            <a:latin typeface="Times New Roman"/>
            <a:cs typeface="Times New Roman"/>
          </a:endParaRPr>
        </a:p>
      </dgm:t>
    </dgm:pt>
    <dgm:pt modelId="{14360769-1435-40E0-9F48-EEA9A56BFE2E}" type="parTrans" cxnId="{5DAE7B7E-80DA-4829-9E43-AFBD198AB1E6}">
      <dgm:prSet/>
      <dgm:spPr/>
      <dgm:t>
        <a:bodyPr/>
        <a:lstStyle/>
        <a:p>
          <a:endParaRPr lang="en-US"/>
        </a:p>
      </dgm:t>
    </dgm:pt>
    <dgm:pt modelId="{202A762B-028E-42A4-B216-436FD4475EB0}" type="sibTrans" cxnId="{5DAE7B7E-80DA-4829-9E43-AFBD198AB1E6}">
      <dgm:prSet/>
      <dgm:spPr/>
      <dgm:t>
        <a:bodyPr/>
        <a:lstStyle/>
        <a:p>
          <a:endParaRPr lang="en-US"/>
        </a:p>
      </dgm:t>
    </dgm:pt>
    <dgm:pt modelId="{89859478-ABBC-4075-87AA-B59C472A8A9A}">
      <dgm:prSet/>
      <dgm:spPr/>
      <dgm:t>
        <a:bodyPr/>
        <a:lstStyle/>
        <a:p>
          <a:r>
            <a:rPr lang="en-IN" i="1">
              <a:latin typeface="Times New Roman"/>
              <a:cs typeface="Times New Roman"/>
            </a:rPr>
            <a:t>(Based on research from Lithium’s CHI model + enterprise social network literature)</a:t>
          </a:r>
          <a:endParaRPr lang="en-US">
            <a:latin typeface="Times New Roman"/>
            <a:cs typeface="Times New Roman"/>
          </a:endParaRPr>
        </a:p>
      </dgm:t>
    </dgm:pt>
    <dgm:pt modelId="{F0F0E9B2-D7FA-430B-925E-79CB21112BA3}" type="parTrans" cxnId="{0F656291-BDD0-44A8-A023-725D17D5F4DB}">
      <dgm:prSet/>
      <dgm:spPr/>
      <dgm:t>
        <a:bodyPr/>
        <a:lstStyle/>
        <a:p>
          <a:endParaRPr lang="en-US"/>
        </a:p>
      </dgm:t>
    </dgm:pt>
    <dgm:pt modelId="{4DC3E17B-74D6-4D5A-9753-D8BE1EF4E01F}" type="sibTrans" cxnId="{0F656291-BDD0-44A8-A023-725D17D5F4DB}">
      <dgm:prSet/>
      <dgm:spPr/>
      <dgm:t>
        <a:bodyPr/>
        <a:lstStyle/>
        <a:p>
          <a:endParaRPr lang="en-US"/>
        </a:p>
      </dgm:t>
    </dgm:pt>
    <dgm:pt modelId="{AD41402F-8543-43BC-8A25-DB94E4931B5E}" type="pres">
      <dgm:prSet presAssocID="{A016F496-7CC8-4291-85B9-B2DFC6DA0996}" presName="linear" presStyleCnt="0">
        <dgm:presLayoutVars>
          <dgm:animLvl val="lvl"/>
          <dgm:resizeHandles val="exact"/>
        </dgm:presLayoutVars>
      </dgm:prSet>
      <dgm:spPr/>
    </dgm:pt>
    <dgm:pt modelId="{86105C4D-FC96-46F4-AAA2-7EF92FFBB98E}" type="pres">
      <dgm:prSet presAssocID="{89FEF226-B5B3-49D6-9816-CF9987C44C4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AE81FBF-94F9-4284-A104-509C28CEF972}" type="pres">
      <dgm:prSet presAssocID="{BA3636BC-DFF9-408D-872F-4BCC2FFCC99A}" presName="spacer" presStyleCnt="0"/>
      <dgm:spPr/>
    </dgm:pt>
    <dgm:pt modelId="{8ADD827D-E0AD-4ADA-9DA6-7F484F051E1F}" type="pres">
      <dgm:prSet presAssocID="{6D94AD50-04B5-4FA0-9421-54CD2B8DFE6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F41E21-3B95-4615-BE2B-0A2F50D7763C}" type="pres">
      <dgm:prSet presAssocID="{1A9CBD89-1255-4197-B1E1-CA6DCEA1A700}" presName="spacer" presStyleCnt="0"/>
      <dgm:spPr/>
    </dgm:pt>
    <dgm:pt modelId="{B259D73A-FE20-4720-9040-74EBDFC9D4F0}" type="pres">
      <dgm:prSet presAssocID="{AEB5C562-EF2F-48F8-BDD6-3D9B097EF4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81323F2-54F0-425B-A71D-3F135DE7E8CD}" type="pres">
      <dgm:prSet presAssocID="{DCDAA960-783F-4D8C-A7E1-5BD742999578}" presName="spacer" presStyleCnt="0"/>
      <dgm:spPr/>
    </dgm:pt>
    <dgm:pt modelId="{CF129EE6-DEFB-4D83-9C55-76486B2A35A6}" type="pres">
      <dgm:prSet presAssocID="{B8F0A75C-8BC9-44FD-92EA-2C24B7DDF7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A4FD607-7E78-4A6E-85F6-F549FB457F66}" type="pres">
      <dgm:prSet presAssocID="{29C847DE-CAEE-4B51-A2F5-04FA3E6B1374}" presName="spacer" presStyleCnt="0"/>
      <dgm:spPr/>
    </dgm:pt>
    <dgm:pt modelId="{018B01DF-473E-4B34-9A16-2E7A7FD153E0}" type="pres">
      <dgm:prSet presAssocID="{A8E02034-D6D5-4031-B71B-710B6E6B2E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6366AC-B743-4878-9511-993C6C1FC12E}" type="pres">
      <dgm:prSet presAssocID="{202A762B-028E-42A4-B216-436FD4475EB0}" presName="spacer" presStyleCnt="0"/>
      <dgm:spPr/>
    </dgm:pt>
    <dgm:pt modelId="{F824B6C7-9624-4AD4-B0A8-1E9297011C2F}" type="pres">
      <dgm:prSet presAssocID="{89859478-ABBC-4075-87AA-B59C472A8A9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9E16601-C556-4E10-A11A-C3F5DAC9B6B4}" type="presOf" srcId="{B8F0A75C-8BC9-44FD-92EA-2C24B7DDF70A}" destId="{CF129EE6-DEFB-4D83-9C55-76486B2A35A6}" srcOrd="0" destOrd="0" presId="urn:microsoft.com/office/officeart/2005/8/layout/vList2"/>
    <dgm:cxn modelId="{A62EAF0F-D2F5-4113-9595-2D5D440627F3}" srcId="{A016F496-7CC8-4291-85B9-B2DFC6DA0996}" destId="{6D94AD50-04B5-4FA0-9421-54CD2B8DFE66}" srcOrd="1" destOrd="0" parTransId="{6DCDC6FA-2BC9-48C4-8556-CB4C6842EC5C}" sibTransId="{1A9CBD89-1255-4197-B1E1-CA6DCEA1A700}"/>
    <dgm:cxn modelId="{6E54CE35-874E-4613-8CD3-3A49482DEF6F}" srcId="{A016F496-7CC8-4291-85B9-B2DFC6DA0996}" destId="{89FEF226-B5B3-49D6-9816-CF9987C44C43}" srcOrd="0" destOrd="0" parTransId="{5A34D526-D35A-4D0E-9CE0-BD6668C01F5A}" sibTransId="{BA3636BC-DFF9-408D-872F-4BCC2FFCC99A}"/>
    <dgm:cxn modelId="{4C64CD3C-4D1B-44D6-AD61-F578157FD13C}" type="presOf" srcId="{AEB5C562-EF2F-48F8-BDD6-3D9B097EF4AD}" destId="{B259D73A-FE20-4720-9040-74EBDFC9D4F0}" srcOrd="0" destOrd="0" presId="urn:microsoft.com/office/officeart/2005/8/layout/vList2"/>
    <dgm:cxn modelId="{C1931643-9D89-42BE-A4EF-24B87DA4EFE6}" srcId="{A016F496-7CC8-4291-85B9-B2DFC6DA0996}" destId="{B8F0A75C-8BC9-44FD-92EA-2C24B7DDF70A}" srcOrd="3" destOrd="0" parTransId="{B7BDB27C-6948-40F4-9552-89037864CA65}" sibTransId="{29C847DE-CAEE-4B51-A2F5-04FA3E6B1374}"/>
    <dgm:cxn modelId="{D114CC4E-8BDA-485E-9185-0374AABA5ADB}" type="presOf" srcId="{6D94AD50-04B5-4FA0-9421-54CD2B8DFE66}" destId="{8ADD827D-E0AD-4ADA-9DA6-7F484F051E1F}" srcOrd="0" destOrd="0" presId="urn:microsoft.com/office/officeart/2005/8/layout/vList2"/>
    <dgm:cxn modelId="{EE28BF5A-FC05-43F8-975A-6596CD9ED034}" type="presOf" srcId="{A016F496-7CC8-4291-85B9-B2DFC6DA0996}" destId="{AD41402F-8543-43BC-8A25-DB94E4931B5E}" srcOrd="0" destOrd="0" presId="urn:microsoft.com/office/officeart/2005/8/layout/vList2"/>
    <dgm:cxn modelId="{5DAE7B7E-80DA-4829-9E43-AFBD198AB1E6}" srcId="{A016F496-7CC8-4291-85B9-B2DFC6DA0996}" destId="{A8E02034-D6D5-4031-B71B-710B6E6B2E6F}" srcOrd="4" destOrd="0" parTransId="{14360769-1435-40E0-9F48-EEA9A56BFE2E}" sibTransId="{202A762B-028E-42A4-B216-436FD4475EB0}"/>
    <dgm:cxn modelId="{0F656291-BDD0-44A8-A023-725D17D5F4DB}" srcId="{A016F496-7CC8-4291-85B9-B2DFC6DA0996}" destId="{89859478-ABBC-4075-87AA-B59C472A8A9A}" srcOrd="5" destOrd="0" parTransId="{F0F0E9B2-D7FA-430B-925E-79CB21112BA3}" sibTransId="{4DC3E17B-74D6-4D5A-9753-D8BE1EF4E01F}"/>
    <dgm:cxn modelId="{079A62A3-CFC6-426E-B739-2C83E37C1C67}" type="presOf" srcId="{89FEF226-B5B3-49D6-9816-CF9987C44C43}" destId="{86105C4D-FC96-46F4-AAA2-7EF92FFBB98E}" srcOrd="0" destOrd="0" presId="urn:microsoft.com/office/officeart/2005/8/layout/vList2"/>
    <dgm:cxn modelId="{A1D7BEBA-6F25-4391-8D94-6D64A65ADC36}" type="presOf" srcId="{89859478-ABBC-4075-87AA-B59C472A8A9A}" destId="{F824B6C7-9624-4AD4-B0A8-1E9297011C2F}" srcOrd="0" destOrd="0" presId="urn:microsoft.com/office/officeart/2005/8/layout/vList2"/>
    <dgm:cxn modelId="{01EEA6DA-8D93-4D0B-9FDA-52D7EF944E75}" srcId="{A016F496-7CC8-4291-85B9-B2DFC6DA0996}" destId="{AEB5C562-EF2F-48F8-BDD6-3D9B097EF4AD}" srcOrd="2" destOrd="0" parTransId="{0C5A3566-9F25-4154-831A-FBA1E31ADA49}" sibTransId="{DCDAA960-783F-4D8C-A7E1-5BD742999578}"/>
    <dgm:cxn modelId="{2D462DDD-1489-4EBE-B788-308C1A0B327C}" type="presOf" srcId="{A8E02034-D6D5-4031-B71B-710B6E6B2E6F}" destId="{018B01DF-473E-4B34-9A16-2E7A7FD153E0}" srcOrd="0" destOrd="0" presId="urn:microsoft.com/office/officeart/2005/8/layout/vList2"/>
    <dgm:cxn modelId="{A4CE56C9-5562-4042-BF5C-A1FBA2F6053E}" type="presParOf" srcId="{AD41402F-8543-43BC-8A25-DB94E4931B5E}" destId="{86105C4D-FC96-46F4-AAA2-7EF92FFBB98E}" srcOrd="0" destOrd="0" presId="urn:microsoft.com/office/officeart/2005/8/layout/vList2"/>
    <dgm:cxn modelId="{1B889B24-29C0-407F-AAF5-80D077DB9AA7}" type="presParOf" srcId="{AD41402F-8543-43BC-8A25-DB94E4931B5E}" destId="{BAE81FBF-94F9-4284-A104-509C28CEF972}" srcOrd="1" destOrd="0" presId="urn:microsoft.com/office/officeart/2005/8/layout/vList2"/>
    <dgm:cxn modelId="{589F28DF-4ED5-4663-9A97-ED9ED42C989C}" type="presParOf" srcId="{AD41402F-8543-43BC-8A25-DB94E4931B5E}" destId="{8ADD827D-E0AD-4ADA-9DA6-7F484F051E1F}" srcOrd="2" destOrd="0" presId="urn:microsoft.com/office/officeart/2005/8/layout/vList2"/>
    <dgm:cxn modelId="{C544BE50-144D-4D98-9D47-B81855461487}" type="presParOf" srcId="{AD41402F-8543-43BC-8A25-DB94E4931B5E}" destId="{DAF41E21-3B95-4615-BE2B-0A2F50D7763C}" srcOrd="3" destOrd="0" presId="urn:microsoft.com/office/officeart/2005/8/layout/vList2"/>
    <dgm:cxn modelId="{C8684FBF-2E46-4268-B0AD-094A23EB36C3}" type="presParOf" srcId="{AD41402F-8543-43BC-8A25-DB94E4931B5E}" destId="{B259D73A-FE20-4720-9040-74EBDFC9D4F0}" srcOrd="4" destOrd="0" presId="urn:microsoft.com/office/officeart/2005/8/layout/vList2"/>
    <dgm:cxn modelId="{5418BEB7-8D61-4A34-9B59-D42BEB21927B}" type="presParOf" srcId="{AD41402F-8543-43BC-8A25-DB94E4931B5E}" destId="{A81323F2-54F0-425B-A71D-3F135DE7E8CD}" srcOrd="5" destOrd="0" presId="urn:microsoft.com/office/officeart/2005/8/layout/vList2"/>
    <dgm:cxn modelId="{CA5ACE68-FF66-4DE9-A14C-5C3E9291E3E0}" type="presParOf" srcId="{AD41402F-8543-43BC-8A25-DB94E4931B5E}" destId="{CF129EE6-DEFB-4D83-9C55-76486B2A35A6}" srcOrd="6" destOrd="0" presId="urn:microsoft.com/office/officeart/2005/8/layout/vList2"/>
    <dgm:cxn modelId="{6CFD5136-5467-44A6-BECC-23F9A9184545}" type="presParOf" srcId="{AD41402F-8543-43BC-8A25-DB94E4931B5E}" destId="{3A4FD607-7E78-4A6E-85F6-F549FB457F66}" srcOrd="7" destOrd="0" presId="urn:microsoft.com/office/officeart/2005/8/layout/vList2"/>
    <dgm:cxn modelId="{5D75CA31-DB37-48FE-B6E2-4ECADE7645B6}" type="presParOf" srcId="{AD41402F-8543-43BC-8A25-DB94E4931B5E}" destId="{018B01DF-473E-4B34-9A16-2E7A7FD153E0}" srcOrd="8" destOrd="0" presId="urn:microsoft.com/office/officeart/2005/8/layout/vList2"/>
    <dgm:cxn modelId="{58EAD437-8EED-4F24-9FDB-C0C6240C14A6}" type="presParOf" srcId="{AD41402F-8543-43BC-8A25-DB94E4931B5E}" destId="{CA6366AC-B743-4878-9511-993C6C1FC12E}" srcOrd="9" destOrd="0" presId="urn:microsoft.com/office/officeart/2005/8/layout/vList2"/>
    <dgm:cxn modelId="{BD3F34E7-5394-4BA3-887E-06AC5F836A5C}" type="presParOf" srcId="{AD41402F-8543-43BC-8A25-DB94E4931B5E}" destId="{F824B6C7-9624-4AD4-B0A8-1E9297011C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4427E7-5DBF-4B48-80AD-98650D665E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8CE4FBA-BDB5-4FA9-A5E8-4BA1EDAD781E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Times New Roman"/>
              <a:cs typeface="Times New Roman"/>
            </a:rPr>
            <a:t>LLMs used to assess:</a:t>
          </a:r>
        </a:p>
      </dgm:t>
    </dgm:pt>
    <dgm:pt modelId="{A1D25DC9-97B2-49D0-8562-99C56CD5CA09}" type="parTrans" cxnId="{7829DB34-C6CB-45F3-B059-58A5A777079D}">
      <dgm:prSet/>
      <dgm:spPr/>
      <dgm:t>
        <a:bodyPr/>
        <a:lstStyle/>
        <a:p>
          <a:endParaRPr lang="en-US"/>
        </a:p>
      </dgm:t>
    </dgm:pt>
    <dgm:pt modelId="{D9680B04-AD8D-42A8-8B98-BB05D09C337D}" type="sibTrans" cxnId="{7829DB34-C6CB-45F3-B059-58A5A777079D}">
      <dgm:prSet/>
      <dgm:spPr/>
      <dgm:t>
        <a:bodyPr/>
        <a:lstStyle/>
        <a:p>
          <a:endParaRPr lang="en-US"/>
        </a:p>
      </dgm:t>
    </dgm:pt>
    <dgm:pt modelId="{2898CB3C-A4EB-4850-8A96-DB715F58A134}">
      <dgm:prSet/>
      <dgm:spPr/>
      <dgm:t>
        <a:bodyPr/>
        <a:lstStyle/>
        <a:p>
          <a:r>
            <a:rPr lang="en-US" sz="2400">
              <a:latin typeface="Times New Roman"/>
              <a:cs typeface="Times New Roman"/>
            </a:rPr>
            <a:t>Civility / Toxicity</a:t>
          </a:r>
        </a:p>
      </dgm:t>
    </dgm:pt>
    <dgm:pt modelId="{DDE4FD9F-7973-4575-AF7E-F6E03C607529}" type="parTrans" cxnId="{014F1B2B-73E5-438C-94E3-15FD400E7429}">
      <dgm:prSet/>
      <dgm:spPr/>
      <dgm:t>
        <a:bodyPr/>
        <a:lstStyle/>
        <a:p>
          <a:endParaRPr lang="en-US"/>
        </a:p>
      </dgm:t>
    </dgm:pt>
    <dgm:pt modelId="{9D0D2E9E-B379-49DA-9E49-F01FC360C823}" type="sibTrans" cxnId="{014F1B2B-73E5-438C-94E3-15FD400E7429}">
      <dgm:prSet/>
      <dgm:spPr/>
      <dgm:t>
        <a:bodyPr/>
        <a:lstStyle/>
        <a:p>
          <a:endParaRPr lang="en-US"/>
        </a:p>
      </dgm:t>
    </dgm:pt>
    <dgm:pt modelId="{F4585869-89D0-4D76-A635-F7AB890D7F65}">
      <dgm:prSet/>
      <dgm:spPr/>
      <dgm:t>
        <a:bodyPr/>
        <a:lstStyle/>
        <a:p>
          <a:r>
            <a:rPr lang="en-US" sz="2400">
              <a:latin typeface="Times New Roman"/>
              <a:cs typeface="Times New Roman"/>
            </a:rPr>
            <a:t>Empathy &amp; Support</a:t>
          </a:r>
        </a:p>
      </dgm:t>
    </dgm:pt>
    <dgm:pt modelId="{1C651718-44D4-487E-A25D-3621D0C62EA7}" type="parTrans" cxnId="{4B6B99EB-6F19-4E9F-B101-6CE1FFA56A9C}">
      <dgm:prSet/>
      <dgm:spPr/>
      <dgm:t>
        <a:bodyPr/>
        <a:lstStyle/>
        <a:p>
          <a:endParaRPr lang="en-US"/>
        </a:p>
      </dgm:t>
    </dgm:pt>
    <dgm:pt modelId="{B16E3F59-39C2-4E70-A16B-A636D61ACF32}" type="sibTrans" cxnId="{4B6B99EB-6F19-4E9F-B101-6CE1FFA56A9C}">
      <dgm:prSet/>
      <dgm:spPr/>
      <dgm:t>
        <a:bodyPr/>
        <a:lstStyle/>
        <a:p>
          <a:endParaRPr lang="en-US"/>
        </a:p>
      </dgm:t>
    </dgm:pt>
    <dgm:pt modelId="{B88579D6-A71E-403E-B7C9-2E43AF4DB281}">
      <dgm:prSet/>
      <dgm:spPr/>
      <dgm:t>
        <a:bodyPr/>
        <a:lstStyle/>
        <a:p>
          <a:r>
            <a:rPr lang="en-US" sz="2400">
              <a:latin typeface="Times New Roman"/>
              <a:cs typeface="Times New Roman"/>
            </a:rPr>
            <a:t>Helpfulness</a:t>
          </a:r>
        </a:p>
      </dgm:t>
    </dgm:pt>
    <dgm:pt modelId="{BCF25EAA-B8D9-40D8-9775-83AF158BD737}" type="parTrans" cxnId="{E58E1A52-0469-4AAA-A1C3-45CC79A9051B}">
      <dgm:prSet/>
      <dgm:spPr/>
      <dgm:t>
        <a:bodyPr/>
        <a:lstStyle/>
        <a:p>
          <a:endParaRPr lang="en-US"/>
        </a:p>
      </dgm:t>
    </dgm:pt>
    <dgm:pt modelId="{A4C9ABDD-834A-490F-B587-FD7EAAF71220}" type="sibTrans" cxnId="{E58E1A52-0469-4AAA-A1C3-45CC79A9051B}">
      <dgm:prSet/>
      <dgm:spPr/>
      <dgm:t>
        <a:bodyPr/>
        <a:lstStyle/>
        <a:p>
          <a:endParaRPr lang="en-US"/>
        </a:p>
      </dgm:t>
    </dgm:pt>
    <dgm:pt modelId="{8F5B4186-7B3D-4C20-A478-0DBD3B75D5A7}">
      <dgm:prSet/>
      <dgm:spPr/>
      <dgm:t>
        <a:bodyPr/>
        <a:lstStyle/>
        <a:p>
          <a:r>
            <a:rPr lang="en-US" sz="2400">
              <a:latin typeface="Times New Roman"/>
              <a:cs typeface="Times New Roman"/>
            </a:rPr>
            <a:t>Off-topic penalty</a:t>
          </a:r>
        </a:p>
      </dgm:t>
    </dgm:pt>
    <dgm:pt modelId="{CCC85E55-DE9D-4B47-A782-EF3CD75CEC3A}" type="parTrans" cxnId="{67B6E4B4-9487-4237-B0AC-D5531FA077D1}">
      <dgm:prSet/>
      <dgm:spPr/>
      <dgm:t>
        <a:bodyPr/>
        <a:lstStyle/>
        <a:p>
          <a:endParaRPr lang="en-US"/>
        </a:p>
      </dgm:t>
    </dgm:pt>
    <dgm:pt modelId="{5C6B946F-FE78-43E9-8863-79A47B9C8396}" type="sibTrans" cxnId="{67B6E4B4-9487-4237-B0AC-D5531FA077D1}">
      <dgm:prSet/>
      <dgm:spPr/>
      <dgm:t>
        <a:bodyPr/>
        <a:lstStyle/>
        <a:p>
          <a:endParaRPr lang="en-US"/>
        </a:p>
      </dgm:t>
    </dgm:pt>
    <dgm:pt modelId="{5B74262D-4EEC-426B-98C7-EE3D62037956}">
      <dgm:prSet/>
      <dgm:spPr/>
      <dgm:t>
        <a:bodyPr/>
        <a:lstStyle/>
        <a:p>
          <a:pPr>
            <a:defRPr b="1"/>
          </a:pPr>
          <a:r>
            <a:rPr lang="en-US" sz="2400">
              <a:latin typeface="Times New Roman"/>
              <a:cs typeface="Times New Roman"/>
            </a:rPr>
            <a:t>Each post scored on 0–100</a:t>
          </a:r>
        </a:p>
      </dgm:t>
    </dgm:pt>
    <dgm:pt modelId="{D81478B4-2741-41AE-BC9B-AFC02177792E}" type="parTrans" cxnId="{1B8EDDF8-6E3C-4921-8290-8D9D461F06BF}">
      <dgm:prSet/>
      <dgm:spPr/>
      <dgm:t>
        <a:bodyPr/>
        <a:lstStyle/>
        <a:p>
          <a:endParaRPr lang="en-US"/>
        </a:p>
      </dgm:t>
    </dgm:pt>
    <dgm:pt modelId="{99E64DE9-768A-4E4C-90BF-C76F32E2D87B}" type="sibTrans" cxnId="{1B8EDDF8-6E3C-4921-8290-8D9D461F06BF}">
      <dgm:prSet/>
      <dgm:spPr/>
      <dgm:t>
        <a:bodyPr/>
        <a:lstStyle/>
        <a:p>
          <a:endParaRPr lang="en-US"/>
        </a:p>
      </dgm:t>
    </dgm:pt>
    <dgm:pt modelId="{88AF6858-853F-4674-8C40-754CCC91E4E0}">
      <dgm:prSet/>
      <dgm:spPr/>
      <dgm:t>
        <a:bodyPr/>
        <a:lstStyle/>
        <a:p>
          <a:pPr>
            <a:defRPr b="1"/>
          </a:pPr>
          <a:r>
            <a:rPr lang="en-US" sz="2400">
              <a:latin typeface="Times New Roman"/>
              <a:cs typeface="Times New Roman"/>
            </a:rPr>
            <a:t>Top 5 comments used per post</a:t>
          </a:r>
        </a:p>
      </dgm:t>
    </dgm:pt>
    <dgm:pt modelId="{11B482D5-0498-4F42-9577-27B4D2113538}" type="parTrans" cxnId="{959B50B3-88F7-4FD5-B265-8B1470F5DBF1}">
      <dgm:prSet/>
      <dgm:spPr/>
      <dgm:t>
        <a:bodyPr/>
        <a:lstStyle/>
        <a:p>
          <a:endParaRPr lang="en-US"/>
        </a:p>
      </dgm:t>
    </dgm:pt>
    <dgm:pt modelId="{4CBF9A22-8532-4F6D-BFDB-1328FA96036B}" type="sibTrans" cxnId="{959B50B3-88F7-4FD5-B265-8B1470F5DBF1}">
      <dgm:prSet/>
      <dgm:spPr/>
      <dgm:t>
        <a:bodyPr/>
        <a:lstStyle/>
        <a:p>
          <a:endParaRPr lang="en-US"/>
        </a:p>
      </dgm:t>
    </dgm:pt>
    <dgm:pt modelId="{E651DD52-867A-4852-B0AC-B5C6C719B465}">
      <dgm:prSet/>
      <dgm:spPr/>
      <dgm:t>
        <a:bodyPr/>
        <a:lstStyle/>
        <a:p>
          <a:pPr>
            <a:defRPr b="1"/>
          </a:pPr>
          <a:r>
            <a:rPr lang="en-US" sz="2400">
              <a:latin typeface="Times New Roman"/>
              <a:cs typeface="Times New Roman"/>
            </a:rPr>
            <a:t>LLM: GPT-3.5-turbo</a:t>
          </a:r>
        </a:p>
      </dgm:t>
    </dgm:pt>
    <dgm:pt modelId="{E371F782-11F9-4B9C-AEA1-E4FA74944D05}" type="parTrans" cxnId="{E88BA3F7-F93C-4D42-86E6-B385F2E8F2A7}">
      <dgm:prSet/>
      <dgm:spPr/>
      <dgm:t>
        <a:bodyPr/>
        <a:lstStyle/>
        <a:p>
          <a:endParaRPr lang="en-US"/>
        </a:p>
      </dgm:t>
    </dgm:pt>
    <dgm:pt modelId="{FD11B403-233C-4D39-88EF-B8980C65A0C9}" type="sibTrans" cxnId="{E88BA3F7-F93C-4D42-86E6-B385F2E8F2A7}">
      <dgm:prSet/>
      <dgm:spPr/>
      <dgm:t>
        <a:bodyPr/>
        <a:lstStyle/>
        <a:p>
          <a:endParaRPr lang="en-US"/>
        </a:p>
      </dgm:t>
    </dgm:pt>
    <dgm:pt modelId="{5AF02ADC-24DF-47E6-B84E-E4ACAE20877E}" type="pres">
      <dgm:prSet presAssocID="{5C4427E7-5DBF-4B48-80AD-98650D665EE5}" presName="root" presStyleCnt="0">
        <dgm:presLayoutVars>
          <dgm:dir/>
          <dgm:resizeHandles val="exact"/>
        </dgm:presLayoutVars>
      </dgm:prSet>
      <dgm:spPr/>
    </dgm:pt>
    <dgm:pt modelId="{A8548C93-6B7A-410A-AFF2-EE5F8A5E57D6}" type="pres">
      <dgm:prSet presAssocID="{98CE4FBA-BDB5-4FA9-A5E8-4BA1EDAD781E}" presName="compNode" presStyleCnt="0"/>
      <dgm:spPr/>
    </dgm:pt>
    <dgm:pt modelId="{3A63B696-071D-47E1-8AC3-0DCF86A1E251}" type="pres">
      <dgm:prSet presAssocID="{98CE4FBA-BDB5-4FA9-A5E8-4BA1EDAD78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EE44F1B-2DBF-4EA9-9E12-6F08B4DDB4B5}" type="pres">
      <dgm:prSet presAssocID="{98CE4FBA-BDB5-4FA9-A5E8-4BA1EDAD781E}" presName="iconSpace" presStyleCnt="0"/>
      <dgm:spPr/>
    </dgm:pt>
    <dgm:pt modelId="{8C0B41DB-40E3-4CE5-9091-F59D01ABBA38}" type="pres">
      <dgm:prSet presAssocID="{98CE4FBA-BDB5-4FA9-A5E8-4BA1EDAD781E}" presName="parTx" presStyleLbl="revTx" presStyleIdx="0" presStyleCnt="8">
        <dgm:presLayoutVars>
          <dgm:chMax val="0"/>
          <dgm:chPref val="0"/>
        </dgm:presLayoutVars>
      </dgm:prSet>
      <dgm:spPr/>
    </dgm:pt>
    <dgm:pt modelId="{1E8B3464-7507-4C26-8FB0-AC97EA2D44EC}" type="pres">
      <dgm:prSet presAssocID="{98CE4FBA-BDB5-4FA9-A5E8-4BA1EDAD781E}" presName="txSpace" presStyleCnt="0"/>
      <dgm:spPr/>
    </dgm:pt>
    <dgm:pt modelId="{9D0EB668-30B1-404C-AD0A-9EC6AED908BA}" type="pres">
      <dgm:prSet presAssocID="{98CE4FBA-BDB5-4FA9-A5E8-4BA1EDAD781E}" presName="desTx" presStyleLbl="revTx" presStyleIdx="1" presStyleCnt="8">
        <dgm:presLayoutVars/>
      </dgm:prSet>
      <dgm:spPr/>
    </dgm:pt>
    <dgm:pt modelId="{47EB66C8-2FFE-4E35-996D-F7AA156B11B2}" type="pres">
      <dgm:prSet presAssocID="{D9680B04-AD8D-42A8-8B98-BB05D09C337D}" presName="sibTrans" presStyleCnt="0"/>
      <dgm:spPr/>
    </dgm:pt>
    <dgm:pt modelId="{4E2E1AD0-F450-44D4-BCE8-6804898A0A53}" type="pres">
      <dgm:prSet presAssocID="{5B74262D-4EEC-426B-98C7-EE3D62037956}" presName="compNode" presStyleCnt="0"/>
      <dgm:spPr/>
    </dgm:pt>
    <dgm:pt modelId="{04EE024B-9CB2-47B3-B833-ED11AF3A4868}" type="pres">
      <dgm:prSet presAssocID="{5B74262D-4EEC-426B-98C7-EE3D620379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06669FA-1513-473D-B44A-49BBBC2740C8}" type="pres">
      <dgm:prSet presAssocID="{5B74262D-4EEC-426B-98C7-EE3D62037956}" presName="iconSpace" presStyleCnt="0"/>
      <dgm:spPr/>
    </dgm:pt>
    <dgm:pt modelId="{16E5E17F-A2EC-486B-B9E0-05283B4A5FFD}" type="pres">
      <dgm:prSet presAssocID="{5B74262D-4EEC-426B-98C7-EE3D62037956}" presName="parTx" presStyleLbl="revTx" presStyleIdx="2" presStyleCnt="8">
        <dgm:presLayoutVars>
          <dgm:chMax val="0"/>
          <dgm:chPref val="0"/>
        </dgm:presLayoutVars>
      </dgm:prSet>
      <dgm:spPr/>
    </dgm:pt>
    <dgm:pt modelId="{C5DA6B3C-25E7-4AF5-BA2F-A875A5C08F0A}" type="pres">
      <dgm:prSet presAssocID="{5B74262D-4EEC-426B-98C7-EE3D62037956}" presName="txSpace" presStyleCnt="0"/>
      <dgm:spPr/>
    </dgm:pt>
    <dgm:pt modelId="{045279F7-A4D2-4105-8D63-7F01FBD10738}" type="pres">
      <dgm:prSet presAssocID="{5B74262D-4EEC-426B-98C7-EE3D62037956}" presName="desTx" presStyleLbl="revTx" presStyleIdx="3" presStyleCnt="8">
        <dgm:presLayoutVars/>
      </dgm:prSet>
      <dgm:spPr/>
    </dgm:pt>
    <dgm:pt modelId="{354500BD-C96F-479E-A3DC-3A8495009628}" type="pres">
      <dgm:prSet presAssocID="{99E64DE9-768A-4E4C-90BF-C76F32E2D87B}" presName="sibTrans" presStyleCnt="0"/>
      <dgm:spPr/>
    </dgm:pt>
    <dgm:pt modelId="{4872493D-5B57-4140-840C-95C2CAEE03E4}" type="pres">
      <dgm:prSet presAssocID="{88AF6858-853F-4674-8C40-754CCC91E4E0}" presName="compNode" presStyleCnt="0"/>
      <dgm:spPr/>
    </dgm:pt>
    <dgm:pt modelId="{F87E48A8-ADB5-4829-9DD8-7305E15242F1}" type="pres">
      <dgm:prSet presAssocID="{88AF6858-853F-4674-8C40-754CCC91E4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A92163E-3FBC-49B6-95E9-DE90BA49701D}" type="pres">
      <dgm:prSet presAssocID="{88AF6858-853F-4674-8C40-754CCC91E4E0}" presName="iconSpace" presStyleCnt="0"/>
      <dgm:spPr/>
    </dgm:pt>
    <dgm:pt modelId="{ADD4B6C5-BF89-49BF-9A60-258E9EB96123}" type="pres">
      <dgm:prSet presAssocID="{88AF6858-853F-4674-8C40-754CCC91E4E0}" presName="parTx" presStyleLbl="revTx" presStyleIdx="4" presStyleCnt="8">
        <dgm:presLayoutVars>
          <dgm:chMax val="0"/>
          <dgm:chPref val="0"/>
        </dgm:presLayoutVars>
      </dgm:prSet>
      <dgm:spPr/>
    </dgm:pt>
    <dgm:pt modelId="{33F297E6-4586-4088-899C-4FB338D94087}" type="pres">
      <dgm:prSet presAssocID="{88AF6858-853F-4674-8C40-754CCC91E4E0}" presName="txSpace" presStyleCnt="0"/>
      <dgm:spPr/>
    </dgm:pt>
    <dgm:pt modelId="{7CA560DB-BC77-4083-A8DF-0ABD4E413F8D}" type="pres">
      <dgm:prSet presAssocID="{88AF6858-853F-4674-8C40-754CCC91E4E0}" presName="desTx" presStyleLbl="revTx" presStyleIdx="5" presStyleCnt="8">
        <dgm:presLayoutVars/>
      </dgm:prSet>
      <dgm:spPr/>
    </dgm:pt>
    <dgm:pt modelId="{C9C67E06-AE46-4E12-A693-E57AED57150B}" type="pres">
      <dgm:prSet presAssocID="{4CBF9A22-8532-4F6D-BFDB-1328FA96036B}" presName="sibTrans" presStyleCnt="0"/>
      <dgm:spPr/>
    </dgm:pt>
    <dgm:pt modelId="{1AD91262-89B5-4DEE-9AFE-26E9AB2F4680}" type="pres">
      <dgm:prSet presAssocID="{E651DD52-867A-4852-B0AC-B5C6C719B465}" presName="compNode" presStyleCnt="0"/>
      <dgm:spPr/>
    </dgm:pt>
    <dgm:pt modelId="{BA276FE6-6841-41C2-BABF-BFA39435A60B}" type="pres">
      <dgm:prSet presAssocID="{E651DD52-867A-4852-B0AC-B5C6C719B4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90EABBCD-C6CA-4EA6-8F82-E934420A754F}" type="pres">
      <dgm:prSet presAssocID="{E651DD52-867A-4852-B0AC-B5C6C719B465}" presName="iconSpace" presStyleCnt="0"/>
      <dgm:spPr/>
    </dgm:pt>
    <dgm:pt modelId="{875D2531-CB91-4123-9593-FCDE16C6FE30}" type="pres">
      <dgm:prSet presAssocID="{E651DD52-867A-4852-B0AC-B5C6C719B465}" presName="parTx" presStyleLbl="revTx" presStyleIdx="6" presStyleCnt="8">
        <dgm:presLayoutVars>
          <dgm:chMax val="0"/>
          <dgm:chPref val="0"/>
        </dgm:presLayoutVars>
      </dgm:prSet>
      <dgm:spPr/>
    </dgm:pt>
    <dgm:pt modelId="{9ED48E77-2F99-4BC2-9D10-DF18839CD4AB}" type="pres">
      <dgm:prSet presAssocID="{E651DD52-867A-4852-B0AC-B5C6C719B465}" presName="txSpace" presStyleCnt="0"/>
      <dgm:spPr/>
    </dgm:pt>
    <dgm:pt modelId="{C6E40FCF-7847-472D-8015-F845C0EACE94}" type="pres">
      <dgm:prSet presAssocID="{E651DD52-867A-4852-B0AC-B5C6C719B465}" presName="desTx" presStyleLbl="revTx" presStyleIdx="7" presStyleCnt="8">
        <dgm:presLayoutVars/>
      </dgm:prSet>
      <dgm:spPr/>
    </dgm:pt>
  </dgm:ptLst>
  <dgm:cxnLst>
    <dgm:cxn modelId="{014F1B2B-73E5-438C-94E3-15FD400E7429}" srcId="{98CE4FBA-BDB5-4FA9-A5E8-4BA1EDAD781E}" destId="{2898CB3C-A4EB-4850-8A96-DB715F58A134}" srcOrd="0" destOrd="0" parTransId="{DDE4FD9F-7973-4575-AF7E-F6E03C607529}" sibTransId="{9D0D2E9E-B379-49DA-9E49-F01FC360C823}"/>
    <dgm:cxn modelId="{7829DB34-C6CB-45F3-B059-58A5A777079D}" srcId="{5C4427E7-5DBF-4B48-80AD-98650D665EE5}" destId="{98CE4FBA-BDB5-4FA9-A5E8-4BA1EDAD781E}" srcOrd="0" destOrd="0" parTransId="{A1D25DC9-97B2-49D0-8562-99C56CD5CA09}" sibTransId="{D9680B04-AD8D-42A8-8B98-BB05D09C337D}"/>
    <dgm:cxn modelId="{49654F47-65FF-4926-B4C5-32230E630F3D}" type="presOf" srcId="{5B74262D-4EEC-426B-98C7-EE3D62037956}" destId="{16E5E17F-A2EC-486B-B9E0-05283B4A5FFD}" srcOrd="0" destOrd="0" presId="urn:microsoft.com/office/officeart/2018/5/layout/CenteredIconLabelDescriptionList"/>
    <dgm:cxn modelId="{E58E1A52-0469-4AAA-A1C3-45CC79A9051B}" srcId="{98CE4FBA-BDB5-4FA9-A5E8-4BA1EDAD781E}" destId="{B88579D6-A71E-403E-B7C9-2E43AF4DB281}" srcOrd="2" destOrd="0" parTransId="{BCF25EAA-B8D9-40D8-9775-83AF158BD737}" sibTransId="{A4C9ABDD-834A-490F-B587-FD7EAAF71220}"/>
    <dgm:cxn modelId="{3F46B960-A475-4067-B9A5-F06DB1A8A93F}" type="presOf" srcId="{8F5B4186-7B3D-4C20-A478-0DBD3B75D5A7}" destId="{9D0EB668-30B1-404C-AD0A-9EC6AED908BA}" srcOrd="0" destOrd="3" presId="urn:microsoft.com/office/officeart/2018/5/layout/CenteredIconLabelDescriptionList"/>
    <dgm:cxn modelId="{E1162091-F44E-4C15-B794-0EAE556E684B}" type="presOf" srcId="{88AF6858-853F-4674-8C40-754CCC91E4E0}" destId="{ADD4B6C5-BF89-49BF-9A60-258E9EB96123}" srcOrd="0" destOrd="0" presId="urn:microsoft.com/office/officeart/2018/5/layout/CenteredIconLabelDescriptionList"/>
    <dgm:cxn modelId="{720D32A3-4D3D-461D-A99F-9CC4A3BD311A}" type="presOf" srcId="{E651DD52-867A-4852-B0AC-B5C6C719B465}" destId="{875D2531-CB91-4123-9593-FCDE16C6FE30}" srcOrd="0" destOrd="0" presId="urn:microsoft.com/office/officeart/2018/5/layout/CenteredIconLabelDescriptionList"/>
    <dgm:cxn modelId="{959B50B3-88F7-4FD5-B265-8B1470F5DBF1}" srcId="{5C4427E7-5DBF-4B48-80AD-98650D665EE5}" destId="{88AF6858-853F-4674-8C40-754CCC91E4E0}" srcOrd="2" destOrd="0" parTransId="{11B482D5-0498-4F42-9577-27B4D2113538}" sibTransId="{4CBF9A22-8532-4F6D-BFDB-1328FA96036B}"/>
    <dgm:cxn modelId="{954AA0B4-4E65-4112-93EE-96636F365B2D}" type="presOf" srcId="{5C4427E7-5DBF-4B48-80AD-98650D665EE5}" destId="{5AF02ADC-24DF-47E6-B84E-E4ACAE20877E}" srcOrd="0" destOrd="0" presId="urn:microsoft.com/office/officeart/2018/5/layout/CenteredIconLabelDescriptionList"/>
    <dgm:cxn modelId="{67B6E4B4-9487-4237-B0AC-D5531FA077D1}" srcId="{98CE4FBA-BDB5-4FA9-A5E8-4BA1EDAD781E}" destId="{8F5B4186-7B3D-4C20-A478-0DBD3B75D5A7}" srcOrd="3" destOrd="0" parTransId="{CCC85E55-DE9D-4B47-A782-EF3CD75CEC3A}" sibTransId="{5C6B946F-FE78-43E9-8863-79A47B9C8396}"/>
    <dgm:cxn modelId="{42C3A0CE-0027-4921-962F-BECD4EEEE5A1}" type="presOf" srcId="{98CE4FBA-BDB5-4FA9-A5E8-4BA1EDAD781E}" destId="{8C0B41DB-40E3-4CE5-9091-F59D01ABBA38}" srcOrd="0" destOrd="0" presId="urn:microsoft.com/office/officeart/2018/5/layout/CenteredIconLabelDescriptionList"/>
    <dgm:cxn modelId="{59E9BBD6-8157-436D-A2B0-1B79F47D1918}" type="presOf" srcId="{2898CB3C-A4EB-4850-8A96-DB715F58A134}" destId="{9D0EB668-30B1-404C-AD0A-9EC6AED908BA}" srcOrd="0" destOrd="0" presId="urn:microsoft.com/office/officeart/2018/5/layout/CenteredIconLabelDescriptionList"/>
    <dgm:cxn modelId="{B29B23D7-3295-4CD6-9529-9DC3B3505351}" type="presOf" srcId="{F4585869-89D0-4D76-A635-F7AB890D7F65}" destId="{9D0EB668-30B1-404C-AD0A-9EC6AED908BA}" srcOrd="0" destOrd="1" presId="urn:microsoft.com/office/officeart/2018/5/layout/CenteredIconLabelDescriptionList"/>
    <dgm:cxn modelId="{4B6B99EB-6F19-4E9F-B101-6CE1FFA56A9C}" srcId="{98CE4FBA-BDB5-4FA9-A5E8-4BA1EDAD781E}" destId="{F4585869-89D0-4D76-A635-F7AB890D7F65}" srcOrd="1" destOrd="0" parTransId="{1C651718-44D4-487E-A25D-3621D0C62EA7}" sibTransId="{B16E3F59-39C2-4E70-A16B-A636D61ACF32}"/>
    <dgm:cxn modelId="{E88BA3F7-F93C-4D42-86E6-B385F2E8F2A7}" srcId="{5C4427E7-5DBF-4B48-80AD-98650D665EE5}" destId="{E651DD52-867A-4852-B0AC-B5C6C719B465}" srcOrd="3" destOrd="0" parTransId="{E371F782-11F9-4B9C-AEA1-E4FA74944D05}" sibTransId="{FD11B403-233C-4D39-88EF-B8980C65A0C9}"/>
    <dgm:cxn modelId="{1B8EDDF8-6E3C-4921-8290-8D9D461F06BF}" srcId="{5C4427E7-5DBF-4B48-80AD-98650D665EE5}" destId="{5B74262D-4EEC-426B-98C7-EE3D62037956}" srcOrd="1" destOrd="0" parTransId="{D81478B4-2741-41AE-BC9B-AFC02177792E}" sibTransId="{99E64DE9-768A-4E4C-90BF-C76F32E2D87B}"/>
    <dgm:cxn modelId="{DE270BFC-9924-401B-AB16-50721FA47BBF}" type="presOf" srcId="{B88579D6-A71E-403E-B7C9-2E43AF4DB281}" destId="{9D0EB668-30B1-404C-AD0A-9EC6AED908BA}" srcOrd="0" destOrd="2" presId="urn:microsoft.com/office/officeart/2018/5/layout/CenteredIconLabelDescriptionList"/>
    <dgm:cxn modelId="{8960E5A0-010C-44F7-9947-287D7AC70025}" type="presParOf" srcId="{5AF02ADC-24DF-47E6-B84E-E4ACAE20877E}" destId="{A8548C93-6B7A-410A-AFF2-EE5F8A5E57D6}" srcOrd="0" destOrd="0" presId="urn:microsoft.com/office/officeart/2018/5/layout/CenteredIconLabelDescriptionList"/>
    <dgm:cxn modelId="{79EAEDC2-9115-4CFE-9914-8D2C8EF0E720}" type="presParOf" srcId="{A8548C93-6B7A-410A-AFF2-EE5F8A5E57D6}" destId="{3A63B696-071D-47E1-8AC3-0DCF86A1E251}" srcOrd="0" destOrd="0" presId="urn:microsoft.com/office/officeart/2018/5/layout/CenteredIconLabelDescriptionList"/>
    <dgm:cxn modelId="{9A79A496-8512-4A01-AECF-D6B5CC4F7DBD}" type="presParOf" srcId="{A8548C93-6B7A-410A-AFF2-EE5F8A5E57D6}" destId="{BEE44F1B-2DBF-4EA9-9E12-6F08B4DDB4B5}" srcOrd="1" destOrd="0" presId="urn:microsoft.com/office/officeart/2018/5/layout/CenteredIconLabelDescriptionList"/>
    <dgm:cxn modelId="{B689831A-9F5A-4996-8FC4-EEFA09678EFE}" type="presParOf" srcId="{A8548C93-6B7A-410A-AFF2-EE5F8A5E57D6}" destId="{8C0B41DB-40E3-4CE5-9091-F59D01ABBA38}" srcOrd="2" destOrd="0" presId="urn:microsoft.com/office/officeart/2018/5/layout/CenteredIconLabelDescriptionList"/>
    <dgm:cxn modelId="{0B7813ED-F50D-49BA-8E5F-9E4D202DEDEC}" type="presParOf" srcId="{A8548C93-6B7A-410A-AFF2-EE5F8A5E57D6}" destId="{1E8B3464-7507-4C26-8FB0-AC97EA2D44EC}" srcOrd="3" destOrd="0" presId="urn:microsoft.com/office/officeart/2018/5/layout/CenteredIconLabelDescriptionList"/>
    <dgm:cxn modelId="{CDF4E989-0F4C-4763-BEF4-F45C6E41312D}" type="presParOf" srcId="{A8548C93-6B7A-410A-AFF2-EE5F8A5E57D6}" destId="{9D0EB668-30B1-404C-AD0A-9EC6AED908BA}" srcOrd="4" destOrd="0" presId="urn:microsoft.com/office/officeart/2018/5/layout/CenteredIconLabelDescriptionList"/>
    <dgm:cxn modelId="{D48295A9-0A4B-4514-8EEE-DAA5837ADA5F}" type="presParOf" srcId="{5AF02ADC-24DF-47E6-B84E-E4ACAE20877E}" destId="{47EB66C8-2FFE-4E35-996D-F7AA156B11B2}" srcOrd="1" destOrd="0" presId="urn:microsoft.com/office/officeart/2018/5/layout/CenteredIconLabelDescriptionList"/>
    <dgm:cxn modelId="{37E306DA-10E7-4A81-BD8E-D0820132E1B5}" type="presParOf" srcId="{5AF02ADC-24DF-47E6-B84E-E4ACAE20877E}" destId="{4E2E1AD0-F450-44D4-BCE8-6804898A0A53}" srcOrd="2" destOrd="0" presId="urn:microsoft.com/office/officeart/2018/5/layout/CenteredIconLabelDescriptionList"/>
    <dgm:cxn modelId="{1D301175-223D-4852-A670-CFCB77AC0EF3}" type="presParOf" srcId="{4E2E1AD0-F450-44D4-BCE8-6804898A0A53}" destId="{04EE024B-9CB2-47B3-B833-ED11AF3A4868}" srcOrd="0" destOrd="0" presId="urn:microsoft.com/office/officeart/2018/5/layout/CenteredIconLabelDescriptionList"/>
    <dgm:cxn modelId="{95A871A9-8B42-4241-B488-6AFA911BC546}" type="presParOf" srcId="{4E2E1AD0-F450-44D4-BCE8-6804898A0A53}" destId="{906669FA-1513-473D-B44A-49BBBC2740C8}" srcOrd="1" destOrd="0" presId="urn:microsoft.com/office/officeart/2018/5/layout/CenteredIconLabelDescriptionList"/>
    <dgm:cxn modelId="{FFF55708-83A2-4880-B3E7-C11FB0600FE8}" type="presParOf" srcId="{4E2E1AD0-F450-44D4-BCE8-6804898A0A53}" destId="{16E5E17F-A2EC-486B-B9E0-05283B4A5FFD}" srcOrd="2" destOrd="0" presId="urn:microsoft.com/office/officeart/2018/5/layout/CenteredIconLabelDescriptionList"/>
    <dgm:cxn modelId="{84E102C1-2D1A-432B-8658-87005878D94B}" type="presParOf" srcId="{4E2E1AD0-F450-44D4-BCE8-6804898A0A53}" destId="{C5DA6B3C-25E7-4AF5-BA2F-A875A5C08F0A}" srcOrd="3" destOrd="0" presId="urn:microsoft.com/office/officeart/2018/5/layout/CenteredIconLabelDescriptionList"/>
    <dgm:cxn modelId="{B2889863-2F19-44A8-890A-B061A3ADCF28}" type="presParOf" srcId="{4E2E1AD0-F450-44D4-BCE8-6804898A0A53}" destId="{045279F7-A4D2-4105-8D63-7F01FBD10738}" srcOrd="4" destOrd="0" presId="urn:microsoft.com/office/officeart/2018/5/layout/CenteredIconLabelDescriptionList"/>
    <dgm:cxn modelId="{0A2650B1-2270-479D-AF8E-06D07096DCE6}" type="presParOf" srcId="{5AF02ADC-24DF-47E6-B84E-E4ACAE20877E}" destId="{354500BD-C96F-479E-A3DC-3A8495009628}" srcOrd="3" destOrd="0" presId="urn:microsoft.com/office/officeart/2018/5/layout/CenteredIconLabelDescriptionList"/>
    <dgm:cxn modelId="{BDEBA88E-F1B5-4708-A2D2-3DAF565C6E87}" type="presParOf" srcId="{5AF02ADC-24DF-47E6-B84E-E4ACAE20877E}" destId="{4872493D-5B57-4140-840C-95C2CAEE03E4}" srcOrd="4" destOrd="0" presId="urn:microsoft.com/office/officeart/2018/5/layout/CenteredIconLabelDescriptionList"/>
    <dgm:cxn modelId="{D1E89F35-4AF0-4A91-A375-134DC90385BD}" type="presParOf" srcId="{4872493D-5B57-4140-840C-95C2CAEE03E4}" destId="{F87E48A8-ADB5-4829-9DD8-7305E15242F1}" srcOrd="0" destOrd="0" presId="urn:microsoft.com/office/officeart/2018/5/layout/CenteredIconLabelDescriptionList"/>
    <dgm:cxn modelId="{C4C8BEA2-C225-4938-A46E-557E7BDB1D6B}" type="presParOf" srcId="{4872493D-5B57-4140-840C-95C2CAEE03E4}" destId="{1A92163E-3FBC-49B6-95E9-DE90BA49701D}" srcOrd="1" destOrd="0" presId="urn:microsoft.com/office/officeart/2018/5/layout/CenteredIconLabelDescriptionList"/>
    <dgm:cxn modelId="{225CD92E-B9E5-4DC5-BCA3-879C569267B7}" type="presParOf" srcId="{4872493D-5B57-4140-840C-95C2CAEE03E4}" destId="{ADD4B6C5-BF89-49BF-9A60-258E9EB96123}" srcOrd="2" destOrd="0" presId="urn:microsoft.com/office/officeart/2018/5/layout/CenteredIconLabelDescriptionList"/>
    <dgm:cxn modelId="{001804DC-FE8D-446E-9AF6-8BCBAF502C0E}" type="presParOf" srcId="{4872493D-5B57-4140-840C-95C2CAEE03E4}" destId="{33F297E6-4586-4088-899C-4FB338D94087}" srcOrd="3" destOrd="0" presId="urn:microsoft.com/office/officeart/2018/5/layout/CenteredIconLabelDescriptionList"/>
    <dgm:cxn modelId="{BD2D56CF-8548-48F7-9F67-4FDF41D219D0}" type="presParOf" srcId="{4872493D-5B57-4140-840C-95C2CAEE03E4}" destId="{7CA560DB-BC77-4083-A8DF-0ABD4E413F8D}" srcOrd="4" destOrd="0" presId="urn:microsoft.com/office/officeart/2018/5/layout/CenteredIconLabelDescriptionList"/>
    <dgm:cxn modelId="{B0A0DB0B-BAB1-461B-B676-F6867A6F9DB5}" type="presParOf" srcId="{5AF02ADC-24DF-47E6-B84E-E4ACAE20877E}" destId="{C9C67E06-AE46-4E12-A693-E57AED57150B}" srcOrd="5" destOrd="0" presId="urn:microsoft.com/office/officeart/2018/5/layout/CenteredIconLabelDescriptionList"/>
    <dgm:cxn modelId="{3CEA1708-8D7A-485D-AE93-648A3F413A57}" type="presParOf" srcId="{5AF02ADC-24DF-47E6-B84E-E4ACAE20877E}" destId="{1AD91262-89B5-4DEE-9AFE-26E9AB2F4680}" srcOrd="6" destOrd="0" presId="urn:microsoft.com/office/officeart/2018/5/layout/CenteredIconLabelDescriptionList"/>
    <dgm:cxn modelId="{E5E113E3-40B2-457A-AE85-ED46AC7CAF08}" type="presParOf" srcId="{1AD91262-89B5-4DEE-9AFE-26E9AB2F4680}" destId="{BA276FE6-6841-41C2-BABF-BFA39435A60B}" srcOrd="0" destOrd="0" presId="urn:microsoft.com/office/officeart/2018/5/layout/CenteredIconLabelDescriptionList"/>
    <dgm:cxn modelId="{FA7AEDE4-3FF7-4591-945F-42780076A1D3}" type="presParOf" srcId="{1AD91262-89B5-4DEE-9AFE-26E9AB2F4680}" destId="{90EABBCD-C6CA-4EA6-8F82-E934420A754F}" srcOrd="1" destOrd="0" presId="urn:microsoft.com/office/officeart/2018/5/layout/CenteredIconLabelDescriptionList"/>
    <dgm:cxn modelId="{3EF7BDBC-86BD-42DA-A71C-9C3047D2DDFC}" type="presParOf" srcId="{1AD91262-89B5-4DEE-9AFE-26E9AB2F4680}" destId="{875D2531-CB91-4123-9593-FCDE16C6FE30}" srcOrd="2" destOrd="0" presId="urn:microsoft.com/office/officeart/2018/5/layout/CenteredIconLabelDescriptionList"/>
    <dgm:cxn modelId="{191AEE43-D34E-4901-A3A1-08607D67B81F}" type="presParOf" srcId="{1AD91262-89B5-4DEE-9AFE-26E9AB2F4680}" destId="{9ED48E77-2F99-4BC2-9D10-DF18839CD4AB}" srcOrd="3" destOrd="0" presId="urn:microsoft.com/office/officeart/2018/5/layout/CenteredIconLabelDescriptionList"/>
    <dgm:cxn modelId="{F9DCF233-F519-418A-8CF7-EFFE8090B38D}" type="presParOf" srcId="{1AD91262-89B5-4DEE-9AFE-26E9AB2F4680}" destId="{C6E40FCF-7847-472D-8015-F845C0EACE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E288B-C3A4-4D33-B7D7-E6A7CFDBCCD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5AD694-2778-4530-9280-7081E69DDB4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500" b="1">
              <a:latin typeface="Aptos Display"/>
              <a:cs typeface="Times New Roman"/>
            </a:rPr>
            <a:t>1. AI-Powered Tone Coaching</a:t>
          </a:r>
          <a:endParaRPr lang="en-US" sz="2500">
            <a:latin typeface="Aptos Display"/>
            <a:cs typeface="Times New Roman"/>
          </a:endParaRPr>
        </a:p>
      </dgm:t>
    </dgm:pt>
    <dgm:pt modelId="{0AF06E3F-89D6-4B3C-AEC8-75897CB9087B}" type="parTrans" cxnId="{AF43F61E-62A0-4C46-B7DB-E4776DC9F17F}">
      <dgm:prSet/>
      <dgm:spPr/>
      <dgm:t>
        <a:bodyPr/>
        <a:lstStyle/>
        <a:p>
          <a:endParaRPr lang="en-US"/>
        </a:p>
      </dgm:t>
    </dgm:pt>
    <dgm:pt modelId="{205A9964-DF14-4B95-82B2-26544FE2A112}" type="sibTrans" cxnId="{AF43F61E-62A0-4C46-B7DB-E4776DC9F17F}">
      <dgm:prSet/>
      <dgm:spPr/>
      <dgm:t>
        <a:bodyPr/>
        <a:lstStyle/>
        <a:p>
          <a:endParaRPr lang="en-US"/>
        </a:p>
      </dgm:t>
    </dgm:pt>
    <dgm:pt modelId="{1DAE63A2-BFDE-4B53-95D3-A84D40E06E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Aptos Display"/>
              <a:cs typeface="Times New Roman"/>
            </a:rPr>
            <a:t>Use GPT to provide real-time civility and empathy suggestions as users write posts.</a:t>
          </a:r>
        </a:p>
      </dgm:t>
    </dgm:pt>
    <dgm:pt modelId="{95BBDCF0-CF97-410C-BD5E-5D7DCB2CCA82}" type="parTrans" cxnId="{C0F1E66C-31D7-494F-9F82-E28431941635}">
      <dgm:prSet/>
      <dgm:spPr/>
      <dgm:t>
        <a:bodyPr/>
        <a:lstStyle/>
        <a:p>
          <a:endParaRPr lang="en-US"/>
        </a:p>
      </dgm:t>
    </dgm:pt>
    <dgm:pt modelId="{D6FB23BC-7DA2-46B6-9B06-3C6E1D4CAD8E}" type="sibTrans" cxnId="{C0F1E66C-31D7-494F-9F82-E28431941635}">
      <dgm:prSet/>
      <dgm:spPr/>
      <dgm:t>
        <a:bodyPr/>
        <a:lstStyle/>
        <a:p>
          <a:endParaRPr lang="en-US"/>
        </a:p>
      </dgm:t>
    </dgm:pt>
    <dgm:pt modelId="{6152C7B1-CCE9-480F-818F-8CADF2BB8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Aptos Display"/>
              <a:cs typeface="Times New Roman"/>
            </a:rPr>
            <a:t>Encourages respectful, constructive conversations.</a:t>
          </a:r>
        </a:p>
      </dgm:t>
    </dgm:pt>
    <dgm:pt modelId="{0B16E270-27BA-49C2-8908-F55E402F1405}" type="parTrans" cxnId="{DA017446-F518-47D4-804E-71BA327C5383}">
      <dgm:prSet/>
      <dgm:spPr/>
      <dgm:t>
        <a:bodyPr/>
        <a:lstStyle/>
        <a:p>
          <a:endParaRPr lang="en-US"/>
        </a:p>
      </dgm:t>
    </dgm:pt>
    <dgm:pt modelId="{6D21AF9E-A3E4-464B-A2D4-28FEA81632AF}" type="sibTrans" cxnId="{DA017446-F518-47D4-804E-71BA327C5383}">
      <dgm:prSet/>
      <dgm:spPr/>
      <dgm:t>
        <a:bodyPr/>
        <a:lstStyle/>
        <a:p>
          <a:endParaRPr lang="en-US"/>
        </a:p>
      </dgm:t>
    </dgm:pt>
    <dgm:pt modelId="{FEEC11DE-E08D-45F8-AA81-1AEE260C2E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500" b="1">
              <a:latin typeface="Aptos Display"/>
              <a:cs typeface="Times New Roman"/>
            </a:rPr>
            <a:t>2. Community Health Tiers &amp; Playbooks</a:t>
          </a:r>
          <a:endParaRPr lang="en-US" sz="2500">
            <a:latin typeface="Aptos Display"/>
            <a:cs typeface="Times New Roman"/>
          </a:endParaRPr>
        </a:p>
      </dgm:t>
    </dgm:pt>
    <dgm:pt modelId="{75D95908-2400-4B5D-9EE8-33B4C392C8C6}" type="parTrans" cxnId="{64BFE9A5-AC4F-4D0E-9DFD-F3E15E11AA04}">
      <dgm:prSet/>
      <dgm:spPr/>
      <dgm:t>
        <a:bodyPr/>
        <a:lstStyle/>
        <a:p>
          <a:endParaRPr lang="en-US"/>
        </a:p>
      </dgm:t>
    </dgm:pt>
    <dgm:pt modelId="{FC812527-345E-4C81-8EDD-8A2361C357D5}" type="sibTrans" cxnId="{64BFE9A5-AC4F-4D0E-9DFD-F3E15E11AA04}">
      <dgm:prSet/>
      <dgm:spPr/>
      <dgm:t>
        <a:bodyPr/>
        <a:lstStyle/>
        <a:p>
          <a:endParaRPr lang="en-US"/>
        </a:p>
      </dgm:t>
    </dgm:pt>
    <dgm:pt modelId="{728A4C7F-E042-4203-90A4-98248134C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Aptos Display"/>
              <a:cs typeface="Times New Roman"/>
            </a:rPr>
            <a:t>Label communities as At Risk / Developing / Healthy / Exemplar.</a:t>
          </a:r>
        </a:p>
      </dgm:t>
    </dgm:pt>
    <dgm:pt modelId="{EF70BC7A-6D91-4AE7-88D5-2FB0FC340ED6}" type="parTrans" cxnId="{22BB793C-20CA-40C6-8AC6-B726C23143AC}">
      <dgm:prSet/>
      <dgm:spPr/>
      <dgm:t>
        <a:bodyPr/>
        <a:lstStyle/>
        <a:p>
          <a:endParaRPr lang="en-US"/>
        </a:p>
      </dgm:t>
    </dgm:pt>
    <dgm:pt modelId="{EC84141B-2F7E-433C-B182-3B65207D5A7A}" type="sibTrans" cxnId="{22BB793C-20CA-40C6-8AC6-B726C23143AC}">
      <dgm:prSet/>
      <dgm:spPr/>
      <dgm:t>
        <a:bodyPr/>
        <a:lstStyle/>
        <a:p>
          <a:endParaRPr lang="en-US"/>
        </a:p>
      </dgm:t>
    </dgm:pt>
    <dgm:pt modelId="{61C438EA-3746-4765-B1B2-EF6DA09CA2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Aptos Display"/>
              <a:cs typeface="Times New Roman"/>
            </a:rPr>
            <a:t>Offer tier-specific nudges, onboarding kits, and content templates.</a:t>
          </a:r>
        </a:p>
      </dgm:t>
    </dgm:pt>
    <dgm:pt modelId="{32F6C132-BE7E-4A61-B397-A66FB7A56692}" type="parTrans" cxnId="{72B7FEF3-85C9-42EC-BFC6-8E45E8192981}">
      <dgm:prSet/>
      <dgm:spPr/>
      <dgm:t>
        <a:bodyPr/>
        <a:lstStyle/>
        <a:p>
          <a:endParaRPr lang="en-US"/>
        </a:p>
      </dgm:t>
    </dgm:pt>
    <dgm:pt modelId="{308BCAAB-7372-484C-9C8B-5445AAF0518C}" type="sibTrans" cxnId="{72B7FEF3-85C9-42EC-BFC6-8E45E8192981}">
      <dgm:prSet/>
      <dgm:spPr/>
      <dgm:t>
        <a:bodyPr/>
        <a:lstStyle/>
        <a:p>
          <a:endParaRPr lang="en-US"/>
        </a:p>
      </dgm:t>
    </dgm:pt>
    <dgm:pt modelId="{68BB986A-E4EC-4CD2-A31B-327DC310D9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500" b="1">
              <a:latin typeface="Aptos Display"/>
              <a:cs typeface="Times New Roman"/>
            </a:rPr>
            <a:t>3. Early Warning System</a:t>
          </a:r>
          <a:endParaRPr lang="en-US" sz="2500">
            <a:latin typeface="Aptos Display"/>
            <a:cs typeface="Times New Roman"/>
          </a:endParaRPr>
        </a:p>
      </dgm:t>
    </dgm:pt>
    <dgm:pt modelId="{2BF7560D-C99D-4835-A55C-3670F8DFD2FE}" type="parTrans" cxnId="{060B7FB0-DF66-4341-A3DF-C38E12791035}">
      <dgm:prSet/>
      <dgm:spPr/>
      <dgm:t>
        <a:bodyPr/>
        <a:lstStyle/>
        <a:p>
          <a:endParaRPr lang="en-US"/>
        </a:p>
      </dgm:t>
    </dgm:pt>
    <dgm:pt modelId="{6284D38C-658A-4DEB-BE4C-E6C33B0B36F2}" type="sibTrans" cxnId="{060B7FB0-DF66-4341-A3DF-C38E12791035}">
      <dgm:prSet/>
      <dgm:spPr/>
      <dgm:t>
        <a:bodyPr/>
        <a:lstStyle/>
        <a:p>
          <a:endParaRPr lang="en-US"/>
        </a:p>
      </dgm:t>
    </dgm:pt>
    <dgm:pt modelId="{DFCE2E30-E2D8-4F91-BFC6-275254D22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Aptos Display"/>
              <a:cs typeface="Times New Roman"/>
            </a:rPr>
            <a:t>Detect drops in civility, engagement quality, or helpfulness.</a:t>
          </a:r>
        </a:p>
      </dgm:t>
    </dgm:pt>
    <dgm:pt modelId="{16B84D77-AC28-403B-834E-5834A2C9FE99}" type="parTrans" cxnId="{928769B5-C834-4344-ABBA-DF65FD035D0B}">
      <dgm:prSet/>
      <dgm:spPr/>
      <dgm:t>
        <a:bodyPr/>
        <a:lstStyle/>
        <a:p>
          <a:endParaRPr lang="en-US"/>
        </a:p>
      </dgm:t>
    </dgm:pt>
    <dgm:pt modelId="{F09A43E7-41DF-4EB2-9732-942210F23072}" type="sibTrans" cxnId="{928769B5-C834-4344-ABBA-DF65FD035D0B}">
      <dgm:prSet/>
      <dgm:spPr/>
      <dgm:t>
        <a:bodyPr/>
        <a:lstStyle/>
        <a:p>
          <a:endParaRPr lang="en-US"/>
        </a:p>
      </dgm:t>
    </dgm:pt>
    <dgm:pt modelId="{CC783CAC-7644-4540-9FEC-4437C906B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Times New Roman"/>
              <a:cs typeface="Times New Roman"/>
            </a:rPr>
            <a:t>Trigger moderator alerts and auto-suggested interventions.</a:t>
          </a:r>
        </a:p>
      </dgm:t>
    </dgm:pt>
    <dgm:pt modelId="{96B6F16B-3D77-462C-BBAA-07400F31E048}" type="parTrans" cxnId="{06180530-744D-4949-85B7-599D402A97E2}">
      <dgm:prSet/>
      <dgm:spPr/>
      <dgm:t>
        <a:bodyPr/>
        <a:lstStyle/>
        <a:p>
          <a:endParaRPr lang="en-US"/>
        </a:p>
      </dgm:t>
    </dgm:pt>
    <dgm:pt modelId="{07671510-AD82-4AA4-A4D9-6034DB99D97B}" type="sibTrans" cxnId="{06180530-744D-4949-85B7-599D402A97E2}">
      <dgm:prSet/>
      <dgm:spPr/>
      <dgm:t>
        <a:bodyPr/>
        <a:lstStyle/>
        <a:p>
          <a:endParaRPr lang="en-US"/>
        </a:p>
      </dgm:t>
    </dgm:pt>
    <dgm:pt modelId="{EB05D424-1BAA-4EF1-8FD9-94F5E66A76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500" b="1">
              <a:latin typeface="Times New Roman"/>
              <a:cs typeface="Times New Roman"/>
            </a:rPr>
            <a:t>4. Adaptive Scoring by Community Type</a:t>
          </a:r>
          <a:endParaRPr lang="en-US" sz="2500">
            <a:latin typeface="Times New Roman"/>
            <a:cs typeface="Times New Roman"/>
          </a:endParaRPr>
        </a:p>
      </dgm:t>
    </dgm:pt>
    <dgm:pt modelId="{2226F743-C940-478C-B44A-BF71597A9BC9}" type="parTrans" cxnId="{CBAEE403-8231-414D-AA17-E946176F9547}">
      <dgm:prSet/>
      <dgm:spPr/>
      <dgm:t>
        <a:bodyPr/>
        <a:lstStyle/>
        <a:p>
          <a:endParaRPr lang="en-US"/>
        </a:p>
      </dgm:t>
    </dgm:pt>
    <dgm:pt modelId="{EC62C98C-34E9-4876-A7CA-7806F501669F}" type="sibTrans" cxnId="{CBAEE403-8231-414D-AA17-E946176F9547}">
      <dgm:prSet/>
      <dgm:spPr/>
      <dgm:t>
        <a:bodyPr/>
        <a:lstStyle/>
        <a:p>
          <a:endParaRPr lang="en-US"/>
        </a:p>
      </dgm:t>
    </dgm:pt>
    <dgm:pt modelId="{5FFD8427-25E2-4CC7-ACC6-8347B8608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Times New Roman"/>
              <a:cs typeface="Times New Roman"/>
            </a:rPr>
            <a:t>Customize CHI/CHS weights by group focus:</a:t>
          </a:r>
        </a:p>
      </dgm:t>
    </dgm:pt>
    <dgm:pt modelId="{B6977249-2FB0-4636-95BD-6DE9DD2B6DE8}" type="parTrans" cxnId="{A179F42A-7ED4-4757-836A-D6E5B53AED94}">
      <dgm:prSet/>
      <dgm:spPr/>
      <dgm:t>
        <a:bodyPr/>
        <a:lstStyle/>
        <a:p>
          <a:endParaRPr lang="en-US"/>
        </a:p>
      </dgm:t>
    </dgm:pt>
    <dgm:pt modelId="{CBC85555-BA9F-4258-ACCE-BED5C0F285A9}" type="sibTrans" cxnId="{A179F42A-7ED4-4757-836A-D6E5B53AED94}">
      <dgm:prSet/>
      <dgm:spPr/>
      <dgm:t>
        <a:bodyPr/>
        <a:lstStyle/>
        <a:p>
          <a:endParaRPr lang="en-US"/>
        </a:p>
      </dgm:t>
    </dgm:pt>
    <dgm:pt modelId="{178E0E89-4897-47C7-88D9-D0196A7E0E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Times New Roman"/>
              <a:cs typeface="Times New Roman"/>
            </a:rPr>
            <a:t>Product Teams → Relevance, Responsiveness</a:t>
          </a:r>
        </a:p>
      </dgm:t>
    </dgm:pt>
    <dgm:pt modelId="{48642B1C-3A5C-447C-A883-25D697868C85}" type="parTrans" cxnId="{9865F98A-6715-4F25-884E-A594BCA8CAFE}">
      <dgm:prSet/>
      <dgm:spPr/>
      <dgm:t>
        <a:bodyPr/>
        <a:lstStyle/>
        <a:p>
          <a:endParaRPr lang="en-US"/>
        </a:p>
      </dgm:t>
    </dgm:pt>
    <dgm:pt modelId="{5EBC075F-5CD5-43CC-9CA5-AF39C57721FD}" type="sibTrans" cxnId="{9865F98A-6715-4F25-884E-A594BCA8CAFE}">
      <dgm:prSet/>
      <dgm:spPr/>
      <dgm:t>
        <a:bodyPr/>
        <a:lstStyle/>
        <a:p>
          <a:endParaRPr lang="en-US"/>
        </a:p>
      </dgm:t>
    </dgm:pt>
    <dgm:pt modelId="{31C0E534-E8AB-431C-848E-D8E464BF5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Times New Roman"/>
              <a:cs typeface="Times New Roman"/>
            </a:rPr>
            <a:t>ERGs (e.g., r/</a:t>
          </a:r>
          <a:r>
            <a:rPr lang="en-US" sz="2500" err="1">
              <a:latin typeface="Times New Roman"/>
              <a:cs typeface="Times New Roman"/>
            </a:rPr>
            <a:t>lgbt</a:t>
          </a:r>
          <a:r>
            <a:rPr lang="en-US" sz="2500">
              <a:latin typeface="Times New Roman"/>
              <a:cs typeface="Times New Roman"/>
            </a:rPr>
            <a:t>) → Empathy, Civility</a:t>
          </a:r>
        </a:p>
      </dgm:t>
    </dgm:pt>
    <dgm:pt modelId="{5A296E37-0FDA-4182-B7CE-01978F10FD15}" type="parTrans" cxnId="{EFA9B77A-EEC9-478B-8940-35E91EE81CD4}">
      <dgm:prSet/>
      <dgm:spPr/>
      <dgm:t>
        <a:bodyPr/>
        <a:lstStyle/>
        <a:p>
          <a:endParaRPr lang="en-US"/>
        </a:p>
      </dgm:t>
    </dgm:pt>
    <dgm:pt modelId="{0F982E71-4E43-4338-AB05-6245421C2016}" type="sibTrans" cxnId="{EFA9B77A-EEC9-478B-8940-35E91EE81CD4}">
      <dgm:prSet/>
      <dgm:spPr/>
      <dgm:t>
        <a:bodyPr/>
        <a:lstStyle/>
        <a:p>
          <a:endParaRPr lang="en-US"/>
        </a:p>
      </dgm:t>
    </dgm:pt>
    <dgm:pt modelId="{61AA247A-70F5-4941-BC6D-0EBCC9858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500">
              <a:latin typeface="Times New Roman"/>
              <a:cs typeface="Times New Roman"/>
            </a:rPr>
            <a:t>Knowledge Hubs → Helpfulness, Clarity</a:t>
          </a:r>
        </a:p>
      </dgm:t>
    </dgm:pt>
    <dgm:pt modelId="{CAC8527A-D183-4A89-A24B-39AF11253A4B}" type="parTrans" cxnId="{959A02A4-C9A9-4133-B037-946F8274DB86}">
      <dgm:prSet/>
      <dgm:spPr/>
      <dgm:t>
        <a:bodyPr/>
        <a:lstStyle/>
        <a:p>
          <a:endParaRPr lang="en-US"/>
        </a:p>
      </dgm:t>
    </dgm:pt>
    <dgm:pt modelId="{41E075BA-BC28-48B4-81CC-9C714FB9E958}" type="sibTrans" cxnId="{959A02A4-C9A9-4133-B037-946F8274DB86}">
      <dgm:prSet/>
      <dgm:spPr/>
      <dgm:t>
        <a:bodyPr/>
        <a:lstStyle/>
        <a:p>
          <a:endParaRPr lang="en-US"/>
        </a:p>
      </dgm:t>
    </dgm:pt>
    <dgm:pt modelId="{5D8B07CA-806D-4C8F-9CC5-7946214F0576}" type="pres">
      <dgm:prSet presAssocID="{4BFE288B-C3A4-4D33-B7D7-E6A7CFDBCCD2}" presName="root" presStyleCnt="0">
        <dgm:presLayoutVars>
          <dgm:dir/>
          <dgm:resizeHandles val="exact"/>
        </dgm:presLayoutVars>
      </dgm:prSet>
      <dgm:spPr/>
    </dgm:pt>
    <dgm:pt modelId="{A2FDA03B-39F4-413E-855D-CCC8D4F41E39}" type="pres">
      <dgm:prSet presAssocID="{6F5AD694-2778-4530-9280-7081E69DDB47}" presName="compNode" presStyleCnt="0"/>
      <dgm:spPr/>
    </dgm:pt>
    <dgm:pt modelId="{8DBA0F15-BDEF-4E1E-A72A-5FB36AB6EAE2}" type="pres">
      <dgm:prSet presAssocID="{6F5AD694-2778-4530-9280-7081E69DDB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7470D0E-856F-4933-9119-547D4A2BF0C3}" type="pres">
      <dgm:prSet presAssocID="{6F5AD694-2778-4530-9280-7081E69DDB47}" presName="iconSpace" presStyleCnt="0"/>
      <dgm:spPr/>
    </dgm:pt>
    <dgm:pt modelId="{17F84AFA-7EE3-4A8F-B907-3E74594DE223}" type="pres">
      <dgm:prSet presAssocID="{6F5AD694-2778-4530-9280-7081E69DDB47}" presName="parTx" presStyleLbl="revTx" presStyleIdx="0" presStyleCnt="8">
        <dgm:presLayoutVars>
          <dgm:chMax val="0"/>
          <dgm:chPref val="0"/>
        </dgm:presLayoutVars>
      </dgm:prSet>
      <dgm:spPr/>
    </dgm:pt>
    <dgm:pt modelId="{44FD33E6-13C1-4B2D-9C66-60B54B3D448C}" type="pres">
      <dgm:prSet presAssocID="{6F5AD694-2778-4530-9280-7081E69DDB47}" presName="txSpace" presStyleCnt="0"/>
      <dgm:spPr/>
    </dgm:pt>
    <dgm:pt modelId="{91251DE5-4BFA-47A0-936D-4D61CA17C628}" type="pres">
      <dgm:prSet presAssocID="{6F5AD694-2778-4530-9280-7081E69DDB47}" presName="desTx" presStyleLbl="revTx" presStyleIdx="1" presStyleCnt="8">
        <dgm:presLayoutVars/>
      </dgm:prSet>
      <dgm:spPr/>
    </dgm:pt>
    <dgm:pt modelId="{03E4B67E-177A-4627-B18E-43726846541C}" type="pres">
      <dgm:prSet presAssocID="{205A9964-DF14-4B95-82B2-26544FE2A112}" presName="sibTrans" presStyleCnt="0"/>
      <dgm:spPr/>
    </dgm:pt>
    <dgm:pt modelId="{4F09CD14-3F8E-4A5D-8028-CBF3EC8354F2}" type="pres">
      <dgm:prSet presAssocID="{FEEC11DE-E08D-45F8-AA81-1AEE260C2E4B}" presName="compNode" presStyleCnt="0"/>
      <dgm:spPr/>
    </dgm:pt>
    <dgm:pt modelId="{C8A40053-BCA4-409E-8D5A-8A0F355C4FB2}" type="pres">
      <dgm:prSet presAssocID="{FEEC11DE-E08D-45F8-AA81-1AEE260C2E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517C2B9-B832-421E-B4CB-FAB642CDF240}" type="pres">
      <dgm:prSet presAssocID="{FEEC11DE-E08D-45F8-AA81-1AEE260C2E4B}" presName="iconSpace" presStyleCnt="0"/>
      <dgm:spPr/>
    </dgm:pt>
    <dgm:pt modelId="{8FAFC87D-8AA7-4E89-96BA-DC6A19266292}" type="pres">
      <dgm:prSet presAssocID="{FEEC11DE-E08D-45F8-AA81-1AEE260C2E4B}" presName="parTx" presStyleLbl="revTx" presStyleIdx="2" presStyleCnt="8">
        <dgm:presLayoutVars>
          <dgm:chMax val="0"/>
          <dgm:chPref val="0"/>
        </dgm:presLayoutVars>
      </dgm:prSet>
      <dgm:spPr/>
    </dgm:pt>
    <dgm:pt modelId="{6BCD6282-F2F1-47AB-BAE8-74308FEE5ED4}" type="pres">
      <dgm:prSet presAssocID="{FEEC11DE-E08D-45F8-AA81-1AEE260C2E4B}" presName="txSpace" presStyleCnt="0"/>
      <dgm:spPr/>
    </dgm:pt>
    <dgm:pt modelId="{DA3FE54F-336F-469A-87B3-F39BDAFFBB0F}" type="pres">
      <dgm:prSet presAssocID="{FEEC11DE-E08D-45F8-AA81-1AEE260C2E4B}" presName="desTx" presStyleLbl="revTx" presStyleIdx="3" presStyleCnt="8">
        <dgm:presLayoutVars/>
      </dgm:prSet>
      <dgm:spPr/>
    </dgm:pt>
    <dgm:pt modelId="{40CB86E6-CC22-41DC-B8B0-AC15A35196D4}" type="pres">
      <dgm:prSet presAssocID="{FC812527-345E-4C81-8EDD-8A2361C357D5}" presName="sibTrans" presStyleCnt="0"/>
      <dgm:spPr/>
    </dgm:pt>
    <dgm:pt modelId="{A0633F6A-B4B7-434C-B741-FCFC79BD67E4}" type="pres">
      <dgm:prSet presAssocID="{68BB986A-E4EC-4CD2-A31B-327DC310D9B7}" presName="compNode" presStyleCnt="0"/>
      <dgm:spPr/>
    </dgm:pt>
    <dgm:pt modelId="{71F293AE-E792-48FC-A04E-8727E4807AA0}" type="pres">
      <dgm:prSet presAssocID="{68BB986A-E4EC-4CD2-A31B-327DC310D9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E647E81-5FC7-4467-97D0-ED19A1B9CC1A}" type="pres">
      <dgm:prSet presAssocID="{68BB986A-E4EC-4CD2-A31B-327DC310D9B7}" presName="iconSpace" presStyleCnt="0"/>
      <dgm:spPr/>
    </dgm:pt>
    <dgm:pt modelId="{B7DDF7E5-4CD5-4D03-A1D0-1E9E77FEDE53}" type="pres">
      <dgm:prSet presAssocID="{68BB986A-E4EC-4CD2-A31B-327DC310D9B7}" presName="parTx" presStyleLbl="revTx" presStyleIdx="4" presStyleCnt="8">
        <dgm:presLayoutVars>
          <dgm:chMax val="0"/>
          <dgm:chPref val="0"/>
        </dgm:presLayoutVars>
      </dgm:prSet>
      <dgm:spPr/>
    </dgm:pt>
    <dgm:pt modelId="{5AD41AAF-8F44-42D5-819A-C7022BB0DE36}" type="pres">
      <dgm:prSet presAssocID="{68BB986A-E4EC-4CD2-A31B-327DC310D9B7}" presName="txSpace" presStyleCnt="0"/>
      <dgm:spPr/>
    </dgm:pt>
    <dgm:pt modelId="{30FCB448-4B6C-4619-891A-0278BAF04D4D}" type="pres">
      <dgm:prSet presAssocID="{68BB986A-E4EC-4CD2-A31B-327DC310D9B7}" presName="desTx" presStyleLbl="revTx" presStyleIdx="5" presStyleCnt="8">
        <dgm:presLayoutVars/>
      </dgm:prSet>
      <dgm:spPr/>
    </dgm:pt>
    <dgm:pt modelId="{C17EE4A3-9B0B-4A5A-BB5D-94531E2A5D59}" type="pres">
      <dgm:prSet presAssocID="{6284D38C-658A-4DEB-BE4C-E6C33B0B36F2}" presName="sibTrans" presStyleCnt="0"/>
      <dgm:spPr/>
    </dgm:pt>
    <dgm:pt modelId="{39E7BE2D-F176-4093-9D92-E57DF326D999}" type="pres">
      <dgm:prSet presAssocID="{EB05D424-1BAA-4EF1-8FD9-94F5E66A76F8}" presName="compNode" presStyleCnt="0"/>
      <dgm:spPr/>
    </dgm:pt>
    <dgm:pt modelId="{54C32623-3F4A-4F35-92D1-2DD26AE0EF10}" type="pres">
      <dgm:prSet presAssocID="{EB05D424-1BAA-4EF1-8FD9-94F5E66A76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11D888-C103-4BAC-B6A9-0BDD01FC7986}" type="pres">
      <dgm:prSet presAssocID="{EB05D424-1BAA-4EF1-8FD9-94F5E66A76F8}" presName="iconSpace" presStyleCnt="0"/>
      <dgm:spPr/>
    </dgm:pt>
    <dgm:pt modelId="{ADD153EF-AB3A-40EC-AA48-C3C81A74E7BB}" type="pres">
      <dgm:prSet presAssocID="{EB05D424-1BAA-4EF1-8FD9-94F5E66A76F8}" presName="parTx" presStyleLbl="revTx" presStyleIdx="6" presStyleCnt="8">
        <dgm:presLayoutVars>
          <dgm:chMax val="0"/>
          <dgm:chPref val="0"/>
        </dgm:presLayoutVars>
      </dgm:prSet>
      <dgm:spPr/>
    </dgm:pt>
    <dgm:pt modelId="{33A843DD-073C-490A-96C7-2E0597A6EDBD}" type="pres">
      <dgm:prSet presAssocID="{EB05D424-1BAA-4EF1-8FD9-94F5E66A76F8}" presName="txSpace" presStyleCnt="0"/>
      <dgm:spPr/>
    </dgm:pt>
    <dgm:pt modelId="{6F464E42-C9F5-49B4-A172-AA44DC941FF1}" type="pres">
      <dgm:prSet presAssocID="{EB05D424-1BAA-4EF1-8FD9-94F5E66A76F8}" presName="desTx" presStyleLbl="revTx" presStyleIdx="7" presStyleCnt="8">
        <dgm:presLayoutVars/>
      </dgm:prSet>
      <dgm:spPr/>
    </dgm:pt>
  </dgm:ptLst>
  <dgm:cxnLst>
    <dgm:cxn modelId="{E0534D01-39C6-4782-A943-BB5A369E556E}" type="presOf" srcId="{68BB986A-E4EC-4CD2-A31B-327DC310D9B7}" destId="{B7DDF7E5-4CD5-4D03-A1D0-1E9E77FEDE53}" srcOrd="0" destOrd="0" presId="urn:microsoft.com/office/officeart/2018/5/layout/CenteredIconLabelDescriptionList"/>
    <dgm:cxn modelId="{CBAEE403-8231-414D-AA17-E946176F9547}" srcId="{4BFE288B-C3A4-4D33-B7D7-E6A7CFDBCCD2}" destId="{EB05D424-1BAA-4EF1-8FD9-94F5E66A76F8}" srcOrd="3" destOrd="0" parTransId="{2226F743-C940-478C-B44A-BF71597A9BC9}" sibTransId="{EC62C98C-34E9-4876-A7CA-7806F501669F}"/>
    <dgm:cxn modelId="{E959091D-C0C7-4CF0-82E8-6CDB3EAB68F4}" type="presOf" srcId="{DFCE2E30-E2D8-4F91-BFC6-275254D22761}" destId="{30FCB448-4B6C-4619-891A-0278BAF04D4D}" srcOrd="0" destOrd="0" presId="urn:microsoft.com/office/officeart/2018/5/layout/CenteredIconLabelDescriptionList"/>
    <dgm:cxn modelId="{AF43F61E-62A0-4C46-B7DB-E4776DC9F17F}" srcId="{4BFE288B-C3A4-4D33-B7D7-E6A7CFDBCCD2}" destId="{6F5AD694-2778-4530-9280-7081E69DDB47}" srcOrd="0" destOrd="0" parTransId="{0AF06E3F-89D6-4B3C-AEC8-75897CB9087B}" sibTransId="{205A9964-DF14-4B95-82B2-26544FE2A112}"/>
    <dgm:cxn modelId="{4B368A23-5DFD-4771-B8D4-CD764362D70E}" type="presOf" srcId="{178E0E89-4897-47C7-88D9-D0196A7E0EED}" destId="{6F464E42-C9F5-49B4-A172-AA44DC941FF1}" srcOrd="0" destOrd="1" presId="urn:microsoft.com/office/officeart/2018/5/layout/CenteredIconLabelDescriptionList"/>
    <dgm:cxn modelId="{5EEAD225-2EC4-4D75-9A05-C537D0F5A5B6}" type="presOf" srcId="{31C0E534-E8AB-431C-848E-D8E464BF5AC8}" destId="{6F464E42-C9F5-49B4-A172-AA44DC941FF1}" srcOrd="0" destOrd="2" presId="urn:microsoft.com/office/officeart/2018/5/layout/CenteredIconLabelDescriptionList"/>
    <dgm:cxn modelId="{A179F42A-7ED4-4757-836A-D6E5B53AED94}" srcId="{EB05D424-1BAA-4EF1-8FD9-94F5E66A76F8}" destId="{5FFD8427-25E2-4CC7-ACC6-8347B8608AA1}" srcOrd="0" destOrd="0" parTransId="{B6977249-2FB0-4636-95BD-6DE9DD2B6DE8}" sibTransId="{CBC85555-BA9F-4258-ACCE-BED5C0F285A9}"/>
    <dgm:cxn modelId="{66634D2F-1012-4E3B-AB63-FD16CC684182}" type="presOf" srcId="{4BFE288B-C3A4-4D33-B7D7-E6A7CFDBCCD2}" destId="{5D8B07CA-806D-4C8F-9CC5-7946214F0576}" srcOrd="0" destOrd="0" presId="urn:microsoft.com/office/officeart/2018/5/layout/CenteredIconLabelDescriptionList"/>
    <dgm:cxn modelId="{06180530-744D-4949-85B7-599D402A97E2}" srcId="{68BB986A-E4EC-4CD2-A31B-327DC310D9B7}" destId="{CC783CAC-7644-4540-9FEC-4437C906BADA}" srcOrd="1" destOrd="0" parTransId="{96B6F16B-3D77-462C-BBAA-07400F31E048}" sibTransId="{07671510-AD82-4AA4-A4D9-6034DB99D97B}"/>
    <dgm:cxn modelId="{22BB793C-20CA-40C6-8AC6-B726C23143AC}" srcId="{FEEC11DE-E08D-45F8-AA81-1AEE260C2E4B}" destId="{728A4C7F-E042-4203-90A4-98248134C466}" srcOrd="0" destOrd="0" parTransId="{EF70BC7A-6D91-4AE7-88D5-2FB0FC340ED6}" sibTransId="{EC84141B-2F7E-433C-B182-3B65207D5A7A}"/>
    <dgm:cxn modelId="{DA017446-F518-47D4-804E-71BA327C5383}" srcId="{6F5AD694-2778-4530-9280-7081E69DDB47}" destId="{6152C7B1-CCE9-480F-818F-8CADF2BB8EF4}" srcOrd="1" destOrd="0" parTransId="{0B16E270-27BA-49C2-8908-F55E402F1405}" sibTransId="{6D21AF9E-A3E4-464B-A2D4-28FEA81632AF}"/>
    <dgm:cxn modelId="{C0F1E66C-31D7-494F-9F82-E28431941635}" srcId="{6F5AD694-2778-4530-9280-7081E69DDB47}" destId="{1DAE63A2-BFDE-4B53-95D3-A84D40E06EDB}" srcOrd="0" destOrd="0" parTransId="{95BBDCF0-CF97-410C-BD5E-5D7DCB2CCA82}" sibTransId="{D6FB23BC-7DA2-46B6-9B06-3C6E1D4CAD8E}"/>
    <dgm:cxn modelId="{7D8ABB71-7E68-4DDD-9D7F-FF3FD7F3345E}" type="presOf" srcId="{61C438EA-3746-4765-B1B2-EF6DA09CA2C4}" destId="{DA3FE54F-336F-469A-87B3-F39BDAFFBB0F}" srcOrd="0" destOrd="1" presId="urn:microsoft.com/office/officeart/2018/5/layout/CenteredIconLabelDescriptionList"/>
    <dgm:cxn modelId="{EFA9B77A-EEC9-478B-8940-35E91EE81CD4}" srcId="{EB05D424-1BAA-4EF1-8FD9-94F5E66A76F8}" destId="{31C0E534-E8AB-431C-848E-D8E464BF5AC8}" srcOrd="2" destOrd="0" parTransId="{5A296E37-0FDA-4182-B7CE-01978F10FD15}" sibTransId="{0F982E71-4E43-4338-AB05-6245421C2016}"/>
    <dgm:cxn modelId="{7508A07C-A563-43A1-B680-37AC1D2F21CF}" type="presOf" srcId="{6152C7B1-CCE9-480F-818F-8CADF2BB8EF4}" destId="{91251DE5-4BFA-47A0-936D-4D61CA17C628}" srcOrd="0" destOrd="1" presId="urn:microsoft.com/office/officeart/2018/5/layout/CenteredIconLabelDescriptionList"/>
    <dgm:cxn modelId="{7AC84088-9B33-4816-88DE-142CCCCCE84D}" type="presOf" srcId="{FEEC11DE-E08D-45F8-AA81-1AEE260C2E4B}" destId="{8FAFC87D-8AA7-4E89-96BA-DC6A19266292}" srcOrd="0" destOrd="0" presId="urn:microsoft.com/office/officeart/2018/5/layout/CenteredIconLabelDescriptionList"/>
    <dgm:cxn modelId="{9865F98A-6715-4F25-884E-A594BCA8CAFE}" srcId="{EB05D424-1BAA-4EF1-8FD9-94F5E66A76F8}" destId="{178E0E89-4897-47C7-88D9-D0196A7E0EED}" srcOrd="1" destOrd="0" parTransId="{48642B1C-3A5C-447C-A883-25D697868C85}" sibTransId="{5EBC075F-5CD5-43CC-9CA5-AF39C57721FD}"/>
    <dgm:cxn modelId="{0CB1AC98-9D50-448E-8074-D76E1B259D3C}" type="presOf" srcId="{CC783CAC-7644-4540-9FEC-4437C906BADA}" destId="{30FCB448-4B6C-4619-891A-0278BAF04D4D}" srcOrd="0" destOrd="1" presId="urn:microsoft.com/office/officeart/2018/5/layout/CenteredIconLabelDescriptionList"/>
    <dgm:cxn modelId="{959A02A4-C9A9-4133-B037-946F8274DB86}" srcId="{EB05D424-1BAA-4EF1-8FD9-94F5E66A76F8}" destId="{61AA247A-70F5-4941-BC6D-0EBCC98584FD}" srcOrd="3" destOrd="0" parTransId="{CAC8527A-D183-4A89-A24B-39AF11253A4B}" sibTransId="{41E075BA-BC28-48B4-81CC-9C714FB9E958}"/>
    <dgm:cxn modelId="{64BFE9A5-AC4F-4D0E-9DFD-F3E15E11AA04}" srcId="{4BFE288B-C3A4-4D33-B7D7-E6A7CFDBCCD2}" destId="{FEEC11DE-E08D-45F8-AA81-1AEE260C2E4B}" srcOrd="1" destOrd="0" parTransId="{75D95908-2400-4B5D-9EE8-33B4C392C8C6}" sibTransId="{FC812527-345E-4C81-8EDD-8A2361C357D5}"/>
    <dgm:cxn modelId="{060B7FB0-DF66-4341-A3DF-C38E12791035}" srcId="{4BFE288B-C3A4-4D33-B7D7-E6A7CFDBCCD2}" destId="{68BB986A-E4EC-4CD2-A31B-327DC310D9B7}" srcOrd="2" destOrd="0" parTransId="{2BF7560D-C99D-4835-A55C-3670F8DFD2FE}" sibTransId="{6284D38C-658A-4DEB-BE4C-E6C33B0B36F2}"/>
    <dgm:cxn modelId="{928769B5-C834-4344-ABBA-DF65FD035D0B}" srcId="{68BB986A-E4EC-4CD2-A31B-327DC310D9B7}" destId="{DFCE2E30-E2D8-4F91-BFC6-275254D22761}" srcOrd="0" destOrd="0" parTransId="{16B84D77-AC28-403B-834E-5834A2C9FE99}" sibTransId="{F09A43E7-41DF-4EB2-9732-942210F23072}"/>
    <dgm:cxn modelId="{CE9A80B7-F145-48D2-942D-EF8D08DF31EC}" type="presOf" srcId="{1DAE63A2-BFDE-4B53-95D3-A84D40E06EDB}" destId="{91251DE5-4BFA-47A0-936D-4D61CA17C628}" srcOrd="0" destOrd="0" presId="urn:microsoft.com/office/officeart/2018/5/layout/CenteredIconLabelDescriptionList"/>
    <dgm:cxn modelId="{603E46B9-6CD3-48AD-BD72-DCF758234658}" type="presOf" srcId="{728A4C7F-E042-4203-90A4-98248134C466}" destId="{DA3FE54F-336F-469A-87B3-F39BDAFFBB0F}" srcOrd="0" destOrd="0" presId="urn:microsoft.com/office/officeart/2018/5/layout/CenteredIconLabelDescriptionList"/>
    <dgm:cxn modelId="{066F9EBD-408D-46DA-84EC-07397CF5273E}" type="presOf" srcId="{5FFD8427-25E2-4CC7-ACC6-8347B8608AA1}" destId="{6F464E42-C9F5-49B4-A172-AA44DC941FF1}" srcOrd="0" destOrd="0" presId="urn:microsoft.com/office/officeart/2018/5/layout/CenteredIconLabelDescriptionList"/>
    <dgm:cxn modelId="{75E3F2CC-A96E-4A74-BA1B-8C6370F3F4F6}" type="presOf" srcId="{EB05D424-1BAA-4EF1-8FD9-94F5E66A76F8}" destId="{ADD153EF-AB3A-40EC-AA48-C3C81A74E7BB}" srcOrd="0" destOrd="0" presId="urn:microsoft.com/office/officeart/2018/5/layout/CenteredIconLabelDescriptionList"/>
    <dgm:cxn modelId="{67234FD8-8D37-48AF-A4E2-00C920DF589F}" type="presOf" srcId="{61AA247A-70F5-4941-BC6D-0EBCC98584FD}" destId="{6F464E42-C9F5-49B4-A172-AA44DC941FF1}" srcOrd="0" destOrd="3" presId="urn:microsoft.com/office/officeart/2018/5/layout/CenteredIconLabelDescriptionList"/>
    <dgm:cxn modelId="{2AAAEAD8-4B80-45F5-9AC6-39C11FE3B481}" type="presOf" srcId="{6F5AD694-2778-4530-9280-7081E69DDB47}" destId="{17F84AFA-7EE3-4A8F-B907-3E74594DE223}" srcOrd="0" destOrd="0" presId="urn:microsoft.com/office/officeart/2018/5/layout/CenteredIconLabelDescriptionList"/>
    <dgm:cxn modelId="{72B7FEF3-85C9-42EC-BFC6-8E45E8192981}" srcId="{FEEC11DE-E08D-45F8-AA81-1AEE260C2E4B}" destId="{61C438EA-3746-4765-B1B2-EF6DA09CA2C4}" srcOrd="1" destOrd="0" parTransId="{32F6C132-BE7E-4A61-B397-A66FB7A56692}" sibTransId="{308BCAAB-7372-484C-9C8B-5445AAF0518C}"/>
    <dgm:cxn modelId="{4590554E-BFCA-4BBA-BF35-5F56808C92DA}" type="presParOf" srcId="{5D8B07CA-806D-4C8F-9CC5-7946214F0576}" destId="{A2FDA03B-39F4-413E-855D-CCC8D4F41E39}" srcOrd="0" destOrd="0" presId="urn:microsoft.com/office/officeart/2018/5/layout/CenteredIconLabelDescriptionList"/>
    <dgm:cxn modelId="{7A3F595B-4FF4-4B0E-A5D8-5F5046E1D784}" type="presParOf" srcId="{A2FDA03B-39F4-413E-855D-CCC8D4F41E39}" destId="{8DBA0F15-BDEF-4E1E-A72A-5FB36AB6EAE2}" srcOrd="0" destOrd="0" presId="urn:microsoft.com/office/officeart/2018/5/layout/CenteredIconLabelDescriptionList"/>
    <dgm:cxn modelId="{C5BA188E-C2EF-4ECC-BB9A-6E33A85C3CB1}" type="presParOf" srcId="{A2FDA03B-39F4-413E-855D-CCC8D4F41E39}" destId="{A7470D0E-856F-4933-9119-547D4A2BF0C3}" srcOrd="1" destOrd="0" presId="urn:microsoft.com/office/officeart/2018/5/layout/CenteredIconLabelDescriptionList"/>
    <dgm:cxn modelId="{A0EF1298-0746-4236-8100-06775D3AF822}" type="presParOf" srcId="{A2FDA03B-39F4-413E-855D-CCC8D4F41E39}" destId="{17F84AFA-7EE3-4A8F-B907-3E74594DE223}" srcOrd="2" destOrd="0" presId="urn:microsoft.com/office/officeart/2018/5/layout/CenteredIconLabelDescriptionList"/>
    <dgm:cxn modelId="{80772FCE-5D10-4687-B2FB-6789B181CE60}" type="presParOf" srcId="{A2FDA03B-39F4-413E-855D-CCC8D4F41E39}" destId="{44FD33E6-13C1-4B2D-9C66-60B54B3D448C}" srcOrd="3" destOrd="0" presId="urn:microsoft.com/office/officeart/2018/5/layout/CenteredIconLabelDescriptionList"/>
    <dgm:cxn modelId="{9F13BFE6-7696-45B9-B172-F83FA3852184}" type="presParOf" srcId="{A2FDA03B-39F4-413E-855D-CCC8D4F41E39}" destId="{91251DE5-4BFA-47A0-936D-4D61CA17C628}" srcOrd="4" destOrd="0" presId="urn:microsoft.com/office/officeart/2018/5/layout/CenteredIconLabelDescriptionList"/>
    <dgm:cxn modelId="{BACAB921-1759-4106-9773-0F738C454D01}" type="presParOf" srcId="{5D8B07CA-806D-4C8F-9CC5-7946214F0576}" destId="{03E4B67E-177A-4627-B18E-43726846541C}" srcOrd="1" destOrd="0" presId="urn:microsoft.com/office/officeart/2018/5/layout/CenteredIconLabelDescriptionList"/>
    <dgm:cxn modelId="{C2487C1C-28E2-4D42-816E-B4908C8685DB}" type="presParOf" srcId="{5D8B07CA-806D-4C8F-9CC5-7946214F0576}" destId="{4F09CD14-3F8E-4A5D-8028-CBF3EC8354F2}" srcOrd="2" destOrd="0" presId="urn:microsoft.com/office/officeart/2018/5/layout/CenteredIconLabelDescriptionList"/>
    <dgm:cxn modelId="{BD47EC1E-AD1E-4133-B1F6-EAF3EDC626FF}" type="presParOf" srcId="{4F09CD14-3F8E-4A5D-8028-CBF3EC8354F2}" destId="{C8A40053-BCA4-409E-8D5A-8A0F355C4FB2}" srcOrd="0" destOrd="0" presId="urn:microsoft.com/office/officeart/2018/5/layout/CenteredIconLabelDescriptionList"/>
    <dgm:cxn modelId="{57A731AD-D04F-4402-BDB6-0AC36EEDC99C}" type="presParOf" srcId="{4F09CD14-3F8E-4A5D-8028-CBF3EC8354F2}" destId="{F517C2B9-B832-421E-B4CB-FAB642CDF240}" srcOrd="1" destOrd="0" presId="urn:microsoft.com/office/officeart/2018/5/layout/CenteredIconLabelDescriptionList"/>
    <dgm:cxn modelId="{1E230505-1F5E-41FC-A6A2-693B0017F50E}" type="presParOf" srcId="{4F09CD14-3F8E-4A5D-8028-CBF3EC8354F2}" destId="{8FAFC87D-8AA7-4E89-96BA-DC6A19266292}" srcOrd="2" destOrd="0" presId="urn:microsoft.com/office/officeart/2018/5/layout/CenteredIconLabelDescriptionList"/>
    <dgm:cxn modelId="{9B50BB66-CA7F-48A1-A5FB-3B4CE27E3189}" type="presParOf" srcId="{4F09CD14-3F8E-4A5D-8028-CBF3EC8354F2}" destId="{6BCD6282-F2F1-47AB-BAE8-74308FEE5ED4}" srcOrd="3" destOrd="0" presId="urn:microsoft.com/office/officeart/2018/5/layout/CenteredIconLabelDescriptionList"/>
    <dgm:cxn modelId="{C228A2FF-450D-4D34-9EDF-C87D88E1EBCB}" type="presParOf" srcId="{4F09CD14-3F8E-4A5D-8028-CBF3EC8354F2}" destId="{DA3FE54F-336F-469A-87B3-F39BDAFFBB0F}" srcOrd="4" destOrd="0" presId="urn:microsoft.com/office/officeart/2018/5/layout/CenteredIconLabelDescriptionList"/>
    <dgm:cxn modelId="{A6A58719-B542-4217-A0E7-C559BEEC5763}" type="presParOf" srcId="{5D8B07CA-806D-4C8F-9CC5-7946214F0576}" destId="{40CB86E6-CC22-41DC-B8B0-AC15A35196D4}" srcOrd="3" destOrd="0" presId="urn:microsoft.com/office/officeart/2018/5/layout/CenteredIconLabelDescriptionList"/>
    <dgm:cxn modelId="{C8E33407-4F6C-466A-89CF-272396DCBDB3}" type="presParOf" srcId="{5D8B07CA-806D-4C8F-9CC5-7946214F0576}" destId="{A0633F6A-B4B7-434C-B741-FCFC79BD67E4}" srcOrd="4" destOrd="0" presId="urn:microsoft.com/office/officeart/2018/5/layout/CenteredIconLabelDescriptionList"/>
    <dgm:cxn modelId="{BE2C5929-CBBF-45AE-8BA8-4A7EF93000FD}" type="presParOf" srcId="{A0633F6A-B4B7-434C-B741-FCFC79BD67E4}" destId="{71F293AE-E792-48FC-A04E-8727E4807AA0}" srcOrd="0" destOrd="0" presId="urn:microsoft.com/office/officeart/2018/5/layout/CenteredIconLabelDescriptionList"/>
    <dgm:cxn modelId="{707B49A7-0937-4F7C-ADB0-13FFE2554CC7}" type="presParOf" srcId="{A0633F6A-B4B7-434C-B741-FCFC79BD67E4}" destId="{EE647E81-5FC7-4467-97D0-ED19A1B9CC1A}" srcOrd="1" destOrd="0" presId="urn:microsoft.com/office/officeart/2018/5/layout/CenteredIconLabelDescriptionList"/>
    <dgm:cxn modelId="{C305AA59-0D61-45E8-A78A-BFA2DCEC9D3F}" type="presParOf" srcId="{A0633F6A-B4B7-434C-B741-FCFC79BD67E4}" destId="{B7DDF7E5-4CD5-4D03-A1D0-1E9E77FEDE53}" srcOrd="2" destOrd="0" presId="urn:microsoft.com/office/officeart/2018/5/layout/CenteredIconLabelDescriptionList"/>
    <dgm:cxn modelId="{7749C810-C340-4C16-A233-7AE64365E719}" type="presParOf" srcId="{A0633F6A-B4B7-434C-B741-FCFC79BD67E4}" destId="{5AD41AAF-8F44-42D5-819A-C7022BB0DE36}" srcOrd="3" destOrd="0" presId="urn:microsoft.com/office/officeart/2018/5/layout/CenteredIconLabelDescriptionList"/>
    <dgm:cxn modelId="{93165134-DB6E-4427-8018-9DA019CC22BD}" type="presParOf" srcId="{A0633F6A-B4B7-434C-B741-FCFC79BD67E4}" destId="{30FCB448-4B6C-4619-891A-0278BAF04D4D}" srcOrd="4" destOrd="0" presId="urn:microsoft.com/office/officeart/2018/5/layout/CenteredIconLabelDescriptionList"/>
    <dgm:cxn modelId="{9F69EC86-5E5A-4AC7-908D-2E509E6BFD89}" type="presParOf" srcId="{5D8B07CA-806D-4C8F-9CC5-7946214F0576}" destId="{C17EE4A3-9B0B-4A5A-BB5D-94531E2A5D59}" srcOrd="5" destOrd="0" presId="urn:microsoft.com/office/officeart/2018/5/layout/CenteredIconLabelDescriptionList"/>
    <dgm:cxn modelId="{931FF9CC-FD01-4886-9A6F-096F91F9DF7E}" type="presParOf" srcId="{5D8B07CA-806D-4C8F-9CC5-7946214F0576}" destId="{39E7BE2D-F176-4093-9D92-E57DF326D999}" srcOrd="6" destOrd="0" presId="urn:microsoft.com/office/officeart/2018/5/layout/CenteredIconLabelDescriptionList"/>
    <dgm:cxn modelId="{95B02877-23DD-4453-A4A3-D730A719EFEA}" type="presParOf" srcId="{39E7BE2D-F176-4093-9D92-E57DF326D999}" destId="{54C32623-3F4A-4F35-92D1-2DD26AE0EF10}" srcOrd="0" destOrd="0" presId="urn:microsoft.com/office/officeart/2018/5/layout/CenteredIconLabelDescriptionList"/>
    <dgm:cxn modelId="{98DBCFC0-89D1-43B5-9DD2-23D88C275571}" type="presParOf" srcId="{39E7BE2D-F176-4093-9D92-E57DF326D999}" destId="{0211D888-C103-4BAC-B6A9-0BDD01FC7986}" srcOrd="1" destOrd="0" presId="urn:microsoft.com/office/officeart/2018/5/layout/CenteredIconLabelDescriptionList"/>
    <dgm:cxn modelId="{0A42655E-A524-44C5-A482-A319BB41C330}" type="presParOf" srcId="{39E7BE2D-F176-4093-9D92-E57DF326D999}" destId="{ADD153EF-AB3A-40EC-AA48-C3C81A74E7BB}" srcOrd="2" destOrd="0" presId="urn:microsoft.com/office/officeart/2018/5/layout/CenteredIconLabelDescriptionList"/>
    <dgm:cxn modelId="{79BA1A5B-48A9-4E1D-9E2A-4D772210E162}" type="presParOf" srcId="{39E7BE2D-F176-4093-9D92-E57DF326D999}" destId="{33A843DD-073C-490A-96C7-2E0597A6EDBD}" srcOrd="3" destOrd="0" presId="urn:microsoft.com/office/officeart/2018/5/layout/CenteredIconLabelDescriptionList"/>
    <dgm:cxn modelId="{36B7D6B2-549C-4E19-90EC-821468448DEF}" type="presParOf" srcId="{39E7BE2D-F176-4093-9D92-E57DF326D999}" destId="{6F464E42-C9F5-49B4-A172-AA44DC941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EE64E-6B1E-4461-A08D-1329360B469C}">
      <dsp:nvSpPr>
        <dsp:cNvPr id="0" name=""/>
        <dsp:cNvSpPr/>
      </dsp:nvSpPr>
      <dsp:spPr>
        <a:xfrm>
          <a:off x="2179281" y="346"/>
          <a:ext cx="8717125" cy="19129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36" tIns="485896" rIns="169136" bIns="4858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Enterprise leaders lack visibility into the health of internal communities. There is no standardized, automated way to surface early warning signs like disengagement, silos, or declining thread activity.</a:t>
          </a:r>
        </a:p>
      </dsp:txBody>
      <dsp:txXfrm>
        <a:off x="2179281" y="346"/>
        <a:ext cx="8717125" cy="1912976"/>
      </dsp:txXfrm>
    </dsp:sp>
    <dsp:sp modelId="{EB1A31F9-0A78-4FC9-9990-9DADD051C93B}">
      <dsp:nvSpPr>
        <dsp:cNvPr id="0" name=""/>
        <dsp:cNvSpPr/>
      </dsp:nvSpPr>
      <dsp:spPr>
        <a:xfrm>
          <a:off x="0" y="346"/>
          <a:ext cx="2179281" cy="1912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20" tIns="188960" rIns="115320" bIns="188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/>
              <a:cs typeface="Times New Roman"/>
            </a:rPr>
            <a:t>Problem Statement:</a:t>
          </a:r>
        </a:p>
      </dsp:txBody>
      <dsp:txXfrm>
        <a:off x="0" y="346"/>
        <a:ext cx="2179281" cy="1912976"/>
      </dsp:txXfrm>
    </dsp:sp>
    <dsp:sp modelId="{2F62B232-1BF1-44B5-99D8-C51AD057EEA1}">
      <dsp:nvSpPr>
        <dsp:cNvPr id="0" name=""/>
        <dsp:cNvSpPr/>
      </dsp:nvSpPr>
      <dsp:spPr>
        <a:xfrm>
          <a:off x="2179281" y="2028101"/>
          <a:ext cx="8717125" cy="19129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36" tIns="485896" rIns="169136" bIns="48589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Build a Community Health Score (CHS) framework using public data (Reddit) to simulate Yammer-style behavior — and visualize risks and strengths in community engagement.</a:t>
          </a:r>
        </a:p>
      </dsp:txBody>
      <dsp:txXfrm>
        <a:off x="2179281" y="2028101"/>
        <a:ext cx="8717125" cy="1912976"/>
      </dsp:txXfrm>
    </dsp:sp>
    <dsp:sp modelId="{62ED0C98-7D3C-42D6-924E-F10677357B58}">
      <dsp:nvSpPr>
        <dsp:cNvPr id="0" name=""/>
        <dsp:cNvSpPr/>
      </dsp:nvSpPr>
      <dsp:spPr>
        <a:xfrm>
          <a:off x="0" y="2028101"/>
          <a:ext cx="2179281" cy="1912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20" tIns="188960" rIns="115320" bIns="188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/>
              <a:cs typeface="Times New Roman"/>
            </a:rPr>
            <a:t>Goal:</a:t>
          </a:r>
        </a:p>
      </dsp:txBody>
      <dsp:txXfrm>
        <a:off x="0" y="2028101"/>
        <a:ext cx="2179281" cy="1912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05C4D-FC96-46F4-AAA2-7EF92FFBB98E}">
      <dsp:nvSpPr>
        <dsp:cNvPr id="0" name=""/>
        <dsp:cNvSpPr/>
      </dsp:nvSpPr>
      <dsp:spPr>
        <a:xfrm>
          <a:off x="0" y="3228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latin typeface="Times New Roman"/>
              <a:cs typeface="Times New Roman"/>
            </a:rPr>
            <a:t>Prompt replies (low latency)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44854"/>
        <a:ext cx="6583581" cy="769458"/>
      </dsp:txXfrm>
    </dsp:sp>
    <dsp:sp modelId="{8ADD827D-E0AD-4ADA-9DA6-7F484F051E1F}">
      <dsp:nvSpPr>
        <dsp:cNvPr id="0" name=""/>
        <dsp:cNvSpPr/>
      </dsp:nvSpPr>
      <dsp:spPr>
        <a:xfrm>
          <a:off x="0" y="922178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latin typeface="Times New Roman"/>
              <a:cs typeface="Times New Roman"/>
            </a:rPr>
            <a:t>Diverse voices (not just same users)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963804"/>
        <a:ext cx="6583581" cy="769458"/>
      </dsp:txXfrm>
    </dsp:sp>
    <dsp:sp modelId="{B259D73A-FE20-4720-9040-74EBDFC9D4F0}">
      <dsp:nvSpPr>
        <dsp:cNvPr id="0" name=""/>
        <dsp:cNvSpPr/>
      </dsp:nvSpPr>
      <dsp:spPr>
        <a:xfrm>
          <a:off x="0" y="1841129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latin typeface="Times New Roman"/>
              <a:cs typeface="Times New Roman"/>
            </a:rPr>
            <a:t>Content relevance (no off-topic drift)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1882755"/>
        <a:ext cx="6583581" cy="769458"/>
      </dsp:txXfrm>
    </dsp:sp>
    <dsp:sp modelId="{CF129EE6-DEFB-4D83-9C55-76486B2A35A6}">
      <dsp:nvSpPr>
        <dsp:cNvPr id="0" name=""/>
        <dsp:cNvSpPr/>
      </dsp:nvSpPr>
      <dsp:spPr>
        <a:xfrm>
          <a:off x="0" y="2760080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latin typeface="Times New Roman"/>
              <a:cs typeface="Times New Roman"/>
            </a:rPr>
            <a:t>Supportive tone (civility, empathy)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2801706"/>
        <a:ext cx="6583581" cy="769458"/>
      </dsp:txXfrm>
    </dsp:sp>
    <dsp:sp modelId="{018B01DF-473E-4B34-9A16-2E7A7FD153E0}">
      <dsp:nvSpPr>
        <dsp:cNvPr id="0" name=""/>
        <dsp:cNvSpPr/>
      </dsp:nvSpPr>
      <dsp:spPr>
        <a:xfrm>
          <a:off x="0" y="3679030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latin typeface="Times New Roman"/>
              <a:cs typeface="Times New Roman"/>
            </a:rPr>
            <a:t>Dynamic interaction (depth &amp; back-and-forth)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3720656"/>
        <a:ext cx="6583581" cy="769458"/>
      </dsp:txXfrm>
    </dsp:sp>
    <dsp:sp modelId="{F824B6C7-9624-4AD4-B0A8-1E9297011C2F}">
      <dsp:nvSpPr>
        <dsp:cNvPr id="0" name=""/>
        <dsp:cNvSpPr/>
      </dsp:nvSpPr>
      <dsp:spPr>
        <a:xfrm>
          <a:off x="0" y="4597981"/>
          <a:ext cx="6666833" cy="8527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i="1" kern="1200">
              <a:latin typeface="Times New Roman"/>
              <a:cs typeface="Times New Roman"/>
            </a:rPr>
            <a:t>(Based on research from Lithium’s CHI model + enterprise social network literature)</a:t>
          </a:r>
          <a:endParaRPr lang="en-US" sz="2300" kern="1200">
            <a:latin typeface="Times New Roman"/>
            <a:cs typeface="Times New Roman"/>
          </a:endParaRPr>
        </a:p>
      </dsp:txBody>
      <dsp:txXfrm>
        <a:off x="41626" y="4639607"/>
        <a:ext cx="6583581" cy="769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3B696-071D-47E1-8AC3-0DCF86A1E251}">
      <dsp:nvSpPr>
        <dsp:cNvPr id="0" name=""/>
        <dsp:cNvSpPr/>
      </dsp:nvSpPr>
      <dsp:spPr>
        <a:xfrm>
          <a:off x="788484" y="72555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B41DB-40E3-4CE5-9091-F59D01ABBA38}">
      <dsp:nvSpPr>
        <dsp:cNvPr id="0" name=""/>
        <dsp:cNvSpPr/>
      </dsp:nvSpPr>
      <dsp:spPr>
        <a:xfrm>
          <a:off x="4219" y="1688038"/>
          <a:ext cx="2413125" cy="6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/>
              <a:cs typeface="Times New Roman"/>
            </a:rPr>
            <a:t>LLMs used to assess:</a:t>
          </a:r>
        </a:p>
      </dsp:txBody>
      <dsp:txXfrm>
        <a:off x="4219" y="1688038"/>
        <a:ext cx="2413125" cy="610822"/>
      </dsp:txXfrm>
    </dsp:sp>
    <dsp:sp modelId="{9D0EB668-30B1-404C-AD0A-9EC6AED908BA}">
      <dsp:nvSpPr>
        <dsp:cNvPr id="0" name=""/>
        <dsp:cNvSpPr/>
      </dsp:nvSpPr>
      <dsp:spPr>
        <a:xfrm>
          <a:off x="4219" y="2353695"/>
          <a:ext cx="2413125" cy="111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Civility / Toxicity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Empathy &amp; Support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Helpfulness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/>
              <a:cs typeface="Times New Roman"/>
            </a:rPr>
            <a:t>Off-topic penalty</a:t>
          </a:r>
        </a:p>
      </dsp:txBody>
      <dsp:txXfrm>
        <a:off x="4219" y="2353695"/>
        <a:ext cx="2413125" cy="1113558"/>
      </dsp:txXfrm>
    </dsp:sp>
    <dsp:sp modelId="{04EE024B-9CB2-47B3-B833-ED11AF3A4868}">
      <dsp:nvSpPr>
        <dsp:cNvPr id="0" name=""/>
        <dsp:cNvSpPr/>
      </dsp:nvSpPr>
      <dsp:spPr>
        <a:xfrm>
          <a:off x="3623906" y="72555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5E17F-A2EC-486B-B9E0-05283B4A5FFD}">
      <dsp:nvSpPr>
        <dsp:cNvPr id="0" name=""/>
        <dsp:cNvSpPr/>
      </dsp:nvSpPr>
      <dsp:spPr>
        <a:xfrm>
          <a:off x="2839641" y="1688038"/>
          <a:ext cx="2413125" cy="6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/>
              <a:cs typeface="Times New Roman"/>
            </a:rPr>
            <a:t>Each post scored on 0–100</a:t>
          </a:r>
        </a:p>
      </dsp:txBody>
      <dsp:txXfrm>
        <a:off x="2839641" y="1688038"/>
        <a:ext cx="2413125" cy="610822"/>
      </dsp:txXfrm>
    </dsp:sp>
    <dsp:sp modelId="{045279F7-A4D2-4105-8D63-7F01FBD10738}">
      <dsp:nvSpPr>
        <dsp:cNvPr id="0" name=""/>
        <dsp:cNvSpPr/>
      </dsp:nvSpPr>
      <dsp:spPr>
        <a:xfrm>
          <a:off x="2839641" y="2353695"/>
          <a:ext cx="2413125" cy="111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E48A8-ADB5-4829-9DD8-7305E15242F1}">
      <dsp:nvSpPr>
        <dsp:cNvPr id="0" name=""/>
        <dsp:cNvSpPr/>
      </dsp:nvSpPr>
      <dsp:spPr>
        <a:xfrm>
          <a:off x="6459328" y="72555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B6C5-BF89-49BF-9A60-258E9EB96123}">
      <dsp:nvSpPr>
        <dsp:cNvPr id="0" name=""/>
        <dsp:cNvSpPr/>
      </dsp:nvSpPr>
      <dsp:spPr>
        <a:xfrm>
          <a:off x="5675062" y="1688038"/>
          <a:ext cx="2413125" cy="6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/>
              <a:cs typeface="Times New Roman"/>
            </a:rPr>
            <a:t>Top 5 comments used per post</a:t>
          </a:r>
        </a:p>
      </dsp:txBody>
      <dsp:txXfrm>
        <a:off x="5675062" y="1688038"/>
        <a:ext cx="2413125" cy="610822"/>
      </dsp:txXfrm>
    </dsp:sp>
    <dsp:sp modelId="{7CA560DB-BC77-4083-A8DF-0ABD4E413F8D}">
      <dsp:nvSpPr>
        <dsp:cNvPr id="0" name=""/>
        <dsp:cNvSpPr/>
      </dsp:nvSpPr>
      <dsp:spPr>
        <a:xfrm>
          <a:off x="5675062" y="2353695"/>
          <a:ext cx="2413125" cy="111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76FE6-6841-41C2-BABF-BFA39435A60B}">
      <dsp:nvSpPr>
        <dsp:cNvPr id="0" name=""/>
        <dsp:cNvSpPr/>
      </dsp:nvSpPr>
      <dsp:spPr>
        <a:xfrm>
          <a:off x="9294750" y="72555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D2531-CB91-4123-9593-FCDE16C6FE30}">
      <dsp:nvSpPr>
        <dsp:cNvPr id="0" name=""/>
        <dsp:cNvSpPr/>
      </dsp:nvSpPr>
      <dsp:spPr>
        <a:xfrm>
          <a:off x="8510484" y="1688038"/>
          <a:ext cx="2413125" cy="6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/>
              <a:cs typeface="Times New Roman"/>
            </a:rPr>
            <a:t>LLM: GPT-3.5-turbo</a:t>
          </a:r>
        </a:p>
      </dsp:txBody>
      <dsp:txXfrm>
        <a:off x="8510484" y="1688038"/>
        <a:ext cx="2413125" cy="610822"/>
      </dsp:txXfrm>
    </dsp:sp>
    <dsp:sp modelId="{C6E40FCF-7847-472D-8015-F845C0EACE94}">
      <dsp:nvSpPr>
        <dsp:cNvPr id="0" name=""/>
        <dsp:cNvSpPr/>
      </dsp:nvSpPr>
      <dsp:spPr>
        <a:xfrm>
          <a:off x="8510484" y="2353695"/>
          <a:ext cx="2413125" cy="111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A0F15-BDEF-4E1E-A72A-5FB36AB6EAE2}">
      <dsp:nvSpPr>
        <dsp:cNvPr id="0" name=""/>
        <dsp:cNvSpPr/>
      </dsp:nvSpPr>
      <dsp:spPr>
        <a:xfrm>
          <a:off x="851792" y="371422"/>
          <a:ext cx="916945" cy="916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4AFA-7EE3-4A8F-B907-3E74594DE223}">
      <dsp:nvSpPr>
        <dsp:cNvPr id="0" name=""/>
        <dsp:cNvSpPr/>
      </dsp:nvSpPr>
      <dsp:spPr>
        <a:xfrm>
          <a:off x="343" y="1457609"/>
          <a:ext cx="2619843" cy="78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>
              <a:latin typeface="Aptos Display"/>
              <a:cs typeface="Times New Roman"/>
            </a:rPr>
            <a:t>1. AI-Powered Tone Coaching</a:t>
          </a:r>
          <a:endParaRPr lang="en-US" sz="2500" kern="1200">
            <a:latin typeface="Aptos Display"/>
            <a:cs typeface="Times New Roman"/>
          </a:endParaRPr>
        </a:p>
      </dsp:txBody>
      <dsp:txXfrm>
        <a:off x="343" y="1457609"/>
        <a:ext cx="2619843" cy="785953"/>
      </dsp:txXfrm>
    </dsp:sp>
    <dsp:sp modelId="{91251DE5-4BFA-47A0-936D-4D61CA17C628}">
      <dsp:nvSpPr>
        <dsp:cNvPr id="0" name=""/>
        <dsp:cNvSpPr/>
      </dsp:nvSpPr>
      <dsp:spPr>
        <a:xfrm>
          <a:off x="343" y="2322280"/>
          <a:ext cx="2619843" cy="198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/>
              <a:cs typeface="Times New Roman"/>
            </a:rPr>
            <a:t>Use GPT to provide real-time civility and empathy suggestions as users write posts.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/>
              <a:cs typeface="Times New Roman"/>
            </a:rPr>
            <a:t>Encourages respectful, constructive conversations.</a:t>
          </a:r>
        </a:p>
      </dsp:txBody>
      <dsp:txXfrm>
        <a:off x="343" y="2322280"/>
        <a:ext cx="2619843" cy="1985015"/>
      </dsp:txXfrm>
    </dsp:sp>
    <dsp:sp modelId="{C8A40053-BCA4-409E-8D5A-8A0F355C4FB2}">
      <dsp:nvSpPr>
        <dsp:cNvPr id="0" name=""/>
        <dsp:cNvSpPr/>
      </dsp:nvSpPr>
      <dsp:spPr>
        <a:xfrm>
          <a:off x="3930109" y="371422"/>
          <a:ext cx="916945" cy="916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FC87D-8AA7-4E89-96BA-DC6A19266292}">
      <dsp:nvSpPr>
        <dsp:cNvPr id="0" name=""/>
        <dsp:cNvSpPr/>
      </dsp:nvSpPr>
      <dsp:spPr>
        <a:xfrm>
          <a:off x="3078659" y="1457609"/>
          <a:ext cx="2619843" cy="78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Aptos Display"/>
              <a:cs typeface="Times New Roman"/>
            </a:rPr>
            <a:t>2. Community Health Tiers &amp; Playbooks</a:t>
          </a:r>
          <a:endParaRPr lang="en-US" sz="2000" kern="1200">
            <a:latin typeface="Aptos Display"/>
            <a:cs typeface="Times New Roman"/>
          </a:endParaRPr>
        </a:p>
      </dsp:txBody>
      <dsp:txXfrm>
        <a:off x="3078659" y="1457609"/>
        <a:ext cx="2619843" cy="785953"/>
      </dsp:txXfrm>
    </dsp:sp>
    <dsp:sp modelId="{DA3FE54F-336F-469A-87B3-F39BDAFFBB0F}">
      <dsp:nvSpPr>
        <dsp:cNvPr id="0" name=""/>
        <dsp:cNvSpPr/>
      </dsp:nvSpPr>
      <dsp:spPr>
        <a:xfrm>
          <a:off x="3078659" y="2322280"/>
          <a:ext cx="2619843" cy="198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/>
              <a:cs typeface="Times New Roman"/>
            </a:rPr>
            <a:t>Label communities as At Risk / Developing / Healthy / Exemplar.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/>
              <a:cs typeface="Times New Roman"/>
            </a:rPr>
            <a:t>Offer tier-specific nudges, onboarding kits, and content templates.</a:t>
          </a:r>
        </a:p>
      </dsp:txBody>
      <dsp:txXfrm>
        <a:off x="3078659" y="2322280"/>
        <a:ext cx="2619843" cy="1985015"/>
      </dsp:txXfrm>
    </dsp:sp>
    <dsp:sp modelId="{71F293AE-E792-48FC-A04E-8727E4807AA0}">
      <dsp:nvSpPr>
        <dsp:cNvPr id="0" name=""/>
        <dsp:cNvSpPr/>
      </dsp:nvSpPr>
      <dsp:spPr>
        <a:xfrm>
          <a:off x="7008425" y="371422"/>
          <a:ext cx="916945" cy="916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DF7E5-4CD5-4D03-A1D0-1E9E77FEDE53}">
      <dsp:nvSpPr>
        <dsp:cNvPr id="0" name=""/>
        <dsp:cNvSpPr/>
      </dsp:nvSpPr>
      <dsp:spPr>
        <a:xfrm>
          <a:off x="6156976" y="1457609"/>
          <a:ext cx="2619843" cy="78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Aptos Display"/>
              <a:cs typeface="Times New Roman"/>
            </a:rPr>
            <a:t>3. Early Warning System</a:t>
          </a:r>
          <a:endParaRPr lang="en-US" sz="2000" kern="1200">
            <a:latin typeface="Aptos Display"/>
            <a:cs typeface="Times New Roman"/>
          </a:endParaRPr>
        </a:p>
      </dsp:txBody>
      <dsp:txXfrm>
        <a:off x="6156976" y="1457609"/>
        <a:ext cx="2619843" cy="785953"/>
      </dsp:txXfrm>
    </dsp:sp>
    <dsp:sp modelId="{30FCB448-4B6C-4619-891A-0278BAF04D4D}">
      <dsp:nvSpPr>
        <dsp:cNvPr id="0" name=""/>
        <dsp:cNvSpPr/>
      </dsp:nvSpPr>
      <dsp:spPr>
        <a:xfrm>
          <a:off x="6156976" y="2322280"/>
          <a:ext cx="2619843" cy="198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 Display"/>
              <a:cs typeface="Times New Roman"/>
            </a:rPr>
            <a:t>Detect drops in civility, engagement quality, or helpfulness.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Trigger moderator alerts and auto-suggested interventions.</a:t>
          </a:r>
        </a:p>
      </dsp:txBody>
      <dsp:txXfrm>
        <a:off x="6156976" y="2322280"/>
        <a:ext cx="2619843" cy="1985015"/>
      </dsp:txXfrm>
    </dsp:sp>
    <dsp:sp modelId="{54C32623-3F4A-4F35-92D1-2DD26AE0EF10}">
      <dsp:nvSpPr>
        <dsp:cNvPr id="0" name=""/>
        <dsp:cNvSpPr/>
      </dsp:nvSpPr>
      <dsp:spPr>
        <a:xfrm>
          <a:off x="10086741" y="371422"/>
          <a:ext cx="916945" cy="916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153EF-AB3A-40EC-AA48-C3C81A74E7BB}">
      <dsp:nvSpPr>
        <dsp:cNvPr id="0" name=""/>
        <dsp:cNvSpPr/>
      </dsp:nvSpPr>
      <dsp:spPr>
        <a:xfrm>
          <a:off x="9235292" y="1457609"/>
          <a:ext cx="2619843" cy="78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Times New Roman"/>
              <a:cs typeface="Times New Roman"/>
            </a:rPr>
            <a:t>4. Adaptive Scoring by Community Type</a:t>
          </a:r>
          <a:endParaRPr lang="en-US" sz="2000" kern="1200">
            <a:latin typeface="Times New Roman"/>
            <a:cs typeface="Times New Roman"/>
          </a:endParaRPr>
        </a:p>
      </dsp:txBody>
      <dsp:txXfrm>
        <a:off x="9235292" y="1457609"/>
        <a:ext cx="2619843" cy="785953"/>
      </dsp:txXfrm>
    </dsp:sp>
    <dsp:sp modelId="{6F464E42-C9F5-49B4-A172-AA44DC941FF1}">
      <dsp:nvSpPr>
        <dsp:cNvPr id="0" name=""/>
        <dsp:cNvSpPr/>
      </dsp:nvSpPr>
      <dsp:spPr>
        <a:xfrm>
          <a:off x="9235292" y="2322280"/>
          <a:ext cx="2619843" cy="198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Customize CHI/CHS weights by group focus: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Product Teams → Relevance, Responsiveness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ERGs (e.g., r/</a:t>
          </a:r>
          <a:r>
            <a:rPr lang="en-US" sz="1500" kern="1200" err="1">
              <a:latin typeface="Times New Roman"/>
              <a:cs typeface="Times New Roman"/>
            </a:rPr>
            <a:t>lgbt</a:t>
          </a:r>
          <a:r>
            <a:rPr lang="en-US" sz="1500" kern="1200">
              <a:latin typeface="Times New Roman"/>
              <a:cs typeface="Times New Roman"/>
            </a:rPr>
            <a:t>) → Empathy, Civility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Knowledge Hubs → Helpfulness, Clarity</a:t>
          </a:r>
        </a:p>
      </dsp:txBody>
      <dsp:txXfrm>
        <a:off x="9235292" y="2322280"/>
        <a:ext cx="2619843" cy="198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32B-C4FB-EB27-A496-CC376647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5CFC-770A-57EE-C9CD-5FEDDD60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C871-2E07-822C-8D3A-A9D85324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68A6-5C5D-812C-1854-98AEAE1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6EA5-9DF2-4427-1F83-C092542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7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EFE0-3FE1-5B9F-B5BF-B2E98E4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9589F-DA52-8A25-059C-A28B20EE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8EC7-FD43-A0A3-99E0-452A7598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7E68-85E6-E200-1F14-2BA76C1B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4077-538D-FC6E-DA3A-BD34546C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14794-A65D-3802-5E57-85CDFE79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7D8A-7AE5-D54E-2CDE-0F3250FB2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E40C-C9D0-771F-B58B-604C5DA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CA24-01D1-2A28-B80F-6D550682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535E-296C-6190-3D80-2FE2E45E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CCE0-C3F9-E4C1-2929-C6A556EA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E7BB-6CBB-665A-A1DC-EFC7BD2A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7B3C-8148-CF79-F47E-5E4C5C56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A050-BBA2-120C-2992-63C3EE06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C044-D897-FDC0-7199-3A310963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13F3-CBF1-2B33-F008-55AF9356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D0BA-9A48-E258-9732-3575E155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F2AA-AB03-193E-A8C7-CBA561A0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650E-19BD-8CB0-D56B-BA733218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B603-A291-6743-AB2B-BA4A6CB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CE0F-0819-E2A4-BCC1-8A5FF6D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7E1E-F023-501B-F27B-1E46148D5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0C87F-23FC-0384-C294-5FA125BF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7EC7-04B7-8238-FCE7-2BD5DCEA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C6C29-88DD-EEBB-23A4-4A124AAE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49FF-F665-D8B9-70DC-819DF5CD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8F5-D0CE-1A13-864D-CFAF23CF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BBAF-932B-CA2E-59CD-A76912E0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EF96-CE1A-8C38-F8D6-09C3EA11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FDC78-02FC-7A61-2AD1-53DB09A3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B39B4-E667-F26B-F047-3A2CA024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81547-D178-49D3-3BF0-9AF45502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76D3D-0C54-A5C2-2051-622C4BE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C2718-78DB-0785-9268-7EF2E15E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E05B-90DF-097F-CFB1-E9AC03F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4CBC3-61B9-B8D5-426D-0C525EF7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4144-79CE-BFE4-7101-0CA591CD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43DD1-4722-6E59-0D5E-7BFFF93B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5B67-B111-8ED5-5A5B-868BB52F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AF684-4F7C-9036-39B2-93B3DF72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BCE0-A687-B127-5ECE-ACD7438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DEC8-25B3-B4E4-413D-149C4A99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39E4-E997-9752-0C61-AF6DD2A4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87DEC-F287-2634-4324-564DDC23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B200C-E15F-ABEA-1C94-A8037BE5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4417-C90E-EE76-7D01-AEB37AB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97A3-6BE1-EE79-E6CD-358248B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8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B7F0-F8EB-EBAE-DC20-D8011A11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1211F-A2AE-E149-BB7A-667957FD4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8056-68E2-D6F0-005E-97660A5F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3BE1-365C-A4E0-437D-49AE4586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02B3A-8A40-9FE1-633D-1E10BBD0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7403-09FD-ED8E-464E-B0E23C6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83DF3-C023-A0FD-E846-8A8CDD3E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CD19-ADA8-B21D-75BB-81175979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32C1-E3AC-28FB-B5AE-692BF0136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897C6-3628-407E-B1B6-1C54D9206ECC}" type="datetimeFigureOut">
              <a:rPr lang="en-IN" smtClean="0"/>
              <a:t>07/08/25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2935-40DA-7AC1-4DC1-4B0D54B3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5D99-7918-0900-B56F-B00302658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84C12-0757-4884-A385-0AE2E4E5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5E9DA-910E-1FA8-8733-65B77C04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chemeClr val="bg1"/>
                </a:solidFill>
                <a:latin typeface="Times New Roman"/>
                <a:cs typeface="Times New Roman"/>
              </a:rPr>
              <a:t>The Pulse of Your Network</a:t>
            </a:r>
            <a:br>
              <a:rPr lang="en-US" sz="3100">
                <a:latin typeface="Times New Roman"/>
              </a:rPr>
            </a:br>
            <a:br>
              <a:rPr lang="en-US" sz="3100">
                <a:latin typeface="Times New Roman"/>
              </a:rPr>
            </a:br>
            <a:r>
              <a:rPr lang="en-US" sz="3100">
                <a:solidFill>
                  <a:schemeClr val="bg1"/>
                </a:solidFill>
                <a:latin typeface="Times New Roman"/>
                <a:cs typeface="Times New Roman"/>
              </a:rPr>
              <a:t>AI-Powered Community Health Scoring for Viva Engage</a:t>
            </a:r>
            <a:endParaRPr lang="en-IN" sz="31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E7D6-A2AD-BB15-A040-7449BB3D2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93" y="5083935"/>
            <a:ext cx="2249556" cy="1233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IN" sz="1600">
                <a:solidFill>
                  <a:schemeClr val="bg1"/>
                </a:solidFill>
                <a:latin typeface="Times New Roman"/>
                <a:cs typeface="Times New Roman"/>
              </a:rPr>
              <a:t>Abhishek </a:t>
            </a:r>
            <a:r>
              <a:rPr lang="en-IN" sz="1600" err="1">
                <a:solidFill>
                  <a:schemeClr val="bg1"/>
                </a:solidFill>
                <a:latin typeface="Times New Roman"/>
                <a:cs typeface="Times New Roman"/>
              </a:rPr>
              <a:t>Bagepalli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0"/>
              </a:spcBef>
            </a:pPr>
            <a:r>
              <a:rPr lang="en-IN" sz="1600" err="1">
                <a:solidFill>
                  <a:schemeClr val="bg1"/>
                </a:solidFill>
                <a:latin typeface="Times New Roman"/>
                <a:cs typeface="Times New Roman"/>
              </a:rPr>
              <a:t>HuangKun</a:t>
            </a:r>
            <a:r>
              <a:rPr lang="en-IN" sz="1600">
                <a:solidFill>
                  <a:schemeClr val="bg1"/>
                </a:solidFill>
                <a:latin typeface="Times New Roman"/>
                <a:cs typeface="Times New Roman"/>
              </a:rPr>
              <a:t> Chen</a:t>
            </a:r>
          </a:p>
          <a:p>
            <a:pPr algn="l">
              <a:spcBef>
                <a:spcPts val="0"/>
              </a:spcBef>
            </a:pPr>
            <a:r>
              <a:rPr lang="en-IN" sz="1600">
                <a:solidFill>
                  <a:schemeClr val="bg1"/>
                </a:solidFill>
                <a:latin typeface="Times New Roman"/>
                <a:cs typeface="Times New Roman"/>
              </a:rPr>
              <a:t>Navya Kondaveeti</a:t>
            </a:r>
          </a:p>
          <a:p>
            <a:pPr algn="l">
              <a:spcBef>
                <a:spcPts val="0"/>
              </a:spcBef>
            </a:pPr>
            <a:r>
              <a:rPr lang="en-IN" sz="1600">
                <a:solidFill>
                  <a:schemeClr val="bg1"/>
                </a:solidFill>
                <a:latin typeface="Times New Roman"/>
                <a:cs typeface="Times New Roman"/>
              </a:rPr>
              <a:t>Vandana </a:t>
            </a:r>
            <a:r>
              <a:rPr lang="en-IN" sz="1600" err="1">
                <a:solidFill>
                  <a:schemeClr val="bg1"/>
                </a:solidFill>
                <a:latin typeface="Times New Roman"/>
                <a:cs typeface="Times New Roman"/>
              </a:rPr>
              <a:t>Brahmasa</a:t>
            </a:r>
            <a:endParaRPr lang="en-IN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0"/>
              </a:spcBef>
            </a:pPr>
            <a:endParaRPr lang="en-IN"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8" name="Picture 6" descr="Microsoft Logo PNG Vector (EPS) Free ...">
            <a:extLst>
              <a:ext uri="{FF2B5EF4-FFF2-40B4-BE49-F238E27FC236}">
                <a16:creationId xmlns:a16="http://schemas.microsoft.com/office/drawing/2014/main" id="{F2F20311-43FE-5833-4ACF-A8FEC107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 r="-219" b="-219"/>
          <a:stretch>
            <a:fillRect/>
          </a:stretch>
        </p:blipFill>
        <p:spPr bwMode="auto">
          <a:xfrm>
            <a:off x="7839805" y="3025966"/>
            <a:ext cx="3415595" cy="305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4AEFE355-AA40-DACA-7EED-949ADAC4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990662"/>
            <a:ext cx="3105975" cy="20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B0B136-C348-AC24-62E8-B491494BAD0C}"/>
              </a:ext>
            </a:extLst>
          </p:cNvPr>
          <p:cNvSpPr txBox="1"/>
          <p:nvPr/>
        </p:nvSpPr>
        <p:spPr>
          <a:xfrm>
            <a:off x="3271471" y="5112147"/>
            <a:ext cx="2258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solidFill>
                  <a:srgbClr val="FFFFFF"/>
                </a:solidFill>
                <a:latin typeface="Times New Roman"/>
                <a:cs typeface="Segoe UI"/>
              </a:rPr>
              <a:t>Yash Kothari</a:t>
            </a:r>
            <a:r>
              <a:rPr lang="en-US" sz="1600">
                <a:latin typeface="Times New Roman"/>
                <a:cs typeface="Segoe UI"/>
              </a:rPr>
              <a:t>​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IN" sz="1600">
                <a:solidFill>
                  <a:srgbClr val="FFFFFF"/>
                </a:solidFill>
                <a:latin typeface="Times New Roman"/>
                <a:cs typeface="Segoe UI"/>
              </a:rPr>
              <a:t>Yi Shiuan Chiang</a:t>
            </a:r>
            <a:r>
              <a:rPr lang="en-US" sz="1600">
                <a:latin typeface="Times New Roman"/>
                <a:cs typeface="Segoe UI"/>
              </a:rPr>
              <a:t>​</a:t>
            </a:r>
          </a:p>
          <a:p>
            <a:r>
              <a:rPr lang="en-IN" sz="1600" err="1">
                <a:solidFill>
                  <a:srgbClr val="FFFFFF"/>
                </a:solidFill>
                <a:latin typeface="Times New Roman"/>
                <a:cs typeface="Segoe UI"/>
              </a:rPr>
              <a:t>Yingtong</a:t>
            </a:r>
            <a:r>
              <a:rPr lang="en-IN" sz="1600">
                <a:solidFill>
                  <a:srgbClr val="FFFFFF"/>
                </a:solidFill>
                <a:latin typeface="Times New Roman"/>
                <a:cs typeface="Segoe UI"/>
              </a:rPr>
              <a:t> 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C818-3AA9-0A11-5A4E-5399501C370D}"/>
              </a:ext>
            </a:extLst>
          </p:cNvPr>
          <p:cNvSpPr txBox="1"/>
          <p:nvPr/>
        </p:nvSpPr>
        <p:spPr>
          <a:xfrm>
            <a:off x="787549" y="4211601"/>
            <a:ext cx="22582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solidFill>
                  <a:srgbClr val="FFFFFF"/>
                </a:solidFill>
                <a:latin typeface="Times New Roman"/>
                <a:cs typeface="Segoe UI"/>
              </a:rPr>
              <a:t>2025.08.02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58D5-3501-51F7-7ED2-DDE970F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/>
                <a:cs typeface="Times New Roman"/>
              </a:rPr>
              <a:t>Qualitative Model Overview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6574AE50-ED68-9240-9B64-2B8C5F00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337" y="5859149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D73405-A8EA-FE6D-7562-27DCC6CF8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606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626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91A91-4267-AADF-576F-DB0F10FA1A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6397" y="502020"/>
                <a:ext cx="5323715" cy="1642970"/>
              </a:xfrm>
            </p:spPr>
            <p:txBody>
              <a:bodyPr anchor="b">
                <a:normAutofit/>
              </a:bodyPr>
              <a:lstStyle/>
              <a:p>
                <a:r>
                  <a:rPr lang="en-IN" sz="4000"/>
                  <a:t>Qualitative Score Calculation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0" i="1">
                            <a:latin typeface="Cambria Math" panose="02040503050406030204" pitchFamily="18" charset="0"/>
                          </a:rPr>
                          <m:t>𝐶𝐻𝑆</m:t>
                        </m:r>
                      </m:e>
                      <m:sub>
                        <m:r>
                          <a:rPr lang="en-IN" sz="4000" b="0" i="1">
                            <a:latin typeface="Cambria Math" panose="02040503050406030204" pitchFamily="18" charset="0"/>
                          </a:rPr>
                          <m:t>𝑞𝑢𝑎𝑙</m:t>
                        </m:r>
                      </m:sub>
                    </m:sSub>
                  </m:oMath>
                </a14:m>
                <a:r>
                  <a:rPr lang="en-IN" sz="400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91A91-4267-AADF-576F-DB0F10FA1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6397" y="502020"/>
                <a:ext cx="5323715" cy="1642970"/>
              </a:xfrm>
              <a:blipFill>
                <a:blip r:embed="rId2"/>
                <a:stretch>
                  <a:fillRect l="-40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9B05-F80F-5249-E61B-CBBCB434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l-PL" altLang="zh-CN" sz="1800" i="1">
                <a:latin typeface="Times New Roman"/>
                <a:ea typeface="等线"/>
                <a:cs typeface="Times New Roman"/>
              </a:rPr>
              <a:t>Post </a:t>
            </a:r>
            <a:r>
              <a:rPr lang="pl-PL" altLang="zh-CN" sz="1800" i="1" err="1">
                <a:latin typeface="Times New Roman"/>
                <a:ea typeface="等线"/>
                <a:cs typeface="Times New Roman"/>
              </a:rPr>
              <a:t>Score</a:t>
            </a:r>
            <a:r>
              <a:rPr lang="en-IN" altLang="zh-CN" sz="1800" i="1">
                <a:latin typeface="Times New Roman"/>
                <a:ea typeface="等线"/>
                <a:cs typeface="Times New Roman"/>
              </a:rPr>
              <a:t>(</a:t>
            </a:r>
            <a:r>
              <a:rPr lang="pl-PL" altLang="zh-CN" sz="1800" i="1">
                <a:latin typeface="Times New Roman"/>
                <a:ea typeface="等线"/>
                <a:cs typeface="Times New Roman"/>
              </a:rPr>
              <a:t>i​</a:t>
            </a:r>
            <a:r>
              <a:rPr lang="en-IN" altLang="zh-CN" sz="1800" i="1">
                <a:latin typeface="Times New Roman"/>
                <a:ea typeface="等线"/>
                <a:cs typeface="Times New Roman"/>
              </a:rPr>
              <a:t>) </a:t>
            </a:r>
            <a:r>
              <a:rPr lang="pl-PL" altLang="zh-CN" sz="1800" i="1">
                <a:latin typeface="Times New Roman"/>
                <a:ea typeface="等线"/>
                <a:cs typeface="Times New Roman"/>
              </a:rPr>
              <a:t>=</a:t>
            </a:r>
            <a:r>
              <a:rPr lang="en-IN" altLang="zh-CN" sz="1800" i="1">
                <a:latin typeface="Times New Roman"/>
                <a:ea typeface="等线"/>
                <a:cs typeface="Times New Roman"/>
              </a:rPr>
              <a:t> </a:t>
            </a:r>
            <a:r>
              <a:rPr lang="pl-PL" altLang="zh-CN" sz="1800" i="1">
                <a:latin typeface="Times New Roman"/>
                <a:ea typeface="等线"/>
                <a:cs typeface="Times New Roman"/>
              </a:rPr>
              <a:t>w1​S+w2​C+w3​E+w4​H+w5​T</a:t>
            </a:r>
            <a:r>
              <a:rPr lang="en-IN" altLang="zh-CN" sz="1800" i="1">
                <a:latin typeface="Times New Roman"/>
                <a:ea typeface="等线"/>
                <a:cs typeface="Times New Roman"/>
              </a:rPr>
              <a:t>, where</a:t>
            </a:r>
            <a:endParaRPr lang="zh-CN" sz="1800">
              <a:latin typeface="Times New Roman"/>
              <a:ea typeface="等线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endParaRPr lang="en-IN" sz="1800" i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i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1800" i="1">
                <a:latin typeface="Times New Roman"/>
                <a:cs typeface="Times New Roman"/>
              </a:rPr>
              <a:t>Averaged over all posts and capped at 1000</a:t>
            </a:r>
            <a:endParaRPr lang="en-IN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i="1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9070F7A6-F850-4368-B8B4-0CE9727B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7" y="5940153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B2165-8FF1-FAB0-93E3-2854FB172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37621"/>
              </p:ext>
            </p:extLst>
          </p:nvPr>
        </p:nvGraphicFramePr>
        <p:xfrm>
          <a:off x="1114661" y="2940942"/>
          <a:ext cx="5518681" cy="2388541"/>
        </p:xfrm>
        <a:graphic>
          <a:graphicData uri="http://schemas.openxmlformats.org/drawingml/2006/table">
            <a:tbl>
              <a:tblPr firstRow="1" bandRow="1"/>
              <a:tblGrid>
                <a:gridCol w="1373853">
                  <a:extLst>
                    <a:ext uri="{9D8B030D-6E8A-4147-A177-3AD203B41FA5}">
                      <a16:colId xmlns:a16="http://schemas.microsoft.com/office/drawing/2014/main" val="1445454276"/>
                    </a:ext>
                  </a:extLst>
                </a:gridCol>
                <a:gridCol w="2429580">
                  <a:extLst>
                    <a:ext uri="{9D8B030D-6E8A-4147-A177-3AD203B41FA5}">
                      <a16:colId xmlns:a16="http://schemas.microsoft.com/office/drawing/2014/main" val="1488758121"/>
                    </a:ext>
                  </a:extLst>
                </a:gridCol>
                <a:gridCol w="1715248">
                  <a:extLst>
                    <a:ext uri="{9D8B030D-6E8A-4147-A177-3AD203B41FA5}">
                      <a16:colId xmlns:a16="http://schemas.microsoft.com/office/drawing/2014/main" val="408494764"/>
                    </a:ext>
                  </a:extLst>
                </a:gridCol>
              </a:tblGrid>
              <a:tr h="2080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Component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Meaning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Scoring Approach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40446"/>
                  </a:ext>
                </a:extLst>
              </a:tr>
              <a:tr h="3511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latin typeface="Times New Roman"/>
                        </a:rPr>
                        <a:t>S</a:t>
                      </a:r>
                      <a:r>
                        <a:rPr lang="en-IN" sz="1200">
                          <a:latin typeface="Times New Roman"/>
                        </a:rPr>
                        <a:t> = Sentiment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Overall tone (positive/neutral/negative)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200">
                          <a:latin typeface="Times New Roman"/>
                        </a:rPr>
                        <a:t>e.g., </a:t>
                      </a:r>
                      <a:r>
                        <a:rPr lang="fr-FR" sz="1200" err="1">
                          <a:latin typeface="Times New Roman"/>
                        </a:rPr>
                        <a:t>OpenAI</a:t>
                      </a:r>
                      <a:r>
                        <a:rPr lang="fr-FR" sz="1200">
                          <a:latin typeface="Times New Roman"/>
                        </a:rPr>
                        <a:t> sentiment classifier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42387"/>
                  </a:ext>
                </a:extLst>
              </a:tr>
              <a:tr h="481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latin typeface="Times New Roman"/>
                        </a:rPr>
                        <a:t>C</a:t>
                      </a:r>
                      <a:r>
                        <a:rPr lang="en-IN" sz="1200">
                          <a:latin typeface="Times New Roman"/>
                        </a:rPr>
                        <a:t> = Civility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/>
                        </a:rPr>
                        <a:t>Toxicity, politeness, no personal attacks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e.g., OpenAI moderation or Perspective API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956107"/>
                  </a:ext>
                </a:extLst>
              </a:tr>
              <a:tr h="481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latin typeface="Times New Roman"/>
                        </a:rPr>
                        <a:t>E</a:t>
                      </a:r>
                      <a:r>
                        <a:rPr lang="en-IN" sz="1200">
                          <a:latin typeface="Times New Roman"/>
                        </a:rPr>
                        <a:t> = Empathy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/>
                        </a:rPr>
                        <a:t>Presence of supportive/emotional content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LLM prompt-based score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11332"/>
                  </a:ext>
                </a:extLst>
              </a:tr>
              <a:tr h="3511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latin typeface="Times New Roman"/>
                        </a:rPr>
                        <a:t>H</a:t>
                      </a:r>
                      <a:r>
                        <a:rPr lang="en-IN" sz="1200">
                          <a:latin typeface="Times New Roman"/>
                        </a:rPr>
                        <a:t> = Helpfulness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/>
                        </a:rPr>
                        <a:t>Does it answer or add value?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LLM prompt-based score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90614"/>
                  </a:ext>
                </a:extLst>
              </a:tr>
              <a:tr h="3511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latin typeface="Times New Roman"/>
                        </a:rPr>
                        <a:t>T</a:t>
                      </a:r>
                      <a:r>
                        <a:rPr lang="en-IN" sz="1200">
                          <a:latin typeface="Times New Roman"/>
                        </a:rPr>
                        <a:t> = Topic Relevance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/>
                        </a:rPr>
                        <a:t>Is it relevant to the community’s theme?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latin typeface="Times New Roman"/>
                        </a:rPr>
                        <a:t>LLM or keyword-matching prompt</a:t>
                      </a:r>
                    </a:p>
                  </a:txBody>
                  <a:tcPr marL="53535" marR="53535" marT="26768" marB="2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67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9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F6A07-8E8D-6CB4-4CA2-22A9D64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Times New Roman"/>
                <a:cs typeface="Times New Roman"/>
              </a:rPr>
              <a:t>Combined Health Score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F0569-246C-5054-E225-D9FED4D23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𝐶𝐻𝑆</m:t>
                          </m:r>
                        </m:e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𝑐𝑜𝑚𝑏𝑖𝑛𝑒𝑑</m:t>
                          </m:r>
                        </m:sub>
                      </m:sSub>
                      <m:r>
                        <a:rPr lang="en-IN" sz="2000" b="0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𝐶𝐻𝑆</m:t>
                          </m:r>
                        </m:e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𝑞𝑢𝑎𝑛</m:t>
                          </m:r>
                        </m:sub>
                        <m:sup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IN" sz="2000" b="0" i="1">
                          <a:latin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IN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𝐶𝐻𝑆</m:t>
                          </m:r>
                        </m:e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𝑞𝑢𝑎𝑙</m:t>
                          </m:r>
                        </m:sub>
                        <m:sup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en-IN" sz="2000"/>
              </a:p>
              <a:p>
                <a:endParaRPr lang="en-IN" sz="2000"/>
              </a:p>
              <a:p>
                <a:r>
                  <a:rPr lang="en-US" sz="2000"/>
                  <a:t>Why Geometric Mean?</a:t>
                </a:r>
              </a:p>
              <a:p>
                <a:pPr lvl="1"/>
                <a:r>
                  <a:rPr lang="en-US" sz="2000"/>
                  <a:t>Penalizes imbalance: a community strong in one area but weak in another will not rank highly overall.</a:t>
                </a:r>
              </a:p>
              <a:p>
                <a:pPr lvl="1"/>
                <a:r>
                  <a:rPr lang="en-US" sz="2000"/>
                  <a:t>Better aligns with Lithium’s “No single factor can compensate for failure elsewhere” philosophy.</a:t>
                </a:r>
                <a:endParaRPr lang="en-IN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F0569-246C-5054-E225-D9FED4D23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129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6365F5BA-1A20-A45C-4A73-DF292AFE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0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E1A4C-E178-B8A8-F057-9E490A01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DC695-6A81-B9F1-C2DF-CA58E62C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Times New Roman"/>
                <a:cs typeface="Times New Roman"/>
              </a:rPr>
              <a:t>Qualitative Score Results</a:t>
            </a:r>
          </a:p>
        </p:txBody>
      </p:sp>
      <p:pic>
        <p:nvPicPr>
          <p:cNvPr id="3" name="Picture 2" descr="A table with numbers and a black text&#10;&#10;AI-generated content may be incorrect.">
            <a:extLst>
              <a:ext uri="{FF2B5EF4-FFF2-40B4-BE49-F238E27FC236}">
                <a16:creationId xmlns:a16="http://schemas.microsoft.com/office/drawing/2014/main" id="{1681985E-0626-19EA-6D5C-A46CD611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10936"/>
            <a:ext cx="11327549" cy="4162873"/>
          </a:xfrm>
          <a:prstGeom prst="rect">
            <a:avLst/>
          </a:prstGeom>
        </p:spPr>
      </p:pic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D954DE69-BD0D-06EC-89DC-D77AC57E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6106680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6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1FA61-5F80-2BF6-3EBE-1BAA3B35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95874FE1-50BA-3DBA-06F7-F0BC6BC2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279" y="5844208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ED3E08-AFC7-6B96-201C-524CE284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0" y="2457502"/>
            <a:ext cx="6096000" cy="3087584"/>
          </a:xfrm>
          <a:prstGeom prst="rect">
            <a:avLst/>
          </a:prstGeom>
        </p:spPr>
      </p:pic>
      <p:pic>
        <p:nvPicPr>
          <p:cNvPr id="9" name="Picture 8" descr="A screenshot of a health overview&#10;&#10;AI-generated content may be incorrect.">
            <a:extLst>
              <a:ext uri="{FF2B5EF4-FFF2-40B4-BE49-F238E27FC236}">
                <a16:creationId xmlns:a16="http://schemas.microsoft.com/office/drawing/2014/main" id="{C62731D6-C7DE-93E7-89C6-D5C59C88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05" y="1589003"/>
            <a:ext cx="9666942" cy="4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C420C-76E5-5A3F-B8BB-BE880998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Macro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E35C-90ED-91FB-8274-5D4A9D4A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935" y="847402"/>
            <a:ext cx="7198593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Times New Roman"/>
                <a:ea typeface="+mn-lt"/>
                <a:cs typeface="+mn-lt"/>
              </a:rPr>
              <a:t>1. Community health can be measured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Use data (activity, civility, empathy) to build dashboards—no more relying on gut feel.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2. Low engagement ≠ low risk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“Ghost posts” (no replies) signal decline even when post volume looks fine.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3. AI scales tone and safety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GPT can detect toxicity and support moderators across large communities.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4. One-size metrics don’t fit all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Support groups, work teams, and learning hubs need different scoring priorities.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5. Reddit is a good proxy—if adapted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Public data gives great signals,</a:t>
            </a:r>
            <a:r>
              <a:rPr lang="zh-CN" altLang="en-US" sz="1800">
                <a:latin typeface="Times New Roman"/>
                <a:ea typeface="+mn-lt"/>
                <a:cs typeface="+mn-lt"/>
              </a:rPr>
              <a:t> </a:t>
            </a:r>
            <a:r>
              <a:rPr lang="en-US" sz="1800">
                <a:latin typeface="Times New Roman"/>
                <a:ea typeface="+mn-lt"/>
                <a:cs typeface="+mn-lt"/>
              </a:rPr>
              <a:t>but needs tuning for enterprise context.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6. Community health drives business KPIs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Stronger communities boost onboarding, retention, and internal mobility.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>
                <a:latin typeface="Times New Roman"/>
                <a:ea typeface="+mn-lt"/>
                <a:cs typeface="+mn-lt"/>
              </a:rPr>
              <a:t>7. Decline is predictable—and fixable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→ Watch for reply delays and fading voices—intervene early with smart signals.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>
              <a:latin typeface="Times New Roman"/>
              <a:cs typeface="Times New Roman"/>
            </a:endParaRP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507CCDE7-FA9B-4764-103B-115E8B02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2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CA8A0-5B5A-6CAE-86BE-C7B2D3F3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Insights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56D37-1CC4-A876-F218-B540ED3F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2562"/>
            <a:ext cx="9724031" cy="48510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Font typeface="Wingdings" panose="020B0604020202020204" pitchFamily="34" charset="0"/>
              <a:buChar char="ü"/>
            </a:pPr>
            <a:r>
              <a:rPr lang="en-US" sz="2400" b="1">
                <a:latin typeface="Times New Roman"/>
                <a:ea typeface="+mn-lt"/>
                <a:cs typeface="+mn-lt"/>
              </a:rPr>
              <a:t>Content Quality Drives Health</a:t>
            </a:r>
            <a:endParaRPr lang="en-US" sz="24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Semantic depth and post utility have greater impact on subreddit health than activity volume alone.</a:t>
            </a:r>
          </a:p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CHI gains correlate closely with </a:t>
            </a:r>
            <a:r>
              <a:rPr lang="en-US" sz="2400" b="1">
                <a:latin typeface="Times New Roman"/>
                <a:ea typeface="+mn-lt"/>
                <a:cs typeface="+mn-lt"/>
              </a:rPr>
              <a:t>Content Factor</a:t>
            </a:r>
            <a:r>
              <a:rPr lang="en-US" sz="2400">
                <a:latin typeface="Times New Roman"/>
                <a:ea typeface="+mn-lt"/>
                <a:cs typeface="+mn-lt"/>
              </a:rPr>
              <a:t> increases.</a:t>
            </a:r>
          </a:p>
          <a:p>
            <a:pPr>
              <a:buFont typeface="Arial"/>
              <a:buChar char="•"/>
            </a:pPr>
            <a:r>
              <a:rPr lang="en-US" sz="2400" i="1">
                <a:latin typeface="Times New Roman"/>
                <a:ea typeface="+mn-lt"/>
                <a:cs typeface="+mn-lt"/>
              </a:rPr>
              <a:t>r/AskHR</a:t>
            </a:r>
            <a:r>
              <a:rPr lang="en-US" sz="2400">
                <a:latin typeface="Times New Roman"/>
                <a:ea typeface="+mn-lt"/>
                <a:cs typeface="+mn-lt"/>
              </a:rPr>
              <a:t>: +7.64 CHI gain from +4.60 in Content Factor → More structured, actionable posts (e.g., resume, interview advice).</a:t>
            </a:r>
          </a:p>
          <a:p>
            <a:pPr>
              <a:buFont typeface="Arial"/>
              <a:buChar char="•"/>
            </a:pPr>
            <a:r>
              <a:rPr lang="en-US" sz="2400" i="1">
                <a:latin typeface="Times New Roman"/>
                <a:ea typeface="+mn-lt"/>
                <a:cs typeface="+mn-lt"/>
              </a:rPr>
              <a:t>r/</a:t>
            </a:r>
            <a:r>
              <a:rPr lang="en-US" sz="2400" i="1" err="1">
                <a:latin typeface="Times New Roman"/>
                <a:ea typeface="+mn-lt"/>
                <a:cs typeface="+mn-lt"/>
              </a:rPr>
              <a:t>personalfinance</a:t>
            </a:r>
            <a:r>
              <a:rPr lang="en-US" sz="2400">
                <a:latin typeface="Times New Roman"/>
                <a:ea typeface="+mn-lt"/>
                <a:cs typeface="+mn-lt"/>
              </a:rPr>
              <a:t>: +0.66 CHI from +2.96 in Content Factor → Shift toward long-form financial planning tips.</a:t>
            </a:r>
          </a:p>
          <a:p>
            <a:pPr marL="514350" indent="-514350">
              <a:buFont typeface="Wingdings" panose="020B0604020202020204" pitchFamily="34" charset="0"/>
              <a:buChar char="ü"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CHS Tier Movement (7/17 vs 7/25)</a:t>
            </a:r>
          </a:p>
          <a:p>
            <a:pPr marL="514350" indent="-514350">
              <a:buFont typeface="Wingdings" panose="020B0604020202020204" pitchFamily="34" charset="0"/>
              <a:buChar char="ü"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CHI Tier Movement (7/17 vs 7/25)</a:t>
            </a:r>
          </a:p>
          <a:p>
            <a:pPr marL="514350" indent="-514350">
              <a:buFont typeface="Wingdings" panose="020B0604020202020204" pitchFamily="34" charset="0"/>
              <a:buChar char="ü"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Engagement Saturation</a:t>
            </a:r>
          </a:p>
          <a:p>
            <a:pPr marL="514350" indent="-514350">
              <a:buFont typeface="Wingdings" panose="020B0604020202020204" pitchFamily="34" charset="0"/>
              <a:buChar char="ü"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Identifying “Pseudo-Active” Communities</a:t>
            </a:r>
          </a:p>
          <a:p>
            <a:pPr marL="514350" indent="-514350">
              <a:buFont typeface="Wingdings" panose="020B0604020202020204" pitchFamily="34" charset="0"/>
              <a:buChar char="ü"/>
            </a:pP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EE47BC4D-AB3A-B97B-9A4C-4C05ACDE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3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C2910-8DC3-61B7-E489-C330989A9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6B2C8C-8BD0-D312-686F-5F515D8F7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0C85A7-ED03-8D4C-95E1-2F12DAAC3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CC460-46E8-F6C1-C954-58A482ADD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4C6D-235E-3E87-70D3-F722D008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13408-4EBB-BEB3-30C6-B4B7C4E5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1174AA9-63FF-3453-E6D1-3D9943E4F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AE8D3-F9AA-48BB-0B90-47D37F54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62B4-9441-2D08-21CD-9A7EAF60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5" y="596035"/>
            <a:ext cx="3651220" cy="337831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Insights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BDFD-23BB-5F50-D3C0-BCF54B6C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513" y="594397"/>
            <a:ext cx="7748839" cy="5656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 Quality Drives Health</a:t>
            </a:r>
          </a:p>
          <a:p>
            <a:pPr marL="514350">
              <a:buFont typeface="Wingdings,Sans-Serif" panose="020B0604020202020204" pitchFamily="34" charset="0"/>
              <a:buChar char="ü"/>
            </a:pPr>
            <a:r>
              <a:rPr lang="en-US" sz="2400" b="1">
                <a:latin typeface="Times New Roman"/>
                <a:cs typeface="Times New Roman"/>
              </a:rPr>
              <a:t>CHS Tier Movement  (7/17 vs 7/25)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Some subreddits improved civility and relevance enough to advance tiers.</a:t>
            </a:r>
          </a:p>
          <a:p>
            <a:pPr marL="342900" indent="-34290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CHI Tier Movement (7/17 vs 7/25)</a:t>
            </a:r>
          </a:p>
          <a:p>
            <a:pPr marL="628650" indent="-34290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Engagement Saturation</a:t>
            </a:r>
          </a:p>
          <a:p>
            <a:pPr marL="51435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Identifying “Pseudo-Active” Communities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D0720430-C9EA-2C9A-DFE2-AFD0AC76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FEFE0-2E03-6CDE-F3D5-164C53A4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74204"/>
              </p:ext>
            </p:extLst>
          </p:nvPr>
        </p:nvGraphicFramePr>
        <p:xfrm>
          <a:off x="4897342" y="3970089"/>
          <a:ext cx="6381750" cy="1047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47246401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203537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35504956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361833393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Subreddit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CHS (7/17)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CHS (7/25)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Health Status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945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</a:rPr>
                        <a:t>r/Entrepreneurship</a:t>
                      </a:r>
                      <a:endParaRPr lang="en-US"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</a:rPr>
                        <a:t>512.5</a:t>
                      </a:r>
                      <a:endParaRPr lang="en-US"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</a:rPr>
                        <a:t>370.0</a:t>
                      </a:r>
                      <a:endParaRPr lang="en-US"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</a:rPr>
                        <a:t>Health ➞ Developing</a:t>
                      </a:r>
                      <a:endParaRPr lang="en-US">
                        <a:effectLst/>
                      </a:endParaRPr>
                    </a:p>
                  </a:txBody>
                  <a:tcPr marL="11878" marR="11878" marT="11878" marB="118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065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0A0045-08E3-1192-5653-17ACF41CD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83738"/>
              </p:ext>
            </p:extLst>
          </p:nvPr>
        </p:nvGraphicFramePr>
        <p:xfrm>
          <a:off x="2622467" y="5531922"/>
          <a:ext cx="9554894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0779">
                  <a:extLst>
                    <a:ext uri="{9D8B030D-6E8A-4147-A177-3AD203B41FA5}">
                      <a16:colId xmlns:a16="http://schemas.microsoft.com/office/drawing/2014/main" val="3992609900"/>
                    </a:ext>
                  </a:extLst>
                </a:gridCol>
                <a:gridCol w="1261753">
                  <a:extLst>
                    <a:ext uri="{9D8B030D-6E8A-4147-A177-3AD203B41FA5}">
                      <a16:colId xmlns:a16="http://schemas.microsoft.com/office/drawing/2014/main" val="2786244795"/>
                    </a:ext>
                  </a:extLst>
                </a:gridCol>
                <a:gridCol w="1290845">
                  <a:extLst>
                    <a:ext uri="{9D8B030D-6E8A-4147-A177-3AD203B41FA5}">
                      <a16:colId xmlns:a16="http://schemas.microsoft.com/office/drawing/2014/main" val="2659000547"/>
                    </a:ext>
                  </a:extLst>
                </a:gridCol>
                <a:gridCol w="1381951">
                  <a:extLst>
                    <a:ext uri="{9D8B030D-6E8A-4147-A177-3AD203B41FA5}">
                      <a16:colId xmlns:a16="http://schemas.microsoft.com/office/drawing/2014/main" val="2539990826"/>
                    </a:ext>
                  </a:extLst>
                </a:gridCol>
                <a:gridCol w="1587083">
                  <a:extLst>
                    <a:ext uri="{9D8B030D-6E8A-4147-A177-3AD203B41FA5}">
                      <a16:colId xmlns:a16="http://schemas.microsoft.com/office/drawing/2014/main" val="2691063429"/>
                    </a:ext>
                  </a:extLst>
                </a:gridCol>
                <a:gridCol w="1371155">
                  <a:extLst>
                    <a:ext uri="{9D8B030D-6E8A-4147-A177-3AD203B41FA5}">
                      <a16:colId xmlns:a16="http://schemas.microsoft.com/office/drawing/2014/main" val="2186414417"/>
                    </a:ext>
                  </a:extLst>
                </a:gridCol>
                <a:gridCol w="831328">
                  <a:extLst>
                    <a:ext uri="{9D8B030D-6E8A-4147-A177-3AD203B41FA5}">
                      <a16:colId xmlns:a16="http://schemas.microsoft.com/office/drawing/2014/main" val="234855032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subreddit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NormalizedSentiment</a:t>
                      </a:r>
                      <a:endParaRPr lang="en-US" err="1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NormalizedCivility</a:t>
                      </a:r>
                      <a:endParaRPr lang="en-US" err="1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Normalized</a:t>
                      </a:r>
                      <a:endParaRPr lang="en-US" err="1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Empathy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Normalized</a:t>
                      </a:r>
                      <a:endParaRPr lang="en-US" err="1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Helpfulness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Normalized</a:t>
                      </a:r>
                      <a:endParaRPr lang="en-US" err="1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Relevance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CHS</a:t>
                      </a:r>
                      <a:endParaRPr lang="en-US" err="1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qual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7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810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R/Entrepreneurship</a:t>
                      </a:r>
                      <a:endParaRPr lang="en-US">
                        <a:effectLst/>
                        <a:latin typeface="Aptos"/>
                      </a:endParaRPr>
                    </a:p>
                    <a:p>
                      <a:pPr lvl="0" algn="ctr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'17 → 25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-62.5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-50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175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-437.5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-337.5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>
                          <a:effectLst/>
                          <a:latin typeface="Aptos"/>
                        </a:rPr>
                        <a:t>-142.5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8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1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D403D-AF7A-401B-FE5F-5C23D322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171F2-0A5A-0E97-7281-CAB75496D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B24FE-F6C8-1BFB-6234-98EF44698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CB5C7-6CA8-6EF8-B975-925956E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0E1F8-0EB0-DB62-3E66-7C6D9ADA0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37199-6C45-805D-9822-CC16C7E95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30709-8F7E-4653-1F5C-1BFC99EF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Insights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4A74CA-0791-28F7-8ABD-322272B0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62449"/>
            <a:ext cx="9724031" cy="3297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Content Quality Drives Health</a:t>
            </a:r>
            <a:endParaRPr lang="en-US" sz="24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 marL="628650" indent="-34290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 CHS Tier Movement (7/17 vs 7/25)</a:t>
            </a:r>
          </a:p>
          <a:p>
            <a:pPr marL="628650" indent="-342900">
              <a:buFont typeface="Wingdings,Sans-Serif" panose="020B0604020202020204" pitchFamily="34" charset="0"/>
              <a:buChar char="ü"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CHI Tier Movement (7/17 vs 7/25)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CHI framework successfully flags value loss even with surface-level </a:t>
            </a:r>
            <a:r>
              <a:rPr lang="en-US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engagementgrowth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51435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Engagement Saturation</a:t>
            </a:r>
          </a:p>
          <a:p>
            <a:pPr marL="514350">
              <a:buFont typeface="Wingdings,Sans-Serif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Identifying “Pseudo-Active” Communities</a:t>
            </a:r>
          </a:p>
        </p:txBody>
      </p:sp>
      <p:pic>
        <p:nvPicPr>
          <p:cNvPr id="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101823A3-47A3-18C1-7934-45EBE95A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69D229-E807-2B8D-B02F-95E305754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93146"/>
              </p:ext>
            </p:extLst>
          </p:nvPr>
        </p:nvGraphicFramePr>
        <p:xfrm>
          <a:off x="781792" y="1712025"/>
          <a:ext cx="9543067" cy="10908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9822">
                  <a:extLst>
                    <a:ext uri="{9D8B030D-6E8A-4147-A177-3AD203B41FA5}">
                      <a16:colId xmlns:a16="http://schemas.microsoft.com/office/drawing/2014/main" val="554640712"/>
                    </a:ext>
                  </a:extLst>
                </a:gridCol>
                <a:gridCol w="925197">
                  <a:extLst>
                    <a:ext uri="{9D8B030D-6E8A-4147-A177-3AD203B41FA5}">
                      <a16:colId xmlns:a16="http://schemas.microsoft.com/office/drawing/2014/main" val="1531791385"/>
                    </a:ext>
                  </a:extLst>
                </a:gridCol>
                <a:gridCol w="1335974">
                  <a:extLst>
                    <a:ext uri="{9D8B030D-6E8A-4147-A177-3AD203B41FA5}">
                      <a16:colId xmlns:a16="http://schemas.microsoft.com/office/drawing/2014/main" val="3702125354"/>
                    </a:ext>
                  </a:extLst>
                </a:gridCol>
                <a:gridCol w="1595746">
                  <a:extLst>
                    <a:ext uri="{9D8B030D-6E8A-4147-A177-3AD203B41FA5}">
                      <a16:colId xmlns:a16="http://schemas.microsoft.com/office/drawing/2014/main" val="4107308072"/>
                    </a:ext>
                  </a:extLst>
                </a:gridCol>
                <a:gridCol w="1453345">
                  <a:extLst>
                    <a:ext uri="{9D8B030D-6E8A-4147-A177-3AD203B41FA5}">
                      <a16:colId xmlns:a16="http://schemas.microsoft.com/office/drawing/2014/main" val="3523787742"/>
                    </a:ext>
                  </a:extLst>
                </a:gridCol>
                <a:gridCol w="1063830">
                  <a:extLst>
                    <a:ext uri="{9D8B030D-6E8A-4147-A177-3AD203B41FA5}">
                      <a16:colId xmlns:a16="http://schemas.microsoft.com/office/drawing/2014/main" val="3652056174"/>
                    </a:ext>
                  </a:extLst>
                </a:gridCol>
                <a:gridCol w="1759153">
                  <a:extLst>
                    <a:ext uri="{9D8B030D-6E8A-4147-A177-3AD203B41FA5}">
                      <a16:colId xmlns:a16="http://schemas.microsoft.com/office/drawing/2014/main" val="3891718593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Subreddit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CHI 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Subscribers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Member Factor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Content Factor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Post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Health Grade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8364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r/datascience</a:t>
                      </a:r>
                      <a:endParaRPr lang="en-US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-11.40</a:t>
                      </a:r>
                      <a:endParaRPr lang="en-US"/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+1203</a:t>
                      </a:r>
                      <a:endParaRPr lang="en-US"/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+0.0002</a:t>
                      </a:r>
                      <a:endParaRPr lang="en-US"/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-31.83</a:t>
                      </a:r>
                      <a:endParaRPr lang="en-US"/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-6</a:t>
                      </a:r>
                      <a:endParaRPr lang="en-US"/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B → C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641" marR="7744" marT="74343" marB="74343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6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2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6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402FB6-7AB4-0F59-8387-530FB8C446FA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Insights</a:t>
            </a:r>
            <a:r>
              <a:rPr lang="en-US" sz="4000">
                <a:solidFill>
                  <a:srgbClr val="FFFFFF"/>
                </a:solidFill>
              </a:rPr>
              <a:t> 4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5A10-6F66-8175-A8E9-B7B5D010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75496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 Quality Drives Health</a:t>
            </a: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CHS Tier Movement (7/17 vs 7/25)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CHI Tier Movement (7/17 vs 7/25)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 b="1">
                <a:latin typeface="Times New Roman"/>
                <a:cs typeface="Times New Roman"/>
              </a:rPr>
              <a:t>Engagement Saturation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here is a ceiling to participation-based growth. Next-stage </a:t>
            </a:r>
            <a:r>
              <a:rPr lang="en-US" sz="2400" err="1">
                <a:latin typeface="Times New Roman"/>
                <a:cs typeface="Times New Roman"/>
              </a:rPr>
              <a:t>improvementdependson</a:t>
            </a:r>
            <a:r>
              <a:rPr lang="en-US" sz="2400">
                <a:latin typeface="Times New Roman"/>
                <a:cs typeface="Times New Roman"/>
              </a:rPr>
              <a:t> empathy and semantic value.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Some subreddits hit 100 in both </a:t>
            </a:r>
            <a:r>
              <a:rPr lang="en-US" sz="2400" b="1">
                <a:latin typeface="Times New Roman"/>
                <a:cs typeface="Times New Roman"/>
              </a:rPr>
              <a:t>Responsiveness</a:t>
            </a:r>
            <a:r>
              <a:rPr lang="en-US" sz="2400">
                <a:latin typeface="Times New Roman"/>
                <a:cs typeface="Times New Roman"/>
              </a:rPr>
              <a:t> and </a:t>
            </a:r>
            <a:r>
              <a:rPr lang="en-US" sz="2400" b="1">
                <a:latin typeface="Times New Roman"/>
                <a:cs typeface="Times New Roman"/>
              </a:rPr>
              <a:t>Interaction</a:t>
            </a:r>
            <a:r>
              <a:rPr lang="en-US" sz="2400">
                <a:latin typeface="Times New Roman"/>
                <a:cs typeface="Times New Roman"/>
              </a:rPr>
              <a:t>, yet remain non-healthy.</a:t>
            </a:r>
          </a:p>
          <a:p>
            <a:pPr marL="0" indent="0">
              <a:buNone/>
            </a:pPr>
            <a:r>
              <a:rPr lang="en-US" sz="2400" i="1">
                <a:latin typeface="Times New Roman"/>
                <a:cs typeface="Times New Roman"/>
              </a:rPr>
              <a:t>r/</a:t>
            </a:r>
            <a:r>
              <a:rPr lang="en-US" sz="2400" i="1" err="1">
                <a:latin typeface="Times New Roman"/>
                <a:cs typeface="Times New Roman"/>
              </a:rPr>
              <a:t>lgbt</a:t>
            </a:r>
            <a:r>
              <a:rPr lang="en-US" sz="2400">
                <a:latin typeface="Times New Roman"/>
                <a:cs typeface="Times New Roman"/>
              </a:rPr>
              <a:t>: Maintains high activity, but </a:t>
            </a:r>
            <a:r>
              <a:rPr lang="en-US" sz="2400" b="1">
                <a:latin typeface="Times New Roman"/>
                <a:cs typeface="Times New Roman"/>
              </a:rPr>
              <a:t>Content Factor dropped</a:t>
            </a:r>
            <a:r>
              <a:rPr lang="en-US" sz="2400">
                <a:latin typeface="Times New Roman"/>
                <a:cs typeface="Times New Roman"/>
              </a:rPr>
              <a:t> (-2.5), indicating reactive but not constructive participation.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Identifying “Pseudo-Active” Communities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D2B1283C-BB03-CBC1-965A-5EFDF24D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4B3D-8BBF-82E7-2602-46753276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3217F634-45A1-073C-EEE6-32A9F398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6110186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FE85E5-499C-219E-4FDC-1797AFA1B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486054"/>
              </p:ext>
            </p:extLst>
          </p:nvPr>
        </p:nvGraphicFramePr>
        <p:xfrm>
          <a:off x="644056" y="2112579"/>
          <a:ext cx="10896407" cy="3941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8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76F8AD-9377-5457-CB9D-3C4114650E32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Insights</a:t>
            </a:r>
            <a:r>
              <a:rPr lang="en-US" sz="4000">
                <a:solidFill>
                  <a:srgbClr val="FFFFFF"/>
                </a:solidFill>
              </a:rPr>
              <a:t> 5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01BA-2D67-9CCC-AA05-8F781D5E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77029"/>
            <a:ext cx="10248524" cy="538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Content Quality Drives Health</a:t>
            </a: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CHS Tier Movement (7/17 vs 7/25)</a:t>
            </a: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CHI Tier Movement (7/17 vs 7/25)</a:t>
            </a: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Engagement Saturation</a:t>
            </a:r>
          </a:p>
          <a:p>
            <a:pPr marL="514350">
              <a:buFont typeface="Wingdings" panose="020B0604020202020204" pitchFamily="34" charset="0"/>
              <a:buChar char="ü"/>
            </a:pPr>
            <a:r>
              <a:rPr lang="en-US" sz="2400" b="1">
                <a:latin typeface="Times New Roman"/>
                <a:cs typeface="Times New Roman"/>
              </a:rPr>
              <a:t>Identifying “Pseudo-Active” Communities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CHS model effectively detects low-quality or emotionally disconnected communities, even when surface metrics are high.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Subreddits with </a:t>
            </a:r>
            <a:r>
              <a:rPr lang="en-US" sz="2400" b="1">
                <a:latin typeface="Times New Roman"/>
                <a:cs typeface="Times New Roman"/>
              </a:rPr>
              <a:t>high post volume</a:t>
            </a:r>
            <a:r>
              <a:rPr lang="en-US" sz="2400">
                <a:latin typeface="Times New Roman"/>
                <a:cs typeface="Times New Roman"/>
              </a:rPr>
              <a:t> received </a:t>
            </a:r>
            <a:r>
              <a:rPr lang="en-US" sz="2400" b="1">
                <a:latin typeface="Times New Roman"/>
                <a:cs typeface="Times New Roman"/>
              </a:rPr>
              <a:t>low CHS</a:t>
            </a:r>
            <a:r>
              <a:rPr lang="en-US" sz="2400">
                <a:latin typeface="Times New Roman"/>
                <a:cs typeface="Times New Roman"/>
              </a:rPr>
              <a:t> due to toxic tone or poor topic alignment.</a:t>
            </a:r>
          </a:p>
          <a:p>
            <a:pPr marL="0" indent="0">
              <a:buNone/>
            </a:pPr>
            <a:r>
              <a:rPr lang="en-US" sz="2400" i="1">
                <a:latin typeface="Times New Roman"/>
                <a:cs typeface="Times New Roman"/>
              </a:rPr>
              <a:t>r/depression</a:t>
            </a:r>
            <a:r>
              <a:rPr lang="en-US" sz="2400">
                <a:latin typeface="Times New Roman"/>
                <a:cs typeface="Times New Roman"/>
              </a:rPr>
              <a:t>: High activity, but harsh or non-supportive language → Low empathy and civility.</a:t>
            </a:r>
          </a:p>
        </p:txBody>
      </p:sp>
      <p:pic>
        <p:nvPicPr>
          <p:cNvPr id="4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44275BD6-3E98-D81A-EB4B-00897A7B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6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38541-18C6-9900-661B-304803BE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1780D091-6F39-A8FE-F05B-88BB4947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0D1582-871F-D785-B605-4D8288A1F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81537"/>
              </p:ext>
            </p:extLst>
          </p:nvPr>
        </p:nvGraphicFramePr>
        <p:xfrm>
          <a:off x="213361" y="1582493"/>
          <a:ext cx="11855480" cy="467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84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4186-17F5-20E8-CD75-1BD9C376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2" y="1718755"/>
            <a:ext cx="7045511" cy="3143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>
                <a:latin typeface="Aptos Display"/>
              </a:rPr>
              <a:t>Thank You</a:t>
            </a:r>
            <a:endParaRPr lang="en-US" sz="8800" b="1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C76BF83-D30B-F343-CFAF-C4E77747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pic>
        <p:nvPicPr>
          <p:cNvPr id="8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2FF175ED-8FA7-F6C6-D296-5ABA38B7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9E199467-DDF1-0CA5-5933-47748C61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749" y="5844208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D2AD4-13EE-5E80-6FED-93E9BDE3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  <a:latin typeface="Times New Roman"/>
                <a:cs typeface="Times New Roman"/>
              </a:rPr>
              <a:t>What Does “Healthy” Mean in Enterprise Communities?</a:t>
            </a:r>
            <a:endParaRPr lang="en-IN" sz="34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96CC3E-4C48-5E12-35E0-F26144066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6977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2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3BE7F-EED0-0D7F-E376-FE255F99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/>
                <a:cs typeface="Times New Roman"/>
              </a:rPr>
              <a:t>Our Approach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14B50FBD-4A5B-FA57-2DF7-A024948B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90506-0105-00B8-C2AD-0A1AB56D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70213"/>
              </p:ext>
            </p:extLst>
          </p:nvPr>
        </p:nvGraphicFramePr>
        <p:xfrm>
          <a:off x="644056" y="2273842"/>
          <a:ext cx="10927829" cy="387028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4000211">
                  <a:extLst>
                    <a:ext uri="{9D8B030D-6E8A-4147-A177-3AD203B41FA5}">
                      <a16:colId xmlns:a16="http://schemas.microsoft.com/office/drawing/2014/main" val="2546661134"/>
                    </a:ext>
                  </a:extLst>
                </a:gridCol>
                <a:gridCol w="6927618">
                  <a:extLst>
                    <a:ext uri="{9D8B030D-6E8A-4147-A177-3AD203B41FA5}">
                      <a16:colId xmlns:a16="http://schemas.microsoft.com/office/drawing/2014/main" val="233585236"/>
                    </a:ext>
                  </a:extLst>
                </a:gridCol>
              </a:tblGrid>
              <a:tr h="5536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Step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63083"/>
                  </a:ext>
                </a:extLst>
              </a:tr>
              <a:tr h="8279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Subreddit Selection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15 subreddits mapped to Viva-like use cases (support, feedback, team spaces, ERGs)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291439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Quantitative Analysis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Metrics: responsiveness, volume, interaction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11154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Qualitative Analysis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LLM-powered post-level evaluation (tone, civility, helpfulness)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95509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Dashboard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Power BI dashboard highlighting high/low CHS areas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414249"/>
                  </a:ext>
                </a:extLst>
              </a:tr>
              <a:tr h="8279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Outcome</a:t>
                      </a:r>
                    </a:p>
                  </a:txBody>
                  <a:tcPr marL="156388" marR="120299" marT="120299" marB="12029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 modular scoring model + prototype dashboard usable for Viva Engage</a:t>
                      </a:r>
                    </a:p>
                  </a:txBody>
                  <a:tcPr marL="156388" marR="120299" marT="120299" marB="12029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3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82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0536A-1F97-C073-59F5-2AEE08DC3062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Overview</a:t>
            </a:r>
          </a:p>
        </p:txBody>
      </p:sp>
      <p:pic>
        <p:nvPicPr>
          <p:cNvPr id="2" name="圖片 1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2E5B49D2-90C7-6C01-D118-BAE43EAF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4" y="1966293"/>
            <a:ext cx="7810810" cy="4452160"/>
          </a:xfrm>
          <a:prstGeom prst="rect">
            <a:avLst/>
          </a:prstGeom>
        </p:spPr>
      </p:pic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31967AC6-CD37-DA68-9F49-647D0AB1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FAD2C-0C86-4EF8-B2F0-DAB537F5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latin typeface="Times New Roman"/>
                <a:cs typeface="Times New Roman"/>
              </a:rPr>
              <a:t>Subreddit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84A6-E46F-B62F-8425-44A6A279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864" y="619598"/>
            <a:ext cx="5295741" cy="5605811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To simulate the structure and dynamics of Microsoft Viva Engage communities, subreddit selection can be categorized into three core communication types. </a:t>
            </a:r>
          </a:p>
          <a:p>
            <a:pPr marL="0" indent="0">
              <a:buNone/>
            </a:pPr>
            <a:endParaRPr lang="en-IN" sz="2000">
              <a:latin typeface="Times New Roman"/>
              <a:cs typeface="Times New Roman"/>
            </a:endParaRPr>
          </a:p>
          <a:p>
            <a:pPr lvl="1"/>
            <a:r>
              <a:rPr lang="en-IN" sz="2000">
                <a:latin typeface="Times New Roman"/>
                <a:cs typeface="Times New Roman"/>
              </a:rPr>
              <a:t>Department-based (e.g., r/marketing, r/sysadmin)</a:t>
            </a:r>
          </a:p>
          <a:p>
            <a:pPr lvl="1"/>
            <a:r>
              <a:rPr lang="en-IN" sz="2000">
                <a:latin typeface="Times New Roman"/>
                <a:cs typeface="Times New Roman"/>
              </a:rPr>
              <a:t>Peer support (e.g., r/lgbt, r/depression)</a:t>
            </a:r>
          </a:p>
          <a:p>
            <a:pPr lvl="1"/>
            <a:r>
              <a:rPr lang="en-IN" sz="2000">
                <a:latin typeface="Times New Roman"/>
                <a:cs typeface="Times New Roman"/>
              </a:rPr>
              <a:t>Knowledge spaces (e.g., r/datascience, r/productmanagement)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B6DDCFCF-E45C-7FC3-F616-A936AAF7E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85D2C-1A9B-FDE4-53BF-6C861FE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Times New Roman"/>
                <a:cs typeface="Times New Roman"/>
              </a:rPr>
              <a:t>Quantitative Model</a:t>
            </a: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3B247344-FA24-BE8D-7CC5-45EA1B9A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7D9322-FF1B-CB85-3E9E-9C5FBDCA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42976"/>
              </p:ext>
            </p:extLst>
          </p:nvPr>
        </p:nvGraphicFramePr>
        <p:xfrm>
          <a:off x="432225" y="2060286"/>
          <a:ext cx="11327550" cy="4264178"/>
        </p:xfrm>
        <a:graphic>
          <a:graphicData uri="http://schemas.openxmlformats.org/drawingml/2006/table">
            <a:tbl>
              <a:tblPr firstRow="1" bandRow="1"/>
              <a:tblGrid>
                <a:gridCol w="3400716">
                  <a:extLst>
                    <a:ext uri="{9D8B030D-6E8A-4147-A177-3AD203B41FA5}">
                      <a16:colId xmlns:a16="http://schemas.microsoft.com/office/drawing/2014/main" val="2832788737"/>
                    </a:ext>
                  </a:extLst>
                </a:gridCol>
                <a:gridCol w="4458799">
                  <a:extLst>
                    <a:ext uri="{9D8B030D-6E8A-4147-A177-3AD203B41FA5}">
                      <a16:colId xmlns:a16="http://schemas.microsoft.com/office/drawing/2014/main" val="513984079"/>
                    </a:ext>
                  </a:extLst>
                </a:gridCol>
                <a:gridCol w="3468035">
                  <a:extLst>
                    <a:ext uri="{9D8B030D-6E8A-4147-A177-3AD203B41FA5}">
                      <a16:colId xmlns:a16="http://schemas.microsoft.com/office/drawing/2014/main" val="3018680006"/>
                    </a:ext>
                  </a:extLst>
                </a:gridCol>
              </a:tblGrid>
              <a:tr h="51598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Health Factor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Formula Component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900" b="1">
                          <a:latin typeface="Times New Roman"/>
                        </a:rPr>
                        <a:t>Meaning (Reddit context)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0027"/>
                  </a:ext>
                </a:extLst>
              </a:tr>
              <a:tr h="51598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Members (M)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log10(max(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subscriber_count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1))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900">
                          <a:latin typeface="Times New Roman"/>
                        </a:rPr>
                        <a:t>Captures community size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6744"/>
                  </a:ext>
                </a:extLst>
              </a:tr>
              <a:tr h="80805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Content Quality (U)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post_count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log10(max(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total_upvotes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1))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900">
                          <a:latin typeface="Times New Roman"/>
                        </a:rPr>
                        <a:t>High-quality, highly-upvoted content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45501"/>
                  </a:ext>
                </a:extLst>
              </a:tr>
              <a:tr h="80805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Traffic Volume (</a:t>
                      </a:r>
                      <a:r>
                        <a:rPr lang="en-IN" sz="1900" b="1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Vh</a:t>
                      </a: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log10(max(</a:t>
                      </a:r>
                      <a:r>
                        <a:rPr lang="fr-FR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engagement_score</a:t>
                      </a: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 </a:t>
                      </a:r>
                      <a:r>
                        <a:rPr lang="fr-FR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total_comments</a:t>
                      </a:r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0.5, 1))</a:t>
                      </a:r>
                      <a:endParaRPr lang="fr-FR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900">
                          <a:latin typeface="Times New Roman"/>
                        </a:rPr>
                        <a:t>Measures active participation, comments as proxies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33197"/>
                  </a:ext>
                </a:extLst>
              </a:tr>
              <a:tr h="80805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 (R)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min(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expected_response_time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/ 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avg_response_time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10.0)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>
                          <a:latin typeface="Times New Roman"/>
                        </a:rPr>
                        <a:t>Faster replies = better community responsiveness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45982"/>
                  </a:ext>
                </a:extLst>
              </a:tr>
              <a:tr h="80805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Interaction (I)</a:t>
                      </a:r>
                      <a:endParaRPr lang="en-IN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min(sqrt(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avg_contributors_per_thread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</a:t>
                      </a:r>
                      <a:r>
                        <a:rPr lang="en-US" sz="19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avg_comments_per_thread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), 10.0)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86925" marR="86925" marT="86925" marB="86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>
                          <a:latin typeface="Times New Roman"/>
                        </a:rPr>
                        <a:t>Captures thread depth and diversity of contributors</a:t>
                      </a:r>
                    </a:p>
                  </a:txBody>
                  <a:tcPr marL="76365" marR="76365" marT="38182" marB="38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54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48762-CDA9-DF31-56E6-2BF8B299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25E908-35DC-61CA-7A48-D1F06DEB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90595-8610-2CFF-7853-675E12522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2B5A1-5AB8-12AD-667E-FD5712AF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E830D-6062-0013-D73C-05DE17EBD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F4E9F-5453-2E18-615E-137F0372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43927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Times New Roman"/>
                <a:cs typeface="Times New Roman"/>
              </a:rPr>
              <a:t>Quantitative </a:t>
            </a:r>
            <a:r>
              <a:rPr lang="en-US" sz="4000">
                <a:solidFill>
                  <a:srgbClr val="FFFFFF"/>
                </a:solidFill>
                <a:latin typeface="Times New Roman"/>
                <a:cs typeface="Times New Roman"/>
              </a:rPr>
              <a:t>Score Calculation (CHS)</a:t>
            </a:r>
            <a:endParaRPr lang="en-US" sz="40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5D445A84-BEAC-5C41-A62E-3F64C0F0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23DEC0B-5AB8-7635-587B-61A989461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04753"/>
              </p:ext>
            </p:extLst>
          </p:nvPr>
        </p:nvGraphicFramePr>
        <p:xfrm>
          <a:off x="838200" y="1825625"/>
          <a:ext cx="10037473" cy="4583858"/>
        </p:xfrm>
        <a:graphic>
          <a:graphicData uri="http://schemas.openxmlformats.org/drawingml/2006/table">
            <a:tbl>
              <a:tblPr/>
              <a:tblGrid>
                <a:gridCol w="1833770">
                  <a:extLst>
                    <a:ext uri="{9D8B030D-6E8A-4147-A177-3AD203B41FA5}">
                      <a16:colId xmlns:a16="http://schemas.microsoft.com/office/drawing/2014/main" val="1809227190"/>
                    </a:ext>
                  </a:extLst>
                </a:gridCol>
                <a:gridCol w="2541540">
                  <a:extLst>
                    <a:ext uri="{9D8B030D-6E8A-4147-A177-3AD203B41FA5}">
                      <a16:colId xmlns:a16="http://schemas.microsoft.com/office/drawing/2014/main" val="192394744"/>
                    </a:ext>
                  </a:extLst>
                </a:gridCol>
                <a:gridCol w="3120623">
                  <a:extLst>
                    <a:ext uri="{9D8B030D-6E8A-4147-A177-3AD203B41FA5}">
                      <a16:colId xmlns:a16="http://schemas.microsoft.com/office/drawing/2014/main" val="1907805207"/>
                    </a:ext>
                  </a:extLst>
                </a:gridCol>
                <a:gridCol w="2541540">
                  <a:extLst>
                    <a:ext uri="{9D8B030D-6E8A-4147-A177-3AD203B41FA5}">
                      <a16:colId xmlns:a16="http://schemas.microsoft.com/office/drawing/2014/main" val="3468228570"/>
                    </a:ext>
                  </a:extLst>
                </a:gridCol>
              </a:tblGrid>
              <a:tr h="36089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Calculation Step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Formula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Theoretical Foundation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Practical Justification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48694"/>
                  </a:ext>
                </a:extLst>
              </a:tr>
              <a:tr h="11986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Health Function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sqrt(M * U * </a:t>
                      </a:r>
                      <a:r>
                        <a:rPr lang="en-IN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Vh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R * I)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Geometric Mean Principle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Multiplicative combination ensures balanced health across all dimensions. No single factor can compensate for complete failure in another.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Communities need strength across all areas. High membership with zero responsiveness indicates unhealthy community dynamics.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651748"/>
                  </a:ext>
                </a:extLst>
              </a:tr>
              <a:tr h="110845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 Normalization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log_health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(1 + 0.1 * </a:t>
                      </a:r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age_factor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Community Lifecycle Theory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Mature communities may have different growth patterns than new ones. Age adjustment provides fair comparison.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Older communities may have slower growth but higher stability. New communities may show rapid growth that stabilizes over time.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425280"/>
                  </a:ext>
                </a:extLst>
              </a:tr>
              <a:tr h="109556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Final Scaling</a:t>
                      </a:r>
                      <a:endParaRPr lang="en-IN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max(0, min(1000, </a:t>
                      </a:r>
                      <a:r>
                        <a:rPr lang="en-US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normalized_health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* 200))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Bounded Score Interpretation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1000-point scale provides intuitive interpretation similar to credit scores or standardized tests.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Stakeholders understand percentage-based and bounded scoring systems better than unbounded mathematical outputs.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marL="53588" marR="53588" marT="53588" marB="535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38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77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26E57-7B3E-C317-8792-B0DEF3D0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Times New Roman"/>
                <a:cs typeface="Times New Roman"/>
              </a:rPr>
              <a:t>Quantitative Score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BD312-4455-80E4-CF40-6027E46F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95893"/>
            <a:ext cx="11327549" cy="3992960"/>
          </a:xfrm>
          <a:prstGeom prst="rect">
            <a:avLst/>
          </a:prstGeom>
        </p:spPr>
      </p:pic>
      <p:pic>
        <p:nvPicPr>
          <p:cNvPr id="9" name="Picture 2" descr="ECE Logos - Elmore Family School of Electrical and Computer ...">
            <a:extLst>
              <a:ext uri="{FF2B5EF4-FFF2-40B4-BE49-F238E27FC236}">
                <a16:creationId xmlns:a16="http://schemas.microsoft.com/office/drawing/2014/main" id="{767CDABE-26DC-B3ED-89F9-AB91706A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808" y="5933855"/>
            <a:ext cx="987805" cy="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5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F02B626BB584A81666A44540F0B8D" ma:contentTypeVersion="11" ma:contentTypeDescription="Create a new document." ma:contentTypeScope="" ma:versionID="f445ef224ba5c9f900ba5c7a02133565">
  <xsd:schema xmlns:xsd="http://www.w3.org/2001/XMLSchema" xmlns:xs="http://www.w3.org/2001/XMLSchema" xmlns:p="http://schemas.microsoft.com/office/2006/metadata/properties" xmlns:ns3="220eef04-2651-4104-aa45-ad83ab2d602b" targetNamespace="http://schemas.microsoft.com/office/2006/metadata/properties" ma:root="true" ma:fieldsID="177b698354e575b6b98a44ef1216040b" ns3:_="">
    <xsd:import namespace="220eef04-2651-4104-aa45-ad83ab2d602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eef04-2651-4104-aa45-ad83ab2d602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DateTaken" ma:index="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0eef04-2651-4104-aa45-ad83ab2d602b" xsi:nil="true"/>
  </documentManagement>
</p:properties>
</file>

<file path=customXml/itemProps1.xml><?xml version="1.0" encoding="utf-8"?>
<ds:datastoreItem xmlns:ds="http://schemas.openxmlformats.org/officeDocument/2006/customXml" ds:itemID="{63ADC888-1BA4-4266-BA22-578D07F718F3}">
  <ds:schemaRefs>
    <ds:schemaRef ds:uri="220eef04-2651-4104-aa45-ad83ab2d60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4C3DDB-BC88-4226-9F34-F9466649F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C651C1-729B-4480-AB51-6D209847ABAC}">
  <ds:schemaRefs>
    <ds:schemaRef ds:uri="http://schemas.openxmlformats.org/package/2006/metadata/core-properties"/>
    <ds:schemaRef ds:uri="220eef04-2651-4104-aa45-ad83ab2d602b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Macintosh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Wingdings,Sans-Serif</vt:lpstr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The Pulse of Your Network  AI-Powered Community Health Scoring for Viva Engage</vt:lpstr>
      <vt:lpstr>Introduction</vt:lpstr>
      <vt:lpstr>What Does “Healthy” Mean in Enterprise Communities?</vt:lpstr>
      <vt:lpstr>Our Approach</vt:lpstr>
      <vt:lpstr>PowerPoint Presentation</vt:lpstr>
      <vt:lpstr>Subreddit Selection </vt:lpstr>
      <vt:lpstr>Quantitative Model</vt:lpstr>
      <vt:lpstr>Quantitative Score Calculation (CHS)</vt:lpstr>
      <vt:lpstr>Quantitative Score Results</vt:lpstr>
      <vt:lpstr>Qualitative Model Overview</vt:lpstr>
      <vt:lpstr>Qualitative Score Calculation (〖CHS〗_qual)</vt:lpstr>
      <vt:lpstr>Combined Health Score Calculation</vt:lpstr>
      <vt:lpstr>Qualitative Score Results</vt:lpstr>
      <vt:lpstr>Dashboard</vt:lpstr>
      <vt:lpstr>Macro Insights</vt:lpstr>
      <vt:lpstr>Data Insights 1</vt:lpstr>
      <vt:lpstr>Data Insights 2</vt:lpstr>
      <vt:lpstr>Data Insights 3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HuangKun Chen</cp:lastModifiedBy>
  <cp:revision>2</cp:revision>
  <dcterms:created xsi:type="dcterms:W3CDTF">2025-07-12T06:40:06Z</dcterms:created>
  <dcterms:modified xsi:type="dcterms:W3CDTF">2025-08-08T02:08:36Z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2025-07-12T07:17:47Z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22231829-434e-4fac-a8c1-b843cf55b7eb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  <property fmtid="{D5CDD505-2E9C-101B-9397-08002B2CF9AE}" pid="10" name="ContentTypeId">
    <vt:lpwstr>0x010100071F02B626BB584A81666A44540F0B8D</vt:lpwstr>
  </property>
</Properties>
</file>