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393" r:id="rId2"/>
  </p:sldMasterIdLst>
  <p:notesMasterIdLst>
    <p:notesMasterId r:id="rId4"/>
  </p:notesMasterIdLst>
  <p:handoutMasterIdLst>
    <p:handoutMasterId r:id="rId5"/>
  </p:handoutMasterIdLst>
  <p:sldIdLst>
    <p:sldId id="627" r:id="rId3"/>
  </p:sldIdLst>
  <p:sldSz cx="12192000" cy="6858000"/>
  <p:notesSz cx="6858000" cy="9144000"/>
  <p:custDataLst>
    <p:tags r:id="rId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618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orient="horz" pos="4020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  <p15:guide id="6" orient="horz" pos="4247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  <p15:guide id="8" pos="7348" userDrawn="1">
          <p15:clr>
            <a:srgbClr val="A4A3A4"/>
          </p15:clr>
        </p15:guide>
        <p15:guide id="9" pos="332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3780" userDrawn="1">
          <p15:clr>
            <a:srgbClr val="A4A3A4"/>
          </p15:clr>
        </p15:guide>
        <p15:guide id="12" pos="39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orient="horz" pos="476">
          <p15:clr>
            <a:srgbClr val="A4A3A4"/>
          </p15:clr>
        </p15:guide>
        <p15:guide id="3" orient="horz" pos="5465">
          <p15:clr>
            <a:srgbClr val="A4A3A4"/>
          </p15:clr>
        </p15:guide>
        <p15:guide id="4" orient="horz" pos="5759">
          <p15:clr>
            <a:srgbClr val="A4A3A4"/>
          </p15:clr>
        </p15:guide>
        <p15:guide id="5" orient="horz" pos="5511">
          <p15:clr>
            <a:srgbClr val="A4A3A4"/>
          </p15:clr>
        </p15:guide>
        <p15:guide id="6" orient="horz" pos="5692">
          <p15:clr>
            <a:srgbClr val="A4A3A4"/>
          </p15:clr>
        </p15:guide>
        <p15:guide id="7" pos="3974">
          <p15:clr>
            <a:srgbClr val="A4A3A4"/>
          </p15:clr>
        </p15:guide>
        <p15:guide id="8" pos="3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1"/>
    <a:srgbClr val="68217A"/>
    <a:srgbClr val="FC3FE4"/>
    <a:srgbClr val="2A1488"/>
    <a:srgbClr val="FFFFFF"/>
    <a:srgbClr val="F9F9F9"/>
    <a:srgbClr val="1C1C1C"/>
    <a:srgbClr val="808080"/>
    <a:srgbClr val="6E6E6E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7" autoAdjust="0"/>
    <p:restoredTop sz="73580" autoAdjust="0"/>
  </p:normalViewPr>
  <p:slideViewPr>
    <p:cSldViewPr>
      <p:cViewPr varScale="1">
        <p:scale>
          <a:sx n="71" d="100"/>
          <a:sy n="71" d="100"/>
        </p:scale>
        <p:origin x="1352" y="176"/>
      </p:cViewPr>
      <p:guideLst>
        <p:guide orient="horz" pos="164"/>
        <p:guide orient="horz" pos="618"/>
        <p:guide orient="horz" pos="709"/>
        <p:guide orient="horz" pos="4020"/>
        <p:guide orient="horz" pos="4065"/>
        <p:guide orient="horz" pos="4247"/>
        <p:guide orient="horz" pos="3748"/>
        <p:guide pos="7348"/>
        <p:guide pos="332"/>
        <p:guide pos="3840"/>
        <p:guide pos="3780"/>
        <p:guide pos="3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3504" y="184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7550" y="107950"/>
            <a:ext cx="4321175" cy="239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charset="0"/>
                <a:cs typeface="微软雅黑" charset="0"/>
              </a:defRPr>
            </a:lvl1pPr>
          </a:lstStyle>
          <a:p>
            <a:r>
              <a:rPr lang="zh-CN" altLang="en-US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8" y="352425"/>
            <a:ext cx="4319587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charset="0"/>
                <a:cs typeface="微软雅黑" charset="0"/>
              </a:defRPr>
            </a:lvl1pPr>
          </a:lstStyle>
          <a:p>
            <a:fld id="{347ED181-404F-DC4F-A6F2-E7DCCC646C5E}" type="datetimeFigureOut">
              <a:rPr lang="zh-CN" altLang="en-US"/>
              <a:pPr/>
              <a:t>2017/8/21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7525" y="8748713"/>
            <a:ext cx="2971800" cy="3222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charset="0"/>
                <a:cs typeface="微软雅黑" charset="0"/>
              </a:defRPr>
            </a:lvl1pPr>
          </a:lstStyle>
          <a:p>
            <a:r>
              <a:rPr lang="zh-CN" altLang="en-US"/>
              <a:t>此处添加页脚信息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4763" y="8748713"/>
            <a:ext cx="1223962" cy="3238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微软雅黑" charset="0"/>
                <a:cs typeface="微软雅黑" charset="0"/>
              </a:defRPr>
            </a:lvl1pPr>
          </a:lstStyle>
          <a:p>
            <a:r>
              <a:rPr lang="zh-CN" altLang="en-US"/>
              <a:t>第 </a:t>
            </a:r>
            <a:fld id="{D9C6A43A-A276-3B46-8D37-E838ED3AE392}" type="slidenum">
              <a:rPr lang="zh-CN" altLang="en-US"/>
              <a:pPr/>
              <a:t>‹#›</a:t>
            </a:fld>
            <a:r>
              <a:rPr lang="zh-CN" altLang="en-US"/>
              <a:t> 页 讲义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900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7" name="组合 16"/>
          <p:cNvGrpSpPr>
            <a:grpSpLocks/>
          </p:cNvGrpSpPr>
          <p:nvPr/>
        </p:nvGrpSpPr>
        <p:grpSpPr bwMode="auto">
          <a:xfrm>
            <a:off x="3429000" y="1312863"/>
            <a:ext cx="2879725" cy="1603375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230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1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8" name="组合 17"/>
          <p:cNvGrpSpPr>
            <a:grpSpLocks/>
          </p:cNvGrpSpPr>
          <p:nvPr/>
        </p:nvGrpSpPr>
        <p:grpSpPr bwMode="auto">
          <a:xfrm>
            <a:off x="3429000" y="3979863"/>
            <a:ext cx="2879725" cy="1603375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230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1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9" name="组合 24"/>
          <p:cNvGrpSpPr>
            <a:grpSpLocks/>
          </p:cNvGrpSpPr>
          <p:nvPr/>
        </p:nvGrpSpPr>
        <p:grpSpPr bwMode="auto">
          <a:xfrm>
            <a:off x="3429000" y="6629400"/>
            <a:ext cx="2879725" cy="1603375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230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117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300"/>
            <a:ext cx="13684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 b="1">
                <a:solidFill>
                  <a:srgbClr val="404040"/>
                </a:solidFill>
                <a:latin typeface="Arial" charset="0"/>
                <a:ea typeface="微软雅黑" charset="0"/>
                <a:cs typeface="微软雅黑" charset="0"/>
              </a:rPr>
              <a:t>LOGO</a:t>
            </a:r>
            <a:endParaRPr lang="zh-CN" altLang="en-US" b="1">
              <a:solidFill>
                <a:srgbClr val="404040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5688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0" name="矩形 34"/>
          <p:cNvSpPr>
            <a:spLocks noChangeArrowheads="1"/>
          </p:cNvSpPr>
          <p:nvPr/>
        </p:nvSpPr>
        <p:spPr bwMode="auto">
          <a:xfrm>
            <a:off x="3328988" y="990600"/>
            <a:ext cx="12620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solidFill>
                  <a:srgbClr val="C0C0C0"/>
                </a:solidFill>
                <a:ea typeface="微软雅黑" charset="0"/>
                <a:cs typeface="微软雅黑" charset="0"/>
              </a:rPr>
              <a:t>此处记录讲义</a:t>
            </a:r>
          </a:p>
        </p:txBody>
      </p:sp>
      <p:sp>
        <p:nvSpPr>
          <p:cNvPr id="22541" name="矩形 35"/>
          <p:cNvSpPr>
            <a:spLocks noChangeArrowheads="1"/>
          </p:cNvSpPr>
          <p:nvPr/>
        </p:nvSpPr>
        <p:spPr bwMode="auto">
          <a:xfrm>
            <a:off x="3328988" y="3671888"/>
            <a:ext cx="1262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solidFill>
                  <a:srgbClr val="C0C0C0"/>
                </a:solidFill>
                <a:ea typeface="微软雅黑" charset="0"/>
                <a:cs typeface="微软雅黑" charset="0"/>
              </a:rPr>
              <a:t>此处记录讲义</a:t>
            </a:r>
          </a:p>
        </p:txBody>
      </p:sp>
      <p:sp>
        <p:nvSpPr>
          <p:cNvPr id="22542" name="矩形 36"/>
          <p:cNvSpPr>
            <a:spLocks noChangeArrowheads="1"/>
          </p:cNvSpPr>
          <p:nvPr/>
        </p:nvSpPr>
        <p:spPr bwMode="auto">
          <a:xfrm>
            <a:off x="3328988" y="6321425"/>
            <a:ext cx="1262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solidFill>
                  <a:srgbClr val="C0C0C0"/>
                </a:solidFill>
                <a:ea typeface="微软雅黑" charset="0"/>
                <a:cs typeface="微软雅黑" charset="0"/>
              </a:rPr>
              <a:t>此处记录讲义</a:t>
            </a:r>
          </a:p>
        </p:txBody>
      </p:sp>
      <p:pic>
        <p:nvPicPr>
          <p:cNvPr id="1025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928938"/>
            <a:ext cx="26638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6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581650"/>
            <a:ext cx="26638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7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8232775"/>
            <a:ext cx="26638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523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725"/>
            <a:ext cx="57594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9138" y="114300"/>
            <a:ext cx="4319587" cy="233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charset="0"/>
                <a:cs typeface="微软雅黑" charset="0"/>
              </a:defRPr>
            </a:lvl1pPr>
          </a:lstStyle>
          <a:p>
            <a:r>
              <a:rPr lang="zh-CN" altLang="en-US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9138" y="347663"/>
            <a:ext cx="4319587" cy="2333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charset="0"/>
                <a:cs typeface="微软雅黑" charset="0"/>
              </a:defRPr>
            </a:lvl1pPr>
          </a:lstStyle>
          <a:p>
            <a:fld id="{E7ADB484-11A9-F64E-B894-F4C769D95EEC}" type="datetimeFigureOut">
              <a:rPr lang="zh-CN" altLang="en-US"/>
              <a:pPr/>
              <a:t>2017/8/21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625"/>
            <a:ext cx="5759450" cy="2878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275" y="8748713"/>
            <a:ext cx="2971800" cy="2873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微软雅黑" charset="0"/>
                <a:cs typeface="微软雅黑" charset="0"/>
              </a:defRPr>
            </a:lvl1pPr>
          </a:lstStyle>
          <a:p>
            <a:r>
              <a:rPr lang="zh-CN" altLang="en-US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微软雅黑" charset="0"/>
                <a:cs typeface="微软雅黑" charset="0"/>
              </a:defRPr>
            </a:lvl1pPr>
          </a:lstStyle>
          <a:p>
            <a:r>
              <a:rPr lang="zh-CN" altLang="en-US"/>
              <a:t>第 </a:t>
            </a:r>
            <a:fld id="{C6F0BD52-1A1F-7F49-9F8D-D45DF7E2C87D}" type="slidenum">
              <a:rPr lang="zh-CN" altLang="en-US"/>
              <a:pPr/>
              <a:t>‹#›</a:t>
            </a:fld>
            <a:r>
              <a:rPr lang="zh-CN" altLang="en-US"/>
              <a:t> 页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900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300"/>
            <a:ext cx="13684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 b="1">
                <a:solidFill>
                  <a:srgbClr val="404040"/>
                </a:solidFill>
                <a:latin typeface="Arial" charset="0"/>
                <a:ea typeface="微软雅黑" charset="0"/>
                <a:cs typeface="微软雅黑" charset="0"/>
              </a:rPr>
              <a:t>LOGO</a:t>
            </a:r>
            <a:endParaRPr lang="zh-CN" altLang="en-US" b="1">
              <a:solidFill>
                <a:srgbClr val="404040"/>
              </a:solidFill>
              <a:latin typeface="Arial" charset="0"/>
              <a:ea typeface="微软雅黑" charset="0"/>
              <a:cs typeface="微软雅黑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5688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2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eaLnBrk="0" fontAlgn="ctr" hangingPunct="0">
      <a:spcBef>
        <a:spcPct val="30000"/>
      </a:spcBef>
      <a:spcAft>
        <a:spcPct val="0"/>
      </a:spcAft>
      <a:buSzPct val="70000"/>
      <a:buFont typeface="Wingdings" charset="0"/>
      <a:buChar char="l"/>
      <a:defRPr sz="1200" kern="1200">
        <a:solidFill>
          <a:srgbClr val="404040"/>
        </a:solidFill>
        <a:latin typeface="+mn-lt"/>
        <a:ea typeface="+mn-ea"/>
        <a:cs typeface="微软雅黑" charset="0"/>
      </a:defRPr>
    </a:lvl1pPr>
    <a:lvl2pPr marL="628650" indent="-171450" algn="l" rtl="0" eaLnBrk="0" fontAlgn="ctr" hangingPunct="0">
      <a:spcBef>
        <a:spcPct val="30000"/>
      </a:spcBef>
      <a:spcAft>
        <a:spcPct val="0"/>
      </a:spcAft>
      <a:buSzPct val="70000"/>
      <a:buFont typeface="Wingdings" charset="0"/>
      <a:buChar char="l"/>
      <a:defRPr sz="1200" kern="1200">
        <a:solidFill>
          <a:srgbClr val="404040"/>
        </a:solidFill>
        <a:latin typeface="+mn-lt"/>
        <a:ea typeface="+mn-ea"/>
        <a:cs typeface="微软雅黑" charset="0"/>
      </a:defRPr>
    </a:lvl2pPr>
    <a:lvl3pPr marL="1085850" indent="-171450" algn="l" rtl="0" eaLnBrk="0" fontAlgn="ctr" hangingPunct="0">
      <a:spcBef>
        <a:spcPct val="30000"/>
      </a:spcBef>
      <a:spcAft>
        <a:spcPct val="0"/>
      </a:spcAft>
      <a:buSzPct val="70000"/>
      <a:buFont typeface="Wingdings" charset="0"/>
      <a:buChar char="l"/>
      <a:defRPr sz="1200" kern="1200">
        <a:solidFill>
          <a:srgbClr val="404040"/>
        </a:solidFill>
        <a:latin typeface="+mn-lt"/>
        <a:ea typeface="+mn-ea"/>
        <a:cs typeface="微软雅黑" charset="0"/>
      </a:defRPr>
    </a:lvl3pPr>
    <a:lvl4pPr marL="1543050" indent="-171450" algn="l" rtl="0" eaLnBrk="0" fontAlgn="ctr" hangingPunct="0">
      <a:spcBef>
        <a:spcPct val="30000"/>
      </a:spcBef>
      <a:spcAft>
        <a:spcPct val="0"/>
      </a:spcAft>
      <a:buSzPct val="70000"/>
      <a:buFont typeface="Wingdings" charset="0"/>
      <a:buChar char="l"/>
      <a:defRPr sz="1200" kern="1200">
        <a:solidFill>
          <a:srgbClr val="404040"/>
        </a:solidFill>
        <a:latin typeface="+mn-lt"/>
        <a:ea typeface="+mn-ea"/>
        <a:cs typeface="微软雅黑" charset="0"/>
      </a:defRPr>
    </a:lvl4pPr>
    <a:lvl5pPr marL="2000250" indent="-171450" algn="l" rtl="0" eaLnBrk="0" fontAlgn="ctr" hangingPunct="0">
      <a:spcBef>
        <a:spcPct val="30000"/>
      </a:spcBef>
      <a:spcAft>
        <a:spcPct val="0"/>
      </a:spcAft>
      <a:buSzPct val="70000"/>
      <a:buFont typeface="Wingdings" charset="0"/>
      <a:buChar char="l"/>
      <a:defRPr sz="1200" kern="1200">
        <a:solidFill>
          <a:srgbClr val="404040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6F0BD52-1A1F-7F49-9F8D-D45DF7E2C87D}" type="slidenum">
              <a:rPr lang="zh-CN" altLang="en-US" smtClean="0"/>
              <a:pPr/>
              <a:t>1</a:t>
            </a:fld>
            <a:r>
              <a:rPr lang="zh-CN" altLang="en-US" smtClean="0"/>
              <a:t> 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1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890841"/>
            <a:ext cx="12192000" cy="53975"/>
          </a:xfrm>
          <a:prstGeom prst="rect">
            <a:avLst/>
          </a:prstGeom>
          <a:gradFill>
            <a:gsLst>
              <a:gs pos="0">
                <a:srgbClr val="808080"/>
              </a:gs>
              <a:gs pos="96300">
                <a:srgbClr val="DDDDDD"/>
              </a:gs>
              <a:gs pos="100000">
                <a:srgbClr val="C0C0C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181728"/>
            <a:ext cx="12192000" cy="53975"/>
          </a:xfrm>
          <a:prstGeom prst="rect">
            <a:avLst/>
          </a:prstGeom>
          <a:gradFill>
            <a:gsLst>
              <a:gs pos="0">
                <a:srgbClr val="808080"/>
              </a:gs>
              <a:gs pos="96300">
                <a:srgbClr val="DDDDDD"/>
              </a:gs>
              <a:gs pos="100000">
                <a:srgbClr val="C0C0C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/>
          </a:p>
        </p:txBody>
      </p:sp>
      <p:pic>
        <p:nvPicPr>
          <p:cNvPr id="6" name="Picture 4" descr="C:\Users\centrin\Desktop\中金标志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4" y="163516"/>
            <a:ext cx="2844798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1" y="2924178"/>
            <a:ext cx="12211051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7051" y="1196752"/>
            <a:ext cx="11137900" cy="79208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051" y="1988840"/>
            <a:ext cx="11137900" cy="504056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527051" y="6453191"/>
            <a:ext cx="28448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755D31-37CD-9B44-B132-588070B4E232}" type="datetime1">
              <a:rPr lang="zh-CN" altLang="en-US"/>
              <a:pPr/>
              <a:t>2017/8/21</a:t>
            </a:fld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820151" y="6453191"/>
            <a:ext cx="28448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2D31660-E3FF-E043-A2AC-10B71CDE3B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42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4956215"/>
            <a:ext cx="111379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27051" y="1125538"/>
            <a:ext cx="11137900" cy="3743622"/>
          </a:xfrm>
          <a:ln>
            <a:solidFill>
              <a:schemeClr val="tx2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7051" y="5522953"/>
            <a:ext cx="111379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716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centrin\Desktop\中金标志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260353"/>
            <a:ext cx="268862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1" y="2492378"/>
            <a:ext cx="12211051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0" y="2492378"/>
            <a:ext cx="12192000" cy="53975"/>
          </a:xfrm>
          <a:prstGeom prst="rect">
            <a:avLst/>
          </a:prstGeom>
          <a:gradFill>
            <a:gsLst>
              <a:gs pos="0">
                <a:srgbClr val="808080"/>
              </a:gs>
              <a:gs pos="96300">
                <a:srgbClr val="DDDDDD"/>
              </a:gs>
              <a:gs pos="100000">
                <a:srgbClr val="C0C0C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/>
          </a:p>
        </p:txBody>
      </p:sp>
      <p:sp>
        <p:nvSpPr>
          <p:cNvPr id="7" name="矩形 14"/>
          <p:cNvSpPr/>
          <p:nvPr userDrawn="1"/>
        </p:nvSpPr>
        <p:spPr>
          <a:xfrm>
            <a:off x="0" y="6181728"/>
            <a:ext cx="12192000" cy="53975"/>
          </a:xfrm>
          <a:prstGeom prst="rect">
            <a:avLst/>
          </a:prstGeom>
          <a:gradFill>
            <a:gsLst>
              <a:gs pos="0">
                <a:srgbClr val="808080"/>
              </a:gs>
              <a:gs pos="96300">
                <a:srgbClr val="DDDDDD"/>
              </a:gs>
              <a:gs pos="100000">
                <a:srgbClr val="C0C0C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526581"/>
            <a:ext cx="11137900" cy="750292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1" y="1124744"/>
            <a:ext cx="11137900" cy="401836"/>
          </a:xfrm>
        </p:spPr>
        <p:txBody>
          <a:bodyPr anchor="b"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527051" y="6453191"/>
            <a:ext cx="28448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87953A3-4EC9-2249-88FE-522607C3A8CE}" type="datetime1">
              <a:rPr lang="zh-CN" altLang="en-US"/>
              <a:pPr/>
              <a:t>2017/8/21</a:t>
            </a:fld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820151" y="6453191"/>
            <a:ext cx="28448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E33D232-DF35-074F-9F0D-0D8AF023A1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54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890841"/>
            <a:ext cx="12192000" cy="53975"/>
          </a:xfrm>
          <a:prstGeom prst="rect">
            <a:avLst/>
          </a:prstGeom>
          <a:gradFill>
            <a:gsLst>
              <a:gs pos="0">
                <a:srgbClr val="808080"/>
              </a:gs>
              <a:gs pos="96300">
                <a:srgbClr val="DDDDDD"/>
              </a:gs>
              <a:gs pos="100000">
                <a:srgbClr val="C0C0C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/>
          </a:p>
        </p:txBody>
      </p:sp>
      <p:sp>
        <p:nvSpPr>
          <p:cNvPr id="5" name="矩形 13"/>
          <p:cNvSpPr/>
          <p:nvPr userDrawn="1"/>
        </p:nvSpPr>
        <p:spPr>
          <a:xfrm>
            <a:off x="0" y="6181728"/>
            <a:ext cx="12192000" cy="53975"/>
          </a:xfrm>
          <a:prstGeom prst="rect">
            <a:avLst/>
          </a:prstGeom>
          <a:gradFill>
            <a:gsLst>
              <a:gs pos="0">
                <a:srgbClr val="808080"/>
              </a:gs>
              <a:gs pos="96300">
                <a:srgbClr val="DDDDDD"/>
              </a:gs>
              <a:gs pos="100000">
                <a:srgbClr val="C0C0C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/>
          </a:p>
        </p:txBody>
      </p:sp>
      <p:pic>
        <p:nvPicPr>
          <p:cNvPr id="6" name="Picture 3" descr="C:\Users\centrin\Desktop\中金标志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260353"/>
            <a:ext cx="268862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1" y="2924178"/>
            <a:ext cx="12211051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7051" y="1124744"/>
            <a:ext cx="11137900" cy="79208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051" y="1916832"/>
            <a:ext cx="11137900" cy="504056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527051" y="6453191"/>
            <a:ext cx="28448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D71C48-29F1-EC47-9E00-E59BBD070B88}" type="datetime1">
              <a:rPr lang="zh-CN" altLang="en-US"/>
              <a:pPr/>
              <a:t>2017/8/21</a:t>
            </a:fld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820151" y="6453191"/>
            <a:ext cx="28448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B48796B-BA22-0E43-A005-29147BDD1B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27051" y="6453191"/>
            <a:ext cx="28448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4F3135-71D3-A049-B905-E264EF8F023C}" type="datetime1">
              <a:rPr lang="zh-CN" altLang="en-US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453191"/>
            <a:ext cx="3860800" cy="268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r>
              <a:rPr lang="zh-CN" altLang="en-US"/>
              <a:t>此处加公司信息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820151" y="6453191"/>
            <a:ext cx="28448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C09D5D-09B8-B849-969A-C172FFA24E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2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527051" y="6453191"/>
            <a:ext cx="28448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197FC0-3D0E-1A40-ADE5-2346CE2382D7}" type="datetime1">
              <a:rPr lang="zh-CN" altLang="en-US"/>
              <a:pPr/>
              <a:t>2017/8/21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820151" y="6453191"/>
            <a:ext cx="28448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569BE5-D184-CD47-A63E-31B55848C1B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6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1" y="1125538"/>
            <a:ext cx="5473700" cy="639762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052" y="1844827"/>
            <a:ext cx="5469467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1" y="1125538"/>
            <a:ext cx="5473700" cy="639762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1844827"/>
            <a:ext cx="5471584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527051" y="6453191"/>
            <a:ext cx="28448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9E78000-B303-6348-A711-118FF3D2A9C5}" type="datetime1">
              <a:rPr lang="zh-CN" altLang="en-US"/>
              <a:pPr/>
              <a:t>2017/8/21</a:t>
            </a:fld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820151" y="6453191"/>
            <a:ext cx="28448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4633C1-30D0-7E4E-B096-73F2C832DA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66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527051" y="6453191"/>
            <a:ext cx="28448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881C9B8-5619-9F40-A87E-4E30F4A22E90}" type="datetime1">
              <a:rPr lang="zh-CN" altLang="en-US"/>
              <a:pPr/>
              <a:t>2017/8/21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820151" y="6453191"/>
            <a:ext cx="28448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84EFFB-25C4-F84F-BEB8-33D487BE34E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7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4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273053"/>
            <a:ext cx="11137900" cy="708025"/>
          </a:xfrm>
        </p:spPr>
        <p:txBody>
          <a:bodyPr rtlCol="0">
            <a:normAutofit/>
          </a:bodyPr>
          <a:lstStyle>
            <a:lvl1pPr>
              <a:defRPr lang="zh-CN" altLang="en-US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4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36162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021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6988"/>
            <a:ext cx="12204700" cy="100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981077"/>
            <a:ext cx="12192000" cy="53975"/>
          </a:xfrm>
          <a:prstGeom prst="rect">
            <a:avLst/>
          </a:prstGeom>
          <a:gradFill>
            <a:gsLst>
              <a:gs pos="0">
                <a:srgbClr val="808080"/>
              </a:gs>
              <a:gs pos="96300">
                <a:srgbClr val="DDDDDD"/>
              </a:gs>
              <a:gs pos="100000">
                <a:srgbClr val="C0C0C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334433" y="115889"/>
            <a:ext cx="11618384" cy="72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34433" y="1196975"/>
            <a:ext cx="11618384" cy="5111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2" name="Picture 11" descr="C:\Users\centrin\Desktop\中金标志.png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109541"/>
            <a:ext cx="2544451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85" r:id="rId1"/>
    <p:sldLayoutId id="2147484386" r:id="rId2"/>
    <p:sldLayoutId id="2147484387" r:id="rId3"/>
    <p:sldLayoutId id="214748438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itchFamily="34" charset="0"/>
          <a:ea typeface="微软雅黑" pitchFamily="34" charset="-122"/>
        </a:defRPr>
      </a:lvl9pPr>
    </p:titleStyle>
    <p:bodyStyle>
      <a:lvl1pPr marL="342900" indent="-342900" algn="l" rtl="0" eaLnBrk="0" fontAlgn="ctr" hangingPunct="0">
        <a:spcBef>
          <a:spcPct val="0"/>
        </a:spcBef>
        <a:spcAft>
          <a:spcPts val="400"/>
        </a:spcAft>
        <a:buSzPct val="70000"/>
        <a:buFont typeface="Wingdings" charset="0"/>
        <a:buChar char="l"/>
        <a:defRPr sz="2400" b="1" kern="12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ctr" hangingPunct="0">
        <a:spcBef>
          <a:spcPct val="0"/>
        </a:spcBef>
        <a:spcAft>
          <a:spcPts val="400"/>
        </a:spcAft>
        <a:buSzPct val="70000"/>
        <a:buFont typeface="Wingdings" charset="0"/>
        <a:buChar char="l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ctr" hangingPunct="0">
        <a:spcBef>
          <a:spcPct val="0"/>
        </a:spcBef>
        <a:spcAft>
          <a:spcPts val="400"/>
        </a:spcAft>
        <a:buSzPct val="70000"/>
        <a:buFont typeface="Wingdings" charset="0"/>
        <a:buChar char="l"/>
        <a:defRPr kern="12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ctr" hangingPunct="0">
        <a:spcBef>
          <a:spcPct val="0"/>
        </a:spcBef>
        <a:spcAft>
          <a:spcPts val="400"/>
        </a:spcAft>
        <a:buSzPct val="70000"/>
        <a:buFont typeface="Wingdings" charset="0"/>
        <a:buChar char="l"/>
        <a:defRPr sz="1600" kern="1200">
          <a:solidFill>
            <a:schemeClr val="tx1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ctr" hangingPunct="0">
        <a:spcBef>
          <a:spcPct val="0"/>
        </a:spcBef>
        <a:spcAft>
          <a:spcPts val="400"/>
        </a:spcAft>
        <a:buSzPct val="70000"/>
        <a:buFont typeface="Wingdings" charset="0"/>
        <a:buChar char="l"/>
        <a:defRPr sz="1600" kern="1200">
          <a:solidFill>
            <a:schemeClr val="tx1"/>
          </a:solidFill>
          <a:latin typeface="+mn-lt"/>
          <a:ea typeface="+mn-ea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 userDrawn="1"/>
        </p:nvSpPr>
        <p:spPr bwMode="auto">
          <a:xfrm>
            <a:off x="0" y="0"/>
            <a:ext cx="12185651" cy="839244"/>
          </a:xfrm>
          <a:prstGeom prst="rect">
            <a:avLst/>
          </a:prstGeom>
          <a:solidFill>
            <a:srgbClr val="ADDEF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/>
              <a:ea typeface="宋体" charset="-122"/>
              <a:cs typeface=""/>
            </a:endParaRPr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0" y="0"/>
            <a:ext cx="2567608" cy="839244"/>
          </a:xfrm>
          <a:prstGeom prst="rect">
            <a:avLst/>
          </a:prstGeom>
          <a:solidFill>
            <a:srgbClr val="7C76C4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/>
              <a:ea typeface="宋体" charset="-122"/>
              <a:cs typeface=""/>
            </a:endParaRPr>
          </a:p>
        </p:txBody>
      </p:sp>
      <p:pic>
        <p:nvPicPr>
          <p:cNvPr id="17" name="Picture 3" descr="标志白色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785" y="222250"/>
            <a:ext cx="159576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1549903"/>
      </p:ext>
    </p:extLst>
  </p:cSld>
  <p:clrMap bg1="lt1" tx1="dk1" bg2="lt2" tx2="dk2" accent1="accent1" accent2="accent2" accent3="accent3" accent4="accent4" accent5="accent5" accent6="accent6" hlink="hlink" folHlink="folHlink"/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/>
          <p:nvPr/>
        </p:nvSpPr>
        <p:spPr>
          <a:xfrm>
            <a:off x="1586136" y="1387801"/>
            <a:ext cx="1905000" cy="533400"/>
          </a:xfrm>
          <a:prstGeom prst="rect">
            <a:avLst/>
          </a:prstGeom>
          <a:solidFill>
            <a:srgbClr val="FF9901"/>
          </a:solidFill>
          <a:ln w="5715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FFFF"/>
                </a:solidFill>
                <a:latin typeface="Verdana"/>
                <a:cs typeface="Arial"/>
              </a:rPr>
              <a:t>客户</a:t>
            </a:r>
            <a:endParaRPr lang="en-US" sz="1600" b="1" dirty="0">
              <a:solidFill>
                <a:srgbClr val="FFFFFF"/>
              </a:solidFill>
              <a:latin typeface="Verdana"/>
              <a:cs typeface="Arial"/>
            </a:endParaRPr>
          </a:p>
        </p:txBody>
      </p:sp>
      <p:sp>
        <p:nvSpPr>
          <p:cNvPr id="8" name="Rectangle 14"/>
          <p:cNvSpPr/>
          <p:nvPr/>
        </p:nvSpPr>
        <p:spPr>
          <a:xfrm>
            <a:off x="1590941" y="1916832"/>
            <a:ext cx="1905000" cy="4267200"/>
          </a:xfrm>
          <a:prstGeom prst="rect">
            <a:avLst/>
          </a:prstGeom>
          <a:noFill/>
          <a:ln w="5715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Verdana"/>
              <a:cs typeface="Arial"/>
            </a:endParaRPr>
          </a:p>
        </p:txBody>
      </p:sp>
      <p:grpSp>
        <p:nvGrpSpPr>
          <p:cNvPr id="9" name="Group 13"/>
          <p:cNvGrpSpPr/>
          <p:nvPr/>
        </p:nvGrpSpPr>
        <p:grpSpPr>
          <a:xfrm>
            <a:off x="1509936" y="2013626"/>
            <a:ext cx="2057400" cy="3429000"/>
            <a:chOff x="5943600" y="2057400"/>
            <a:chExt cx="2057400" cy="3048000"/>
          </a:xfrm>
        </p:grpSpPr>
        <p:sp>
          <p:nvSpPr>
            <p:cNvPr id="10" name="Rectangle 131"/>
            <p:cNvSpPr/>
            <p:nvPr/>
          </p:nvSpPr>
          <p:spPr>
            <a:xfrm>
              <a:off x="6096000" y="2057400"/>
              <a:ext cx="1752600" cy="304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  <a:latin typeface="Verdana"/>
                <a:cs typeface="Arial"/>
              </a:endParaRPr>
            </a:p>
          </p:txBody>
        </p:sp>
        <p:sp>
          <p:nvSpPr>
            <p:cNvPr id="14" name="Rectangle 12"/>
            <p:cNvSpPr/>
            <p:nvPr/>
          </p:nvSpPr>
          <p:spPr>
            <a:xfrm>
              <a:off x="5943600" y="2133600"/>
              <a:ext cx="2057400" cy="300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Verdana"/>
                  <a:cs typeface="Arial"/>
                </a:rPr>
                <a:t>提升服务指标</a:t>
              </a:r>
              <a:endParaRPr lang="en-US" altLang="zh-CN" sz="1600" b="1" dirty="0" smtClean="0">
                <a:latin typeface="Verdana"/>
                <a:cs typeface="Arial"/>
              </a:endParaRPr>
            </a:p>
          </p:txBody>
        </p:sp>
        <p:sp>
          <p:nvSpPr>
            <p:cNvPr id="15" name="AutoShape 12"/>
            <p:cNvSpPr>
              <a:spLocks/>
            </p:cNvSpPr>
            <p:nvPr/>
          </p:nvSpPr>
          <p:spPr bwMode="auto">
            <a:xfrm>
              <a:off x="6277000" y="2431080"/>
              <a:ext cx="1530301" cy="154433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marL="171450" indent="-171450">
                <a:lnSpc>
                  <a:spcPct val="150000"/>
                </a:lnSpc>
                <a:buFont typeface="Arial" charset="0"/>
                <a:buChar char="•"/>
                <a:defRPr/>
              </a:pPr>
              <a:r>
                <a:rPr lang="zh-CN" altLang="en-US" sz="1200" dirty="0" smtClean="0">
                  <a:latin typeface="Verdana" charset="0"/>
                  <a:cs typeface="Verdana" charset="0"/>
                  <a:sym typeface="Verdana" charset="0"/>
                </a:rPr>
                <a:t>重复来电</a:t>
              </a:r>
              <a:endParaRPr lang="en-US" altLang="zh-CN" sz="1200" dirty="0" smtClean="0">
                <a:latin typeface="Verdana" charset="0"/>
                <a:cs typeface="Verdana" charset="0"/>
                <a:sym typeface="Verdana" charset="0"/>
              </a:endParaRPr>
            </a:p>
            <a:p>
              <a:pPr marL="171450" indent="-171450">
                <a:lnSpc>
                  <a:spcPct val="150000"/>
                </a:lnSpc>
                <a:buFont typeface="Arial" charset="0"/>
                <a:buChar char="•"/>
                <a:defRPr/>
              </a:pPr>
              <a:r>
                <a:rPr lang="zh-CN" altLang="en-US" sz="1200" dirty="0" smtClean="0">
                  <a:latin typeface="Verdana" charset="0"/>
                  <a:cs typeface="Verdana" charset="0"/>
                  <a:sym typeface="Verdana" charset="0"/>
                </a:rPr>
                <a:t>放弃率</a:t>
              </a:r>
              <a:endParaRPr lang="en-US" altLang="zh-CN" sz="1200" dirty="0" smtClean="0">
                <a:latin typeface="Verdana" charset="0"/>
                <a:cs typeface="Verdana" charset="0"/>
                <a:sym typeface="Verdana" charset="0"/>
              </a:endParaRPr>
            </a:p>
            <a:p>
              <a:pPr marL="171450" indent="-171450">
                <a:lnSpc>
                  <a:spcPct val="150000"/>
                </a:lnSpc>
                <a:buFont typeface="Arial" charset="0"/>
                <a:buChar char="•"/>
                <a:defRPr/>
              </a:pPr>
              <a:r>
                <a:rPr lang="zh-CN" altLang="en-US" sz="1200" dirty="0" smtClean="0">
                  <a:latin typeface="Verdana" charset="0"/>
                  <a:cs typeface="Verdana" charset="0"/>
                  <a:sym typeface="Verdana" charset="0"/>
                </a:rPr>
                <a:t>平均通话时长</a:t>
              </a:r>
              <a:endParaRPr lang="en-US" altLang="zh-CN" sz="1200" dirty="0" smtClean="0">
                <a:latin typeface="Verdana" charset="0"/>
                <a:cs typeface="Verdana" charset="0"/>
                <a:sym typeface="Verdana" charset="0"/>
              </a:endParaRPr>
            </a:p>
            <a:p>
              <a:pPr marL="171450" indent="-171450">
                <a:lnSpc>
                  <a:spcPct val="150000"/>
                </a:lnSpc>
                <a:buFont typeface="Arial" charset="0"/>
                <a:buChar char="•"/>
                <a:defRPr/>
              </a:pPr>
              <a:r>
                <a:rPr lang="zh-CN" altLang="en-US" sz="1200" dirty="0" smtClean="0">
                  <a:latin typeface="Verdana" charset="0"/>
                  <a:cs typeface="Verdana" charset="0"/>
                  <a:sym typeface="Verdana" charset="0"/>
                </a:rPr>
                <a:t>静默时间</a:t>
              </a:r>
              <a:endParaRPr lang="en-US" altLang="zh-CN" sz="1200" dirty="0" smtClean="0">
                <a:latin typeface="Verdana" charset="0"/>
                <a:cs typeface="Verdana" charset="0"/>
                <a:sym typeface="Verdana" charset="0"/>
              </a:endParaRPr>
            </a:p>
            <a:p>
              <a:pPr marL="171450" indent="-171450">
                <a:lnSpc>
                  <a:spcPct val="150000"/>
                </a:lnSpc>
                <a:buFont typeface="Arial" charset="0"/>
                <a:buChar char="•"/>
                <a:defRPr/>
              </a:pPr>
              <a:r>
                <a:rPr lang="zh-CN" altLang="en-US" sz="1200" dirty="0" smtClean="0">
                  <a:latin typeface="Verdana" charset="0"/>
                  <a:cs typeface="Verdana" charset="0"/>
                  <a:sym typeface="Verdana" charset="0"/>
                </a:rPr>
                <a:t>非电话业务处理及时率</a:t>
              </a:r>
              <a:endParaRPr lang="en-US" sz="2000" dirty="0">
                <a:latin typeface="Verdana"/>
                <a:cs typeface="Trebuchet MS" charset="0"/>
              </a:endParaRPr>
            </a:p>
          </p:txBody>
        </p:sp>
      </p:grpSp>
      <p:sp>
        <p:nvSpPr>
          <p:cNvPr id="18" name="AutoShape 12"/>
          <p:cNvSpPr>
            <a:spLocks/>
          </p:cNvSpPr>
          <p:nvPr/>
        </p:nvSpPr>
        <p:spPr bwMode="auto">
          <a:xfrm>
            <a:off x="1738536" y="5527576"/>
            <a:ext cx="1752600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just">
              <a:defRPr/>
            </a:pPr>
            <a:endParaRPr lang="en-US" sz="1400" b="0" dirty="0">
              <a:solidFill>
                <a:srgbClr val="000000"/>
              </a:solidFill>
              <a:latin typeface="Verdana"/>
              <a:cs typeface="Trebuchet MS" charset="0"/>
            </a:endParaRPr>
          </a:p>
        </p:txBody>
      </p:sp>
      <p:sp>
        <p:nvSpPr>
          <p:cNvPr id="19" name="Rectangle 61"/>
          <p:cNvSpPr/>
          <p:nvPr/>
        </p:nvSpPr>
        <p:spPr>
          <a:xfrm>
            <a:off x="3719736" y="1412776"/>
            <a:ext cx="19050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57150" cmpd="sng">
            <a:solidFill>
              <a:schemeClr val="tx2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FFFF"/>
                </a:solidFill>
                <a:latin typeface="Verdana"/>
                <a:cs typeface="Arial"/>
              </a:rPr>
              <a:t>呼叫中心</a:t>
            </a:r>
            <a:endParaRPr lang="en-US" sz="1600" b="1" dirty="0">
              <a:solidFill>
                <a:srgbClr val="FFFFFF"/>
              </a:solidFill>
              <a:latin typeface="Verdana"/>
              <a:cs typeface="Arial"/>
            </a:endParaRPr>
          </a:p>
        </p:txBody>
      </p:sp>
      <p:sp>
        <p:nvSpPr>
          <p:cNvPr id="20" name="Rectangle 62"/>
          <p:cNvSpPr/>
          <p:nvPr/>
        </p:nvSpPr>
        <p:spPr>
          <a:xfrm>
            <a:off x="3719736" y="1946176"/>
            <a:ext cx="1905000" cy="4267200"/>
          </a:xfrm>
          <a:prstGeom prst="rect">
            <a:avLst/>
          </a:prstGeom>
          <a:noFill/>
          <a:ln w="57150" cmpd="sng">
            <a:solidFill>
              <a:schemeClr val="tx2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Verdana"/>
              <a:cs typeface="Arial"/>
            </a:endParaRPr>
          </a:p>
        </p:txBody>
      </p:sp>
      <p:sp>
        <p:nvSpPr>
          <p:cNvPr id="21" name="Rectangle 65"/>
          <p:cNvSpPr/>
          <p:nvPr/>
        </p:nvSpPr>
        <p:spPr>
          <a:xfrm>
            <a:off x="3795936" y="2022376"/>
            <a:ext cx="17526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Verdana"/>
              <a:cs typeface="Arial"/>
            </a:endParaRPr>
          </a:p>
        </p:txBody>
      </p:sp>
      <p:sp>
        <p:nvSpPr>
          <p:cNvPr id="26" name="Rectangle 76"/>
          <p:cNvSpPr/>
          <p:nvPr/>
        </p:nvSpPr>
        <p:spPr>
          <a:xfrm>
            <a:off x="5777136" y="1412776"/>
            <a:ext cx="19050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FFFF"/>
                </a:solidFill>
                <a:latin typeface="Verdana"/>
                <a:cs typeface="Arial"/>
              </a:rPr>
              <a:t>员工</a:t>
            </a:r>
            <a:endParaRPr lang="en-US" sz="1600" b="1" dirty="0">
              <a:solidFill>
                <a:srgbClr val="FFFFFF"/>
              </a:solidFill>
              <a:latin typeface="Verdana"/>
              <a:cs typeface="Arial"/>
            </a:endParaRPr>
          </a:p>
        </p:txBody>
      </p:sp>
      <p:sp>
        <p:nvSpPr>
          <p:cNvPr id="27" name="Rectangle 78"/>
          <p:cNvSpPr/>
          <p:nvPr/>
        </p:nvSpPr>
        <p:spPr>
          <a:xfrm>
            <a:off x="5777136" y="1946176"/>
            <a:ext cx="1905000" cy="4267200"/>
          </a:xfrm>
          <a:prstGeom prst="rect">
            <a:avLst/>
          </a:prstGeom>
          <a:noFill/>
          <a:ln w="5715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Verdana"/>
              <a:cs typeface="Arial"/>
            </a:endParaRPr>
          </a:p>
        </p:txBody>
      </p:sp>
      <p:sp>
        <p:nvSpPr>
          <p:cNvPr id="28" name="Rectangle 79"/>
          <p:cNvSpPr/>
          <p:nvPr/>
        </p:nvSpPr>
        <p:spPr>
          <a:xfrm>
            <a:off x="5853336" y="2022376"/>
            <a:ext cx="17526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Verdana"/>
              <a:cs typeface="Arial"/>
            </a:endParaRPr>
          </a:p>
        </p:txBody>
      </p:sp>
      <p:sp>
        <p:nvSpPr>
          <p:cNvPr id="40" name="Rectangle 88"/>
          <p:cNvSpPr/>
          <p:nvPr/>
        </p:nvSpPr>
        <p:spPr>
          <a:xfrm>
            <a:off x="7834536" y="1412776"/>
            <a:ext cx="1905000" cy="533400"/>
          </a:xfrm>
          <a:prstGeom prst="rect">
            <a:avLst/>
          </a:prstGeom>
          <a:solidFill>
            <a:srgbClr val="92D050"/>
          </a:solidFill>
          <a:ln w="57150" cmpd="sng">
            <a:solidFill>
              <a:srgbClr val="C1D82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FFFF"/>
                </a:solidFill>
                <a:latin typeface="Verdana"/>
                <a:cs typeface="Arial"/>
              </a:rPr>
              <a:t>信息</a:t>
            </a:r>
            <a:endParaRPr lang="en-US" sz="1600" b="1" dirty="0">
              <a:solidFill>
                <a:srgbClr val="FFFFFF"/>
              </a:solidFill>
              <a:latin typeface="Verdana"/>
              <a:cs typeface="Arial"/>
            </a:endParaRPr>
          </a:p>
        </p:txBody>
      </p:sp>
      <p:sp>
        <p:nvSpPr>
          <p:cNvPr id="41" name="Rectangle 90"/>
          <p:cNvSpPr/>
          <p:nvPr/>
        </p:nvSpPr>
        <p:spPr>
          <a:xfrm>
            <a:off x="7834536" y="1946176"/>
            <a:ext cx="1905000" cy="4267200"/>
          </a:xfrm>
          <a:prstGeom prst="rect">
            <a:avLst/>
          </a:prstGeom>
          <a:noFill/>
          <a:ln w="57150" cmpd="sng">
            <a:solidFill>
              <a:srgbClr val="C1D82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Verdana"/>
              <a:cs typeface="Arial"/>
            </a:endParaRPr>
          </a:p>
        </p:txBody>
      </p:sp>
      <p:sp>
        <p:nvSpPr>
          <p:cNvPr id="42" name="Rectangle 96"/>
          <p:cNvSpPr/>
          <p:nvPr/>
        </p:nvSpPr>
        <p:spPr>
          <a:xfrm>
            <a:off x="7910736" y="2022376"/>
            <a:ext cx="1752600" cy="342900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Verdana"/>
              <a:cs typeface="Arial"/>
            </a:endParaRPr>
          </a:p>
        </p:txBody>
      </p:sp>
      <p:sp>
        <p:nvSpPr>
          <p:cNvPr id="55" name="Rectangle 12"/>
          <p:cNvSpPr/>
          <p:nvPr/>
        </p:nvSpPr>
        <p:spPr>
          <a:xfrm>
            <a:off x="1592905" y="4261921"/>
            <a:ext cx="205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Verdana"/>
                <a:cs typeface="Arial"/>
              </a:rPr>
              <a:t>提升服务质量</a:t>
            </a:r>
            <a:endParaRPr lang="en-US" altLang="zh-CN" sz="1600" b="1" dirty="0" smtClean="0">
              <a:latin typeface="Verdana"/>
              <a:cs typeface="Arial"/>
            </a:endParaRPr>
          </a:p>
        </p:txBody>
      </p:sp>
      <p:sp>
        <p:nvSpPr>
          <p:cNvPr id="56" name="AutoShape 12"/>
          <p:cNvSpPr>
            <a:spLocks/>
          </p:cNvSpPr>
          <p:nvPr/>
        </p:nvSpPr>
        <p:spPr bwMode="auto">
          <a:xfrm>
            <a:off x="1919536" y="4520124"/>
            <a:ext cx="1528427" cy="8494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200" dirty="0" smtClean="0">
                <a:latin typeface="Verdana" charset="0"/>
                <a:cs typeface="Verdana" charset="0"/>
                <a:sym typeface="Verdana" charset="0"/>
              </a:rPr>
              <a:t>致命错误准确率</a:t>
            </a:r>
            <a:endParaRPr lang="en-US" altLang="zh-CN" sz="1200" dirty="0" smtClean="0">
              <a:latin typeface="Verdana" charset="0"/>
              <a:cs typeface="Verdana" charset="0"/>
              <a:sym typeface="Verdana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200" dirty="0" smtClean="0">
                <a:latin typeface="Verdana" charset="0"/>
                <a:cs typeface="Verdana" charset="0"/>
                <a:sym typeface="Verdana" charset="0"/>
              </a:rPr>
              <a:t>非致命错误准确率</a:t>
            </a:r>
            <a:endParaRPr lang="en-US" altLang="zh-CN" sz="1200" dirty="0" smtClean="0">
              <a:latin typeface="Verdana" charset="0"/>
              <a:cs typeface="Verdana" charset="0"/>
              <a:sym typeface="Verdana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200" dirty="0" smtClean="0">
                <a:latin typeface="Verdana" charset="0"/>
                <a:cs typeface="Verdana" charset="0"/>
                <a:sym typeface="Verdana" charset="0"/>
              </a:rPr>
              <a:t>首次来电解决率</a:t>
            </a:r>
            <a:endParaRPr lang="en-US" altLang="zh-CN" sz="1200" dirty="0" smtClean="0">
              <a:latin typeface="Verdana" charset="0"/>
              <a:cs typeface="Verdana" charset="0"/>
              <a:sym typeface="Verdana" charset="0"/>
            </a:endParaRPr>
          </a:p>
        </p:txBody>
      </p:sp>
      <p:sp>
        <p:nvSpPr>
          <p:cNvPr id="57" name="AutoShape 12"/>
          <p:cNvSpPr>
            <a:spLocks/>
          </p:cNvSpPr>
          <p:nvPr/>
        </p:nvSpPr>
        <p:spPr bwMode="auto">
          <a:xfrm>
            <a:off x="3907085" y="2526922"/>
            <a:ext cx="1530301" cy="7035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200" dirty="0" smtClean="0">
                <a:latin typeface="Verdana" charset="0"/>
                <a:cs typeface="Verdana" charset="0"/>
                <a:sym typeface="Verdana" charset="0"/>
              </a:rPr>
              <a:t>录音存管</a:t>
            </a:r>
            <a:endParaRPr lang="en-US" altLang="zh-CN" sz="1200" dirty="0" smtClean="0">
              <a:latin typeface="Verdana" charset="0"/>
              <a:cs typeface="Verdana" charset="0"/>
              <a:sym typeface="Verdana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200" dirty="0" smtClean="0">
                <a:latin typeface="Verdana" charset="0"/>
                <a:cs typeface="Verdana" charset="0"/>
                <a:sym typeface="Verdana" charset="0"/>
              </a:rPr>
              <a:t>人均话量</a:t>
            </a:r>
            <a:endParaRPr lang="en-US" altLang="zh-CN" sz="1200" dirty="0" smtClean="0">
              <a:latin typeface="Verdana" charset="0"/>
              <a:cs typeface="Verdana" charset="0"/>
              <a:sym typeface="Verdana" charset="0"/>
            </a:endParaRPr>
          </a:p>
        </p:txBody>
      </p:sp>
      <p:sp>
        <p:nvSpPr>
          <p:cNvPr id="58" name="Rectangle 12"/>
          <p:cNvSpPr/>
          <p:nvPr/>
        </p:nvSpPr>
        <p:spPr>
          <a:xfrm>
            <a:off x="3527213" y="2120892"/>
            <a:ext cx="205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Verdana"/>
                <a:cs typeface="Arial"/>
              </a:rPr>
              <a:t>降低成本</a:t>
            </a:r>
            <a:endParaRPr lang="en-US" altLang="zh-CN" sz="1600" b="1" dirty="0" smtClean="0">
              <a:latin typeface="Verdana"/>
              <a:cs typeface="Arial"/>
            </a:endParaRPr>
          </a:p>
        </p:txBody>
      </p:sp>
      <p:sp>
        <p:nvSpPr>
          <p:cNvPr id="59" name="Rectangle 12"/>
          <p:cNvSpPr/>
          <p:nvPr/>
        </p:nvSpPr>
        <p:spPr>
          <a:xfrm>
            <a:off x="3527213" y="3280332"/>
            <a:ext cx="205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Verdana"/>
                <a:cs typeface="Arial"/>
              </a:rPr>
              <a:t>提高收入</a:t>
            </a:r>
            <a:endParaRPr lang="en-US" altLang="zh-CN" sz="1600" b="1" dirty="0" smtClean="0">
              <a:latin typeface="Verdana"/>
              <a:cs typeface="Arial"/>
            </a:endParaRPr>
          </a:p>
        </p:txBody>
      </p:sp>
      <p:sp>
        <p:nvSpPr>
          <p:cNvPr id="60" name="Rectangle 12"/>
          <p:cNvSpPr/>
          <p:nvPr/>
        </p:nvSpPr>
        <p:spPr>
          <a:xfrm>
            <a:off x="7605936" y="2140436"/>
            <a:ext cx="205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Verdana"/>
                <a:cs typeface="Arial"/>
              </a:rPr>
              <a:t>降低风险</a:t>
            </a:r>
            <a:endParaRPr lang="en-US" altLang="zh-CN" sz="1600" b="1" dirty="0" smtClean="0">
              <a:latin typeface="Verdana"/>
              <a:cs typeface="Arial"/>
            </a:endParaRPr>
          </a:p>
        </p:txBody>
      </p:sp>
      <p:sp>
        <p:nvSpPr>
          <p:cNvPr id="61" name="AutoShape 12"/>
          <p:cNvSpPr>
            <a:spLocks/>
          </p:cNvSpPr>
          <p:nvPr/>
        </p:nvSpPr>
        <p:spPr bwMode="auto">
          <a:xfrm>
            <a:off x="8133035" y="2555190"/>
            <a:ext cx="1530301" cy="106369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200" dirty="0" smtClean="0">
                <a:latin typeface="Verdana" charset="0"/>
                <a:cs typeface="Verdana" charset="0"/>
                <a:sym typeface="Verdana" charset="0"/>
              </a:rPr>
              <a:t>投诉录音</a:t>
            </a:r>
            <a:endParaRPr lang="en-US" altLang="zh-CN" sz="1200" dirty="0" smtClean="0">
              <a:latin typeface="Verdana" charset="0"/>
              <a:cs typeface="Verdana" charset="0"/>
              <a:sym typeface="Verdana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200" dirty="0" smtClean="0">
                <a:latin typeface="Verdana" charset="0"/>
                <a:cs typeface="Verdana" charset="0"/>
                <a:sym typeface="Verdana" charset="0"/>
              </a:rPr>
              <a:t>不满意录音</a:t>
            </a:r>
            <a:endParaRPr lang="en-US" altLang="zh-CN" sz="1200" dirty="0" smtClean="0">
              <a:latin typeface="Verdana" charset="0"/>
              <a:cs typeface="Verdana" charset="0"/>
              <a:sym typeface="Verdana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200" dirty="0" smtClean="0">
                <a:latin typeface="Verdana" charset="0"/>
                <a:cs typeface="Verdana" charset="0"/>
                <a:sym typeface="Verdana" charset="0"/>
              </a:rPr>
              <a:t>风险预测</a:t>
            </a:r>
            <a:endParaRPr lang="en-US" altLang="zh-CN" sz="1200" dirty="0" smtClean="0">
              <a:latin typeface="Verdana" charset="0"/>
              <a:cs typeface="Verdana" charset="0"/>
              <a:sym typeface="Verdana" charset="0"/>
            </a:endParaRPr>
          </a:p>
        </p:txBody>
      </p:sp>
      <p:sp>
        <p:nvSpPr>
          <p:cNvPr id="62" name="AutoShape 12"/>
          <p:cNvSpPr>
            <a:spLocks/>
          </p:cNvSpPr>
          <p:nvPr/>
        </p:nvSpPr>
        <p:spPr bwMode="auto">
          <a:xfrm>
            <a:off x="3907084" y="3678869"/>
            <a:ext cx="1530301" cy="12407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200" dirty="0" smtClean="0">
                <a:latin typeface="Verdana" charset="0"/>
                <a:cs typeface="Verdana" charset="0"/>
                <a:sym typeface="Verdana" charset="0"/>
              </a:rPr>
              <a:t>订单转化率</a:t>
            </a:r>
            <a:endParaRPr lang="en-US" altLang="zh-CN" sz="1200" dirty="0" smtClean="0">
              <a:latin typeface="Verdana" charset="0"/>
              <a:cs typeface="Verdana" charset="0"/>
              <a:sym typeface="Verdana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200" dirty="0" smtClean="0">
                <a:latin typeface="Verdana" charset="0"/>
                <a:cs typeface="Verdana" charset="0"/>
                <a:sym typeface="Verdana" charset="0"/>
              </a:rPr>
              <a:t>销售成功率</a:t>
            </a:r>
            <a:endParaRPr lang="en-US" altLang="zh-CN" sz="1200" dirty="0" smtClean="0">
              <a:latin typeface="Verdana" charset="0"/>
              <a:cs typeface="Verdana" charset="0"/>
              <a:sym typeface="Verdana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200" dirty="0" smtClean="0">
                <a:latin typeface="Verdana" charset="0"/>
                <a:cs typeface="Verdana" charset="0"/>
                <a:sym typeface="Verdana" charset="0"/>
              </a:rPr>
              <a:t>人均盈利</a:t>
            </a:r>
            <a:endParaRPr lang="en-US" altLang="zh-CN" sz="1200" dirty="0" smtClean="0">
              <a:latin typeface="Verdana" charset="0"/>
              <a:cs typeface="Verdana" charset="0"/>
              <a:sym typeface="Verdana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200" dirty="0" smtClean="0">
                <a:latin typeface="Verdana" charset="0"/>
                <a:cs typeface="Verdana" charset="0"/>
                <a:sym typeface="Verdana" charset="0"/>
              </a:rPr>
              <a:t>销售分析</a:t>
            </a:r>
            <a:endParaRPr lang="en-US" altLang="zh-CN" sz="1200" dirty="0" smtClean="0">
              <a:latin typeface="Verdana" charset="0"/>
              <a:cs typeface="Verdana" charset="0"/>
              <a:sym typeface="Verdana" charset="0"/>
            </a:endParaRPr>
          </a:p>
        </p:txBody>
      </p:sp>
      <p:sp>
        <p:nvSpPr>
          <p:cNvPr id="63" name="Rectangle 12"/>
          <p:cNvSpPr/>
          <p:nvPr/>
        </p:nvSpPr>
        <p:spPr>
          <a:xfrm>
            <a:off x="5687281" y="2169114"/>
            <a:ext cx="205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Verdana"/>
                <a:cs typeface="Arial"/>
              </a:rPr>
              <a:t>提高员工技能</a:t>
            </a:r>
            <a:endParaRPr lang="en-US" altLang="zh-CN" sz="1600" b="1" dirty="0" smtClean="0">
              <a:latin typeface="Verdana"/>
              <a:cs typeface="Arial"/>
            </a:endParaRPr>
          </a:p>
        </p:txBody>
      </p:sp>
      <p:sp>
        <p:nvSpPr>
          <p:cNvPr id="64" name="AutoShape 12"/>
          <p:cNvSpPr>
            <a:spLocks/>
          </p:cNvSpPr>
          <p:nvPr/>
        </p:nvSpPr>
        <p:spPr bwMode="auto">
          <a:xfrm>
            <a:off x="6075373" y="2526922"/>
            <a:ext cx="1530301" cy="7035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200" dirty="0" smtClean="0">
                <a:latin typeface="Verdana" charset="0"/>
                <a:cs typeface="Verdana" charset="0"/>
                <a:sym typeface="Verdana" charset="0"/>
              </a:rPr>
              <a:t>知识掌握</a:t>
            </a:r>
            <a:endParaRPr lang="en-US" altLang="zh-CN" sz="1200" dirty="0" smtClean="0">
              <a:latin typeface="Verdana" charset="0"/>
              <a:cs typeface="Verdana" charset="0"/>
              <a:sym typeface="Verdana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200" dirty="0" smtClean="0">
                <a:latin typeface="Verdana" charset="0"/>
                <a:cs typeface="Verdana" charset="0"/>
                <a:sym typeface="Verdana" charset="0"/>
              </a:rPr>
              <a:t>服务技巧</a:t>
            </a:r>
            <a:endParaRPr lang="en-US" altLang="zh-CN" sz="1200" dirty="0" smtClean="0">
              <a:latin typeface="Verdana" charset="0"/>
              <a:cs typeface="Verdana" charset="0"/>
              <a:sym typeface="Verdana" charset="0"/>
            </a:endParaRPr>
          </a:p>
        </p:txBody>
      </p:sp>
      <p:sp>
        <p:nvSpPr>
          <p:cNvPr id="65" name="AutoShape 12"/>
          <p:cNvSpPr>
            <a:spLocks/>
          </p:cNvSpPr>
          <p:nvPr/>
        </p:nvSpPr>
        <p:spPr bwMode="auto">
          <a:xfrm>
            <a:off x="1608068" y="5563414"/>
            <a:ext cx="1752600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>
              <a:defRPr/>
            </a:pPr>
            <a:r>
              <a:rPr lang="zh-CN" altLang="en-US" sz="1400" b="1" dirty="0" smtClean="0">
                <a:latin typeface="Verdana" charset="0"/>
                <a:cs typeface="Verdana" charset="0"/>
                <a:sym typeface="Verdana" charset="0"/>
              </a:rPr>
              <a:t>探究客户</a:t>
            </a:r>
            <a:endParaRPr lang="en-US" altLang="zh-CN" sz="1400" b="1" dirty="0" smtClean="0">
              <a:latin typeface="Verdana" charset="0"/>
              <a:cs typeface="Verdana" charset="0"/>
              <a:sym typeface="Verdana" charset="0"/>
            </a:endParaRPr>
          </a:p>
          <a:p>
            <a:pPr algn="ctr">
              <a:defRPr/>
            </a:pPr>
            <a:r>
              <a:rPr lang="zh-CN" altLang="en-US" sz="1400" b="1" dirty="0" smtClean="0">
                <a:latin typeface="Verdana" charset="0"/>
                <a:cs typeface="Verdana" charset="0"/>
                <a:sym typeface="Verdana" charset="0"/>
              </a:rPr>
              <a:t>真正需求</a:t>
            </a:r>
            <a:endParaRPr lang="en-US" sz="2400" b="1" dirty="0">
              <a:latin typeface="Verdana"/>
              <a:cs typeface="Trebuchet MS" charset="0"/>
            </a:endParaRPr>
          </a:p>
        </p:txBody>
      </p:sp>
      <p:sp>
        <p:nvSpPr>
          <p:cNvPr id="66" name="Rectangle 12"/>
          <p:cNvSpPr/>
          <p:nvPr/>
        </p:nvSpPr>
        <p:spPr>
          <a:xfrm>
            <a:off x="5699103" y="3358962"/>
            <a:ext cx="205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latin typeface="Verdana"/>
                <a:cs typeface="Arial"/>
              </a:rPr>
              <a:t>关注员工满意</a:t>
            </a:r>
            <a:endParaRPr lang="en-US" altLang="zh-CN" sz="1600" b="1" dirty="0" smtClean="0">
              <a:latin typeface="Verdana"/>
              <a:cs typeface="Arial"/>
            </a:endParaRPr>
          </a:p>
        </p:txBody>
      </p:sp>
      <p:sp>
        <p:nvSpPr>
          <p:cNvPr id="67" name="AutoShape 12"/>
          <p:cNvSpPr>
            <a:spLocks/>
          </p:cNvSpPr>
          <p:nvPr/>
        </p:nvSpPr>
        <p:spPr bwMode="auto">
          <a:xfrm>
            <a:off x="6075374" y="3678869"/>
            <a:ext cx="1530301" cy="12407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200" dirty="0" smtClean="0">
                <a:latin typeface="Verdana" charset="0"/>
                <a:cs typeface="Verdana" charset="0"/>
                <a:sym typeface="Verdana" charset="0"/>
              </a:rPr>
              <a:t>服务态度</a:t>
            </a:r>
            <a:endParaRPr lang="en-US" altLang="zh-CN" sz="1200" dirty="0" smtClean="0">
              <a:latin typeface="Verdana" charset="0"/>
              <a:cs typeface="Verdana" charset="0"/>
              <a:sym typeface="Verdana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200" dirty="0" smtClean="0">
                <a:latin typeface="Verdana" charset="0"/>
                <a:cs typeface="Verdana" charset="0"/>
                <a:sym typeface="Verdana" charset="0"/>
              </a:rPr>
              <a:t>服务情绪</a:t>
            </a:r>
            <a:endParaRPr lang="en-US" altLang="zh-CN" sz="1200" dirty="0" smtClean="0">
              <a:latin typeface="Verdana" charset="0"/>
              <a:cs typeface="Verdana" charset="0"/>
              <a:sym typeface="Verdana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200" dirty="0" smtClean="0">
                <a:latin typeface="Verdana" charset="0"/>
                <a:cs typeface="Verdana" charset="0"/>
                <a:sym typeface="Verdana" charset="0"/>
              </a:rPr>
              <a:t>语速过快</a:t>
            </a:r>
            <a:endParaRPr lang="en-US" altLang="zh-CN" sz="1200" dirty="0" smtClean="0">
              <a:latin typeface="Verdana" charset="0"/>
              <a:cs typeface="Verdana" charset="0"/>
              <a:sym typeface="Verdana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200" dirty="0" smtClean="0">
                <a:latin typeface="Verdana" charset="0"/>
                <a:cs typeface="Verdana" charset="0"/>
                <a:sym typeface="Verdana" charset="0"/>
              </a:rPr>
              <a:t>离职倾向</a:t>
            </a:r>
            <a:endParaRPr lang="en-US" altLang="zh-CN" sz="1200" dirty="0" smtClean="0">
              <a:latin typeface="Verdana" charset="0"/>
              <a:cs typeface="Verdana" charset="0"/>
              <a:sym typeface="Verdana" charset="0"/>
            </a:endParaRPr>
          </a:p>
        </p:txBody>
      </p:sp>
      <p:sp>
        <p:nvSpPr>
          <p:cNvPr id="68" name="AutoShape 12"/>
          <p:cNvSpPr>
            <a:spLocks/>
          </p:cNvSpPr>
          <p:nvPr/>
        </p:nvSpPr>
        <p:spPr bwMode="auto">
          <a:xfrm>
            <a:off x="3739233" y="5579884"/>
            <a:ext cx="1885828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>
              <a:defRPr/>
            </a:pPr>
            <a:r>
              <a:rPr lang="zh-CN" altLang="en-US" sz="1400" b="1" dirty="0" smtClean="0">
                <a:latin typeface="Verdana" charset="0"/>
                <a:cs typeface="Verdana" charset="0"/>
                <a:sym typeface="Verdana" charset="0"/>
              </a:rPr>
              <a:t>聚焦呼叫中心</a:t>
            </a:r>
            <a:endParaRPr lang="en-US" altLang="zh-CN" sz="1400" b="1" dirty="0" smtClean="0">
              <a:latin typeface="Verdana" charset="0"/>
              <a:cs typeface="Verdana" charset="0"/>
              <a:sym typeface="Verdana" charset="0"/>
            </a:endParaRPr>
          </a:p>
          <a:p>
            <a:pPr algn="ctr">
              <a:defRPr/>
            </a:pPr>
            <a:r>
              <a:rPr lang="zh-CN" altLang="en-US" sz="1400" b="1" dirty="0" smtClean="0">
                <a:latin typeface="Verdana" charset="0"/>
                <a:cs typeface="Verdana" charset="0"/>
                <a:sym typeface="Verdana" charset="0"/>
              </a:rPr>
              <a:t>实际需求</a:t>
            </a:r>
            <a:endParaRPr lang="en-US" sz="2400" b="1" dirty="0">
              <a:latin typeface="Verdana"/>
              <a:cs typeface="Trebuchet MS" charset="0"/>
            </a:endParaRPr>
          </a:p>
        </p:txBody>
      </p:sp>
      <p:sp>
        <p:nvSpPr>
          <p:cNvPr id="69" name="AutoShape 12"/>
          <p:cNvSpPr>
            <a:spLocks/>
          </p:cNvSpPr>
          <p:nvPr/>
        </p:nvSpPr>
        <p:spPr bwMode="auto">
          <a:xfrm>
            <a:off x="5853075" y="5579884"/>
            <a:ext cx="1752600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>
              <a:defRPr/>
            </a:pPr>
            <a:r>
              <a:rPr lang="zh-CN" altLang="en-US" sz="1400" b="1" dirty="0" smtClean="0">
                <a:latin typeface="Verdana" charset="0"/>
                <a:cs typeface="Verdana" charset="0"/>
                <a:sym typeface="Verdana" charset="0"/>
              </a:rPr>
              <a:t>关注员工发展</a:t>
            </a:r>
            <a:endParaRPr lang="en-US" sz="2400" b="1" dirty="0">
              <a:latin typeface="Verdana"/>
              <a:cs typeface="Trebuchet MS" charset="0"/>
            </a:endParaRPr>
          </a:p>
        </p:txBody>
      </p:sp>
      <p:sp>
        <p:nvSpPr>
          <p:cNvPr id="70" name="AutoShape 12"/>
          <p:cNvSpPr>
            <a:spLocks/>
          </p:cNvSpPr>
          <p:nvPr/>
        </p:nvSpPr>
        <p:spPr bwMode="auto">
          <a:xfrm>
            <a:off x="7834536" y="5579884"/>
            <a:ext cx="1752600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>
              <a:defRPr/>
            </a:pPr>
            <a:r>
              <a:rPr lang="zh-CN" altLang="en-US" sz="1400" b="1" dirty="0" smtClean="0">
                <a:latin typeface="Verdana" charset="0"/>
                <a:cs typeface="Verdana" charset="0"/>
                <a:sym typeface="Verdana" charset="0"/>
              </a:rPr>
              <a:t>寻找价值信息</a:t>
            </a:r>
            <a:endParaRPr lang="en-US" sz="2400" b="1" dirty="0">
              <a:latin typeface="Verdana"/>
              <a:cs typeface="Trebuchet MS" charset="0"/>
            </a:endParaRPr>
          </a:p>
        </p:txBody>
      </p:sp>
      <p:sp>
        <p:nvSpPr>
          <p:cNvPr id="71" name="Rectangle 12"/>
          <p:cNvSpPr/>
          <p:nvPr/>
        </p:nvSpPr>
        <p:spPr>
          <a:xfrm>
            <a:off x="7771991" y="3563909"/>
            <a:ext cx="205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smtClean="0">
                <a:latin typeface="Verdana"/>
                <a:cs typeface="Arial"/>
              </a:rPr>
              <a:t>客户价值信息收集</a:t>
            </a:r>
            <a:endParaRPr lang="en-US" altLang="zh-CN" sz="1600" b="1" dirty="0" smtClean="0">
              <a:latin typeface="Verdana"/>
              <a:cs typeface="Arial"/>
            </a:endParaRPr>
          </a:p>
        </p:txBody>
      </p:sp>
      <p:sp>
        <p:nvSpPr>
          <p:cNvPr id="72" name="AutoShape 12"/>
          <p:cNvSpPr>
            <a:spLocks/>
          </p:cNvSpPr>
          <p:nvPr/>
        </p:nvSpPr>
        <p:spPr bwMode="auto">
          <a:xfrm>
            <a:off x="8108981" y="3940562"/>
            <a:ext cx="1530301" cy="12540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200" dirty="0" smtClean="0">
                <a:latin typeface="Verdana" charset="0"/>
                <a:cs typeface="Verdana" charset="0"/>
                <a:sym typeface="Verdana" charset="0"/>
              </a:rPr>
              <a:t>竞争对手信息</a:t>
            </a:r>
            <a:endParaRPr lang="en-US" altLang="zh-CN" sz="1200" dirty="0" smtClean="0">
              <a:latin typeface="Verdana" charset="0"/>
              <a:cs typeface="Verdana" charset="0"/>
              <a:sym typeface="Verdana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200" dirty="0" smtClean="0">
                <a:latin typeface="Verdana" charset="0"/>
                <a:cs typeface="Verdana" charset="0"/>
                <a:sym typeface="Verdana" charset="0"/>
              </a:rPr>
              <a:t>产品意见</a:t>
            </a:r>
            <a:endParaRPr lang="en-US" altLang="zh-CN" sz="1200" dirty="0" smtClean="0">
              <a:latin typeface="Verdana" charset="0"/>
              <a:cs typeface="Verdana" charset="0"/>
              <a:sym typeface="Verdana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200" dirty="0" smtClean="0">
                <a:latin typeface="Verdana" charset="0"/>
                <a:cs typeface="Verdana" charset="0"/>
                <a:sym typeface="Verdana" charset="0"/>
              </a:rPr>
              <a:t>服务意见</a:t>
            </a:r>
            <a:endParaRPr lang="en-US" altLang="zh-CN" sz="1200" dirty="0" smtClean="0">
              <a:latin typeface="Verdana" charset="0"/>
              <a:cs typeface="Verdana" charset="0"/>
              <a:sym typeface="Verdana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200" dirty="0" smtClean="0">
                <a:latin typeface="Verdana" charset="0"/>
                <a:cs typeface="Verdana" charset="0"/>
                <a:sym typeface="Verdana" charset="0"/>
              </a:rPr>
              <a:t>异常高峰时段原因</a:t>
            </a:r>
            <a:endParaRPr lang="en-US" altLang="zh-CN" sz="1200" dirty="0" smtClean="0">
              <a:latin typeface="Verdana" charset="0"/>
              <a:cs typeface="Verdana" charset="0"/>
              <a:sym typeface="Verdana" charset="0"/>
            </a:endParaRPr>
          </a:p>
        </p:txBody>
      </p:sp>
      <p:sp>
        <p:nvSpPr>
          <p:cNvPr id="73" name="标题 2"/>
          <p:cNvSpPr txBox="1">
            <a:spLocks/>
          </p:cNvSpPr>
          <p:nvPr/>
        </p:nvSpPr>
        <p:spPr bwMode="auto">
          <a:xfrm>
            <a:off x="911424" y="162259"/>
            <a:ext cx="10969385" cy="72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微软雅黑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  <a:cs typeface="微软雅黑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  <a:cs typeface="微软雅黑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  <a:cs typeface="微软雅黑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  <a:cs typeface="微软雅黑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defRPr>
            </a:lvl9pPr>
          </a:lstStyle>
          <a:p>
            <a:r>
              <a:rPr kumimoji="1" lang="zh-CN" altLang="en-US" dirty="0" smtClean="0">
                <a:latin typeface="华文中宋" pitchFamily="2" charset="-122"/>
                <a:ea typeface="华文中宋" pitchFamily="2" charset="-122"/>
              </a:rPr>
              <a:t>全方位关注呼叫中心服务</a:t>
            </a:r>
            <a:endParaRPr kumimoji="1"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8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PPT素材夹_0411">
  <a:themeElements>
    <a:clrScheme name="自定义 1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00589A"/>
      </a:accent1>
      <a:accent2>
        <a:srgbClr val="047BCC"/>
      </a:accent2>
      <a:accent3>
        <a:srgbClr val="007A77"/>
      </a:accent3>
      <a:accent4>
        <a:srgbClr val="00D69E"/>
      </a:accent4>
      <a:accent5>
        <a:srgbClr val="FF6600"/>
      </a:accent5>
      <a:accent6>
        <a:srgbClr val="FF9900"/>
      </a:accent6>
      <a:hlink>
        <a:srgbClr val="373737"/>
      </a:hlink>
      <a:folHlink>
        <a:srgbClr val="6E6E6E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内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39128</TotalTime>
  <Words>120</Words>
  <Application>Microsoft Macintosh PowerPoint</Application>
  <PresentationFormat>宽屏</PresentationFormat>
  <Paragraphs>47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 Black</vt:lpstr>
      <vt:lpstr>Calibri</vt:lpstr>
      <vt:lpstr>Trebuchet MS</vt:lpstr>
      <vt:lpstr>Verdana</vt:lpstr>
      <vt:lpstr>Wingdings</vt:lpstr>
      <vt:lpstr>华文中宋</vt:lpstr>
      <vt:lpstr>宋体</vt:lpstr>
      <vt:lpstr>微软雅黑</vt:lpstr>
      <vt:lpstr>Arial</vt:lpstr>
      <vt:lpstr>PPT素材夹_0411</vt:lpstr>
      <vt:lpstr>内页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点击此处添加幻灯主标题</dc:title>
  <dc:subject>TP-营造建筑</dc:subject>
  <dc:creator>zhnagsir</dc:creator>
  <cp:keywords>XS-普屏 4：3;SC-淡蓝色;BG-浅色;DH-静态;XJ-二级</cp:keywords>
  <dc:description>我爱PPT中文网</dc:description>
  <cp:lastModifiedBy>Microsoft Office 用户</cp:lastModifiedBy>
  <cp:revision>560</cp:revision>
  <dcterms:created xsi:type="dcterms:W3CDTF">2012-08-23T06:33:15Z</dcterms:created>
  <dcterms:modified xsi:type="dcterms:W3CDTF">2017-08-21T01:29:22Z</dcterms:modified>
  <cp:category>UDi-主题模板</cp:category>
</cp:coreProperties>
</file>