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09" r:id="rId2"/>
  </p:sldMasterIdLst>
  <p:notesMasterIdLst>
    <p:notesMasterId r:id="rId22"/>
  </p:notesMasterIdLst>
  <p:handoutMasterIdLst>
    <p:handoutMasterId r:id="rId23"/>
  </p:handoutMasterIdLst>
  <p:sldIdLst>
    <p:sldId id="268" r:id="rId3"/>
    <p:sldId id="274" r:id="rId4"/>
    <p:sldId id="281" r:id="rId5"/>
    <p:sldId id="283" r:id="rId6"/>
    <p:sldId id="284" r:id="rId7"/>
    <p:sldId id="288" r:id="rId8"/>
    <p:sldId id="285" r:id="rId9"/>
    <p:sldId id="287" r:id="rId10"/>
    <p:sldId id="286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24" autoAdjust="0"/>
  </p:normalViewPr>
  <p:slideViewPr>
    <p:cSldViewPr snapToGrid="0">
      <p:cViewPr>
        <p:scale>
          <a:sx n="80" d="100"/>
          <a:sy n="80" d="100"/>
        </p:scale>
        <p:origin x="-109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DF5DE-FB75-4EF3-B46C-EB7BA3E21A9F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明确你爬虫的目标</a:t>
          </a:r>
        </a:p>
      </dsp:txBody>
      <dsp:txXfrm>
        <a:off x="35709" y="35709"/>
        <a:ext cx="3865988" cy="1147782"/>
      </dsp:txXfrm>
    </dsp:sp>
    <dsp:sp modelId="{88804AF3-0ED5-4602-A011-01C0F9384FEF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规划爬取的方式</a:t>
          </a:r>
        </a:p>
      </dsp:txBody>
      <dsp:txXfrm>
        <a:off x="492908" y="1458108"/>
        <a:ext cx="3860502" cy="1147782"/>
      </dsp:txXfrm>
    </dsp:sp>
    <dsp:sp modelId="{9A23D553-6A4C-4794-AEE3-381554AE005A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/>
            <a:t>写代码不断调试</a:t>
          </a:r>
        </a:p>
      </dsp:txBody>
      <dsp:txXfrm>
        <a:off x="950108" y="2880508"/>
        <a:ext cx="3860502" cy="1147782"/>
      </dsp:txXfrm>
    </dsp:sp>
    <dsp:sp modelId="{863A61E9-E183-45F0-AF3E-44F08CC25DAC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67428" y="924560"/>
        <a:ext cx="435864" cy="596341"/>
      </dsp:txXfrm>
    </dsp:sp>
    <dsp:sp modelId="{83A4512F-F5A8-46AB-96EB-6553B04181E4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024628" y="2338832"/>
        <a:ext cx="435864" cy="596341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21BE0-57A3-4739-82EC-CE50848A038C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D42F-B61C-477B-96A1-DD27D3D938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2234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FBCF-01EC-44CE-B003-A85A89465692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08E1-1265-47B9-AE4D-D4DC141A2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3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帮老师做好</a:t>
            </a:r>
            <a:r>
              <a:rPr kumimoji="1" lang="en-US" altLang="zh-CN"/>
              <a:t>PPT</a:t>
            </a:r>
            <a:r>
              <a:rPr kumimoji="1" lang="zh-CN" altLang="en-US"/>
              <a:t>的原因是什么？是为了让老师觉得我们真正和他们站在一起，在一起把教育这个事情做好，或者把他们包装的更好，给他们带来更大的成就感。</a:t>
            </a:r>
          </a:p>
          <a:p>
            <a:r>
              <a:rPr kumimoji="1" lang="zh-CN" altLang="en-US"/>
              <a:t>希望各位销售部的同事可以更加骄傲地和老师交流</a:t>
            </a:r>
          </a:p>
          <a:p>
            <a:endParaRPr kumimoji="1" lang="zh-CN" altLang="en-US"/>
          </a:p>
          <a:p>
            <a:r>
              <a:rPr kumimoji="1" lang="en-US" altLang="zh-CN"/>
              <a:t>PPT</a:t>
            </a:r>
            <a:r>
              <a:rPr kumimoji="1" lang="zh-CN" altLang="en-US"/>
              <a:t>模板以马竹青老师的</a:t>
            </a:r>
            <a:r>
              <a:rPr kumimoji="1" lang="en-US" altLang="zh-CN"/>
              <a:t>PPT</a:t>
            </a:r>
            <a:r>
              <a:rPr kumimoji="1" lang="zh-CN" altLang="en-US"/>
              <a:t>为例：</a:t>
            </a:r>
          </a:p>
          <a:p>
            <a:r>
              <a:rPr kumimoji="1" lang="zh-CN" altLang="en-US"/>
              <a:t>一、目前有两大模板：</a:t>
            </a:r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CDA</a:t>
            </a:r>
            <a:r>
              <a:rPr kumimoji="1" lang="zh-CN" altLang="en-US"/>
              <a:t>数据分析师（以红色为主色调）；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 err="1"/>
              <a:t>Peixun.net</a:t>
            </a:r>
            <a:r>
              <a:rPr kumimoji="1" lang="zh-CN" altLang="en-US"/>
              <a:t>（以黑色为主色调）</a:t>
            </a:r>
          </a:p>
          <a:p>
            <a:r>
              <a:rPr kumimoji="1" lang="zh-CN" altLang="en-US"/>
              <a:t>二、模板分为：</a:t>
            </a:r>
          </a:p>
          <a:p>
            <a:r>
              <a:rPr kumimoji="1" lang="en-US" altLang="zh-CN"/>
              <a:t>1</a:t>
            </a:r>
            <a:r>
              <a:rPr kumimoji="1" lang="zh-CN" altLang="en-US"/>
              <a:t>、封面页：课程标题（</a:t>
            </a:r>
            <a:r>
              <a:rPr kumimoji="1" lang="en-US" altLang="zh-CN"/>
              <a:t>12</a:t>
            </a:r>
            <a:r>
              <a:rPr kumimoji="1" lang="zh-CN" altLang="en-US"/>
              <a:t>号</a:t>
            </a:r>
            <a:r>
              <a:rPr kumimoji="1" lang="en-US" altLang="zh-CN"/>
              <a:t>/</a:t>
            </a:r>
            <a:r>
              <a:rPr kumimoji="1" lang="zh-CN" altLang="en-US"/>
              <a:t>微软雅黑</a:t>
            </a:r>
            <a:r>
              <a:rPr kumimoji="1" lang="en-US" altLang="zh-CN"/>
              <a:t>/</a:t>
            </a:r>
            <a:r>
              <a:rPr kumimoji="1" lang="zh-CN" altLang="en-US"/>
              <a:t>加粗</a:t>
            </a:r>
            <a:r>
              <a:rPr kumimoji="1" lang="en-US" altLang="zh-CN"/>
              <a:t>+18</a:t>
            </a:r>
            <a:r>
              <a:rPr kumimoji="1" lang="zh-CN" altLang="en-US"/>
              <a:t>号</a:t>
            </a:r>
            <a:r>
              <a:rPr kumimoji="1" lang="en-US" altLang="zh-CN"/>
              <a:t>/</a:t>
            </a:r>
            <a:r>
              <a:rPr kumimoji="1" lang="zh-CN" altLang="en-US"/>
              <a:t>微软雅黑</a:t>
            </a:r>
            <a:r>
              <a:rPr kumimoji="1" lang="en-US" altLang="zh-CN"/>
              <a:t>/</a:t>
            </a:r>
            <a:r>
              <a:rPr kumimoji="1" lang="zh-CN" altLang="en-US"/>
              <a:t>加粗）</a:t>
            </a:r>
            <a:r>
              <a:rPr kumimoji="1" lang="en-US" altLang="zh-CN"/>
              <a:t>+</a:t>
            </a:r>
            <a:r>
              <a:rPr kumimoji="1" lang="zh-CN" altLang="en-US"/>
              <a:t>相关内容图片（</a:t>
            </a:r>
            <a:r>
              <a:rPr kumimoji="1" lang="en-US" altLang="zh-CN" err="1"/>
              <a:t>png</a:t>
            </a:r>
            <a:r>
              <a:rPr kumimoji="1" lang="zh-CN" altLang="en-US"/>
              <a:t>）</a:t>
            </a:r>
            <a:r>
              <a:rPr kumimoji="1" lang="en-US" altLang="zh-CN"/>
              <a:t>+</a:t>
            </a:r>
            <a:r>
              <a:rPr kumimoji="1" lang="zh-CN" altLang="en-US"/>
              <a:t>老师照片（圆形、方形、矩形均可，在差不多的区域）</a:t>
            </a:r>
            <a:r>
              <a:rPr kumimoji="1" lang="en-US" altLang="zh-CN"/>
              <a:t>+</a:t>
            </a:r>
            <a:r>
              <a:rPr kumimoji="1" lang="zh-CN" altLang="en-US"/>
              <a:t>老师姓名（</a:t>
            </a:r>
            <a:r>
              <a:rPr kumimoji="1" lang="en-US" altLang="zh-CN"/>
              <a:t>18</a:t>
            </a:r>
            <a:r>
              <a:rPr kumimoji="1" lang="zh-CN" altLang="en-US"/>
              <a:t>号</a:t>
            </a:r>
            <a:r>
              <a:rPr kumimoji="1" lang="en-US" altLang="zh-CN"/>
              <a:t>/</a:t>
            </a:r>
            <a:r>
              <a:rPr kumimoji="1" lang="zh-CN" altLang="en-US"/>
              <a:t>微软雅黑</a:t>
            </a:r>
            <a:r>
              <a:rPr kumimoji="1" lang="en-US" altLang="zh-CN"/>
              <a:t>/</a:t>
            </a:r>
            <a:r>
              <a:rPr kumimoji="1" lang="zh-CN" altLang="en-US"/>
              <a:t>加粗）</a:t>
            </a:r>
            <a:r>
              <a:rPr kumimoji="1" lang="en-US" altLang="zh-CN"/>
              <a:t>+</a:t>
            </a:r>
            <a:r>
              <a:rPr kumimoji="1" lang="zh-CN" altLang="en-US"/>
              <a:t>老师简介（</a:t>
            </a:r>
            <a:r>
              <a:rPr kumimoji="1" lang="en-US" altLang="zh-CN"/>
              <a:t>12</a:t>
            </a:r>
            <a:r>
              <a:rPr kumimoji="1" lang="zh-CN" altLang="en-US"/>
              <a:t>号</a:t>
            </a:r>
            <a:r>
              <a:rPr kumimoji="1" lang="en-US" altLang="zh-CN"/>
              <a:t>/</a:t>
            </a:r>
            <a:r>
              <a:rPr kumimoji="1" lang="zh-CN" altLang="en-US"/>
              <a:t>微软雅黑</a:t>
            </a:r>
            <a:r>
              <a:rPr kumimoji="1" lang="en-US" altLang="zh-CN"/>
              <a:t>/</a:t>
            </a:r>
            <a:r>
              <a:rPr kumimoji="1" lang="zh-CN" altLang="en-US"/>
              <a:t>加粗）</a:t>
            </a:r>
          </a:p>
          <a:p>
            <a:r>
              <a:rPr kumimoji="1" lang="zh-CN" altLang="en-US"/>
              <a:t>一些细节：重要的内容尽量不要放的太往下，坐在后面的同学看不到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、内容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426402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关键元素：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1</a:t>
            </a:r>
            <a:r>
              <a:rPr kumimoji="1" lang="zh-CN" altLang="en-US" smtClean="0"/>
              <a:t>、小标题（红色</a:t>
            </a:r>
            <a:r>
              <a:rPr kumimoji="1" lang="en-US" altLang="zh-CN" smtClean="0"/>
              <a:t>/18</a:t>
            </a:r>
            <a:r>
              <a:rPr kumimoji="1" lang="zh-CN" altLang="en-US" smtClean="0"/>
              <a:t>号</a:t>
            </a:r>
            <a:r>
              <a:rPr kumimoji="1" lang="en-US" altLang="zh-CN" smtClean="0"/>
              <a:t>/</a:t>
            </a:r>
            <a:r>
              <a:rPr kumimoji="1" lang="zh-CN" altLang="en-US" smtClean="0"/>
              <a:t>微软雅黑）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mtClean="0"/>
              <a:t>2</a:t>
            </a:r>
            <a:r>
              <a:rPr kumimoji="1" lang="zh-CN" altLang="en-US" smtClean="0"/>
              <a:t>、</a:t>
            </a:r>
            <a:r>
              <a:rPr kumimoji="1" lang="en-US" altLang="zh-CN" err="1" smtClean="0"/>
              <a:t>bulletpoint</a:t>
            </a:r>
            <a:r>
              <a:rPr kumimoji="1" lang="zh-CN" altLang="en-US" smtClean="0"/>
              <a:t>（灰色三角</a:t>
            </a:r>
            <a:r>
              <a:rPr kumimoji="1" lang="en-US" altLang="zh-CN" smtClean="0"/>
              <a:t>/75%</a:t>
            </a:r>
            <a:r>
              <a:rPr kumimoji="1" lang="zh-CN" altLang="en-US" smtClean="0"/>
              <a:t>大小），出现次数比较多，可以复制粘贴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308E1-1265-47B9-AE4D-D4DC141A25B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124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A课件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15" y="6517627"/>
            <a:ext cx="768085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‹#›</a:t>
            </a:fld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7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A课件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15" y="6519202"/>
            <a:ext cx="768085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‹#›</a:t>
            </a:fld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8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3751" y="6516052"/>
            <a:ext cx="9180512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23751" y="6546830"/>
            <a:ext cx="669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！）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15" y="6517627"/>
            <a:ext cx="768085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‹#›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2776" y="175846"/>
            <a:ext cx="3360218" cy="6770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线连接符 10"/>
          <p:cNvCxnSpPr/>
          <p:nvPr userDrawn="1"/>
        </p:nvCxnSpPr>
        <p:spPr>
          <a:xfrm>
            <a:off x="5628117" y="1220755"/>
            <a:ext cx="0" cy="3744416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31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3751" y="6516052"/>
            <a:ext cx="9180512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23751" y="6546830"/>
            <a:ext cx="669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20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！）</a:t>
            </a: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251520" y="1124744"/>
            <a:ext cx="8640960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2"/>
          <p:cNvSpPr>
            <a:spLocks noGrp="1"/>
          </p:cNvSpPr>
          <p:nvPr>
            <p:ph type="title"/>
          </p:nvPr>
        </p:nvSpPr>
        <p:spPr>
          <a:xfrm>
            <a:off x="427669" y="364609"/>
            <a:ext cx="7886700" cy="758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15" y="6519202"/>
            <a:ext cx="768085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‹#›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8615" y="428641"/>
            <a:ext cx="2595385" cy="63049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32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ibo.com/ttarticle/p/show?id=2309404060970669498447" TargetMode="External"/><Relationship Id="rId5" Type="http://schemas.openxmlformats.org/officeDocument/2006/relationships/hyperlink" Target="http://weibo.com/ttarticle/p/show?id=2309404060872833142672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32490" y="1027726"/>
            <a:ext cx="3936437" cy="1632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600" b="1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数据分析师就业班</a:t>
            </a:r>
            <a:br>
              <a:rPr kumimoji="1" lang="zh-CN" altLang="en-US" sz="1600" b="1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sz="1600" b="1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之</a:t>
            </a:r>
          </a:p>
          <a:p>
            <a:pPr algn="ctr"/>
            <a:r>
              <a:rPr kumimoji="1" lang="en-US" altLang="zh-CN" sz="3200" b="1" err="1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YaHei" charset="0"/>
              </a:rPr>
              <a:t>MySQL</a:t>
            </a:r>
            <a:r>
              <a:rPr kumimoji="1" lang="zh-CN" altLang="en-US" sz="3200" b="1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YaHei" charset="0"/>
              </a:rPr>
              <a:t>基础</a:t>
            </a:r>
            <a:endParaRPr kumimoji="1" lang="zh-CN" altLang="en-US" sz="3200" b="1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Microsoft YaHe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9429" y="3712118"/>
            <a:ext cx="1755791" cy="56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YaHei" charset="0"/>
              </a:rPr>
              <a:t>刘志恒</a:t>
            </a:r>
            <a:endParaRPr kumimoji="1" lang="en-US" altLang="zh-CN" sz="3200" b="1" smtClean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Microsoft YaHei" charset="0"/>
            </a:endParaRPr>
          </a:p>
          <a:p>
            <a:pPr algn="ctr"/>
            <a:r>
              <a:rPr kumimoji="1" lang="en-US" altLang="zh-CN" sz="3200" b="1" err="1" smtClean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Microsoft YaHei" charset="0"/>
              </a:rPr>
              <a:t>Carry.law</a:t>
            </a:r>
            <a:endParaRPr kumimoji="1" lang="zh-CN" altLang="en-US" sz="3200" b="1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Microsoft YaHei" charset="0"/>
            </a:endParaRPr>
          </a:p>
        </p:txBody>
      </p:sp>
      <p:sp>
        <p:nvSpPr>
          <p:cNvPr id="10242" name="AutoShape 2" descr="http://img4.imgtn.bdimg.com/it/u=1421471404,1366921536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AutoShape 4" descr="http://img4.imgtn.bdimg.com/it/u=1421471404,1366921536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564" y="2636322"/>
            <a:ext cx="4634616" cy="250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648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10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03918" y="471487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单表查询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5636" y="1531916"/>
            <a:ext cx="75289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逻辑操作符</a:t>
            </a:r>
            <a:endParaRPr lang="zh-CN" altLang="en-US" sz="2400" smtClean="0"/>
          </a:p>
          <a:p>
            <a:r>
              <a:rPr lang="en-US" sz="2000" smtClean="0"/>
              <a:t>and/or      =&gt;      </a:t>
            </a:r>
            <a:r>
              <a:rPr lang="zh-CN" altLang="en-US" sz="2000" smtClean="0"/>
              <a:t>且</a:t>
            </a:r>
            <a:r>
              <a:rPr lang="en-US" altLang="zh-CN" sz="2000" smtClean="0"/>
              <a:t>/</a:t>
            </a:r>
            <a:r>
              <a:rPr lang="zh-CN" altLang="en-US" sz="2000" smtClean="0"/>
              <a:t>或</a:t>
            </a:r>
          </a:p>
          <a:p>
            <a:r>
              <a:rPr lang="en-US" sz="2000" smtClean="0"/>
              <a:t>!=(&lt;&gt;)     =&gt;      </a:t>
            </a:r>
            <a:r>
              <a:rPr lang="zh-CN" altLang="en-US" sz="2000" smtClean="0"/>
              <a:t>不等于</a:t>
            </a:r>
          </a:p>
          <a:p>
            <a:r>
              <a:rPr lang="en-US" sz="2000" smtClean="0"/>
              <a:t>is null       =&gt;      </a:t>
            </a:r>
            <a:r>
              <a:rPr lang="zh-CN" altLang="en-US" sz="2000" smtClean="0"/>
              <a:t>查询空值</a:t>
            </a:r>
          </a:p>
          <a:p>
            <a:r>
              <a:rPr lang="en-US" sz="2000" smtClean="0"/>
              <a:t>like           =&gt;      </a:t>
            </a:r>
            <a:r>
              <a:rPr lang="zh-CN" altLang="en-US" sz="2000" smtClean="0"/>
              <a:t>模糊查询</a:t>
            </a:r>
          </a:p>
          <a:p>
            <a:r>
              <a:rPr lang="en-US" sz="2000" smtClean="0"/>
              <a:t>between ``` and ```  =&gt;   b&lt;=a&lt;c</a:t>
            </a:r>
          </a:p>
          <a:p>
            <a:endParaRPr lang="en-US" altLang="zh-CN" sz="2000" b="1" smtClean="0"/>
          </a:p>
          <a:p>
            <a:r>
              <a:rPr lang="zh-CN" altLang="en-US" sz="2400" b="1" smtClean="0"/>
              <a:t>逻辑表达式</a:t>
            </a:r>
            <a:endParaRPr lang="en-US" altLang="zh-CN" sz="2400" b="1" smtClean="0"/>
          </a:p>
          <a:p>
            <a:r>
              <a:rPr lang="en-US" sz="2000" smtClean="0"/>
              <a:t>case when ``` else ``` end</a:t>
            </a:r>
            <a:endParaRPr lang="zh-CN" altLang="en-US" sz="2000" smtClean="0"/>
          </a:p>
          <a:p>
            <a:r>
              <a:rPr lang="en-US" sz="2000" smtClean="0"/>
              <a:t>select ename,sal,case when sal&lt;= 2000 then '</a:t>
            </a:r>
            <a:r>
              <a:rPr lang="zh-CN" altLang="en-US" sz="2000" smtClean="0"/>
              <a:t>过低</a:t>
            </a:r>
            <a:r>
              <a:rPr lang="en-US" sz="2000" smtClean="0"/>
              <a:t>'</a:t>
            </a:r>
            <a:endParaRPr lang="zh-CN" altLang="en-US" sz="2000" smtClean="0"/>
          </a:p>
          <a:p>
            <a:r>
              <a:rPr lang="en-US" sz="2000" smtClean="0"/>
              <a:t>                      when sal&gt;= 4000 then '</a:t>
            </a:r>
            <a:r>
              <a:rPr lang="zh-CN" altLang="en-US" sz="2000" smtClean="0"/>
              <a:t>过高</a:t>
            </a:r>
            <a:r>
              <a:rPr lang="en-US" sz="2000" smtClean="0"/>
              <a:t>'</a:t>
            </a:r>
            <a:endParaRPr lang="zh-CN" altLang="en-US" sz="2000" smtClean="0"/>
          </a:p>
          <a:p>
            <a:r>
              <a:rPr lang="en-US" sz="2000" smtClean="0"/>
              <a:t>                      else '</a:t>
            </a:r>
            <a:r>
              <a:rPr lang="zh-CN" altLang="en-US" sz="2000" smtClean="0"/>
              <a:t>可行</a:t>
            </a:r>
            <a:r>
              <a:rPr lang="en-US" sz="2000" smtClean="0"/>
              <a:t>'</a:t>
            </a:r>
            <a:endParaRPr lang="zh-CN" altLang="en-US" sz="2000" smtClean="0"/>
          </a:p>
          <a:p>
            <a:r>
              <a:rPr lang="en-US" sz="2000" smtClean="0"/>
              <a:t>                      end as status</a:t>
            </a:r>
            <a:endParaRPr lang="zh-CN" altLang="en-US" sz="2000" smtClean="0"/>
          </a:p>
          <a:p>
            <a:r>
              <a:rPr lang="en-US" sz="2000" smtClean="0"/>
              <a:t>from emp where deptno = 10;</a:t>
            </a:r>
            <a:endParaRPr lang="zh-CN" altLang="en-US" sz="2000" smtClean="0"/>
          </a:p>
          <a:p>
            <a:endParaRPr lang="zh-CN" altLang="en-US" smtClean="0"/>
          </a:p>
          <a:p>
            <a:endParaRPr lang="zh-CN" alt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2516" y="1910629"/>
            <a:ext cx="3276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11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75170" y="483362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多表查询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265" y="1389414"/>
            <a:ext cx="1757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创建两张</a:t>
            </a:r>
            <a:endParaRPr lang="en-US" altLang="zh-CN" sz="2400" b="1" smtClean="0"/>
          </a:p>
          <a:p>
            <a:r>
              <a:rPr lang="zh-CN" altLang="en-US" sz="2400" b="1" smtClean="0"/>
              <a:t>测试表：</a:t>
            </a:r>
            <a:endParaRPr lang="zh-CN" altLang="en-US" sz="24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86792" y="1448790"/>
          <a:ext cx="2277094" cy="1580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2768"/>
                <a:gridCol w="1834326"/>
              </a:tblGrid>
              <a:tr h="26336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/>
                        <a:t>表名</a:t>
                      </a:r>
                      <a:r>
                        <a:rPr lang="en-US" sz="1100" kern="0"/>
                        <a:t>:a1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3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x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1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one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2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two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2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two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3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3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three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79524" y="1448787"/>
          <a:ext cx="2256310" cy="15794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18116"/>
                <a:gridCol w="1738194"/>
              </a:tblGrid>
              <a:tr h="2654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/>
                        <a:t>表名</a:t>
                      </a:r>
                      <a:r>
                        <a:rPr lang="en-US" sz="1100" kern="0"/>
                        <a:t>:a2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x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z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1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one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2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two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4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/>
                        <a:t>four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639" y="3277590"/>
            <a:ext cx="24938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纵向查询</a:t>
            </a:r>
            <a:endParaRPr lang="en-US" altLang="zh-CN" sz="2000" b="1" smtClean="0"/>
          </a:p>
          <a:p>
            <a:r>
              <a:rPr lang="en-US" sz="2000" smtClean="0"/>
              <a:t>select * from a1</a:t>
            </a:r>
            <a:endParaRPr lang="zh-CN" altLang="en-US" sz="2000" smtClean="0"/>
          </a:p>
          <a:p>
            <a:r>
              <a:rPr lang="en-US" sz="2000" smtClean="0"/>
              <a:t>union</a:t>
            </a:r>
            <a:endParaRPr lang="zh-CN" altLang="en-US" sz="2000" smtClean="0"/>
          </a:p>
          <a:p>
            <a:r>
              <a:rPr lang="en-US" sz="2000" smtClean="0"/>
              <a:t>select * from a2;</a:t>
            </a:r>
            <a:endParaRPr lang="zh-CN" altLang="en-US" sz="2000" smtClean="0"/>
          </a:p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1958" y="3265715"/>
            <a:ext cx="6092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横向查询</a:t>
            </a:r>
            <a:endParaRPr lang="en-US" altLang="zh-CN" sz="2000" b="1" smtClean="0"/>
          </a:p>
          <a:p>
            <a:r>
              <a:rPr lang="en-US" altLang="zh-CN" sz="2000" smtClean="0"/>
              <a:t>-</a:t>
            </a:r>
            <a:r>
              <a:rPr lang="zh-CN" altLang="en-US" sz="2000" smtClean="0"/>
              <a:t>内连接</a:t>
            </a:r>
            <a:endParaRPr lang="en-US" altLang="zh-CN" sz="2000" smtClean="0"/>
          </a:p>
          <a:p>
            <a:r>
              <a:rPr lang="en-US" sz="2000" smtClean="0"/>
              <a:t>select * from a1 inner join a2 on a1.x=a2.m;</a:t>
            </a:r>
            <a:endParaRPr lang="zh-CN" altLang="en-US" sz="2000" smtClean="0"/>
          </a:p>
          <a:p>
            <a:r>
              <a:rPr lang="en-US" sz="2000" smtClean="0"/>
              <a:t>select * from a1 join a2 on a1.x=a2.m;</a:t>
            </a:r>
            <a:endParaRPr lang="zh-CN" altLang="en-US" sz="2000" smtClean="0"/>
          </a:p>
          <a:p>
            <a:r>
              <a:rPr lang="en-US" sz="2000" smtClean="0"/>
              <a:t>select * from a1,a2 where a1.x=a2.m;</a:t>
            </a:r>
            <a:endParaRPr lang="zh-CN" altLang="en-US" sz="2000" smtClean="0"/>
          </a:p>
          <a:p>
            <a:r>
              <a:rPr lang="en-US" sz="2000" smtClean="0"/>
              <a:t>-- </a:t>
            </a:r>
            <a:r>
              <a:rPr lang="zh-CN" altLang="en-US" sz="2000" smtClean="0"/>
              <a:t>左链接</a:t>
            </a:r>
          </a:p>
          <a:p>
            <a:r>
              <a:rPr lang="en-US" sz="2000" smtClean="0"/>
              <a:t>select * from a1 left join a2 on a1.x=a2.m;</a:t>
            </a:r>
            <a:endParaRPr lang="zh-CN" altLang="en-US" sz="2000" smtClean="0"/>
          </a:p>
          <a:p>
            <a:r>
              <a:rPr lang="en-US" sz="2000" smtClean="0"/>
              <a:t>-- </a:t>
            </a:r>
            <a:r>
              <a:rPr lang="zh-CN" altLang="en-US" sz="2000" smtClean="0"/>
              <a:t>右链接</a:t>
            </a:r>
          </a:p>
          <a:p>
            <a:r>
              <a:rPr lang="en-US" sz="2000" smtClean="0"/>
              <a:t>select * from a1 right join a2 on a1.x=a2.m</a:t>
            </a:r>
            <a:r>
              <a:rPr lang="en-US" smtClean="0"/>
              <a:t>;</a:t>
            </a:r>
            <a:endParaRPr lang="zh-CN" altLang="en-US" smtClean="0"/>
          </a:p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07" y="4685991"/>
            <a:ext cx="2924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12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75170" y="435861"/>
            <a:ext cx="14157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子查询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1258" y="1508166"/>
          <a:ext cx="8383982" cy="4933659"/>
        </p:xfrm>
        <a:graphic>
          <a:graphicData uri="http://schemas.openxmlformats.org/drawingml/2006/table">
            <a:tbl>
              <a:tblPr/>
              <a:tblGrid>
                <a:gridCol w="671390"/>
                <a:gridCol w="671390"/>
                <a:gridCol w="671390"/>
                <a:gridCol w="671390"/>
                <a:gridCol w="671390"/>
                <a:gridCol w="671390"/>
                <a:gridCol w="998692"/>
                <a:gridCol w="671390"/>
                <a:gridCol w="671390"/>
                <a:gridCol w="671390"/>
                <a:gridCol w="671390"/>
                <a:gridCol w="671390"/>
              </a:tblGrid>
              <a:tr h="42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球员编号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球员姓名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姓首字母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生日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性别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加入时间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街道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房号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邮政号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乡镇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电话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联盟编号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PLAYERNO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NAME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INITIALS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BIRTH_DATE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SEX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JOINED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STREET 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HOUSENO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POSTCODE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TOWN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PHONENO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LEAGUENO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Everett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R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1948-09-01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1975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Stoney Road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3575NH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070-237893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2411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Parmenter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R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1964-06-25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1977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Haseltine Lane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1234KK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070-476537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8467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Wise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GWS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1963-05-11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1981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Edgecombe Way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39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9758VB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070-347689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Newcastle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B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1962-07-08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F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Station Road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6584WO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Inglewood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070-458458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2983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27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Collins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DD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1964-12-28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F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Long Drive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804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8457DK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Eltham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079-234857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2513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28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Collins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1963-06-22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F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Old Main Road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1294QK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Midhurst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010-659599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39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Bishop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D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1956-10-29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Eaton Square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9629CD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070-393435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Baker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E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1963-01-09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Lewis Street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4444LJ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Inglewood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070-368753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1124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53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57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Brown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1971-08-17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1985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Edgecombe Way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16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4377CB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070-473458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6409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511" y="1175657"/>
            <a:ext cx="2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创建测试表</a:t>
            </a:r>
            <a:r>
              <a:rPr lang="en-US" altLang="zh-CN" b="1" smtClean="0"/>
              <a:t>players</a:t>
            </a:r>
            <a:r>
              <a:rPr lang="zh-CN" altLang="en-US" b="1" smtClean="0"/>
              <a:t>：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13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98921" y="495238"/>
            <a:ext cx="14157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子查询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0639" y="4013858"/>
          <a:ext cx="8241476" cy="2185060"/>
        </p:xfrm>
        <a:graphic>
          <a:graphicData uri="http://schemas.openxmlformats.org/drawingml/2006/table">
            <a:tbl>
              <a:tblPr/>
              <a:tblGrid>
                <a:gridCol w="2060369"/>
                <a:gridCol w="2060369"/>
                <a:gridCol w="2060369"/>
                <a:gridCol w="2060369"/>
              </a:tblGrid>
              <a:tr h="218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支付编号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球员编号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支付时间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总数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PAYMENTNO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PLAYERNO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PAYMENT_DATE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AMOUNT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1980-12-08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1981-05-05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1983-09-10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1984-12-08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1980-12-08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1980-12-08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1982-12-30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1984-11-12   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514" y="3621975"/>
            <a:ext cx="2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创建测试表</a:t>
            </a:r>
            <a:r>
              <a:rPr lang="en-US" altLang="zh-CN" b="1" smtClean="0"/>
              <a:t>players</a:t>
            </a:r>
            <a:r>
              <a:rPr lang="zh-CN" altLang="en-US" b="1" smtClean="0"/>
              <a:t>：</a:t>
            </a:r>
            <a:endParaRPr lang="zh-CN" altLang="en-US" b="1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19592" y="1353787"/>
          <a:ext cx="8380023" cy="2218311"/>
        </p:xfrm>
        <a:graphic>
          <a:graphicData uri="http://schemas.openxmlformats.org/drawingml/2006/table">
            <a:tbl>
              <a:tblPr/>
              <a:tblGrid>
                <a:gridCol w="671073"/>
                <a:gridCol w="671073"/>
                <a:gridCol w="671073"/>
                <a:gridCol w="671073"/>
                <a:gridCol w="671073"/>
                <a:gridCol w="671073"/>
                <a:gridCol w="998220"/>
                <a:gridCol w="671073"/>
                <a:gridCol w="671073"/>
                <a:gridCol w="671073"/>
                <a:gridCol w="671073"/>
                <a:gridCol w="671073"/>
              </a:tblGrid>
              <a:tr h="4346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Hope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PK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1956-11-11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1982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Magdalene Road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16A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1812UP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070-353548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1608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346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95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Miller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1963-05-14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1972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High Street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33A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5746OP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Douglas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070-867564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Parmenter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1963-02-28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1979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Haseltine Lane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6494SG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Stratford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070-494593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6524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346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Moorman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D 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1970-05-10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F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Stout Street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65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9437AO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Eltham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079-987571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7060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3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112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Bailey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IP  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1963-10-01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F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1984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Vixen Road  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6392LK 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Plymouth 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010-548745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1319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14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98921" y="495238"/>
            <a:ext cx="14157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子查询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6888" y="1306287"/>
            <a:ext cx="8229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1.</a:t>
            </a:r>
            <a:r>
              <a:rPr lang="zh-CN" altLang="en-US" sz="2000" b="1" smtClean="0"/>
              <a:t>表子查询</a:t>
            </a:r>
            <a:r>
              <a:rPr lang="en-US" sz="2000" b="1" smtClean="0"/>
              <a:t> from</a:t>
            </a:r>
            <a:r>
              <a:rPr lang="zh-CN" altLang="en-US" sz="2000" b="1" smtClean="0"/>
              <a:t>型</a:t>
            </a:r>
            <a:endParaRPr lang="en-US" altLang="zh-CN" sz="2000" b="1" smtClean="0"/>
          </a:p>
          <a:p>
            <a:r>
              <a:rPr lang="en-US" smtClean="0"/>
              <a:t>select playerno from (select playerno,sex from players where playerno&lt; 10) as players10 where sex='M';</a:t>
            </a:r>
            <a:endParaRPr lang="en-US" altLang="zh-CN" smtClean="0"/>
          </a:p>
          <a:p>
            <a:r>
              <a:rPr lang="en-US" altLang="zh-CN" sz="2000" b="1" smtClean="0"/>
              <a:t>2.</a:t>
            </a:r>
            <a:r>
              <a:rPr lang="zh-CN" altLang="en-US" sz="2000" b="1" smtClean="0"/>
              <a:t>行子查询</a:t>
            </a:r>
            <a:r>
              <a:rPr lang="en-US" sz="2000" b="1" smtClean="0"/>
              <a:t> where</a:t>
            </a:r>
            <a:r>
              <a:rPr lang="zh-CN" altLang="en-US" sz="2000" b="1" smtClean="0"/>
              <a:t>型</a:t>
            </a:r>
          </a:p>
          <a:p>
            <a:r>
              <a:rPr lang="en-US" smtClean="0"/>
              <a:t>select playerno from players where (sex, town)=(select sex,town from players where playerno = 100);</a:t>
            </a:r>
            <a:endParaRPr lang="en-US" altLang="zh-CN" smtClean="0"/>
          </a:p>
          <a:p>
            <a:r>
              <a:rPr lang="en-US" altLang="zh-CN" sz="2000" b="1" smtClean="0"/>
              <a:t>3.</a:t>
            </a:r>
            <a:r>
              <a:rPr lang="zh-CN" altLang="en-US" sz="2000" b="1" smtClean="0"/>
              <a:t>列子查询</a:t>
            </a:r>
            <a:endParaRPr lang="en-US" altLang="zh-CN" sz="2000" b="1" smtClean="0"/>
          </a:p>
          <a:p>
            <a:r>
              <a:rPr lang="en-US" altLang="zh-CN" b="1" smtClean="0"/>
              <a:t>·</a:t>
            </a:r>
            <a:r>
              <a:rPr lang="en-US" altLang="zh-CN" smtClean="0"/>
              <a:t> </a:t>
            </a:r>
            <a:r>
              <a:rPr lang="en-US" smtClean="0"/>
              <a:t>select playerno,name,town</a:t>
            </a:r>
            <a:r>
              <a:rPr lang="zh-CN" altLang="en-US" smtClean="0"/>
              <a:t> </a:t>
            </a:r>
            <a:r>
              <a:rPr lang="en-US" smtClean="0"/>
              <a:t>from players where playerno in (select playerno from players where sex=“F”);   </a:t>
            </a:r>
            <a:r>
              <a:rPr lang="en-US" altLang="zh-CN" b="1" smtClean="0"/>
              <a:t>#in</a:t>
            </a:r>
            <a:r>
              <a:rPr lang="zh-CN" altLang="en-US" b="1" smtClean="0"/>
              <a:t>子查询</a:t>
            </a:r>
            <a:endParaRPr lang="en-US" b="1" smtClean="0"/>
          </a:p>
          <a:p>
            <a:r>
              <a:rPr lang="en-US" altLang="zh-CN" b="1" smtClean="0"/>
              <a:t>·</a:t>
            </a:r>
            <a:r>
              <a:rPr lang="en-US" altLang="zh-CN" smtClean="0"/>
              <a:t> </a:t>
            </a:r>
            <a:r>
              <a:rPr lang="en-US" smtClean="0"/>
              <a:t>select playerno,birth_date,town</a:t>
            </a:r>
            <a:r>
              <a:rPr lang="zh-CN" altLang="en-US" smtClean="0"/>
              <a:t> </a:t>
            </a:r>
            <a:r>
              <a:rPr lang="en-US" smtClean="0"/>
              <a:t>from players as p1 where birth_date&gt; any(select birth_date from players as p2 where p1.town = p2.town);   </a:t>
            </a:r>
            <a:r>
              <a:rPr lang="en-US" altLang="zh-CN" b="1" smtClean="0"/>
              <a:t>#any</a:t>
            </a:r>
            <a:r>
              <a:rPr lang="zh-CN" altLang="en-US" b="1" smtClean="0"/>
              <a:t>子查询</a:t>
            </a:r>
            <a:endParaRPr lang="en-US" altLang="zh-CN" b="1" smtClean="0"/>
          </a:p>
          <a:p>
            <a:r>
              <a:rPr lang="en-US" altLang="zh-CN" b="1" smtClean="0"/>
              <a:t>·</a:t>
            </a:r>
            <a:r>
              <a:rPr lang="en-US" altLang="zh-CN" smtClean="0"/>
              <a:t> </a:t>
            </a:r>
            <a:r>
              <a:rPr lang="en-US" smtClean="0"/>
              <a:t>select playerno,name,birth_date</a:t>
            </a:r>
            <a:r>
              <a:rPr lang="zh-CN" altLang="en-US" smtClean="0"/>
              <a:t> </a:t>
            </a:r>
            <a:r>
              <a:rPr lang="en-US" smtClean="0"/>
              <a:t>from players where birth_date&lt;= all(select birth_date from players);   </a:t>
            </a:r>
            <a:r>
              <a:rPr lang="en-US" altLang="zh-CN" b="1" smtClean="0"/>
              <a:t>#all</a:t>
            </a:r>
            <a:r>
              <a:rPr lang="zh-CN" altLang="en-US" b="1" smtClean="0"/>
              <a:t>子查询</a:t>
            </a:r>
            <a:endParaRPr lang="en-US" altLang="zh-CN" b="1" smtClean="0"/>
          </a:p>
          <a:p>
            <a:r>
              <a:rPr lang="en-US" altLang="zh-CN" sz="2000" b="1" smtClean="0"/>
              <a:t>4.</a:t>
            </a:r>
            <a:r>
              <a:rPr lang="en-US" sz="2000" b="1" smtClean="0"/>
              <a:t> exists</a:t>
            </a:r>
            <a:r>
              <a:rPr lang="zh-CN" altLang="en-US" sz="2000" b="1" smtClean="0"/>
              <a:t>型子查询</a:t>
            </a:r>
            <a:endParaRPr lang="en-US" altLang="zh-CN" sz="2000" b="1" smtClean="0"/>
          </a:p>
          <a:p>
            <a:r>
              <a:rPr lang="en-US" smtClean="0"/>
              <a:t>select name,initials from players where exists (select * from penalties where playerno = players.playerno);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15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高级查询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1267" y="1413165"/>
            <a:ext cx="85027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1. </a:t>
            </a:r>
            <a:r>
              <a:rPr lang="zh-CN" altLang="en-US" sz="2400" b="1" smtClean="0"/>
              <a:t>数字运算</a:t>
            </a:r>
            <a:endParaRPr lang="en-US" altLang="zh-CN" sz="2400" b="1" smtClean="0"/>
          </a:p>
          <a:p>
            <a:r>
              <a:rPr lang="en-US" smtClean="0"/>
              <a:t>select deptno,</a:t>
            </a:r>
            <a:endParaRPr lang="zh-CN" altLang="en-US" smtClean="0"/>
          </a:p>
          <a:p>
            <a:r>
              <a:rPr lang="en-US" smtClean="0"/>
              <a:t>         avg(sal) as </a:t>
            </a:r>
            <a:r>
              <a:rPr lang="zh-CN" altLang="en-US" smtClean="0"/>
              <a:t>平均值</a:t>
            </a:r>
            <a:r>
              <a:rPr lang="en-US" smtClean="0"/>
              <a:t>,</a:t>
            </a:r>
            <a:endParaRPr lang="zh-CN" altLang="en-US" smtClean="0"/>
          </a:p>
          <a:p>
            <a:r>
              <a:rPr lang="en-US" smtClean="0"/>
              <a:t>         min(sal) as </a:t>
            </a:r>
            <a:r>
              <a:rPr lang="zh-CN" altLang="en-US" smtClean="0"/>
              <a:t>最小值</a:t>
            </a:r>
            <a:r>
              <a:rPr lang="en-US" smtClean="0"/>
              <a:t>,</a:t>
            </a:r>
            <a:endParaRPr lang="zh-CN" altLang="en-US" smtClean="0"/>
          </a:p>
          <a:p>
            <a:r>
              <a:rPr lang="en-US" smtClean="0"/>
              <a:t>         max(sal) as </a:t>
            </a:r>
            <a:r>
              <a:rPr lang="zh-CN" altLang="en-US" smtClean="0"/>
              <a:t>最大值</a:t>
            </a:r>
            <a:r>
              <a:rPr lang="en-US" smtClean="0"/>
              <a:t>,</a:t>
            </a:r>
            <a:endParaRPr lang="zh-CN" altLang="en-US" smtClean="0"/>
          </a:p>
          <a:p>
            <a:r>
              <a:rPr lang="en-US" smtClean="0"/>
              <a:t>         sum(sal) as </a:t>
            </a:r>
            <a:r>
              <a:rPr lang="zh-CN" altLang="en-US" smtClean="0"/>
              <a:t>工资合计</a:t>
            </a:r>
          </a:p>
          <a:p>
            <a:r>
              <a:rPr lang="en-US" smtClean="0"/>
              <a:t>         count(ename) </a:t>
            </a:r>
            <a:r>
              <a:rPr lang="zh-CN" altLang="en-US" smtClean="0"/>
              <a:t>部门人数</a:t>
            </a:r>
            <a:r>
              <a:rPr lang="en-US" smtClean="0"/>
              <a:t>,</a:t>
            </a:r>
            <a:endParaRPr lang="zh-CN" altLang="en-US" smtClean="0"/>
          </a:p>
          <a:p>
            <a:r>
              <a:rPr lang="en-US" smtClean="0"/>
              <a:t>         count(comm) </a:t>
            </a:r>
            <a:r>
              <a:rPr lang="zh-CN" altLang="en-US" smtClean="0"/>
              <a:t>获得提成人数</a:t>
            </a:r>
          </a:p>
          <a:p>
            <a:r>
              <a:rPr lang="en-US" smtClean="0"/>
              <a:t>from emp group by deptno;</a:t>
            </a:r>
          </a:p>
          <a:p>
            <a:endParaRPr lang="en-US" smtClean="0"/>
          </a:p>
          <a:p>
            <a:r>
              <a:rPr lang="en-US" altLang="zh-CN" sz="2400" b="1" smtClean="0"/>
              <a:t>2. </a:t>
            </a:r>
            <a:r>
              <a:rPr lang="zh-CN" altLang="en-US" sz="2400" b="1" smtClean="0"/>
              <a:t>日期运算</a:t>
            </a:r>
            <a:endParaRPr lang="en-US" altLang="zh-CN" sz="2400" b="1" smtClean="0"/>
          </a:p>
          <a:p>
            <a:r>
              <a:rPr lang="en-US" smtClean="0"/>
              <a:t>select hiredate as </a:t>
            </a:r>
            <a:r>
              <a:rPr lang="zh-CN" altLang="en-US" smtClean="0"/>
              <a:t>聘用日期</a:t>
            </a:r>
            <a:r>
              <a:rPr lang="en-US" smtClean="0"/>
              <a:t>,</a:t>
            </a:r>
            <a:endParaRPr lang="zh-CN" altLang="en-US" smtClean="0"/>
          </a:p>
          <a:p>
            <a:r>
              <a:rPr lang="en-US" smtClean="0"/>
              <a:t>date_add(hiredate,interval 1 day),</a:t>
            </a:r>
            <a:endParaRPr lang="zh-CN" altLang="en-US" smtClean="0"/>
          </a:p>
          <a:p>
            <a:r>
              <a:rPr lang="en-US" smtClean="0"/>
              <a:t>date_add(hiredate,interval 1 month),</a:t>
            </a:r>
            <a:endParaRPr lang="zh-CN" altLang="en-US" smtClean="0"/>
          </a:p>
          <a:p>
            <a:r>
              <a:rPr lang="en-US" smtClean="0"/>
              <a:t>date_add(hiredate,interval -1 month)</a:t>
            </a:r>
            <a:endParaRPr lang="zh-CN" altLang="en-US" smtClean="0"/>
          </a:p>
          <a:p>
            <a:r>
              <a:rPr lang="en-US" smtClean="0"/>
              <a:t>from emp;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3656" y="3258786"/>
            <a:ext cx="2695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16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98921" y="495238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高级查询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517" y="1318161"/>
            <a:ext cx="79208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3. </a:t>
            </a:r>
            <a:r>
              <a:rPr lang="zh-CN" altLang="en-US" sz="2400" b="1" smtClean="0"/>
              <a:t>字符串运算</a:t>
            </a:r>
            <a:endParaRPr lang="en-US" altLang="zh-CN" sz="2400" b="1" smtClean="0"/>
          </a:p>
          <a:p>
            <a:r>
              <a:rPr lang="en-US" smtClean="0"/>
              <a:t>select substring(ename,1,4) from emp;  #</a:t>
            </a:r>
            <a:r>
              <a:rPr lang="zh-CN" altLang="en-US" smtClean="0"/>
              <a:t>截取字符串</a:t>
            </a:r>
          </a:p>
          <a:p>
            <a:r>
              <a:rPr lang="en-US" smtClean="0"/>
              <a:t>select replace(ename,"smith","SMITH") from emp;  #</a:t>
            </a:r>
            <a:r>
              <a:rPr lang="zh-CN" altLang="en-US" smtClean="0"/>
              <a:t>替换字符串</a:t>
            </a:r>
          </a:p>
          <a:p>
            <a:r>
              <a:rPr lang="en-US" smtClean="0"/>
              <a:t>select concat(job,sal) as data from emp;  #</a:t>
            </a:r>
            <a:r>
              <a:rPr lang="zh-CN" altLang="en-US" smtClean="0"/>
              <a:t>字符与数字合并</a:t>
            </a:r>
          </a:p>
          <a:p>
            <a:r>
              <a:rPr lang="en-US" smtClean="0"/>
              <a:t>select convert(empno,signed) from emp;   #</a:t>
            </a:r>
            <a:r>
              <a:rPr lang="zh-CN" altLang="en-US" smtClean="0"/>
              <a:t>数字转字符</a:t>
            </a:r>
          </a:p>
          <a:p>
            <a:endParaRPr lang="en-US" altLang="zh-CN" smtClean="0"/>
          </a:p>
          <a:p>
            <a:r>
              <a:rPr lang="en-US" altLang="zh-CN" sz="2400" b="1" smtClean="0"/>
              <a:t>4. </a:t>
            </a:r>
            <a:r>
              <a:rPr lang="zh-CN" altLang="en-US" sz="2400" b="1" smtClean="0"/>
              <a:t>正则表达式</a:t>
            </a:r>
            <a:endParaRPr lang="en-US" altLang="zh-CN" sz="2400" b="1" smtClean="0"/>
          </a:p>
          <a:p>
            <a:r>
              <a:rPr lang="en-US" altLang="zh-CN" smtClean="0"/>
              <a:t>#</a:t>
            </a:r>
            <a:r>
              <a:rPr lang="zh-CN" altLang="en-US" smtClean="0"/>
              <a:t>创建测试表并插入数据</a:t>
            </a:r>
            <a:endParaRPr lang="en-US" altLang="zh-CN" smtClean="0"/>
          </a:p>
          <a:p>
            <a:r>
              <a:rPr lang="en-US" smtClean="0"/>
              <a:t>create table aa1(id intauto_increment primary key,datavarchar(20));</a:t>
            </a:r>
            <a:endParaRPr lang="zh-CN" altLang="en-US" smtClean="0"/>
          </a:p>
          <a:p>
            <a:r>
              <a:rPr lang="en-US" smtClean="0"/>
              <a:t>insert into aa1(data) values ("123"),("abc"),("123abc"),("abc123");</a:t>
            </a:r>
            <a:endParaRPr lang="zh-CN" altLang="en-US" smtClean="0"/>
          </a:p>
          <a:p>
            <a:r>
              <a:rPr lang="en-US" smtClean="0"/>
              <a:t>insert into aa1(data) values ("DeF456"),("456dEf");</a:t>
            </a:r>
            <a:endParaRPr lang="zh-CN" altLang="en-US" smtClean="0"/>
          </a:p>
          <a:p>
            <a:endParaRPr lang="en-US" altLang="zh-CN" smtClean="0"/>
          </a:p>
          <a:p>
            <a:r>
              <a:rPr lang="en-US" smtClean="0"/>
              <a:t>select data from aa1 where data regexp "[0-9]";</a:t>
            </a:r>
            <a:endParaRPr lang="zh-CN" altLang="en-US" smtClean="0"/>
          </a:p>
          <a:p>
            <a:r>
              <a:rPr lang="en-US" smtClean="0"/>
              <a:t>select data from aa1 where data regexp "[a-z]";</a:t>
            </a:r>
            <a:endParaRPr lang="zh-CN" altLang="en-US" smtClean="0"/>
          </a:p>
          <a:p>
            <a:r>
              <a:rPr lang="en-US" smtClean="0"/>
              <a:t>select data from aa1 where data regexp "[De][Ee][Ff]"; </a:t>
            </a:r>
            <a:endParaRPr lang="zh-CN" altLang="en-US" smtClean="0"/>
          </a:p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42" y="3164800"/>
            <a:ext cx="1874446" cy="255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17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98921" y="495238"/>
            <a:ext cx="30444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数据预处理</a:t>
            </a:r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510" y="1363682"/>
            <a:ext cx="2157090" cy="248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17568" y="1781298"/>
            <a:ext cx="3764478" cy="35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/>
              <a:t>数据审核</a:t>
            </a:r>
            <a:endParaRPr lang="en-US" altLang="zh-CN" sz="3200" b="1" smtClean="0"/>
          </a:p>
          <a:p>
            <a:endParaRPr lang="en-US" altLang="zh-CN" sz="3200" b="1" smtClean="0"/>
          </a:p>
          <a:p>
            <a:r>
              <a:rPr lang="zh-CN" altLang="en-US" sz="3200" b="1" smtClean="0"/>
              <a:t>             数据筛选</a:t>
            </a:r>
            <a:endParaRPr lang="en-US" altLang="zh-CN" sz="3200" b="1" smtClean="0"/>
          </a:p>
          <a:p>
            <a:endParaRPr lang="en-US" altLang="zh-CN" sz="3200" b="1" smtClean="0"/>
          </a:p>
          <a:p>
            <a:r>
              <a:rPr lang="zh-CN" altLang="en-US" sz="3200" b="1" smtClean="0"/>
              <a:t>数据排序</a:t>
            </a:r>
            <a:endParaRPr lang="en-US" altLang="zh-CN" sz="3200" b="1" smtClean="0"/>
          </a:p>
          <a:p>
            <a:endParaRPr lang="en-US" altLang="zh-CN" sz="3200" b="1" smtClean="0"/>
          </a:p>
          <a:p>
            <a:r>
              <a:rPr lang="zh-CN" altLang="en-US" sz="3200" b="1" smtClean="0"/>
              <a:t>              数据透视</a:t>
            </a:r>
            <a:endParaRPr lang="en-US" altLang="zh-CN" sz="3200" b="1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5895" y="3984234"/>
            <a:ext cx="23336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18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16" y="3127045"/>
            <a:ext cx="4132614" cy="294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73880" y="1816926"/>
            <a:ext cx="38357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mtClean="0">
                <a:latin typeface="华文行楷" pitchFamily="2" charset="-122"/>
                <a:ea typeface="华文行楷" pitchFamily="2" charset="-122"/>
              </a:rPr>
              <a:t>Thanks! Carry.law</a:t>
            </a:r>
          </a:p>
        </p:txBody>
      </p:sp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19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036" y="1436084"/>
            <a:ext cx="6629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95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2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072" y="1135543"/>
            <a:ext cx="7824908" cy="166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zh-CN" altLang="en-US" sz="3200" b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数据库、数据库管理系统与</a:t>
            </a:r>
            <a:r>
              <a:rPr kumimoji="1" lang="en-US" altLang="zh-CN" sz="3200" b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kumimoji="1" lang="zh-CN" altLang="en-US" sz="3200" b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语言之间的联系？</a:t>
            </a:r>
            <a:endParaRPr kumimoji="1" lang="zh-CN" altLang="en-US" sz="3200" b="1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标题 3"/>
          <p:cNvSpPr txBox="1">
            <a:spLocks noGrp="1"/>
          </p:cNvSpPr>
          <p:nvPr>
            <p:ph type="title"/>
          </p:nvPr>
        </p:nvSpPr>
        <p:spPr>
          <a:xfrm>
            <a:off x="546423" y="495237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数据库简介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23" y="2838205"/>
            <a:ext cx="7464554" cy="322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5470" y="2196935"/>
            <a:ext cx="2399142" cy="217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514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3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27669" y="459611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数据库安装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5642" y="1413165"/>
            <a:ext cx="546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共需要安装以下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个文件：</a:t>
            </a:r>
            <a:endParaRPr lang="zh-CN" altLang="en-US" sz="2800" b="1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077" y="2096984"/>
            <a:ext cx="1630878" cy="2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430" y="2109046"/>
            <a:ext cx="1686469" cy="1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9952" y="2128097"/>
            <a:ext cx="1634668" cy="187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15538" y="4273138"/>
            <a:ext cx="8124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下载方法：</a:t>
            </a:r>
            <a:r>
              <a:rPr lang="en-US" altLang="en-US" smtClean="0">
                <a:hlinkClick r:id="rId5"/>
              </a:rPr>
              <a:t>http://weibo.com/ttarticle/p/show?id=2309404060872833142672</a:t>
            </a:r>
            <a:endParaRPr lang="en-US" altLang="en-US" smtClean="0"/>
          </a:p>
          <a:p>
            <a:endParaRPr lang="zh-CN" altLang="en-US" smtClean="0"/>
          </a:p>
          <a:p>
            <a:r>
              <a:rPr lang="zh-CN" altLang="en-US" sz="2800" b="1" smtClean="0"/>
              <a:t>安装方法：</a:t>
            </a:r>
            <a:r>
              <a:rPr lang="en-US" altLang="en-US" smtClean="0">
                <a:hlinkClick r:id="rId6"/>
              </a:rPr>
              <a:t>http://weibo.com/ttarticle/p/show?id=2309404060970669498447</a:t>
            </a:r>
            <a:endParaRPr lang="en-US" altLang="en-US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4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534547" y="447736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数据库建立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1267" y="1413164"/>
            <a:ext cx="704206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1. </a:t>
            </a:r>
            <a:r>
              <a:rPr lang="zh-CN" altLang="en-US" sz="2800" b="1" smtClean="0"/>
              <a:t>创建数据库</a:t>
            </a:r>
          </a:p>
          <a:p>
            <a:r>
              <a:rPr lang="en-US" sz="2400" smtClean="0"/>
              <a:t>create database test1;</a:t>
            </a:r>
          </a:p>
          <a:p>
            <a:endParaRPr lang="en-US" altLang="zh-CN" sz="2800" smtClean="0"/>
          </a:p>
          <a:p>
            <a:r>
              <a:rPr lang="en-US" altLang="zh-CN" sz="2800" b="1" smtClean="0"/>
              <a:t>2. </a:t>
            </a:r>
            <a:r>
              <a:rPr lang="zh-CN" altLang="en-US" sz="2800" b="1" smtClean="0"/>
              <a:t>查看数据库</a:t>
            </a:r>
            <a:endParaRPr lang="en-US" altLang="zh-CN" sz="2800" b="1" smtClean="0"/>
          </a:p>
          <a:p>
            <a:r>
              <a:rPr lang="en-US" altLang="zh-CN" sz="2400" smtClean="0"/>
              <a:t>show databases;</a:t>
            </a:r>
          </a:p>
          <a:p>
            <a:endParaRPr lang="zh-CN" altLang="en-US" sz="2800" smtClean="0"/>
          </a:p>
          <a:p>
            <a:r>
              <a:rPr lang="en-US" sz="2800" b="1" smtClean="0"/>
              <a:t>3. </a:t>
            </a:r>
            <a:r>
              <a:rPr lang="zh-CN" altLang="en-US" sz="2800" b="1" smtClean="0"/>
              <a:t>选择数据库</a:t>
            </a:r>
          </a:p>
          <a:p>
            <a:r>
              <a:rPr lang="en-US" sz="2400" smtClean="0"/>
              <a:t>use test1;</a:t>
            </a:r>
          </a:p>
          <a:p>
            <a:endParaRPr lang="zh-CN" altLang="en-US" sz="2800" smtClean="0"/>
          </a:p>
          <a:p>
            <a:r>
              <a:rPr lang="en-US" sz="2800" b="1" smtClean="0"/>
              <a:t>4. </a:t>
            </a:r>
            <a:r>
              <a:rPr lang="zh-CN" altLang="en-US" sz="2800" b="1" smtClean="0"/>
              <a:t>删除数据库</a:t>
            </a:r>
          </a:p>
          <a:p>
            <a:r>
              <a:rPr lang="en-US" sz="2400" smtClean="0"/>
              <a:t>drop database test1;</a:t>
            </a:r>
            <a:endParaRPr lang="zh-CN" altLang="en-US" sz="2400" smtClean="0"/>
          </a:p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0874" y="1303847"/>
            <a:ext cx="1640586" cy="161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9409" y="3028862"/>
            <a:ext cx="1697678" cy="159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9122" y="4578867"/>
            <a:ext cx="1836716" cy="177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5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15794" y="483362"/>
            <a:ext cx="14157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表空间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385" y="1225689"/>
            <a:ext cx="80633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1. </a:t>
            </a:r>
            <a:r>
              <a:rPr lang="zh-CN" altLang="en-US" sz="2000" b="1" smtClean="0"/>
              <a:t>创建表</a:t>
            </a:r>
          </a:p>
          <a:p>
            <a:r>
              <a:rPr lang="en-US" smtClean="0"/>
              <a:t>create table a1(id </a:t>
            </a:r>
            <a:r>
              <a:rPr lang="en-US" err="1" smtClean="0"/>
              <a:t>int</a:t>
            </a:r>
            <a:r>
              <a:rPr lang="en-US" smtClean="0"/>
              <a:t>(10),</a:t>
            </a:r>
          </a:p>
          <a:p>
            <a:r>
              <a:rPr lang="en-US" smtClean="0"/>
              <a:t>                       name </a:t>
            </a:r>
            <a:r>
              <a:rPr lang="en-US" err="1" smtClean="0"/>
              <a:t>varchar</a:t>
            </a:r>
            <a:r>
              <a:rPr lang="en-US" smtClean="0"/>
              <a:t>(20),</a:t>
            </a:r>
          </a:p>
          <a:p>
            <a:r>
              <a:rPr lang="en-US" smtClean="0"/>
              <a:t>                       sex </a:t>
            </a:r>
            <a:r>
              <a:rPr lang="en-US" err="1" smtClean="0"/>
              <a:t>varchar</a:t>
            </a:r>
            <a:r>
              <a:rPr lang="en-US" smtClean="0"/>
              <a:t>(10),</a:t>
            </a:r>
          </a:p>
          <a:p>
            <a:r>
              <a:rPr lang="en-US" smtClean="0"/>
              <a:t>                       salary float);</a:t>
            </a:r>
            <a:endParaRPr lang="zh-CN" altLang="en-US" smtClean="0"/>
          </a:p>
          <a:p>
            <a:r>
              <a:rPr lang="zh-CN" altLang="en-US" sz="1600" b="1" smtClean="0">
                <a:latin typeface="+mn-ea"/>
              </a:rPr>
              <a:t>数据类型（共</a:t>
            </a:r>
            <a:r>
              <a:rPr lang="en-US" sz="1600" b="1" smtClean="0">
                <a:latin typeface="+mn-ea"/>
              </a:rPr>
              <a:t>3</a:t>
            </a:r>
            <a:r>
              <a:rPr lang="zh-CN" altLang="en-US" sz="1600" b="1" smtClean="0">
                <a:latin typeface="+mn-ea"/>
              </a:rPr>
              <a:t>大类）</a:t>
            </a:r>
            <a:r>
              <a:rPr lang="en-US" sz="1600" b="1" smtClean="0">
                <a:latin typeface="+mn-ea"/>
              </a:rPr>
              <a:t>:</a:t>
            </a:r>
            <a:r>
              <a:rPr lang="zh-CN" altLang="en-US" sz="1600" b="1" smtClean="0">
                <a:latin typeface="+mn-ea"/>
              </a:rPr>
              <a:t>数值型，字符型，日期型</a:t>
            </a:r>
          </a:p>
          <a:p>
            <a:r>
              <a:rPr lang="zh-CN" altLang="en-US" sz="1600" b="1" smtClean="0">
                <a:latin typeface="+mn-ea"/>
              </a:rPr>
              <a:t>数值型：</a:t>
            </a:r>
            <a:r>
              <a:rPr lang="en-US" sz="1600" b="1" err="1" smtClean="0">
                <a:latin typeface="+mn-ea"/>
              </a:rPr>
              <a:t>int</a:t>
            </a:r>
            <a:r>
              <a:rPr lang="zh-CN" altLang="en-US" sz="1600" b="1" smtClean="0">
                <a:latin typeface="+mn-ea"/>
              </a:rPr>
              <a:t>整数型，</a:t>
            </a:r>
            <a:r>
              <a:rPr lang="en-US" sz="1600" b="1" smtClean="0">
                <a:latin typeface="+mn-ea"/>
              </a:rPr>
              <a:t>float</a:t>
            </a:r>
            <a:r>
              <a:rPr lang="zh-CN" altLang="en-US" sz="1600" b="1" smtClean="0">
                <a:latin typeface="+mn-ea"/>
              </a:rPr>
              <a:t>浮点型</a:t>
            </a:r>
          </a:p>
          <a:p>
            <a:r>
              <a:rPr lang="zh-CN" altLang="en-US" sz="1600" b="1" smtClean="0">
                <a:latin typeface="+mn-ea"/>
              </a:rPr>
              <a:t>字符型：</a:t>
            </a:r>
            <a:r>
              <a:rPr lang="en-US" sz="1600" b="1" smtClean="0">
                <a:latin typeface="+mn-ea"/>
              </a:rPr>
              <a:t>char</a:t>
            </a:r>
            <a:r>
              <a:rPr lang="zh-CN" altLang="en-US" sz="1600" b="1" smtClean="0">
                <a:latin typeface="+mn-ea"/>
              </a:rPr>
              <a:t>，</a:t>
            </a:r>
            <a:r>
              <a:rPr lang="en-US" sz="1600" b="1" err="1" smtClean="0">
                <a:latin typeface="+mn-ea"/>
              </a:rPr>
              <a:t>varchar</a:t>
            </a:r>
            <a:endParaRPr lang="zh-CN" altLang="en-US" sz="1600" b="1" smtClean="0">
              <a:latin typeface="+mn-ea"/>
            </a:endParaRPr>
          </a:p>
          <a:p>
            <a:r>
              <a:rPr lang="zh-CN" altLang="en-US" sz="1600" b="1" smtClean="0">
                <a:latin typeface="+mn-ea"/>
              </a:rPr>
              <a:t>日期型：</a:t>
            </a:r>
            <a:r>
              <a:rPr lang="en-US" sz="1600" b="1" err="1" smtClean="0">
                <a:latin typeface="+mn-ea"/>
              </a:rPr>
              <a:t>datetime</a:t>
            </a:r>
            <a:r>
              <a:rPr lang="zh-CN" altLang="en-US" sz="1600" b="1" smtClean="0">
                <a:latin typeface="+mn-ea"/>
              </a:rPr>
              <a:t>“</a:t>
            </a:r>
            <a:r>
              <a:rPr lang="en-US" sz="1600" b="1" smtClean="0">
                <a:latin typeface="+mn-ea"/>
              </a:rPr>
              <a:t>YYYY-MM-DD </a:t>
            </a:r>
            <a:r>
              <a:rPr lang="en-US" sz="1600" b="1" err="1" smtClean="0">
                <a:latin typeface="+mn-ea"/>
              </a:rPr>
              <a:t>hh:mm:ss</a:t>
            </a:r>
            <a:r>
              <a:rPr lang="zh-CN" altLang="en-US" sz="1600" b="1" smtClean="0">
                <a:latin typeface="+mn-ea"/>
              </a:rPr>
              <a:t>”</a:t>
            </a:r>
          </a:p>
          <a:p>
            <a:r>
              <a:rPr lang="en-US" sz="2000" b="1" smtClean="0"/>
              <a:t>2. </a:t>
            </a:r>
            <a:r>
              <a:rPr lang="zh-CN" altLang="en-US" sz="2000" b="1" smtClean="0"/>
              <a:t>查询表</a:t>
            </a:r>
          </a:p>
          <a:p>
            <a:r>
              <a:rPr lang="en-US" smtClean="0"/>
              <a:t>show tables; #</a:t>
            </a:r>
            <a:r>
              <a:rPr lang="zh-CN" altLang="en-US" smtClean="0"/>
              <a:t>表名称</a:t>
            </a:r>
          </a:p>
          <a:p>
            <a:r>
              <a:rPr lang="en-US" smtClean="0"/>
              <a:t>describe a1; #</a:t>
            </a:r>
            <a:r>
              <a:rPr lang="zh-CN" altLang="en-US" smtClean="0"/>
              <a:t>表结构</a:t>
            </a:r>
          </a:p>
          <a:p>
            <a:r>
              <a:rPr lang="en-US" sz="2000" b="1" smtClean="0"/>
              <a:t>3. </a:t>
            </a:r>
            <a:r>
              <a:rPr lang="zh-CN" altLang="en-US" sz="2000" b="1" smtClean="0"/>
              <a:t>修改表</a:t>
            </a:r>
          </a:p>
          <a:p>
            <a:r>
              <a:rPr lang="en-US" smtClean="0"/>
              <a:t>alter table a1 rename b1; #</a:t>
            </a:r>
            <a:r>
              <a:rPr lang="zh-CN" altLang="en-US" smtClean="0"/>
              <a:t>修改表名称</a:t>
            </a:r>
          </a:p>
          <a:p>
            <a:r>
              <a:rPr lang="en-US" smtClean="0"/>
              <a:t>alter table a1 add column score float; #</a:t>
            </a:r>
            <a:r>
              <a:rPr lang="zh-CN" altLang="en-US" smtClean="0"/>
              <a:t>添加变量</a:t>
            </a:r>
          </a:p>
          <a:p>
            <a:r>
              <a:rPr lang="en-US" smtClean="0"/>
              <a:t>alter table a1 </a:t>
            </a:r>
            <a:r>
              <a:rPr lang="en-US" altLang="zh-CN" smtClean="0"/>
              <a:t>change</a:t>
            </a:r>
            <a:r>
              <a:rPr lang="en-US" smtClean="0"/>
              <a:t> column score </a:t>
            </a:r>
            <a:r>
              <a:rPr lang="en-US" err="1" smtClean="0"/>
              <a:t>s_score</a:t>
            </a:r>
            <a:r>
              <a:rPr lang="en-US" smtClean="0"/>
              <a:t> </a:t>
            </a:r>
            <a:r>
              <a:rPr lang="en-US" err="1" smtClean="0"/>
              <a:t>int</a:t>
            </a:r>
            <a:r>
              <a:rPr lang="en-US" smtClean="0"/>
              <a:t>(10); #</a:t>
            </a:r>
            <a:r>
              <a:rPr lang="zh-CN" altLang="en-US" smtClean="0"/>
              <a:t>修改变量</a:t>
            </a:r>
          </a:p>
          <a:p>
            <a:r>
              <a:rPr lang="en-US" smtClean="0"/>
              <a:t>alter table a1 drop </a:t>
            </a:r>
            <a:r>
              <a:rPr lang="en-US" err="1" smtClean="0"/>
              <a:t>s_score</a:t>
            </a:r>
            <a:r>
              <a:rPr lang="en-US" smtClean="0"/>
              <a:t>; </a:t>
            </a:r>
            <a:r>
              <a:rPr lang="en-US" altLang="zh-CN" smtClean="0"/>
              <a:t>#</a:t>
            </a:r>
            <a:r>
              <a:rPr lang="zh-CN" altLang="en-US" smtClean="0"/>
              <a:t>删除变量</a:t>
            </a:r>
          </a:p>
          <a:p>
            <a:r>
              <a:rPr lang="en-US" sz="2000" b="1" smtClean="0"/>
              <a:t>4. </a:t>
            </a:r>
            <a:r>
              <a:rPr lang="zh-CN" altLang="en-US" sz="2000" b="1" smtClean="0"/>
              <a:t>删除表</a:t>
            </a:r>
          </a:p>
          <a:p>
            <a:r>
              <a:rPr lang="en-US" smtClean="0"/>
              <a:t>drop table a1;</a:t>
            </a:r>
            <a:endParaRPr lang="zh-CN" altLang="en-US" smtClean="0"/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5894" y="1508167"/>
            <a:ext cx="3609083" cy="289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6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51420" y="471487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约束设置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389" y="3645724"/>
            <a:ext cx="76714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1" smtClean="0"/>
              <a:t>创建主键约束</a:t>
            </a:r>
          </a:p>
          <a:p>
            <a:r>
              <a:rPr lang="en-US" smtClean="0"/>
              <a:t>create table s_user(u_id </a:t>
            </a:r>
            <a:r>
              <a:rPr lang="en-US" err="1" smtClean="0"/>
              <a:t>int</a:t>
            </a:r>
            <a:r>
              <a:rPr lang="en-US" smtClean="0"/>
              <a:t> </a:t>
            </a:r>
            <a:r>
              <a:rPr lang="en-US" err="1" smtClean="0"/>
              <a:t>auto_increment</a:t>
            </a:r>
            <a:r>
              <a:rPr lang="en-US" smtClean="0"/>
              <a:t> primary key,</a:t>
            </a:r>
            <a:endParaRPr lang="zh-CN" altLang="en-US" smtClean="0"/>
          </a:p>
          <a:p>
            <a:r>
              <a:rPr lang="en-US" smtClean="0"/>
              <a:t>                             u_name </a:t>
            </a:r>
            <a:r>
              <a:rPr lang="en-US" err="1" smtClean="0"/>
              <a:t>varchar</a:t>
            </a:r>
            <a:r>
              <a:rPr lang="en-US" smtClean="0"/>
              <a:t>(20),</a:t>
            </a:r>
            <a:endParaRPr lang="zh-CN" altLang="en-US" smtClean="0"/>
          </a:p>
          <a:p>
            <a:r>
              <a:rPr lang="en-US" smtClean="0"/>
              <a:t>                             u_pwd </a:t>
            </a:r>
            <a:r>
              <a:rPr lang="en-US" err="1" smtClean="0"/>
              <a:t>varchar</a:t>
            </a:r>
            <a:r>
              <a:rPr lang="en-US" smtClean="0"/>
              <a:t>(20));</a:t>
            </a:r>
          </a:p>
          <a:p>
            <a:r>
              <a:rPr lang="en-US" altLang="zh-CN" sz="2000" b="1" smtClean="0"/>
              <a:t>2. </a:t>
            </a:r>
            <a:r>
              <a:rPr lang="zh-CN" altLang="en-US" sz="2000" b="1" smtClean="0"/>
              <a:t>创建外键约束</a:t>
            </a:r>
          </a:p>
          <a:p>
            <a:r>
              <a:rPr lang="en-US" smtClean="0"/>
              <a:t>create table s_order(o_id int auto_increment primary key,</a:t>
            </a:r>
            <a:endParaRPr lang="zh-CN" altLang="en-US" smtClean="0"/>
          </a:p>
          <a:p>
            <a:r>
              <a:rPr lang="en-US" smtClean="0"/>
              <a:t>                              o_buyer_id int,</a:t>
            </a:r>
            <a:endParaRPr lang="zh-CN" altLang="en-US" smtClean="0"/>
          </a:p>
          <a:p>
            <a:r>
              <a:rPr lang="en-US" smtClean="0"/>
              <a:t>                              o_totalprices float,</a:t>
            </a:r>
            <a:endParaRPr lang="zh-CN" altLang="en-US" smtClean="0"/>
          </a:p>
          <a:p>
            <a:r>
              <a:rPr lang="en-US" smtClean="0"/>
              <a:t>                    foreign key(</a:t>
            </a:r>
            <a:r>
              <a:rPr lang="en-US" err="1" smtClean="0"/>
              <a:t>o_buyer_id</a:t>
            </a:r>
            <a:r>
              <a:rPr lang="en-US" smtClean="0"/>
              <a:t>) references s_user(u_id));</a:t>
            </a:r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534389" y="1341912"/>
            <a:ext cx="79208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约束的作用？</a:t>
            </a:r>
            <a:endParaRPr lang="en-US" altLang="zh-CN" sz="2800" b="1" smtClean="0"/>
          </a:p>
          <a:p>
            <a:r>
              <a:rPr lang="en-US" altLang="zh-CN" sz="2000" smtClean="0"/>
              <a:t>1.</a:t>
            </a:r>
            <a:r>
              <a:rPr lang="zh-CN" altLang="en-US" sz="2000" smtClean="0"/>
              <a:t>防止将错误数据插入表；</a:t>
            </a:r>
            <a:endParaRPr lang="en-US" altLang="zh-CN" sz="2000" smtClean="0"/>
          </a:p>
          <a:p>
            <a:r>
              <a:rPr lang="en-US" altLang="zh-CN" sz="2000" smtClean="0"/>
              <a:t>2.</a:t>
            </a:r>
            <a:r>
              <a:rPr lang="zh-CN" altLang="en-US" sz="2000" smtClean="0"/>
              <a:t>保持多个表之间数据的一致性；</a:t>
            </a:r>
            <a:endParaRPr lang="en-US" altLang="zh-CN" sz="2000" smtClean="0"/>
          </a:p>
          <a:p>
            <a:endParaRPr lang="en-US" altLang="zh-CN" sz="2000" b="1" smtClean="0"/>
          </a:p>
          <a:p>
            <a:r>
              <a:rPr lang="zh-CN" altLang="en-US" sz="2800" b="1" smtClean="0"/>
              <a:t>约束类型：</a:t>
            </a:r>
            <a:endParaRPr lang="en-US" altLang="zh-CN" sz="2800" b="1" smtClean="0"/>
          </a:p>
          <a:p>
            <a:r>
              <a:rPr lang="zh-CN" altLang="en-US" sz="2000" smtClean="0"/>
              <a:t>主键约束、外键约束、非空约束、唯一约束、检查约束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1604" y="1520043"/>
            <a:ext cx="2221608" cy="194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7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510796" y="507113"/>
            <a:ext cx="14157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表管理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390" y="147254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1. </a:t>
            </a:r>
            <a:r>
              <a:rPr lang="zh-CN" altLang="en-US" sz="2800" smtClean="0"/>
              <a:t>添加数据</a:t>
            </a:r>
          </a:p>
          <a:p>
            <a:r>
              <a:rPr lang="en-US" sz="2000" smtClean="0"/>
              <a:t>insert into s_user(u_name,u_pwd) values("carry","123");</a:t>
            </a:r>
            <a:endParaRPr lang="zh-CN" altLang="en-US" sz="2000" smtClean="0"/>
          </a:p>
          <a:p>
            <a:r>
              <a:rPr lang="en-US" sz="2000" smtClean="0"/>
              <a:t>#</a:t>
            </a:r>
            <a:r>
              <a:rPr lang="zh-CN" altLang="en-US" sz="2000" smtClean="0"/>
              <a:t>一次性插入多行</a:t>
            </a:r>
            <a:endParaRPr lang="en-US" sz="2000" smtClean="0"/>
          </a:p>
          <a:p>
            <a:r>
              <a:rPr lang="en-US" sz="2000" smtClean="0"/>
              <a:t>insert into s_user(u_name,u_pwd) values("carry","123"),</a:t>
            </a:r>
          </a:p>
          <a:p>
            <a:r>
              <a:rPr lang="en-US" sz="2000" smtClean="0"/>
              <a:t>                                                           ("harry","456"),</a:t>
            </a:r>
          </a:p>
          <a:p>
            <a:r>
              <a:rPr lang="en-US" sz="2000" smtClean="0"/>
              <a:t>                                                           ("marry","789"); </a:t>
            </a:r>
            <a:endParaRPr lang="zh-CN" altLang="en-US" sz="2000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800" smtClean="0"/>
              <a:t>2. </a:t>
            </a:r>
            <a:r>
              <a:rPr lang="zh-CN" altLang="en-US" sz="2800" smtClean="0"/>
              <a:t>修改数据</a:t>
            </a:r>
          </a:p>
          <a:p>
            <a:r>
              <a:rPr lang="en-US" sz="2000" smtClean="0"/>
              <a:t>updates_user set u_pwd="963" where u_name="harry";</a:t>
            </a:r>
          </a:p>
          <a:p>
            <a:endParaRPr lang="zh-CN" altLang="en-US" smtClean="0"/>
          </a:p>
          <a:p>
            <a:r>
              <a:rPr lang="en-US" sz="2800" smtClean="0"/>
              <a:t>3. </a:t>
            </a:r>
            <a:r>
              <a:rPr lang="zh-CN" altLang="en-US" sz="2800" smtClean="0"/>
              <a:t>删除数据</a:t>
            </a:r>
          </a:p>
          <a:p>
            <a:r>
              <a:rPr lang="en-US" sz="2000" smtClean="0"/>
              <a:t>delete from s_user where u_name="marry";</a:t>
            </a:r>
            <a:endParaRPr lang="zh-CN" altLang="en-US" sz="2000" smtClean="0"/>
          </a:p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6085" y="2956955"/>
            <a:ext cx="1152578" cy="147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8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27669" y="507113"/>
            <a:ext cx="43829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单元测试：创建表</a:t>
            </a:r>
            <a:r>
              <a:rPr lang="en-US" altLang="zh-CN" smtClean="0"/>
              <a:t>emp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1268" y="1294416"/>
          <a:ext cx="7947711" cy="5035134"/>
        </p:xfrm>
        <a:graphic>
          <a:graphicData uri="http://schemas.openxmlformats.org/drawingml/2006/table">
            <a:tbl>
              <a:tblPr/>
              <a:tblGrid>
                <a:gridCol w="910990"/>
                <a:gridCol w="910990"/>
                <a:gridCol w="910990"/>
                <a:gridCol w="910990"/>
                <a:gridCol w="1570781"/>
                <a:gridCol w="910990"/>
                <a:gridCol w="910990"/>
                <a:gridCol w="910990"/>
              </a:tblGrid>
              <a:tr h="183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员工号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员工姓名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职位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直属领导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雇佣时间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薪水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津贴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部门号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empno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ename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job    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mgr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hiredate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sal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comm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deptno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7369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smith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clerk  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7902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1980-12-17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7499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allen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salesman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7698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1981-02-20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1600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7521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ward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salesman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7698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1981-02-22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1250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7566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jones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manager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7839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1981-04-02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2975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7654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martin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salesman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7698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1981-09-28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1250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7698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blake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manager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7839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1981-05-01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2850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7782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clark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manager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7839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1981-06-09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2450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7788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scott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analyst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7566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1987-04-19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7839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king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persident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1981-11-17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5000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7844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turner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salesman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7698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1981-09-08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7876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adams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clerk  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7788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1987-05-23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7900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james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clerk  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7698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1981-12-03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950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7902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ford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analyst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7566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1981-12-03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7934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miller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clerk    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7782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1982-01-23 00:00:00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1300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 NULL 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9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0456" marR="60456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>
                <a:solidFill>
                  <a:prstClr val="white"/>
                </a:solidFill>
              </a:rPr>
              <a:pPr/>
              <a:t>9</a:t>
            </a:fld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427669" y="459611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单表查询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8764" y="1223158"/>
            <a:ext cx="61514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" pitchFamily="18" charset="0"/>
              </a:rPr>
              <a:t>select * from table</a:t>
            </a:r>
            <a:endParaRPr lang="zh-CN" altLang="en-US" sz="2800" b="1" smtClean="0">
              <a:latin typeface="Times" pitchFamily="18" charset="0"/>
            </a:endParaRPr>
          </a:p>
          <a:p>
            <a:r>
              <a:rPr lang="en-US" sz="2800" b="1" smtClean="0">
                <a:latin typeface="Times" pitchFamily="18" charset="0"/>
              </a:rPr>
              <a:t>where        </a:t>
            </a:r>
            <a:r>
              <a:rPr lang="zh-CN" altLang="en-US" sz="2800" b="1" smtClean="0">
                <a:latin typeface="Times" pitchFamily="18" charset="0"/>
              </a:rPr>
              <a:t>条件查询</a:t>
            </a:r>
          </a:p>
          <a:p>
            <a:r>
              <a:rPr lang="en-US" sz="2800" b="1" smtClean="0">
                <a:latin typeface="Times" pitchFamily="18" charset="0"/>
              </a:rPr>
              <a:t>group by   </a:t>
            </a:r>
            <a:r>
              <a:rPr lang="zh-CN" altLang="en-US" sz="2800" b="1" smtClean="0">
                <a:latin typeface="Times" pitchFamily="18" charset="0"/>
              </a:rPr>
              <a:t>分组查询</a:t>
            </a:r>
          </a:p>
          <a:p>
            <a:r>
              <a:rPr lang="en-US" sz="2800" b="1" smtClean="0">
                <a:latin typeface="Times" pitchFamily="18" charset="0"/>
              </a:rPr>
              <a:t>having       </a:t>
            </a:r>
            <a:r>
              <a:rPr lang="zh-CN" altLang="en-US" sz="2800" b="1" smtClean="0">
                <a:latin typeface="Times" pitchFamily="18" charset="0"/>
              </a:rPr>
              <a:t>分组后结果查询</a:t>
            </a:r>
          </a:p>
          <a:p>
            <a:r>
              <a:rPr lang="en-US" sz="2800" b="1" smtClean="0">
                <a:latin typeface="Times" pitchFamily="18" charset="0"/>
              </a:rPr>
              <a:t>order by    </a:t>
            </a:r>
            <a:r>
              <a:rPr lang="zh-CN" altLang="en-US" sz="2800" b="1" smtClean="0">
                <a:latin typeface="Times" pitchFamily="18" charset="0"/>
              </a:rPr>
              <a:t>结果排序</a:t>
            </a:r>
          </a:p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941" y="1674422"/>
            <a:ext cx="3887428" cy="245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3765" y="3607934"/>
            <a:ext cx="855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1. </a:t>
            </a:r>
            <a:r>
              <a:rPr lang="zh-CN" altLang="en-US" b="1" smtClean="0"/>
              <a:t>查询</a:t>
            </a:r>
            <a:r>
              <a:rPr lang="en-US" altLang="zh-CN" b="1" smtClean="0"/>
              <a:t>emp</a:t>
            </a:r>
            <a:r>
              <a:rPr lang="zh-CN" altLang="en-US" b="1" smtClean="0"/>
              <a:t>中所有信息</a:t>
            </a:r>
            <a:endParaRPr lang="en-US" b="1" smtClean="0"/>
          </a:p>
          <a:p>
            <a:r>
              <a:rPr lang="en-US" smtClean="0"/>
              <a:t>select * from emp;</a:t>
            </a:r>
          </a:p>
          <a:p>
            <a:r>
              <a:rPr lang="en-US" b="1" smtClean="0"/>
              <a:t>2. </a:t>
            </a:r>
            <a:r>
              <a:rPr lang="zh-CN" altLang="en-US" b="1" smtClean="0"/>
              <a:t>查询职业为销售人员的信息</a:t>
            </a:r>
            <a:endParaRPr lang="en-US" b="1" smtClean="0"/>
          </a:p>
          <a:p>
            <a:r>
              <a:rPr lang="en-US" smtClean="0"/>
              <a:t>select * from emp where job='SALESMAN';</a:t>
            </a:r>
          </a:p>
          <a:p>
            <a:r>
              <a:rPr lang="en-US" altLang="zh-CN" b="1" smtClean="0"/>
              <a:t>3. </a:t>
            </a:r>
            <a:r>
              <a:rPr lang="zh-CN" altLang="en-US" b="1" smtClean="0"/>
              <a:t>按部门对所有人进行分组</a:t>
            </a:r>
          </a:p>
          <a:p>
            <a:r>
              <a:rPr lang="en-US" smtClean="0"/>
              <a:t>select * from emp group by deptno;</a:t>
            </a:r>
          </a:p>
          <a:p>
            <a:r>
              <a:rPr lang="en-US" b="1" smtClean="0"/>
              <a:t>4. </a:t>
            </a:r>
            <a:r>
              <a:rPr lang="zh-CN" altLang="en-US" b="1" smtClean="0"/>
              <a:t>按部门对销售人员进行分组</a:t>
            </a:r>
            <a:endParaRPr lang="en-US" b="1" smtClean="0"/>
          </a:p>
          <a:p>
            <a:r>
              <a:rPr lang="en-US" smtClean="0"/>
              <a:t>select * from emp group by deptno having job = "salesman";</a:t>
            </a:r>
          </a:p>
          <a:p>
            <a:r>
              <a:rPr lang="en-US" altLang="zh-CN" b="1" smtClean="0"/>
              <a:t>5. </a:t>
            </a:r>
            <a:r>
              <a:rPr lang="zh-CN" altLang="en-US" b="1" smtClean="0"/>
              <a:t>按薪资对所有人进行排序</a:t>
            </a:r>
          </a:p>
          <a:p>
            <a:r>
              <a:rPr lang="en-US" smtClean="0"/>
              <a:t>select * from emp order by sal;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4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A课件首页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A课件内容页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1880</Words>
  <Application>Microsoft Office PowerPoint</Application>
  <PresentationFormat>全屏显示(4:3)</PresentationFormat>
  <Paragraphs>593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CDA课件首页母版</vt:lpstr>
      <vt:lpstr>CDA课件内容页母版</vt:lpstr>
      <vt:lpstr>幻灯片 1</vt:lpstr>
      <vt:lpstr>数据库简介</vt:lpstr>
      <vt:lpstr>数据库安装</vt:lpstr>
      <vt:lpstr>数据库建立</vt:lpstr>
      <vt:lpstr>表空间</vt:lpstr>
      <vt:lpstr>约束设置</vt:lpstr>
      <vt:lpstr>表管理</vt:lpstr>
      <vt:lpstr>单元测试：创建表emp</vt:lpstr>
      <vt:lpstr>单表查询</vt:lpstr>
      <vt:lpstr>单表查询</vt:lpstr>
      <vt:lpstr>多表查询</vt:lpstr>
      <vt:lpstr>子查询</vt:lpstr>
      <vt:lpstr>子查询</vt:lpstr>
      <vt:lpstr>子查询</vt:lpstr>
      <vt:lpstr>高级查询</vt:lpstr>
      <vt:lpstr>高级查询</vt:lpstr>
      <vt:lpstr>SQL数据预处理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Miku Hatsune</dc:creator>
  <cp:lastModifiedBy>沈星</cp:lastModifiedBy>
  <cp:revision>162</cp:revision>
  <dcterms:created xsi:type="dcterms:W3CDTF">2016-08-02T02:13:47Z</dcterms:created>
  <dcterms:modified xsi:type="dcterms:W3CDTF">2017-08-09T08:42:52Z</dcterms:modified>
</cp:coreProperties>
</file>