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19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93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7300"/>
            <a:ext cx="9144000" cy="63500"/>
          </a:xfrm>
          <a:custGeom>
            <a:avLst/>
            <a:gdLst/>
            <a:ahLst/>
            <a:cxnLst/>
            <a:rect l="l" t="t" r="r" b="b"/>
            <a:pathLst>
              <a:path w="9144000" h="63500">
                <a:moveTo>
                  <a:pt x="0" y="0"/>
                </a:moveTo>
                <a:lnTo>
                  <a:pt x="9144000" y="0"/>
                </a:lnTo>
                <a:lnTo>
                  <a:pt x="91440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5350" y="17462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7300"/>
            <a:ext cx="9144000" cy="63500"/>
          </a:xfrm>
          <a:custGeom>
            <a:avLst/>
            <a:gdLst/>
            <a:ahLst/>
            <a:cxnLst/>
            <a:rect l="l" t="t" r="r" b="b"/>
            <a:pathLst>
              <a:path w="9144000" h="63500">
                <a:moveTo>
                  <a:pt x="0" y="0"/>
                </a:moveTo>
                <a:lnTo>
                  <a:pt x="9144000" y="0"/>
                </a:lnTo>
                <a:lnTo>
                  <a:pt x="91440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8050" y="4349750"/>
            <a:ext cx="7403465" cy="0"/>
          </a:xfrm>
          <a:custGeom>
            <a:avLst/>
            <a:gdLst/>
            <a:ahLst/>
            <a:cxnLst/>
            <a:rect l="l" t="t" r="r" b="b"/>
            <a:pathLst>
              <a:path w="7403465">
                <a:moveTo>
                  <a:pt x="0" y="0"/>
                </a:moveTo>
                <a:lnTo>
                  <a:pt x="7402863" y="0"/>
                </a:lnTo>
              </a:path>
            </a:pathLst>
          </a:custGeom>
          <a:ln w="1269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7300"/>
            <a:ext cx="9144000" cy="63500"/>
          </a:xfrm>
          <a:custGeom>
            <a:avLst/>
            <a:gdLst/>
            <a:ahLst/>
            <a:cxnLst/>
            <a:rect l="l" t="t" r="r" b="b"/>
            <a:pathLst>
              <a:path w="9144000" h="63500">
                <a:moveTo>
                  <a:pt x="0" y="0"/>
                </a:moveTo>
                <a:lnTo>
                  <a:pt x="9144000" y="0"/>
                </a:lnTo>
                <a:lnTo>
                  <a:pt x="91440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1003174"/>
            <a:ext cx="7340600" cy="683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041" y="1838272"/>
            <a:ext cx="7741917" cy="365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144647"/>
            <a:ext cx="40386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25"/>
              </a:lnSpc>
            </a:pPr>
            <a:r>
              <a:rPr sz="8000" spc="-100" dirty="0">
                <a:solidFill>
                  <a:srgbClr val="262626"/>
                </a:solidFill>
                <a:latin typeface="宋体"/>
                <a:cs typeface="宋体"/>
              </a:rPr>
              <a:t>保护模式</a:t>
            </a:r>
            <a:endParaRPr sz="8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00" dirty="0">
                <a:latin typeface="Calibri Light"/>
                <a:cs typeface="Calibri Light"/>
              </a:rPr>
              <a:t>Se</a:t>
            </a:r>
            <a:r>
              <a:rPr b="0" spc="-75" dirty="0">
                <a:latin typeface="Calibri Light"/>
                <a:cs typeface="Calibri Light"/>
              </a:rPr>
              <a:t>le</a:t>
            </a:r>
            <a:r>
              <a:rPr b="0" spc="-145" dirty="0">
                <a:latin typeface="Calibri Light"/>
                <a:cs typeface="Calibri Light"/>
              </a:rPr>
              <a:t>c</a:t>
            </a:r>
            <a:r>
              <a:rPr b="0" spc="-100" dirty="0">
                <a:latin typeface="Calibri Light"/>
                <a:cs typeface="Calibri Light"/>
              </a:rPr>
              <a:t>t</a:t>
            </a:r>
            <a:r>
              <a:rPr b="0" spc="-110" dirty="0">
                <a:latin typeface="Calibri Light"/>
                <a:cs typeface="Calibri Light"/>
              </a:rPr>
              <a:t>o</a:t>
            </a:r>
            <a:r>
              <a:rPr b="0" spc="-2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55650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 algn="just">
              <a:lnSpc>
                <a:spcPct val="896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中的每一个描述符都定义了一个段，那么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等段寄存器是 如何和这些段对应起来的呢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即如何通过段寄存器找到对应的描述符 呢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8" y="4225873"/>
            <a:ext cx="7366000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段寄存器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的值变成了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01600" marR="5080" indent="-88900">
              <a:lnSpc>
                <a:spcPts val="2100"/>
              </a:lnSpc>
              <a:spcBef>
                <a:spcPts val="1620"/>
              </a:spcBef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不难推测到选择子的大致结构，肯定包含了描述符在描述符表中 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的位置（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也就是之前说的偏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移量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）。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100" y="2946400"/>
            <a:ext cx="8051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00" dirty="0">
                <a:latin typeface="Calibri Light"/>
                <a:cs typeface="Calibri Light"/>
              </a:rPr>
              <a:t>Se</a:t>
            </a:r>
            <a:r>
              <a:rPr b="0" spc="-75" dirty="0">
                <a:latin typeface="Calibri Light"/>
                <a:cs typeface="Calibri Light"/>
              </a:rPr>
              <a:t>le</a:t>
            </a:r>
            <a:r>
              <a:rPr b="0" spc="-145" dirty="0">
                <a:latin typeface="Calibri Light"/>
                <a:cs typeface="Calibri Light"/>
              </a:rPr>
              <a:t>c</a:t>
            </a:r>
            <a:r>
              <a:rPr b="0" spc="-100" dirty="0">
                <a:latin typeface="Calibri Light"/>
                <a:cs typeface="Calibri Light"/>
              </a:rPr>
              <a:t>t</a:t>
            </a:r>
            <a:r>
              <a:rPr b="0" spc="-110" dirty="0">
                <a:latin typeface="Calibri Light"/>
                <a:cs typeface="Calibri Light"/>
              </a:rPr>
              <a:t>o</a:t>
            </a:r>
            <a:r>
              <a:rPr b="0" spc="-2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3679773"/>
            <a:ext cx="7543800" cy="195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 algn="just">
              <a:lnSpc>
                <a:spcPct val="903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选择子是一个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字节的数，共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位，最低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位表示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（请求特权等 级），第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位表示查表是利用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（全局描述符表）还是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（局部 描述符表）进行，最高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位给出了</a:t>
            </a:r>
            <a:r>
              <a:rPr sz="2000" spc="-5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所需的描述符在描述符表中的地 址。（注：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位正好足够寻址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项）有了以上三个概念之后可以进 一步工作了，现在程序的运行与实模式下完全一样。各段寄存器仍 然给出一个“段值”，只是这个“假段值”到真正的段地址的转换 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不再是“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左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移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位”，而是利用描述符表来完成。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993900"/>
            <a:ext cx="81915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14" dirty="0">
                <a:latin typeface="Calibri Light"/>
                <a:cs typeface="Calibri Light"/>
              </a:rPr>
              <a:t>GD</a:t>
            </a:r>
            <a:r>
              <a:rPr b="0" spc="-125" dirty="0">
                <a:latin typeface="Calibri Light"/>
                <a:cs typeface="Calibri Light"/>
              </a:rPr>
              <a:t>T</a:t>
            </a:r>
            <a:r>
              <a:rPr b="0" spc="-55" dirty="0">
                <a:latin typeface="Calibri Light"/>
                <a:cs typeface="Calibri Light"/>
              </a:rPr>
              <a:t>R</a:t>
            </a:r>
            <a:r>
              <a:rPr b="0" spc="-140" dirty="0">
                <a:latin typeface="Calibri Light"/>
                <a:cs typeface="Calibri Light"/>
              </a:rPr>
              <a:t>/</a:t>
            </a:r>
            <a:r>
              <a:rPr b="0" spc="-135" dirty="0">
                <a:latin typeface="Calibri Light"/>
                <a:cs typeface="Calibri Light"/>
              </a:rPr>
              <a:t>L</a:t>
            </a:r>
            <a:r>
              <a:rPr b="0" spc="-145" dirty="0">
                <a:latin typeface="Calibri Light"/>
                <a:cs typeface="Calibri Light"/>
              </a:rPr>
              <a:t>D</a:t>
            </a:r>
            <a:r>
              <a:rPr b="0" spc="-125" dirty="0">
                <a:latin typeface="Calibri Light"/>
                <a:cs typeface="Calibri Light"/>
              </a:rPr>
              <a:t>T</a:t>
            </a:r>
            <a:r>
              <a:rPr b="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89072"/>
            <a:ext cx="7429500" cy="2223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0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己经知道了描述符在描述符表中的位置，那描述符表的位置又由 什么来指示呢？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93700" marR="5080" indent="-177800">
              <a:lnSpc>
                <a:spcPts val="1900"/>
              </a:lnSpc>
            </a:pPr>
            <a:r>
              <a:rPr sz="1800" spc="59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为了解决这个问题，显然需要引入新的寄存器用于指示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在内存 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中的位置</a:t>
            </a:r>
            <a:r>
              <a:rPr sz="1800" dirty="0" smtClean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lang="en-US" sz="18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393700" marR="5080" indent="-177800">
              <a:lnSpc>
                <a:spcPts val="1900"/>
              </a:lnSpc>
            </a:pPr>
            <a:endParaRPr lang="en-US" dirty="0">
              <a:solidFill>
                <a:srgbClr val="404040"/>
              </a:solidFill>
              <a:latin typeface="宋体"/>
              <a:cs typeface="宋体"/>
            </a:endParaRPr>
          </a:p>
          <a:p>
            <a:pPr marL="393700" marR="5080" indent="-177800">
              <a:lnSpc>
                <a:spcPts val="1900"/>
              </a:lnSpc>
            </a:pPr>
            <a:endParaRPr sz="1800" dirty="0">
              <a:latin typeface="宋体"/>
              <a:cs typeface="宋体"/>
            </a:endParaRPr>
          </a:p>
          <a:p>
            <a:pPr marL="215900">
              <a:lnSpc>
                <a:spcPct val="100000"/>
              </a:lnSpc>
              <a:spcBef>
                <a:spcPts val="420"/>
              </a:spcBef>
            </a:pPr>
            <a:r>
              <a:rPr sz="1800" spc="59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在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80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系列中引入了两个新寄存器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和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14" dirty="0">
                <a:latin typeface="Calibri Light"/>
                <a:cs typeface="Calibri Light"/>
              </a:rPr>
              <a:t>GD</a:t>
            </a:r>
            <a:r>
              <a:rPr b="0" spc="-125" dirty="0">
                <a:latin typeface="Calibri Light"/>
                <a:cs typeface="Calibri Light"/>
              </a:rPr>
              <a:t>T</a:t>
            </a:r>
            <a:r>
              <a:rPr b="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556500" cy="200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6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用于表示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在内存中的段地址和段限（就是表的大小）， 因此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是一个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48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位的寄存器，其中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32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位表示段地址，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位表示段 限（最大</a:t>
            </a:r>
            <a:r>
              <a:rPr sz="2000" spc="-5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64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，每个描述符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字节，故最多有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64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个描述符）。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150">
              <a:latin typeface="Times New Roman"/>
              <a:cs typeface="Times New Roman"/>
            </a:endParaRPr>
          </a:p>
          <a:p>
            <a:pPr marL="101600" marR="107314" indent="-88900">
              <a:lnSpc>
                <a:spcPts val="22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刚才所说的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，它的高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位表示的就是描述符在描述符表中 的位置，和这里刚好对应。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40" dirty="0">
                <a:latin typeface="Calibri Light"/>
                <a:cs typeface="Calibri Light"/>
              </a:rPr>
              <a:t>L</a:t>
            </a:r>
            <a:r>
              <a:rPr b="0" spc="-114" dirty="0">
                <a:latin typeface="Calibri Light"/>
                <a:cs typeface="Calibri Light"/>
              </a:rPr>
              <a:t>D</a:t>
            </a:r>
            <a:r>
              <a:rPr b="0" spc="-125" dirty="0">
                <a:latin typeface="Calibri Light"/>
                <a:cs typeface="Calibri Light"/>
              </a:rPr>
              <a:t>T</a:t>
            </a:r>
            <a:r>
              <a:rPr b="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378700" cy="202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300"/>
              </a:lnSpc>
            </a:pPr>
            <a:r>
              <a:rPr sz="2000" spc="67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-45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用于表示</a:t>
            </a:r>
            <a:r>
              <a:rPr sz="2000" spc="-45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在内存中的位置，但是因为</a:t>
            </a:r>
            <a:r>
              <a:rPr sz="2000" spc="-45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本身也是一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种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数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据段，它必须有一</a:t>
            </a:r>
            <a:r>
              <a:rPr sz="2000" spc="-5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个描述符，且该描述符必须放在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中，因此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使用了与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、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、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等相同的机制，其中只存放一个“选择 子”，通过查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表获得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的真正内存地址。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为什么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要放在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中？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40" dirty="0">
                <a:latin typeface="Calibri Light"/>
                <a:cs typeface="Calibri Light"/>
              </a:rPr>
              <a:t>L</a:t>
            </a:r>
            <a:r>
              <a:rPr b="0" spc="-150" dirty="0">
                <a:latin typeface="Calibri Light"/>
                <a:cs typeface="Calibri Light"/>
              </a:rPr>
              <a:t>D</a:t>
            </a:r>
            <a:r>
              <a:rPr b="0" spc="-125" dirty="0">
                <a:latin typeface="Calibri Light"/>
                <a:cs typeface="Calibri Light"/>
              </a:rPr>
              <a:t>T</a:t>
            </a:r>
            <a:r>
              <a:rPr b="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531100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2000" spc="66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-40" dirty="0">
                <a:solidFill>
                  <a:srgbClr val="E4831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除了选择子的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一个为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一个为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用于区分该描述符是在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中还 是在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中外，描述符本身的结构完全一样。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既然是这样，为什么要将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放在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中而不是像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那样找一个</a:t>
            </a:r>
            <a:endParaRPr sz="2000" dirty="0">
              <a:latin typeface="宋体"/>
              <a:cs typeface="宋体"/>
            </a:endParaRPr>
          </a:p>
          <a:p>
            <a:pPr marL="215900" indent="-114300">
              <a:lnSpc>
                <a:spcPts val="2250"/>
              </a:lnSpc>
            </a:pP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寄存器呢？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93700" marR="183515" indent="-177800">
              <a:lnSpc>
                <a:spcPts val="2000"/>
              </a:lnSpc>
            </a:pPr>
            <a:r>
              <a:rPr sz="1800" spc="59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1800" spc="-40" dirty="0" err="1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-1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表只有一个，</a:t>
            </a:r>
            <a:r>
              <a:rPr sz="1800" dirty="0" err="1" smtClean="0">
                <a:solidFill>
                  <a:srgbClr val="404040"/>
                </a:solidFill>
                <a:latin typeface="宋体"/>
                <a:cs typeface="宋体"/>
              </a:rPr>
              <a:t>是</a:t>
            </a:r>
            <a:r>
              <a:rPr lang="zh-CN" altLang="en-US" sz="1800" dirty="0" smtClean="0">
                <a:solidFill>
                  <a:srgbClr val="404040"/>
                </a:solidFill>
                <a:latin typeface="宋体"/>
                <a:cs typeface="宋体"/>
              </a:rPr>
              <a:t>固</a:t>
            </a:r>
            <a:r>
              <a:rPr sz="1800" dirty="0" err="1" smtClean="0">
                <a:solidFill>
                  <a:srgbClr val="404040"/>
                </a:solidFill>
                <a:latin typeface="宋体"/>
                <a:cs typeface="宋体"/>
              </a:rPr>
              <a:t>定的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；而</a:t>
            </a:r>
            <a:r>
              <a:rPr sz="1800" spc="40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表每个任务就可以有一个，因此有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多个，并且由于任务的个数在不断变化其数量也在不断变化</a:t>
            </a:r>
            <a:r>
              <a:rPr sz="1800" dirty="0" smtClean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lang="en-US" sz="18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393700" marR="183515" indent="-177800">
              <a:lnSpc>
                <a:spcPts val="2000"/>
              </a:lnSpc>
            </a:pPr>
            <a:endParaRPr sz="1800" dirty="0">
              <a:latin typeface="宋体"/>
              <a:cs typeface="宋体"/>
            </a:endParaRPr>
          </a:p>
          <a:p>
            <a:pPr marL="393700" marR="144780" indent="-177800">
              <a:lnSpc>
                <a:spcPts val="2000"/>
              </a:lnSpc>
              <a:spcBef>
                <a:spcPts val="500"/>
              </a:spcBef>
            </a:pPr>
            <a:r>
              <a:rPr sz="1800" spc="59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如果只有一个</a:t>
            </a:r>
            <a:r>
              <a:rPr sz="1800" spc="40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5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寄存器显然不能满足多个</a:t>
            </a:r>
            <a:r>
              <a:rPr sz="1800" spc="40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的要求。</a:t>
            </a:r>
            <a:r>
              <a:rPr sz="1800" dirty="0" err="1" smtClean="0">
                <a:solidFill>
                  <a:srgbClr val="404040"/>
                </a:solidFill>
                <a:latin typeface="宋体"/>
                <a:cs typeface="宋体"/>
              </a:rPr>
              <a:t>因此</a:t>
            </a:r>
            <a:r>
              <a:rPr lang="en-US" altLang="zh-CN" spc="-15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0" dirty="0" err="1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15" dirty="0" err="1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5" dirty="0" err="1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 err="1">
                <a:solidFill>
                  <a:srgbClr val="404040"/>
                </a:solidFill>
                <a:latin typeface="宋体"/>
                <a:cs typeface="宋体"/>
              </a:rPr>
              <a:t>的做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 法是把它放在放在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宋体"/>
                <a:cs typeface="宋体"/>
              </a:rPr>
              <a:t>中。</a:t>
            </a:r>
            <a:endParaRPr sz="1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引</a:t>
            </a:r>
            <a:r>
              <a:rPr spc="-105" dirty="0"/>
              <a:t>申</a:t>
            </a:r>
            <a:r>
              <a:rPr b="0" spc="-150" dirty="0">
                <a:latin typeface="Calibri Light"/>
                <a:cs typeface="Calibri Light"/>
              </a:rPr>
              <a:t>—</a:t>
            </a:r>
            <a:r>
              <a:rPr b="0" spc="-75" dirty="0">
                <a:latin typeface="Calibri Light"/>
                <a:cs typeface="Calibri Light"/>
              </a:rPr>
              <a:t>I</a:t>
            </a:r>
            <a:r>
              <a:rPr b="0" spc="-114" dirty="0">
                <a:latin typeface="Calibri Light"/>
                <a:cs typeface="Calibri Light"/>
              </a:rPr>
              <a:t>D</a:t>
            </a:r>
            <a:r>
              <a:rPr b="0" spc="-125" dirty="0">
                <a:latin typeface="Calibri Light"/>
                <a:cs typeface="Calibri Light"/>
              </a:rPr>
              <a:t>T</a:t>
            </a:r>
            <a:r>
              <a:rPr b="0" spc="-150" dirty="0">
                <a:latin typeface="Calibri Light"/>
                <a:cs typeface="Calibri Light"/>
              </a:rPr>
              <a:t>(</a:t>
            </a:r>
            <a:r>
              <a:rPr spc="-100" dirty="0"/>
              <a:t>中</a:t>
            </a:r>
            <a:r>
              <a:rPr dirty="0"/>
              <a:t>断</a:t>
            </a:r>
            <a:r>
              <a:rPr spc="-100" dirty="0"/>
              <a:t>描</a:t>
            </a:r>
            <a:r>
              <a:rPr dirty="0"/>
              <a:t>述</a:t>
            </a:r>
            <a:r>
              <a:rPr spc="-100" dirty="0"/>
              <a:t>符</a:t>
            </a:r>
            <a:r>
              <a:rPr spc="-5" dirty="0"/>
              <a:t>表</a:t>
            </a:r>
            <a:r>
              <a:rPr b="0" spc="-15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464425" cy="112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ct val="903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在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80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系列中为中断服务提供中断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陷阱描述符，这些描述符构 成中断描述符表（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），并引入一个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48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位的全地址寄存器存放</a:t>
            </a:r>
            <a:r>
              <a:rPr sz="2000" spc="-5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的内存地址。理论上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表同样可以有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项，可是因为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80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只支持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256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个中断，因此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实际上最大只能有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256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项（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大小）。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462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003174"/>
            <a:ext cx="73406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pc="-100" dirty="0" err="1"/>
              <a:t>保护模式（</a:t>
            </a:r>
            <a:r>
              <a:rPr spc="-100" dirty="0" err="1" smtClean="0"/>
              <a:t>回顾</a:t>
            </a:r>
            <a:r>
              <a:rPr lang="zh-CN" altLang="en-US" spc="-100" dirty="0" smtClean="0"/>
              <a:t>图解</a:t>
            </a:r>
            <a:r>
              <a:rPr spc="-100" dirty="0" smtClean="0"/>
              <a:t>）</a:t>
            </a:r>
            <a:endParaRPr spc="-100" dirty="0"/>
          </a:p>
        </p:txBody>
      </p:sp>
      <p:sp>
        <p:nvSpPr>
          <p:cNvPr id="4" name="object 4"/>
          <p:cNvSpPr/>
          <p:nvPr/>
        </p:nvSpPr>
        <p:spPr>
          <a:xfrm>
            <a:off x="939800" y="1841500"/>
            <a:ext cx="7302500" cy="444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pc="-100" dirty="0"/>
              <a:t>保护模式（回顾）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1041" y="1838272"/>
            <a:ext cx="7741917" cy="371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pc="675" dirty="0" err="1" smtClean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dirty="0" err="1" smtClean="0"/>
              <a:t>保护模式下具体一点的寻址过程</a:t>
            </a:r>
            <a:r>
              <a:rPr dirty="0"/>
              <a:t>：</a:t>
            </a:r>
          </a:p>
          <a:p>
            <a:pPr marL="109220">
              <a:lnSpc>
                <a:spcPct val="100000"/>
              </a:lnSpc>
              <a:spcBef>
                <a:spcPts val="12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870585" marR="234315" indent="-457200">
              <a:lnSpc>
                <a:spcPct val="74100"/>
              </a:lnSpc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 err="1"/>
              <a:t>根据指令的性质来确定使用哪个段寄存器，例如，</a:t>
            </a:r>
            <a:r>
              <a:rPr sz="1800" dirty="0" err="1" smtClean="0"/>
              <a:t>放在转</a:t>
            </a:r>
            <a:r>
              <a:rPr lang="zh-CN" altLang="en-US" sz="1800" dirty="0" smtClean="0"/>
              <a:t>移</a:t>
            </a:r>
            <a:r>
              <a:rPr sz="1800" dirty="0" err="1" smtClean="0"/>
              <a:t>指令中</a:t>
            </a:r>
            <a:r>
              <a:rPr sz="1800" dirty="0" smtClean="0"/>
              <a:t> </a:t>
            </a:r>
            <a:r>
              <a:rPr sz="1800" dirty="0"/>
              <a:t>的地址在代码段，而取数据的指令中的地址在数据段；</a:t>
            </a:r>
            <a:endParaRPr sz="1800" dirty="0">
              <a:latin typeface="Calibri"/>
              <a:cs typeface="Calibri"/>
            </a:endParaRPr>
          </a:p>
          <a:p>
            <a:pPr marL="870585" marR="107314" indent="-457200">
              <a:lnSpc>
                <a:spcPct val="79900"/>
              </a:lnSpc>
              <a:spcBef>
                <a:spcPts val="575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/>
              <a:t>根据段寄存器的内容</a:t>
            </a: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dirty="0"/>
              <a:t>选择子</a:t>
            </a:r>
            <a:r>
              <a:rPr sz="1800" spc="-50" dirty="0">
                <a:latin typeface="Calibri"/>
                <a:cs typeface="Calibri"/>
              </a:rPr>
              <a:t>)</a:t>
            </a:r>
            <a:r>
              <a:rPr sz="1800" dirty="0"/>
              <a:t>，首先判断描述符是在</a:t>
            </a: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/>
              <a:t>中还是在 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/>
              <a:t>中，如果是在</a:t>
            </a: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/>
              <a:t>中，根据</a:t>
            </a: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/>
              <a:t>以及该段寄存器的内容找到相应 的“描述符”；如果是在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/>
              <a:t>中，根据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/>
              <a:t>（选择子）以及</a:t>
            </a: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/>
              <a:t>的 内容找到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/>
              <a:t>的描述符，得到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/>
              <a:t>的地址，然后再根据段寄存器内容 找到相应的“描述符”；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14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/>
              <a:t>从描述符中得到基地址；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24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 err="1" smtClean="0"/>
              <a:t>将指令中发出的地址作为位</a:t>
            </a:r>
            <a:r>
              <a:rPr lang="zh-CN" altLang="en-US" sz="1800" dirty="0" smtClean="0"/>
              <a:t>移</a:t>
            </a:r>
            <a:r>
              <a:rPr sz="1800" dirty="0" smtClean="0"/>
              <a:t>，</a:t>
            </a:r>
            <a:r>
              <a:rPr sz="1800" dirty="0"/>
              <a:t>与描述符中界限相比，看是否越界；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14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/>
              <a:t>将指令的性质与描述符中的访问权限来确定是否越权；</a:t>
            </a:r>
            <a:endParaRPr sz="1800" dirty="0">
              <a:latin typeface="Calibri"/>
              <a:cs typeface="Calibri"/>
            </a:endParaRPr>
          </a:p>
          <a:p>
            <a:pPr marL="870585" marR="234315" indent="-457200">
              <a:lnSpc>
                <a:spcPct val="74100"/>
              </a:lnSpc>
              <a:spcBef>
                <a:spcPts val="90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 err="1" smtClean="0"/>
              <a:t>将指令中发出的地址作为位</a:t>
            </a:r>
            <a:r>
              <a:rPr lang="zh-CN" altLang="en-US" sz="1800" dirty="0" smtClean="0"/>
              <a:t>移</a:t>
            </a:r>
            <a:r>
              <a:rPr sz="1800" dirty="0" smtClean="0"/>
              <a:t>，</a:t>
            </a:r>
            <a:r>
              <a:rPr sz="1800" dirty="0"/>
              <a:t>与基地址相加得出实际的“物理地 址”。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03174"/>
            <a:ext cx="73406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lang="zh-CN" altLang="en-US" spc="-100" dirty="0" smtClean="0"/>
              <a:t>缩略词</a:t>
            </a:r>
            <a:endParaRPr spc="-1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1041" y="1838272"/>
            <a:ext cx="7741917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lang="en-US" altLang="zh-CN" sz="2400" b="1" dirty="0" smtClean="0">
                <a:latin typeface="Calibri"/>
                <a:cs typeface="Calibri"/>
              </a:rPr>
              <a:t>GDT</a:t>
            </a:r>
            <a:r>
              <a:rPr lang="en-US" altLang="zh-CN" sz="2400" dirty="0" smtClean="0">
                <a:latin typeface="Calibri"/>
                <a:cs typeface="Calibri"/>
              </a:rPr>
              <a:t>	(Global Descriptor Table)</a:t>
            </a:r>
            <a:r>
              <a:rPr lang="zh-CN" altLang="en-US" sz="2400" dirty="0" smtClean="0">
                <a:latin typeface="Calibri"/>
                <a:cs typeface="Calibri"/>
              </a:rPr>
              <a:t>全局描述符表</a:t>
            </a:r>
            <a:endParaRPr lang="en-US" altLang="zh-CN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lang="en-US" altLang="zh-CN" sz="2400" b="1" dirty="0" smtClean="0">
                <a:latin typeface="Calibri"/>
                <a:cs typeface="Calibri"/>
              </a:rPr>
              <a:t>GDTR</a:t>
            </a:r>
            <a:r>
              <a:rPr lang="en-US" altLang="zh-CN" sz="2400" dirty="0" smtClean="0">
                <a:latin typeface="Calibri"/>
                <a:cs typeface="Calibri"/>
              </a:rPr>
              <a:t>	(Global Descriptor Table Register)</a:t>
            </a:r>
            <a:r>
              <a:rPr lang="zh-CN" altLang="en-US" sz="2400" dirty="0" smtClean="0">
                <a:latin typeface="Calibri"/>
                <a:cs typeface="Calibri"/>
              </a:rPr>
              <a:t>全局描述符表寄存器</a:t>
            </a:r>
            <a:endParaRPr lang="en-US" altLang="zh-CN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lang="en-US" altLang="zh-CN" sz="2400" b="1" dirty="0" smtClean="0">
                <a:latin typeface="Calibri"/>
                <a:cs typeface="Calibri"/>
              </a:rPr>
              <a:t>LDT</a:t>
            </a:r>
            <a:r>
              <a:rPr lang="en-US" altLang="zh-CN" sz="2400" dirty="0" smtClean="0">
                <a:latin typeface="Calibri"/>
                <a:cs typeface="Calibri"/>
              </a:rPr>
              <a:t>	(Local Descriptor Table</a:t>
            </a:r>
            <a:r>
              <a:rPr lang="en-US" altLang="zh-CN" sz="2400" dirty="0" smtClean="0">
                <a:latin typeface="Calibri"/>
                <a:cs typeface="Calibri"/>
              </a:rPr>
              <a:t>)</a:t>
            </a:r>
            <a:r>
              <a:rPr lang="zh-CN" altLang="en-US" sz="2400" smtClean="0">
                <a:latin typeface="Calibri"/>
                <a:cs typeface="Calibri"/>
              </a:rPr>
              <a:t>局部描述符</a:t>
            </a:r>
            <a:r>
              <a:rPr lang="zh-CN" altLang="en-US" sz="2400" dirty="0" smtClean="0">
                <a:latin typeface="Calibri"/>
                <a:cs typeface="Calibri"/>
              </a:rPr>
              <a:t>表</a:t>
            </a:r>
            <a:endParaRPr lang="en-US" altLang="zh-CN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lang="en-US" altLang="zh-CN" sz="2400" b="1" dirty="0" smtClean="0">
                <a:latin typeface="Calibri"/>
                <a:cs typeface="Calibri"/>
              </a:rPr>
              <a:t>LDTR</a:t>
            </a:r>
            <a:r>
              <a:rPr lang="en-US" altLang="zh-CN" sz="2400" dirty="0" smtClean="0">
                <a:latin typeface="Calibri"/>
                <a:cs typeface="Calibri"/>
              </a:rPr>
              <a:t>	(Local Descriptor Table Register</a:t>
            </a:r>
            <a:r>
              <a:rPr lang="en-US" altLang="zh-CN" sz="2400" dirty="0" smtClean="0">
                <a:latin typeface="Calibri"/>
                <a:cs typeface="Calibri"/>
              </a:rPr>
              <a:t>)</a:t>
            </a:r>
            <a:r>
              <a:rPr lang="zh-CN" altLang="en-US" sz="2400" dirty="0" smtClean="0">
                <a:latin typeface="Calibri"/>
                <a:cs typeface="Calibri"/>
              </a:rPr>
              <a:t>局部描述符</a:t>
            </a:r>
            <a:r>
              <a:rPr lang="zh-CN" altLang="en-US" sz="2400" dirty="0" smtClean="0">
                <a:latin typeface="Calibri"/>
                <a:cs typeface="Calibri"/>
              </a:rPr>
              <a:t>表寄存器</a:t>
            </a:r>
            <a:endParaRPr lang="en-US" altLang="zh-CN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lang="en-US" sz="2400" b="1" dirty="0" smtClean="0">
                <a:latin typeface="Calibri"/>
                <a:cs typeface="Calibri"/>
              </a:rPr>
              <a:t>IDT	</a:t>
            </a:r>
            <a:r>
              <a:rPr lang="en-US" sz="2400" dirty="0" smtClean="0">
                <a:latin typeface="Calibri"/>
                <a:cs typeface="Calibri"/>
              </a:rPr>
              <a:t>(Interrupt Descriptor Table)</a:t>
            </a:r>
            <a:r>
              <a:rPr lang="zh-CN" altLang="en-US" sz="2400" dirty="0" smtClean="0">
                <a:latin typeface="Calibri"/>
                <a:cs typeface="Calibri"/>
              </a:rPr>
              <a:t>中断描述符表（引申内容）</a:t>
            </a:r>
            <a:endParaRPr lang="en-US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lang="en-US" sz="2400" b="1" dirty="0" smtClean="0">
                <a:latin typeface="Calibri"/>
                <a:cs typeface="Calibri"/>
              </a:rPr>
              <a:t>CS</a:t>
            </a:r>
            <a:r>
              <a:rPr lang="en-US" sz="2400" dirty="0" smtClean="0">
                <a:latin typeface="Calibri"/>
                <a:cs typeface="Calibri"/>
              </a:rPr>
              <a:t>	(Code Segment)</a:t>
            </a:r>
            <a:r>
              <a:rPr lang="zh-CN" altLang="en-US" sz="2400" dirty="0" smtClean="0">
                <a:latin typeface="Calibri"/>
                <a:cs typeface="Calibri"/>
              </a:rPr>
              <a:t>代码段</a:t>
            </a:r>
            <a:endParaRPr lang="en-US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lang="en-US" sz="2400" b="1" dirty="0" smtClean="0">
                <a:latin typeface="Calibri"/>
                <a:cs typeface="Calibri"/>
              </a:rPr>
              <a:t>DS</a:t>
            </a:r>
            <a:r>
              <a:rPr lang="en-US" sz="2400" dirty="0" smtClean="0">
                <a:latin typeface="Calibri"/>
                <a:cs typeface="Calibri"/>
              </a:rPr>
              <a:t>	(Data Segment)</a:t>
            </a:r>
            <a:r>
              <a:rPr lang="zh-CN" altLang="en-US" sz="2400" dirty="0" smtClean="0">
                <a:latin typeface="Calibri"/>
                <a:cs typeface="Calibri"/>
              </a:rPr>
              <a:t>数据段</a:t>
            </a:r>
            <a:endParaRPr lang="en-US" sz="2400" dirty="0" smtClean="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3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60" dirty="0">
                <a:latin typeface="Calibri Light"/>
                <a:cs typeface="Calibri Light"/>
              </a:rPr>
              <a:t>8088</a:t>
            </a:r>
            <a:r>
              <a:rPr spc="-100" dirty="0"/>
              <a:t>，</a:t>
            </a:r>
            <a:r>
              <a:rPr b="0" spc="-60" dirty="0">
                <a:latin typeface="Calibri Light"/>
                <a:cs typeface="Calibri Light"/>
              </a:rPr>
              <a:t>8086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797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300"/>
              </a:lnSpc>
            </a:pPr>
            <a:r>
              <a:rPr sz="2000" spc="67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实模式下，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段在内存中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固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定的位置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（物理地址</a:t>
            </a:r>
            <a:r>
              <a:rPr sz="2000" spc="-5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段值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偏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移”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）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；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通过改变段寄存器的值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我们可以随心所欲的访问内存任何一个单元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；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而丝毫不受到限制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，不能对内存访问加以限制，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也就谈不上对系统的保护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。因此，在实模式下是无法构造现代意义的操作系统的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lang="en-US" sz="2000" dirty="0" smtClean="0">
              <a:solidFill>
                <a:srgbClr val="404040"/>
              </a:solidFill>
              <a:latin typeface="宋体"/>
              <a:cs typeface="宋体"/>
            </a:endParaRPr>
          </a:p>
          <a:p>
            <a:pPr marL="12700" marR="5080">
              <a:lnSpc>
                <a:spcPct val="90300"/>
              </a:lnSpc>
            </a:pP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2200"/>
              </a:lnSpc>
              <a:spcBef>
                <a:spcPts val="1300"/>
              </a:spcBef>
            </a:pPr>
            <a:r>
              <a:rPr sz="2000" spc="67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内存中每个字节的地址能由不止一个的段基址加偏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移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表示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，比如</a:t>
            </a:r>
            <a:endParaRPr sz="2000" dirty="0">
              <a:latin typeface="宋体"/>
              <a:cs typeface="宋体"/>
            </a:endParaRPr>
          </a:p>
          <a:p>
            <a:pPr marL="101600">
              <a:lnSpc>
                <a:spcPts val="2050"/>
              </a:lnSpc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04808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能够由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047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0048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047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0038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047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0028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或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047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0058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表示，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分段地址之间的比较将复杂化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2472" y="2639682"/>
            <a:ext cx="3395979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latin typeface="Calibri"/>
                <a:cs typeface="Calibri"/>
              </a:rPr>
              <a:t>THANKS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60" dirty="0">
                <a:latin typeface="Calibri Light"/>
                <a:cs typeface="Calibri Light"/>
              </a:rPr>
              <a:t>80286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480300" cy="195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位的保护模式下，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段不在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固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定的位置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，甚至可以不在内存中</a:t>
            </a:r>
            <a:endParaRPr sz="2000" dirty="0">
              <a:latin typeface="宋体"/>
              <a:cs typeface="宋体"/>
            </a:endParaRPr>
          </a:p>
          <a:p>
            <a:pPr marL="101600" marR="5080" algn="just">
              <a:lnSpc>
                <a:spcPct val="88300"/>
              </a:lnSpc>
              <a:spcBef>
                <a:spcPts val="229"/>
              </a:spcBef>
            </a:pP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（虚拟内存技术），内存中存储的只是当前程序运行需要的指令和 数据，为了向前兼容，仍然使用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EG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FFS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这样来表示，只不过这 是得到的这个值不是实际物理地址，而是变成一个索引，这个索引 指向一个数据结构的一个表项，表项中详细定义了是否在内存中， 段的起始地址、界限、属性等内容，这就是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也可能是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，即 “描述符”，</a:t>
            </a:r>
            <a:r>
              <a:rPr sz="2000" spc="-5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段大小还是限制在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64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60" dirty="0">
                <a:latin typeface="Calibri Light"/>
                <a:cs typeface="Calibri Light"/>
              </a:rPr>
              <a:t>80386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797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ct val="903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32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位的保护模式，段大小扩展到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，段可以被划分为更小的单位，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（分页），虚拟内存现在以分页的方式工作，原先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80286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中一整段要么在内存中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要么不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在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内存中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现在在内存中的可能只是段的一部分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pc="-100" dirty="0"/>
              <a:t>保护模式（粗略）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1041" y="1838272"/>
            <a:ext cx="7741917" cy="3480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dirty="0"/>
              <a:t>比较粗略，只是建立对保护模式的印象。</a:t>
            </a:r>
          </a:p>
          <a:p>
            <a:pPr marL="210820" marR="94615" indent="-88900">
              <a:lnSpc>
                <a:spcPts val="2200"/>
              </a:lnSpc>
              <a:spcBef>
                <a:spcPts val="1340"/>
              </a:spcBef>
            </a:pPr>
            <a:r>
              <a:rPr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dirty="0"/>
              <a:t>当一条访问内存指令发出一个内存地址时，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U</a:t>
            </a:r>
            <a:r>
              <a:rPr dirty="0"/>
              <a:t>是这样来归纳出实 际上应该放在数据总线的地址：</a:t>
            </a:r>
          </a:p>
          <a:p>
            <a:pPr marL="870585" marR="234315" indent="-457200">
              <a:lnSpc>
                <a:spcPts val="1800"/>
              </a:lnSpc>
              <a:spcBef>
                <a:spcPts val="62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 err="1"/>
              <a:t>根据指令的性质来确定使用哪个段寄存器，例如，</a:t>
            </a:r>
            <a:r>
              <a:rPr sz="1800" dirty="0" err="1" smtClean="0"/>
              <a:t>放在转</a:t>
            </a:r>
            <a:r>
              <a:rPr lang="zh-CN" altLang="en-US" sz="1800" dirty="0" smtClean="0"/>
              <a:t>移</a:t>
            </a:r>
            <a:r>
              <a:rPr sz="1800" dirty="0" err="1" smtClean="0"/>
              <a:t>指令中</a:t>
            </a:r>
            <a:r>
              <a:rPr sz="1800" dirty="0" smtClean="0"/>
              <a:t> </a:t>
            </a:r>
            <a:r>
              <a:rPr sz="1800" dirty="0"/>
              <a:t>的地址在代码段，而取数据的指令中的地址在数据段；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439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/>
              <a:t>根据段寄存器的内容，找到相应的“描述符”；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34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/>
              <a:t>从描述符中得到基地址；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44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 err="1" smtClean="0"/>
              <a:t>将指令中发出的地址作为位</a:t>
            </a:r>
            <a:r>
              <a:rPr lang="zh-CN" altLang="en-US" sz="1800" dirty="0" smtClean="0"/>
              <a:t>移</a:t>
            </a:r>
            <a:r>
              <a:rPr sz="1800" dirty="0" smtClean="0"/>
              <a:t>，</a:t>
            </a:r>
            <a:r>
              <a:rPr sz="1800" dirty="0" err="1"/>
              <a:t>与描述符中界限相比</a:t>
            </a:r>
            <a:r>
              <a:rPr sz="1800" dirty="0" smtClean="0"/>
              <a:t>，</a:t>
            </a:r>
            <a:r>
              <a:rPr lang="zh-CN" altLang="en-US" sz="1800" dirty="0" smtClean="0"/>
              <a:t>判断</a:t>
            </a:r>
            <a:r>
              <a:rPr sz="1800" dirty="0" err="1" smtClean="0"/>
              <a:t>是否越界</a:t>
            </a:r>
            <a:endParaRPr sz="1800" dirty="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34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/>
              <a:t>将指令的性质与描述符中的访问权限来确定是否越权；</a:t>
            </a:r>
            <a:endParaRPr sz="1800" dirty="0">
              <a:latin typeface="Calibri"/>
              <a:cs typeface="Calibri"/>
            </a:endParaRPr>
          </a:p>
          <a:p>
            <a:pPr marL="870585" marR="234315" indent="-457200">
              <a:lnSpc>
                <a:spcPts val="1800"/>
              </a:lnSpc>
              <a:spcBef>
                <a:spcPts val="900"/>
              </a:spcBef>
              <a:tabLst>
                <a:tab pos="870585" algn="l"/>
              </a:tabLst>
            </a:pPr>
            <a:r>
              <a:rPr sz="1800" spc="-15" dirty="0">
                <a:solidFill>
                  <a:srgbClr val="E48312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E48312"/>
                </a:solidFill>
                <a:latin typeface="Calibri"/>
                <a:cs typeface="Calibri"/>
              </a:rPr>
              <a:t>.	</a:t>
            </a:r>
            <a:r>
              <a:rPr sz="1800" dirty="0" err="1" smtClean="0"/>
              <a:t>将指令中发出的地址作为位</a:t>
            </a:r>
            <a:r>
              <a:rPr lang="zh-CN" altLang="en-US" sz="1800" dirty="0" smtClean="0"/>
              <a:t>移</a:t>
            </a:r>
            <a:r>
              <a:rPr sz="1800" dirty="0" smtClean="0"/>
              <a:t>，</a:t>
            </a:r>
            <a:r>
              <a:rPr sz="1800" dirty="0"/>
              <a:t>与基地址相加得出实际的“物理地 址”。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14" dirty="0">
                <a:latin typeface="Calibri Light"/>
                <a:cs typeface="Calibri Light"/>
              </a:rPr>
              <a:t>GD</a:t>
            </a:r>
            <a:r>
              <a:rPr b="0" spc="-325" dirty="0">
                <a:latin typeface="Calibri Light"/>
                <a:cs typeface="Calibri Light"/>
              </a:rPr>
              <a:t>T</a:t>
            </a:r>
            <a:r>
              <a:rPr b="0" spc="-140" dirty="0">
                <a:latin typeface="Calibri Light"/>
                <a:cs typeface="Calibri Light"/>
              </a:rPr>
              <a:t>/</a:t>
            </a:r>
            <a:r>
              <a:rPr b="0" spc="-135" dirty="0">
                <a:latin typeface="Calibri Light"/>
                <a:cs typeface="Calibri Light"/>
              </a:rPr>
              <a:t>L</a:t>
            </a:r>
            <a:r>
              <a:rPr b="0" spc="-145" dirty="0">
                <a:latin typeface="Calibri Light"/>
                <a:cs typeface="Calibri Light"/>
              </a:rPr>
              <a:t>D</a:t>
            </a:r>
            <a:r>
              <a:rPr b="0" dirty="0">
                <a:latin typeface="Calibri Light"/>
                <a:cs typeface="Calibri Light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569200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6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ob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e,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是一张存放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的表，可在全局 内访问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所有进程想要访问全局可见的段时，从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查询，有且只有 一个。进程从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寄存器中获得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的位置，向它发起查询。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1600" marR="221615" indent="-88900" algn="just">
              <a:lnSpc>
                <a:spcPct val="896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与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相同，但是不是全局的，对于某个进程，它只知 道它自己的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。每个进程有自己的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，访问自己的段时从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查 询。进程从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寄存器中获得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的位置，向它发起查询。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pc="-100" dirty="0"/>
              <a:t>一堆疑惑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454900" cy="273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是什么？有什么作用？怎样才能得到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1600" marR="5080" indent="-88900">
              <a:lnSpc>
                <a:spcPct val="896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寄存器存储的是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在内存中的位置，但是只知道 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他们的位置怎么能取到</a:t>
            </a:r>
            <a:r>
              <a:rPr sz="2000" spc="-5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 err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60" dirty="0" err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0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 err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20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 err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呢？因为还缺少</a:t>
            </a:r>
            <a:r>
              <a:rPr sz="2000" spc="-5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 err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60" dirty="0" err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0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45" dirty="0" err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20" dirty="0" err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45" dirty="0" err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在表中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的具体的偏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移量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”。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下面慢慢解释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……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462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14" dirty="0">
                <a:latin typeface="Calibri Light"/>
                <a:cs typeface="Calibri Light"/>
              </a:rPr>
              <a:t>D</a:t>
            </a:r>
            <a:r>
              <a:rPr b="0" spc="-75" dirty="0">
                <a:latin typeface="Calibri Light"/>
                <a:cs typeface="Calibri Light"/>
              </a:rPr>
              <a:t>es</a:t>
            </a:r>
            <a:r>
              <a:rPr b="0" spc="-145" dirty="0">
                <a:latin typeface="Calibri Light"/>
                <a:cs typeface="Calibri Light"/>
              </a:rPr>
              <a:t>c</a:t>
            </a:r>
            <a:r>
              <a:rPr b="0" spc="-75" dirty="0">
                <a:latin typeface="Calibri Light"/>
                <a:cs typeface="Calibri Light"/>
              </a:rPr>
              <a:t>ri</a:t>
            </a:r>
            <a:r>
              <a:rPr b="0" spc="-120" dirty="0">
                <a:latin typeface="Calibri Light"/>
                <a:cs typeface="Calibri Light"/>
              </a:rPr>
              <a:t>p</a:t>
            </a:r>
            <a:r>
              <a:rPr b="0" spc="-100" dirty="0">
                <a:latin typeface="Calibri Light"/>
                <a:cs typeface="Calibri Light"/>
              </a:rPr>
              <a:t>t</a:t>
            </a:r>
            <a:r>
              <a:rPr b="0" spc="-105" dirty="0">
                <a:latin typeface="Calibri Light"/>
                <a:cs typeface="Calibri Light"/>
              </a:rPr>
              <a:t>o</a:t>
            </a:r>
            <a:r>
              <a:rPr b="0" spc="-2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508000" y="1943100"/>
            <a:ext cx="8127998" cy="406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8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14" dirty="0">
                <a:latin typeface="Calibri Light"/>
                <a:cs typeface="Calibri Light"/>
              </a:rPr>
              <a:t>D</a:t>
            </a:r>
            <a:r>
              <a:rPr b="0" spc="-75" dirty="0">
                <a:latin typeface="Calibri Light"/>
                <a:cs typeface="Calibri Light"/>
              </a:rPr>
              <a:t>es</a:t>
            </a:r>
            <a:r>
              <a:rPr b="0" spc="-145" dirty="0">
                <a:latin typeface="Calibri Light"/>
                <a:cs typeface="Calibri Light"/>
              </a:rPr>
              <a:t>c</a:t>
            </a:r>
            <a:r>
              <a:rPr b="0" spc="-75" dirty="0">
                <a:latin typeface="Calibri Light"/>
                <a:cs typeface="Calibri Light"/>
              </a:rPr>
              <a:t>ri</a:t>
            </a:r>
            <a:r>
              <a:rPr b="0" spc="-120" dirty="0">
                <a:latin typeface="Calibri Light"/>
                <a:cs typeface="Calibri Light"/>
              </a:rPr>
              <a:t>p</a:t>
            </a:r>
            <a:r>
              <a:rPr b="0" spc="-100" dirty="0">
                <a:latin typeface="Calibri Light"/>
                <a:cs typeface="Calibri Light"/>
              </a:rPr>
              <a:t>t</a:t>
            </a:r>
            <a:r>
              <a:rPr b="0" spc="-105" dirty="0">
                <a:latin typeface="Calibri Light"/>
                <a:cs typeface="Calibri Light"/>
              </a:rPr>
              <a:t>o</a:t>
            </a:r>
            <a:r>
              <a:rPr b="0" spc="-20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8" y="1876372"/>
            <a:ext cx="7734300" cy="1848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6379" algn="just">
              <a:lnSpc>
                <a:spcPct val="89600"/>
              </a:lnSpc>
            </a:pPr>
            <a:r>
              <a:rPr sz="2000" spc="67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保护模式下引入描述符来描述各“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数据段</a:t>
            </a:r>
            <a:r>
              <a:rPr lang="zh-CN" altLang="en-US" sz="2000" dirty="0" smtClean="0">
                <a:solidFill>
                  <a:srgbClr val="404040"/>
                </a:solidFill>
                <a:latin typeface="宋体"/>
                <a:cs typeface="宋体"/>
              </a:rPr>
              <a:t>”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所有的描述符均为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个 字节（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），由第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个字节说明描述符的类型。类型不同，描述符 的结构也有所不同。</a:t>
            </a:r>
            <a:endParaRPr sz="2000" dirty="0">
              <a:latin typeface="宋体"/>
              <a:cs typeface="宋体"/>
            </a:endParaRPr>
          </a:p>
          <a:p>
            <a:pPr marL="101600" marR="5080" indent="-88900">
              <a:lnSpc>
                <a:spcPct val="87500"/>
              </a:lnSpc>
              <a:spcBef>
                <a:spcPts val="1600"/>
              </a:spcBef>
            </a:pPr>
            <a:r>
              <a:rPr sz="2000" spc="675" dirty="0" err="1">
                <a:solidFill>
                  <a:srgbClr val="E48312"/>
                </a:solidFill>
                <a:latin typeface="Arial"/>
                <a:cs typeface="Arial"/>
              </a:rPr>
              <a:t>p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若干个描述符集中在一起组成描述符表，而描述符表本身也是一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宋体"/>
                <a:cs typeface="宋体"/>
              </a:rPr>
              <a:t>种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数据段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，也使用描述符进行描述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r>
              <a:rPr lang="zh-CN" altLang="en-US" sz="2000" dirty="0">
                <a:solidFill>
                  <a:srgbClr val="404040"/>
                </a:solidFill>
                <a:latin typeface="宋体"/>
                <a:cs typeface="宋体"/>
              </a:rPr>
              <a:t>这样</a:t>
            </a:r>
            <a:r>
              <a:rPr sz="2000" dirty="0" smtClean="0">
                <a:solidFill>
                  <a:srgbClr val="404040"/>
                </a:solidFill>
                <a:latin typeface="宋体"/>
                <a:cs typeface="宋体"/>
              </a:rPr>
              <a:t>，“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地址转换”</a:t>
            </a:r>
            <a:r>
              <a:rPr sz="2000" dirty="0" err="1" smtClean="0">
                <a:solidFill>
                  <a:srgbClr val="404040"/>
                </a:solidFill>
                <a:latin typeface="宋体"/>
                <a:cs typeface="宋体"/>
              </a:rPr>
              <a:t>由描述符表来完成</a:t>
            </a:r>
            <a:r>
              <a:rPr sz="2000" dirty="0" err="1">
                <a:solidFill>
                  <a:srgbClr val="404040"/>
                </a:solidFill>
                <a:latin typeface="宋体"/>
                <a:cs typeface="宋体"/>
              </a:rPr>
              <a:t>，从这个意义上说，描述符表是一张地址转换函数表</a:t>
            </a:r>
            <a:r>
              <a:rPr sz="2000" dirty="0">
                <a:solidFill>
                  <a:srgbClr val="404040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606</Words>
  <Application>Microsoft Office PowerPoint</Application>
  <PresentationFormat>全屏显示(4:3)</PresentationFormat>
  <Paragraphs>91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等线</vt:lpstr>
      <vt:lpstr>Arial</vt:lpstr>
      <vt:lpstr>Calibri</vt:lpstr>
      <vt:lpstr>Calibri Light</vt:lpstr>
      <vt:lpstr>Times New Roman</vt:lpstr>
      <vt:lpstr>Office Theme</vt:lpstr>
      <vt:lpstr>PowerPoint 演示文稿</vt:lpstr>
      <vt:lpstr>8088，8086</vt:lpstr>
      <vt:lpstr>80286</vt:lpstr>
      <vt:lpstr>80386</vt:lpstr>
      <vt:lpstr>保护模式（粗略）</vt:lpstr>
      <vt:lpstr>GDT/LDT</vt:lpstr>
      <vt:lpstr>一堆疑惑</vt:lpstr>
      <vt:lpstr>Descriptor</vt:lpstr>
      <vt:lpstr>Descriptor</vt:lpstr>
      <vt:lpstr>Selector</vt:lpstr>
      <vt:lpstr>Selector</vt:lpstr>
      <vt:lpstr>GDTR/LDTR</vt:lpstr>
      <vt:lpstr>GDTR</vt:lpstr>
      <vt:lpstr>LDTR</vt:lpstr>
      <vt:lpstr>LDTR</vt:lpstr>
      <vt:lpstr>引申—IDT(中断描述符表)</vt:lpstr>
      <vt:lpstr>保护模式（回顾图解）</vt:lpstr>
      <vt:lpstr>保护模式（回顾）</vt:lpstr>
      <vt:lpstr>缩略词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保护模式</dc:title>
  <dc:creator>叶落随风</dc:creator>
  <cp:lastModifiedBy>叶落随风</cp:lastModifiedBy>
  <cp:revision>12</cp:revision>
  <dcterms:created xsi:type="dcterms:W3CDTF">2017-04-11T21:50:01Z</dcterms:created>
  <dcterms:modified xsi:type="dcterms:W3CDTF">2017-04-13T17:45:49Z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2016-04-28T00:00:00Z</vt:filetime>
  </property>
  <property fmtid="{D5CDD505-2E9C-101B-9397-08002B2CF9AE}" pid="3" name="LastSaved">
    <vt:filetime>2017-04-11T00:00:00Z</vt:filetime>
  </property>
</Properties>
</file>