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kurkoski@ice.uec.ac.j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23E-90E4-4C2C-9C19-D3BE2E28D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ATSC 3.0 matrix, encoding and decoding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0CAD2-004D-4709-836C-F5F39D37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Editor: </a:t>
            </a:r>
            <a:r>
              <a:rPr lang="en-US" dirty="0" err="1"/>
              <a:t>Yifan</a:t>
            </a:r>
            <a:r>
              <a:rPr lang="en-US" dirty="0"/>
              <a:t> Huang</a:t>
            </a:r>
          </a:p>
          <a:p>
            <a:r>
              <a:rPr lang="en-US" dirty="0"/>
              <a:t>Date: Sep, 9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02511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ADDB-6E9C-48AE-A3D1-001BFAED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3777"/>
          </a:xfrm>
        </p:spPr>
        <p:txBody>
          <a:bodyPr>
            <a:normAutofit fontScale="90000"/>
          </a:bodyPr>
          <a:lstStyle/>
          <a:p>
            <a:r>
              <a:rPr lang="en-US" dirty="0"/>
              <a:t>Encoding and Decoding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5F8CE-23BD-428A-AB53-172264693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47887"/>
                <a:ext cx="8915400" cy="530352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Decoding: </a:t>
                </a:r>
              </a:p>
              <a:p>
                <a:pPr marL="0" indent="0">
                  <a:buNone/>
                </a:pPr>
                <a:r>
                  <a:rPr lang="en-US" sz="2800" dirty="0"/>
                  <a:t>Conventional Minimum-Sum Algorithm(MSA)</a:t>
                </a:r>
              </a:p>
              <a:p>
                <a:pPr marL="0" indent="0">
                  <a:buNone/>
                </a:pPr>
                <a:r>
                  <a:rPr lang="en-US" sz="2800" dirty="0"/>
                  <a:t>Initialize the LLR from channel </a:t>
                </a:r>
                <a:r>
                  <a:rPr lang="en-US" sz="2800" dirty="0" err="1"/>
                  <a:t>Uch</a:t>
                </a:r>
                <a:r>
                  <a:rPr lang="en-US" sz="2800" dirty="0"/>
                  <a:t>=ln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p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xi</m:t>
                        </m:r>
                        <m:r>
                          <m:rPr>
                            <m:nor/>
                          </m:rPr>
                          <a:rPr lang="en-US" sz="2800" dirty="0"/>
                          <m:t>=0|</m:t>
                        </m:r>
                        <m:r>
                          <m:rPr>
                            <m:nor/>
                          </m:rPr>
                          <a:rPr lang="en-US" sz="2800" dirty="0"/>
                          <m:t>y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p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xi</m:t>
                        </m:r>
                        <m:r>
                          <m:rPr>
                            <m:nor/>
                          </m:rPr>
                          <a:rPr lang="en-US" sz="2800" dirty="0"/>
                          <m:t>=1|</m:t>
                        </m:r>
                        <m:r>
                          <m:rPr>
                            <m:nor/>
                          </m:rPr>
                          <a:rPr lang="en-US" sz="2800" dirty="0"/>
                          <m:t>y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Update the variable nodes N outgoing message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Uvc</a:t>
                </a:r>
                <a:r>
                  <a:rPr lang="en-US" sz="2800" dirty="0"/>
                  <a:t> = </a:t>
                </a:r>
                <a:r>
                  <a:rPr lang="en-US" sz="2800" dirty="0" err="1"/>
                  <a:t>Uch</a:t>
                </a:r>
                <a:r>
                  <a:rPr lang="en-US" sz="2800" dirty="0"/>
                  <a:t>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𝑈𝑐</m:t>
                        </m:r>
                      </m:e>
                    </m:nary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Update the check nodes M outgoing message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Ucv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𝑈𝑣𝑐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nary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Min[|</a:t>
                </a:r>
                <a:r>
                  <a:rPr lang="en-US" sz="2800" dirty="0" err="1"/>
                  <a:t>Uvc</a:t>
                </a:r>
                <a:r>
                  <a:rPr lang="en-US" sz="2800" dirty="0"/>
                  <a:t>’|]</a:t>
                </a:r>
              </a:p>
              <a:p>
                <a:pPr marL="0" indent="0">
                  <a:buNone/>
                </a:pPr>
                <a:r>
                  <a:rPr lang="en-US" sz="2800" dirty="0"/>
                  <a:t>Codeword = </a:t>
                </a:r>
                <a:r>
                  <a:rPr lang="en-US" sz="2800" dirty="0" err="1"/>
                  <a:t>Uch</a:t>
                </a:r>
                <a:r>
                  <a:rPr lang="en-US" sz="2800" dirty="0"/>
                  <a:t>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𝑈𝑐</m:t>
                        </m:r>
                      </m:e>
                    </m:nary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5F8CE-23BD-428A-AB53-172264693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47887"/>
                <a:ext cx="8915400" cy="5303520"/>
              </a:xfrm>
              <a:blipFill>
                <a:blip r:embed="rId2"/>
                <a:stretch>
                  <a:fillRect l="-1436" t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37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7827-FC3C-420E-936E-9A511026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2111"/>
          </a:xfrm>
        </p:spPr>
        <p:txBody>
          <a:bodyPr/>
          <a:lstStyle/>
          <a:p>
            <a:r>
              <a:rPr lang="en-US" dirty="0"/>
              <a:t>Encoding and Decoding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B3965-E1D0-4BC9-B42C-E7E2A583C8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366221"/>
                <a:ext cx="8915400" cy="521745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Decoding: </a:t>
                </a:r>
              </a:p>
              <a:p>
                <a:pPr marL="0" indent="0">
                  <a:buNone/>
                </a:pPr>
                <a:r>
                  <a:rPr lang="en-US" sz="2800" dirty="0"/>
                  <a:t>Normalized Minimum-Sum Algorithm(NMSA)</a:t>
                </a:r>
              </a:p>
              <a:p>
                <a:pPr marL="0" indent="0">
                  <a:buNone/>
                </a:pPr>
                <a:r>
                  <a:rPr lang="en-US" sz="2800" dirty="0"/>
                  <a:t>………</a:t>
                </a:r>
              </a:p>
              <a:p>
                <a:pPr marL="0" indent="0">
                  <a:buNone/>
                </a:pPr>
                <a:r>
                  <a:rPr lang="en-US" sz="2800" dirty="0"/>
                  <a:t>Update the check nodes M outgoing message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Ucv</a:t>
                </a:r>
                <a:r>
                  <a:rPr lang="en-US" sz="2800" dirty="0"/>
                  <a:t> = a*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𝑈𝑣𝑐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nary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Min[|</a:t>
                </a:r>
                <a:r>
                  <a:rPr lang="en-US" sz="2800" dirty="0" err="1"/>
                  <a:t>Uvc</a:t>
                </a:r>
                <a:r>
                  <a:rPr lang="en-US" sz="2800" dirty="0"/>
                  <a:t>’|]</a:t>
                </a:r>
              </a:p>
              <a:p>
                <a:pPr marL="0" indent="0">
                  <a:buNone/>
                </a:pPr>
                <a:r>
                  <a:rPr lang="en-US" sz="2800" dirty="0"/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𝑈𝑣𝑐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sz="2800" dirty="0"/>
                          <m:t>2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dirty="0"/>
                          <m:t>{</m:t>
                        </m:r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 panose="02040503050406030204" pitchFamily="18" charset="0"/>
                              </a:rPr>
                              <m:t>tanh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⁡[</m:t>
                            </m:r>
                            <m:f>
                              <m:f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𝑈𝑣</m:t>
                                </m:r>
                                <m:sSup>
                                  <m:sSup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sz="2800" dirty="0"/>
                          <m:t>} </m:t>
                        </m:r>
                      </m:num>
                      <m:den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𝑈𝑣𝑐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nary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Min</m:t>
                        </m:r>
                        <m:r>
                          <m:rPr>
                            <m:nor/>
                          </m:rPr>
                          <a:rPr lang="en-US" sz="2800" dirty="0"/>
                          <m:t>[|</m:t>
                        </m:r>
                        <m:r>
                          <m:rPr>
                            <m:nor/>
                          </m:rPr>
                          <a:rPr lang="en-US" sz="2800" dirty="0" err="1"/>
                          <m:t>Uvc</m:t>
                        </m:r>
                        <m:r>
                          <m:rPr>
                            <m:nor/>
                          </m:rPr>
                          <a:rPr lang="en-US" sz="2800" dirty="0"/>
                          <m:t>’|] 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Codeword = </a:t>
                </a:r>
                <a:r>
                  <a:rPr lang="en-US" sz="2800" dirty="0" err="1"/>
                  <a:t>Uch</a:t>
                </a:r>
                <a:r>
                  <a:rPr lang="en-US" sz="2800" dirty="0"/>
                  <a:t>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𝑈𝑐</m:t>
                        </m:r>
                      </m:e>
                    </m:nary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B3965-E1D0-4BC9-B42C-E7E2A583C8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366221"/>
                <a:ext cx="8915400" cy="5217459"/>
              </a:xfrm>
              <a:blipFill>
                <a:blip r:embed="rId2"/>
                <a:stretch>
                  <a:fillRect l="-1436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27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FC67-B2F3-4179-9251-558AF15C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and Decoding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A2C9B-7D70-426D-BF9A-1002ADDFA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344706"/>
                <a:ext cx="8915400" cy="5292762"/>
              </a:xfrm>
            </p:spPr>
            <p:txBody>
              <a:bodyPr/>
              <a:lstStyle/>
              <a:p>
                <a:r>
                  <a:rPr lang="en-US" sz="2800" dirty="0"/>
                  <a:t>Decoding: </a:t>
                </a:r>
              </a:p>
              <a:p>
                <a:pPr marL="0" indent="0">
                  <a:buNone/>
                </a:pPr>
                <a:r>
                  <a:rPr lang="en-US" sz="2800" dirty="0"/>
                  <a:t>Minimum-Sum with offset Algorithm(MSOA)</a:t>
                </a:r>
              </a:p>
              <a:p>
                <a:pPr marL="0" indent="0">
                  <a:buNone/>
                </a:pPr>
                <a:r>
                  <a:rPr lang="en-US" sz="2800" dirty="0"/>
                  <a:t>………</a:t>
                </a:r>
              </a:p>
              <a:p>
                <a:pPr marL="0" indent="0">
                  <a:buNone/>
                </a:pPr>
                <a:r>
                  <a:rPr lang="en-US" sz="2800" dirty="0"/>
                  <a:t>Update the check nodes M outgoing message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Ucv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𝑈𝑣𝑐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nary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Min[|</a:t>
                </a:r>
                <a:r>
                  <a:rPr lang="en-US" sz="2800" dirty="0" err="1"/>
                  <a:t>Uvc</a:t>
                </a:r>
                <a:r>
                  <a:rPr lang="en-US" sz="2800" dirty="0"/>
                  <a:t>’|]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Ucv</a:t>
                </a:r>
                <a:r>
                  <a:rPr lang="en-US" sz="2800" dirty="0"/>
                  <a:t> = Max(</a:t>
                </a:r>
                <a:r>
                  <a:rPr lang="en-US" sz="2800" dirty="0" err="1"/>
                  <a:t>Ucv</a:t>
                </a:r>
                <a:r>
                  <a:rPr lang="en-US" sz="2800" dirty="0"/>
                  <a:t> – β , 0)</a:t>
                </a:r>
              </a:p>
              <a:p>
                <a:pPr marL="0" indent="0">
                  <a:buNone/>
                </a:pPr>
                <a:r>
                  <a:rPr lang="en-US" sz="2800" dirty="0"/>
                  <a:t>β  = 0.5 for assumption</a:t>
                </a:r>
              </a:p>
              <a:p>
                <a:pPr marL="0" indent="0">
                  <a:buNone/>
                </a:pPr>
                <a:r>
                  <a:rPr lang="en-US" sz="2800" dirty="0"/>
                  <a:t>Codeword = </a:t>
                </a:r>
                <a:r>
                  <a:rPr lang="en-US" sz="2800" dirty="0" err="1"/>
                  <a:t>Uch</a:t>
                </a:r>
                <a:r>
                  <a:rPr lang="en-US" sz="2800" dirty="0"/>
                  <a:t>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𝑈𝑐</m:t>
                        </m:r>
                      </m:e>
                    </m:nary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A2C9B-7D70-426D-BF9A-1002ADDFA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344706"/>
                <a:ext cx="8915400" cy="5292762"/>
              </a:xfrm>
              <a:blipFill>
                <a:blip r:embed="rId2"/>
                <a:stretch>
                  <a:fillRect l="-1436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48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7302-B10F-4F5B-89FF-92D9471F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1504"/>
          </a:xfrm>
        </p:spPr>
        <p:txBody>
          <a:bodyPr>
            <a:normAutofit fontScale="90000"/>
          </a:bodyPr>
          <a:lstStyle/>
          <a:p>
            <a:r>
              <a:rPr lang="en-US" dirty="0"/>
              <a:t>Encoding and Decoding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A4E72E-07E7-46C7-A90A-C3A0D69B4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15613"/>
                <a:ext cx="8915400" cy="5411097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Decoding: </a:t>
                </a:r>
              </a:p>
              <a:p>
                <a:pPr marL="0" indent="0">
                  <a:buNone/>
                </a:pPr>
                <a:r>
                  <a:rPr lang="en-US" sz="2800" dirty="0"/>
                  <a:t>Row message passing </a:t>
                </a:r>
              </a:p>
              <a:p>
                <a:pPr marL="0" indent="0">
                  <a:buNone/>
                </a:pPr>
                <a:r>
                  <a:rPr lang="en-US" sz="2800" dirty="0"/>
                  <a:t>(improved Minimum Sum Offset algorithm, IMSA)</a:t>
                </a:r>
              </a:p>
              <a:p>
                <a:pPr marL="0" indent="0">
                  <a:buNone/>
                </a:pPr>
                <a:r>
                  <a:rPr lang="en-US" sz="2800" dirty="0"/>
                  <a:t>Initialize the codeword from channel </a:t>
                </a:r>
              </a:p>
              <a:p>
                <a:pPr marL="0" indent="0">
                  <a:buNone/>
                </a:pPr>
                <a:r>
                  <a:rPr lang="en-US" sz="2800" dirty="0"/>
                  <a:t>Codeword = </a:t>
                </a:r>
                <a:r>
                  <a:rPr lang="en-US" sz="2800" dirty="0" err="1"/>
                  <a:t>Uch</a:t>
                </a:r>
                <a:r>
                  <a:rPr lang="en-US" sz="2800" dirty="0"/>
                  <a:t> = 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p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xi</m:t>
                        </m:r>
                        <m:r>
                          <m:rPr>
                            <m:nor/>
                          </m:rPr>
                          <a:rPr lang="en-US" sz="2800" dirty="0"/>
                          <m:t>=0|</m:t>
                        </m:r>
                        <m:r>
                          <m:rPr>
                            <m:nor/>
                          </m:rPr>
                          <a:rPr lang="en-US" sz="2800" dirty="0"/>
                          <m:t>y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p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xi</m:t>
                        </m:r>
                        <m:r>
                          <m:rPr>
                            <m:nor/>
                          </m:rPr>
                          <a:rPr lang="en-US" sz="2800" dirty="0"/>
                          <m:t>=1|</m:t>
                        </m:r>
                        <m:r>
                          <m:rPr>
                            <m:nor/>
                          </m:rPr>
                          <a:rPr lang="en-US" sz="2800" dirty="0"/>
                          <m:t>y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Update the check nodes M outgoing message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𝑈𝑐𝑣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 =</a:t>
                </a:r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𝐶𝑜𝑑𝑒𝑤𝑜𝑟𝑑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𝑈𝑐𝑣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2200" dirty="0"/>
                  <a:t>*Max{Min[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𝐶𝑜𝑑𝑒𝑤𝑜𝑟𝑑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𝑈𝑐𝑣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/>
                  <a:t>]-</a:t>
                </a:r>
                <a:r>
                  <a:rPr lang="el-GR" sz="2200" dirty="0"/>
                  <a:t>β</a:t>
                </a:r>
                <a:r>
                  <a:rPr lang="en-US" sz="2200" dirty="0"/>
                  <a:t>, 0}</a:t>
                </a:r>
              </a:p>
              <a:p>
                <a:pPr marL="0" indent="0">
                  <a:buNone/>
                </a:pPr>
                <a:r>
                  <a:rPr lang="en-US" sz="2800" dirty="0"/>
                  <a:t>Codeword = Codeword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𝑈𝑐𝑣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𝑈𝑐𝑣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A4E72E-07E7-46C7-A90A-C3A0D69B4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15613"/>
                <a:ext cx="8915400" cy="5411097"/>
              </a:xfrm>
              <a:blipFill>
                <a:blip r:embed="rId2"/>
                <a:stretch>
                  <a:fillRect l="-3899" t="-1126" r="-205" b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68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766A-1458-43B4-8D11-8640DDA9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5169"/>
            <a:ext cx="8911687" cy="602262"/>
          </a:xfrm>
        </p:spPr>
        <p:txBody>
          <a:bodyPr>
            <a:normAutofit fontScale="90000"/>
          </a:bodyPr>
          <a:lstStyle/>
          <a:p>
            <a:r>
              <a:rPr lang="en-US" dirty="0"/>
              <a:t>Encoding and Decoding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0EF97-2B60-4B6A-ACF9-955A22AE7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708" y="2732442"/>
            <a:ext cx="9804905" cy="385123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882C2B-1200-4323-BB92-6EF7FE997DD6}"/>
                  </a:ext>
                </a:extLst>
              </p:cNvPr>
              <p:cNvSpPr txBox="1"/>
              <p:nvPr/>
            </p:nvSpPr>
            <p:spPr>
              <a:xfrm>
                <a:off x="1699708" y="957431"/>
                <a:ext cx="980490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Conventional SPA performs best in terms of decoding ATSC3.0 codeword, which could reach the error rate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CA" dirty="0"/>
                  <a:t> at the ratio below 1dB EbN0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Conventional BPA takes gap of 3 dB more to reach the same error rate.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MSA, MSA with correction and MSA with offset could not make error rate decreased below unencoded rate, but it doesn’t mean it couldn’t give good performance in terms of  DVB-S2 or DVB-T2 LPDC decoding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882C2B-1200-4323-BB92-6EF7FE997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08" y="957431"/>
                <a:ext cx="9804903" cy="1754326"/>
              </a:xfrm>
              <a:prstGeom prst="rect">
                <a:avLst/>
              </a:prstGeom>
              <a:blipFill>
                <a:blip r:embed="rId3"/>
                <a:stretch>
                  <a:fillRect l="-435" t="-1736" r="-808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51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589D-2446-492E-BAD2-5D8F2D42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3777"/>
          </a:xfrm>
        </p:spPr>
        <p:txBody>
          <a:bodyPr>
            <a:normAutofit fontScale="90000"/>
          </a:bodyPr>
          <a:lstStyle/>
          <a:p>
            <a:r>
              <a:rPr lang="en-US" dirty="0"/>
              <a:t>Encoding and Decoding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75E6-4833-4A5B-96EB-9D1E08ECB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47887"/>
            <a:ext cx="8915400" cy="4663335"/>
          </a:xfrm>
        </p:spPr>
        <p:txBody>
          <a:bodyPr/>
          <a:lstStyle/>
          <a:p>
            <a:r>
              <a:rPr lang="en-US" dirty="0"/>
              <a:t>Message passing iteration increases, the bit error rate could decrease.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54058-3E42-4648-9AD8-CFE1C620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8" y="1775012"/>
            <a:ext cx="10012287" cy="47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3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766A-1458-43B4-8D11-8640DDA9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2262"/>
          </a:xfrm>
        </p:spPr>
        <p:txBody>
          <a:bodyPr>
            <a:normAutofit fontScale="90000"/>
          </a:bodyPr>
          <a:lstStyle/>
          <a:p>
            <a:r>
              <a:rPr lang="en-US" dirty="0"/>
              <a:t>Encoding and Decoding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868B8-C597-4438-9CF8-1F59F7681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287" y="1226372"/>
            <a:ext cx="9342325" cy="785308"/>
          </a:xfrm>
        </p:spPr>
        <p:txBody>
          <a:bodyPr>
            <a:noAutofit/>
          </a:bodyPr>
          <a:lstStyle/>
          <a:p>
            <a:r>
              <a:rPr lang="en-CA" dirty="0"/>
              <a:t>As the code rate increases, the error rate decreases as well for specific EbN0.</a:t>
            </a:r>
          </a:p>
          <a:p>
            <a:pPr marL="0" indent="0">
              <a:buNone/>
            </a:pPr>
            <a:r>
              <a:rPr lang="en-CA" dirty="0"/>
              <a:t>Code rate : 6/15 , 8/15, 10/15 13/15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0EF6C-7D5A-40FB-9C8D-1B82C5D05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68648"/>
            <a:ext cx="5920292" cy="2355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6B1B96-DCD4-4962-B0CE-5F213EFF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9" y="1925618"/>
            <a:ext cx="5920291" cy="2355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B7B124-7897-4A34-B2C1-E1D8FF722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09" y="4277956"/>
            <a:ext cx="5920291" cy="2580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D0F0B9-441F-4603-8958-A94B9C365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24574"/>
            <a:ext cx="5920291" cy="241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30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766A-1458-43B4-8D11-8640DDA9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226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79E44-8FF0-4E53-A503-1D3EF8B6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26371"/>
            <a:ext cx="8915400" cy="5518673"/>
          </a:xfrm>
        </p:spPr>
        <p:txBody>
          <a:bodyPr>
            <a:normAutofit/>
          </a:bodyPr>
          <a:lstStyle/>
          <a:p>
            <a:r>
              <a:rPr lang="en-US" sz="2000" dirty="0"/>
              <a:t>IEEE TRANSACTIONS ON BROADCASTING, VOL. 62, NO. 1, MARCH 2016</a:t>
            </a:r>
          </a:p>
          <a:p>
            <a:r>
              <a:rPr lang="en-CA" sz="2000" dirty="0"/>
              <a:t>ATSC Standard Physical layer Protocol , Doc. A/322 2020, 23 January 2020</a:t>
            </a:r>
          </a:p>
          <a:p>
            <a:r>
              <a:rPr lang="en-US" sz="2000" dirty="0"/>
              <a:t>High performance short-block binary regular LDPC codes, Latifa </a:t>
            </a:r>
            <a:r>
              <a:rPr lang="en-US" sz="2000" dirty="0" err="1"/>
              <a:t>Mostari</a:t>
            </a:r>
            <a:r>
              <a:rPr lang="en-US" sz="2000" dirty="0"/>
              <a:t> a,*, </a:t>
            </a:r>
            <a:r>
              <a:rPr lang="en-US" sz="2000" dirty="0" err="1"/>
              <a:t>Abdelmalik</a:t>
            </a:r>
            <a:r>
              <a:rPr lang="en-US" sz="2000" dirty="0"/>
              <a:t> </a:t>
            </a:r>
            <a:r>
              <a:rPr lang="en-US" sz="2000" dirty="0" err="1"/>
              <a:t>Taleb</a:t>
            </a:r>
            <a:r>
              <a:rPr lang="en-US" sz="2000" dirty="0"/>
              <a:t>-Ahmed b, Alexandria Engineering Journal (2018) 57, 2633–2639</a:t>
            </a:r>
          </a:p>
          <a:p>
            <a:r>
              <a:rPr lang="en-US" sz="2000" dirty="0"/>
              <a:t>Message Passing </a:t>
            </a:r>
            <a:r>
              <a:rPr lang="en-US" sz="2000" dirty="0" err="1"/>
              <a:t>Algortihm</a:t>
            </a:r>
            <a:r>
              <a:rPr lang="en-US" sz="2000" dirty="0"/>
              <a:t> and Linear Programming Decoding for LDPC and Linear Block Codes , author: Nana </a:t>
            </a:r>
            <a:r>
              <a:rPr lang="en-US" sz="2000" dirty="0" err="1"/>
              <a:t>Traore,Shashi</a:t>
            </a:r>
            <a:r>
              <a:rPr lang="en-US" sz="2000" dirty="0"/>
              <a:t> Kant and Tobias </a:t>
            </a:r>
            <a:r>
              <a:rPr lang="en-US" sz="2000" dirty="0" err="1"/>
              <a:t>Lindstrøm</a:t>
            </a:r>
            <a:r>
              <a:rPr lang="en-US" sz="2000" dirty="0"/>
              <a:t> Jensen, Aalborg University, 2007. </a:t>
            </a:r>
          </a:p>
          <a:p>
            <a:r>
              <a:rPr lang="en-US" sz="2000" dirty="0"/>
              <a:t>Modified Decoding Algorithm of LDPC Codes, by CHEN Xu-can and LIU Dong-</a:t>
            </a:r>
            <a:r>
              <a:rPr lang="en-US" sz="2000" dirty="0" err="1"/>
              <a:t>pei</a:t>
            </a:r>
            <a:r>
              <a:rPr lang="en-US" sz="2000" dirty="0"/>
              <a:t> , Computer School, National University of Defense Technology Changsha 410073. </a:t>
            </a:r>
          </a:p>
          <a:p>
            <a:r>
              <a:rPr lang="en-US" sz="2000" dirty="0"/>
              <a:t>Efficient Encoding of Low-Density Parity-Check Codes, Thomas J. Richardson and </a:t>
            </a:r>
            <a:r>
              <a:rPr lang="en-US" sz="2000" dirty="0" err="1"/>
              <a:t>Rüdiger</a:t>
            </a:r>
            <a:r>
              <a:rPr lang="en-US" sz="2000" dirty="0"/>
              <a:t> L. </a:t>
            </a:r>
            <a:r>
              <a:rPr lang="en-US" sz="2000" dirty="0" err="1"/>
              <a:t>Urbanke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2928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766A-1458-43B4-8D11-8640DDA9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226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71DFE-3730-4D75-8904-1FA3B313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1068"/>
            <a:ext cx="8915400" cy="5561704"/>
          </a:xfrm>
        </p:spPr>
        <p:txBody>
          <a:bodyPr/>
          <a:lstStyle/>
          <a:p>
            <a:r>
              <a:rPr lang="en-US" sz="2000" dirty="0"/>
              <a:t>Introduction to Low-Density Parity Check Codes by Brian </a:t>
            </a:r>
            <a:r>
              <a:rPr lang="en-US" sz="2000" dirty="0" err="1"/>
              <a:t>Kurkoski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kurkoski@ice.uec.ac.jp</a:t>
            </a:r>
            <a:endParaRPr lang="en-CA" sz="2000" dirty="0"/>
          </a:p>
          <a:p>
            <a:r>
              <a:rPr lang="en-US" sz="2000" dirty="0"/>
              <a:t>Efficient Implementations of the Sum-Product Algorithm for Decoding LDPC Codes, by Xiao–Yu Hu, </a:t>
            </a:r>
            <a:r>
              <a:rPr lang="en-US" sz="2000" dirty="0" err="1"/>
              <a:t>Evangelos</a:t>
            </a:r>
            <a:r>
              <a:rPr lang="en-US" sz="2000" dirty="0"/>
              <a:t> </a:t>
            </a:r>
            <a:r>
              <a:rPr lang="en-US" sz="2000" dirty="0" err="1"/>
              <a:t>Eleftheriou</a:t>
            </a:r>
            <a:r>
              <a:rPr lang="en-US" sz="2000" dirty="0"/>
              <a:t>, Dieter–Michael Arnold, and Ajay Dholakia, IBM Research, Zurich Research Laboratory, CH-8803 </a:t>
            </a:r>
            <a:r>
              <a:rPr lang="en-US" sz="2000" dirty="0" err="1"/>
              <a:t>R¨uschlikon</a:t>
            </a:r>
            <a:r>
              <a:rPr lang="en-US" sz="2000" dirty="0"/>
              <a:t>, Switzerland, 2014</a:t>
            </a:r>
          </a:p>
          <a:p>
            <a:r>
              <a:rPr lang="en-US" sz="2000" dirty="0"/>
              <a:t>Low-Density Parity-Check Codes for ATSC 3.0.Author: Kyung-</a:t>
            </a:r>
            <a:r>
              <a:rPr lang="en-US" sz="2000" dirty="0" err="1"/>
              <a:t>Joong</a:t>
            </a:r>
            <a:r>
              <a:rPr lang="en-US" sz="2000" dirty="0"/>
              <a:t> Kim, </a:t>
            </a:r>
            <a:r>
              <a:rPr lang="en-US" sz="2000" dirty="0" err="1"/>
              <a:t>Seho</a:t>
            </a:r>
            <a:r>
              <a:rPr lang="en-US" sz="2000" dirty="0"/>
              <a:t> Myung, Sung-</a:t>
            </a:r>
            <a:r>
              <a:rPr lang="en-US" sz="2000" dirty="0" err="1"/>
              <a:t>Ik</a:t>
            </a:r>
            <a:r>
              <a:rPr lang="en-US" sz="2000" dirty="0"/>
              <a:t> Park, Senior Member, IEEE, Jae-Young Lee, Member, IEEE, Makiko Kan, Yuji Shinohara, Jong-</a:t>
            </a:r>
            <a:r>
              <a:rPr lang="en-US" sz="2000" dirty="0" err="1"/>
              <a:t>Woong</a:t>
            </a:r>
            <a:r>
              <a:rPr lang="en-US" sz="2000" dirty="0"/>
              <a:t> Shin, and </a:t>
            </a:r>
            <a:r>
              <a:rPr lang="en-US" sz="2000" dirty="0" err="1"/>
              <a:t>Jinwoo</a:t>
            </a:r>
            <a:r>
              <a:rPr lang="en-US" sz="2000" dirty="0"/>
              <a:t> Kim, IEEE TRANSACTIONS ON BROADCASTING, VOL. 62, NO. 1, MARCH 2016</a:t>
            </a:r>
          </a:p>
          <a:p>
            <a:r>
              <a:rPr lang="en-US" sz="2000" dirty="0"/>
              <a:t>An Improved Normalized Min-Sum Algorithm for LDPC Codes, </a:t>
            </a:r>
            <a:r>
              <a:rPr lang="en-US" sz="2000" dirty="0" err="1"/>
              <a:t>Jinlei</a:t>
            </a:r>
            <a:r>
              <a:rPr lang="en-US" sz="2000" dirty="0"/>
              <a:t> Chen, Yan Zhang and </a:t>
            </a:r>
            <a:r>
              <a:rPr lang="en-US" sz="2000" dirty="0" err="1"/>
              <a:t>Ruiyi</a:t>
            </a:r>
            <a:r>
              <a:rPr lang="en-US" sz="2000" dirty="0"/>
              <a:t> Sun Key Laboratory of Network Oriented Intelligent Computation Shenzhen Graduate School, Harbin Institute of Technology HIT Campus of Shenzhen University Town Shenzhen, China, 518055</a:t>
            </a:r>
          </a:p>
          <a:p>
            <a:endParaRPr lang="en-US" dirty="0"/>
          </a:p>
          <a:p>
            <a:endParaRPr lang="en-CA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7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B7CD-3907-4F91-A47A-EF9359CD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7565"/>
          </a:xfrm>
        </p:spPr>
        <p:txBody>
          <a:bodyPr/>
          <a:lstStyle/>
          <a:p>
            <a:r>
              <a:rPr lang="en-CA" dirty="0"/>
              <a:t>ATSC 3.0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4C80-4372-443F-A20E-6FA29662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LDPC (low density parity-check) matrix is adopted for the physical layer of Advanced television System Committee(ATSC)3.0 </a:t>
            </a:r>
          </a:p>
          <a:p>
            <a:r>
              <a:rPr lang="en-CA" sz="2800" dirty="0"/>
              <a:t>Two structure: irregular repeat accumulate(IRA) structure and multi-edge type (MET) structure</a:t>
            </a:r>
          </a:p>
          <a:p>
            <a:r>
              <a:rPr lang="en-CA" sz="2800" dirty="0"/>
              <a:t>Code length: 16200 bits and 64800 bits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8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A953-7432-4568-B286-8E80B676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1354"/>
          </a:xfrm>
        </p:spPr>
        <p:txBody>
          <a:bodyPr/>
          <a:lstStyle/>
          <a:p>
            <a:r>
              <a:rPr lang="en-CA" dirty="0"/>
              <a:t>ATSC 3.0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2788-7F09-48D9-B7EB-C6D471E0A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5464"/>
            <a:ext cx="8915400" cy="4555758"/>
          </a:xfrm>
        </p:spPr>
        <p:txBody>
          <a:bodyPr>
            <a:normAutofit/>
          </a:bodyPr>
          <a:lstStyle/>
          <a:p>
            <a:r>
              <a:rPr lang="en-US" sz="2800" dirty="0"/>
              <a:t>IRA structure matrix is tested for code rate from 6/15 to 13/15 of short length code(16200 bits)</a:t>
            </a:r>
          </a:p>
          <a:p>
            <a:r>
              <a:rPr lang="en-US" sz="2800" dirty="0"/>
              <a:t>M x N matrix, N = 16200, M = N*(1-code rate) is parity length, K is information length</a:t>
            </a:r>
          </a:p>
          <a:p>
            <a:r>
              <a:rPr lang="en-US" sz="2800" dirty="0"/>
              <a:t>Parity part M x M, dual diagonal, information part M x K, constructed by (b0, b1, b2…bk-1) for the first column of each block, rest columns in each block do the cyclic shift.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582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E27F-2F79-42C9-930E-46DA9D7E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0445"/>
          </a:xfrm>
        </p:spPr>
        <p:txBody>
          <a:bodyPr/>
          <a:lstStyle/>
          <a:p>
            <a:r>
              <a:rPr lang="en-US" dirty="0"/>
              <a:t>Encoding and Decoding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6F7E5-A057-44D7-A86F-D7AA00EE5AA1}"/>
              </a:ext>
            </a:extLst>
          </p:cNvPr>
          <p:cNvSpPr txBox="1"/>
          <p:nvPr/>
        </p:nvSpPr>
        <p:spPr>
          <a:xfrm>
            <a:off x="4873212" y="1630874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CAFF2-F870-451A-AA49-EBB8D845CA25}"/>
              </a:ext>
            </a:extLst>
          </p:cNvPr>
          <p:cNvSpPr txBox="1"/>
          <p:nvPr/>
        </p:nvSpPr>
        <p:spPr>
          <a:xfrm>
            <a:off x="4762782" y="3097446"/>
            <a:ext cx="13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22FFB-F6EE-4B45-BCF9-775984F948B5}"/>
              </a:ext>
            </a:extLst>
          </p:cNvPr>
          <p:cNvSpPr txBox="1"/>
          <p:nvPr/>
        </p:nvSpPr>
        <p:spPr>
          <a:xfrm>
            <a:off x="3853769" y="4094837"/>
            <a:ext cx="319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White </a:t>
            </a:r>
            <a:r>
              <a:rPr lang="en-US" dirty="0" err="1"/>
              <a:t>Guassian</a:t>
            </a:r>
            <a:r>
              <a:rPr lang="en-US" dirty="0"/>
              <a:t> noise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57A4C-A900-4B53-A551-64645F4D1026}"/>
              </a:ext>
            </a:extLst>
          </p:cNvPr>
          <p:cNvSpPr txBox="1"/>
          <p:nvPr/>
        </p:nvSpPr>
        <p:spPr>
          <a:xfrm>
            <a:off x="4722599" y="2381293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37AD3-A714-4BD8-A392-235CA1F8BC91}"/>
              </a:ext>
            </a:extLst>
          </p:cNvPr>
          <p:cNvSpPr txBox="1"/>
          <p:nvPr/>
        </p:nvSpPr>
        <p:spPr>
          <a:xfrm>
            <a:off x="4754876" y="4995656"/>
            <a:ext cx="14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F1C1E-D965-4E3F-AE60-2C97D0267E88}"/>
              </a:ext>
            </a:extLst>
          </p:cNvPr>
          <p:cNvSpPr txBox="1"/>
          <p:nvPr/>
        </p:nvSpPr>
        <p:spPr>
          <a:xfrm>
            <a:off x="4194223" y="5805183"/>
            <a:ext cx="260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24F0AB-C137-4EF8-966A-1F6401D558E5}"/>
              </a:ext>
            </a:extLst>
          </p:cNvPr>
          <p:cNvCxnSpPr>
            <a:stCxn id="4" idx="2"/>
          </p:cNvCxnSpPr>
          <p:nvPr/>
        </p:nvCxnSpPr>
        <p:spPr>
          <a:xfrm flipH="1">
            <a:off x="5308896" y="2000206"/>
            <a:ext cx="1" cy="43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B8F29-C336-48B1-9E8E-031D8C9172F0}"/>
              </a:ext>
            </a:extLst>
          </p:cNvPr>
          <p:cNvCxnSpPr/>
          <p:nvPr/>
        </p:nvCxnSpPr>
        <p:spPr>
          <a:xfrm flipH="1">
            <a:off x="5308895" y="2710933"/>
            <a:ext cx="1" cy="43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B694D5-DF91-4912-AC2A-B9928451EDC9}"/>
              </a:ext>
            </a:extLst>
          </p:cNvPr>
          <p:cNvCxnSpPr/>
          <p:nvPr/>
        </p:nvCxnSpPr>
        <p:spPr>
          <a:xfrm flipH="1">
            <a:off x="5308894" y="3520041"/>
            <a:ext cx="1" cy="43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48767D-1BD6-4F8C-8791-023B2458AF27}"/>
              </a:ext>
            </a:extLst>
          </p:cNvPr>
          <p:cNvCxnSpPr/>
          <p:nvPr/>
        </p:nvCxnSpPr>
        <p:spPr>
          <a:xfrm flipH="1">
            <a:off x="5308893" y="4673592"/>
            <a:ext cx="1" cy="43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E0857D-FDBD-4365-95E4-B038982CF10E}"/>
              </a:ext>
            </a:extLst>
          </p:cNvPr>
          <p:cNvCxnSpPr/>
          <p:nvPr/>
        </p:nvCxnSpPr>
        <p:spPr>
          <a:xfrm flipH="1">
            <a:off x="5308893" y="5293230"/>
            <a:ext cx="1" cy="43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4F0C-C245-4E02-B4C7-E84F10B7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4535"/>
          </a:xfrm>
        </p:spPr>
        <p:txBody>
          <a:bodyPr>
            <a:normAutofit fontScale="90000"/>
          </a:bodyPr>
          <a:lstStyle/>
          <a:p>
            <a:r>
              <a:rPr lang="en-US" dirty="0"/>
              <a:t>Encoding and Decoding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2937-488B-4878-81A2-0AEC4D95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9251"/>
            <a:ext cx="8915400" cy="5260489"/>
          </a:xfrm>
        </p:spPr>
        <p:txBody>
          <a:bodyPr>
            <a:normAutofit fontScale="92500" lnSpcReduction="10000"/>
          </a:bodyPr>
          <a:lstStyle/>
          <a:p>
            <a:r>
              <a:rPr lang="en-CA" sz="2800" dirty="0"/>
              <a:t>General LDPC encoding</a:t>
            </a:r>
          </a:p>
          <a:p>
            <a:r>
              <a:rPr lang="en-CA" sz="2800" dirty="0"/>
              <a:t>Encoding type is systematic as C=[Cr, Ci], which means that ATSC matrix need to swapped for information part and parity part,[Hi, Hp] =&gt;[Hp, Hi]</a:t>
            </a:r>
          </a:p>
          <a:p>
            <a:r>
              <a:rPr lang="en-CA" sz="2800" dirty="0"/>
              <a:t>Decompose Hp to Low triangular and high triangular matrix,(L U)</a:t>
            </a:r>
          </a:p>
          <a:p>
            <a:pPr marL="0" indent="0">
              <a:buNone/>
            </a:pPr>
            <a:r>
              <a:rPr lang="en-CA" sz="2800" dirty="0"/>
              <a:t>      Cr*Hp’ + Ci*Hi’ = 0   =&gt;  Cr*L’*U’ + Ci*Hi’ = 0 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CA" sz="2800" dirty="0"/>
              <a:t>Cr*L’*U’ = Ci*Hi’ =&gt; L’*(Cr*U’) = Ci*Hi’ 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CA" sz="2800" dirty="0"/>
              <a:t> Cr = [(Ci*H’)/L’]/U’ </a:t>
            </a:r>
          </a:p>
          <a:p>
            <a:pPr marL="0" indent="0">
              <a:buNone/>
            </a:pPr>
            <a:r>
              <a:rPr lang="en-CA" sz="2800" dirty="0"/>
              <a:t>     all the operations are using GF(2)</a:t>
            </a:r>
          </a:p>
          <a:p>
            <a:pPr marL="0" indent="0">
              <a:buNone/>
            </a:pPr>
            <a:r>
              <a:rPr lang="en-CA" sz="2800" dirty="0"/>
              <a:t>     Higher complexity of operation in hardware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7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F1C4-971B-42C7-A251-20C25BB5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6808"/>
          </a:xfrm>
        </p:spPr>
        <p:txBody>
          <a:bodyPr/>
          <a:lstStyle/>
          <a:p>
            <a:r>
              <a:rPr lang="en-US" dirty="0"/>
              <a:t>Encoding and Decoding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F6F9-F386-4101-92B4-4ACC7A7D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0918"/>
            <a:ext cx="8915400" cy="4620304"/>
          </a:xfrm>
        </p:spPr>
        <p:txBody>
          <a:bodyPr>
            <a:normAutofit/>
          </a:bodyPr>
          <a:lstStyle/>
          <a:p>
            <a:r>
              <a:rPr lang="en-US" sz="2800" dirty="0"/>
              <a:t>ATSC3.0 Encoding</a:t>
            </a:r>
          </a:p>
          <a:p>
            <a:pPr marL="0" indent="0">
              <a:buNone/>
            </a:pPr>
            <a:r>
              <a:rPr lang="en-US" sz="2800" dirty="0"/>
              <a:t>Accumulate each Ci to Cr(b(</a:t>
            </a:r>
            <a:r>
              <a:rPr lang="en-US" sz="2800" dirty="0" err="1"/>
              <a:t>j,l</a:t>
            </a:r>
            <a:r>
              <a:rPr lang="en-US" sz="2800" dirty="0"/>
              <a:t>)+q1*z), and Cr(k)=Cr(k)+Cr(k-1), C= [Ci, Cr] </a:t>
            </a:r>
          </a:p>
          <a:p>
            <a:pPr marL="0" indent="0">
              <a:buNone/>
            </a:pPr>
            <a:r>
              <a:rPr lang="en-US" sz="2800" dirty="0"/>
              <a:t>All the accumulation is using GF(2)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147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4D3B-10EF-4B38-9707-B7D772AF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and Decoding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8021-0A63-491B-8DA8-0A5027F24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15613"/>
            <a:ext cx="9513141" cy="5411097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Mapping</a:t>
            </a:r>
          </a:p>
          <a:p>
            <a:pPr marL="0" indent="0">
              <a:buNone/>
            </a:pPr>
            <a:r>
              <a:rPr lang="en-US" sz="2800" dirty="0"/>
              <a:t>Binary mapping: 0 =&gt; 1and 1 = &gt; -1, 0+ =&gt; 0 and 0- =&gt;1</a:t>
            </a:r>
          </a:p>
          <a:p>
            <a:pPr marL="0" indent="0">
              <a:buNone/>
            </a:pPr>
            <a:r>
              <a:rPr lang="en-US" sz="2800" dirty="0"/>
              <a:t>LLR mapping: LLR+ =&gt; 0 and LLR- =&gt;1(log likely-hood ratio)</a:t>
            </a:r>
          </a:p>
          <a:p>
            <a:r>
              <a:rPr lang="en-US" sz="2800" dirty="0"/>
              <a:t> Message passing</a:t>
            </a:r>
          </a:p>
          <a:p>
            <a:pPr marL="0" indent="0">
              <a:buNone/>
            </a:pPr>
            <a:r>
              <a:rPr lang="en-CA" sz="2400" dirty="0"/>
              <a:t>Bipartite graph with edges representing nonzero elements in H matrix, N variable nodes connect M check nodes. Initialize the message (Posteriori probability) from channel, calculate N variable nodes outgoing message, pass these message to M check nodes, and calculate the outgoing message at M check nodes, then pass back to N nodes, which completes one iteration. Iterate multiple times until the </a:t>
            </a:r>
            <a:r>
              <a:rPr lang="en-CA" sz="2400" dirty="0" err="1"/>
              <a:t>syndrom</a:t>
            </a:r>
            <a:r>
              <a:rPr lang="en-CA" sz="2400" dirty="0"/>
              <a:t> reaches ‘0’ or the iterations time reaches max number.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214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4A66-020C-497B-915D-826FC498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2111"/>
          </a:xfrm>
        </p:spPr>
        <p:txBody>
          <a:bodyPr/>
          <a:lstStyle/>
          <a:p>
            <a:r>
              <a:rPr lang="en-US" dirty="0"/>
              <a:t>Encoding and Decoding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3364C-D63C-4E2E-A98A-6B3821B8E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366221"/>
                <a:ext cx="8915400" cy="52067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Decoding: </a:t>
                </a:r>
              </a:p>
              <a:p>
                <a:pPr marL="0" indent="0">
                  <a:buNone/>
                </a:pPr>
                <a:r>
                  <a:rPr lang="en-US" sz="2800" dirty="0"/>
                  <a:t>Conventional Belief propagation algorithm(BPA)</a:t>
                </a:r>
              </a:p>
              <a:p>
                <a:pPr marL="0" indent="0">
                  <a:buNone/>
                </a:pPr>
                <a:r>
                  <a:rPr lang="en-US" sz="2800" dirty="0"/>
                  <a:t>Initialize the LLR from channel </a:t>
                </a:r>
                <a:r>
                  <a:rPr lang="en-US" sz="2800" dirty="0" err="1"/>
                  <a:t>Uch</a:t>
                </a:r>
                <a:r>
                  <a:rPr lang="en-US" sz="2800" dirty="0"/>
                  <a:t>=ln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p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xi</m:t>
                        </m:r>
                        <m:r>
                          <m:rPr>
                            <m:nor/>
                          </m:rPr>
                          <a:rPr lang="en-US" sz="2800" dirty="0"/>
                          <m:t>=0|</m:t>
                        </m:r>
                        <m:r>
                          <m:rPr>
                            <m:nor/>
                          </m:rPr>
                          <a:rPr lang="en-US" sz="2800" dirty="0"/>
                          <m:t>y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p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xi</m:t>
                        </m:r>
                        <m:r>
                          <m:rPr>
                            <m:nor/>
                          </m:rPr>
                          <a:rPr lang="en-US" sz="2800" dirty="0"/>
                          <m:t>=1|</m:t>
                        </m:r>
                        <m:r>
                          <m:rPr>
                            <m:nor/>
                          </m:rPr>
                          <a:rPr lang="en-US" sz="2800" dirty="0"/>
                          <m:t>y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Update the variable nodes N outgoing message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Uvc</a:t>
                </a:r>
                <a:r>
                  <a:rPr lang="en-US" sz="2800" dirty="0"/>
                  <a:t> = </a:t>
                </a:r>
                <a:r>
                  <a:rPr lang="en-US" sz="2800" dirty="0" err="1"/>
                  <a:t>Uch</a:t>
                </a:r>
                <a:r>
                  <a:rPr lang="en-US" sz="2800" dirty="0"/>
                  <a:t>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𝑈𝑐</m:t>
                        </m:r>
                      </m:e>
                    </m:nary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Update the check nodes M outgoing message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Ucv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𝑈𝑣𝑐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nary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𝑃h𝑖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𝑃h𝑖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𝑈𝑣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/>
                  <a:t>]</a:t>
                </a:r>
              </a:p>
              <a:p>
                <a:pPr marL="0" indent="0">
                  <a:buNone/>
                </a:pPr>
                <a:r>
                  <a:rPr lang="en-US" sz="2800" dirty="0"/>
                  <a:t>Phi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𝑃h𝑖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</m:func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Codeword = </a:t>
                </a:r>
                <a:r>
                  <a:rPr lang="en-US" sz="2800" dirty="0" err="1"/>
                  <a:t>Uch</a:t>
                </a:r>
                <a:r>
                  <a:rPr lang="en-US" sz="2800" dirty="0"/>
                  <a:t>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𝑈𝑐</m:t>
                        </m:r>
                      </m:e>
                    </m:nary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3364C-D63C-4E2E-A98A-6B3821B8E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366221"/>
                <a:ext cx="8915400" cy="5206701"/>
              </a:xfrm>
              <a:blipFill>
                <a:blip r:embed="rId2"/>
                <a:stretch>
                  <a:fillRect l="-1436" t="-1991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53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99D5-6BC4-46AC-9B7E-EB4FD40E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5292"/>
          </a:xfrm>
        </p:spPr>
        <p:txBody>
          <a:bodyPr/>
          <a:lstStyle/>
          <a:p>
            <a:r>
              <a:rPr lang="en-US" dirty="0"/>
              <a:t>Encoding and Decoding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ED1BC6-511A-4867-BC0F-14CD4C0BD0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9401"/>
                <a:ext cx="8915400" cy="521745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Decoding: </a:t>
                </a:r>
              </a:p>
              <a:p>
                <a:pPr marL="0" indent="0">
                  <a:buNone/>
                </a:pPr>
                <a:r>
                  <a:rPr lang="en-US" sz="2800" dirty="0"/>
                  <a:t>Conventional Sum-Product Algorithm(SPA)</a:t>
                </a:r>
              </a:p>
              <a:p>
                <a:pPr marL="0" indent="0">
                  <a:buNone/>
                </a:pPr>
                <a:r>
                  <a:rPr lang="en-US" sz="2800" dirty="0"/>
                  <a:t>Initialize the LLR from channel </a:t>
                </a:r>
                <a:r>
                  <a:rPr lang="en-US" sz="2800" dirty="0" err="1"/>
                  <a:t>Uch</a:t>
                </a:r>
                <a:r>
                  <a:rPr lang="en-US" sz="2800" dirty="0"/>
                  <a:t>=ln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p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xi</m:t>
                        </m:r>
                        <m:r>
                          <m:rPr>
                            <m:nor/>
                          </m:rPr>
                          <a:rPr lang="en-US" sz="2800" dirty="0"/>
                          <m:t>=0|</m:t>
                        </m:r>
                        <m:r>
                          <m:rPr>
                            <m:nor/>
                          </m:rPr>
                          <a:rPr lang="en-US" sz="2800" dirty="0"/>
                          <m:t>y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p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xi</m:t>
                        </m:r>
                        <m:r>
                          <m:rPr>
                            <m:nor/>
                          </m:rPr>
                          <a:rPr lang="en-US" sz="2800" dirty="0"/>
                          <m:t>=1|</m:t>
                        </m:r>
                        <m:r>
                          <m:rPr>
                            <m:nor/>
                          </m:rPr>
                          <a:rPr lang="en-US" sz="2800" dirty="0"/>
                          <m:t>y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Update the variable nodes N outgoing message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Uvc</a:t>
                </a:r>
                <a:r>
                  <a:rPr lang="en-US" sz="2800" dirty="0"/>
                  <a:t> = </a:t>
                </a:r>
                <a:r>
                  <a:rPr lang="en-US" sz="2800" dirty="0" err="1"/>
                  <a:t>Uch</a:t>
                </a:r>
                <a:r>
                  <a:rPr lang="en-US" sz="2800" dirty="0"/>
                  <a:t>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𝑈𝑐</m:t>
                        </m:r>
                      </m:e>
                    </m:nary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Update the check nodes M outgoing message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Ucv</a:t>
                </a:r>
                <a:r>
                  <a:rPr lang="en-US" sz="2800" dirty="0"/>
                  <a:t> =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{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tanh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⁡[</m:t>
                        </m:r>
                        <m:f>
                          <m:f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𝑈𝑣</m:t>
                            </m:r>
                            <m:sSup>
                              <m:sSup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800" dirty="0"/>
                  <a:t>}</a:t>
                </a:r>
              </a:p>
              <a:p>
                <a:pPr marL="0" indent="0">
                  <a:buNone/>
                </a:pPr>
                <a:r>
                  <a:rPr lang="en-US" sz="2800" dirty="0"/>
                  <a:t>Codeword = </a:t>
                </a:r>
                <a:r>
                  <a:rPr lang="en-US" sz="2800" dirty="0" err="1"/>
                  <a:t>Uch</a:t>
                </a:r>
                <a:r>
                  <a:rPr lang="en-US" sz="2800" dirty="0"/>
                  <a:t>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𝑈𝑐</m:t>
                        </m:r>
                      </m:e>
                    </m:nary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ED1BC6-511A-4867-BC0F-14CD4C0BD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9401"/>
                <a:ext cx="8915400" cy="5217459"/>
              </a:xfrm>
              <a:blipFill>
                <a:blip r:embed="rId2"/>
                <a:stretch>
                  <a:fillRect l="-1436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3884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671</TotalTime>
  <Words>1211</Words>
  <Application>Microsoft Macintosh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Century Gothic</vt:lpstr>
      <vt:lpstr>Symbol</vt:lpstr>
      <vt:lpstr>Wingdings 3</vt:lpstr>
      <vt:lpstr>Wisp</vt:lpstr>
      <vt:lpstr>ATSC 3.0 matrix, encoding and decoding</vt:lpstr>
      <vt:lpstr>ATSC 3.0 matrix</vt:lpstr>
      <vt:lpstr>ATSC 3.0 matrix</vt:lpstr>
      <vt:lpstr>Encoding and Decoding </vt:lpstr>
      <vt:lpstr>Encoding and Decoding </vt:lpstr>
      <vt:lpstr>Encoding and Decoding </vt:lpstr>
      <vt:lpstr>Encoding and Decoding </vt:lpstr>
      <vt:lpstr>Encoding and Decoding </vt:lpstr>
      <vt:lpstr>Encoding and Decoding </vt:lpstr>
      <vt:lpstr>Encoding and Decoding </vt:lpstr>
      <vt:lpstr>Encoding and Decoding </vt:lpstr>
      <vt:lpstr>Encoding and Decoding </vt:lpstr>
      <vt:lpstr>Encoding and Decoding </vt:lpstr>
      <vt:lpstr>Encoding and Decoding  </vt:lpstr>
      <vt:lpstr>Encoding and Decoding </vt:lpstr>
      <vt:lpstr>Encoding and Decoding 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ATSC 3.0 matrix, encoding and decoding</dc:title>
  <dc:creator>Yifan Huang</dc:creator>
  <cp:lastModifiedBy>Yifan Huang</cp:lastModifiedBy>
  <cp:revision>92</cp:revision>
  <dcterms:created xsi:type="dcterms:W3CDTF">2020-09-05T01:28:08Z</dcterms:created>
  <dcterms:modified xsi:type="dcterms:W3CDTF">2020-09-10T16:41:04Z</dcterms:modified>
</cp:coreProperties>
</file>