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5" r:id="rId5"/>
    <p:sldId id="346" r:id="rId6"/>
    <p:sldId id="379" r:id="rId7"/>
    <p:sldId id="383" r:id="rId8"/>
    <p:sldId id="347" r:id="rId9"/>
    <p:sldId id="381" r:id="rId10"/>
    <p:sldId id="382" r:id="rId11"/>
    <p:sldId id="384" r:id="rId1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0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1pPr>
    <a:lvl2pPr marL="742950" indent="-28575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2pPr>
    <a:lvl3pPr marL="11430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3pPr>
    <a:lvl4pPr marL="16002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4pPr>
    <a:lvl5pPr marL="20574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03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6626" name="Shape 104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/>
          <a:lstStyle/>
          <a:p>
            <a:pPr defTabSz="91440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 smtClean="0">
                <a:solidFill>
                  <a:srgbClr val="000000"/>
                </a:solidFill>
              </a:rPr>
              <a:t>预览及使用此模板前先下载英文</a:t>
            </a:r>
            <a:r>
              <a:rPr lang="en-US" altLang="zh-CN" sz="120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Segoe Script</a:t>
            </a:r>
            <a:r>
              <a:rPr lang="zh-CN" altLang="en-US" sz="1200" smtClean="0">
                <a:solidFill>
                  <a:srgbClr val="000000"/>
                </a:solidFill>
              </a:rPr>
              <a:t>、中文新蒂小丸子小学版字体，预览效果会更加美观！</a:t>
            </a:r>
            <a:endParaRPr lang="zh-CN" altLang="en-US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4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66C7233-98CB-480F-9091-A1275B164AB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64928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5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07E024F-EF88-4F76-938D-42BDE5F121E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AC22E-9854-49DA-8CC3-A8007781D91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6E1CF-42E5-4196-AC7E-FE0F2153260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963612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26168-340B-41CD-BBB6-4A2C388B21F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4102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EBB90-9BBE-47AC-9F07-06DA8BC4250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609600" y="256810"/>
            <a:ext cx="10972800" cy="1178656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609600" y="1435465"/>
            <a:ext cx="53863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7C1DE-7584-48A5-8A94-FED97F8460A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3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AD290-9CC1-46A9-85CB-D6975AE8EBB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469D8-DCC4-4709-A295-77147486ACE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609600" y="0"/>
            <a:ext cx="4011613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767262" y="273050"/>
            <a:ext cx="6815138" cy="6584950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F947F-4F96-4A8B-952A-9FE6CA37F56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9188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A5E51-B57A-49D5-8923-C6C5A43DEEA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21A8F-FD25-42F9-99F6-0BDA8B3178B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839200" y="0"/>
            <a:ext cx="2743200" cy="6400802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77200" cy="6583363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14280-7B7E-4799-810A-B40E1A9BBEE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pSp>
        <p:nvGrpSpPr>
          <p:cNvPr id="3" name="Group 15"/>
          <p:cNvGrpSpPr/>
          <p:nvPr/>
        </p:nvGrpSpPr>
        <p:grpSpPr bwMode="auto">
          <a:xfrm>
            <a:off x="93663" y="95250"/>
            <a:ext cx="11928475" cy="6673850"/>
            <a:chOff x="0" y="0"/>
            <a:chExt cx="11927745" cy="6673598"/>
          </a:xfrm>
        </p:grpSpPr>
        <p:pic>
          <p:nvPicPr>
            <p:cNvPr id="4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5400000">
              <a:off x="4598368" y="-4213127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5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4539375" y="-673515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6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-5400000">
              <a:off x="4536494" y="-4477502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7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5400000">
              <a:off x="4477500" y="-717654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20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94D2426-7027-441B-B41B-755BB490760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5" name="Shape 25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5AD4D23-C67C-43EE-B861-455F19498C2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" name="Shape 29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D03E71F-C67D-4C14-AA73-F792A368482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" name="Shape 3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6FDC65E-D3CC-41F7-B47D-B9DFD4A37DE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</a:lvl1pPr>
            <a:lvl2pPr marL="718185" indent="-260985">
              <a:lnSpc>
                <a:spcPct val="90000"/>
              </a:lnSpc>
              <a:spcBef>
                <a:spcPts val="1000"/>
              </a:spcBef>
              <a:buChar char="•"/>
            </a:lvl2pPr>
            <a:lvl3pPr>
              <a:lnSpc>
                <a:spcPct val="90000"/>
              </a:lnSpc>
              <a:spcBef>
                <a:spcPts val="1000"/>
              </a:spcBef>
            </a:lvl3pPr>
            <a:lvl4pPr>
              <a:lnSpc>
                <a:spcPct val="90000"/>
              </a:lnSpc>
              <a:spcBef>
                <a:spcPts val="1000"/>
              </a:spcBef>
              <a:buChar char="•"/>
            </a:lvl4pPr>
            <a:lvl5pPr>
              <a:lnSpc>
                <a:spcPct val="90000"/>
              </a:lnSpc>
              <a:spcBef>
                <a:spcPts val="1000"/>
              </a:spcBef>
              <a:buChar char="•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3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6FB71DA-C8AD-4549-AFDB-B01509BB743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5" name="Shape 4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2A3CB00-39C6-41A1-9738-DDC0A3D1231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/>
          </p:cNvSpPr>
          <p:nvPr>
            <p:ph type="title"/>
          </p:nvPr>
        </p:nvSpPr>
        <p:spPr bwMode="auto">
          <a:xfrm>
            <a:off x="609600" y="92075"/>
            <a:ext cx="10972800" cy="150812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ctr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单击此处编辑母版标题样式</a:t>
            </a:r>
            <a:endParaRPr lang="zh-CN" altLang="en-US" smtClean="0">
              <a:sym typeface="Calibri" panose="020F0502020204030204" pitchFamily="34" charset="0"/>
            </a:endParaRPr>
          </a:p>
        </p:txBody>
      </p:sp>
      <p:sp>
        <p:nvSpPr>
          <p:cNvPr id="1027" name="Shape 3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  <a:endParaRPr lang="zh-CN" altLang="en-US" smtClean="0">
              <a:sym typeface="Calibri" panose="020F0502020204030204" pitchFamily="34" charset="0"/>
            </a:endParaRP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  <a:endParaRPr lang="zh-CN" altLang="en-US" smtClean="0">
              <a:sym typeface="Calibri" panose="020F0502020204030204" pitchFamily="34" charset="0"/>
            </a:endParaRP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  <a:endParaRPr lang="zh-CN" altLang="en-US" smtClean="0">
              <a:sym typeface="Calibri" panose="020F0502020204030204" pitchFamily="34" charset="0"/>
            </a:endParaRP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  <a:endParaRPr lang="zh-CN" altLang="en-US" smtClean="0">
              <a:sym typeface="Calibri" panose="020F0502020204030204" pitchFamily="34" charset="0"/>
            </a:endParaRP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  <a:endParaRPr lang="zh-CN" altLang="en-US" smtClean="0">
              <a:sym typeface="Calibri" panose="020F0502020204030204" pitchFamily="34" charset="0"/>
            </a:endParaRPr>
          </a:p>
        </p:txBody>
      </p:sp>
      <p:sp>
        <p:nvSpPr>
          <p:cNvPr id="1028" name="Shape 4"/>
          <p:cNvSpPr>
            <a:spLocks noGrp="1"/>
          </p:cNvSpPr>
          <p:nvPr>
            <p:ph type="sldNum" sz="quarter" idx="2"/>
          </p:nvPr>
        </p:nvSpPr>
        <p:spPr bwMode="auto">
          <a:xfrm>
            <a:off x="8737600" y="6402388"/>
            <a:ext cx="2844800" cy="274637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ctr" anchorCtr="0" compatLnSpc="1">
            <a:spAutoFit/>
          </a:bodyPr>
          <a:lstStyle>
            <a:lvl1pPr algn="r">
              <a:defRPr sz="1200">
                <a:solidFill>
                  <a:srgbClr val="888888"/>
                </a:solidFill>
                <a:ea typeface="宋体" panose="02010600030101010101" pitchFamily="2" charset="-122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750283FF-F099-437C-8666-401FD77EE07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5pPr>
      <a:lvl6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1pPr>
      <a:lvl2pPr marL="782955" indent="-32575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2pPr>
      <a:lvl3pPr marL="1219200" indent="-304800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3pPr>
      <a:lvl4pPr marL="17367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4pPr>
      <a:lvl5pPr marL="21939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»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5pPr>
      <a:lvl6pPr marL="26517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1089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661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233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image4.pd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144963" y="3978275"/>
            <a:ext cx="3922712" cy="1330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2" name="Shape 98"/>
          <p:cNvSpPr>
            <a:spLocks noChangeArrowheads="1"/>
          </p:cNvSpPr>
          <p:nvPr/>
        </p:nvSpPr>
        <p:spPr bwMode="auto">
          <a:xfrm>
            <a:off x="2784475" y="2273300"/>
            <a:ext cx="6532563" cy="95313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rIns="45719">
            <a:spAutoFit/>
          </a:bodyPr>
          <a:lstStyle/>
          <a:p>
            <a:pPr algn="ctr"/>
            <a:r>
              <a:rPr lang="en-US" altLang="zh-CN" sz="5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Tomcat</a:t>
            </a:r>
            <a:r>
              <a:rPr lang="zh-CN" altLang="en-US" sz="5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</a:t>
            </a:r>
            <a:endParaRPr lang="zh-CN" sz="5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5603" name="image5.pd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050" y="601663"/>
            <a:ext cx="1462088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25604" name="image5.p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88563" y="601663"/>
            <a:ext cx="1462087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5" name="Shape 102"/>
          <p:cNvSpPr>
            <a:spLocks noChangeArrowheads="1"/>
          </p:cNvSpPr>
          <p:nvPr/>
        </p:nvSpPr>
        <p:spPr bwMode="auto">
          <a:xfrm>
            <a:off x="5592763" y="5592763"/>
            <a:ext cx="1179512" cy="427037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阿铭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linux</a:t>
            </a:r>
            <a:endParaRPr lang="en-US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41631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 Tomcat</a:t>
            </a:r>
            <a:r>
              <a:rPr lang="zh-CN" altLang="zh-CN" sz="2400" dirty="0">
                <a:solidFill>
                  <a:schemeClr val="bg1"/>
                </a:solidFill>
                <a:latin typeface="+mn-ea"/>
                <a:ea typeface="+mn-ea"/>
              </a:rPr>
              <a:t>是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Apache</a:t>
            </a:r>
            <a:r>
              <a:rPr lang="zh-CN" altLang="zh-CN" sz="2400" dirty="0">
                <a:solidFill>
                  <a:schemeClr val="bg1"/>
                </a:solidFill>
                <a:latin typeface="+mn-ea"/>
                <a:ea typeface="+mn-ea"/>
              </a:rPr>
              <a:t>软件基金会（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Apache Software Foundation</a:t>
            </a:r>
            <a:r>
              <a:rPr lang="zh-CN" altLang="zh-CN" sz="2400" dirty="0">
                <a:solidFill>
                  <a:schemeClr val="bg1"/>
                </a:solidFill>
                <a:latin typeface="+mn-ea"/>
                <a:ea typeface="+mn-ea"/>
              </a:rPr>
              <a:t>）的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Jakarta</a:t>
            </a:r>
            <a:r>
              <a:rPr lang="zh-CN" altLang="zh-CN" sz="2400" dirty="0">
                <a:solidFill>
                  <a:schemeClr val="bg1"/>
                </a:solidFill>
                <a:latin typeface="+mn-ea"/>
                <a:ea typeface="+mn-ea"/>
              </a:rPr>
              <a:t>项目中的一个核心项目，由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Apache</a:t>
            </a:r>
            <a:r>
              <a:rPr lang="zh-CN" altLang="zh-CN" sz="240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Sun</a:t>
            </a:r>
            <a:r>
              <a:rPr lang="zh-CN" altLang="zh-CN" sz="2400" dirty="0">
                <a:solidFill>
                  <a:schemeClr val="bg1"/>
                </a:solidFill>
                <a:latin typeface="+mn-ea"/>
                <a:ea typeface="+mn-ea"/>
              </a:rPr>
              <a:t>和其他一些公司及个人共同开发而成</a:t>
            </a:r>
            <a:r>
              <a:rPr lang="zh-CN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。</a:t>
            </a:r>
            <a:endParaRPr sz="2400" dirty="0">
              <a:solidFill>
                <a:schemeClr val="bg1"/>
              </a:solidFill>
              <a:latin typeface="+mn-ea"/>
              <a:ea typeface="+mn-ea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程序写的网站用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tomcat+jdk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来运行</a:t>
            </a:r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tomcat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是一个中间件，真正起作用的，解析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脚本的是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jdk</a:t>
            </a:r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jdk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java development kit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）是整个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的核心，它包含了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运行环境和一堆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相关的工具以及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基础库。</a:t>
            </a:r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最主流的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jdk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为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sun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公司发布的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jdk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，除此之外，其实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IBM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公司也有发布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JDK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，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CentOS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上也可以用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yum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安装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openjdk</a:t>
            </a:r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Tomcat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介绍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24731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jdk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版本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1.8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官网下载地址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http://www.oracle.com/technetwork/java/javase/downloads/jdk8-downloads-2133151.html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jdk8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，放到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src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tar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zxvf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jdk-8u144-linux-x64.tar.gz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mv jdk1.8.0_144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/local/jdk1.8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vi 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/profile //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最后面增加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JAVA_HOME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/local/jdk1.8/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JAVA_BIN=/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/local/jdk1.8/bin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JRE_HOME=/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/local/jdk1.8/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jre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PATH=$PATH:/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/local/jdk1.8/bin:/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/local/jdk1.8/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jre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/bin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CLASSPATH=/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/local/jdk1.8/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jre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/lib:/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/local/jdk1.8/lib:/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/local/jdk1.8/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jre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/lib/charsets.jar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source 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/profile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 -version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</a:t>
            </a:r>
            <a:r>
              <a:rPr lang="en-US" altLang="zh-CN" sz="40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jdk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154982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cd 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src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wget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http://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apache.fayea.com/tomcat/tomcat-8/v8.5.20/bin/apache-tomcat-8.5.20.tar.gz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tar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zxvf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apache-tomcat-8.5.20.tar.gz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mv apache-tomcat-8.5.20 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/local/tomcat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usr/local/tomcat/bin/startup.sh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ps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aux|grep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tomcat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netstat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lntp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|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grep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java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个端口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8080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为提供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服务的端口，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8005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为管理端口，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8009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端口为第三方服务调用的端口，比如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Tomcat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结合时会用到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</a:t>
            </a:r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tomcat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http:</a:t>
            </a:r>
            <a:r>
              <a:rPr kumimoji="0" lang="zh-CN" altLang="zh-CN" sz="1000" b="0" i="1" u="none" strike="noStrike" cap="none" normalizeH="0" baseline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//apache.fayea.com/tomcat/tomcat-8/v8.5.20/bin/apache-tomcat-8.5.20.tar.gz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193899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vim 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/local/tomcat/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conf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/server.xml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Connector </a:t>
            </a:r>
            <a:r>
              <a:rPr lang="en-US" altLang="zh-CN" sz="2400" dirty="0">
                <a:solidFill>
                  <a:schemeClr val="bg1"/>
                </a:solidFill>
              </a:rPr>
              <a:t>port="8080" protocol="HTTP/1.1</a:t>
            </a:r>
            <a:r>
              <a:rPr lang="en-US" altLang="zh-CN" sz="2400" dirty="0" smtClean="0">
                <a:solidFill>
                  <a:schemeClr val="bg1"/>
                </a:solidFill>
              </a:rPr>
              <a:t>"</a:t>
            </a:r>
            <a:r>
              <a:rPr lang="zh-CN" altLang="zh-CN" sz="2400" dirty="0" smtClean="0">
                <a:solidFill>
                  <a:schemeClr val="bg1"/>
                </a:solidFill>
              </a:rPr>
              <a:t>修改为</a:t>
            </a:r>
            <a:r>
              <a:rPr lang="en-US" altLang="zh-CN" sz="2400" dirty="0" smtClean="0">
                <a:solidFill>
                  <a:schemeClr val="bg1"/>
                </a:solidFill>
              </a:rPr>
              <a:t>Connector </a:t>
            </a:r>
            <a:r>
              <a:rPr lang="en-US" altLang="zh-CN" sz="2400" dirty="0">
                <a:solidFill>
                  <a:schemeClr val="bg1"/>
                </a:solidFill>
              </a:rPr>
              <a:t>port="80" protocol="HTTP/1.1"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/usr/local/tomcat/bin/shutdown.sh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/usr/local/tomcat/bin/startup.sh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</a:t>
            </a:r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tomcat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监听端口为</a:t>
            </a:r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80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84492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vim 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/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usr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/local/tomcat/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conf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/server.xml</a:t>
            </a:r>
            <a:endParaRPr lang="en-US" altLang="zh-CN" sz="2000" dirty="0">
              <a:solidFill>
                <a:schemeClr val="bg1"/>
              </a:solidFill>
              <a:latin typeface="+mn-ea"/>
              <a:ea typeface="+mn-ea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zh-CN" altLang="zh-CN" sz="2000" dirty="0">
                <a:solidFill>
                  <a:schemeClr val="bg1"/>
                </a:solidFill>
                <a:latin typeface="+mn-ea"/>
                <a:ea typeface="+mn-ea"/>
              </a:rPr>
              <a:t>其中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&lt;Host&gt;</a:t>
            </a:r>
            <a:r>
              <a:rPr lang="zh-CN" altLang="zh-CN" sz="2000" dirty="0">
                <a:solidFill>
                  <a:schemeClr val="bg1"/>
                </a:solidFill>
                <a:latin typeface="+mn-ea"/>
                <a:ea typeface="+mn-ea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&lt;/Host&gt;</a:t>
            </a:r>
            <a:r>
              <a:rPr lang="zh-CN" altLang="zh-CN" sz="2000" dirty="0">
                <a:solidFill>
                  <a:schemeClr val="bg1"/>
                </a:solidFill>
                <a:latin typeface="+mn-ea"/>
                <a:ea typeface="+mn-ea"/>
              </a:rPr>
              <a:t>之间的配置为虚拟主机配置部分，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name</a:t>
            </a:r>
            <a:r>
              <a:rPr lang="zh-CN" altLang="zh-CN" sz="2000" dirty="0">
                <a:solidFill>
                  <a:schemeClr val="bg1"/>
                </a:solidFill>
                <a:latin typeface="+mn-ea"/>
                <a:ea typeface="+mn-ea"/>
              </a:rPr>
              <a:t>定义域名</a:t>
            </a:r>
            <a:r>
              <a:rPr lang="zh-CN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endParaRPr lang="en-US" altLang="zh-CN" sz="20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+mn-ea"/>
                <a:ea typeface="+mn-ea"/>
              </a:rPr>
              <a:t>appBase</a:t>
            </a:r>
            <a:r>
              <a:rPr lang="zh-CN" altLang="zh-CN" sz="2000" dirty="0">
                <a:solidFill>
                  <a:schemeClr val="bg1"/>
                </a:solidFill>
                <a:latin typeface="+mn-ea"/>
                <a:ea typeface="+mn-ea"/>
              </a:rPr>
              <a:t>定义应用的目录，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Java</a:t>
            </a:r>
            <a:r>
              <a:rPr lang="zh-CN" altLang="zh-CN" sz="2000" dirty="0">
                <a:solidFill>
                  <a:schemeClr val="bg1"/>
                </a:solidFill>
                <a:latin typeface="+mn-ea"/>
                <a:ea typeface="+mn-ea"/>
              </a:rPr>
              <a:t>的应用通常是一个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war</a:t>
            </a:r>
            <a:r>
              <a:rPr lang="zh-CN" altLang="zh-CN" sz="2000" dirty="0">
                <a:solidFill>
                  <a:schemeClr val="bg1"/>
                </a:solidFill>
                <a:latin typeface="+mn-ea"/>
                <a:ea typeface="+mn-ea"/>
              </a:rPr>
              <a:t>的压缩包，你只需要将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w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ar</a:t>
            </a:r>
            <a:r>
              <a:rPr lang="zh-CN" altLang="zh-CN" sz="2000" dirty="0">
                <a:solidFill>
                  <a:schemeClr val="bg1"/>
                </a:solidFill>
                <a:latin typeface="+mn-ea"/>
                <a:ea typeface="+mn-ea"/>
              </a:rPr>
              <a:t>的压缩包放到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  <a:ea typeface="+mn-ea"/>
              </a:rPr>
              <a:t>appBase</a:t>
            </a:r>
            <a:r>
              <a:rPr lang="zh-CN" altLang="zh-CN" sz="2000" dirty="0">
                <a:solidFill>
                  <a:schemeClr val="bg1"/>
                </a:solidFill>
                <a:latin typeface="+mn-ea"/>
                <a:ea typeface="+mn-ea"/>
              </a:rPr>
              <a:t>目录下面即可。刚刚阿铭访问的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Tomcat</a:t>
            </a:r>
            <a:r>
              <a:rPr lang="zh-CN" altLang="zh-CN" sz="2000" dirty="0">
                <a:solidFill>
                  <a:schemeClr val="bg1"/>
                </a:solidFill>
                <a:latin typeface="+mn-ea"/>
                <a:ea typeface="+mn-ea"/>
              </a:rPr>
              <a:t>默认页其实就是在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  <a:ea typeface="+mn-ea"/>
              </a:rPr>
              <a:t>appBase</a:t>
            </a:r>
            <a:r>
              <a:rPr lang="zh-CN" altLang="zh-CN" sz="2000" dirty="0">
                <a:solidFill>
                  <a:schemeClr val="bg1"/>
                </a:solidFill>
                <a:latin typeface="+mn-ea"/>
                <a:ea typeface="+mn-ea"/>
              </a:rPr>
              <a:t>目录下面，不过是在它子目录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ROOT</a:t>
            </a:r>
            <a:r>
              <a:rPr lang="zh-CN" altLang="zh-CN" sz="2000" dirty="0">
                <a:solidFill>
                  <a:schemeClr val="bg1"/>
                </a:solidFill>
                <a:latin typeface="+mn-ea"/>
                <a:ea typeface="+mn-ea"/>
              </a:rPr>
              <a:t>里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buFontTx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增加虚拟主机，编辑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server.xml,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&lt;/Host&gt;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下面增加如下内容</a:t>
            </a:r>
            <a:endParaRPr lang="en-US" altLang="zh-CN" sz="2000" dirty="0" smtClean="0">
              <a:solidFill>
                <a:schemeClr val="bg1"/>
              </a:solidFill>
              <a:latin typeface="+mn-ea"/>
              <a:ea typeface="+mn-ea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&lt;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Host name="www.123.cn"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  <a:ea typeface="+mn-ea"/>
              </a:rPr>
              <a:t>appBase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=""</a:t>
            </a:r>
            <a:endParaRPr lang="zh-CN" altLang="zh-CN" sz="2000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    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  <a:ea typeface="+mn-ea"/>
              </a:rPr>
              <a:t>unpackWARs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=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"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true"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  <a:ea typeface="+mn-ea"/>
              </a:rPr>
              <a:t>autoDeploy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="true"</a:t>
            </a:r>
            <a:endParaRPr lang="zh-CN" altLang="zh-CN" sz="2000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  <a:ea typeface="+mn-ea"/>
              </a:rPr>
              <a:t>xmlValidation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="false"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  <a:ea typeface="+mn-ea"/>
              </a:rPr>
              <a:t>xmlNamespaceAware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="false"&gt;</a:t>
            </a:r>
            <a:endParaRPr lang="zh-CN" altLang="zh-CN" sz="2000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    &lt;Context path=""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  <a:ea typeface="+mn-ea"/>
              </a:rPr>
              <a:t>docBase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="/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data/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  <a:ea typeface="+mn-ea"/>
              </a:rPr>
              <a:t>wwwroot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/123.cn/" 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debug="0" reloadable="true"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  <a:ea typeface="+mn-ea"/>
              </a:rPr>
              <a:t>crossContext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="true"/&gt;</a:t>
            </a:r>
            <a:endParaRPr lang="zh-CN" altLang="zh-CN" sz="2000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&lt;/Host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&gt;</a:t>
            </a:r>
            <a:endParaRPr lang="zh-CN" altLang="zh-CN" sz="2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</a:t>
            </a:r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tomcat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的虚拟主机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093426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  <a:ea typeface="+mn-ea"/>
              </a:rPr>
              <a:t>docBase</a:t>
            </a:r>
            <a:r>
              <a:rPr lang="zh-CN" altLang="zh-CN" sz="2000" dirty="0">
                <a:solidFill>
                  <a:schemeClr val="bg1"/>
                </a:solidFill>
                <a:latin typeface="+mn-ea"/>
                <a:ea typeface="+mn-ea"/>
              </a:rPr>
              <a:t>，这个参数用来定义网站的文件存放路径，如果不</a:t>
            </a:r>
            <a:r>
              <a:rPr lang="zh-CN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定义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zh-CN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默认</a:t>
            </a:r>
            <a:r>
              <a:rPr lang="zh-CN" altLang="zh-CN" sz="2000" dirty="0">
                <a:solidFill>
                  <a:schemeClr val="bg1"/>
                </a:solidFill>
                <a:latin typeface="+mn-ea"/>
                <a:ea typeface="+mn-ea"/>
              </a:rPr>
              <a:t>是</a:t>
            </a:r>
            <a:r>
              <a:rPr lang="zh-CN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在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  <a:ea typeface="+mn-ea"/>
              </a:rPr>
              <a:t>appBase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/ROOT</a:t>
            </a:r>
            <a:r>
              <a:rPr lang="zh-CN" altLang="zh-CN" sz="2000" dirty="0">
                <a:solidFill>
                  <a:schemeClr val="bg1"/>
                </a:solidFill>
                <a:latin typeface="+mn-ea"/>
                <a:ea typeface="+mn-ea"/>
              </a:rPr>
              <a:t>下面，定义了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  <a:ea typeface="+mn-ea"/>
              </a:rPr>
              <a:t>docBase</a:t>
            </a:r>
            <a:r>
              <a:rPr lang="zh-CN" altLang="zh-CN" sz="2000" dirty="0">
                <a:solidFill>
                  <a:schemeClr val="bg1"/>
                </a:solidFill>
                <a:latin typeface="+mn-ea"/>
                <a:ea typeface="+mn-ea"/>
              </a:rPr>
              <a:t>就以该目录为主了，其中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  <a:ea typeface="+mn-ea"/>
              </a:rPr>
              <a:t>appBase</a:t>
            </a:r>
            <a:r>
              <a:rPr lang="zh-CN" altLang="zh-CN" sz="2000" dirty="0">
                <a:solidFill>
                  <a:schemeClr val="bg1"/>
                </a:solidFill>
                <a:latin typeface="+mn-ea"/>
                <a:ea typeface="+mn-ea"/>
              </a:rPr>
              <a:t>和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  <a:ea typeface="+mn-ea"/>
              </a:rPr>
              <a:t>docBase</a:t>
            </a:r>
            <a:r>
              <a:rPr lang="zh-CN" altLang="zh-CN" sz="2000" dirty="0">
                <a:solidFill>
                  <a:schemeClr val="bg1"/>
                </a:solidFill>
                <a:latin typeface="+mn-ea"/>
                <a:ea typeface="+mn-ea"/>
              </a:rPr>
              <a:t>可以一样。在这一步操作过程中很多同学遇到过访问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404</a:t>
            </a:r>
            <a:r>
              <a:rPr lang="zh-CN" altLang="zh-CN" sz="2000" dirty="0">
                <a:solidFill>
                  <a:schemeClr val="bg1"/>
                </a:solidFill>
                <a:latin typeface="+mn-ea"/>
                <a:ea typeface="+mn-ea"/>
              </a:rPr>
              <a:t>的问题，其实就是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  <a:ea typeface="+mn-ea"/>
              </a:rPr>
              <a:t>docBase</a:t>
            </a:r>
            <a:r>
              <a:rPr lang="zh-CN" altLang="zh-CN" sz="2000" dirty="0">
                <a:solidFill>
                  <a:schemeClr val="bg1"/>
                </a:solidFill>
                <a:latin typeface="+mn-ea"/>
                <a:ea typeface="+mn-ea"/>
              </a:rPr>
              <a:t>没有定义</a:t>
            </a:r>
            <a:r>
              <a:rPr lang="zh-CN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对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appBase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为应用存放目录，通常是需要把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war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包直接放到该目录下面，它会自动解压成一个程序目录</a:t>
            </a:r>
            <a:endParaRPr lang="zh-CN" altLang="en-US" sz="2000" dirty="0">
              <a:solidFill>
                <a:schemeClr val="bg1"/>
              </a:solidFill>
              <a:latin typeface="+mn-ea"/>
              <a:ea typeface="+mn-ea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下面我们通过部署一个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的应用来体会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appBase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和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docBase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目录的作用</a:t>
            </a:r>
            <a:endParaRPr lang="en-US" altLang="zh-CN" sz="2000" dirty="0" smtClean="0">
              <a:solidFill>
                <a:schemeClr val="bg1"/>
              </a:solidFill>
              <a:latin typeface="+mn-ea"/>
              <a:ea typeface="+mn-ea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下载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zrlog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wget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 http://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dl.zrlog.com/release/zrlog-1.7.1-baaecb9-release.war</a:t>
            </a:r>
            <a:endParaRPr lang="en-US" altLang="zh-CN" sz="2000" dirty="0" smtClean="0">
              <a:solidFill>
                <a:schemeClr val="bg1"/>
              </a:solidFill>
              <a:latin typeface="+mn-ea"/>
              <a:ea typeface="+mn-ea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 mv 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zrlog-1.7.1-baaecb9-release.war /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usr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/local/tomcat/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webapps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/</a:t>
            </a:r>
            <a:endParaRPr lang="en-US" altLang="zh-CN" sz="2000" dirty="0" smtClean="0">
              <a:solidFill>
                <a:schemeClr val="bg1"/>
              </a:solidFill>
              <a:latin typeface="+mn-ea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mv /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usr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/local/tomcat/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webapps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/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zrlog-1.7.1-baaecb9-release /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usr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/local/tomcat/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webapps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/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zrlog</a:t>
            </a:r>
            <a:endParaRPr lang="en-US" altLang="zh-CN" sz="2000" dirty="0" smtClean="0">
              <a:solidFill>
                <a:schemeClr val="bg1"/>
              </a:solidFill>
              <a:latin typeface="+mn-ea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浏览器访问 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ip:8080/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zrlog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/install/</a:t>
            </a:r>
            <a:endParaRPr lang="en-US" altLang="zh-CN" sz="2000" dirty="0" smtClean="0">
              <a:solidFill>
                <a:schemeClr val="bg1"/>
              </a:solidFill>
              <a:latin typeface="+mn-ea"/>
              <a:ea typeface="+mn-ea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mv /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usr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/local/tomcat/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webapps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/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zrlog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/* /data/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wwwroot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/123.cn/</a:t>
            </a:r>
            <a:endParaRPr lang="zh-CN" altLang="en-US" sz="2000" dirty="0">
              <a:solidFill>
                <a:schemeClr val="bg1"/>
              </a:solidFill>
              <a:latin typeface="+mn-ea"/>
              <a:ea typeface="+mn-ea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</a:t>
            </a:r>
            <a:r>
              <a:rPr lang="en-US" altLang="zh-CN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tomcat</a:t>
            </a:r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的虚拟主机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170097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ls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/local/tomcat/logs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zh-CN" sz="2000" dirty="0" smtClean="0">
                <a:solidFill>
                  <a:schemeClr val="bg1"/>
                </a:solidFill>
              </a:rPr>
              <a:t>其中</a:t>
            </a:r>
            <a:r>
              <a:rPr lang="en-US" altLang="zh-CN" sz="2000" dirty="0" err="1">
                <a:solidFill>
                  <a:schemeClr val="bg1"/>
                </a:solidFill>
              </a:rPr>
              <a:t>catalina</a:t>
            </a:r>
            <a:r>
              <a:rPr lang="zh-CN" altLang="zh-CN" sz="2000" dirty="0">
                <a:solidFill>
                  <a:schemeClr val="bg1"/>
                </a:solidFill>
              </a:rPr>
              <a:t>开头的日志为</a:t>
            </a:r>
            <a:r>
              <a:rPr lang="en-US" altLang="zh-CN" sz="2000" dirty="0">
                <a:solidFill>
                  <a:schemeClr val="bg1"/>
                </a:solidFill>
              </a:rPr>
              <a:t>Tomcat</a:t>
            </a:r>
            <a:r>
              <a:rPr lang="zh-CN" altLang="zh-CN" sz="2000" dirty="0">
                <a:solidFill>
                  <a:schemeClr val="bg1"/>
                </a:solidFill>
              </a:rPr>
              <a:t>的综合日志，它记录</a:t>
            </a:r>
            <a:r>
              <a:rPr lang="en-US" altLang="zh-CN" sz="2000" dirty="0">
                <a:solidFill>
                  <a:schemeClr val="bg1"/>
                </a:solidFill>
              </a:rPr>
              <a:t>Tomcat</a:t>
            </a:r>
            <a:r>
              <a:rPr lang="zh-CN" altLang="zh-CN" sz="2000" dirty="0">
                <a:solidFill>
                  <a:schemeClr val="bg1"/>
                </a:solidFill>
              </a:rPr>
              <a:t>服务相关信息，也会记录错误</a:t>
            </a:r>
            <a:r>
              <a:rPr lang="zh-CN" altLang="zh-CN" sz="2000" dirty="0" smtClean="0">
                <a:solidFill>
                  <a:schemeClr val="bg1"/>
                </a:solidFill>
              </a:rPr>
              <a:t>日志</a:t>
            </a:r>
            <a:r>
              <a:rPr lang="zh-CN" altLang="en-US" sz="2000" dirty="0" smtClean="0">
                <a:solidFill>
                  <a:schemeClr val="bg1"/>
                </a:solidFill>
              </a:rPr>
              <a:t>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zh-CN" sz="2000" dirty="0" smtClean="0">
                <a:solidFill>
                  <a:schemeClr val="bg1"/>
                </a:solidFill>
              </a:rPr>
              <a:t>其中</a:t>
            </a:r>
            <a:r>
              <a:rPr lang="en-US" altLang="zh-CN" sz="2000" dirty="0" smtClean="0">
                <a:solidFill>
                  <a:schemeClr val="bg1"/>
                </a:solidFill>
              </a:rPr>
              <a:t>catalina.2017-xx-xx.log</a:t>
            </a:r>
            <a:r>
              <a:rPr lang="zh-CN" altLang="zh-CN" sz="2000" dirty="0">
                <a:solidFill>
                  <a:schemeClr val="bg1"/>
                </a:solidFill>
              </a:rPr>
              <a:t>和</a:t>
            </a:r>
            <a:r>
              <a:rPr lang="en-US" altLang="zh-CN" sz="2000" dirty="0" err="1">
                <a:solidFill>
                  <a:schemeClr val="bg1"/>
                </a:solidFill>
              </a:rPr>
              <a:t>catalina.out</a:t>
            </a:r>
            <a:r>
              <a:rPr lang="zh-CN" altLang="zh-CN" sz="2000" dirty="0">
                <a:solidFill>
                  <a:schemeClr val="bg1"/>
                </a:solidFill>
              </a:rPr>
              <a:t>内容相同，前者会每天生成一个新的日志</a:t>
            </a:r>
            <a:r>
              <a:rPr lang="zh-CN" altLang="zh-CN" sz="2000" dirty="0" smtClean="0">
                <a:solidFill>
                  <a:schemeClr val="bg1"/>
                </a:solidFill>
              </a:rPr>
              <a:t>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host-manager</a:t>
            </a:r>
            <a:r>
              <a:rPr lang="zh-CN" altLang="zh-CN" sz="2000" dirty="0">
                <a:solidFill>
                  <a:schemeClr val="bg1"/>
                </a:solidFill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</a:rPr>
              <a:t>manager</a:t>
            </a:r>
            <a:r>
              <a:rPr lang="zh-CN" altLang="zh-CN" sz="2000" dirty="0">
                <a:solidFill>
                  <a:schemeClr val="bg1"/>
                </a:solidFill>
              </a:rPr>
              <a:t>为管理相关的日志，其中</a:t>
            </a:r>
            <a:r>
              <a:rPr lang="en-US" altLang="zh-CN" sz="2000" dirty="0">
                <a:solidFill>
                  <a:schemeClr val="bg1"/>
                </a:solidFill>
              </a:rPr>
              <a:t>host-manager</a:t>
            </a:r>
            <a:r>
              <a:rPr lang="zh-CN" altLang="zh-CN" sz="2000" dirty="0">
                <a:solidFill>
                  <a:schemeClr val="bg1"/>
                </a:solidFill>
              </a:rPr>
              <a:t>为虚拟主机的管理日志</a:t>
            </a:r>
            <a:r>
              <a:rPr lang="zh-CN" altLang="zh-CN" sz="2000" dirty="0" smtClean="0">
                <a:solidFill>
                  <a:schemeClr val="bg1"/>
                </a:solidFill>
              </a:rPr>
              <a:t>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localhost</a:t>
            </a:r>
            <a:r>
              <a:rPr lang="zh-CN" altLang="zh-CN" sz="2000" dirty="0">
                <a:solidFill>
                  <a:schemeClr val="bg1"/>
                </a:solidFill>
              </a:rPr>
              <a:t>和</a:t>
            </a:r>
            <a:r>
              <a:rPr lang="en-US" altLang="zh-CN" sz="2000" dirty="0" err="1">
                <a:solidFill>
                  <a:schemeClr val="bg1"/>
                </a:solidFill>
              </a:rPr>
              <a:t>localhost_access</a:t>
            </a:r>
            <a:r>
              <a:rPr lang="zh-CN" altLang="zh-CN" sz="2000" dirty="0">
                <a:solidFill>
                  <a:schemeClr val="bg1"/>
                </a:solidFill>
              </a:rPr>
              <a:t>为虚拟主机相关日志，其中带</a:t>
            </a:r>
            <a:r>
              <a:rPr lang="en-US" altLang="zh-CN" sz="2000" dirty="0">
                <a:solidFill>
                  <a:schemeClr val="bg1"/>
                </a:solidFill>
              </a:rPr>
              <a:t>access</a:t>
            </a:r>
            <a:r>
              <a:rPr lang="zh-CN" altLang="zh-CN" sz="2000" dirty="0">
                <a:solidFill>
                  <a:schemeClr val="bg1"/>
                </a:solidFill>
              </a:rPr>
              <a:t>字样的日志为访问日志，不带</a:t>
            </a:r>
            <a:r>
              <a:rPr lang="en-US" altLang="zh-CN" sz="2000" dirty="0">
                <a:solidFill>
                  <a:schemeClr val="bg1"/>
                </a:solidFill>
              </a:rPr>
              <a:t>access</a:t>
            </a:r>
            <a:r>
              <a:rPr lang="zh-CN" altLang="zh-CN" sz="2000" dirty="0">
                <a:solidFill>
                  <a:schemeClr val="bg1"/>
                </a:solidFill>
              </a:rPr>
              <a:t>字样的为默认虚拟主机的错误日志</a:t>
            </a:r>
            <a:r>
              <a:rPr lang="zh-CN" altLang="zh-CN" sz="2000" dirty="0" smtClean="0">
                <a:solidFill>
                  <a:schemeClr val="bg1"/>
                </a:solidFill>
              </a:rPr>
              <a:t>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zh-CN" sz="2000" dirty="0" smtClean="0">
                <a:solidFill>
                  <a:schemeClr val="bg1"/>
                </a:solidFill>
              </a:rPr>
              <a:t>访问</a:t>
            </a:r>
            <a:r>
              <a:rPr lang="zh-CN" altLang="zh-CN" sz="2000" dirty="0">
                <a:solidFill>
                  <a:schemeClr val="bg1"/>
                </a:solidFill>
              </a:rPr>
              <a:t>日志默认不会生成，需要在</a:t>
            </a:r>
            <a:r>
              <a:rPr lang="en-US" altLang="zh-CN" sz="2000" dirty="0">
                <a:solidFill>
                  <a:schemeClr val="bg1"/>
                </a:solidFill>
              </a:rPr>
              <a:t>server.xml</a:t>
            </a:r>
            <a:r>
              <a:rPr lang="zh-CN" altLang="zh-CN" sz="2000" dirty="0">
                <a:solidFill>
                  <a:schemeClr val="bg1"/>
                </a:solidFill>
              </a:rPr>
              <a:t>中配置一下</a:t>
            </a:r>
            <a:r>
              <a:rPr lang="zh-CN" altLang="zh-CN" sz="2000" dirty="0" smtClean="0">
                <a:solidFill>
                  <a:schemeClr val="bg1"/>
                </a:solidFill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Tomcat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日志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8438" y="1780963"/>
            <a:ext cx="84298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zh-CN" altLang="zh-CN" sz="2000" dirty="0">
                <a:solidFill>
                  <a:schemeClr val="bg1"/>
                </a:solidFill>
              </a:rPr>
              <a:t>具体方法是在对应虚拟主机的</a:t>
            </a:r>
            <a:r>
              <a:rPr lang="en-US" altLang="zh-CN" sz="2000" dirty="0">
                <a:solidFill>
                  <a:schemeClr val="bg1"/>
                </a:solidFill>
              </a:rPr>
              <a:t>&lt;Host&gt;&lt;/Host&gt;</a:t>
            </a:r>
            <a:r>
              <a:rPr lang="zh-CN" altLang="zh-CN" sz="2000" dirty="0">
                <a:solidFill>
                  <a:schemeClr val="bg1"/>
                </a:solidFill>
              </a:rPr>
              <a:t>里面加入下面的配置（假如域名为</a:t>
            </a:r>
            <a:r>
              <a:rPr lang="en-US" altLang="zh-CN" sz="2000" dirty="0">
                <a:solidFill>
                  <a:schemeClr val="bg1"/>
                </a:solidFill>
              </a:rPr>
              <a:t>123.cn</a:t>
            </a:r>
            <a:r>
              <a:rPr lang="zh-CN" altLang="zh-CN" sz="2000" dirty="0">
                <a:solidFill>
                  <a:schemeClr val="bg1"/>
                </a:solidFill>
              </a:rPr>
              <a:t>）</a:t>
            </a:r>
            <a:r>
              <a:rPr lang="zh-CN" altLang="zh-CN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&lt;Valve </a:t>
            </a:r>
            <a:r>
              <a:rPr lang="en-US" altLang="zh-CN" sz="2000" dirty="0" err="1">
                <a:solidFill>
                  <a:schemeClr val="bg1"/>
                </a:solidFill>
              </a:rPr>
              <a:t>className</a:t>
            </a:r>
            <a:r>
              <a:rPr lang="en-US" altLang="zh-CN" sz="2000" dirty="0">
                <a:solidFill>
                  <a:schemeClr val="bg1"/>
                </a:solidFill>
              </a:rPr>
              <a:t>="</a:t>
            </a:r>
            <a:r>
              <a:rPr lang="en-US" altLang="zh-CN" sz="2000" dirty="0" err="1">
                <a:solidFill>
                  <a:schemeClr val="bg1"/>
                </a:solidFill>
              </a:rPr>
              <a:t>org.apache.catalina.valves.AccessLogValve</a:t>
            </a:r>
            <a:r>
              <a:rPr lang="en-US" altLang="zh-CN" sz="2000" dirty="0">
                <a:solidFill>
                  <a:schemeClr val="bg1"/>
                </a:solidFill>
              </a:rPr>
              <a:t>" directory="logs"</a:t>
            </a:r>
            <a:endParaRPr lang="zh-CN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         prefix="123.cn_access" suffix=".log"</a:t>
            </a:r>
            <a:endParaRPr lang="zh-CN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         pattern="%h %l %u %t &amp;</a:t>
            </a:r>
            <a:r>
              <a:rPr lang="en-US" altLang="zh-CN" sz="2000" dirty="0" err="1">
                <a:solidFill>
                  <a:schemeClr val="bg1"/>
                </a:solidFill>
              </a:rPr>
              <a:t>quot</a:t>
            </a:r>
            <a:r>
              <a:rPr lang="en-US" altLang="zh-CN" sz="2000" dirty="0">
                <a:solidFill>
                  <a:schemeClr val="bg1"/>
                </a:solidFill>
              </a:rPr>
              <a:t>;%</a:t>
            </a:r>
            <a:r>
              <a:rPr lang="en-US" altLang="zh-CN" sz="2000" dirty="0" err="1">
                <a:solidFill>
                  <a:schemeClr val="bg1"/>
                </a:solidFill>
              </a:rPr>
              <a:t>r&amp;quot</a:t>
            </a:r>
            <a:r>
              <a:rPr lang="en-US" altLang="zh-CN" sz="2000" dirty="0">
                <a:solidFill>
                  <a:schemeClr val="bg1"/>
                </a:solidFill>
              </a:rPr>
              <a:t>; %s %b</a:t>
            </a:r>
            <a:r>
              <a:rPr lang="en-US" altLang="zh-CN" sz="2000">
                <a:solidFill>
                  <a:schemeClr val="bg1"/>
                </a:solidFill>
              </a:rPr>
              <a:t>" </a:t>
            </a:r>
            <a:r>
              <a:rPr lang="en-US" altLang="zh-CN" sz="2000" smtClean="0">
                <a:solidFill>
                  <a:schemeClr val="bg1"/>
                </a:solidFill>
              </a:rPr>
              <a:t>/&gt;</a:t>
            </a:r>
            <a:endParaRPr lang="en-US" altLang="zh-CN" sz="200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</a:rPr>
              <a:t>prefix</a:t>
            </a:r>
            <a:r>
              <a:rPr lang="zh-CN" altLang="zh-CN" sz="2000" dirty="0">
                <a:solidFill>
                  <a:schemeClr val="bg1"/>
                </a:solidFill>
              </a:rPr>
              <a:t>定义访问日志的前缀，</a:t>
            </a:r>
            <a:r>
              <a:rPr lang="en-US" altLang="zh-CN" sz="2000" dirty="0">
                <a:solidFill>
                  <a:schemeClr val="bg1"/>
                </a:solidFill>
              </a:rPr>
              <a:t>suffix</a:t>
            </a:r>
            <a:r>
              <a:rPr lang="zh-CN" altLang="zh-CN" sz="2000" dirty="0">
                <a:solidFill>
                  <a:schemeClr val="bg1"/>
                </a:solidFill>
              </a:rPr>
              <a:t>定义日志的后缀，</a:t>
            </a:r>
            <a:r>
              <a:rPr lang="en-US" altLang="zh-CN" sz="2000" dirty="0">
                <a:solidFill>
                  <a:schemeClr val="bg1"/>
                </a:solidFill>
              </a:rPr>
              <a:t>pattern</a:t>
            </a:r>
            <a:r>
              <a:rPr lang="zh-CN" altLang="zh-CN" sz="2000" dirty="0">
                <a:solidFill>
                  <a:schemeClr val="bg1"/>
                </a:solidFill>
              </a:rPr>
              <a:t>定义日志格式。新增加的虚拟主机默认并不会生成类似默认虚拟主机的那个</a:t>
            </a:r>
            <a:r>
              <a:rPr lang="en-US" altLang="zh-CN" sz="2000" dirty="0" err="1">
                <a:solidFill>
                  <a:schemeClr val="bg1"/>
                </a:solidFill>
              </a:rPr>
              <a:t>localhost</a:t>
            </a:r>
            <a:r>
              <a:rPr lang="en-US" altLang="zh-CN" sz="2000" dirty="0">
                <a:solidFill>
                  <a:schemeClr val="bg1"/>
                </a:solidFill>
              </a:rPr>
              <a:t>.</a:t>
            </a:r>
            <a:r>
              <a:rPr lang="zh-CN" altLang="zh-CN" sz="2000" dirty="0">
                <a:solidFill>
                  <a:schemeClr val="bg1"/>
                </a:solidFill>
              </a:rPr>
              <a:t>日期</a:t>
            </a:r>
            <a:r>
              <a:rPr lang="en-US" altLang="zh-CN" sz="2000" dirty="0">
                <a:solidFill>
                  <a:schemeClr val="bg1"/>
                </a:solidFill>
              </a:rPr>
              <a:t>.log</a:t>
            </a:r>
            <a:r>
              <a:rPr lang="zh-CN" altLang="zh-CN" sz="2000" dirty="0">
                <a:solidFill>
                  <a:schemeClr val="bg1"/>
                </a:solidFill>
              </a:rPr>
              <a:t>日志，错误日志会统一记录到</a:t>
            </a:r>
            <a:r>
              <a:rPr lang="en-US" altLang="zh-CN" sz="2000" dirty="0" err="1">
                <a:solidFill>
                  <a:schemeClr val="bg1"/>
                </a:solidFill>
              </a:rPr>
              <a:t>catalina.out</a:t>
            </a:r>
            <a:r>
              <a:rPr lang="zh-CN" altLang="zh-CN" sz="2000" dirty="0">
                <a:solidFill>
                  <a:schemeClr val="bg1"/>
                </a:solidFill>
              </a:rPr>
              <a:t>中。关于</a:t>
            </a:r>
            <a:r>
              <a:rPr lang="en-US" altLang="zh-CN" sz="2000" dirty="0">
                <a:solidFill>
                  <a:schemeClr val="bg1"/>
                </a:solidFill>
              </a:rPr>
              <a:t>Tomcat</a:t>
            </a:r>
            <a:r>
              <a:rPr lang="zh-CN" altLang="zh-CN" sz="2000" dirty="0">
                <a:solidFill>
                  <a:schemeClr val="bg1"/>
                </a:solidFill>
              </a:rPr>
              <a:t>日志，你最需要关注</a:t>
            </a:r>
            <a:r>
              <a:rPr lang="en-US" altLang="zh-CN" sz="2000" dirty="0" err="1">
                <a:solidFill>
                  <a:schemeClr val="bg1"/>
                </a:solidFill>
              </a:rPr>
              <a:t>catalina.out</a:t>
            </a:r>
            <a:r>
              <a:rPr lang="zh-CN" altLang="zh-CN" sz="2000" dirty="0">
                <a:solidFill>
                  <a:schemeClr val="bg1"/>
                </a:solidFill>
              </a:rPr>
              <a:t>，当出现问题时，我们应该第一想到去查看它。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Tomcat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日志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3174</Words>
  <Application>WPS 演示</Application>
  <PresentationFormat>宽屏</PresentationFormat>
  <Paragraphs>88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Helvetica</vt:lpstr>
      <vt:lpstr>Calibri</vt:lpstr>
      <vt:lpstr>Arial</vt:lpstr>
      <vt:lpstr>Avenir Roman</vt:lpstr>
      <vt:lpstr>微软雅黑</vt:lpstr>
      <vt:lpstr>Consolas</vt:lpstr>
      <vt:lpstr>Arial Unicode MS</vt:lpstr>
      <vt:lpstr>Segoe Print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95</cp:revision>
  <dcterms:created xsi:type="dcterms:W3CDTF">2016-04-13T02:37:00Z</dcterms:created>
  <dcterms:modified xsi:type="dcterms:W3CDTF">2017-08-29T09:23:22Z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