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05" r:id="rId3"/>
    <p:sldId id="346" r:id="rId4"/>
    <p:sldId id="379" r:id="rId5"/>
    <p:sldId id="392" r:id="rId6"/>
    <p:sldId id="388" r:id="rId7"/>
    <p:sldId id="347" r:id="rId8"/>
    <p:sldId id="381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718313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/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413586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66C7233-98CB-480F-9091-A1275B164AB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07E024F-EF88-4F76-938D-42BDE5F121E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AC22E-9854-49DA-8CC3-A8007781D91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6E1CF-42E5-4196-AC7E-FE0F2153260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26168-340B-41CD-BBB6-4A2C388B21F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EBB90-9BBE-47AC-9F07-06DA8BC4250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7C1DE-7584-48A5-8A94-FED97F8460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AD290-9CC1-46A9-85CB-D6975AE8EBB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69D8-DCC4-4709-A295-77147486ACE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F947F-4F96-4A8B-952A-9FE6CA37F56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A5E51-B57A-49D5-8923-C6C5A43DEE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21A8F-FD25-42F9-99F6-0BDA8B3178B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14280-7B7E-4799-810A-B40E1A9BBEE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/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94D2426-7027-441B-B41B-755BB490760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5AD4D23-C67C-43EE-B861-455F19498C2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03E71F-C67D-4C14-AA73-F792A368482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6FDC65E-D3CC-41F7-B47D-B9DFD4A37DE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6FB71DA-C8AD-4549-AFDB-B01509BB743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A3CB00-39C6-41A1-9738-DDC0A3D123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750283FF-F099-437C-8666-401FD77EE07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marL="782955" indent="-32575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95313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>
            <a:spAutoFit/>
          </a:bodyPr>
          <a:lstStyle/>
          <a:p>
            <a:pPr algn="ctr"/>
            <a:r>
              <a:rPr lang="en-US" sz="5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  <a:r>
              <a:rPr lang="zh-CN" sz="5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集群架构</a:t>
            </a: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6505303" y="1653540"/>
            <a:ext cx="4641668" cy="4154982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这种模式，需要有一个公共的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配置在分发器和所有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上，我们把它叫做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vip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客户端请求的目标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，分发器接收到请求数据包后，会对数据包做一个加工，会把目标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改为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，这样数据包就到了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接收数据包后，会还原原始数据包，这样目标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，因为所有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上配置了这个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，所以它会认为是它自己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LVS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 Tunnel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0" name="Picture 2" descr="VS-IPTunne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92" y="1516698"/>
            <a:ext cx="5036865" cy="479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351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6505303" y="1653540"/>
            <a:ext cx="4641668" cy="378565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这种模式，也需要有一个公共的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配置在分发器和所有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上，也就是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vip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 Tunnel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不同的是，它会把数据包的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MAC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地址修改为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MAC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地址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接收数据包后，会还原原始数据包，这样目标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，因为所有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上配置了这个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，所以它会认为是它自己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LVS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75" name="Picture 3" descr="图21-5DR模式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93" y="1516697"/>
            <a:ext cx="5082630" cy="446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819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1631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轮询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Round-Robin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rr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加权轮询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Weight Round-Robin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wrr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最小连接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Least-Connection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lc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加权最小连接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Weight Least-Connection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wlc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局部性的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小连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Locality-Based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Connections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lblc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复制的基于局部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最小连接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Locality-Based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Connections with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lblcr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地址散列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Destination Hashing dh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源地址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Source Hashing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LVS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调度算法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705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677654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三台机器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分发器，也叫调度器（简写为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内网：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133.130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，外网：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147.144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vmware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仅主机模式）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rs1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内网：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133.132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rs2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内网：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133.133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NAT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模式搭建 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 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准备工作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508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154982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三台机器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分发器，也叫调度器（简写为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内网：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133.130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，外网：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142.147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vmware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仅主机模式）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rs1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内网：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133.132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，设置网关为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133.130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rs2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内网：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133.133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，设置网关为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133.130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台机器上都执行执行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systemctl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stop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firewalld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disable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firewalld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systemctl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start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iptables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-services;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iptables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-F; service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iptables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save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NAT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模式搭建 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 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准备工作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366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124204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上安装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ipvsadm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yum install -y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ipvsdam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上编写脚本，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sbin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/lvs_nat.sh//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内容如下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#! </a:t>
            </a:r>
            <a:r>
              <a:rPr lang="en-US" altLang="zh-CN" sz="1000" dirty="0">
                <a:solidFill>
                  <a:schemeClr val="bg1"/>
                </a:solidFill>
              </a:rPr>
              <a:t>/bin/bash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# director </a:t>
            </a:r>
            <a:r>
              <a:rPr lang="zh-CN" altLang="zh-CN" sz="1000" dirty="0">
                <a:solidFill>
                  <a:schemeClr val="bg1"/>
                </a:solidFill>
              </a:rPr>
              <a:t>服务器上开启路由转发功能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echo 1 &gt; /</a:t>
            </a:r>
            <a:r>
              <a:rPr lang="en-US" altLang="zh-CN" sz="1000" dirty="0" err="1">
                <a:solidFill>
                  <a:schemeClr val="bg1"/>
                </a:solidFill>
              </a:rPr>
              <a:t>proc</a:t>
            </a:r>
            <a:r>
              <a:rPr lang="en-US" altLang="zh-CN" sz="1000" dirty="0">
                <a:solidFill>
                  <a:schemeClr val="bg1"/>
                </a:solidFill>
              </a:rPr>
              <a:t>/sys/net/ipv4/</a:t>
            </a:r>
            <a:r>
              <a:rPr lang="en-US" altLang="zh-CN" sz="1000" dirty="0" err="1">
                <a:solidFill>
                  <a:schemeClr val="bg1"/>
                </a:solidFill>
              </a:rPr>
              <a:t>ip_forward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# </a:t>
            </a:r>
            <a:r>
              <a:rPr lang="zh-CN" altLang="zh-CN" sz="1000" dirty="0">
                <a:solidFill>
                  <a:schemeClr val="bg1"/>
                </a:solidFill>
              </a:rPr>
              <a:t>关闭</a:t>
            </a:r>
            <a:r>
              <a:rPr lang="en-US" altLang="zh-CN" sz="1000" dirty="0" err="1">
                <a:solidFill>
                  <a:schemeClr val="bg1"/>
                </a:solidFill>
              </a:rPr>
              <a:t>icmp</a:t>
            </a:r>
            <a:r>
              <a:rPr lang="zh-CN" altLang="zh-CN" sz="1000" dirty="0">
                <a:solidFill>
                  <a:schemeClr val="bg1"/>
                </a:solidFill>
              </a:rPr>
              <a:t>的重定向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echo 0 &gt; /</a:t>
            </a:r>
            <a:r>
              <a:rPr lang="en-US" altLang="zh-CN" sz="1000" dirty="0" err="1">
                <a:solidFill>
                  <a:schemeClr val="bg1"/>
                </a:solidFill>
              </a:rPr>
              <a:t>proc</a:t>
            </a:r>
            <a:r>
              <a:rPr lang="en-US" altLang="zh-CN" sz="1000" dirty="0">
                <a:solidFill>
                  <a:schemeClr val="bg1"/>
                </a:solidFill>
              </a:rPr>
              <a:t>/sys/net/ipv4/</a:t>
            </a:r>
            <a:r>
              <a:rPr lang="en-US" altLang="zh-CN" sz="1000" dirty="0" err="1">
                <a:solidFill>
                  <a:schemeClr val="bg1"/>
                </a:solidFill>
              </a:rPr>
              <a:t>conf</a:t>
            </a:r>
            <a:r>
              <a:rPr lang="en-US" altLang="zh-CN" sz="1000" dirty="0">
                <a:solidFill>
                  <a:schemeClr val="bg1"/>
                </a:solidFill>
              </a:rPr>
              <a:t>/all/</a:t>
            </a:r>
            <a:r>
              <a:rPr lang="en-US" altLang="zh-CN" sz="1000" dirty="0" err="1">
                <a:solidFill>
                  <a:schemeClr val="bg1"/>
                </a:solidFill>
              </a:rPr>
              <a:t>send_redirects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echo 0 &gt; /</a:t>
            </a:r>
            <a:r>
              <a:rPr lang="en-US" altLang="zh-CN" sz="1000" dirty="0" err="1">
                <a:solidFill>
                  <a:schemeClr val="bg1"/>
                </a:solidFill>
              </a:rPr>
              <a:t>proc</a:t>
            </a:r>
            <a:r>
              <a:rPr lang="en-US" altLang="zh-CN" sz="1000" dirty="0">
                <a:solidFill>
                  <a:schemeClr val="bg1"/>
                </a:solidFill>
              </a:rPr>
              <a:t>/sys/net/ipv4/</a:t>
            </a:r>
            <a:r>
              <a:rPr lang="en-US" altLang="zh-CN" sz="1000" dirty="0" err="1">
                <a:solidFill>
                  <a:schemeClr val="bg1"/>
                </a:solidFill>
              </a:rPr>
              <a:t>conf</a:t>
            </a:r>
            <a:r>
              <a:rPr lang="en-US" altLang="zh-CN" sz="1000" dirty="0">
                <a:solidFill>
                  <a:schemeClr val="bg1"/>
                </a:solidFill>
              </a:rPr>
              <a:t>/default/</a:t>
            </a:r>
            <a:r>
              <a:rPr lang="en-US" altLang="zh-CN" sz="1000" dirty="0" err="1">
                <a:solidFill>
                  <a:schemeClr val="bg1"/>
                </a:solidFill>
              </a:rPr>
              <a:t>send_redirects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# </a:t>
            </a:r>
            <a:r>
              <a:rPr lang="zh-CN" altLang="zh-CN" sz="1000" dirty="0">
                <a:solidFill>
                  <a:schemeClr val="bg1"/>
                </a:solidFill>
              </a:rPr>
              <a:t>注意区分网卡名字，阿铭的两个网卡分别为</a:t>
            </a:r>
            <a:r>
              <a:rPr lang="en-US" altLang="zh-CN" sz="1000" dirty="0">
                <a:solidFill>
                  <a:schemeClr val="bg1"/>
                </a:solidFill>
              </a:rPr>
              <a:t>ens33</a:t>
            </a:r>
            <a:r>
              <a:rPr lang="zh-CN" altLang="zh-CN" sz="1000" dirty="0">
                <a:solidFill>
                  <a:schemeClr val="bg1"/>
                </a:solidFill>
              </a:rPr>
              <a:t>和</a:t>
            </a:r>
            <a:r>
              <a:rPr lang="en-US" altLang="zh-CN" sz="1000" dirty="0">
                <a:solidFill>
                  <a:schemeClr val="bg1"/>
                </a:solidFill>
              </a:rPr>
              <a:t>ens37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echo 0 &gt; /</a:t>
            </a:r>
            <a:r>
              <a:rPr lang="en-US" altLang="zh-CN" sz="1000" dirty="0" err="1">
                <a:solidFill>
                  <a:schemeClr val="bg1"/>
                </a:solidFill>
              </a:rPr>
              <a:t>proc</a:t>
            </a:r>
            <a:r>
              <a:rPr lang="en-US" altLang="zh-CN" sz="1000" dirty="0">
                <a:solidFill>
                  <a:schemeClr val="bg1"/>
                </a:solidFill>
              </a:rPr>
              <a:t>/sys/net/ipv4/</a:t>
            </a:r>
            <a:r>
              <a:rPr lang="en-US" altLang="zh-CN" sz="1000" dirty="0" err="1">
                <a:solidFill>
                  <a:schemeClr val="bg1"/>
                </a:solidFill>
              </a:rPr>
              <a:t>conf</a:t>
            </a:r>
            <a:r>
              <a:rPr lang="en-US" altLang="zh-CN" sz="1000" dirty="0">
                <a:solidFill>
                  <a:schemeClr val="bg1"/>
                </a:solidFill>
              </a:rPr>
              <a:t>/ens33/</a:t>
            </a:r>
            <a:r>
              <a:rPr lang="en-US" altLang="zh-CN" sz="1000" dirty="0" err="1">
                <a:solidFill>
                  <a:schemeClr val="bg1"/>
                </a:solidFill>
              </a:rPr>
              <a:t>send_redirects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echo 0 &gt; /</a:t>
            </a:r>
            <a:r>
              <a:rPr lang="en-US" altLang="zh-CN" sz="1000" dirty="0" err="1">
                <a:solidFill>
                  <a:schemeClr val="bg1"/>
                </a:solidFill>
              </a:rPr>
              <a:t>proc</a:t>
            </a:r>
            <a:r>
              <a:rPr lang="en-US" altLang="zh-CN" sz="1000" dirty="0">
                <a:solidFill>
                  <a:schemeClr val="bg1"/>
                </a:solidFill>
              </a:rPr>
              <a:t>/sys/net/ipv4/</a:t>
            </a:r>
            <a:r>
              <a:rPr lang="en-US" altLang="zh-CN" sz="1000" dirty="0" err="1">
                <a:solidFill>
                  <a:schemeClr val="bg1"/>
                </a:solidFill>
              </a:rPr>
              <a:t>conf</a:t>
            </a:r>
            <a:r>
              <a:rPr lang="en-US" altLang="zh-CN" sz="1000" dirty="0">
                <a:solidFill>
                  <a:schemeClr val="bg1"/>
                </a:solidFill>
              </a:rPr>
              <a:t>/ens37/</a:t>
            </a:r>
            <a:r>
              <a:rPr lang="en-US" altLang="zh-CN" sz="1000" dirty="0" err="1">
                <a:solidFill>
                  <a:schemeClr val="bg1"/>
                </a:solidFill>
              </a:rPr>
              <a:t>send_redirects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# director </a:t>
            </a:r>
            <a:r>
              <a:rPr lang="zh-CN" altLang="zh-CN" sz="1000" dirty="0">
                <a:solidFill>
                  <a:schemeClr val="bg1"/>
                </a:solidFill>
              </a:rPr>
              <a:t>设置</a:t>
            </a:r>
            <a:r>
              <a:rPr lang="en-US" altLang="zh-CN" sz="1000" dirty="0" err="1">
                <a:solidFill>
                  <a:schemeClr val="bg1"/>
                </a:solidFill>
              </a:rPr>
              <a:t>nat</a:t>
            </a:r>
            <a:r>
              <a:rPr lang="zh-CN" altLang="zh-CN" sz="1000" dirty="0">
                <a:solidFill>
                  <a:schemeClr val="bg1"/>
                </a:solidFill>
              </a:rPr>
              <a:t>防火墙</a:t>
            </a:r>
          </a:p>
          <a:p>
            <a:r>
              <a:rPr lang="en-US" altLang="zh-CN" sz="1000" dirty="0" err="1">
                <a:solidFill>
                  <a:schemeClr val="bg1"/>
                </a:solidFill>
              </a:rPr>
              <a:t>iptables</a:t>
            </a:r>
            <a:r>
              <a:rPr lang="en-US" altLang="zh-CN" sz="1000" dirty="0">
                <a:solidFill>
                  <a:schemeClr val="bg1"/>
                </a:solidFill>
              </a:rPr>
              <a:t> -t </a:t>
            </a:r>
            <a:r>
              <a:rPr lang="en-US" altLang="zh-CN" sz="1000" dirty="0" err="1">
                <a:solidFill>
                  <a:schemeClr val="bg1"/>
                </a:solidFill>
              </a:rPr>
              <a:t>nat</a:t>
            </a:r>
            <a:r>
              <a:rPr lang="en-US" altLang="zh-CN" sz="1000" dirty="0">
                <a:solidFill>
                  <a:schemeClr val="bg1"/>
                </a:solidFill>
              </a:rPr>
              <a:t> -F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 err="1">
                <a:solidFill>
                  <a:schemeClr val="bg1"/>
                </a:solidFill>
              </a:rPr>
              <a:t>iptables</a:t>
            </a:r>
            <a:r>
              <a:rPr lang="en-US" altLang="zh-CN" sz="1000" dirty="0">
                <a:solidFill>
                  <a:schemeClr val="bg1"/>
                </a:solidFill>
              </a:rPr>
              <a:t> -t </a:t>
            </a:r>
            <a:r>
              <a:rPr lang="en-US" altLang="zh-CN" sz="1000" dirty="0" err="1">
                <a:solidFill>
                  <a:schemeClr val="bg1"/>
                </a:solidFill>
              </a:rPr>
              <a:t>nat</a:t>
            </a:r>
            <a:r>
              <a:rPr lang="en-US" altLang="zh-CN" sz="1000" dirty="0">
                <a:solidFill>
                  <a:schemeClr val="bg1"/>
                </a:solidFill>
              </a:rPr>
              <a:t> -X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 err="1">
                <a:solidFill>
                  <a:schemeClr val="bg1"/>
                </a:solidFill>
              </a:rPr>
              <a:t>iptables</a:t>
            </a:r>
            <a:r>
              <a:rPr lang="en-US" altLang="zh-CN" sz="1000" dirty="0">
                <a:solidFill>
                  <a:schemeClr val="bg1"/>
                </a:solidFill>
              </a:rPr>
              <a:t> -t </a:t>
            </a:r>
            <a:r>
              <a:rPr lang="en-US" altLang="zh-CN" sz="1000" dirty="0" err="1">
                <a:solidFill>
                  <a:schemeClr val="bg1"/>
                </a:solidFill>
              </a:rPr>
              <a:t>nat</a:t>
            </a:r>
            <a:r>
              <a:rPr lang="en-US" altLang="zh-CN" sz="1000" dirty="0">
                <a:solidFill>
                  <a:schemeClr val="bg1"/>
                </a:solidFill>
              </a:rPr>
              <a:t> -A POSTROUTING -s </a:t>
            </a:r>
            <a:r>
              <a:rPr lang="en-US" altLang="zh-CN" sz="1000" dirty="0" smtClean="0">
                <a:solidFill>
                  <a:schemeClr val="bg1"/>
                </a:solidFill>
              </a:rPr>
              <a:t>192.168.133.0/24  </a:t>
            </a:r>
            <a:r>
              <a:rPr lang="en-US" altLang="zh-CN" sz="1000" dirty="0">
                <a:solidFill>
                  <a:schemeClr val="bg1"/>
                </a:solidFill>
              </a:rPr>
              <a:t>-j MASQUERADE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# director</a:t>
            </a:r>
            <a:r>
              <a:rPr lang="zh-CN" altLang="zh-CN" sz="1000" dirty="0">
                <a:solidFill>
                  <a:schemeClr val="bg1"/>
                </a:solidFill>
              </a:rPr>
              <a:t>设置</a:t>
            </a:r>
            <a:r>
              <a:rPr lang="en-US" altLang="zh-CN" sz="1000" dirty="0" err="1">
                <a:solidFill>
                  <a:schemeClr val="bg1"/>
                </a:solidFill>
              </a:rPr>
              <a:t>ipvsadm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IPVSADM='/</a:t>
            </a:r>
            <a:r>
              <a:rPr lang="en-US" altLang="zh-CN" sz="1000" dirty="0" err="1">
                <a:solidFill>
                  <a:schemeClr val="bg1"/>
                </a:solidFill>
              </a:rPr>
              <a:t>usr</a:t>
            </a:r>
            <a:r>
              <a:rPr lang="en-US" altLang="zh-CN" sz="1000" dirty="0">
                <a:solidFill>
                  <a:schemeClr val="bg1"/>
                </a:solidFill>
              </a:rPr>
              <a:t>/</a:t>
            </a:r>
            <a:r>
              <a:rPr lang="en-US" altLang="zh-CN" sz="1000" dirty="0" err="1">
                <a:solidFill>
                  <a:schemeClr val="bg1"/>
                </a:solidFill>
              </a:rPr>
              <a:t>sbin</a:t>
            </a:r>
            <a:r>
              <a:rPr lang="en-US" altLang="zh-CN" sz="1000" dirty="0">
                <a:solidFill>
                  <a:schemeClr val="bg1"/>
                </a:solidFill>
              </a:rPr>
              <a:t>/</a:t>
            </a:r>
            <a:r>
              <a:rPr lang="en-US" altLang="zh-CN" sz="1000" dirty="0" err="1">
                <a:solidFill>
                  <a:schemeClr val="bg1"/>
                </a:solidFill>
              </a:rPr>
              <a:t>ipvsadm</a:t>
            </a:r>
            <a:r>
              <a:rPr lang="en-US" altLang="zh-CN" sz="1000" dirty="0">
                <a:solidFill>
                  <a:schemeClr val="bg1"/>
                </a:solidFill>
              </a:rPr>
              <a:t>'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$IPVSADM -C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$IPVSADM -A -t 192.168.147.144:80 -s </a:t>
            </a:r>
            <a:r>
              <a:rPr lang="en-US" altLang="zh-CN" sz="1000" dirty="0" err="1">
                <a:solidFill>
                  <a:schemeClr val="bg1"/>
                </a:solidFill>
              </a:rPr>
              <a:t>wlc</a:t>
            </a:r>
            <a:r>
              <a:rPr lang="en-US" altLang="zh-CN" sz="1000" dirty="0">
                <a:solidFill>
                  <a:schemeClr val="bg1"/>
                </a:solidFill>
              </a:rPr>
              <a:t> -p </a:t>
            </a:r>
            <a:r>
              <a:rPr lang="en-US" altLang="zh-CN" sz="1000" dirty="0" smtClean="0">
                <a:solidFill>
                  <a:schemeClr val="bg1"/>
                </a:solidFill>
              </a:rPr>
              <a:t>3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$IPVSADM -a -t 192.168.147.144:80 -r </a:t>
            </a:r>
            <a:r>
              <a:rPr lang="en-US" altLang="zh-CN" sz="1000" dirty="0" smtClean="0">
                <a:solidFill>
                  <a:schemeClr val="bg1"/>
                </a:solidFill>
              </a:rPr>
              <a:t>192.168.133.132:80 </a:t>
            </a:r>
            <a:r>
              <a:rPr lang="en-US" altLang="zh-CN" sz="1000" dirty="0">
                <a:solidFill>
                  <a:schemeClr val="bg1"/>
                </a:solidFill>
              </a:rPr>
              <a:t>-m -w 1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$IPVSADM -a -t 192.168.147.144:80 -r </a:t>
            </a:r>
            <a:r>
              <a:rPr lang="en-US" altLang="zh-CN" sz="1000" dirty="0" smtClean="0">
                <a:solidFill>
                  <a:schemeClr val="bg1"/>
                </a:solidFill>
              </a:rPr>
              <a:t>192.168.133.133:80 </a:t>
            </a:r>
            <a:r>
              <a:rPr lang="en-US" altLang="zh-CN" sz="1000" dirty="0">
                <a:solidFill>
                  <a:schemeClr val="bg1"/>
                </a:solidFill>
              </a:rPr>
              <a:t>-m -w 1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NAT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模式搭建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799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56965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两台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上都安装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设置两台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的主页，做一个区分，也就是说直接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curl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两台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时，得到不同的结果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浏览器里访问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192.168.142.147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多访问几次看结果差异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NAT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模式效果测试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11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1631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三台机器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分发器，也叫调度器（简写为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133.130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rs1</a:t>
            </a: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133.132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rs2</a:t>
            </a: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133.133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vip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133.200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模式搭建 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 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准备工作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971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062649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上编写脚本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/usr/local/sbin/lvs_dr.sh //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内容如下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#! /bin/bash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echo 1 &gt; /</a:t>
            </a:r>
            <a:r>
              <a:rPr lang="en-US" altLang="zh-CN" dirty="0" err="1">
                <a:solidFill>
                  <a:schemeClr val="bg1"/>
                </a:solidFill>
              </a:rPr>
              <a:t>proc</a:t>
            </a:r>
            <a:r>
              <a:rPr lang="en-US" altLang="zh-CN" dirty="0">
                <a:solidFill>
                  <a:schemeClr val="bg1"/>
                </a:solidFill>
              </a:rPr>
              <a:t>/sys/net/ipv4/</a:t>
            </a:r>
            <a:r>
              <a:rPr lang="en-US" altLang="zh-CN" dirty="0" err="1">
                <a:solidFill>
                  <a:schemeClr val="bg1"/>
                </a:solidFill>
              </a:rPr>
              <a:t>ip_forward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ipv</a:t>
            </a:r>
            <a:r>
              <a:rPr lang="en-US" altLang="zh-CN" dirty="0">
                <a:solidFill>
                  <a:schemeClr val="bg1"/>
                </a:solidFill>
              </a:rPr>
              <a:t>=/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sbin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ipvsadm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vip</a:t>
            </a:r>
            <a:r>
              <a:rPr lang="en-US" altLang="zh-CN" dirty="0" smtClean="0">
                <a:solidFill>
                  <a:schemeClr val="bg1"/>
                </a:solidFill>
              </a:rPr>
              <a:t>=192.168.133.200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rs1=192.168.133.132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rs2=192.168.133.133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zh-CN" dirty="0">
                <a:solidFill>
                  <a:schemeClr val="bg1"/>
                </a:solidFill>
              </a:rPr>
              <a:t>注意这里的网卡名字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ifconfig</a:t>
            </a:r>
            <a:r>
              <a:rPr lang="en-US" altLang="zh-CN" dirty="0">
                <a:solidFill>
                  <a:schemeClr val="bg1"/>
                </a:solidFill>
              </a:rPr>
              <a:t> ens33:2 $</a:t>
            </a:r>
            <a:r>
              <a:rPr lang="en-US" altLang="zh-CN" dirty="0" err="1">
                <a:solidFill>
                  <a:schemeClr val="bg1"/>
                </a:solidFill>
              </a:rPr>
              <a:t>vip</a:t>
            </a:r>
            <a:r>
              <a:rPr lang="en-US" altLang="zh-CN" dirty="0">
                <a:solidFill>
                  <a:schemeClr val="bg1"/>
                </a:solidFill>
              </a:rPr>
              <a:t> broadcast $</a:t>
            </a:r>
            <a:r>
              <a:rPr lang="en-US" altLang="zh-CN" dirty="0" err="1">
                <a:solidFill>
                  <a:schemeClr val="bg1"/>
                </a:solidFill>
              </a:rPr>
              <a:t>vip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netmask</a:t>
            </a:r>
            <a:r>
              <a:rPr lang="en-US" altLang="zh-CN" dirty="0">
                <a:solidFill>
                  <a:schemeClr val="bg1"/>
                </a:solidFill>
              </a:rPr>
              <a:t> 255.255.255.255 up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route add -host $</a:t>
            </a:r>
            <a:r>
              <a:rPr lang="en-US" altLang="zh-CN" dirty="0" err="1">
                <a:solidFill>
                  <a:schemeClr val="bg1"/>
                </a:solidFill>
              </a:rPr>
              <a:t>vip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dev</a:t>
            </a:r>
            <a:r>
              <a:rPr lang="en-US" altLang="zh-CN" dirty="0">
                <a:solidFill>
                  <a:schemeClr val="bg1"/>
                </a:solidFill>
              </a:rPr>
              <a:t> ens33:2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$</a:t>
            </a:r>
            <a:r>
              <a:rPr lang="en-US" altLang="zh-CN" dirty="0" err="1">
                <a:solidFill>
                  <a:schemeClr val="bg1"/>
                </a:solidFill>
              </a:rPr>
              <a:t>ipv</a:t>
            </a:r>
            <a:r>
              <a:rPr lang="en-US" altLang="zh-CN" dirty="0">
                <a:solidFill>
                  <a:schemeClr val="bg1"/>
                </a:solidFill>
              </a:rPr>
              <a:t> -C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$</a:t>
            </a:r>
            <a:r>
              <a:rPr lang="en-US" altLang="zh-CN" dirty="0" err="1">
                <a:solidFill>
                  <a:schemeClr val="bg1"/>
                </a:solidFill>
              </a:rPr>
              <a:t>ipv</a:t>
            </a:r>
            <a:r>
              <a:rPr lang="en-US" altLang="zh-CN" dirty="0">
                <a:solidFill>
                  <a:schemeClr val="bg1"/>
                </a:solidFill>
              </a:rPr>
              <a:t> -A -t $vip:80 -s </a:t>
            </a:r>
            <a:r>
              <a:rPr lang="en-US" altLang="zh-CN" dirty="0" err="1">
                <a:solidFill>
                  <a:schemeClr val="bg1"/>
                </a:solidFill>
              </a:rPr>
              <a:t>wrr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$</a:t>
            </a:r>
            <a:r>
              <a:rPr lang="en-US" altLang="zh-CN" dirty="0" err="1">
                <a:solidFill>
                  <a:schemeClr val="bg1"/>
                </a:solidFill>
              </a:rPr>
              <a:t>ipv</a:t>
            </a:r>
            <a:r>
              <a:rPr lang="en-US" altLang="zh-CN" dirty="0">
                <a:solidFill>
                  <a:schemeClr val="bg1"/>
                </a:solidFill>
              </a:rPr>
              <a:t> -a -t $vip:80 -r $rs1:80 -g -w 1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$</a:t>
            </a:r>
            <a:r>
              <a:rPr lang="en-US" altLang="zh-CN" dirty="0" err="1">
                <a:solidFill>
                  <a:schemeClr val="bg1"/>
                </a:solidFill>
              </a:rPr>
              <a:t>ipv</a:t>
            </a:r>
            <a:r>
              <a:rPr lang="en-US" altLang="zh-CN" dirty="0">
                <a:solidFill>
                  <a:schemeClr val="bg1"/>
                </a:solidFill>
              </a:rPr>
              <a:t> -a -t $vip:80 -r $rs2:80 -g -w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模式搭建 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856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438" y="1760538"/>
            <a:ext cx="82154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两台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上也编写脚本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/local/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sbin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/lvs_rs.sh//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#/bin/bash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vip</a:t>
            </a:r>
            <a:r>
              <a:rPr lang="en-US" altLang="zh-CN" dirty="0">
                <a:solidFill>
                  <a:schemeClr val="bg1"/>
                </a:solidFill>
              </a:rPr>
              <a:t>=192.168.133.200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zh-CN" dirty="0">
                <a:solidFill>
                  <a:schemeClr val="bg1"/>
                </a:solidFill>
              </a:rPr>
              <a:t>把</a:t>
            </a:r>
            <a:r>
              <a:rPr lang="en-US" altLang="zh-CN" dirty="0" err="1">
                <a:solidFill>
                  <a:schemeClr val="bg1"/>
                </a:solidFill>
              </a:rPr>
              <a:t>vip</a:t>
            </a:r>
            <a:r>
              <a:rPr lang="zh-CN" altLang="zh-CN" dirty="0">
                <a:solidFill>
                  <a:schemeClr val="bg1"/>
                </a:solidFill>
              </a:rPr>
              <a:t>绑定在</a:t>
            </a:r>
            <a:r>
              <a:rPr lang="en-US" altLang="zh-CN" dirty="0">
                <a:solidFill>
                  <a:schemeClr val="bg1"/>
                </a:solidFill>
              </a:rPr>
              <a:t>lo</a:t>
            </a:r>
            <a:r>
              <a:rPr lang="zh-CN" altLang="zh-CN" dirty="0">
                <a:solidFill>
                  <a:schemeClr val="bg1"/>
                </a:solidFill>
              </a:rPr>
              <a:t>上，是为了实现</a:t>
            </a:r>
            <a:r>
              <a:rPr lang="en-US" altLang="zh-CN" dirty="0" err="1">
                <a:solidFill>
                  <a:schemeClr val="bg1"/>
                </a:solidFill>
              </a:rPr>
              <a:t>rs</a:t>
            </a:r>
            <a:r>
              <a:rPr lang="zh-CN" altLang="zh-CN" dirty="0">
                <a:solidFill>
                  <a:schemeClr val="bg1"/>
                </a:solidFill>
              </a:rPr>
              <a:t>直接把结果返回给客户端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ifconfig</a:t>
            </a:r>
            <a:r>
              <a:rPr lang="en-US" altLang="zh-CN" dirty="0">
                <a:solidFill>
                  <a:schemeClr val="bg1"/>
                </a:solidFill>
              </a:rPr>
              <a:t> lo:0 $</a:t>
            </a:r>
            <a:r>
              <a:rPr lang="en-US" altLang="zh-CN" dirty="0" err="1">
                <a:solidFill>
                  <a:schemeClr val="bg1"/>
                </a:solidFill>
              </a:rPr>
              <a:t>vip</a:t>
            </a:r>
            <a:r>
              <a:rPr lang="en-US" altLang="zh-CN" dirty="0">
                <a:solidFill>
                  <a:schemeClr val="bg1"/>
                </a:solidFill>
              </a:rPr>
              <a:t> broadcast $</a:t>
            </a:r>
            <a:r>
              <a:rPr lang="en-US" altLang="zh-CN" dirty="0" err="1">
                <a:solidFill>
                  <a:schemeClr val="bg1"/>
                </a:solidFill>
              </a:rPr>
              <a:t>vip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netmask</a:t>
            </a:r>
            <a:r>
              <a:rPr lang="en-US" altLang="zh-CN" dirty="0">
                <a:solidFill>
                  <a:schemeClr val="bg1"/>
                </a:solidFill>
              </a:rPr>
              <a:t> 255.255.255.255 up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route add -host $</a:t>
            </a:r>
            <a:r>
              <a:rPr lang="en-US" altLang="zh-CN" dirty="0" err="1">
                <a:solidFill>
                  <a:schemeClr val="bg1"/>
                </a:solidFill>
              </a:rPr>
              <a:t>vip</a:t>
            </a:r>
            <a:r>
              <a:rPr lang="en-US" altLang="zh-CN" dirty="0">
                <a:solidFill>
                  <a:schemeClr val="bg1"/>
                </a:solidFill>
              </a:rPr>
              <a:t> lo:0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zh-CN" dirty="0">
                <a:solidFill>
                  <a:schemeClr val="bg1"/>
                </a:solidFill>
              </a:rPr>
              <a:t>以下操作为更改</a:t>
            </a:r>
            <a:r>
              <a:rPr lang="en-US" altLang="zh-CN" dirty="0" err="1">
                <a:solidFill>
                  <a:schemeClr val="bg1"/>
                </a:solidFill>
              </a:rPr>
              <a:t>arp</a:t>
            </a:r>
            <a:r>
              <a:rPr lang="zh-CN" altLang="zh-CN" dirty="0">
                <a:solidFill>
                  <a:schemeClr val="bg1"/>
                </a:solidFill>
              </a:rPr>
              <a:t>内核参数，目的是为了让</a:t>
            </a:r>
            <a:r>
              <a:rPr lang="en-US" altLang="zh-CN" dirty="0" err="1">
                <a:solidFill>
                  <a:schemeClr val="bg1"/>
                </a:solidFill>
              </a:rPr>
              <a:t>rs</a:t>
            </a:r>
            <a:r>
              <a:rPr lang="zh-CN" altLang="zh-CN" dirty="0">
                <a:solidFill>
                  <a:schemeClr val="bg1"/>
                </a:solidFill>
              </a:rPr>
              <a:t>顺利发送</a:t>
            </a:r>
            <a:r>
              <a:rPr lang="en-US" altLang="zh-CN" dirty="0">
                <a:solidFill>
                  <a:schemeClr val="bg1"/>
                </a:solidFill>
              </a:rPr>
              <a:t>mac</a:t>
            </a:r>
            <a:r>
              <a:rPr lang="zh-CN" altLang="zh-CN" dirty="0">
                <a:solidFill>
                  <a:schemeClr val="bg1"/>
                </a:solidFill>
              </a:rPr>
              <a:t>地址给客户端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zh-CN" dirty="0">
                <a:solidFill>
                  <a:schemeClr val="bg1"/>
                </a:solidFill>
              </a:rPr>
              <a:t>参考文档</a:t>
            </a:r>
            <a:r>
              <a:rPr lang="en-US" altLang="zh-CN" dirty="0">
                <a:solidFill>
                  <a:schemeClr val="bg1"/>
                </a:solidFill>
              </a:rPr>
              <a:t>www.cnblogs.com/lgfeng/archive/2012/10/16/2726308.html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echo "1" &gt;/</a:t>
            </a:r>
            <a:r>
              <a:rPr lang="en-US" altLang="zh-CN" dirty="0" err="1">
                <a:solidFill>
                  <a:schemeClr val="bg1"/>
                </a:solidFill>
              </a:rPr>
              <a:t>proc</a:t>
            </a:r>
            <a:r>
              <a:rPr lang="en-US" altLang="zh-CN" dirty="0">
                <a:solidFill>
                  <a:schemeClr val="bg1"/>
                </a:solidFill>
              </a:rPr>
              <a:t>/sys/net/ipv4/</a:t>
            </a:r>
            <a:r>
              <a:rPr lang="en-US" altLang="zh-CN" dirty="0" err="1">
                <a:solidFill>
                  <a:schemeClr val="bg1"/>
                </a:solidFill>
              </a:rPr>
              <a:t>conf</a:t>
            </a:r>
            <a:r>
              <a:rPr lang="en-US" altLang="zh-CN" dirty="0">
                <a:solidFill>
                  <a:schemeClr val="bg1"/>
                </a:solidFill>
              </a:rPr>
              <a:t>/lo/</a:t>
            </a:r>
            <a:r>
              <a:rPr lang="en-US" altLang="zh-CN" dirty="0" err="1">
                <a:solidFill>
                  <a:schemeClr val="bg1"/>
                </a:solidFill>
              </a:rPr>
              <a:t>arp_ignore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echo "2" &gt;/</a:t>
            </a:r>
            <a:r>
              <a:rPr lang="en-US" altLang="zh-CN" dirty="0" err="1">
                <a:solidFill>
                  <a:schemeClr val="bg1"/>
                </a:solidFill>
              </a:rPr>
              <a:t>proc</a:t>
            </a:r>
            <a:r>
              <a:rPr lang="en-US" altLang="zh-CN" dirty="0">
                <a:solidFill>
                  <a:schemeClr val="bg1"/>
                </a:solidFill>
              </a:rPr>
              <a:t>/sys/net/ipv4/</a:t>
            </a:r>
            <a:r>
              <a:rPr lang="en-US" altLang="zh-CN" dirty="0" err="1">
                <a:solidFill>
                  <a:schemeClr val="bg1"/>
                </a:solidFill>
              </a:rPr>
              <a:t>conf</a:t>
            </a:r>
            <a:r>
              <a:rPr lang="en-US" altLang="zh-CN" dirty="0">
                <a:solidFill>
                  <a:schemeClr val="bg1"/>
                </a:solidFill>
              </a:rPr>
              <a:t>/lo/</a:t>
            </a:r>
            <a:r>
              <a:rPr lang="en-US" altLang="zh-CN" dirty="0" err="1">
                <a:solidFill>
                  <a:schemeClr val="bg1"/>
                </a:solidFill>
              </a:rPr>
              <a:t>arp_announce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echo "1" &gt;/</a:t>
            </a:r>
            <a:r>
              <a:rPr lang="en-US" altLang="zh-CN" dirty="0" err="1">
                <a:solidFill>
                  <a:schemeClr val="bg1"/>
                </a:solidFill>
              </a:rPr>
              <a:t>proc</a:t>
            </a:r>
            <a:r>
              <a:rPr lang="en-US" altLang="zh-CN" dirty="0">
                <a:solidFill>
                  <a:schemeClr val="bg1"/>
                </a:solidFill>
              </a:rPr>
              <a:t>/sys/net/ipv4/</a:t>
            </a:r>
            <a:r>
              <a:rPr lang="en-US" altLang="zh-CN" dirty="0" err="1">
                <a:solidFill>
                  <a:schemeClr val="bg1"/>
                </a:solidFill>
              </a:rPr>
              <a:t>conf</a:t>
            </a:r>
            <a:r>
              <a:rPr lang="en-US" altLang="zh-CN" dirty="0">
                <a:solidFill>
                  <a:schemeClr val="bg1"/>
                </a:solidFill>
              </a:rPr>
              <a:t>/all/</a:t>
            </a:r>
            <a:r>
              <a:rPr lang="en-US" altLang="zh-CN" dirty="0" err="1">
                <a:solidFill>
                  <a:schemeClr val="bg1"/>
                </a:solidFill>
              </a:rPr>
              <a:t>arp_ignore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echo "2" &gt;/</a:t>
            </a:r>
            <a:r>
              <a:rPr lang="en-US" altLang="zh-CN" dirty="0" err="1" smtClean="0">
                <a:solidFill>
                  <a:schemeClr val="bg1"/>
                </a:solidFill>
              </a:rPr>
              <a:t>proc</a:t>
            </a:r>
            <a:r>
              <a:rPr lang="en-US" altLang="zh-CN" dirty="0" smtClean="0">
                <a:solidFill>
                  <a:schemeClr val="bg1"/>
                </a:solidFill>
              </a:rPr>
              <a:t>/sys/net/ipv4/</a:t>
            </a:r>
            <a:r>
              <a:rPr lang="en-US" altLang="zh-CN" dirty="0" err="1" smtClean="0">
                <a:solidFill>
                  <a:schemeClr val="bg1"/>
                </a:solidFill>
              </a:rPr>
              <a:t>conf</a:t>
            </a:r>
            <a:r>
              <a:rPr lang="en-US" altLang="zh-CN" dirty="0" smtClean="0">
                <a:solidFill>
                  <a:schemeClr val="bg1"/>
                </a:solidFill>
              </a:rPr>
              <a:t>/all/</a:t>
            </a:r>
            <a:r>
              <a:rPr lang="en-US" altLang="zh-CN" dirty="0" err="1" smtClean="0">
                <a:solidFill>
                  <a:schemeClr val="bg1"/>
                </a:solidFill>
              </a:rPr>
              <a:t>arp_announce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分别在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上和两个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上执行这些脚本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模式搭建 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556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621790"/>
            <a:ext cx="8950325" cy="341376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根据功能划分为两大类：高可用和负载均衡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高可用集群通常为两台服务器，一台工作，另外一台作为冗余，当提供服务的机器宕机，冗余将接替继续提供服务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实现高可用的开源软件有：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heartbeat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keepalived</a:t>
            </a: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负载均衡集群，需要有一台服务器作为分发器，它负责把用户的请求分发给后端的服务器处理，在这个集群里，除了分发器外，就是给用户提供服务的服务器了，这些服务器数量至少为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2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实现负载均衡的开源软件有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LVS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keepalived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haproxy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nginx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，商业的有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F5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Netscaler </a:t>
            </a:r>
            <a:endParaRPr lang="zh-CN" altLang="en-US" sz="2400" dirty="0" smtClean="0">
              <a:solidFill>
                <a:schemeClr val="bg1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集群概述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438" y="1760538"/>
            <a:ext cx="82154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完整架构需要两台服务器（角色为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）分别安装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软件，目的是实现高可用，但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本身也有负载均衡的功能，所以本次实验可以只安装一台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内置了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ipvsadm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的功能，所以不需要再安装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ipvsadm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包，也不用编写和执行那个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lvs_dir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的脚本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三台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机器分别为：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（安装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133.130</a:t>
            </a:r>
          </a:p>
          <a:p>
            <a:pPr>
              <a:buFontTx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rs1 133.132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rs2 133.133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133.200</a:t>
            </a:r>
          </a:p>
        </p:txBody>
      </p:sp>
      <p:sp>
        <p:nvSpPr>
          <p:cNvPr id="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Keepalived+LVS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DR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981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438" y="1760538"/>
            <a:ext cx="82154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编辑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配置文件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vim 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etc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keepalived.conf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内容请到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coding.net/u/aminglinux/p/aminglinux-book/git/blob/master/D21Z/lvs_keepalived.conf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需要更改里面的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ipvsadm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-C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把之前的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ipvsadm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规则清空掉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systemctl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restart network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可以把之前的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清空掉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上，依然要执行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/usr/local/sbin/lvs_rs.sh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脚本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有一个比较好的功能，可以在一台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宕机时，不再把请求转发过去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Keepalived+LVS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DR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246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</a:p>
        </p:txBody>
      </p:sp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621790"/>
            <a:ext cx="8950325" cy="41529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+mn-ea"/>
              </a:rPr>
              <a:t>在这里我们使用</a:t>
            </a:r>
            <a:r>
              <a:rPr lang="en-US" altLang="zh-CN" sz="2200" dirty="0" smtClean="0">
                <a:solidFill>
                  <a:schemeClr val="bg1"/>
                </a:solidFill>
                <a:latin typeface="+mn-ea"/>
              </a:rPr>
              <a:t>keepalived</a:t>
            </a:r>
            <a:r>
              <a:rPr lang="zh-CN" altLang="en-US" sz="2200" dirty="0" smtClean="0">
                <a:solidFill>
                  <a:schemeClr val="bg1"/>
                </a:solidFill>
                <a:latin typeface="+mn-ea"/>
              </a:rPr>
              <a:t>来实现高可用集群，因为</a:t>
            </a:r>
            <a:r>
              <a:rPr lang="en-US" altLang="zh-CN" sz="2200" dirty="0" smtClean="0">
                <a:solidFill>
                  <a:schemeClr val="bg1"/>
                </a:solidFill>
                <a:latin typeface="+mn-ea"/>
              </a:rPr>
              <a:t>heartbeat</a:t>
            </a:r>
            <a:r>
              <a:rPr lang="zh-CN" altLang="en-US" sz="2200" dirty="0" smtClean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CN" sz="2200" dirty="0" smtClean="0">
                <a:solidFill>
                  <a:schemeClr val="bg1"/>
                </a:solidFill>
                <a:latin typeface="+mn-ea"/>
              </a:rPr>
              <a:t>centos6</a:t>
            </a:r>
            <a:r>
              <a:rPr lang="zh-CN" altLang="en-US" sz="2200" dirty="0" smtClean="0">
                <a:solidFill>
                  <a:schemeClr val="bg1"/>
                </a:solidFill>
                <a:latin typeface="+mn-ea"/>
              </a:rPr>
              <a:t>上有一些问题，影响实验效果</a:t>
            </a:r>
          </a:p>
          <a:p>
            <a:pPr>
              <a:buFontTx/>
              <a:buChar char="•"/>
            </a:pPr>
            <a:r>
              <a:rPr lang="zh-CN" altLang="en-US" sz="2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keepalived</a:t>
            </a:r>
            <a:r>
              <a:rPr lang="zh-CN" altLang="en-US" sz="22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通过</a:t>
            </a:r>
            <a:r>
              <a:rPr lang="en-US" altLang="zh-CN" sz="22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VRRP</a:t>
            </a:r>
            <a:r>
              <a:rPr lang="zh-CN" altLang="en-US" sz="22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Virtual Router Redundancy Protocl</a:t>
            </a:r>
            <a:r>
              <a:rPr lang="zh-CN" altLang="en-US" sz="22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）来实现高可用。</a:t>
            </a:r>
          </a:p>
          <a:p>
            <a:pPr>
              <a:buFontTx/>
              <a:buChar char="•"/>
            </a:pPr>
            <a:r>
              <a:rPr lang="zh-CN" altLang="en-US" sz="22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在这个协议里会将多台功能相同的路由器组成一个小组，这个小组里会有1个master角色和N（N&gt;=1）个backup角色。</a:t>
            </a:r>
          </a:p>
          <a:p>
            <a:pPr>
              <a:buFontTx/>
              <a:buChar char="•"/>
            </a:pPr>
            <a:r>
              <a:rPr lang="zh-CN" altLang="en-US" sz="22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master会通过组播的形式向各个backup发送VRRP协议的数据包，当backup收不到master发来的VRRP数据包时，就会认为master宕机了。此时就需要根据各个backup的优先级来决定谁成为新的mater。</a:t>
            </a:r>
          </a:p>
          <a:p>
            <a:pPr>
              <a:buFontTx/>
              <a:buChar char="•"/>
            </a:pPr>
            <a:r>
              <a:rPr lang="zh-CN" altLang="en-US" sz="22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Keepalived要有三个模块，分别是core、check和vrrp。其中core模块为keepalived的核心，负责主进程的启动、维护以及全局配置文件的加载和解析，check模块负责健康检查，vrrp模块是来实现VRRP协议的。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7649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516698"/>
            <a:ext cx="8950325" cy="52609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准备两台机器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master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backup</a:t>
            </a: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两台机器都执行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yum install -y keepalived</a:t>
            </a: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两台机器都安装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，其中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上已经编译安装过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上需要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yum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nginx: yum install -y nginx</a:t>
            </a: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</a:t>
            </a: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配置文件，内容从https://coding.net/u/aminglinux/p/aminglinux-book/git/blob/master/D21Z/master_keepalived.conf获取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编辑监控脚本，内容从https://coding.net/u/aminglinux/p/aminglinux-book/git/blob/master/D21Z/master_check_ng.sh获取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给脚本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755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权限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systemctl start  keepalived 130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启动服务</a:t>
            </a:r>
          </a:p>
          <a:p>
            <a:pPr>
              <a:buFontTx/>
              <a:buChar char="•"/>
            </a:pP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</a:t>
            </a: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配置高可用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733550"/>
            <a:ext cx="8950325" cy="341376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上编辑配置文件，内容从https://coding.net/u/aminglinux/p/aminglinux-book/git/blob/master/D21Z/backup_keepalived.conf获取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上编辑监控脚本，内容从https://coding.net/u/aminglinux/p/aminglinux-book/git/blob/master/D21Z/backup_check_ng.sh获取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给脚本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755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权限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上也启动服务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systemctl start keepalived</a:t>
            </a:r>
          </a:p>
          <a:p>
            <a:pPr>
              <a:buFontTx/>
              <a:buChar char="•"/>
            </a:pP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</a:t>
            </a: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配置高可用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67525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先确定好两台机器上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差异，比如可以通过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curl -I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来查看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测试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：关闭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master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测试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master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上增加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iptabls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规则 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iptables -I OUTPUT -p vrrp -j DROP</a:t>
            </a: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：关闭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master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测试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：启动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master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测试高可用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1376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主流开源软件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LVS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haproxy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其中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LVS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层（网络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OSI 7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层模型），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haproxy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既可以认为是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层，也可以当做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层使用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keepalived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的负载均衡功能其实就是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lvs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lvs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层的负载均衡是可以分发除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外的其他端口通信的，比如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的，而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仅仅支持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haproxy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也支持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这种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相比较来说，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LVS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层的更稳定，能承受更多的请求，而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nginx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层的更加灵活，能实现更多的个性化需求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负载均衡集群介绍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046986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LVS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是由国人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章文嵩开发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流行度不亚于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apache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，基于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TCP/IP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做的路由和转发，稳定性和效率很高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LVS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最新版本基于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内核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2.6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，有好多年不更新了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LVS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有三种常见的模式：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NAT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 Tunnel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LVS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架构中有一个核心角色叫做分发器（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Load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balance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它用来分发用户的请求，还有诸多处理用户请求的服务器（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Real Server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，简称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LVS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6505303" y="1653540"/>
            <a:ext cx="4641668" cy="3231652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这种模式借助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iptables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表来实现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用户的请求到分发器后，通过预设的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iptables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规则，把请求的数据包转发到后端的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上去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需要设定网关为分发器的内网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用户请求的数据包和返回给用户的数据包全部经过分发器，所以分发器成为瓶颈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模式中，只需要分发器有公网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即可，所以比较节省公网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LVS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NAT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VS-N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27" y="1516698"/>
            <a:ext cx="5054282" cy="470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431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2069</Words>
  <Application>Microsoft Office PowerPoint</Application>
  <PresentationFormat>宽屏</PresentationFormat>
  <Paragraphs>173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Avenir Roman</vt:lpstr>
      <vt:lpstr>宋体</vt:lpstr>
      <vt:lpstr>微软雅黑</vt:lpstr>
      <vt:lpstr>Arial</vt:lpstr>
      <vt:lpstr>Calibri</vt:lpstr>
      <vt:lpstr>Helvetica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124</cp:revision>
  <dcterms:created xsi:type="dcterms:W3CDTF">2016-04-13T02:37:00Z</dcterms:created>
  <dcterms:modified xsi:type="dcterms:W3CDTF">2017-08-30T13:48:49Z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