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8"/>
  </p:notesMasterIdLst>
  <p:sldIdLst>
    <p:sldId id="256" r:id="rId2"/>
    <p:sldId id="305" r:id="rId3"/>
    <p:sldId id="346" r:id="rId4"/>
    <p:sldId id="383" r:id="rId5"/>
    <p:sldId id="347" r:id="rId6"/>
    <p:sldId id="381" r:id="rId7"/>
    <p:sldId id="420" r:id="rId8"/>
    <p:sldId id="382" r:id="rId9"/>
    <p:sldId id="384" r:id="rId10"/>
    <p:sldId id="385" r:id="rId11"/>
    <p:sldId id="386" r:id="rId12"/>
    <p:sldId id="388" r:id="rId13"/>
    <p:sldId id="389" r:id="rId14"/>
    <p:sldId id="421" r:id="rId15"/>
    <p:sldId id="390" r:id="rId16"/>
    <p:sldId id="423" r:id="rId17"/>
    <p:sldId id="391" r:id="rId18"/>
    <p:sldId id="392" r:id="rId19"/>
    <p:sldId id="393" r:id="rId20"/>
    <p:sldId id="422" r:id="rId21"/>
    <p:sldId id="396" r:id="rId22"/>
    <p:sldId id="397" r:id="rId23"/>
    <p:sldId id="427" r:id="rId24"/>
    <p:sldId id="440" r:id="rId25"/>
    <p:sldId id="398" r:id="rId26"/>
    <p:sldId id="399" r:id="rId27"/>
    <p:sldId id="424" r:id="rId28"/>
    <p:sldId id="425" r:id="rId29"/>
    <p:sldId id="426" r:id="rId30"/>
    <p:sldId id="401" r:id="rId31"/>
    <p:sldId id="428" r:id="rId32"/>
    <p:sldId id="429" r:id="rId33"/>
    <p:sldId id="430" r:id="rId34"/>
    <p:sldId id="431" r:id="rId35"/>
    <p:sldId id="402" r:id="rId36"/>
    <p:sldId id="415" r:id="rId37"/>
    <p:sldId id="416" r:id="rId38"/>
    <p:sldId id="437" r:id="rId39"/>
    <p:sldId id="438" r:id="rId40"/>
    <p:sldId id="439" r:id="rId41"/>
    <p:sldId id="417" r:id="rId42"/>
    <p:sldId id="432" r:id="rId43"/>
    <p:sldId id="433" r:id="rId44"/>
    <p:sldId id="435" r:id="rId45"/>
    <p:sldId id="436" r:id="rId46"/>
    <p:sldId id="441" r:id="rId47"/>
    <p:sldId id="442" r:id="rId48"/>
    <p:sldId id="443" r:id="rId49"/>
    <p:sldId id="444" r:id="rId50"/>
    <p:sldId id="445" r:id="rId51"/>
    <p:sldId id="446" r:id="rId52"/>
    <p:sldId id="447" r:id="rId53"/>
    <p:sldId id="450" r:id="rId54"/>
    <p:sldId id="451" r:id="rId55"/>
    <p:sldId id="452" r:id="rId56"/>
    <p:sldId id="453" r:id="rId57"/>
    <p:sldId id="454" r:id="rId58"/>
    <p:sldId id="455" r:id="rId59"/>
    <p:sldId id="485" r:id="rId60"/>
    <p:sldId id="486" r:id="rId61"/>
    <p:sldId id="456" r:id="rId62"/>
    <p:sldId id="457" r:id="rId63"/>
    <p:sldId id="458" r:id="rId64"/>
    <p:sldId id="459" r:id="rId65"/>
    <p:sldId id="460" r:id="rId66"/>
    <p:sldId id="462" r:id="rId67"/>
    <p:sldId id="463" r:id="rId68"/>
    <p:sldId id="464" r:id="rId69"/>
    <p:sldId id="465" r:id="rId70"/>
    <p:sldId id="466" r:id="rId71"/>
    <p:sldId id="469" r:id="rId72"/>
    <p:sldId id="470" r:id="rId73"/>
    <p:sldId id="471" r:id="rId74"/>
    <p:sldId id="472" r:id="rId75"/>
    <p:sldId id="473" r:id="rId76"/>
    <p:sldId id="474" r:id="rId77"/>
    <p:sldId id="475" r:id="rId78"/>
    <p:sldId id="476" r:id="rId79"/>
    <p:sldId id="477" r:id="rId80"/>
    <p:sldId id="478" r:id="rId81"/>
    <p:sldId id="479" r:id="rId82"/>
    <p:sldId id="480" r:id="rId83"/>
    <p:sldId id="481" r:id="rId84"/>
    <p:sldId id="482" r:id="rId85"/>
    <p:sldId id="483" r:id="rId86"/>
    <p:sldId id="484" r:id="rId87"/>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Helvetica" pitchFamily="34" charset="0"/>
        <a:sym typeface="Calibri" panose="020F050202020403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Helvetica" pitchFamily="34" charset="0"/>
        <a:sym typeface="Calibri" panose="020F050202020403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Helvetica" pitchFamily="34" charset="0"/>
        <a:sym typeface="Calibri" panose="020F050202020403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Helvetica" pitchFamily="34" charset="0"/>
        <a:sym typeface="Calibri" panose="020F050202020403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Helvetica" pitchFamily="34" charset="0"/>
        <a:sym typeface="Calibri" panose="020F0502020204030204" pitchFamily="34" charset="0"/>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Helvetica" pitchFamily="34" charset="0"/>
        <a:sym typeface="Calibri" panose="020F0502020204030204" pitchFamily="34" charset="0"/>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Helvetica" pitchFamily="34" charset="0"/>
        <a:sym typeface="Calibri" panose="020F0502020204030204" pitchFamily="34" charset="0"/>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Helvetica" pitchFamily="34" charset="0"/>
        <a:sym typeface="Calibri" panose="020F0502020204030204" pitchFamily="34" charset="0"/>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Helvetica" pitchFamily="34" charset="0"/>
        <a:sym typeface="Calibri" panose="020F050202020403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0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Shape 94"/>
          <p:cNvSpPr>
            <a:spLocks noGrp="1" noRot="1" noChangeAspect="1"/>
          </p:cNvSpPr>
          <p:nvPr>
            <p:ph type="sldImg"/>
          </p:nvPr>
        </p:nvSpPr>
        <p:spPr>
          <a:xfrm>
            <a:off x="1143000" y="685800"/>
            <a:ext cx="4572000" cy="3429000"/>
          </a:xfrm>
          <a:prstGeom prst="rect">
            <a:avLst/>
          </a:prstGeom>
        </p:spPr>
        <p:txBody>
          <a:bodyPr/>
          <a:lstStyle/>
          <a:p>
            <a:pPr lvl="0"/>
            <a:endParaRPr noProof="0">
              <a:sym typeface="Avenir Roman"/>
            </a:endParaRPr>
          </a:p>
        </p:txBody>
      </p:sp>
      <p:sp>
        <p:nvSpPr>
          <p:cNvPr id="95" name="Shape 95"/>
          <p:cNvSpPr>
            <a:spLocks noGrp="1"/>
          </p:cNvSpPr>
          <p:nvPr>
            <p:ph type="body" sz="quarter" idx="1"/>
          </p:nvPr>
        </p:nvSpPr>
        <p:spPr>
          <a:xfrm>
            <a:off x="914400" y="4343400"/>
            <a:ext cx="5029200" cy="4114800"/>
          </a:xfrm>
          <a:prstGeom prst="rect">
            <a:avLst/>
          </a:prstGeom>
        </p:spPr>
        <p:txBody>
          <a:bodyPr/>
          <a:lstStyle/>
          <a:p>
            <a:pPr lvl="0"/>
            <a:endParaRPr noProof="0">
              <a:sym typeface="Avenir Roman"/>
            </a:endParaRPr>
          </a:p>
        </p:txBody>
      </p:sp>
    </p:spTree>
    <p:extLst>
      <p:ext uri="{BB962C8B-B14F-4D97-AF65-F5344CB8AC3E}">
        <p14:creationId xmlns:p14="http://schemas.microsoft.com/office/powerpoint/2010/main" val="2190029541"/>
      </p:ext>
    </p:extLst>
  </p:cSld>
  <p:clrMap bg1="lt1" tx1="dk1" bg2="lt2" tx2="dk2" accent1="accent1" accent2="accent2" accent3="accent3" accent4="accent4" accent5="accent5" accent6="accent6" hlink="hlink" folHlink="folHlink"/>
  <p:notesStyle>
    <a:lvl1pPr algn="l" defTabSz="457200" rtl="0" eaLnBrk="0" fontAlgn="base" hangingPunct="0">
      <a:lnSpc>
        <a:spcPct val="125000"/>
      </a:lnSpc>
      <a:spcBef>
        <a:spcPct val="30000"/>
      </a:spcBef>
      <a:spcAft>
        <a:spcPct val="0"/>
      </a:spcAft>
      <a:defRPr sz="2400">
        <a:solidFill>
          <a:schemeClr val="tx1"/>
        </a:solidFill>
        <a:latin typeface="+mj-lt"/>
        <a:ea typeface="+mj-ea"/>
        <a:cs typeface="+mj-cs"/>
        <a:sym typeface="Avenir Roman"/>
      </a:defRPr>
    </a:lvl1pPr>
    <a:lvl2pPr marL="742950" indent="-285750" algn="l" defTabSz="457200" rtl="0" eaLnBrk="0" fontAlgn="base" hangingPunct="0">
      <a:lnSpc>
        <a:spcPct val="125000"/>
      </a:lnSpc>
      <a:spcBef>
        <a:spcPct val="30000"/>
      </a:spcBef>
      <a:spcAft>
        <a:spcPct val="0"/>
      </a:spcAft>
      <a:defRPr sz="2400">
        <a:solidFill>
          <a:schemeClr val="tx1"/>
        </a:solidFill>
        <a:latin typeface="+mj-lt"/>
        <a:ea typeface="+mj-ea"/>
        <a:cs typeface="+mj-cs"/>
        <a:sym typeface="Avenir Roman"/>
      </a:defRPr>
    </a:lvl2pPr>
    <a:lvl3pPr marL="1143000" indent="-228600" algn="l" defTabSz="457200" rtl="0" eaLnBrk="0" fontAlgn="base" hangingPunct="0">
      <a:lnSpc>
        <a:spcPct val="125000"/>
      </a:lnSpc>
      <a:spcBef>
        <a:spcPct val="30000"/>
      </a:spcBef>
      <a:spcAft>
        <a:spcPct val="0"/>
      </a:spcAft>
      <a:defRPr sz="2400">
        <a:solidFill>
          <a:schemeClr val="tx1"/>
        </a:solidFill>
        <a:latin typeface="+mj-lt"/>
        <a:ea typeface="+mj-ea"/>
        <a:cs typeface="+mj-cs"/>
        <a:sym typeface="Avenir Roman"/>
      </a:defRPr>
    </a:lvl3pPr>
    <a:lvl4pPr marL="1600200" indent="-228600" algn="l" defTabSz="457200" rtl="0" eaLnBrk="0" fontAlgn="base" hangingPunct="0">
      <a:lnSpc>
        <a:spcPct val="125000"/>
      </a:lnSpc>
      <a:spcBef>
        <a:spcPct val="30000"/>
      </a:spcBef>
      <a:spcAft>
        <a:spcPct val="0"/>
      </a:spcAft>
      <a:defRPr sz="2400">
        <a:solidFill>
          <a:schemeClr val="tx1"/>
        </a:solidFill>
        <a:latin typeface="+mj-lt"/>
        <a:ea typeface="+mj-ea"/>
        <a:cs typeface="+mj-cs"/>
        <a:sym typeface="Avenir Roman"/>
      </a:defRPr>
    </a:lvl4pPr>
    <a:lvl5pPr marL="2057400" indent="-228600" algn="l" defTabSz="457200" rtl="0" eaLnBrk="0" fontAlgn="base" hangingPunct="0">
      <a:lnSpc>
        <a:spcPct val="125000"/>
      </a:lnSpc>
      <a:spcBef>
        <a:spcPct val="30000"/>
      </a:spcBef>
      <a:spcAft>
        <a:spcPct val="0"/>
      </a:spcAft>
      <a:defRPr sz="2400">
        <a:solidFill>
          <a:schemeClr val="tx1"/>
        </a:solidFill>
        <a:latin typeface="+mj-lt"/>
        <a:ea typeface="+mj-ea"/>
        <a:cs typeface="+mj-cs"/>
        <a:sym typeface="Avenir Roman"/>
      </a:defRPr>
    </a:lvl5pPr>
    <a:lvl6pPr indent="1143000" defTabSz="457200">
      <a:lnSpc>
        <a:spcPct val="125000"/>
      </a:lnSpc>
      <a:defRPr sz="2400">
        <a:latin typeface="+mj-lt"/>
        <a:ea typeface="+mj-ea"/>
        <a:cs typeface="+mj-cs"/>
        <a:sym typeface="Avenir Roman"/>
      </a:defRPr>
    </a:lvl6pPr>
    <a:lvl7pPr indent="1371600" defTabSz="457200">
      <a:lnSpc>
        <a:spcPct val="125000"/>
      </a:lnSpc>
      <a:defRPr sz="2400">
        <a:latin typeface="+mj-lt"/>
        <a:ea typeface="+mj-ea"/>
        <a:cs typeface="+mj-cs"/>
        <a:sym typeface="Avenir Roman"/>
      </a:defRPr>
    </a:lvl7pPr>
    <a:lvl8pPr indent="1600200" defTabSz="457200">
      <a:lnSpc>
        <a:spcPct val="125000"/>
      </a:lnSpc>
      <a:defRPr sz="2400">
        <a:latin typeface="+mj-lt"/>
        <a:ea typeface="+mj-ea"/>
        <a:cs typeface="+mj-cs"/>
        <a:sym typeface="Avenir Roman"/>
      </a:defRPr>
    </a:lvl8pPr>
    <a:lvl9pPr indent="1828800" defTabSz="457200">
      <a:lnSpc>
        <a:spcPct val="125000"/>
      </a:lnSpc>
      <a:defRPr sz="2400">
        <a:latin typeface="+mj-lt"/>
        <a:ea typeface="+mj-ea"/>
        <a:cs typeface="+mj-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hape 103"/>
          <p:cNvSpPr>
            <a:spLocks noGrp="1" noRot="1" noChangeAspect="1"/>
          </p:cNvSpPr>
          <p:nvPr>
            <p:ph type="sldImg"/>
          </p:nvPr>
        </p:nvSpPr>
        <p:spPr bwMode="auto">
          <a:xfrm>
            <a:off x="381000" y="685800"/>
            <a:ext cx="6096000" cy="3429000"/>
          </a:xfrm>
          <a:noFill/>
        </p:spPr>
      </p:sp>
      <p:sp>
        <p:nvSpPr>
          <p:cNvPr id="26626" name="Shape 104"/>
          <p:cNvSpPr>
            <a:spLocks noGrp="1"/>
          </p:cNvSpPr>
          <p:nvPr>
            <p:ph type="body" sz="quarter" idx="1"/>
          </p:nvPr>
        </p:nvSpPr>
        <p:spPr bwMode="auto">
          <a:noFill/>
        </p:spPr>
        <p:txBody>
          <a:bodyPr vert="horz" wrap="square" lIns="91440" tIns="45720" rIns="91440" bIns="45720" numCol="1" anchor="t" anchorCtr="0" compatLnSpc="1"/>
          <a:lstStyle/>
          <a:p>
            <a:pPr defTabSz="914400" eaLnBrk="1" hangingPunct="1">
              <a:lnSpc>
                <a:spcPct val="100000"/>
              </a:lnSpc>
              <a:spcBef>
                <a:spcPct val="0"/>
              </a:spcBef>
            </a:pPr>
            <a:r>
              <a:rPr lang="zh-CN" altLang="en-US" sz="1200" dirty="0" smtClean="0">
                <a:solidFill>
                  <a:srgbClr val="000000"/>
                </a:solidFill>
              </a:rPr>
              <a:t>预览及使用此模板前先下载英文</a:t>
            </a:r>
            <a:r>
              <a:rPr lang="en-US" altLang="zh-CN" sz="1200" dirty="0" smtClean="0">
                <a:solidFill>
                  <a:srgbClr val="000000"/>
                </a:solidFill>
                <a:latin typeface="Calibri" panose="020F0502020204030204" pitchFamily="34" charset="0"/>
                <a:sym typeface="Calibri" panose="020F0502020204030204" pitchFamily="34" charset="0"/>
              </a:rPr>
              <a:t>Segoe Script</a:t>
            </a:r>
            <a:r>
              <a:rPr lang="zh-CN" altLang="en-US" sz="1200" dirty="0" smtClean="0">
                <a:solidFill>
                  <a:srgbClr val="000000"/>
                </a:solidFill>
              </a:rPr>
              <a:t>、中文新蒂小丸子小学版字体，预览效果会更加美观！</a:t>
            </a:r>
          </a:p>
        </p:txBody>
      </p:sp>
    </p:spTree>
    <p:extLst>
      <p:ext uri="{BB962C8B-B14F-4D97-AF65-F5344CB8AC3E}">
        <p14:creationId xmlns:p14="http://schemas.microsoft.com/office/powerpoint/2010/main" val="753625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sp>
        <p:nvSpPr>
          <p:cNvPr id="45" name="Shape 45"/>
          <p:cNvSpPr>
            <a:spLocks noGrp="1"/>
          </p:cNvSpPr>
          <p:nvPr>
            <p:ph type="title"/>
          </p:nvPr>
        </p:nvSpPr>
        <p:spPr>
          <a:xfrm>
            <a:off x="838200" y="365125"/>
            <a:ext cx="10515600" cy="1460501"/>
          </a:xfrm>
          <a:prstGeom prst="rect">
            <a:avLst/>
          </a:prstGeom>
        </p:spPr>
        <p:txBody>
          <a:bodyPr anchor="t">
            <a:noAutofit/>
          </a:bodyPr>
          <a:lstStyle>
            <a:lvl1pPr algn="l">
              <a:lnSpc>
                <a:spcPct val="90000"/>
              </a:lnSpc>
            </a:lvl1pPr>
          </a:lstStyle>
          <a:p>
            <a:pPr lvl="0"/>
            <a:r>
              <a:t>单击此处编辑母版标题样式</a:t>
            </a:r>
          </a:p>
        </p:txBody>
      </p:sp>
      <p:sp>
        <p:nvSpPr>
          <p:cNvPr id="46" name="Shape 46"/>
          <p:cNvSpPr>
            <a:spLocks noGrp="1"/>
          </p:cNvSpPr>
          <p:nvPr>
            <p:ph type="body" idx="1"/>
          </p:nvPr>
        </p:nvSpPr>
        <p:spPr>
          <a:xfrm>
            <a:off x="838200" y="1825625"/>
            <a:ext cx="10515600" cy="5032375"/>
          </a:xfrm>
          <a:prstGeom prst="rect">
            <a:avLst/>
          </a:prstGeom>
        </p:spPr>
        <p:txBody>
          <a:bodyPr>
            <a:noAutofit/>
          </a:bodyPr>
          <a:lstStyle>
            <a:lvl1pPr marL="228600" indent="-228600">
              <a:lnSpc>
                <a:spcPct val="90000"/>
              </a:lnSpc>
              <a:spcBef>
                <a:spcPts val="1000"/>
              </a:spcBef>
              <a:defRPr sz="2800"/>
            </a:lvl1pPr>
            <a:lvl2pPr marL="723900" indent="-266700">
              <a:lnSpc>
                <a:spcPct val="90000"/>
              </a:lnSpc>
              <a:spcBef>
                <a:spcPts val="1000"/>
              </a:spcBef>
              <a:buChar char="•"/>
              <a:defRPr sz="2800"/>
            </a:lvl2pPr>
            <a:lvl3pPr marL="1234440" indent="-320040">
              <a:lnSpc>
                <a:spcPct val="90000"/>
              </a:lnSpc>
              <a:spcBef>
                <a:spcPts val="1000"/>
              </a:spcBef>
              <a:defRPr sz="2800"/>
            </a:lvl3pPr>
            <a:lvl4pPr marL="1727200" indent="-355600">
              <a:lnSpc>
                <a:spcPct val="90000"/>
              </a:lnSpc>
              <a:spcBef>
                <a:spcPts val="1000"/>
              </a:spcBef>
              <a:buChar char="•"/>
              <a:defRPr sz="2800"/>
            </a:lvl4pPr>
            <a:lvl5pPr marL="2184400" indent="-355600">
              <a:lnSpc>
                <a:spcPct val="90000"/>
              </a:lnSpc>
              <a:spcBef>
                <a:spcPts val="1000"/>
              </a:spcBef>
              <a:buChar char="•"/>
              <a:defRPr sz="2800"/>
            </a:lvl5pPr>
          </a:lstStyle>
          <a:p>
            <a:pPr lvl="0"/>
            <a:r>
              <a:t>单击此处编辑母版文本样式</a:t>
            </a:r>
          </a:p>
          <a:p>
            <a:pPr lvl="1"/>
            <a:r>
              <a:t>第二级</a:t>
            </a:r>
          </a:p>
          <a:p>
            <a:pPr lvl="2"/>
            <a:r>
              <a:t>第三级</a:t>
            </a:r>
          </a:p>
          <a:p>
            <a:pPr lvl="3"/>
            <a:r>
              <a:t>第四级</a:t>
            </a:r>
          </a:p>
          <a:p>
            <a:pPr lvl="4"/>
            <a:r>
              <a:t>第五级</a:t>
            </a:r>
          </a:p>
        </p:txBody>
      </p:sp>
      <p:sp>
        <p:nvSpPr>
          <p:cNvPr id="5" name="Shape 47"/>
          <p:cNvSpPr>
            <a:spLocks noGrp="1"/>
          </p:cNvSpPr>
          <p:nvPr>
            <p:ph type="sldNum" sz="quarter" idx="10"/>
          </p:nvPr>
        </p:nvSpPr>
        <p:spPr>
          <a:xfrm>
            <a:off x="8610600" y="6356350"/>
            <a:ext cx="2743200" cy="366713"/>
          </a:xfrm>
        </p:spPr>
        <p:txBody>
          <a:bodyPr anchor="t"/>
          <a:lstStyle>
            <a:lvl1pPr algn="l">
              <a:defRPr sz="1800">
                <a:solidFill>
                  <a:srgbClr val="000000"/>
                </a:solidFill>
              </a:defRPr>
            </a:lvl1pPr>
          </a:lstStyle>
          <a:p>
            <a:pPr>
              <a:defRPr/>
            </a:pPr>
            <a:fld id="{366C7233-98CB-480F-9091-A1275B164AB6}" type="slidenum">
              <a:rPr lang="zh-CN" altLang="en-US"/>
              <a:t>‹#›</a:t>
            </a:fld>
            <a:endParaRPr lang="en-US" altLang="zh-CN"/>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垂直排列标题与&#10;文本">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sp>
        <p:nvSpPr>
          <p:cNvPr id="50" name="Shape 50"/>
          <p:cNvSpPr>
            <a:spLocks noGrp="1"/>
          </p:cNvSpPr>
          <p:nvPr>
            <p:ph type="title"/>
          </p:nvPr>
        </p:nvSpPr>
        <p:spPr>
          <a:xfrm>
            <a:off x="8724900" y="365125"/>
            <a:ext cx="2628900" cy="6492875"/>
          </a:xfrm>
          <a:prstGeom prst="rect">
            <a:avLst/>
          </a:prstGeom>
        </p:spPr>
        <p:txBody>
          <a:bodyPr anchor="t">
            <a:noAutofit/>
          </a:bodyPr>
          <a:lstStyle>
            <a:lvl1pPr algn="l">
              <a:lnSpc>
                <a:spcPct val="90000"/>
              </a:lnSpc>
            </a:lvl1pPr>
          </a:lstStyle>
          <a:p>
            <a:pPr lvl="0"/>
            <a:r>
              <a:t>单击此处编辑母版标题样式</a:t>
            </a:r>
          </a:p>
        </p:txBody>
      </p:sp>
      <p:sp>
        <p:nvSpPr>
          <p:cNvPr id="51" name="Shape 51"/>
          <p:cNvSpPr>
            <a:spLocks noGrp="1"/>
          </p:cNvSpPr>
          <p:nvPr>
            <p:ph type="body" idx="1"/>
          </p:nvPr>
        </p:nvSpPr>
        <p:spPr>
          <a:xfrm>
            <a:off x="838200" y="365125"/>
            <a:ext cx="7734300" cy="6492875"/>
          </a:xfrm>
          <a:prstGeom prst="rect">
            <a:avLst/>
          </a:prstGeom>
        </p:spPr>
        <p:txBody>
          <a:bodyPr>
            <a:noAutofit/>
          </a:bodyPr>
          <a:lstStyle>
            <a:lvl1pPr marL="228600" indent="-228600">
              <a:lnSpc>
                <a:spcPct val="90000"/>
              </a:lnSpc>
              <a:spcBef>
                <a:spcPts val="1000"/>
              </a:spcBef>
              <a:defRPr sz="2800"/>
            </a:lvl1pPr>
            <a:lvl2pPr marL="723900" indent="-266700">
              <a:lnSpc>
                <a:spcPct val="90000"/>
              </a:lnSpc>
              <a:spcBef>
                <a:spcPts val="1000"/>
              </a:spcBef>
              <a:buChar char="•"/>
              <a:defRPr sz="2800"/>
            </a:lvl2pPr>
            <a:lvl3pPr marL="1234440" indent="-320040">
              <a:lnSpc>
                <a:spcPct val="90000"/>
              </a:lnSpc>
              <a:spcBef>
                <a:spcPts val="1000"/>
              </a:spcBef>
              <a:defRPr sz="2800"/>
            </a:lvl3pPr>
            <a:lvl4pPr marL="1727200" indent="-355600">
              <a:lnSpc>
                <a:spcPct val="90000"/>
              </a:lnSpc>
              <a:spcBef>
                <a:spcPts val="1000"/>
              </a:spcBef>
              <a:buChar char="•"/>
              <a:defRPr sz="2800"/>
            </a:lvl4pPr>
            <a:lvl5pPr marL="2184400" indent="-355600">
              <a:lnSpc>
                <a:spcPct val="90000"/>
              </a:lnSpc>
              <a:spcBef>
                <a:spcPts val="1000"/>
              </a:spcBef>
              <a:buChar char="•"/>
              <a:defRPr sz="2800"/>
            </a:lvl5pPr>
          </a:lstStyle>
          <a:p>
            <a:pPr lvl="0"/>
            <a:r>
              <a:t>单击此处编辑母版文本样式</a:t>
            </a:r>
          </a:p>
          <a:p>
            <a:pPr lvl="1"/>
            <a:r>
              <a:t>第二级</a:t>
            </a:r>
          </a:p>
          <a:p>
            <a:pPr lvl="2"/>
            <a:r>
              <a:t>第三级</a:t>
            </a:r>
          </a:p>
          <a:p>
            <a:pPr lvl="3"/>
            <a:r>
              <a:t>第四级</a:t>
            </a:r>
          </a:p>
          <a:p>
            <a:pPr lvl="4"/>
            <a:r>
              <a:t>第五级</a:t>
            </a:r>
          </a:p>
        </p:txBody>
      </p:sp>
      <p:sp>
        <p:nvSpPr>
          <p:cNvPr id="5" name="Shape 52"/>
          <p:cNvSpPr>
            <a:spLocks noGrp="1"/>
          </p:cNvSpPr>
          <p:nvPr>
            <p:ph type="sldNum" sz="quarter" idx="10"/>
          </p:nvPr>
        </p:nvSpPr>
        <p:spPr>
          <a:xfrm>
            <a:off x="8610600" y="6356350"/>
            <a:ext cx="2743200" cy="366713"/>
          </a:xfrm>
        </p:spPr>
        <p:txBody>
          <a:bodyPr anchor="t"/>
          <a:lstStyle>
            <a:lvl1pPr algn="l">
              <a:defRPr sz="1800">
                <a:solidFill>
                  <a:srgbClr val="000000"/>
                </a:solidFill>
              </a:defRPr>
            </a:lvl1pPr>
          </a:lstStyle>
          <a:p>
            <a:pPr>
              <a:defRPr/>
            </a:pPr>
            <a:fld id="{607E024F-EF88-4F76-938D-42BDE5F121E7}" type="slidenum">
              <a:rPr lang="zh-CN" altLang="en-US"/>
              <a:t>‹#›</a:t>
            </a:fld>
            <a:endParaRPr lang="en-US" altLang="zh-CN"/>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54" name="Shape 54"/>
          <p:cNvSpPr>
            <a:spLocks noGrp="1"/>
          </p:cNvSpPr>
          <p:nvPr>
            <p:ph type="title"/>
          </p:nvPr>
        </p:nvSpPr>
        <p:spPr>
          <a:xfrm>
            <a:off x="914400" y="1844675"/>
            <a:ext cx="10363200" cy="2041525"/>
          </a:xfrm>
          <a:prstGeom prst="rect">
            <a:avLst/>
          </a:prstGeom>
        </p:spPr>
        <p:txBody>
          <a:bodyPr/>
          <a:lstStyle/>
          <a:p>
            <a:pPr lvl="0"/>
            <a:r>
              <a:t>单击此处编辑母版标题样式</a:t>
            </a:r>
          </a:p>
        </p:txBody>
      </p:sp>
      <p:sp>
        <p:nvSpPr>
          <p:cNvPr id="55" name="Shape 55"/>
          <p:cNvSpPr>
            <a:spLocks noGrp="1"/>
          </p:cNvSpPr>
          <p:nvPr>
            <p:ph type="body" idx="1"/>
          </p:nvPr>
        </p:nvSpPr>
        <p:spPr>
          <a:xfrm>
            <a:off x="1828800" y="3886200"/>
            <a:ext cx="8534400" cy="2971800"/>
          </a:xfrm>
          <a:prstGeom prst="rect">
            <a:avLst/>
          </a:prstGeom>
        </p:spPr>
        <p:txBody>
          <a:bodyPr/>
          <a:lstStyle>
            <a:lvl1pPr marL="0" indent="0" algn="ctr">
              <a:buSzTx/>
              <a:buFontTx/>
              <a:buNone/>
              <a:defRPr>
                <a:solidFill>
                  <a:srgbClr val="888888"/>
                </a:solidFill>
              </a:defRPr>
            </a:lvl1pPr>
          </a:lstStyle>
          <a:p>
            <a:pPr lvl="0"/>
            <a:r>
              <a:rPr lang="zh-CN" altLang="en-US"/>
              <a:t>单击此处编辑母版文本样式</a:t>
            </a:r>
          </a:p>
        </p:txBody>
      </p:sp>
      <p:sp>
        <p:nvSpPr>
          <p:cNvPr id="4" name="Shape 4"/>
          <p:cNvSpPr>
            <a:spLocks noGrp="1"/>
          </p:cNvSpPr>
          <p:nvPr>
            <p:ph type="sldNum" sz="quarter" idx="10"/>
          </p:nvPr>
        </p:nvSpPr>
        <p:spPr/>
        <p:txBody>
          <a:bodyPr/>
          <a:lstStyle>
            <a:lvl1pPr>
              <a:defRPr/>
            </a:lvl1pPr>
          </a:lstStyle>
          <a:p>
            <a:pPr>
              <a:defRPr/>
            </a:pPr>
            <a:fld id="{465AC22E-9854-49DA-8CC3-A8007781D91F}" type="slidenum">
              <a:rPr lang="zh-CN" altLang="en-US"/>
              <a:t>‹#›</a:t>
            </a:fld>
            <a:endParaRPr lang="en-US" altLang="zh-CN"/>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58" name="Shape 58"/>
          <p:cNvSpPr>
            <a:spLocks noGrp="1"/>
          </p:cNvSpPr>
          <p:nvPr>
            <p:ph type="title"/>
          </p:nvPr>
        </p:nvSpPr>
        <p:spPr>
          <a:prstGeom prst="rect">
            <a:avLst/>
          </a:prstGeom>
        </p:spPr>
        <p:txBody>
          <a:bodyPr/>
          <a:lstStyle/>
          <a:p>
            <a:pPr lvl="0"/>
            <a:r>
              <a:t>单击此处编辑母版标题样式</a:t>
            </a:r>
          </a:p>
        </p:txBody>
      </p:sp>
      <p:sp>
        <p:nvSpPr>
          <p:cNvPr id="59" name="Shape 59"/>
          <p:cNvSpPr>
            <a:spLocks noGrp="1"/>
          </p:cNvSpPr>
          <p:nvPr>
            <p:ph type="body" idx="1"/>
          </p:nvPr>
        </p:nvSpPr>
        <p:spPr>
          <a:prstGeom prst="rect">
            <a:avLst/>
          </a:prstGeom>
        </p:spPr>
        <p:txBody>
          <a:bodyPr/>
          <a:lstStyle/>
          <a:p>
            <a:pPr lvl="0"/>
            <a:r>
              <a:t>单击此处编辑母版文本样式</a:t>
            </a:r>
          </a:p>
          <a:p>
            <a:pPr lvl="1"/>
            <a:r>
              <a:t>第二级</a:t>
            </a:r>
          </a:p>
          <a:p>
            <a:pPr lvl="2"/>
            <a:r>
              <a:t>第三级</a:t>
            </a:r>
          </a:p>
          <a:p>
            <a:pPr lvl="3"/>
            <a:r>
              <a:t>第四级</a:t>
            </a:r>
          </a:p>
          <a:p>
            <a:pPr lvl="4"/>
            <a:r>
              <a:t>第五级</a:t>
            </a:r>
          </a:p>
        </p:txBody>
      </p:sp>
      <p:sp>
        <p:nvSpPr>
          <p:cNvPr id="4" name="Shape 4"/>
          <p:cNvSpPr>
            <a:spLocks noGrp="1"/>
          </p:cNvSpPr>
          <p:nvPr>
            <p:ph type="sldNum" sz="quarter" idx="10"/>
          </p:nvPr>
        </p:nvSpPr>
        <p:spPr/>
        <p:txBody>
          <a:bodyPr/>
          <a:lstStyle>
            <a:lvl1pPr>
              <a:defRPr/>
            </a:lvl1pPr>
          </a:lstStyle>
          <a:p>
            <a:pPr>
              <a:defRPr/>
            </a:pPr>
            <a:fld id="{1756E1CF-42E5-4196-AC7E-FE0F21532603}" type="slidenum">
              <a:rPr lang="zh-CN" altLang="en-US"/>
              <a:t>‹#›</a:t>
            </a:fld>
            <a:endParaRPr lang="en-US" altLang="zh-CN"/>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62" name="Shape 62"/>
          <p:cNvSpPr>
            <a:spLocks noGrp="1"/>
          </p:cNvSpPr>
          <p:nvPr>
            <p:ph type="title"/>
          </p:nvPr>
        </p:nvSpPr>
        <p:spPr>
          <a:xfrm>
            <a:off x="963612" y="4406900"/>
            <a:ext cx="10363201" cy="1362075"/>
          </a:xfrm>
          <a:prstGeom prst="rect">
            <a:avLst/>
          </a:prstGeom>
        </p:spPr>
        <p:txBody>
          <a:bodyPr anchor="t"/>
          <a:lstStyle>
            <a:lvl1pPr algn="l">
              <a:defRPr sz="4000" b="1" cap="all"/>
            </a:lvl1pPr>
          </a:lstStyle>
          <a:p>
            <a:pPr lvl="0"/>
            <a:r>
              <a:t>单击此处编辑母版标题样式</a:t>
            </a:r>
          </a:p>
        </p:txBody>
      </p:sp>
      <p:sp>
        <p:nvSpPr>
          <p:cNvPr id="63" name="Shape 63"/>
          <p:cNvSpPr>
            <a:spLocks noGrp="1"/>
          </p:cNvSpPr>
          <p:nvPr>
            <p:ph type="body" idx="1"/>
          </p:nvPr>
        </p:nvSpPr>
        <p:spPr>
          <a:xfrm>
            <a:off x="963612" y="2906713"/>
            <a:ext cx="10363201" cy="1500188"/>
          </a:xfrm>
          <a:prstGeom prst="rect">
            <a:avLst/>
          </a:prstGeom>
        </p:spPr>
        <p:txBody>
          <a:bodyPr anchor="b"/>
          <a:lstStyle>
            <a:lvl1pPr marL="0" indent="0">
              <a:spcBef>
                <a:spcPts val="400"/>
              </a:spcBef>
              <a:buSzTx/>
              <a:buFontTx/>
              <a:buNone/>
              <a:defRPr sz="2000">
                <a:solidFill>
                  <a:srgbClr val="888888"/>
                </a:solidFill>
              </a:defRPr>
            </a:lvl1pPr>
          </a:lstStyle>
          <a:p>
            <a:pPr lvl="0"/>
            <a:r>
              <a:t>单击此处编辑母版文本样式</a:t>
            </a:r>
          </a:p>
        </p:txBody>
      </p:sp>
      <p:sp>
        <p:nvSpPr>
          <p:cNvPr id="4" name="Shape 4"/>
          <p:cNvSpPr>
            <a:spLocks noGrp="1"/>
          </p:cNvSpPr>
          <p:nvPr>
            <p:ph type="sldNum" sz="quarter" idx="10"/>
          </p:nvPr>
        </p:nvSpPr>
        <p:spPr/>
        <p:txBody>
          <a:bodyPr/>
          <a:lstStyle>
            <a:lvl1pPr>
              <a:defRPr/>
            </a:lvl1pPr>
          </a:lstStyle>
          <a:p>
            <a:pPr>
              <a:defRPr/>
            </a:pPr>
            <a:fld id="{F3E26168-340B-41CD-BBB6-4A2C388B21F2}" type="slidenum">
              <a:rPr lang="zh-CN" altLang="en-US"/>
              <a:t>‹#›</a:t>
            </a:fld>
            <a:endParaRPr lang="en-US" altLang="zh-CN"/>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66" name="Shape 66"/>
          <p:cNvSpPr>
            <a:spLocks noGrp="1"/>
          </p:cNvSpPr>
          <p:nvPr>
            <p:ph type="title"/>
          </p:nvPr>
        </p:nvSpPr>
        <p:spPr>
          <a:prstGeom prst="rect">
            <a:avLst/>
          </a:prstGeom>
        </p:spPr>
        <p:txBody>
          <a:bodyPr/>
          <a:lstStyle/>
          <a:p>
            <a:pPr lvl="0"/>
            <a:r>
              <a:t>单击此处编辑母版标题样式</a:t>
            </a:r>
          </a:p>
        </p:txBody>
      </p:sp>
      <p:sp>
        <p:nvSpPr>
          <p:cNvPr id="67" name="Shape 67"/>
          <p:cNvSpPr>
            <a:spLocks noGrp="1"/>
          </p:cNvSpPr>
          <p:nvPr>
            <p:ph type="body" idx="1"/>
          </p:nvPr>
        </p:nvSpPr>
        <p:spPr>
          <a:xfrm>
            <a:off x="609600" y="1600200"/>
            <a:ext cx="5410200" cy="5257800"/>
          </a:xfrm>
          <a:prstGeom prst="rect">
            <a:avLst/>
          </a:prstGeom>
        </p:spPr>
        <p:txBody>
          <a:bodyPr/>
          <a:lstStyle>
            <a:lvl1pPr>
              <a:spcBef>
                <a:spcPts val="600"/>
              </a:spcBef>
              <a:defRPr sz="2800"/>
            </a:lvl1pPr>
            <a:lvl2pPr marL="790575" indent="-333375">
              <a:spcBef>
                <a:spcPts val="600"/>
              </a:spcBef>
              <a:defRPr sz="2800"/>
            </a:lvl2pPr>
            <a:lvl3pPr marL="1234440" indent="-320040">
              <a:spcBef>
                <a:spcPts val="600"/>
              </a:spcBef>
              <a:defRPr sz="2800"/>
            </a:lvl3pPr>
            <a:lvl4pPr marL="1727200" indent="-355600">
              <a:spcBef>
                <a:spcPts val="600"/>
              </a:spcBef>
              <a:defRPr sz="2800"/>
            </a:lvl4pPr>
            <a:lvl5pPr marL="2184400" indent="-355600">
              <a:spcBef>
                <a:spcPts val="600"/>
              </a:spcBef>
              <a:defRPr sz="2800"/>
            </a:lvl5pPr>
          </a:lstStyle>
          <a:p>
            <a:pPr lvl="0"/>
            <a:r>
              <a:t>单击此处编辑母版文本样式</a:t>
            </a:r>
          </a:p>
          <a:p>
            <a:pPr lvl="1"/>
            <a:r>
              <a:t>第二级</a:t>
            </a:r>
          </a:p>
          <a:p>
            <a:pPr lvl="2"/>
            <a:r>
              <a:t>第三级</a:t>
            </a:r>
          </a:p>
          <a:p>
            <a:pPr lvl="3"/>
            <a:r>
              <a:t>第四级</a:t>
            </a:r>
          </a:p>
          <a:p>
            <a:pPr lvl="4"/>
            <a:r>
              <a:t>第五级</a:t>
            </a:r>
          </a:p>
        </p:txBody>
      </p:sp>
      <p:sp>
        <p:nvSpPr>
          <p:cNvPr id="4" name="Shape 4"/>
          <p:cNvSpPr>
            <a:spLocks noGrp="1"/>
          </p:cNvSpPr>
          <p:nvPr>
            <p:ph type="sldNum" sz="quarter" idx="10"/>
          </p:nvPr>
        </p:nvSpPr>
        <p:spPr/>
        <p:txBody>
          <a:bodyPr/>
          <a:lstStyle>
            <a:lvl1pPr>
              <a:defRPr/>
            </a:lvl1pPr>
          </a:lstStyle>
          <a:p>
            <a:pPr>
              <a:defRPr/>
            </a:pPr>
            <a:fld id="{F40EBB90-9BBE-47AC-9F07-06DA8BC42504}" type="slidenum">
              <a:rPr lang="zh-CN" altLang="en-US"/>
              <a:t>‹#›</a:t>
            </a:fld>
            <a:endParaRPr lang="en-US" altLang="zh-CN"/>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70" name="Shape 70"/>
          <p:cNvSpPr>
            <a:spLocks noGrp="1"/>
          </p:cNvSpPr>
          <p:nvPr>
            <p:ph type="title"/>
          </p:nvPr>
        </p:nvSpPr>
        <p:spPr>
          <a:xfrm>
            <a:off x="609600" y="256810"/>
            <a:ext cx="10972800" cy="1178656"/>
          </a:xfrm>
          <a:prstGeom prst="rect">
            <a:avLst/>
          </a:prstGeom>
        </p:spPr>
        <p:txBody>
          <a:bodyPr/>
          <a:lstStyle/>
          <a:p>
            <a:pPr lvl="0"/>
            <a:r>
              <a:t>单击此处编辑母版标题样式</a:t>
            </a:r>
          </a:p>
        </p:txBody>
      </p:sp>
      <p:sp>
        <p:nvSpPr>
          <p:cNvPr id="71" name="Shape 71"/>
          <p:cNvSpPr>
            <a:spLocks noGrp="1"/>
          </p:cNvSpPr>
          <p:nvPr>
            <p:ph type="body" idx="1"/>
          </p:nvPr>
        </p:nvSpPr>
        <p:spPr>
          <a:xfrm>
            <a:off x="609600" y="1435465"/>
            <a:ext cx="5386388" cy="739410"/>
          </a:xfrm>
          <a:prstGeom prst="rect">
            <a:avLst/>
          </a:prstGeom>
        </p:spPr>
        <p:txBody>
          <a:bodyPr anchor="b"/>
          <a:lstStyle>
            <a:lvl1pPr marL="0" indent="0">
              <a:spcBef>
                <a:spcPts val="500"/>
              </a:spcBef>
              <a:buSzTx/>
              <a:buFontTx/>
              <a:buNone/>
              <a:defRPr sz="2400" b="1"/>
            </a:lvl1pPr>
          </a:lstStyle>
          <a:p>
            <a:pPr lvl="0"/>
            <a:r>
              <a:t>单击此处编辑母版文本样式</a:t>
            </a:r>
          </a:p>
        </p:txBody>
      </p:sp>
      <p:sp>
        <p:nvSpPr>
          <p:cNvPr id="4" name="Shape 4"/>
          <p:cNvSpPr>
            <a:spLocks noGrp="1"/>
          </p:cNvSpPr>
          <p:nvPr>
            <p:ph type="sldNum" sz="quarter" idx="10"/>
          </p:nvPr>
        </p:nvSpPr>
        <p:spPr/>
        <p:txBody>
          <a:bodyPr/>
          <a:lstStyle>
            <a:lvl1pPr>
              <a:defRPr/>
            </a:lvl1pPr>
          </a:lstStyle>
          <a:p>
            <a:pPr>
              <a:defRPr/>
            </a:pPr>
            <a:fld id="{72B7C1DE-7584-48A5-8A94-FED97F8460A8}" type="slidenum">
              <a:rPr lang="zh-CN" altLang="en-US"/>
              <a:t>‹#›</a:t>
            </a:fld>
            <a:endParaRPr lang="en-US" altLang="zh-CN"/>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74" name="Shape 74"/>
          <p:cNvSpPr>
            <a:spLocks noGrp="1"/>
          </p:cNvSpPr>
          <p:nvPr>
            <p:ph type="title"/>
          </p:nvPr>
        </p:nvSpPr>
        <p:spPr>
          <a:prstGeom prst="rect">
            <a:avLst/>
          </a:prstGeom>
        </p:spPr>
        <p:txBody>
          <a:bodyPr/>
          <a:lstStyle/>
          <a:p>
            <a:pPr lvl="0"/>
            <a:r>
              <a:t>单击此处编辑母版标题样式</a:t>
            </a:r>
          </a:p>
        </p:txBody>
      </p:sp>
      <p:sp>
        <p:nvSpPr>
          <p:cNvPr id="3" name="Shape 4"/>
          <p:cNvSpPr>
            <a:spLocks noGrp="1"/>
          </p:cNvSpPr>
          <p:nvPr>
            <p:ph type="sldNum" sz="quarter" idx="10"/>
          </p:nvPr>
        </p:nvSpPr>
        <p:spPr/>
        <p:txBody>
          <a:bodyPr/>
          <a:lstStyle>
            <a:lvl1pPr>
              <a:defRPr/>
            </a:lvl1pPr>
          </a:lstStyle>
          <a:p>
            <a:pPr>
              <a:defRPr/>
            </a:pPr>
            <a:fld id="{E49AD290-9CC1-46A9-85CB-D6975AE8EBB9}" type="slidenum">
              <a:rPr lang="zh-CN" altLang="en-US"/>
              <a:t>‹#›</a:t>
            </a:fld>
            <a:endParaRPr lang="en-US" altLang="zh-CN"/>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 name="Shape 4"/>
          <p:cNvSpPr>
            <a:spLocks noGrp="1"/>
          </p:cNvSpPr>
          <p:nvPr>
            <p:ph type="sldNum" sz="quarter" idx="10"/>
          </p:nvPr>
        </p:nvSpPr>
        <p:spPr/>
        <p:txBody>
          <a:bodyPr/>
          <a:lstStyle>
            <a:lvl1pPr>
              <a:defRPr/>
            </a:lvl1pPr>
          </a:lstStyle>
          <a:p>
            <a:pPr>
              <a:defRPr/>
            </a:pPr>
            <a:fld id="{A46469D8-DCC4-4709-A295-77147486ACEE}" type="slidenum">
              <a:rPr lang="zh-CN" altLang="en-US"/>
              <a:t>‹#›</a:t>
            </a:fld>
            <a:endParaRPr lang="en-US" altLang="zh-CN"/>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9" name="Shape 79"/>
          <p:cNvSpPr>
            <a:spLocks noGrp="1"/>
          </p:cNvSpPr>
          <p:nvPr>
            <p:ph type="title"/>
          </p:nvPr>
        </p:nvSpPr>
        <p:spPr>
          <a:xfrm>
            <a:off x="609600" y="0"/>
            <a:ext cx="4011613" cy="1435100"/>
          </a:xfrm>
          <a:prstGeom prst="rect">
            <a:avLst/>
          </a:prstGeom>
        </p:spPr>
        <p:txBody>
          <a:bodyPr anchor="b"/>
          <a:lstStyle>
            <a:lvl1pPr algn="l">
              <a:defRPr sz="2000" b="1"/>
            </a:lvl1pPr>
          </a:lstStyle>
          <a:p>
            <a:pPr lvl="0"/>
            <a:r>
              <a:t>单击此处编辑母版标题样式</a:t>
            </a:r>
          </a:p>
        </p:txBody>
      </p:sp>
      <p:sp>
        <p:nvSpPr>
          <p:cNvPr id="80" name="Shape 80"/>
          <p:cNvSpPr>
            <a:spLocks noGrp="1"/>
          </p:cNvSpPr>
          <p:nvPr>
            <p:ph type="body" idx="1"/>
          </p:nvPr>
        </p:nvSpPr>
        <p:spPr>
          <a:xfrm>
            <a:off x="4767262" y="273050"/>
            <a:ext cx="6815138" cy="6584950"/>
          </a:xfrm>
          <a:prstGeom prst="rect">
            <a:avLst/>
          </a:prstGeom>
        </p:spPr>
        <p:txBody>
          <a:bodyPr/>
          <a:lstStyle/>
          <a:p>
            <a:pPr lvl="0"/>
            <a:r>
              <a:t>单击此处编辑母版文本样式</a:t>
            </a:r>
          </a:p>
          <a:p>
            <a:pPr lvl="1"/>
            <a:r>
              <a:t>第二级</a:t>
            </a:r>
          </a:p>
          <a:p>
            <a:pPr lvl="2"/>
            <a:r>
              <a:t>第三级</a:t>
            </a:r>
          </a:p>
          <a:p>
            <a:pPr lvl="3"/>
            <a:r>
              <a:t>第四级</a:t>
            </a:r>
          </a:p>
          <a:p>
            <a:pPr lvl="4"/>
            <a:r>
              <a:t>第五级</a:t>
            </a:r>
          </a:p>
        </p:txBody>
      </p:sp>
      <p:sp>
        <p:nvSpPr>
          <p:cNvPr id="4" name="Shape 4"/>
          <p:cNvSpPr>
            <a:spLocks noGrp="1"/>
          </p:cNvSpPr>
          <p:nvPr>
            <p:ph type="sldNum" sz="quarter" idx="10"/>
          </p:nvPr>
        </p:nvSpPr>
        <p:spPr/>
        <p:txBody>
          <a:bodyPr/>
          <a:lstStyle>
            <a:lvl1pPr>
              <a:defRPr/>
            </a:lvl1pPr>
          </a:lstStyle>
          <a:p>
            <a:pPr>
              <a:defRPr/>
            </a:pPr>
            <a:fld id="{813F947F-4F96-4A8B-952A-9FE6CA37F563}" type="slidenum">
              <a:rPr lang="zh-CN" altLang="en-US"/>
              <a:t>‹#›</a:t>
            </a:fld>
            <a:endParaRPr lang="en-US" altLang="zh-CN"/>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3" name="Shape 83"/>
          <p:cNvSpPr>
            <a:spLocks noGrp="1"/>
          </p:cNvSpPr>
          <p:nvPr>
            <p:ph type="title"/>
          </p:nvPr>
        </p:nvSpPr>
        <p:spPr>
          <a:xfrm>
            <a:off x="2389188" y="4800600"/>
            <a:ext cx="7315201" cy="566738"/>
          </a:xfrm>
          <a:prstGeom prst="rect">
            <a:avLst/>
          </a:prstGeom>
        </p:spPr>
        <p:txBody>
          <a:bodyPr anchor="b"/>
          <a:lstStyle>
            <a:lvl1pPr algn="l">
              <a:defRPr sz="2000" b="1"/>
            </a:lvl1pPr>
          </a:lstStyle>
          <a:p>
            <a:pPr lvl="0"/>
            <a:r>
              <a:t>单击此处编辑母版标题样式</a:t>
            </a:r>
          </a:p>
        </p:txBody>
      </p:sp>
      <p:sp>
        <p:nvSpPr>
          <p:cNvPr id="84" name="Shape 84"/>
          <p:cNvSpPr>
            <a:spLocks noGrp="1"/>
          </p:cNvSpPr>
          <p:nvPr>
            <p:ph type="body" idx="1"/>
          </p:nvPr>
        </p:nvSpPr>
        <p:spPr>
          <a:xfrm>
            <a:off x="2389188" y="5367337"/>
            <a:ext cx="7315201" cy="804863"/>
          </a:xfrm>
          <a:prstGeom prst="rect">
            <a:avLst/>
          </a:prstGeom>
        </p:spPr>
        <p:txBody>
          <a:bodyPr/>
          <a:lstStyle>
            <a:lvl1pPr marL="0" indent="0">
              <a:spcBef>
                <a:spcPts val="300"/>
              </a:spcBef>
              <a:buSzTx/>
              <a:buFontTx/>
              <a:buNone/>
              <a:defRPr sz="1400"/>
            </a:lvl1pPr>
          </a:lstStyle>
          <a:p>
            <a:pPr lvl="0"/>
            <a:r>
              <a:t>单击此处编辑母版文本样式</a:t>
            </a:r>
          </a:p>
        </p:txBody>
      </p:sp>
      <p:sp>
        <p:nvSpPr>
          <p:cNvPr id="4" name="Shape 4"/>
          <p:cNvSpPr>
            <a:spLocks noGrp="1"/>
          </p:cNvSpPr>
          <p:nvPr>
            <p:ph type="sldNum" sz="quarter" idx="10"/>
          </p:nvPr>
        </p:nvSpPr>
        <p:spPr/>
        <p:txBody>
          <a:bodyPr/>
          <a:lstStyle>
            <a:lvl1pPr>
              <a:defRPr/>
            </a:lvl1pPr>
          </a:lstStyle>
          <a:p>
            <a:pPr>
              <a:defRPr/>
            </a:pPr>
            <a:fld id="{C4CA5E51-B57A-49D5-8923-C6C5A43DEEA8}" type="slidenum">
              <a:rPr lang="zh-CN" altLang="en-US"/>
              <a:t>‹#›</a:t>
            </a:fld>
            <a:endParaRPr lang="en-US" altLang="zh-CN"/>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r>
              <a:t>单击此处编辑母版标题样式</a:t>
            </a:r>
          </a:p>
        </p:txBody>
      </p:sp>
      <p:sp>
        <p:nvSpPr>
          <p:cNvPr id="88" name="Shape 88"/>
          <p:cNvSpPr>
            <a:spLocks noGrp="1"/>
          </p:cNvSpPr>
          <p:nvPr>
            <p:ph type="body" idx="1"/>
          </p:nvPr>
        </p:nvSpPr>
        <p:spPr>
          <a:prstGeom prst="rect">
            <a:avLst/>
          </a:prstGeom>
        </p:spPr>
        <p:txBody>
          <a:bodyPr/>
          <a:lstStyle/>
          <a:p>
            <a:pPr lvl="0"/>
            <a:r>
              <a:t>单击此处编辑母版文本样式</a:t>
            </a:r>
          </a:p>
          <a:p>
            <a:pPr lvl="1"/>
            <a:r>
              <a:t>第二级</a:t>
            </a:r>
          </a:p>
          <a:p>
            <a:pPr lvl="2"/>
            <a:r>
              <a:t>第三级</a:t>
            </a:r>
          </a:p>
          <a:p>
            <a:pPr lvl="3"/>
            <a:r>
              <a:t>第四级</a:t>
            </a:r>
          </a:p>
          <a:p>
            <a:pPr lvl="4"/>
            <a:r>
              <a:t>第五级</a:t>
            </a:r>
          </a:p>
        </p:txBody>
      </p:sp>
      <p:sp>
        <p:nvSpPr>
          <p:cNvPr id="4" name="Shape 4"/>
          <p:cNvSpPr>
            <a:spLocks noGrp="1"/>
          </p:cNvSpPr>
          <p:nvPr>
            <p:ph type="sldNum" sz="quarter" idx="10"/>
          </p:nvPr>
        </p:nvSpPr>
        <p:spPr/>
        <p:txBody>
          <a:bodyPr/>
          <a:lstStyle>
            <a:lvl1pPr>
              <a:defRPr/>
            </a:lvl1pPr>
          </a:lstStyle>
          <a:p>
            <a:pPr>
              <a:defRPr/>
            </a:pPr>
            <a:fld id="{BB521A8F-FD25-42F9-99F6-0BDA8B3178BA}" type="slidenum">
              <a:rPr lang="zh-CN" altLang="en-US"/>
              <a:t>‹#›</a:t>
            </a:fld>
            <a:endParaRPr lang="en-US" altLang="zh-CN"/>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垂直排列标题与文本">
    <p:spTree>
      <p:nvGrpSpPr>
        <p:cNvPr id="1" name=""/>
        <p:cNvGrpSpPr/>
        <p:nvPr/>
      </p:nvGrpSpPr>
      <p:grpSpPr>
        <a:xfrm>
          <a:off x="0" y="0"/>
          <a:ext cx="0" cy="0"/>
          <a:chOff x="0" y="0"/>
          <a:chExt cx="0" cy="0"/>
        </a:xfrm>
      </p:grpSpPr>
      <p:sp>
        <p:nvSpPr>
          <p:cNvPr id="91" name="Shape 91"/>
          <p:cNvSpPr>
            <a:spLocks noGrp="1"/>
          </p:cNvSpPr>
          <p:nvPr>
            <p:ph type="title"/>
          </p:nvPr>
        </p:nvSpPr>
        <p:spPr>
          <a:xfrm>
            <a:off x="8839200" y="0"/>
            <a:ext cx="2743200" cy="6400802"/>
          </a:xfrm>
          <a:prstGeom prst="rect">
            <a:avLst/>
          </a:prstGeom>
        </p:spPr>
        <p:txBody>
          <a:bodyPr/>
          <a:lstStyle/>
          <a:p>
            <a:pPr lvl="0"/>
            <a:r>
              <a:t>单击此处编辑母版标题样式</a:t>
            </a:r>
          </a:p>
        </p:txBody>
      </p:sp>
      <p:sp>
        <p:nvSpPr>
          <p:cNvPr id="92" name="Shape 92"/>
          <p:cNvSpPr>
            <a:spLocks noGrp="1"/>
          </p:cNvSpPr>
          <p:nvPr>
            <p:ph type="body" idx="1"/>
          </p:nvPr>
        </p:nvSpPr>
        <p:spPr>
          <a:xfrm>
            <a:off x="609600" y="274638"/>
            <a:ext cx="8077200" cy="6583363"/>
          </a:xfrm>
          <a:prstGeom prst="rect">
            <a:avLst/>
          </a:prstGeom>
        </p:spPr>
        <p:txBody>
          <a:bodyPr/>
          <a:lstStyle/>
          <a:p>
            <a:pPr lvl="0"/>
            <a:r>
              <a:t>单击此处编辑母版文本样式</a:t>
            </a:r>
          </a:p>
          <a:p>
            <a:pPr lvl="1"/>
            <a:r>
              <a:t>第二级</a:t>
            </a:r>
          </a:p>
          <a:p>
            <a:pPr lvl="2"/>
            <a:r>
              <a:t>第三级</a:t>
            </a:r>
          </a:p>
          <a:p>
            <a:pPr lvl="3"/>
            <a:r>
              <a:t>第四级</a:t>
            </a:r>
          </a:p>
          <a:p>
            <a:pPr lvl="4"/>
            <a:r>
              <a:t>第五级</a:t>
            </a:r>
          </a:p>
        </p:txBody>
      </p:sp>
      <p:sp>
        <p:nvSpPr>
          <p:cNvPr id="4" name="Shape 4"/>
          <p:cNvSpPr>
            <a:spLocks noGrp="1"/>
          </p:cNvSpPr>
          <p:nvPr>
            <p:ph type="sldNum" sz="quarter" idx="10"/>
          </p:nvPr>
        </p:nvSpPr>
        <p:spPr/>
        <p:txBody>
          <a:bodyPr/>
          <a:lstStyle>
            <a:lvl1pPr>
              <a:defRPr/>
            </a:lvl1pPr>
          </a:lstStyle>
          <a:p>
            <a:pPr>
              <a:defRPr/>
            </a:pPr>
            <a:fld id="{BBE14280-7B7E-4799-810A-B40E1A9BBEE1}" type="slidenum">
              <a:rPr lang="zh-CN" altLang="en-US"/>
              <a:t>‹#›</a:t>
            </a:fld>
            <a:endParaRPr lang="en-US" altLang="zh-CN"/>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grpSp>
        <p:nvGrpSpPr>
          <p:cNvPr id="3" name="Group 15"/>
          <p:cNvGrpSpPr/>
          <p:nvPr/>
        </p:nvGrpSpPr>
        <p:grpSpPr bwMode="auto">
          <a:xfrm>
            <a:off x="93663" y="95250"/>
            <a:ext cx="11928475" cy="6673850"/>
            <a:chOff x="0" y="0"/>
            <a:chExt cx="11927745" cy="6673598"/>
          </a:xfrm>
        </p:grpSpPr>
        <p:pic>
          <p:nvPicPr>
            <p:cNvPr id="4" name="image2.pdf"/>
            <p:cNvPicPr>
              <a:picLocks noChangeAspect="1" noChangeArrowheads="1"/>
            </p:cNvPicPr>
            <p:nvPr/>
          </p:nvPicPr>
          <p:blipFill>
            <a:blip r:embed="rId4"/>
            <a:srcRect/>
            <a:stretch>
              <a:fillRect/>
            </a:stretch>
          </p:blipFill>
          <p:spPr bwMode="auto">
            <a:xfrm rot="-5400000">
              <a:off x="4598368" y="-4213127"/>
              <a:ext cx="2790001" cy="11463753"/>
            </a:xfrm>
            <a:prstGeom prst="rect">
              <a:avLst/>
            </a:prstGeom>
            <a:noFill/>
            <a:ln w="12700">
              <a:noFill/>
              <a:miter lim="400000"/>
              <a:headEnd/>
              <a:tailEnd/>
            </a:ln>
          </p:spPr>
        </p:pic>
        <p:pic>
          <p:nvPicPr>
            <p:cNvPr id="5" name="image2.pdf"/>
            <p:cNvPicPr>
              <a:picLocks noChangeAspect="1" noChangeArrowheads="1"/>
            </p:cNvPicPr>
            <p:nvPr/>
          </p:nvPicPr>
          <p:blipFill>
            <a:blip r:embed="rId4"/>
            <a:srcRect/>
            <a:stretch>
              <a:fillRect/>
            </a:stretch>
          </p:blipFill>
          <p:spPr bwMode="auto">
            <a:xfrm rot="5400000">
              <a:off x="4539375" y="-673515"/>
              <a:ext cx="2790001" cy="11463753"/>
            </a:xfrm>
            <a:prstGeom prst="rect">
              <a:avLst/>
            </a:prstGeom>
            <a:noFill/>
            <a:ln w="12700">
              <a:noFill/>
              <a:miter lim="400000"/>
              <a:headEnd/>
              <a:tailEnd/>
            </a:ln>
          </p:spPr>
        </p:pic>
        <p:pic>
          <p:nvPicPr>
            <p:cNvPr id="6" name="image3.pdf"/>
            <p:cNvPicPr>
              <a:picLocks noChangeAspect="1" noChangeArrowheads="1"/>
            </p:cNvPicPr>
            <p:nvPr/>
          </p:nvPicPr>
          <p:blipFill>
            <a:blip r:embed="rId5"/>
            <a:srcRect/>
            <a:stretch>
              <a:fillRect/>
            </a:stretch>
          </p:blipFill>
          <p:spPr bwMode="auto">
            <a:xfrm rot="-5400000">
              <a:off x="4536494" y="-4477502"/>
              <a:ext cx="2913751" cy="11868753"/>
            </a:xfrm>
            <a:prstGeom prst="rect">
              <a:avLst/>
            </a:prstGeom>
            <a:noFill/>
            <a:ln w="12700">
              <a:noFill/>
              <a:miter lim="400000"/>
              <a:headEnd/>
              <a:tailEnd/>
            </a:ln>
          </p:spPr>
        </p:pic>
        <p:pic>
          <p:nvPicPr>
            <p:cNvPr id="7" name="image3.pdf"/>
            <p:cNvPicPr>
              <a:picLocks noChangeAspect="1" noChangeArrowheads="1"/>
            </p:cNvPicPr>
            <p:nvPr/>
          </p:nvPicPr>
          <p:blipFill>
            <a:blip r:embed="rId5"/>
            <a:srcRect/>
            <a:stretch>
              <a:fillRect/>
            </a:stretch>
          </p:blipFill>
          <p:spPr bwMode="auto">
            <a:xfrm rot="5400000">
              <a:off x="4477500" y="-717654"/>
              <a:ext cx="2913751" cy="11868753"/>
            </a:xfrm>
            <a:prstGeom prst="rect">
              <a:avLst/>
            </a:prstGeom>
            <a:noFill/>
            <a:ln w="12700">
              <a:noFill/>
              <a:miter lim="400000"/>
              <a:headEnd/>
              <a:tailEnd/>
            </a:ln>
          </p:spPr>
        </p:pic>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sp>
        <p:nvSpPr>
          <p:cNvPr id="18" name="Shape 18"/>
          <p:cNvSpPr>
            <a:spLocks noGrp="1"/>
          </p:cNvSpPr>
          <p:nvPr>
            <p:ph type="title"/>
          </p:nvPr>
        </p:nvSpPr>
        <p:spPr>
          <a:xfrm>
            <a:off x="838200" y="365125"/>
            <a:ext cx="10515600" cy="1460501"/>
          </a:xfrm>
          <a:prstGeom prst="rect">
            <a:avLst/>
          </a:prstGeom>
        </p:spPr>
        <p:txBody>
          <a:bodyPr anchor="t">
            <a:noAutofit/>
          </a:bodyPr>
          <a:lstStyle>
            <a:lvl1pPr algn="l">
              <a:lnSpc>
                <a:spcPct val="90000"/>
              </a:lnSpc>
            </a:lvl1pPr>
          </a:lstStyle>
          <a:p>
            <a:pPr lvl="0"/>
            <a:r>
              <a:t>单击此处编辑母版标题样式</a:t>
            </a:r>
          </a:p>
        </p:txBody>
      </p:sp>
      <p:sp>
        <p:nvSpPr>
          <p:cNvPr id="19" name="Shape 19"/>
          <p:cNvSpPr>
            <a:spLocks noGrp="1"/>
          </p:cNvSpPr>
          <p:nvPr>
            <p:ph type="body" idx="1"/>
          </p:nvPr>
        </p:nvSpPr>
        <p:spPr>
          <a:xfrm>
            <a:off x="838200" y="1825625"/>
            <a:ext cx="5181600" cy="5032375"/>
          </a:xfrm>
          <a:prstGeom prst="rect">
            <a:avLst/>
          </a:prstGeom>
        </p:spPr>
        <p:txBody>
          <a:bodyPr>
            <a:noAutofit/>
          </a:bodyPr>
          <a:lstStyle>
            <a:lvl1pPr marL="228600" indent="-228600">
              <a:lnSpc>
                <a:spcPct val="90000"/>
              </a:lnSpc>
              <a:spcBef>
                <a:spcPts val="1000"/>
              </a:spcBef>
              <a:defRPr sz="2800"/>
            </a:lvl1pPr>
            <a:lvl2pPr marL="723900" indent="-266700">
              <a:lnSpc>
                <a:spcPct val="90000"/>
              </a:lnSpc>
              <a:spcBef>
                <a:spcPts val="1000"/>
              </a:spcBef>
              <a:buChar char="•"/>
              <a:defRPr sz="2800"/>
            </a:lvl2pPr>
            <a:lvl3pPr marL="1234440" indent="-320040">
              <a:lnSpc>
                <a:spcPct val="90000"/>
              </a:lnSpc>
              <a:spcBef>
                <a:spcPts val="1000"/>
              </a:spcBef>
              <a:defRPr sz="2800"/>
            </a:lvl3pPr>
            <a:lvl4pPr marL="1727200" indent="-355600">
              <a:lnSpc>
                <a:spcPct val="90000"/>
              </a:lnSpc>
              <a:spcBef>
                <a:spcPts val="1000"/>
              </a:spcBef>
              <a:buChar char="•"/>
              <a:defRPr sz="2800"/>
            </a:lvl4pPr>
            <a:lvl5pPr marL="2184400" indent="-355600">
              <a:lnSpc>
                <a:spcPct val="90000"/>
              </a:lnSpc>
              <a:spcBef>
                <a:spcPts val="1000"/>
              </a:spcBef>
              <a:buChar char="•"/>
              <a:defRPr sz="2800"/>
            </a:lvl5pPr>
          </a:lstStyle>
          <a:p>
            <a:pPr lvl="0"/>
            <a:r>
              <a:t>单击此处编辑母版文本样式</a:t>
            </a:r>
          </a:p>
          <a:p>
            <a:pPr lvl="1"/>
            <a:r>
              <a:t>第二级</a:t>
            </a:r>
          </a:p>
          <a:p>
            <a:pPr lvl="2"/>
            <a:r>
              <a:t>第三级</a:t>
            </a:r>
          </a:p>
          <a:p>
            <a:pPr lvl="3"/>
            <a:r>
              <a:t>第四级</a:t>
            </a:r>
          </a:p>
          <a:p>
            <a:pPr lvl="4"/>
            <a:r>
              <a:t>第五级</a:t>
            </a:r>
          </a:p>
        </p:txBody>
      </p:sp>
      <p:sp>
        <p:nvSpPr>
          <p:cNvPr id="5" name="Shape 20"/>
          <p:cNvSpPr>
            <a:spLocks noGrp="1"/>
          </p:cNvSpPr>
          <p:nvPr>
            <p:ph type="sldNum" sz="quarter" idx="10"/>
          </p:nvPr>
        </p:nvSpPr>
        <p:spPr>
          <a:xfrm>
            <a:off x="8610600" y="6356350"/>
            <a:ext cx="2743200" cy="366713"/>
          </a:xfrm>
        </p:spPr>
        <p:txBody>
          <a:bodyPr anchor="t"/>
          <a:lstStyle>
            <a:lvl1pPr algn="l">
              <a:defRPr sz="1800">
                <a:solidFill>
                  <a:srgbClr val="000000"/>
                </a:solidFill>
              </a:defRPr>
            </a:lvl1pPr>
          </a:lstStyle>
          <a:p>
            <a:pPr>
              <a:defRPr/>
            </a:pPr>
            <a:fld id="{B94D2426-7027-441B-B41B-755BB490760B}" type="slidenum">
              <a:rPr lang="zh-CN" altLang="en-US"/>
              <a:t>‹#›</a:t>
            </a:fld>
            <a:endParaRPr lang="en-US" altLang="zh-CN"/>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sp>
        <p:nvSpPr>
          <p:cNvPr id="23" name="Shape 23"/>
          <p:cNvSpPr>
            <a:spLocks noGrp="1"/>
          </p:cNvSpPr>
          <p:nvPr>
            <p:ph type="title"/>
          </p:nvPr>
        </p:nvSpPr>
        <p:spPr>
          <a:xfrm>
            <a:off x="839787" y="365125"/>
            <a:ext cx="10515601" cy="1325563"/>
          </a:xfrm>
          <a:prstGeom prst="rect">
            <a:avLst/>
          </a:prstGeom>
        </p:spPr>
        <p:txBody>
          <a:bodyPr anchor="t">
            <a:noAutofit/>
          </a:bodyPr>
          <a:lstStyle>
            <a:lvl1pPr algn="l">
              <a:lnSpc>
                <a:spcPct val="90000"/>
              </a:lnSpc>
            </a:lvl1pPr>
          </a:lstStyle>
          <a:p>
            <a:pPr lvl="0"/>
            <a:r>
              <a:t>单击此处编辑母版标题样式</a:t>
            </a:r>
          </a:p>
        </p:txBody>
      </p:sp>
      <p:sp>
        <p:nvSpPr>
          <p:cNvPr id="24" name="Shape 24"/>
          <p:cNvSpPr>
            <a:spLocks noGrp="1"/>
          </p:cNvSpPr>
          <p:nvPr>
            <p:ph type="body" idx="1"/>
          </p:nvPr>
        </p:nvSpPr>
        <p:spPr>
          <a:xfrm>
            <a:off x="839787" y="1681163"/>
            <a:ext cx="5157789" cy="823913"/>
          </a:xfrm>
          <a:prstGeom prst="rect">
            <a:avLst/>
          </a:prstGeom>
        </p:spPr>
        <p:txBody>
          <a:bodyPr anchor="b">
            <a:noAutofit/>
          </a:bodyPr>
          <a:lstStyle>
            <a:lvl1pPr marL="0" indent="0">
              <a:lnSpc>
                <a:spcPct val="90000"/>
              </a:lnSpc>
              <a:spcBef>
                <a:spcPts val="1000"/>
              </a:spcBef>
              <a:buSzTx/>
              <a:buFontTx/>
              <a:buNone/>
              <a:defRPr sz="2400" b="1"/>
            </a:lvl1pPr>
          </a:lstStyle>
          <a:p>
            <a:pPr lvl="0"/>
            <a:r>
              <a:t>单击此处编辑母版文本样式</a:t>
            </a:r>
          </a:p>
        </p:txBody>
      </p:sp>
      <p:sp>
        <p:nvSpPr>
          <p:cNvPr id="5" name="Shape 25"/>
          <p:cNvSpPr>
            <a:spLocks noGrp="1"/>
          </p:cNvSpPr>
          <p:nvPr>
            <p:ph type="sldNum" sz="quarter" idx="10"/>
          </p:nvPr>
        </p:nvSpPr>
        <p:spPr>
          <a:xfrm>
            <a:off x="8610600" y="6356350"/>
            <a:ext cx="2743200" cy="366713"/>
          </a:xfrm>
        </p:spPr>
        <p:txBody>
          <a:bodyPr anchor="t"/>
          <a:lstStyle>
            <a:lvl1pPr algn="l">
              <a:defRPr sz="1800">
                <a:solidFill>
                  <a:srgbClr val="000000"/>
                </a:solidFill>
              </a:defRPr>
            </a:lvl1pPr>
          </a:lstStyle>
          <a:p>
            <a:pPr>
              <a:defRPr/>
            </a:pPr>
            <a:fld id="{D5AD4D23-C67C-43EE-B861-455F19498C2C}" type="slidenum">
              <a:rPr lang="zh-CN" altLang="en-US"/>
              <a:t>‹#›</a:t>
            </a:fld>
            <a:endParaRPr lang="en-US" altLang="zh-C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sp>
        <p:nvSpPr>
          <p:cNvPr id="28" name="Shape 28"/>
          <p:cNvSpPr>
            <a:spLocks noGrp="1"/>
          </p:cNvSpPr>
          <p:nvPr>
            <p:ph type="title"/>
          </p:nvPr>
        </p:nvSpPr>
        <p:spPr>
          <a:xfrm>
            <a:off x="838200" y="365125"/>
            <a:ext cx="10515600" cy="1325563"/>
          </a:xfrm>
          <a:prstGeom prst="rect">
            <a:avLst/>
          </a:prstGeom>
        </p:spPr>
        <p:txBody>
          <a:bodyPr anchor="t">
            <a:noAutofit/>
          </a:bodyPr>
          <a:lstStyle>
            <a:lvl1pPr algn="l">
              <a:lnSpc>
                <a:spcPct val="90000"/>
              </a:lnSpc>
            </a:lvl1pPr>
          </a:lstStyle>
          <a:p>
            <a:pPr lvl="0"/>
            <a:r>
              <a:t>单击此处编辑母版标题样式</a:t>
            </a:r>
          </a:p>
        </p:txBody>
      </p:sp>
      <p:sp>
        <p:nvSpPr>
          <p:cNvPr id="4" name="Shape 29"/>
          <p:cNvSpPr>
            <a:spLocks noGrp="1"/>
          </p:cNvSpPr>
          <p:nvPr>
            <p:ph type="sldNum" sz="quarter" idx="10"/>
          </p:nvPr>
        </p:nvSpPr>
        <p:spPr>
          <a:xfrm>
            <a:off x="8610600" y="6356350"/>
            <a:ext cx="2743200" cy="366713"/>
          </a:xfrm>
        </p:spPr>
        <p:txBody>
          <a:bodyPr anchor="t"/>
          <a:lstStyle>
            <a:lvl1pPr algn="l">
              <a:defRPr sz="1800">
                <a:solidFill>
                  <a:srgbClr val="000000"/>
                </a:solidFill>
              </a:defRPr>
            </a:lvl1pPr>
          </a:lstStyle>
          <a:p>
            <a:pPr>
              <a:defRPr/>
            </a:pPr>
            <a:fld id="{1D03E71F-C67D-4C14-AA73-F792A3684823}" type="slidenum">
              <a:rPr lang="zh-CN" altLang="en-US"/>
              <a:t>‹#›</a:t>
            </a:fld>
            <a:endParaRPr lang="en-US" altLang="zh-CN"/>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sp>
        <p:nvSpPr>
          <p:cNvPr id="3" name="Shape 32"/>
          <p:cNvSpPr>
            <a:spLocks noGrp="1"/>
          </p:cNvSpPr>
          <p:nvPr>
            <p:ph type="sldNum" sz="quarter" idx="10"/>
          </p:nvPr>
        </p:nvSpPr>
        <p:spPr>
          <a:xfrm>
            <a:off x="8610600" y="6356350"/>
            <a:ext cx="2743200" cy="366713"/>
          </a:xfrm>
        </p:spPr>
        <p:txBody>
          <a:bodyPr anchor="t"/>
          <a:lstStyle>
            <a:lvl1pPr algn="l">
              <a:defRPr sz="1800">
                <a:solidFill>
                  <a:srgbClr val="000000"/>
                </a:solidFill>
              </a:defRPr>
            </a:lvl1pPr>
          </a:lstStyle>
          <a:p>
            <a:pPr>
              <a:defRPr/>
            </a:pPr>
            <a:fld id="{56FDC65E-D3CC-41F7-B47D-B9DFD4A37DEC}" type="slidenum">
              <a:rPr lang="zh-CN" altLang="en-US"/>
              <a:t>‹#›</a:t>
            </a:fld>
            <a:endParaRPr lang="en-US" altLang="zh-CN"/>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sp>
        <p:nvSpPr>
          <p:cNvPr id="35" name="Shape 35"/>
          <p:cNvSpPr>
            <a:spLocks noGrp="1"/>
          </p:cNvSpPr>
          <p:nvPr>
            <p:ph type="title"/>
          </p:nvPr>
        </p:nvSpPr>
        <p:spPr>
          <a:xfrm>
            <a:off x="839787" y="0"/>
            <a:ext cx="3932239" cy="2057400"/>
          </a:xfrm>
          <a:prstGeom prst="rect">
            <a:avLst/>
          </a:prstGeom>
        </p:spPr>
        <p:txBody>
          <a:bodyPr anchor="b">
            <a:noAutofit/>
          </a:bodyPr>
          <a:lstStyle>
            <a:lvl1pPr algn="l">
              <a:lnSpc>
                <a:spcPct val="90000"/>
              </a:lnSpc>
              <a:defRPr sz="3200"/>
            </a:lvl1pPr>
          </a:lstStyle>
          <a:p>
            <a:pPr lvl="0"/>
            <a:r>
              <a:t>单击此处编辑母版标题样式</a:t>
            </a:r>
          </a:p>
        </p:txBody>
      </p:sp>
      <p:sp>
        <p:nvSpPr>
          <p:cNvPr id="36" name="Shape 36"/>
          <p:cNvSpPr>
            <a:spLocks noGrp="1"/>
          </p:cNvSpPr>
          <p:nvPr>
            <p:ph type="body" idx="1"/>
          </p:nvPr>
        </p:nvSpPr>
        <p:spPr>
          <a:xfrm>
            <a:off x="5183187" y="987425"/>
            <a:ext cx="6172201" cy="5870575"/>
          </a:xfrm>
          <a:prstGeom prst="rect">
            <a:avLst/>
          </a:prstGeom>
        </p:spPr>
        <p:txBody>
          <a:bodyPr>
            <a:noAutofit/>
          </a:bodyPr>
          <a:lstStyle>
            <a:lvl1pPr marL="228600" indent="-228600">
              <a:lnSpc>
                <a:spcPct val="90000"/>
              </a:lnSpc>
              <a:spcBef>
                <a:spcPts val="1000"/>
              </a:spcBef>
            </a:lvl1pPr>
            <a:lvl2pPr marL="718185" indent="-260985">
              <a:lnSpc>
                <a:spcPct val="90000"/>
              </a:lnSpc>
              <a:spcBef>
                <a:spcPts val="1000"/>
              </a:spcBef>
              <a:buChar char="•"/>
            </a:lvl2pPr>
            <a:lvl3pPr>
              <a:lnSpc>
                <a:spcPct val="90000"/>
              </a:lnSpc>
              <a:spcBef>
                <a:spcPts val="1000"/>
              </a:spcBef>
            </a:lvl3pPr>
            <a:lvl4pPr>
              <a:lnSpc>
                <a:spcPct val="90000"/>
              </a:lnSpc>
              <a:spcBef>
                <a:spcPts val="1000"/>
              </a:spcBef>
              <a:buChar char="•"/>
            </a:lvl4pPr>
            <a:lvl5pPr>
              <a:lnSpc>
                <a:spcPct val="90000"/>
              </a:lnSpc>
              <a:spcBef>
                <a:spcPts val="1000"/>
              </a:spcBef>
              <a:buChar char="•"/>
            </a:lvl5pPr>
          </a:lstStyle>
          <a:p>
            <a:pPr lvl="0"/>
            <a:r>
              <a:t>单击此处编辑母版文本样式</a:t>
            </a:r>
          </a:p>
          <a:p>
            <a:pPr lvl="1"/>
            <a:r>
              <a:t>第二级</a:t>
            </a:r>
          </a:p>
          <a:p>
            <a:pPr lvl="2"/>
            <a:r>
              <a:t>第三级</a:t>
            </a:r>
          </a:p>
          <a:p>
            <a:pPr lvl="3"/>
            <a:r>
              <a:t>第四级</a:t>
            </a:r>
          </a:p>
          <a:p>
            <a:pPr lvl="4"/>
            <a:r>
              <a:t>第五级</a:t>
            </a:r>
          </a:p>
        </p:txBody>
      </p:sp>
      <p:sp>
        <p:nvSpPr>
          <p:cNvPr id="5" name="Shape 37"/>
          <p:cNvSpPr>
            <a:spLocks noGrp="1"/>
          </p:cNvSpPr>
          <p:nvPr>
            <p:ph type="sldNum" sz="quarter" idx="10"/>
          </p:nvPr>
        </p:nvSpPr>
        <p:spPr>
          <a:xfrm>
            <a:off x="8610600" y="6356350"/>
            <a:ext cx="2743200" cy="366713"/>
          </a:xfrm>
        </p:spPr>
        <p:txBody>
          <a:bodyPr anchor="t"/>
          <a:lstStyle>
            <a:lvl1pPr algn="l">
              <a:defRPr sz="1800">
                <a:solidFill>
                  <a:srgbClr val="000000"/>
                </a:solidFill>
              </a:defRPr>
            </a:lvl1pPr>
          </a:lstStyle>
          <a:p>
            <a:pPr>
              <a:defRPr/>
            </a:pPr>
            <a:fld id="{26FB71DA-C8AD-4549-AFDB-B01509BB7430}" type="slidenum">
              <a:rPr lang="zh-CN" altLang="en-US"/>
              <a:t>‹#›</a:t>
            </a:fld>
            <a:endParaRPr lang="en-US" altLang="zh-CN"/>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sp>
        <p:nvSpPr>
          <p:cNvPr id="40" name="Shape 40"/>
          <p:cNvSpPr>
            <a:spLocks noGrp="1"/>
          </p:cNvSpPr>
          <p:nvPr>
            <p:ph type="title"/>
          </p:nvPr>
        </p:nvSpPr>
        <p:spPr>
          <a:xfrm>
            <a:off x="839787" y="0"/>
            <a:ext cx="3932239" cy="2057400"/>
          </a:xfrm>
          <a:prstGeom prst="rect">
            <a:avLst/>
          </a:prstGeom>
        </p:spPr>
        <p:txBody>
          <a:bodyPr anchor="b">
            <a:noAutofit/>
          </a:bodyPr>
          <a:lstStyle>
            <a:lvl1pPr algn="l">
              <a:lnSpc>
                <a:spcPct val="90000"/>
              </a:lnSpc>
              <a:defRPr sz="3200"/>
            </a:lvl1pPr>
          </a:lstStyle>
          <a:p>
            <a:pPr lvl="0"/>
            <a:r>
              <a:t>单击此处编辑母版标题样式</a:t>
            </a:r>
          </a:p>
        </p:txBody>
      </p:sp>
      <p:sp>
        <p:nvSpPr>
          <p:cNvPr id="41" name="Shape 41"/>
          <p:cNvSpPr>
            <a:spLocks noGrp="1"/>
          </p:cNvSpPr>
          <p:nvPr>
            <p:ph type="body" idx="1"/>
          </p:nvPr>
        </p:nvSpPr>
        <p:spPr>
          <a:xfrm>
            <a:off x="839787" y="2057400"/>
            <a:ext cx="3932239" cy="4800600"/>
          </a:xfrm>
          <a:prstGeom prst="rect">
            <a:avLst/>
          </a:prstGeom>
        </p:spPr>
        <p:txBody>
          <a:bodyPr>
            <a:noAutofit/>
          </a:bodyPr>
          <a:lstStyle>
            <a:lvl1pPr marL="0" indent="0">
              <a:lnSpc>
                <a:spcPct val="90000"/>
              </a:lnSpc>
              <a:spcBef>
                <a:spcPts val="1000"/>
              </a:spcBef>
              <a:buSzTx/>
              <a:buFontTx/>
              <a:buNone/>
              <a:defRPr sz="1600"/>
            </a:lvl1pPr>
          </a:lstStyle>
          <a:p>
            <a:pPr lvl="0"/>
            <a:r>
              <a:t>单击此处编辑母版文本样式</a:t>
            </a:r>
          </a:p>
        </p:txBody>
      </p:sp>
      <p:sp>
        <p:nvSpPr>
          <p:cNvPr id="5" name="Shape 42"/>
          <p:cNvSpPr>
            <a:spLocks noGrp="1"/>
          </p:cNvSpPr>
          <p:nvPr>
            <p:ph type="sldNum" sz="quarter" idx="10"/>
          </p:nvPr>
        </p:nvSpPr>
        <p:spPr>
          <a:xfrm>
            <a:off x="8610600" y="6356350"/>
            <a:ext cx="2743200" cy="366713"/>
          </a:xfrm>
        </p:spPr>
        <p:txBody>
          <a:bodyPr anchor="t"/>
          <a:lstStyle>
            <a:lvl1pPr algn="l">
              <a:defRPr sz="1800">
                <a:solidFill>
                  <a:srgbClr val="000000"/>
                </a:solidFill>
              </a:defRPr>
            </a:lvl1pPr>
          </a:lstStyle>
          <a:p>
            <a:pPr>
              <a:defRPr/>
            </a:pPr>
            <a:fld id="{52A3CB00-39C6-41A1-9738-DDC0A3D1231A}" type="slidenum">
              <a:rPr lang="zh-CN" altLang="en-US"/>
              <a:t>‹#›</a:t>
            </a:fld>
            <a:endParaRPr lang="en-US" altLang="zh-CN"/>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1026" name="Shape 2"/>
          <p:cNvSpPr>
            <a:spLocks noGrp="1"/>
          </p:cNvSpPr>
          <p:nvPr>
            <p:ph type="title"/>
          </p:nvPr>
        </p:nvSpPr>
        <p:spPr bwMode="auto">
          <a:xfrm>
            <a:off x="609600" y="92075"/>
            <a:ext cx="10972800" cy="1508125"/>
          </a:xfrm>
          <a:prstGeom prst="rect">
            <a:avLst/>
          </a:prstGeom>
          <a:noFill/>
          <a:ln w="12700">
            <a:noFill/>
            <a:miter lim="400000"/>
          </a:ln>
        </p:spPr>
        <p:txBody>
          <a:bodyPr vert="horz" wrap="square" lIns="45719" tIns="45720" rIns="45719" bIns="45720" numCol="1" anchor="ctr" anchorCtr="0" compatLnSpc="1"/>
          <a:lstStyle/>
          <a:p>
            <a:pPr lvl="0"/>
            <a:r>
              <a:rPr lang="zh-CN" altLang="en-US" smtClean="0">
                <a:sym typeface="Calibri" panose="020F0502020204030204" pitchFamily="34" charset="0"/>
              </a:rPr>
              <a:t>单击此处编辑母版标题样式</a:t>
            </a:r>
          </a:p>
        </p:txBody>
      </p:sp>
      <p:sp>
        <p:nvSpPr>
          <p:cNvPr id="1027" name="Shape 3"/>
          <p:cNvSpPr>
            <a:spLocks noGrp="1"/>
          </p:cNvSpPr>
          <p:nvPr>
            <p:ph type="body" idx="1"/>
          </p:nvPr>
        </p:nvSpPr>
        <p:spPr bwMode="auto">
          <a:xfrm>
            <a:off x="609600" y="1600200"/>
            <a:ext cx="10972800" cy="5257800"/>
          </a:xfrm>
          <a:prstGeom prst="rect">
            <a:avLst/>
          </a:prstGeom>
          <a:noFill/>
          <a:ln w="12700">
            <a:noFill/>
            <a:miter lim="400000"/>
          </a:ln>
        </p:spPr>
        <p:txBody>
          <a:bodyPr vert="horz" wrap="square" lIns="45719" tIns="45720" rIns="45719" bIns="45720" numCol="1" anchor="t" anchorCtr="0" compatLnSpc="1"/>
          <a:lstStyle/>
          <a:p>
            <a:pPr lvl="0"/>
            <a:r>
              <a:rPr lang="zh-CN" altLang="en-US" smtClean="0">
                <a:sym typeface="Calibri" panose="020F0502020204030204" pitchFamily="34" charset="0"/>
              </a:rPr>
              <a:t>单击此处编辑母版文本样式</a:t>
            </a:r>
          </a:p>
          <a:p>
            <a:pPr lvl="1"/>
            <a:r>
              <a:rPr lang="zh-CN" altLang="en-US" smtClean="0">
                <a:sym typeface="Calibri" panose="020F0502020204030204" pitchFamily="34" charset="0"/>
              </a:rPr>
              <a:t>第二级</a:t>
            </a:r>
          </a:p>
          <a:p>
            <a:pPr lvl="2"/>
            <a:r>
              <a:rPr lang="zh-CN" altLang="en-US" smtClean="0">
                <a:sym typeface="Calibri" panose="020F0502020204030204" pitchFamily="34" charset="0"/>
              </a:rPr>
              <a:t>第三级</a:t>
            </a:r>
          </a:p>
          <a:p>
            <a:pPr lvl="3"/>
            <a:r>
              <a:rPr lang="zh-CN" altLang="en-US" smtClean="0">
                <a:sym typeface="Calibri" panose="020F0502020204030204" pitchFamily="34" charset="0"/>
              </a:rPr>
              <a:t>第四级</a:t>
            </a:r>
          </a:p>
          <a:p>
            <a:pPr lvl="4"/>
            <a:r>
              <a:rPr lang="zh-CN" altLang="en-US" smtClean="0">
                <a:sym typeface="Calibri" panose="020F0502020204030204" pitchFamily="34" charset="0"/>
              </a:rPr>
              <a:t>第五级</a:t>
            </a:r>
          </a:p>
        </p:txBody>
      </p:sp>
      <p:sp>
        <p:nvSpPr>
          <p:cNvPr id="1028" name="Shape 4"/>
          <p:cNvSpPr>
            <a:spLocks noGrp="1"/>
          </p:cNvSpPr>
          <p:nvPr>
            <p:ph type="sldNum" sz="quarter" idx="2"/>
          </p:nvPr>
        </p:nvSpPr>
        <p:spPr bwMode="auto">
          <a:xfrm>
            <a:off x="8737600" y="6402388"/>
            <a:ext cx="2844800" cy="274637"/>
          </a:xfrm>
          <a:prstGeom prst="rect">
            <a:avLst/>
          </a:prstGeom>
          <a:noFill/>
          <a:ln w="12700">
            <a:noFill/>
            <a:miter lim="400000"/>
          </a:ln>
        </p:spPr>
        <p:txBody>
          <a:bodyPr vert="horz" wrap="square" lIns="45719" tIns="45720" rIns="45719" bIns="45720" numCol="1" anchor="ctr" anchorCtr="0" compatLnSpc="1">
            <a:spAutoFit/>
          </a:bodyPr>
          <a:lstStyle>
            <a:lvl1pPr algn="r">
              <a:defRPr sz="1200">
                <a:solidFill>
                  <a:srgbClr val="888888"/>
                </a:solidFill>
                <a:ea typeface="宋体" panose="02010600030101010101" pitchFamily="2" charset="-122"/>
                <a:cs typeface="Calibri" panose="020F0502020204030204" pitchFamily="34" charset="0"/>
              </a:defRPr>
            </a:lvl1pPr>
          </a:lstStyle>
          <a:p>
            <a:pPr>
              <a:defRPr/>
            </a:pPr>
            <a:fld id="{750283FF-F099-437C-8666-401FD77EE071}"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algn="ctr" rtl="0" eaLnBrk="0" fontAlgn="base" hangingPunct="0">
        <a:spcBef>
          <a:spcPct val="0"/>
        </a:spcBef>
        <a:spcAft>
          <a:spcPct val="0"/>
        </a:spcAft>
        <a:defRPr sz="4400">
          <a:solidFill>
            <a:schemeClr val="tx2"/>
          </a:solidFill>
          <a:latin typeface="Calibri" panose="020F0502020204030204"/>
          <a:ea typeface="Calibri" panose="020F0502020204030204"/>
          <a:cs typeface="Calibri" panose="020F0502020204030204"/>
          <a:sym typeface="Calibri" panose="020F0502020204030204" pitchFamily="34" charset="0"/>
        </a:defRPr>
      </a:lvl1pPr>
      <a:lvl2pPr algn="ctr" rtl="0" eaLnBrk="0" fontAlgn="base" hangingPunct="0">
        <a:spcBef>
          <a:spcPct val="0"/>
        </a:spcBef>
        <a:spcAft>
          <a:spcPct val="0"/>
        </a:spcAft>
        <a:defRPr sz="4400">
          <a:solidFill>
            <a:schemeClr val="tx2"/>
          </a:solidFill>
          <a:latin typeface="Calibri" panose="020F0502020204030204"/>
          <a:ea typeface="Calibri" panose="020F0502020204030204"/>
          <a:cs typeface="Calibri" panose="020F0502020204030204"/>
          <a:sym typeface="Calibri" panose="020F0502020204030204" pitchFamily="34" charset="0"/>
        </a:defRPr>
      </a:lvl2pPr>
      <a:lvl3pPr algn="ctr" rtl="0" eaLnBrk="0" fontAlgn="base" hangingPunct="0">
        <a:spcBef>
          <a:spcPct val="0"/>
        </a:spcBef>
        <a:spcAft>
          <a:spcPct val="0"/>
        </a:spcAft>
        <a:defRPr sz="4400">
          <a:solidFill>
            <a:schemeClr val="tx2"/>
          </a:solidFill>
          <a:latin typeface="Calibri" panose="020F0502020204030204"/>
          <a:ea typeface="Calibri" panose="020F0502020204030204"/>
          <a:cs typeface="Calibri" panose="020F0502020204030204"/>
          <a:sym typeface="Calibri" panose="020F0502020204030204" pitchFamily="34" charset="0"/>
        </a:defRPr>
      </a:lvl3pPr>
      <a:lvl4pPr algn="ctr" rtl="0" eaLnBrk="0" fontAlgn="base" hangingPunct="0">
        <a:spcBef>
          <a:spcPct val="0"/>
        </a:spcBef>
        <a:spcAft>
          <a:spcPct val="0"/>
        </a:spcAft>
        <a:defRPr sz="4400">
          <a:solidFill>
            <a:schemeClr val="tx2"/>
          </a:solidFill>
          <a:latin typeface="Calibri" panose="020F0502020204030204"/>
          <a:ea typeface="Calibri" panose="020F0502020204030204"/>
          <a:cs typeface="Calibri" panose="020F0502020204030204"/>
          <a:sym typeface="Calibri" panose="020F0502020204030204" pitchFamily="34" charset="0"/>
        </a:defRPr>
      </a:lvl4pPr>
      <a:lvl5pPr algn="ctr" rtl="0" eaLnBrk="0" fontAlgn="base" hangingPunct="0">
        <a:spcBef>
          <a:spcPct val="0"/>
        </a:spcBef>
        <a:spcAft>
          <a:spcPct val="0"/>
        </a:spcAft>
        <a:defRPr sz="4400">
          <a:solidFill>
            <a:schemeClr val="tx2"/>
          </a:solidFill>
          <a:latin typeface="Calibri" panose="020F0502020204030204"/>
          <a:ea typeface="Calibri" panose="020F0502020204030204"/>
          <a:cs typeface="Calibri" panose="020F0502020204030204"/>
          <a:sym typeface="Calibri" panose="020F0502020204030204" pitchFamily="34" charset="0"/>
        </a:defRPr>
      </a:lvl5pPr>
      <a:lvl6pPr algn="ctr">
        <a:defRPr sz="4400">
          <a:latin typeface="Calibri" panose="020F0502020204030204"/>
          <a:ea typeface="Calibri" panose="020F0502020204030204"/>
          <a:cs typeface="Calibri" panose="020F0502020204030204"/>
          <a:sym typeface="Calibri" panose="020F0502020204030204"/>
        </a:defRPr>
      </a:lvl6pPr>
      <a:lvl7pPr algn="ctr">
        <a:defRPr sz="4400">
          <a:latin typeface="Calibri" panose="020F0502020204030204"/>
          <a:ea typeface="Calibri" panose="020F0502020204030204"/>
          <a:cs typeface="Calibri" panose="020F0502020204030204"/>
          <a:sym typeface="Calibri" panose="020F0502020204030204"/>
        </a:defRPr>
      </a:lvl7pPr>
      <a:lvl8pPr algn="ctr">
        <a:defRPr sz="4400">
          <a:latin typeface="Calibri" panose="020F0502020204030204"/>
          <a:ea typeface="Calibri" panose="020F0502020204030204"/>
          <a:cs typeface="Calibri" panose="020F0502020204030204"/>
          <a:sym typeface="Calibri" panose="020F0502020204030204"/>
        </a:defRPr>
      </a:lvl8pPr>
      <a:lvl9pPr algn="ctr">
        <a:defRPr sz="4400">
          <a:latin typeface="Calibri" panose="020F0502020204030204"/>
          <a:ea typeface="Calibri" panose="020F0502020204030204"/>
          <a:cs typeface="Calibri" panose="020F0502020204030204"/>
          <a:sym typeface="Calibri" panose="020F0502020204030204"/>
        </a:defRPr>
      </a:lvl9pPr>
    </p:titleStyle>
    <p:bodyStyle>
      <a:lvl1pPr marL="342900" indent="-342900" algn="l" rtl="0" eaLnBrk="0" fontAlgn="base" hangingPunct="0">
        <a:spcBef>
          <a:spcPts val="700"/>
        </a:spcBef>
        <a:spcAft>
          <a:spcPct val="0"/>
        </a:spcAft>
        <a:buSzPct val="100000"/>
        <a:buFont typeface="Arial" panose="020B0604020202020204" pitchFamily="34" charset="0"/>
        <a:buChar char="•"/>
        <a:defRPr sz="3200">
          <a:solidFill>
            <a:schemeClr val="tx1"/>
          </a:solidFill>
          <a:latin typeface="Calibri" panose="020F0502020204030204"/>
          <a:ea typeface="Calibri" panose="020F0502020204030204"/>
          <a:cs typeface="Calibri" panose="020F0502020204030204"/>
          <a:sym typeface="Calibri" panose="020F0502020204030204" pitchFamily="34" charset="0"/>
        </a:defRPr>
      </a:lvl1pPr>
      <a:lvl2pPr marL="782955" indent="-325755" algn="l" rtl="0" eaLnBrk="0" fontAlgn="base" hangingPunct="0">
        <a:spcBef>
          <a:spcPts val="700"/>
        </a:spcBef>
        <a:spcAft>
          <a:spcPct val="0"/>
        </a:spcAft>
        <a:buSzPct val="100000"/>
        <a:buFont typeface="Arial" panose="020B0604020202020204" pitchFamily="34" charset="0"/>
        <a:buChar char="–"/>
        <a:defRPr sz="3200">
          <a:solidFill>
            <a:schemeClr val="tx1"/>
          </a:solidFill>
          <a:latin typeface="Calibri" panose="020F0502020204030204"/>
          <a:ea typeface="Calibri" panose="020F0502020204030204"/>
          <a:cs typeface="Calibri" panose="020F0502020204030204"/>
          <a:sym typeface="Calibri" panose="020F0502020204030204" pitchFamily="34" charset="0"/>
        </a:defRPr>
      </a:lvl2pPr>
      <a:lvl3pPr marL="1219200" indent="-304800" algn="l" rtl="0" eaLnBrk="0" fontAlgn="base" hangingPunct="0">
        <a:spcBef>
          <a:spcPts val="700"/>
        </a:spcBef>
        <a:spcAft>
          <a:spcPct val="0"/>
        </a:spcAft>
        <a:buSzPct val="100000"/>
        <a:buFont typeface="Arial" panose="020B0604020202020204" pitchFamily="34" charset="0"/>
        <a:buChar char="•"/>
        <a:defRPr sz="3200">
          <a:solidFill>
            <a:schemeClr val="tx1"/>
          </a:solidFill>
          <a:latin typeface="Calibri" panose="020F0502020204030204"/>
          <a:ea typeface="Calibri" panose="020F0502020204030204"/>
          <a:cs typeface="Calibri" panose="020F0502020204030204"/>
          <a:sym typeface="Calibri" panose="020F0502020204030204" pitchFamily="34" charset="0"/>
        </a:defRPr>
      </a:lvl3pPr>
      <a:lvl4pPr marL="1736725" indent="-365125" algn="l" rtl="0" eaLnBrk="0" fontAlgn="base" hangingPunct="0">
        <a:spcBef>
          <a:spcPts val="700"/>
        </a:spcBef>
        <a:spcAft>
          <a:spcPct val="0"/>
        </a:spcAft>
        <a:buSzPct val="100000"/>
        <a:buFont typeface="Arial" panose="020B0604020202020204" pitchFamily="34" charset="0"/>
        <a:buChar char="–"/>
        <a:defRPr sz="3200">
          <a:solidFill>
            <a:schemeClr val="tx1"/>
          </a:solidFill>
          <a:latin typeface="Calibri" panose="020F0502020204030204"/>
          <a:ea typeface="Calibri" panose="020F0502020204030204"/>
          <a:cs typeface="Calibri" panose="020F0502020204030204"/>
          <a:sym typeface="Calibri" panose="020F0502020204030204" pitchFamily="34" charset="0"/>
        </a:defRPr>
      </a:lvl4pPr>
      <a:lvl5pPr marL="2193925" indent="-365125" algn="l" rtl="0" eaLnBrk="0" fontAlgn="base" hangingPunct="0">
        <a:spcBef>
          <a:spcPts val="700"/>
        </a:spcBef>
        <a:spcAft>
          <a:spcPct val="0"/>
        </a:spcAft>
        <a:buSzPct val="100000"/>
        <a:buFont typeface="Arial" panose="020B0604020202020204" pitchFamily="34" charset="0"/>
        <a:buChar char="»"/>
        <a:defRPr sz="3200">
          <a:solidFill>
            <a:schemeClr val="tx1"/>
          </a:solidFill>
          <a:latin typeface="Calibri" panose="020F0502020204030204"/>
          <a:ea typeface="Calibri" panose="020F0502020204030204"/>
          <a:cs typeface="Calibri" panose="020F0502020204030204"/>
          <a:sym typeface="Calibri" panose="020F0502020204030204" pitchFamily="34" charset="0"/>
        </a:defRPr>
      </a:lvl5pPr>
      <a:lvl6pPr marL="2651760" indent="-365760">
        <a:spcBef>
          <a:spcPts val="700"/>
        </a:spcBef>
        <a:buSzPct val="100000"/>
        <a:buFont typeface="Arial" panose="020B0604020202020204"/>
        <a:buChar char="•"/>
        <a:defRPr sz="3200">
          <a:latin typeface="Calibri" panose="020F0502020204030204"/>
          <a:ea typeface="Calibri" panose="020F0502020204030204"/>
          <a:cs typeface="Calibri" panose="020F0502020204030204"/>
          <a:sym typeface="Calibri" panose="020F0502020204030204"/>
        </a:defRPr>
      </a:lvl6pPr>
      <a:lvl7pPr marL="3108960" indent="-365760">
        <a:spcBef>
          <a:spcPts val="700"/>
        </a:spcBef>
        <a:buSzPct val="100000"/>
        <a:buFont typeface="Arial" panose="020B0604020202020204"/>
        <a:buChar char="•"/>
        <a:defRPr sz="3200">
          <a:latin typeface="Calibri" panose="020F0502020204030204"/>
          <a:ea typeface="Calibri" panose="020F0502020204030204"/>
          <a:cs typeface="Calibri" panose="020F0502020204030204"/>
          <a:sym typeface="Calibri" panose="020F0502020204030204"/>
        </a:defRPr>
      </a:lvl7pPr>
      <a:lvl8pPr marL="3566160" indent="-365760">
        <a:spcBef>
          <a:spcPts val="700"/>
        </a:spcBef>
        <a:buSzPct val="100000"/>
        <a:buFont typeface="Arial" panose="020B0604020202020204"/>
        <a:buChar char="•"/>
        <a:defRPr sz="3200">
          <a:latin typeface="Calibri" panose="020F0502020204030204"/>
          <a:ea typeface="Calibri" panose="020F0502020204030204"/>
          <a:cs typeface="Calibri" panose="020F0502020204030204"/>
          <a:sym typeface="Calibri" panose="020F0502020204030204"/>
        </a:defRPr>
      </a:lvl8pPr>
      <a:lvl9pPr marL="4023360" indent="-365760">
        <a:spcBef>
          <a:spcPts val="700"/>
        </a:spcBef>
        <a:buSzPct val="100000"/>
        <a:buFont typeface="Arial" panose="020B0604020202020204"/>
        <a:buChar char="•"/>
        <a:defRPr sz="3200">
          <a:latin typeface="Calibri" panose="020F0502020204030204"/>
          <a:ea typeface="Calibri" panose="020F0502020204030204"/>
          <a:cs typeface="Calibri" panose="020F0502020204030204"/>
          <a:sym typeface="Calibri" panose="020F0502020204030204"/>
        </a:defRPr>
      </a:lvl9pPr>
    </p:bodyStyle>
    <p:otherStyle>
      <a:lvl1pPr algn="r">
        <a:defRPr sz="1200">
          <a:solidFill>
            <a:schemeClr val="tx1"/>
          </a:solidFill>
          <a:latin typeface="+mn-lt"/>
          <a:ea typeface="+mn-ea"/>
          <a:cs typeface="+mn-cs"/>
          <a:sym typeface="Calibri" panose="020F0502020204030204"/>
        </a:defRPr>
      </a:lvl1pPr>
      <a:lvl2pPr indent="457200" algn="r">
        <a:defRPr sz="1200">
          <a:solidFill>
            <a:schemeClr val="tx1"/>
          </a:solidFill>
          <a:latin typeface="+mn-lt"/>
          <a:ea typeface="+mn-ea"/>
          <a:cs typeface="+mn-cs"/>
          <a:sym typeface="Calibri" panose="020F0502020204030204"/>
        </a:defRPr>
      </a:lvl2pPr>
      <a:lvl3pPr indent="914400" algn="r">
        <a:defRPr sz="1200">
          <a:solidFill>
            <a:schemeClr val="tx1"/>
          </a:solidFill>
          <a:latin typeface="+mn-lt"/>
          <a:ea typeface="+mn-ea"/>
          <a:cs typeface="+mn-cs"/>
          <a:sym typeface="Calibri" panose="020F0502020204030204"/>
        </a:defRPr>
      </a:lvl3pPr>
      <a:lvl4pPr indent="1371600" algn="r">
        <a:defRPr sz="1200">
          <a:solidFill>
            <a:schemeClr val="tx1"/>
          </a:solidFill>
          <a:latin typeface="+mn-lt"/>
          <a:ea typeface="+mn-ea"/>
          <a:cs typeface="+mn-cs"/>
          <a:sym typeface="Calibri" panose="020F0502020204030204"/>
        </a:defRPr>
      </a:lvl4pPr>
      <a:lvl5pPr indent="1828800" algn="r">
        <a:defRPr sz="1200">
          <a:solidFill>
            <a:schemeClr val="tx1"/>
          </a:solidFill>
          <a:latin typeface="+mn-lt"/>
          <a:ea typeface="+mn-ea"/>
          <a:cs typeface="+mn-cs"/>
          <a:sym typeface="Calibri" panose="020F0502020204030204"/>
        </a:defRPr>
      </a:lvl5pPr>
      <a:lvl6pPr indent="2286000" algn="r">
        <a:defRPr sz="1200">
          <a:solidFill>
            <a:schemeClr val="tx1"/>
          </a:solidFill>
          <a:latin typeface="+mn-lt"/>
          <a:ea typeface="+mn-ea"/>
          <a:cs typeface="+mn-cs"/>
          <a:sym typeface="Calibri" panose="020F0502020204030204"/>
        </a:defRPr>
      </a:lvl6pPr>
      <a:lvl7pPr indent="2743200" algn="r">
        <a:defRPr sz="1200">
          <a:solidFill>
            <a:schemeClr val="tx1"/>
          </a:solidFill>
          <a:latin typeface="+mn-lt"/>
          <a:ea typeface="+mn-ea"/>
          <a:cs typeface="+mn-cs"/>
          <a:sym typeface="Calibri" panose="020F0502020204030204"/>
        </a:defRPr>
      </a:lvl7pPr>
      <a:lvl8pPr indent="3200400" algn="r">
        <a:defRPr sz="1200">
          <a:solidFill>
            <a:schemeClr val="tx1"/>
          </a:solidFill>
          <a:latin typeface="+mn-lt"/>
          <a:ea typeface="+mn-ea"/>
          <a:cs typeface="+mn-cs"/>
          <a:sym typeface="Calibri" panose="020F0502020204030204"/>
        </a:defRPr>
      </a:lvl8pPr>
      <a:lvl9pPr indent="3657600" algn="r">
        <a:defRPr sz="1200">
          <a:solidFill>
            <a:schemeClr val="tx1"/>
          </a:solidFill>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image4.pdf"/>
          <p:cNvPicPr>
            <a:picLocks noChangeAspect="1" noChangeArrowheads="1"/>
          </p:cNvPicPr>
          <p:nvPr/>
        </p:nvPicPr>
        <p:blipFill>
          <a:blip r:embed="rId3"/>
          <a:srcRect/>
          <a:stretch>
            <a:fillRect/>
          </a:stretch>
        </p:blipFill>
        <p:spPr bwMode="auto">
          <a:xfrm>
            <a:off x="4144963" y="3978275"/>
            <a:ext cx="3922712" cy="1330325"/>
          </a:xfrm>
          <a:prstGeom prst="rect">
            <a:avLst/>
          </a:prstGeom>
          <a:noFill/>
          <a:ln w="12700">
            <a:noFill/>
            <a:miter lim="400000"/>
            <a:headEnd/>
            <a:tailEnd/>
          </a:ln>
        </p:spPr>
      </p:pic>
      <p:sp>
        <p:nvSpPr>
          <p:cNvPr id="25602" name="Shape 98"/>
          <p:cNvSpPr>
            <a:spLocks noChangeArrowheads="1"/>
          </p:cNvSpPr>
          <p:nvPr/>
        </p:nvSpPr>
        <p:spPr bwMode="auto">
          <a:xfrm>
            <a:off x="2784475" y="2273300"/>
            <a:ext cx="6532563" cy="953135"/>
          </a:xfrm>
          <a:prstGeom prst="rect">
            <a:avLst/>
          </a:prstGeom>
          <a:noFill/>
          <a:ln w="12700">
            <a:noFill/>
            <a:miter lim="400000"/>
          </a:ln>
        </p:spPr>
        <p:txBody>
          <a:bodyPr lIns="45719" rIns="45719">
            <a:spAutoFit/>
          </a:bodyPr>
          <a:lstStyle/>
          <a:p>
            <a:pPr algn="ctr"/>
            <a:r>
              <a:rPr lang="en-US" sz="56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NoSQL</a:t>
            </a:r>
            <a:endParaRPr lang="zh-CN" sz="56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5603" name="image5.pdf"/>
          <p:cNvPicPr>
            <a:picLocks noChangeAspect="1" noChangeArrowheads="1"/>
          </p:cNvPicPr>
          <p:nvPr/>
        </p:nvPicPr>
        <p:blipFill>
          <a:blip r:embed="rId4"/>
          <a:srcRect/>
          <a:stretch>
            <a:fillRect/>
          </a:stretch>
        </p:blipFill>
        <p:spPr bwMode="auto">
          <a:xfrm>
            <a:off x="654050" y="601663"/>
            <a:ext cx="1462088" cy="1090612"/>
          </a:xfrm>
          <a:prstGeom prst="rect">
            <a:avLst/>
          </a:prstGeom>
          <a:noFill/>
          <a:ln w="12700">
            <a:noFill/>
            <a:miter lim="400000"/>
            <a:headEnd/>
            <a:tailEnd/>
          </a:ln>
        </p:spPr>
      </p:pic>
      <p:pic>
        <p:nvPicPr>
          <p:cNvPr id="25604" name="image5.pdf"/>
          <p:cNvPicPr>
            <a:picLocks noChangeAspect="1" noChangeArrowheads="1"/>
          </p:cNvPicPr>
          <p:nvPr/>
        </p:nvPicPr>
        <p:blipFill>
          <a:blip r:embed="rId5"/>
          <a:srcRect/>
          <a:stretch>
            <a:fillRect/>
          </a:stretch>
        </p:blipFill>
        <p:spPr bwMode="auto">
          <a:xfrm>
            <a:off x="10088563" y="601663"/>
            <a:ext cx="1462087" cy="1090612"/>
          </a:xfrm>
          <a:prstGeom prst="rect">
            <a:avLst/>
          </a:prstGeom>
          <a:noFill/>
          <a:ln w="12700">
            <a:noFill/>
            <a:miter lim="400000"/>
            <a:headEnd/>
            <a:tailEnd/>
          </a:ln>
        </p:spPr>
      </p:pic>
      <p:sp>
        <p:nvSpPr>
          <p:cNvPr id="25605" name="Shape 102"/>
          <p:cNvSpPr>
            <a:spLocks noChangeArrowheads="1"/>
          </p:cNvSpPr>
          <p:nvPr/>
        </p:nvSpPr>
        <p:spPr bwMode="auto">
          <a:xfrm>
            <a:off x="5592763" y="5592763"/>
            <a:ext cx="1179512" cy="427037"/>
          </a:xfrm>
          <a:prstGeom prst="rect">
            <a:avLst/>
          </a:prstGeom>
          <a:noFill/>
          <a:ln w="12700">
            <a:noFill/>
            <a:miter lim="400000"/>
          </a:ln>
        </p:spPr>
        <p:txBody>
          <a:bodyPr wrap="none" lIns="45719" rIns="45719">
            <a:spAutoFit/>
          </a:bodyPr>
          <a:lstStyle/>
          <a:p>
            <a:pPr marL="342900" indent="-342900">
              <a:lnSpc>
                <a:spcPct val="110000"/>
              </a:lnSpc>
            </a:pPr>
            <a:r>
              <a:rPr lang="zh-CN" altLang="en-US" sz="20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阿铭</a:t>
            </a:r>
            <a:r>
              <a:rPr lang="en-US" altLang="zh-CN" sz="20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linux</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780963"/>
            <a:ext cx="8429896" cy="2031325"/>
          </a:xfrm>
          <a:prstGeom prst="rect">
            <a:avLst/>
          </a:prstGeom>
        </p:spPr>
        <p:txBody>
          <a:bodyPr wrap="square">
            <a:spAutoFit/>
          </a:bodyPr>
          <a:lstStyle/>
          <a:p>
            <a:pPr>
              <a:buFontTx/>
              <a:buChar char="•"/>
            </a:pPr>
            <a:r>
              <a:rPr lang="zh-CN" altLang="en-US" dirty="0" smtClean="0">
                <a:solidFill>
                  <a:schemeClr val="bg1"/>
                </a:solidFill>
              </a:rPr>
              <a:t> </a:t>
            </a:r>
            <a:r>
              <a:rPr lang="en-US" altLang="zh-CN" dirty="0" smtClean="0">
                <a:solidFill>
                  <a:schemeClr val="bg1"/>
                </a:solidFill>
              </a:rPr>
              <a:t>yum install -y </a:t>
            </a:r>
            <a:r>
              <a:rPr lang="en-US" altLang="zh-CN" dirty="0" err="1" smtClean="0">
                <a:solidFill>
                  <a:schemeClr val="bg1"/>
                </a:solidFill>
              </a:rPr>
              <a:t>memcached</a:t>
            </a:r>
            <a:r>
              <a:rPr lang="en-US" altLang="zh-CN" dirty="0" smtClean="0">
                <a:solidFill>
                  <a:schemeClr val="bg1"/>
                </a:solidFill>
              </a:rPr>
              <a:t> </a:t>
            </a:r>
            <a:r>
              <a:rPr lang="en-US" altLang="zh-CN" dirty="0" err="1" smtClean="0">
                <a:solidFill>
                  <a:schemeClr val="bg1"/>
                </a:solidFill>
              </a:rPr>
              <a:t>libmemcached</a:t>
            </a:r>
            <a:r>
              <a:rPr lang="en-US" altLang="zh-CN" dirty="0" smtClean="0">
                <a:solidFill>
                  <a:schemeClr val="bg1"/>
                </a:solidFill>
              </a:rPr>
              <a:t> </a:t>
            </a:r>
            <a:r>
              <a:rPr lang="en-US" altLang="zh-CN" dirty="0" err="1" smtClean="0">
                <a:solidFill>
                  <a:schemeClr val="bg1"/>
                </a:solidFill>
              </a:rPr>
              <a:t>libevent</a:t>
            </a:r>
            <a:endParaRPr lang="en-US" altLang="zh-CN" dirty="0" smtClean="0">
              <a:solidFill>
                <a:schemeClr val="bg1"/>
              </a:solidFill>
            </a:endParaRPr>
          </a:p>
          <a:p>
            <a:pPr>
              <a:buFontTx/>
              <a:buChar char="•"/>
            </a:pPr>
            <a:r>
              <a:rPr lang="en-US" altLang="zh-CN" dirty="0">
                <a:solidFill>
                  <a:schemeClr val="bg1"/>
                </a:solidFill>
              </a:rPr>
              <a:t> </a:t>
            </a:r>
            <a:r>
              <a:rPr lang="en-US" altLang="zh-CN" dirty="0" smtClean="0">
                <a:solidFill>
                  <a:schemeClr val="bg1"/>
                </a:solidFill>
              </a:rPr>
              <a:t>systemctl start </a:t>
            </a:r>
            <a:r>
              <a:rPr lang="en-US" altLang="zh-CN" dirty="0" err="1" smtClean="0">
                <a:solidFill>
                  <a:schemeClr val="bg1"/>
                </a:solidFill>
              </a:rPr>
              <a:t>memcached</a:t>
            </a:r>
            <a:endParaRPr lang="en-US" altLang="zh-CN" dirty="0" smtClean="0">
              <a:solidFill>
                <a:schemeClr val="bg1"/>
              </a:solidFill>
            </a:endParaRPr>
          </a:p>
          <a:p>
            <a:pPr>
              <a:buFontTx/>
              <a:buChar char="•"/>
            </a:pP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vim /etc/</a:t>
            </a:r>
            <a:r>
              <a:rPr lang="en-US" altLang="zh-CN"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sysconfig</a:t>
            </a:r>
            <a:r>
              <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memcached</a:t>
            </a:r>
            <a:r>
              <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可以配置参数</a:t>
            </a:r>
            <a:endPar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buFontTx/>
              <a:buChar char="•"/>
            </a:pP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比如加上监听的</a:t>
            </a:r>
            <a:r>
              <a:rPr lang="en-US" altLang="zh-CN"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ip</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，可以把</a:t>
            </a: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OPTIONS</a:t>
            </a:r>
            <a:r>
              <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改为</a:t>
            </a: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OPTIONS</a:t>
            </a:r>
            <a:r>
              <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="127.0.0.1"</a:t>
            </a:r>
          </a:p>
          <a:p>
            <a:pPr>
              <a:buFontTx/>
              <a:buChar char="•"/>
            </a:pPr>
            <a:r>
              <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其中</a:t>
            </a:r>
            <a:r>
              <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指定</a:t>
            </a:r>
            <a:r>
              <a:rPr lang="en-US" altLang="zh-CN"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memcached</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分配内存</a:t>
            </a:r>
            <a:endPar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buFontTx/>
              <a:buChar char="•"/>
            </a:pP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指定最大并发数</a:t>
            </a:r>
            <a:endPar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buFontTx/>
              <a:buChar char="•"/>
            </a:pP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-u</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指定运行</a:t>
            </a:r>
            <a:r>
              <a:rPr lang="en-US" altLang="zh-CN"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memcached</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服务的用户</a:t>
            </a:r>
            <a:endPar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Shape 201"/>
          <p:cNvSpPr>
            <a:spLocks noChangeArrowheads="1"/>
          </p:cNvSpPr>
          <p:nvPr/>
        </p:nvSpPr>
        <p:spPr bwMode="auto">
          <a:xfrm>
            <a:off x="1468438" y="811213"/>
            <a:ext cx="7854950" cy="705485"/>
          </a:xfrm>
          <a:prstGeom prst="rect">
            <a:avLst/>
          </a:prstGeom>
          <a:noFill/>
          <a:ln w="12700">
            <a:noFill/>
            <a:miter lim="400000"/>
          </a:ln>
        </p:spPr>
        <p:txBody>
          <a:bodyPr lIns="45719" tIns="45719" rIns="45719" bIns="45719">
            <a:spAutoFit/>
          </a:bodyPr>
          <a:lstStyle/>
          <a:p>
            <a:r>
              <a:rPr lang="en-US" altLang="zh-CN" sz="4000" dirty="0" err="1"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Memcached</a:t>
            </a:r>
            <a:r>
              <a:rPr lang="zh-CN" altLang="en-US"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安装</a:t>
            </a:r>
            <a:endParaRPr lang="zh-CN" altLang="en-US"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623334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01"/>
          <p:cNvSpPr>
            <a:spLocks noChangeArrowheads="1"/>
          </p:cNvSpPr>
          <p:nvPr/>
        </p:nvSpPr>
        <p:spPr bwMode="auto">
          <a:xfrm>
            <a:off x="1468438" y="811213"/>
            <a:ext cx="7854950" cy="705485"/>
          </a:xfrm>
          <a:prstGeom prst="rect">
            <a:avLst/>
          </a:prstGeom>
          <a:noFill/>
          <a:ln w="12700">
            <a:noFill/>
            <a:miter lim="400000"/>
          </a:ln>
        </p:spPr>
        <p:txBody>
          <a:bodyPr lIns="45719" tIns="45719" rIns="45719" bIns="45719">
            <a:spAutoFit/>
          </a:bodyPr>
          <a:lstStyle/>
          <a:p>
            <a:r>
              <a:rPr lang="zh-CN" altLang="en-US"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查看</a:t>
            </a:r>
            <a:r>
              <a:rPr lang="en-US" altLang="zh-CN" sz="4000" dirty="0" err="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M</a:t>
            </a:r>
            <a:r>
              <a:rPr lang="en-US" altLang="zh-CN" sz="4000" dirty="0" err="1"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emcached</a:t>
            </a:r>
            <a:r>
              <a:rPr lang="zh-CN" altLang="en-US"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运行状态</a:t>
            </a:r>
            <a:endParaRPr lang="zh-CN" altLang="en-US"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矩形 3"/>
          <p:cNvSpPr/>
          <p:nvPr/>
        </p:nvSpPr>
        <p:spPr>
          <a:xfrm>
            <a:off x="1468438" y="1780963"/>
            <a:ext cx="8429896" cy="3293209"/>
          </a:xfrm>
          <a:prstGeom prst="rect">
            <a:avLst/>
          </a:prstGeom>
        </p:spPr>
        <p:txBody>
          <a:bodyPr wrap="square">
            <a:spAutoFit/>
          </a:bodyPr>
          <a:lstStyle/>
          <a:p>
            <a:pPr>
              <a:buFontTx/>
              <a:buChar char="•"/>
            </a:pPr>
            <a:r>
              <a:rPr lang="en-US" altLang="zh-CN" sz="2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800" dirty="0" err="1" smtClean="0">
                <a:solidFill>
                  <a:schemeClr val="bg1"/>
                </a:solidFill>
              </a:rPr>
              <a:t>memcached</a:t>
            </a:r>
            <a:r>
              <a:rPr lang="en-US" altLang="zh-CN" sz="2800" dirty="0" smtClean="0">
                <a:solidFill>
                  <a:schemeClr val="bg1"/>
                </a:solidFill>
              </a:rPr>
              <a:t>-tool </a:t>
            </a:r>
            <a:r>
              <a:rPr lang="en-US" altLang="zh-CN" sz="2800" dirty="0">
                <a:solidFill>
                  <a:schemeClr val="bg1"/>
                </a:solidFill>
              </a:rPr>
              <a:t>127.0.0.1:11211  </a:t>
            </a:r>
            <a:r>
              <a:rPr lang="en-US" altLang="zh-CN" sz="2800" dirty="0" smtClean="0">
                <a:solidFill>
                  <a:schemeClr val="bg1"/>
                </a:solidFill>
              </a:rPr>
              <a:t>stats</a:t>
            </a:r>
          </a:p>
          <a:p>
            <a:pPr>
              <a:buFontTx/>
              <a:buChar char="•"/>
            </a:pPr>
            <a:r>
              <a:rPr lang="en-US" altLang="zh-CN" sz="2800" dirty="0">
                <a:solidFill>
                  <a:schemeClr val="bg1"/>
                </a:solidFill>
              </a:rPr>
              <a:t> </a:t>
            </a:r>
            <a:r>
              <a:rPr lang="zh-CN" altLang="en-US" sz="2800" dirty="0" smtClean="0">
                <a:solidFill>
                  <a:schemeClr val="bg1"/>
                </a:solidFill>
              </a:rPr>
              <a:t>或者</a:t>
            </a:r>
            <a:r>
              <a:rPr lang="en-US" altLang="zh-CN" sz="2800" dirty="0">
                <a:solidFill>
                  <a:schemeClr val="bg1"/>
                </a:solidFill>
              </a:rPr>
              <a:t>echo stats |</a:t>
            </a:r>
            <a:r>
              <a:rPr lang="en-US" altLang="zh-CN" sz="2800" dirty="0" err="1">
                <a:solidFill>
                  <a:schemeClr val="bg1"/>
                </a:solidFill>
              </a:rPr>
              <a:t>nc</a:t>
            </a:r>
            <a:r>
              <a:rPr lang="en-US" altLang="zh-CN" sz="2800" dirty="0">
                <a:solidFill>
                  <a:schemeClr val="bg1"/>
                </a:solidFill>
              </a:rPr>
              <a:t> 127.0.0.1 11211  </a:t>
            </a:r>
            <a:r>
              <a:rPr lang="zh-CN" altLang="en-US" sz="2800" dirty="0">
                <a:solidFill>
                  <a:schemeClr val="bg1"/>
                </a:solidFill>
              </a:rPr>
              <a:t>需要安装</a:t>
            </a:r>
            <a:r>
              <a:rPr lang="en-US" altLang="zh-CN" sz="2800" dirty="0" err="1">
                <a:solidFill>
                  <a:schemeClr val="bg1"/>
                </a:solidFill>
              </a:rPr>
              <a:t>nc</a:t>
            </a:r>
            <a:r>
              <a:rPr lang="zh-CN" altLang="en-US" sz="2800" dirty="0">
                <a:solidFill>
                  <a:schemeClr val="bg1"/>
                </a:solidFill>
              </a:rPr>
              <a:t>工具  </a:t>
            </a:r>
            <a:r>
              <a:rPr lang="en-US" altLang="zh-CN" sz="2800" dirty="0">
                <a:solidFill>
                  <a:schemeClr val="bg1"/>
                </a:solidFill>
              </a:rPr>
              <a:t>yum install -y </a:t>
            </a:r>
            <a:r>
              <a:rPr lang="en-US" altLang="zh-CN" sz="2800" dirty="0" err="1" smtClean="0">
                <a:solidFill>
                  <a:schemeClr val="bg1"/>
                </a:solidFill>
              </a:rPr>
              <a:t>nc</a:t>
            </a:r>
            <a:endParaRPr lang="en-US" altLang="zh-CN" sz="2800" dirty="0" smtClean="0">
              <a:solidFill>
                <a:schemeClr val="bg1"/>
              </a:solidFill>
            </a:endParaRPr>
          </a:p>
          <a:p>
            <a:pPr>
              <a:buFontTx/>
              <a:buChar char="•"/>
            </a:pPr>
            <a:r>
              <a:rPr lang="en-US" altLang="zh-CN" sz="2800" dirty="0">
                <a:solidFill>
                  <a:schemeClr val="bg1"/>
                </a:solidFill>
              </a:rPr>
              <a:t> </a:t>
            </a:r>
            <a:r>
              <a:rPr lang="zh-CN" altLang="en-US" sz="2800" dirty="0" smtClean="0">
                <a:solidFill>
                  <a:schemeClr val="bg1"/>
                </a:solidFill>
              </a:rPr>
              <a:t>若</a:t>
            </a:r>
            <a:r>
              <a:rPr lang="zh-CN" altLang="en-US" sz="2800" dirty="0">
                <a:solidFill>
                  <a:schemeClr val="bg1"/>
                </a:solidFill>
              </a:rPr>
              <a:t>安装</a:t>
            </a:r>
            <a:r>
              <a:rPr lang="en-US" altLang="zh-CN" sz="2800" dirty="0" err="1">
                <a:solidFill>
                  <a:schemeClr val="bg1"/>
                </a:solidFill>
              </a:rPr>
              <a:t>libmemcached</a:t>
            </a:r>
            <a:r>
              <a:rPr lang="zh-CN" altLang="en-US" sz="2800" dirty="0">
                <a:solidFill>
                  <a:schemeClr val="bg1"/>
                </a:solidFill>
              </a:rPr>
              <a:t>后，可以使用</a:t>
            </a:r>
            <a:r>
              <a:rPr lang="zh-CN" altLang="en-US" sz="2800" dirty="0" smtClean="0">
                <a:solidFill>
                  <a:schemeClr val="bg1"/>
                </a:solidFill>
              </a:rPr>
              <a:t>命令</a:t>
            </a:r>
            <a:endParaRPr lang="en-US" altLang="zh-CN" sz="2800" dirty="0" smtClean="0">
              <a:solidFill>
                <a:schemeClr val="bg1"/>
              </a:solidFill>
            </a:endParaRPr>
          </a:p>
          <a:p>
            <a:pPr>
              <a:buFontTx/>
              <a:buChar char="•"/>
            </a:pPr>
            <a:r>
              <a:rPr lang="en-US" altLang="zh-CN" sz="2800" dirty="0">
                <a:solidFill>
                  <a:schemeClr val="bg1"/>
                </a:solidFill>
              </a:rPr>
              <a:t> </a:t>
            </a:r>
            <a:r>
              <a:rPr lang="en-US" altLang="zh-CN" sz="2800" dirty="0" err="1" smtClean="0">
                <a:solidFill>
                  <a:schemeClr val="bg1"/>
                </a:solidFill>
              </a:rPr>
              <a:t>memstat</a:t>
            </a:r>
            <a:r>
              <a:rPr lang="en-US" altLang="zh-CN" sz="2800" dirty="0" smtClean="0">
                <a:solidFill>
                  <a:schemeClr val="bg1"/>
                </a:solidFill>
              </a:rPr>
              <a:t> </a:t>
            </a:r>
            <a:r>
              <a:rPr lang="en-US" altLang="zh-CN" sz="2800" dirty="0">
                <a:solidFill>
                  <a:schemeClr val="bg1"/>
                </a:solidFill>
              </a:rPr>
              <a:t>--servers=127.0.0.1:11211 </a:t>
            </a:r>
            <a:r>
              <a:rPr lang="zh-CN" altLang="en-US" sz="2800" dirty="0">
                <a:solidFill>
                  <a:schemeClr val="bg1"/>
                </a:solidFill>
              </a:rPr>
              <a:t>查看</a:t>
            </a:r>
            <a:r>
              <a:rPr lang="en-US" altLang="zh-CN" sz="2800" dirty="0" err="1">
                <a:solidFill>
                  <a:schemeClr val="bg1"/>
                </a:solidFill>
              </a:rPr>
              <a:t>memcached</a:t>
            </a:r>
            <a:r>
              <a:rPr lang="zh-CN" altLang="en-US" sz="2800" dirty="0">
                <a:solidFill>
                  <a:schemeClr val="bg1"/>
                </a:solidFill>
              </a:rPr>
              <a:t>服务</a:t>
            </a:r>
            <a:r>
              <a:rPr lang="zh-CN" altLang="en-US" sz="2800" dirty="0" smtClean="0">
                <a:solidFill>
                  <a:schemeClr val="bg1"/>
                </a:solidFill>
              </a:rPr>
              <a:t>状态</a:t>
            </a:r>
            <a:endParaRPr lang="en-US" altLang="zh-CN" sz="2800" dirty="0" smtClean="0">
              <a:solidFill>
                <a:schemeClr val="bg1"/>
              </a:solidFill>
            </a:endParaRPr>
          </a:p>
          <a:p>
            <a:endParaRPr lang="en-US" altLang="zh-CN" sz="2000" dirty="0">
              <a:solidFill>
                <a:schemeClr val="bg1"/>
              </a:solidFill>
            </a:endParaRPr>
          </a:p>
          <a:p>
            <a:pPr>
              <a:buFontTx/>
              <a:buChar char="•"/>
            </a:pPr>
            <a:endParaRPr lang="en-US" altLang="zh-CN" sz="2000" dirty="0" smtClean="0">
              <a:solidFill>
                <a:schemeClr val="bg1"/>
              </a:solidFill>
            </a:endParaRPr>
          </a:p>
        </p:txBody>
      </p:sp>
    </p:spTree>
    <p:extLst>
      <p:ext uri="{BB962C8B-B14F-4D97-AF65-F5344CB8AC3E}">
        <p14:creationId xmlns:p14="http://schemas.microsoft.com/office/powerpoint/2010/main" val="41595448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780963"/>
            <a:ext cx="8429896" cy="2554545"/>
          </a:xfrm>
          <a:prstGeom prst="rect">
            <a:avLst/>
          </a:prstGeom>
        </p:spPr>
        <p:txBody>
          <a:bodyPr wrap="square">
            <a:spAutoFit/>
          </a:bodyPr>
          <a:lstStyle/>
          <a:p>
            <a:pPr>
              <a:buFontTx/>
              <a:buChar char="•"/>
            </a:pPr>
            <a:r>
              <a:rPr lang="en-US" altLang="zh-CN" sz="2000" dirty="0" smtClean="0">
                <a:solidFill>
                  <a:schemeClr val="bg1"/>
                </a:solidFill>
                <a:latin typeface="微软雅黑" panose="020B0503020204020204" pitchFamily="34" charset="-122"/>
                <a:ea typeface="微软雅黑" panose="020B0503020204020204" pitchFamily="34" charset="-122"/>
              </a:rPr>
              <a:t> telnet 127.0.0.1 11211</a:t>
            </a:r>
          </a:p>
          <a:p>
            <a:pPr>
              <a:buFontTx/>
              <a:buChar char="•"/>
            </a:pPr>
            <a:r>
              <a:rPr lang="en-US" altLang="zh-CN" sz="2000" dirty="0">
                <a:solidFill>
                  <a:schemeClr val="bg1"/>
                </a:solidFill>
                <a:latin typeface="微软雅黑" panose="020B0503020204020204" pitchFamily="34" charset="-122"/>
                <a:ea typeface="微软雅黑" panose="020B0503020204020204" pitchFamily="34" charset="-122"/>
              </a:rPr>
              <a:t> set key2 0 30 2</a:t>
            </a:r>
          </a:p>
          <a:p>
            <a:r>
              <a:rPr lang="en-US" altLang="zh-CN" sz="2000" dirty="0">
                <a:solidFill>
                  <a:schemeClr val="bg1"/>
                </a:solidFill>
                <a:latin typeface="微软雅黑" panose="020B0503020204020204" pitchFamily="34" charset="-122"/>
                <a:ea typeface="微软雅黑" panose="020B0503020204020204" pitchFamily="34" charset="-122"/>
              </a:rPr>
              <a:t>ab</a:t>
            </a:r>
          </a:p>
          <a:p>
            <a:r>
              <a:rPr lang="en-US" altLang="zh-CN" sz="2000" dirty="0">
                <a:solidFill>
                  <a:schemeClr val="bg1"/>
                </a:solidFill>
                <a:latin typeface="微软雅黑" panose="020B0503020204020204" pitchFamily="34" charset="-122"/>
                <a:ea typeface="微软雅黑" panose="020B0503020204020204" pitchFamily="34" charset="-122"/>
              </a:rPr>
              <a:t>STORED</a:t>
            </a:r>
          </a:p>
          <a:p>
            <a:r>
              <a:rPr lang="en-US" altLang="zh-CN" sz="2000" dirty="0">
                <a:solidFill>
                  <a:schemeClr val="bg1"/>
                </a:solidFill>
                <a:latin typeface="微软雅黑" panose="020B0503020204020204" pitchFamily="34" charset="-122"/>
                <a:ea typeface="微软雅黑" panose="020B0503020204020204" pitchFamily="34" charset="-122"/>
              </a:rPr>
              <a:t>get key2</a:t>
            </a:r>
          </a:p>
          <a:p>
            <a:r>
              <a:rPr lang="en-US" altLang="zh-CN" sz="2000" dirty="0">
                <a:solidFill>
                  <a:schemeClr val="bg1"/>
                </a:solidFill>
                <a:latin typeface="微软雅黑" panose="020B0503020204020204" pitchFamily="34" charset="-122"/>
                <a:ea typeface="微软雅黑" panose="020B0503020204020204" pitchFamily="34" charset="-122"/>
              </a:rPr>
              <a:t>VALUE key2 0 2</a:t>
            </a:r>
          </a:p>
          <a:p>
            <a:r>
              <a:rPr lang="en-US" altLang="zh-CN" sz="2000" dirty="0">
                <a:solidFill>
                  <a:schemeClr val="bg1"/>
                </a:solidFill>
                <a:latin typeface="微软雅黑" panose="020B0503020204020204" pitchFamily="34" charset="-122"/>
                <a:ea typeface="微软雅黑" panose="020B0503020204020204" pitchFamily="34" charset="-122"/>
              </a:rPr>
              <a:t>ab</a:t>
            </a:r>
          </a:p>
          <a:p>
            <a:r>
              <a:rPr lang="en-US" altLang="zh-CN" sz="2000" dirty="0" smtClean="0">
                <a:solidFill>
                  <a:schemeClr val="bg1"/>
                </a:solidFill>
                <a:latin typeface="微软雅黑" panose="020B0503020204020204" pitchFamily="34" charset="-122"/>
                <a:ea typeface="微软雅黑" panose="020B0503020204020204" pitchFamily="34" charset="-122"/>
              </a:rPr>
              <a:t>END</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3" name="Shape 201"/>
          <p:cNvSpPr>
            <a:spLocks noChangeArrowheads="1"/>
          </p:cNvSpPr>
          <p:nvPr/>
        </p:nvSpPr>
        <p:spPr bwMode="auto">
          <a:xfrm>
            <a:off x="1468438" y="811213"/>
            <a:ext cx="7854950" cy="705485"/>
          </a:xfrm>
          <a:prstGeom prst="rect">
            <a:avLst/>
          </a:prstGeom>
          <a:noFill/>
          <a:ln w="12700">
            <a:noFill/>
            <a:miter lim="400000"/>
          </a:ln>
        </p:spPr>
        <p:txBody>
          <a:bodyPr lIns="45719" tIns="45719" rIns="45719" bIns="45719">
            <a:spAutoFit/>
          </a:bodyPr>
          <a:lstStyle/>
          <a:p>
            <a:r>
              <a:rPr lang="en-US" altLang="zh-CN" sz="4000" dirty="0" err="1"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Memcached</a:t>
            </a:r>
            <a:r>
              <a:rPr lang="zh-CN" altLang="en-US"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命令行</a:t>
            </a:r>
            <a:endParaRPr lang="zh-CN" altLang="en-US"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3213789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780963"/>
            <a:ext cx="8429896" cy="2862322"/>
          </a:xfrm>
          <a:prstGeom prst="rect">
            <a:avLst/>
          </a:prstGeom>
        </p:spPr>
        <p:txBody>
          <a:bodyPr wrap="square">
            <a:spAutoFit/>
          </a:bodyPr>
          <a:lstStyle/>
          <a:p>
            <a:pPr>
              <a:buFontTx/>
              <a:buChar char="•"/>
            </a:pPr>
            <a:r>
              <a:rPr lang="en-US" altLang="zh-CN" sz="2000" dirty="0" smtClean="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rPr>
              <a:t>&lt;</a:t>
            </a:r>
            <a:r>
              <a:rPr lang="en-US" altLang="zh-CN" sz="2000" dirty="0">
                <a:solidFill>
                  <a:schemeClr val="bg1"/>
                </a:solidFill>
              </a:rPr>
              <a:t>command name&gt; &lt;key&gt; &lt;flags&gt; &lt;</a:t>
            </a:r>
            <a:r>
              <a:rPr lang="en-US" altLang="zh-CN" sz="2000" dirty="0" err="1">
                <a:solidFill>
                  <a:schemeClr val="bg1"/>
                </a:solidFill>
              </a:rPr>
              <a:t>exptime</a:t>
            </a:r>
            <a:r>
              <a:rPr lang="en-US" altLang="zh-CN" sz="2000" dirty="0">
                <a:solidFill>
                  <a:schemeClr val="bg1"/>
                </a:solidFill>
              </a:rPr>
              <a:t>&gt; &lt;bytes&gt;\r\n &lt;data block&gt;\</a:t>
            </a:r>
            <a:r>
              <a:rPr lang="en-US" altLang="zh-CN" sz="2000" dirty="0" smtClean="0">
                <a:solidFill>
                  <a:schemeClr val="bg1"/>
                </a:solidFill>
              </a:rPr>
              <a:t>r\n</a:t>
            </a:r>
          </a:p>
          <a:p>
            <a:pPr>
              <a:buFontTx/>
              <a:buChar char="•"/>
            </a:pPr>
            <a:r>
              <a:rPr lang="en-US" altLang="zh-CN" sz="2000" dirty="0">
                <a:solidFill>
                  <a:schemeClr val="bg1"/>
                </a:solidFill>
              </a:rPr>
              <a:t> </a:t>
            </a:r>
            <a:r>
              <a:rPr lang="zh-CN" altLang="en-US" sz="2000" dirty="0" smtClean="0">
                <a:solidFill>
                  <a:schemeClr val="bg1"/>
                </a:solidFill>
              </a:rPr>
              <a:t>注</a:t>
            </a:r>
            <a:r>
              <a:rPr lang="zh-CN" altLang="en-US" sz="2000" dirty="0">
                <a:solidFill>
                  <a:schemeClr val="bg1"/>
                </a:solidFill>
              </a:rPr>
              <a:t>：</a:t>
            </a:r>
            <a:r>
              <a:rPr lang="en-US" altLang="zh-CN" sz="2000" dirty="0">
                <a:solidFill>
                  <a:schemeClr val="bg1"/>
                </a:solidFill>
              </a:rPr>
              <a:t>\r\n</a:t>
            </a:r>
            <a:r>
              <a:rPr lang="zh-CN" altLang="en-US" sz="2000" dirty="0">
                <a:solidFill>
                  <a:schemeClr val="bg1"/>
                </a:solidFill>
              </a:rPr>
              <a:t>在</a:t>
            </a:r>
            <a:r>
              <a:rPr lang="en-US" altLang="zh-CN" sz="2000" dirty="0">
                <a:solidFill>
                  <a:schemeClr val="bg1"/>
                </a:solidFill>
              </a:rPr>
              <a:t>windows</a:t>
            </a:r>
            <a:r>
              <a:rPr lang="zh-CN" altLang="en-US" sz="2000" dirty="0">
                <a:solidFill>
                  <a:schemeClr val="bg1"/>
                </a:solidFill>
              </a:rPr>
              <a:t>下是</a:t>
            </a:r>
            <a:r>
              <a:rPr lang="en-US" altLang="zh-CN" sz="2000" dirty="0">
                <a:solidFill>
                  <a:schemeClr val="bg1"/>
                </a:solidFill>
              </a:rPr>
              <a:t>Enter</a:t>
            </a:r>
            <a:r>
              <a:rPr lang="zh-CN" altLang="en-US" sz="2000" dirty="0" smtClean="0">
                <a:solidFill>
                  <a:schemeClr val="bg1"/>
                </a:solidFill>
              </a:rPr>
              <a:t>键</a:t>
            </a:r>
            <a:r>
              <a:rPr lang="en-US" altLang="zh-CN" sz="2000" dirty="0">
                <a:solidFill>
                  <a:schemeClr val="bg1"/>
                </a:solidFill>
              </a:rPr>
              <a:t> </a:t>
            </a:r>
            <a:endParaRPr lang="en-US" altLang="zh-CN" sz="2000" dirty="0" smtClean="0">
              <a:solidFill>
                <a:schemeClr val="bg1"/>
              </a:solidFill>
            </a:endParaRPr>
          </a:p>
          <a:p>
            <a:pPr>
              <a:buFontTx/>
              <a:buChar char="•"/>
            </a:pPr>
            <a:r>
              <a:rPr lang="en-US" altLang="zh-CN" sz="2000" dirty="0" smtClean="0">
                <a:solidFill>
                  <a:schemeClr val="bg1"/>
                </a:solidFill>
              </a:rPr>
              <a:t> &lt;</a:t>
            </a:r>
            <a:r>
              <a:rPr lang="en-US" altLang="zh-CN" sz="2000" dirty="0">
                <a:solidFill>
                  <a:schemeClr val="bg1"/>
                </a:solidFill>
              </a:rPr>
              <a:t>command name&gt; </a:t>
            </a:r>
            <a:r>
              <a:rPr lang="zh-CN" altLang="en-US" sz="2000" dirty="0">
                <a:solidFill>
                  <a:schemeClr val="bg1"/>
                </a:solidFill>
              </a:rPr>
              <a:t>可以</a:t>
            </a:r>
            <a:r>
              <a:rPr lang="zh-CN" altLang="en-US" sz="2000" dirty="0" smtClean="0">
                <a:solidFill>
                  <a:schemeClr val="bg1"/>
                </a:solidFill>
              </a:rPr>
              <a:t>是</a:t>
            </a:r>
            <a:r>
              <a:rPr lang="en-US" altLang="zh-CN" sz="2000" dirty="0" smtClean="0">
                <a:solidFill>
                  <a:schemeClr val="bg1"/>
                </a:solidFill>
              </a:rPr>
              <a:t>set, add, replace</a:t>
            </a:r>
          </a:p>
          <a:p>
            <a:pPr>
              <a:buFontTx/>
              <a:buChar char="•"/>
            </a:pPr>
            <a:r>
              <a:rPr lang="en-US" altLang="zh-CN" sz="2000" dirty="0" smtClean="0">
                <a:solidFill>
                  <a:schemeClr val="bg1"/>
                </a:solidFill>
              </a:rPr>
              <a:t> set</a:t>
            </a:r>
            <a:r>
              <a:rPr lang="zh-CN" altLang="en-US" sz="2000" dirty="0" smtClean="0">
                <a:solidFill>
                  <a:schemeClr val="bg1"/>
                </a:solidFill>
              </a:rPr>
              <a:t>表示</a:t>
            </a:r>
            <a:r>
              <a:rPr lang="zh-CN" altLang="en-US" sz="2000" dirty="0">
                <a:solidFill>
                  <a:schemeClr val="bg1"/>
                </a:solidFill>
              </a:rPr>
              <a:t>按照相应的</a:t>
            </a:r>
            <a:r>
              <a:rPr lang="en-US" altLang="zh-CN" sz="2000" dirty="0">
                <a:solidFill>
                  <a:schemeClr val="bg1"/>
                </a:solidFill>
              </a:rPr>
              <a:t>&lt;key&gt;</a:t>
            </a:r>
            <a:r>
              <a:rPr lang="zh-CN" altLang="en-US" sz="2000" dirty="0">
                <a:solidFill>
                  <a:schemeClr val="bg1"/>
                </a:solidFill>
              </a:rPr>
              <a:t>存储该数据，没有的时候增加，有</a:t>
            </a:r>
            <a:r>
              <a:rPr lang="zh-CN" altLang="en-US" sz="2000" dirty="0" smtClean="0">
                <a:solidFill>
                  <a:schemeClr val="bg1"/>
                </a:solidFill>
              </a:rPr>
              <a:t>的</a:t>
            </a:r>
            <a:r>
              <a:rPr lang="zh-CN" altLang="en-US" sz="2000" dirty="0">
                <a:solidFill>
                  <a:schemeClr val="bg1"/>
                </a:solidFill>
              </a:rPr>
              <a:t>时候</a:t>
            </a:r>
            <a:r>
              <a:rPr lang="zh-CN" altLang="en-US" sz="2000" dirty="0" smtClean="0">
                <a:solidFill>
                  <a:schemeClr val="bg1"/>
                </a:solidFill>
              </a:rPr>
              <a:t>覆盖</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smtClean="0">
                <a:solidFill>
                  <a:schemeClr val="bg1"/>
                </a:solidFill>
              </a:rPr>
              <a:t>add</a:t>
            </a:r>
            <a:r>
              <a:rPr lang="zh-CN" altLang="en-US" sz="2000" dirty="0" smtClean="0">
                <a:solidFill>
                  <a:schemeClr val="bg1"/>
                </a:solidFill>
              </a:rPr>
              <a:t>表示</a:t>
            </a:r>
            <a:r>
              <a:rPr lang="zh-CN" altLang="en-US" sz="2000" dirty="0">
                <a:solidFill>
                  <a:schemeClr val="bg1"/>
                </a:solidFill>
              </a:rPr>
              <a:t>按照相应的</a:t>
            </a:r>
            <a:r>
              <a:rPr lang="en-US" altLang="zh-CN" sz="2000" dirty="0">
                <a:solidFill>
                  <a:schemeClr val="bg1"/>
                </a:solidFill>
              </a:rPr>
              <a:t>&lt;key&gt;</a:t>
            </a:r>
            <a:r>
              <a:rPr lang="zh-CN" altLang="en-US" sz="2000" dirty="0">
                <a:solidFill>
                  <a:schemeClr val="bg1"/>
                </a:solidFill>
              </a:rPr>
              <a:t>添加该数据</a:t>
            </a:r>
            <a:r>
              <a:rPr lang="en-US" altLang="zh-CN" sz="2000" dirty="0">
                <a:solidFill>
                  <a:schemeClr val="bg1"/>
                </a:solidFill>
              </a:rPr>
              <a:t>,</a:t>
            </a:r>
            <a:r>
              <a:rPr lang="zh-CN" altLang="en-US" sz="2000" dirty="0">
                <a:solidFill>
                  <a:schemeClr val="bg1"/>
                </a:solidFill>
              </a:rPr>
              <a:t>但是如果该</a:t>
            </a:r>
            <a:r>
              <a:rPr lang="en-US" altLang="zh-CN" sz="2000" dirty="0">
                <a:solidFill>
                  <a:schemeClr val="bg1"/>
                </a:solidFill>
              </a:rPr>
              <a:t>&lt;key&gt;</a:t>
            </a:r>
            <a:r>
              <a:rPr lang="zh-CN" altLang="en-US" sz="2000" dirty="0">
                <a:solidFill>
                  <a:schemeClr val="bg1"/>
                </a:solidFill>
              </a:rPr>
              <a:t>已经存在则会操作</a:t>
            </a:r>
            <a:r>
              <a:rPr lang="zh-CN" altLang="en-US" sz="2000" dirty="0" smtClean="0">
                <a:solidFill>
                  <a:schemeClr val="bg1"/>
                </a:solidFill>
              </a:rPr>
              <a:t>失败</a:t>
            </a:r>
            <a:endParaRPr lang="en-US" altLang="zh-CN" sz="2000" dirty="0" smtClean="0">
              <a:solidFill>
                <a:schemeClr val="bg1"/>
              </a:solidFill>
            </a:endParaRPr>
          </a:p>
          <a:p>
            <a:pPr>
              <a:buFontTx/>
              <a:buChar char="•"/>
            </a:pPr>
            <a:r>
              <a:rPr lang="en-US" altLang="zh-CN" sz="2000" dirty="0" smtClean="0">
                <a:solidFill>
                  <a:schemeClr val="bg1"/>
                </a:solidFill>
              </a:rPr>
              <a:t> replace</a:t>
            </a:r>
            <a:r>
              <a:rPr lang="zh-CN" altLang="en-US" sz="2000" dirty="0" smtClean="0">
                <a:solidFill>
                  <a:schemeClr val="bg1"/>
                </a:solidFill>
              </a:rPr>
              <a:t>表示</a:t>
            </a:r>
            <a:r>
              <a:rPr lang="zh-CN" altLang="en-US" sz="2000" dirty="0">
                <a:solidFill>
                  <a:schemeClr val="bg1"/>
                </a:solidFill>
              </a:rPr>
              <a:t>按照相应的</a:t>
            </a:r>
            <a:r>
              <a:rPr lang="en-US" altLang="zh-CN" sz="2000" dirty="0">
                <a:solidFill>
                  <a:schemeClr val="bg1"/>
                </a:solidFill>
              </a:rPr>
              <a:t>&lt;key&gt;</a:t>
            </a:r>
            <a:r>
              <a:rPr lang="zh-CN" altLang="en-US" sz="2000" dirty="0">
                <a:solidFill>
                  <a:schemeClr val="bg1"/>
                </a:solidFill>
              </a:rPr>
              <a:t>替换数据</a:t>
            </a:r>
            <a:r>
              <a:rPr lang="en-US" altLang="zh-CN" sz="2000" dirty="0">
                <a:solidFill>
                  <a:schemeClr val="bg1"/>
                </a:solidFill>
              </a:rPr>
              <a:t>,</a:t>
            </a:r>
            <a:r>
              <a:rPr lang="zh-CN" altLang="en-US" sz="2000" dirty="0">
                <a:solidFill>
                  <a:schemeClr val="bg1"/>
                </a:solidFill>
              </a:rPr>
              <a:t>但是如果该</a:t>
            </a:r>
            <a:r>
              <a:rPr lang="en-US" altLang="zh-CN" sz="2000" dirty="0">
                <a:solidFill>
                  <a:schemeClr val="bg1"/>
                </a:solidFill>
              </a:rPr>
              <a:t>&lt;key&gt;</a:t>
            </a:r>
            <a:r>
              <a:rPr lang="zh-CN" altLang="en-US" sz="2000" dirty="0">
                <a:solidFill>
                  <a:schemeClr val="bg1"/>
                </a:solidFill>
              </a:rPr>
              <a:t>不存在则操作失败</a:t>
            </a:r>
            <a:r>
              <a:rPr lang="zh-CN" altLang="en-US" sz="2000" dirty="0" smtClean="0">
                <a:solidFill>
                  <a:schemeClr val="bg1"/>
                </a:solidFill>
              </a:rPr>
              <a:t>。</a:t>
            </a:r>
            <a:endParaRPr lang="en-US" altLang="zh-CN" sz="2000" dirty="0" smtClean="0">
              <a:solidFill>
                <a:schemeClr val="bg1"/>
              </a:solidFill>
            </a:endParaRPr>
          </a:p>
          <a:p>
            <a:pPr>
              <a:buFontTx/>
              <a:buChar char="•"/>
            </a:pPr>
            <a:r>
              <a:rPr lang="en-US" altLang="zh-CN" sz="2000" dirty="0" smtClean="0">
                <a:solidFill>
                  <a:schemeClr val="bg1"/>
                </a:solidFill>
              </a:rPr>
              <a:t> </a:t>
            </a:r>
            <a:r>
              <a:rPr lang="en-US" altLang="zh-CN" sz="2000" dirty="0">
                <a:solidFill>
                  <a:schemeClr val="bg1"/>
                </a:solidFill>
              </a:rPr>
              <a:t>&lt;key&gt; </a:t>
            </a:r>
            <a:r>
              <a:rPr lang="zh-CN" altLang="en-US" sz="2000" dirty="0">
                <a:solidFill>
                  <a:schemeClr val="bg1"/>
                </a:solidFill>
              </a:rPr>
              <a:t>客户端需要保存数据的</a:t>
            </a:r>
            <a:r>
              <a:rPr lang="en-US" altLang="zh-CN" sz="2000" dirty="0" smtClean="0">
                <a:solidFill>
                  <a:schemeClr val="bg1"/>
                </a:solidFill>
              </a:rPr>
              <a:t>key</a:t>
            </a:r>
            <a:endParaRPr lang="zh-CN" altLang="en-US" sz="2000" dirty="0">
              <a:solidFill>
                <a:schemeClr val="bg1"/>
              </a:solidFill>
            </a:endParaRPr>
          </a:p>
        </p:txBody>
      </p:sp>
      <p:sp>
        <p:nvSpPr>
          <p:cNvPr id="3" name="Shape 201"/>
          <p:cNvSpPr>
            <a:spLocks noChangeArrowheads="1"/>
          </p:cNvSpPr>
          <p:nvPr/>
        </p:nvSpPr>
        <p:spPr bwMode="auto">
          <a:xfrm>
            <a:off x="1468438" y="811213"/>
            <a:ext cx="7854950" cy="705485"/>
          </a:xfrm>
          <a:prstGeom prst="rect">
            <a:avLst/>
          </a:prstGeom>
          <a:noFill/>
          <a:ln w="12700">
            <a:noFill/>
            <a:miter lim="400000"/>
          </a:ln>
        </p:spPr>
        <p:txBody>
          <a:bodyPr lIns="45719" tIns="45719" rIns="45719" bIns="45719">
            <a:spAutoFit/>
          </a:bodyPr>
          <a:lstStyle/>
          <a:p>
            <a:r>
              <a:rPr lang="en-US" altLang="zh-CN" sz="4000" dirty="0" err="1"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Memcached</a:t>
            </a:r>
            <a:r>
              <a:rPr lang="zh-CN" altLang="en-US"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语法规则</a:t>
            </a:r>
            <a:endParaRPr lang="zh-CN" altLang="en-US"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6585691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780963"/>
            <a:ext cx="8429896" cy="3170099"/>
          </a:xfrm>
          <a:prstGeom prst="rect">
            <a:avLst/>
          </a:prstGeom>
        </p:spPr>
        <p:txBody>
          <a:bodyPr wrap="square">
            <a:spAutoFit/>
          </a:bodyPr>
          <a:lstStyle/>
          <a:p>
            <a:pPr>
              <a:buFontTx/>
              <a:buChar char="•"/>
            </a:pPr>
            <a:r>
              <a:rPr lang="en-US" altLang="zh-CN" sz="2000" dirty="0" smtClean="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rPr>
              <a:t> </a:t>
            </a:r>
            <a:r>
              <a:rPr lang="en-US" altLang="zh-CN" sz="2000" dirty="0">
                <a:solidFill>
                  <a:schemeClr val="bg1"/>
                </a:solidFill>
              </a:rPr>
              <a:t>&lt;flags&gt; </a:t>
            </a:r>
            <a:r>
              <a:rPr lang="zh-CN" altLang="en-US" sz="2000" dirty="0">
                <a:solidFill>
                  <a:schemeClr val="bg1"/>
                </a:solidFill>
              </a:rPr>
              <a:t>是一个</a:t>
            </a:r>
            <a:r>
              <a:rPr lang="en-US" altLang="zh-CN" sz="2000" dirty="0">
                <a:solidFill>
                  <a:schemeClr val="bg1"/>
                </a:solidFill>
              </a:rPr>
              <a:t>16</a:t>
            </a:r>
            <a:r>
              <a:rPr lang="zh-CN" altLang="en-US" sz="2000" dirty="0">
                <a:solidFill>
                  <a:schemeClr val="bg1"/>
                </a:solidFill>
              </a:rPr>
              <a:t>位的无符号的整数</a:t>
            </a:r>
            <a:r>
              <a:rPr lang="en-US" altLang="zh-CN" sz="2000" dirty="0">
                <a:solidFill>
                  <a:schemeClr val="bg1"/>
                </a:solidFill>
              </a:rPr>
              <a:t>(</a:t>
            </a:r>
            <a:r>
              <a:rPr lang="zh-CN" altLang="en-US" sz="2000" dirty="0">
                <a:solidFill>
                  <a:schemeClr val="bg1"/>
                </a:solidFill>
              </a:rPr>
              <a:t>以十进制的方式表示</a:t>
            </a:r>
            <a:r>
              <a:rPr lang="en-US" altLang="zh-CN" sz="2000" dirty="0">
                <a:solidFill>
                  <a:schemeClr val="bg1"/>
                </a:solidFill>
              </a:rPr>
              <a:t>)</a:t>
            </a:r>
            <a:r>
              <a:rPr lang="zh-CN" altLang="en-US" sz="2000" dirty="0">
                <a:solidFill>
                  <a:schemeClr val="bg1"/>
                </a:solidFill>
              </a:rPr>
              <a:t>。</a:t>
            </a:r>
            <a:br>
              <a:rPr lang="zh-CN" altLang="en-US" sz="2000" dirty="0">
                <a:solidFill>
                  <a:schemeClr val="bg1"/>
                </a:solidFill>
              </a:rPr>
            </a:br>
            <a:r>
              <a:rPr lang="zh-CN" altLang="en-US" sz="2000" dirty="0">
                <a:solidFill>
                  <a:schemeClr val="bg1"/>
                </a:solidFill>
              </a:rPr>
              <a:t>该标志将和需要存储的数据一起存储</a:t>
            </a:r>
            <a:r>
              <a:rPr lang="en-US" altLang="zh-CN" sz="2000" dirty="0">
                <a:solidFill>
                  <a:schemeClr val="bg1"/>
                </a:solidFill>
              </a:rPr>
              <a:t>,</a:t>
            </a:r>
            <a:r>
              <a:rPr lang="zh-CN" altLang="en-US" sz="2000" dirty="0">
                <a:solidFill>
                  <a:schemeClr val="bg1"/>
                </a:solidFill>
              </a:rPr>
              <a:t>并在客户端</a:t>
            </a:r>
            <a:r>
              <a:rPr lang="en-US" altLang="zh-CN" sz="2000" dirty="0">
                <a:solidFill>
                  <a:schemeClr val="bg1"/>
                </a:solidFill>
              </a:rPr>
              <a:t>get</a:t>
            </a:r>
            <a:r>
              <a:rPr lang="zh-CN" altLang="en-US" sz="2000" dirty="0">
                <a:solidFill>
                  <a:schemeClr val="bg1"/>
                </a:solidFill>
              </a:rPr>
              <a:t>数据时返回。</a:t>
            </a:r>
            <a:br>
              <a:rPr lang="zh-CN" altLang="en-US" sz="2000" dirty="0">
                <a:solidFill>
                  <a:schemeClr val="bg1"/>
                </a:solidFill>
              </a:rPr>
            </a:br>
            <a:r>
              <a:rPr lang="zh-CN" altLang="en-US" sz="2000" dirty="0" smtClean="0">
                <a:solidFill>
                  <a:schemeClr val="bg1"/>
                </a:solidFill>
              </a:rPr>
              <a:t>客户端可以</a:t>
            </a:r>
            <a:r>
              <a:rPr lang="zh-CN" altLang="en-US" sz="2000" dirty="0">
                <a:solidFill>
                  <a:schemeClr val="bg1"/>
                </a:solidFill>
              </a:rPr>
              <a:t>将此标志用做特殊用途，此标志对服务器来说是不透明的。</a:t>
            </a:r>
          </a:p>
          <a:p>
            <a:pPr>
              <a:buFontTx/>
              <a:buChar char="•"/>
            </a:pPr>
            <a:r>
              <a:rPr lang="en-US" altLang="zh-CN" sz="2000" dirty="0" smtClean="0">
                <a:solidFill>
                  <a:schemeClr val="bg1"/>
                </a:solidFill>
              </a:rPr>
              <a:t> </a:t>
            </a:r>
            <a:r>
              <a:rPr lang="en-US" altLang="zh-CN" sz="2000" dirty="0">
                <a:solidFill>
                  <a:schemeClr val="bg1"/>
                </a:solidFill>
              </a:rPr>
              <a:t>&lt;</a:t>
            </a:r>
            <a:r>
              <a:rPr lang="en-US" altLang="zh-CN" sz="2000" dirty="0" err="1">
                <a:solidFill>
                  <a:schemeClr val="bg1"/>
                </a:solidFill>
              </a:rPr>
              <a:t>exptime</a:t>
            </a:r>
            <a:r>
              <a:rPr lang="en-US" altLang="zh-CN" sz="2000" dirty="0">
                <a:solidFill>
                  <a:schemeClr val="bg1"/>
                </a:solidFill>
              </a:rPr>
              <a:t>&gt; </a:t>
            </a:r>
            <a:r>
              <a:rPr lang="zh-CN" altLang="en-US" sz="2000" dirty="0" smtClean="0">
                <a:solidFill>
                  <a:schemeClr val="bg1"/>
                </a:solidFill>
              </a:rPr>
              <a:t>为过期</a:t>
            </a:r>
            <a:r>
              <a:rPr lang="zh-CN" altLang="en-US" sz="2000" dirty="0">
                <a:solidFill>
                  <a:schemeClr val="bg1"/>
                </a:solidFill>
              </a:rPr>
              <a:t>的时间。</a:t>
            </a:r>
            <a:br>
              <a:rPr lang="zh-CN" altLang="en-US" sz="2000" dirty="0">
                <a:solidFill>
                  <a:schemeClr val="bg1"/>
                </a:solidFill>
              </a:rPr>
            </a:br>
            <a:r>
              <a:rPr lang="zh-CN" altLang="en-US" sz="2000" dirty="0">
                <a:solidFill>
                  <a:schemeClr val="bg1"/>
                </a:solidFill>
              </a:rPr>
              <a:t>若为</a:t>
            </a:r>
            <a:r>
              <a:rPr lang="en-US" altLang="zh-CN" sz="2000" dirty="0">
                <a:solidFill>
                  <a:schemeClr val="bg1"/>
                </a:solidFill>
              </a:rPr>
              <a:t>0</a:t>
            </a:r>
            <a:r>
              <a:rPr lang="zh-CN" altLang="en-US" sz="2000" dirty="0">
                <a:solidFill>
                  <a:schemeClr val="bg1"/>
                </a:solidFill>
              </a:rPr>
              <a:t>表示存储的数据永远不过期</a:t>
            </a:r>
            <a:r>
              <a:rPr lang="en-US" altLang="zh-CN" sz="2000" dirty="0">
                <a:solidFill>
                  <a:schemeClr val="bg1"/>
                </a:solidFill>
              </a:rPr>
              <a:t>(</a:t>
            </a:r>
            <a:r>
              <a:rPr lang="zh-CN" altLang="en-US" sz="2000" dirty="0">
                <a:solidFill>
                  <a:schemeClr val="bg1"/>
                </a:solidFill>
              </a:rPr>
              <a:t>但可被服务器算法：</a:t>
            </a:r>
            <a:r>
              <a:rPr lang="en-US" altLang="zh-CN" sz="2000" dirty="0">
                <a:solidFill>
                  <a:schemeClr val="bg1"/>
                </a:solidFill>
              </a:rPr>
              <a:t>LRU </a:t>
            </a:r>
            <a:r>
              <a:rPr lang="zh-CN" altLang="en-US" sz="2000" dirty="0">
                <a:solidFill>
                  <a:schemeClr val="bg1"/>
                </a:solidFill>
              </a:rPr>
              <a:t>等替换</a:t>
            </a:r>
            <a:r>
              <a:rPr lang="en-US" altLang="zh-CN" sz="2000" dirty="0">
                <a:solidFill>
                  <a:schemeClr val="bg1"/>
                </a:solidFill>
              </a:rPr>
              <a:t>)</a:t>
            </a:r>
            <a:r>
              <a:rPr lang="zh-CN" altLang="en-US" sz="2000" dirty="0">
                <a:solidFill>
                  <a:schemeClr val="bg1"/>
                </a:solidFill>
              </a:rPr>
              <a:t>。</a:t>
            </a:r>
            <a:br>
              <a:rPr lang="zh-CN" altLang="en-US" sz="2000" dirty="0">
                <a:solidFill>
                  <a:schemeClr val="bg1"/>
                </a:solidFill>
              </a:rPr>
            </a:br>
            <a:r>
              <a:rPr lang="zh-CN" altLang="en-US" sz="2000" dirty="0">
                <a:solidFill>
                  <a:schemeClr val="bg1"/>
                </a:solidFill>
              </a:rPr>
              <a:t>如果非</a:t>
            </a:r>
            <a:r>
              <a:rPr lang="en-US" altLang="zh-CN" sz="2000" dirty="0">
                <a:solidFill>
                  <a:schemeClr val="bg1"/>
                </a:solidFill>
              </a:rPr>
              <a:t>0(</a:t>
            </a:r>
            <a:r>
              <a:rPr lang="en-US" altLang="zh-CN" sz="2000" dirty="0" err="1">
                <a:solidFill>
                  <a:schemeClr val="bg1"/>
                </a:solidFill>
              </a:rPr>
              <a:t>unix</a:t>
            </a:r>
            <a:r>
              <a:rPr lang="zh-CN" altLang="en-US" sz="2000" dirty="0">
                <a:solidFill>
                  <a:schemeClr val="bg1"/>
                </a:solidFill>
              </a:rPr>
              <a:t>时间或者距离此时的秒数</a:t>
            </a:r>
            <a:r>
              <a:rPr lang="en-US" altLang="zh-CN" sz="2000" dirty="0">
                <a:solidFill>
                  <a:schemeClr val="bg1"/>
                </a:solidFill>
              </a:rPr>
              <a:t>),</a:t>
            </a:r>
            <a:r>
              <a:rPr lang="zh-CN" altLang="en-US" sz="2000" dirty="0">
                <a:solidFill>
                  <a:schemeClr val="bg1"/>
                </a:solidFill>
              </a:rPr>
              <a:t>当过期后</a:t>
            </a:r>
            <a:r>
              <a:rPr lang="en-US" altLang="zh-CN" sz="2000" dirty="0">
                <a:solidFill>
                  <a:schemeClr val="bg1"/>
                </a:solidFill>
              </a:rPr>
              <a:t>,</a:t>
            </a:r>
            <a:r>
              <a:rPr lang="zh-CN" altLang="en-US" sz="2000" dirty="0">
                <a:solidFill>
                  <a:schemeClr val="bg1"/>
                </a:solidFill>
              </a:rPr>
              <a:t>服务器可以保证用户得不到该数据</a:t>
            </a:r>
            <a:r>
              <a:rPr lang="en-US" altLang="zh-CN" sz="2000" dirty="0">
                <a:solidFill>
                  <a:schemeClr val="bg1"/>
                </a:solidFill>
              </a:rPr>
              <a:t>(</a:t>
            </a:r>
            <a:r>
              <a:rPr lang="zh-CN" altLang="en-US" sz="2000" dirty="0">
                <a:solidFill>
                  <a:schemeClr val="bg1"/>
                </a:solidFill>
              </a:rPr>
              <a:t>以服务器时间为标准</a:t>
            </a:r>
            <a:r>
              <a:rPr lang="en-US" altLang="zh-CN" sz="2000" dirty="0">
                <a:solidFill>
                  <a:schemeClr val="bg1"/>
                </a:solidFill>
              </a:rPr>
              <a:t>)</a:t>
            </a:r>
            <a:r>
              <a:rPr lang="zh-CN" altLang="en-US" sz="2000" dirty="0">
                <a:solidFill>
                  <a:schemeClr val="bg1"/>
                </a:solidFill>
              </a:rPr>
              <a:t>。</a:t>
            </a:r>
          </a:p>
          <a:p>
            <a:pPr>
              <a:buFontTx/>
              <a:buChar char="•"/>
            </a:pPr>
            <a:r>
              <a:rPr lang="en-US" altLang="zh-CN" sz="2000" dirty="0" smtClean="0">
                <a:solidFill>
                  <a:schemeClr val="bg1"/>
                </a:solidFill>
              </a:rPr>
              <a:t> </a:t>
            </a:r>
            <a:r>
              <a:rPr lang="en-US" altLang="zh-CN" sz="2000" dirty="0">
                <a:solidFill>
                  <a:schemeClr val="bg1"/>
                </a:solidFill>
              </a:rPr>
              <a:t>&lt;bytes&gt; </a:t>
            </a:r>
            <a:r>
              <a:rPr lang="zh-CN" altLang="en-US" sz="2000" dirty="0">
                <a:solidFill>
                  <a:schemeClr val="bg1"/>
                </a:solidFill>
              </a:rPr>
              <a:t>需要存储的字节数，当用户希望存储空数据时</a:t>
            </a:r>
            <a:r>
              <a:rPr lang="en-US" altLang="zh-CN" sz="2000" dirty="0">
                <a:solidFill>
                  <a:schemeClr val="bg1"/>
                </a:solidFill>
              </a:rPr>
              <a:t>&lt;bytes&gt;</a:t>
            </a:r>
            <a:r>
              <a:rPr lang="zh-CN" altLang="en-US" sz="2000" dirty="0">
                <a:solidFill>
                  <a:schemeClr val="bg1"/>
                </a:solidFill>
              </a:rPr>
              <a:t>可以为</a:t>
            </a:r>
            <a:r>
              <a:rPr lang="en-US" altLang="zh-CN" sz="2000" dirty="0">
                <a:solidFill>
                  <a:schemeClr val="bg1"/>
                </a:solidFill>
              </a:rPr>
              <a:t>0</a:t>
            </a:r>
          </a:p>
          <a:p>
            <a:pPr>
              <a:buFontTx/>
              <a:buChar char="•"/>
            </a:pPr>
            <a:r>
              <a:rPr lang="en-US" altLang="zh-CN" sz="2000" dirty="0" smtClean="0">
                <a:solidFill>
                  <a:schemeClr val="bg1"/>
                </a:solidFill>
              </a:rPr>
              <a:t> </a:t>
            </a:r>
            <a:r>
              <a:rPr lang="en-US" altLang="zh-CN" sz="2000" dirty="0">
                <a:solidFill>
                  <a:schemeClr val="bg1"/>
                </a:solidFill>
              </a:rPr>
              <a:t>&lt;data block&gt;</a:t>
            </a:r>
            <a:r>
              <a:rPr lang="zh-CN" altLang="en-US" sz="2000" dirty="0">
                <a:solidFill>
                  <a:schemeClr val="bg1"/>
                </a:solidFill>
              </a:rPr>
              <a:t>需要存储的内容，输入完成后，最后客户端需要</a:t>
            </a:r>
            <a:r>
              <a:rPr lang="zh-CN" altLang="en-US" sz="2000" dirty="0" smtClean="0">
                <a:solidFill>
                  <a:schemeClr val="bg1"/>
                </a:solidFill>
              </a:rPr>
              <a:t>加上</a:t>
            </a:r>
            <a:r>
              <a:rPr lang="en-US" altLang="zh-CN" sz="2000" dirty="0" smtClean="0">
                <a:solidFill>
                  <a:schemeClr val="bg1"/>
                </a:solidFill>
              </a:rPr>
              <a:t>\r\n</a:t>
            </a:r>
            <a:r>
              <a:rPr lang="zh-CN" altLang="en-US" sz="2000" dirty="0" smtClean="0">
                <a:solidFill>
                  <a:schemeClr val="bg1"/>
                </a:solidFill>
              </a:rPr>
              <a:t>（</a:t>
            </a:r>
            <a:r>
              <a:rPr lang="zh-CN" altLang="en-US" sz="2000" dirty="0">
                <a:solidFill>
                  <a:schemeClr val="bg1"/>
                </a:solidFill>
              </a:rPr>
              <a:t>直接点击</a:t>
            </a:r>
            <a:r>
              <a:rPr lang="en-US" altLang="zh-CN" sz="2000" dirty="0">
                <a:solidFill>
                  <a:schemeClr val="bg1"/>
                </a:solidFill>
              </a:rPr>
              <a:t>Enter</a:t>
            </a:r>
            <a:r>
              <a:rPr lang="zh-CN" altLang="en-US" sz="2000" dirty="0">
                <a:solidFill>
                  <a:schemeClr val="bg1"/>
                </a:solidFill>
              </a:rPr>
              <a:t>）</a:t>
            </a:r>
            <a:r>
              <a:rPr lang="zh-CN" altLang="en-US" sz="2000" dirty="0" smtClean="0">
                <a:solidFill>
                  <a:schemeClr val="bg1"/>
                </a:solidFill>
              </a:rPr>
              <a:t>作为结束</a:t>
            </a:r>
            <a:r>
              <a:rPr lang="zh-CN" altLang="en-US" sz="2000" dirty="0">
                <a:solidFill>
                  <a:schemeClr val="bg1"/>
                </a:solidFill>
              </a:rPr>
              <a:t>标志</a:t>
            </a:r>
            <a:r>
              <a:rPr lang="zh-CN" altLang="en-US" sz="2000" dirty="0" smtClean="0">
                <a:solidFill>
                  <a:schemeClr val="bg1"/>
                </a:solidFill>
              </a:rPr>
              <a:t>。</a:t>
            </a:r>
            <a:endParaRPr lang="en-US" altLang="zh-CN" sz="2000" dirty="0">
              <a:solidFill>
                <a:schemeClr val="bg1"/>
              </a:solidFill>
            </a:endParaRPr>
          </a:p>
        </p:txBody>
      </p:sp>
      <p:sp>
        <p:nvSpPr>
          <p:cNvPr id="3" name="Shape 201"/>
          <p:cNvSpPr>
            <a:spLocks noChangeArrowheads="1"/>
          </p:cNvSpPr>
          <p:nvPr/>
        </p:nvSpPr>
        <p:spPr bwMode="auto">
          <a:xfrm>
            <a:off x="1468438" y="811213"/>
            <a:ext cx="7854950" cy="705485"/>
          </a:xfrm>
          <a:prstGeom prst="rect">
            <a:avLst/>
          </a:prstGeom>
          <a:noFill/>
          <a:ln w="12700">
            <a:noFill/>
            <a:miter lim="400000"/>
          </a:ln>
        </p:spPr>
        <p:txBody>
          <a:bodyPr lIns="45719" tIns="45719" rIns="45719" bIns="45719">
            <a:spAutoFit/>
          </a:bodyPr>
          <a:lstStyle/>
          <a:p>
            <a:r>
              <a:rPr lang="en-US" altLang="zh-CN" sz="4000" dirty="0" err="1"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Memcached</a:t>
            </a:r>
            <a:r>
              <a:rPr lang="zh-CN" altLang="en-US"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语法规则</a:t>
            </a:r>
            <a:endParaRPr lang="zh-CN" altLang="en-US"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8358135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580666"/>
            <a:ext cx="8429896" cy="4524315"/>
          </a:xfrm>
          <a:prstGeom prst="rect">
            <a:avLst/>
          </a:prstGeom>
        </p:spPr>
        <p:txBody>
          <a:bodyPr wrap="square">
            <a:spAutoFit/>
          </a:bodyPr>
          <a:lstStyle/>
          <a:p>
            <a:pPr>
              <a:buFontTx/>
              <a:buChar char="•"/>
            </a:pPr>
            <a:r>
              <a:rPr lang="en-US" altLang="zh-CN" sz="1600" dirty="0" smtClean="0">
                <a:solidFill>
                  <a:schemeClr val="bg1"/>
                </a:solidFill>
                <a:latin typeface="微软雅黑" panose="020B0503020204020204" pitchFamily="34" charset="-122"/>
                <a:ea typeface="微软雅黑" panose="020B0503020204020204" pitchFamily="34" charset="-122"/>
              </a:rPr>
              <a:t> </a:t>
            </a:r>
            <a:r>
              <a:rPr lang="en-US" altLang="zh-CN" sz="1600" dirty="0" smtClean="0">
                <a:solidFill>
                  <a:schemeClr val="bg1"/>
                </a:solidFill>
              </a:rPr>
              <a:t>set </a:t>
            </a:r>
            <a:r>
              <a:rPr lang="en-US" altLang="zh-CN" sz="1600" dirty="0">
                <a:solidFill>
                  <a:schemeClr val="bg1"/>
                </a:solidFill>
              </a:rPr>
              <a:t>key3 1 100 </a:t>
            </a:r>
            <a:r>
              <a:rPr lang="en-US" altLang="zh-CN" sz="1600" dirty="0" smtClean="0">
                <a:solidFill>
                  <a:schemeClr val="bg1"/>
                </a:solidFill>
              </a:rPr>
              <a:t>4</a:t>
            </a:r>
          </a:p>
          <a:p>
            <a:r>
              <a:rPr lang="en-US" altLang="zh-CN" sz="1600" dirty="0" err="1" smtClean="0">
                <a:solidFill>
                  <a:schemeClr val="bg1"/>
                </a:solidFill>
              </a:rPr>
              <a:t>abcd</a:t>
            </a:r>
            <a:endParaRPr lang="en-US" altLang="zh-CN" sz="1600" dirty="0" smtClean="0">
              <a:solidFill>
                <a:schemeClr val="bg1"/>
              </a:solidFill>
            </a:endParaRPr>
          </a:p>
          <a:p>
            <a:r>
              <a:rPr lang="en-US" altLang="zh-CN" sz="1600" dirty="0" smtClean="0">
                <a:solidFill>
                  <a:schemeClr val="bg1"/>
                </a:solidFill>
              </a:rPr>
              <a:t>STORED</a:t>
            </a:r>
          </a:p>
          <a:p>
            <a:pPr>
              <a:buFontTx/>
              <a:buChar char="•"/>
            </a:pPr>
            <a:r>
              <a:rPr lang="en-US" altLang="zh-CN" sz="1600" dirty="0" smtClean="0">
                <a:solidFill>
                  <a:schemeClr val="bg1"/>
                </a:solidFill>
              </a:rPr>
              <a:t>get key3</a:t>
            </a:r>
          </a:p>
          <a:p>
            <a:r>
              <a:rPr lang="en-US" altLang="zh-CN" sz="1600" dirty="0" smtClean="0">
                <a:solidFill>
                  <a:schemeClr val="bg1"/>
                </a:solidFill>
              </a:rPr>
              <a:t>VALUE </a:t>
            </a:r>
            <a:r>
              <a:rPr lang="en-US" altLang="zh-CN" sz="1600" dirty="0">
                <a:solidFill>
                  <a:schemeClr val="bg1"/>
                </a:solidFill>
              </a:rPr>
              <a:t>key3 1 </a:t>
            </a:r>
            <a:r>
              <a:rPr lang="en-US" altLang="zh-CN" sz="1600" dirty="0" smtClean="0">
                <a:solidFill>
                  <a:schemeClr val="bg1"/>
                </a:solidFill>
              </a:rPr>
              <a:t>4</a:t>
            </a:r>
          </a:p>
          <a:p>
            <a:r>
              <a:rPr lang="en-US" altLang="zh-CN" sz="1600" dirty="0" err="1" smtClean="0">
                <a:solidFill>
                  <a:schemeClr val="bg1"/>
                </a:solidFill>
              </a:rPr>
              <a:t>abcd</a:t>
            </a:r>
            <a:endParaRPr lang="en-US" altLang="zh-CN" sz="1600" dirty="0" smtClean="0">
              <a:solidFill>
                <a:schemeClr val="bg1"/>
              </a:solidFill>
            </a:endParaRPr>
          </a:p>
          <a:p>
            <a:r>
              <a:rPr lang="en-US" altLang="zh-CN" sz="1600" dirty="0" smtClean="0">
                <a:solidFill>
                  <a:schemeClr val="bg1"/>
                </a:solidFill>
              </a:rPr>
              <a:t>END</a:t>
            </a:r>
          </a:p>
          <a:p>
            <a:pPr>
              <a:buFontTx/>
              <a:buChar char="•"/>
            </a:pPr>
            <a:r>
              <a:rPr lang="en-US" altLang="zh-CN" sz="1600" dirty="0" smtClean="0">
                <a:solidFill>
                  <a:schemeClr val="bg1"/>
                </a:solidFill>
              </a:rPr>
              <a:t>replace </a:t>
            </a:r>
            <a:r>
              <a:rPr lang="en-US" altLang="zh-CN" sz="1600" dirty="0">
                <a:solidFill>
                  <a:schemeClr val="bg1"/>
                </a:solidFill>
              </a:rPr>
              <a:t>key3 1 200 </a:t>
            </a:r>
            <a:r>
              <a:rPr lang="en-US" altLang="zh-CN" sz="1600" dirty="0" smtClean="0">
                <a:solidFill>
                  <a:schemeClr val="bg1"/>
                </a:solidFill>
              </a:rPr>
              <a:t>5</a:t>
            </a:r>
          </a:p>
          <a:p>
            <a:r>
              <a:rPr lang="en-US" altLang="zh-CN" sz="1600" dirty="0" err="1" smtClean="0">
                <a:solidFill>
                  <a:schemeClr val="bg1"/>
                </a:solidFill>
              </a:rPr>
              <a:t>abcdx</a:t>
            </a:r>
            <a:endParaRPr lang="en-US" altLang="zh-CN" sz="1600" dirty="0" smtClean="0">
              <a:solidFill>
                <a:schemeClr val="bg1"/>
              </a:solidFill>
            </a:endParaRPr>
          </a:p>
          <a:p>
            <a:r>
              <a:rPr lang="en-US" altLang="zh-CN" sz="1600" dirty="0" smtClean="0">
                <a:solidFill>
                  <a:schemeClr val="bg1"/>
                </a:solidFill>
              </a:rPr>
              <a:t>STORED</a:t>
            </a:r>
          </a:p>
          <a:p>
            <a:pPr>
              <a:buFontTx/>
              <a:buChar char="•"/>
            </a:pPr>
            <a:r>
              <a:rPr lang="en-US" altLang="zh-CN" sz="1600" dirty="0" smtClean="0">
                <a:solidFill>
                  <a:schemeClr val="bg1"/>
                </a:solidFill>
              </a:rPr>
              <a:t>get key3</a:t>
            </a:r>
          </a:p>
          <a:p>
            <a:r>
              <a:rPr lang="en-US" altLang="zh-CN" sz="1600" dirty="0" smtClean="0">
                <a:solidFill>
                  <a:schemeClr val="bg1"/>
                </a:solidFill>
              </a:rPr>
              <a:t>VALUE </a:t>
            </a:r>
            <a:r>
              <a:rPr lang="en-US" altLang="zh-CN" sz="1600" dirty="0">
                <a:solidFill>
                  <a:schemeClr val="bg1"/>
                </a:solidFill>
              </a:rPr>
              <a:t>key3 1 </a:t>
            </a:r>
            <a:r>
              <a:rPr lang="en-US" altLang="zh-CN" sz="1600" dirty="0" smtClean="0">
                <a:solidFill>
                  <a:schemeClr val="bg1"/>
                </a:solidFill>
              </a:rPr>
              <a:t>5</a:t>
            </a:r>
          </a:p>
          <a:p>
            <a:r>
              <a:rPr lang="en-US" altLang="zh-CN" sz="1600" dirty="0" err="1" smtClean="0">
                <a:solidFill>
                  <a:schemeClr val="bg1"/>
                </a:solidFill>
              </a:rPr>
              <a:t>abcdx</a:t>
            </a:r>
            <a:endParaRPr lang="en-US" altLang="zh-CN" sz="1600" dirty="0" smtClean="0">
              <a:solidFill>
                <a:schemeClr val="bg1"/>
              </a:solidFill>
            </a:endParaRPr>
          </a:p>
          <a:p>
            <a:r>
              <a:rPr lang="en-US" altLang="zh-CN" sz="1600" dirty="0" smtClean="0">
                <a:solidFill>
                  <a:schemeClr val="bg1"/>
                </a:solidFill>
              </a:rPr>
              <a:t>END</a:t>
            </a:r>
          </a:p>
          <a:p>
            <a:pPr>
              <a:buFontTx/>
              <a:buChar char="•"/>
            </a:pPr>
            <a:r>
              <a:rPr lang="en-US" altLang="zh-CN" sz="1600" dirty="0" smtClean="0">
                <a:solidFill>
                  <a:schemeClr val="bg1"/>
                </a:solidFill>
              </a:rPr>
              <a:t>delete key3</a:t>
            </a:r>
          </a:p>
          <a:p>
            <a:r>
              <a:rPr lang="en-US" altLang="zh-CN" sz="1600" dirty="0" smtClean="0">
                <a:solidFill>
                  <a:schemeClr val="bg1"/>
                </a:solidFill>
              </a:rPr>
              <a:t>DELETED</a:t>
            </a:r>
          </a:p>
          <a:p>
            <a:pPr>
              <a:buFontTx/>
              <a:buChar char="•"/>
            </a:pPr>
            <a:r>
              <a:rPr lang="en-US" altLang="zh-CN" sz="1600" dirty="0" smtClean="0">
                <a:solidFill>
                  <a:schemeClr val="bg1"/>
                </a:solidFill>
              </a:rPr>
              <a:t>get key3</a:t>
            </a:r>
          </a:p>
          <a:p>
            <a:r>
              <a:rPr lang="en-US" altLang="zh-CN" sz="1600" dirty="0" smtClean="0">
                <a:solidFill>
                  <a:schemeClr val="bg1"/>
                </a:solidFill>
              </a:rPr>
              <a:t>END </a:t>
            </a:r>
            <a:endParaRPr lang="zh-CN" altLang="en-US" sz="1600" dirty="0">
              <a:solidFill>
                <a:schemeClr val="bg1"/>
              </a:solidFill>
            </a:endParaRPr>
          </a:p>
        </p:txBody>
      </p:sp>
      <p:sp>
        <p:nvSpPr>
          <p:cNvPr id="3" name="Shape 201"/>
          <p:cNvSpPr>
            <a:spLocks noChangeArrowheads="1"/>
          </p:cNvSpPr>
          <p:nvPr/>
        </p:nvSpPr>
        <p:spPr bwMode="auto">
          <a:xfrm>
            <a:off x="1468438" y="811213"/>
            <a:ext cx="7854950" cy="705485"/>
          </a:xfrm>
          <a:prstGeom prst="rect">
            <a:avLst/>
          </a:prstGeom>
          <a:noFill/>
          <a:ln w="12700">
            <a:noFill/>
            <a:miter lim="400000"/>
          </a:ln>
        </p:spPr>
        <p:txBody>
          <a:bodyPr lIns="45719" tIns="45719" rIns="45719" bIns="45719">
            <a:spAutoFit/>
          </a:bodyPr>
          <a:lstStyle/>
          <a:p>
            <a:r>
              <a:rPr lang="en-US" altLang="zh-CN" sz="4000" dirty="0" err="1"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Memcached</a:t>
            </a:r>
            <a:r>
              <a:rPr lang="zh-CN" altLang="en-US"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数据示例</a:t>
            </a:r>
            <a:endParaRPr lang="zh-CN" altLang="en-US"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0053776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580666"/>
            <a:ext cx="8429896" cy="2062103"/>
          </a:xfrm>
          <a:prstGeom prst="rect">
            <a:avLst/>
          </a:prstGeom>
        </p:spPr>
        <p:txBody>
          <a:bodyPr wrap="square">
            <a:spAutoFit/>
          </a:bodyPr>
          <a:lstStyle/>
          <a:p>
            <a:pPr>
              <a:buFontTx/>
              <a:buChar char="•"/>
            </a:pPr>
            <a:r>
              <a:rPr lang="en-US" altLang="zh-CN" sz="1600" dirty="0" smtClean="0">
                <a:solidFill>
                  <a:schemeClr val="bg1"/>
                </a:solidFill>
                <a:latin typeface="微软雅黑" panose="020B0503020204020204" pitchFamily="34" charset="-122"/>
                <a:ea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rPr>
              <a:t>导出：</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buFontTx/>
              <a:buChar char="•"/>
            </a:pPr>
            <a:r>
              <a:rPr lang="en-US" altLang="zh-CN" sz="1600" dirty="0">
                <a:solidFill>
                  <a:schemeClr val="bg1"/>
                </a:solidFill>
                <a:latin typeface="微软雅黑" panose="020B0503020204020204" pitchFamily="34" charset="-122"/>
                <a:ea typeface="微软雅黑" panose="020B0503020204020204" pitchFamily="34" charset="-122"/>
              </a:rPr>
              <a:t> </a:t>
            </a:r>
            <a:r>
              <a:rPr lang="en-US" altLang="zh-CN" sz="1600" dirty="0" err="1" smtClean="0">
                <a:solidFill>
                  <a:schemeClr val="bg1"/>
                </a:solidFill>
              </a:rPr>
              <a:t>memcached</a:t>
            </a:r>
            <a:r>
              <a:rPr lang="en-US" altLang="zh-CN" sz="1600" dirty="0" smtClean="0">
                <a:solidFill>
                  <a:schemeClr val="bg1"/>
                </a:solidFill>
              </a:rPr>
              <a:t>-tool 127.0.0.1:11211 dump &gt; data.txt</a:t>
            </a:r>
          </a:p>
          <a:p>
            <a:pPr>
              <a:buFontTx/>
              <a:buChar char="•"/>
            </a:pPr>
            <a:r>
              <a:rPr lang="en-US" altLang="zh-CN" sz="1600" dirty="0">
                <a:solidFill>
                  <a:schemeClr val="bg1"/>
                </a:solidFill>
              </a:rPr>
              <a:t> </a:t>
            </a:r>
            <a:r>
              <a:rPr lang="en-US" altLang="zh-CN" sz="1600" dirty="0" smtClean="0">
                <a:solidFill>
                  <a:schemeClr val="bg1"/>
                </a:solidFill>
              </a:rPr>
              <a:t>cat data.txt</a:t>
            </a:r>
          </a:p>
          <a:p>
            <a:pPr>
              <a:buFontTx/>
              <a:buChar char="•"/>
            </a:pPr>
            <a:r>
              <a:rPr lang="en-US" altLang="zh-CN" sz="1600" dirty="0">
                <a:solidFill>
                  <a:schemeClr val="bg1"/>
                </a:solidFill>
              </a:rPr>
              <a:t> </a:t>
            </a:r>
            <a:r>
              <a:rPr lang="zh-CN" altLang="en-US" sz="1600" dirty="0" smtClean="0">
                <a:solidFill>
                  <a:schemeClr val="bg1"/>
                </a:solidFill>
              </a:rPr>
              <a:t>导入：</a:t>
            </a:r>
            <a:endParaRPr lang="en-US" altLang="zh-CN" sz="1600" dirty="0" smtClean="0">
              <a:solidFill>
                <a:schemeClr val="bg1"/>
              </a:solidFill>
            </a:endParaRPr>
          </a:p>
          <a:p>
            <a:pPr>
              <a:buFontTx/>
              <a:buChar char="•"/>
            </a:pPr>
            <a:r>
              <a:rPr lang="en-US" altLang="zh-CN" sz="1600" dirty="0">
                <a:solidFill>
                  <a:schemeClr val="bg1"/>
                </a:solidFill>
              </a:rPr>
              <a:t> </a:t>
            </a:r>
            <a:r>
              <a:rPr lang="en-US" altLang="zh-CN" sz="1600" dirty="0" err="1" smtClean="0">
                <a:solidFill>
                  <a:schemeClr val="bg1"/>
                </a:solidFill>
              </a:rPr>
              <a:t>nc</a:t>
            </a:r>
            <a:r>
              <a:rPr lang="en-US" altLang="zh-CN" sz="1600" smtClean="0">
                <a:solidFill>
                  <a:schemeClr val="bg1"/>
                </a:solidFill>
              </a:rPr>
              <a:t> 127.0.0.1 11211 </a:t>
            </a:r>
            <a:r>
              <a:rPr lang="en-US" altLang="zh-CN" sz="1600" dirty="0" smtClean="0">
                <a:solidFill>
                  <a:schemeClr val="bg1"/>
                </a:solidFill>
              </a:rPr>
              <a:t>&lt; data.txt</a:t>
            </a:r>
          </a:p>
          <a:p>
            <a:pPr>
              <a:buFontTx/>
              <a:buChar char="•"/>
            </a:pPr>
            <a:r>
              <a:rPr lang="en-US" altLang="zh-CN" sz="1600" dirty="0">
                <a:solidFill>
                  <a:schemeClr val="bg1"/>
                </a:solidFill>
              </a:rPr>
              <a:t> </a:t>
            </a:r>
            <a:r>
              <a:rPr lang="zh-CN" altLang="en-US" sz="1600" dirty="0" smtClean="0">
                <a:solidFill>
                  <a:schemeClr val="bg1"/>
                </a:solidFill>
              </a:rPr>
              <a:t>若</a:t>
            </a:r>
            <a:r>
              <a:rPr lang="en-US" altLang="zh-CN" sz="1600" dirty="0" err="1" smtClean="0">
                <a:solidFill>
                  <a:schemeClr val="bg1"/>
                </a:solidFill>
              </a:rPr>
              <a:t>nc</a:t>
            </a:r>
            <a:r>
              <a:rPr lang="zh-CN" altLang="en-US" sz="1600" dirty="0" smtClean="0">
                <a:solidFill>
                  <a:schemeClr val="bg1"/>
                </a:solidFill>
              </a:rPr>
              <a:t>命令不存在，</a:t>
            </a:r>
            <a:r>
              <a:rPr lang="en-US" altLang="zh-CN" sz="1600" dirty="0" smtClean="0">
                <a:solidFill>
                  <a:schemeClr val="bg1"/>
                </a:solidFill>
              </a:rPr>
              <a:t>yum install </a:t>
            </a:r>
            <a:r>
              <a:rPr lang="en-US" altLang="zh-CN" sz="1600" dirty="0" err="1" smtClean="0">
                <a:solidFill>
                  <a:schemeClr val="bg1"/>
                </a:solidFill>
              </a:rPr>
              <a:t>nc</a:t>
            </a:r>
            <a:endParaRPr lang="en-US" altLang="zh-CN" sz="1600" dirty="0" smtClean="0">
              <a:solidFill>
                <a:schemeClr val="bg1"/>
              </a:solidFill>
            </a:endParaRPr>
          </a:p>
          <a:p>
            <a:pPr>
              <a:buFontTx/>
              <a:buChar char="•"/>
            </a:pPr>
            <a:r>
              <a:rPr lang="en-US" altLang="zh-CN" sz="1600" dirty="0">
                <a:solidFill>
                  <a:schemeClr val="bg1"/>
                </a:solidFill>
              </a:rPr>
              <a:t> </a:t>
            </a:r>
            <a:r>
              <a:rPr lang="zh-CN" altLang="en-US" sz="1600" dirty="0" smtClean="0">
                <a:solidFill>
                  <a:schemeClr val="bg1"/>
                </a:solidFill>
              </a:rPr>
              <a:t>注意：导出的数据是带有一个时间戳的，这个时间戳就是该条数据过期的时间点，如果当前时间已经超过该时间戳，那么是导入不进去的</a:t>
            </a:r>
            <a:endParaRPr lang="zh-CN" altLang="en-US" sz="1600" dirty="0">
              <a:solidFill>
                <a:schemeClr val="bg1"/>
              </a:solidFill>
            </a:endParaRPr>
          </a:p>
        </p:txBody>
      </p:sp>
      <p:sp>
        <p:nvSpPr>
          <p:cNvPr id="3" name="Shape 201"/>
          <p:cNvSpPr>
            <a:spLocks noChangeArrowheads="1"/>
          </p:cNvSpPr>
          <p:nvPr/>
        </p:nvSpPr>
        <p:spPr bwMode="auto">
          <a:xfrm>
            <a:off x="1468438" y="811213"/>
            <a:ext cx="7854950" cy="705485"/>
          </a:xfrm>
          <a:prstGeom prst="rect">
            <a:avLst/>
          </a:prstGeom>
          <a:noFill/>
          <a:ln w="12700">
            <a:noFill/>
            <a:miter lim="400000"/>
          </a:ln>
        </p:spPr>
        <p:txBody>
          <a:bodyPr lIns="45719" tIns="45719" rIns="45719" bIns="45719">
            <a:spAutoFit/>
          </a:bodyPr>
          <a:lstStyle/>
          <a:p>
            <a:r>
              <a:rPr lang="en-US" altLang="zh-CN" sz="4000" dirty="0" err="1"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Memcached</a:t>
            </a:r>
            <a:r>
              <a:rPr lang="zh-CN" altLang="en-US"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数据导出和导入</a:t>
            </a:r>
            <a:endParaRPr lang="zh-CN" altLang="en-US"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0172531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01"/>
          <p:cNvSpPr>
            <a:spLocks noChangeArrowheads="1"/>
          </p:cNvSpPr>
          <p:nvPr/>
        </p:nvSpPr>
        <p:spPr bwMode="auto">
          <a:xfrm>
            <a:off x="1468438" y="811213"/>
            <a:ext cx="7854950" cy="705485"/>
          </a:xfrm>
          <a:prstGeom prst="rect">
            <a:avLst/>
          </a:prstGeom>
          <a:noFill/>
          <a:ln w="12700">
            <a:noFill/>
            <a:miter lim="400000"/>
          </a:ln>
        </p:spPr>
        <p:txBody>
          <a:bodyPr lIns="45719" tIns="45719" rIns="45719" bIns="45719">
            <a:spAutoFit/>
          </a:bodyPr>
          <a:lstStyle/>
          <a:p>
            <a:r>
              <a:rPr lang="en-US" altLang="zh-CN"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PHP</a:t>
            </a:r>
            <a:r>
              <a:rPr lang="zh-CN" altLang="en-US"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连接</a:t>
            </a:r>
            <a:r>
              <a:rPr lang="en-US" altLang="zh-CN" sz="4000" dirty="0" err="1"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Memcached</a:t>
            </a:r>
            <a:endParaRPr lang="zh-CN" altLang="en-US"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Rectangle 2"/>
          <p:cNvSpPr>
            <a:spLocks noGrp="1" noChangeArrowheads="1"/>
          </p:cNvSpPr>
          <p:nvPr/>
        </p:nvSpPr>
        <p:spPr bwMode="auto">
          <a:xfrm>
            <a:off x="1468438" y="1619114"/>
            <a:ext cx="8863013" cy="4041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fontAlgn="base">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Clr>
                <a:schemeClr val="bg1"/>
              </a:buClr>
            </a:pPr>
            <a:r>
              <a:rPr lang="zh-CN" altLang="en-US" sz="1800" dirty="0">
                <a:solidFill>
                  <a:schemeClr val="bg1"/>
                </a:solidFill>
              </a:rPr>
              <a:t>先安装</a:t>
            </a:r>
            <a:r>
              <a:rPr lang="en-US" altLang="zh-CN" sz="1800" dirty="0" err="1">
                <a:solidFill>
                  <a:schemeClr val="bg1"/>
                </a:solidFill>
              </a:rPr>
              <a:t>php</a:t>
            </a:r>
            <a:r>
              <a:rPr lang="zh-CN" altLang="en-US" sz="1800" dirty="0">
                <a:solidFill>
                  <a:schemeClr val="bg1"/>
                </a:solidFill>
              </a:rPr>
              <a:t>的</a:t>
            </a:r>
            <a:r>
              <a:rPr lang="en-US" altLang="zh-CN" sz="1800" dirty="0" err="1">
                <a:solidFill>
                  <a:schemeClr val="bg1"/>
                </a:solidFill>
              </a:rPr>
              <a:t>memcache</a:t>
            </a:r>
            <a:r>
              <a:rPr lang="zh-CN" altLang="en-US" sz="1800" dirty="0">
                <a:solidFill>
                  <a:schemeClr val="bg1"/>
                </a:solidFill>
              </a:rPr>
              <a:t>扩展</a:t>
            </a:r>
          </a:p>
          <a:p>
            <a:pPr lvl="0">
              <a:lnSpc>
                <a:spcPct val="80000"/>
              </a:lnSpc>
              <a:buClr>
                <a:schemeClr val="bg1"/>
              </a:buClr>
            </a:pPr>
            <a:r>
              <a:rPr lang="en-US" altLang="zh-CN" sz="1800" dirty="0" smtClean="0">
                <a:solidFill>
                  <a:schemeClr val="bg1"/>
                </a:solidFill>
              </a:rPr>
              <a:t>cd /</a:t>
            </a:r>
            <a:r>
              <a:rPr lang="en-US" altLang="zh-CN" sz="1800" dirty="0" err="1" smtClean="0">
                <a:solidFill>
                  <a:schemeClr val="bg1"/>
                </a:solidFill>
              </a:rPr>
              <a:t>usr</a:t>
            </a:r>
            <a:r>
              <a:rPr lang="en-US" altLang="zh-CN" sz="1800" dirty="0" smtClean="0">
                <a:solidFill>
                  <a:schemeClr val="bg1"/>
                </a:solidFill>
              </a:rPr>
              <a:t>/local/</a:t>
            </a:r>
            <a:r>
              <a:rPr lang="en-US" altLang="zh-CN" sz="1800" dirty="0" err="1" smtClean="0">
                <a:solidFill>
                  <a:schemeClr val="bg1"/>
                </a:solidFill>
              </a:rPr>
              <a:t>src</a:t>
            </a:r>
            <a:r>
              <a:rPr lang="en-US" altLang="zh-CN" sz="1800" dirty="0" smtClean="0">
                <a:solidFill>
                  <a:schemeClr val="bg1"/>
                </a:solidFill>
              </a:rPr>
              <a:t>/</a:t>
            </a:r>
          </a:p>
          <a:p>
            <a:pPr lvl="0">
              <a:lnSpc>
                <a:spcPct val="80000"/>
              </a:lnSpc>
              <a:buClr>
                <a:schemeClr val="bg1"/>
              </a:buClr>
            </a:pPr>
            <a:r>
              <a:rPr lang="en-US" altLang="zh-CN" sz="1800" dirty="0" err="1" smtClean="0">
                <a:solidFill>
                  <a:schemeClr val="bg1"/>
                </a:solidFill>
              </a:rPr>
              <a:t>wget</a:t>
            </a:r>
            <a:r>
              <a:rPr lang="en-US" altLang="zh-CN" sz="1800" dirty="0" smtClean="0">
                <a:solidFill>
                  <a:schemeClr val="bg1"/>
                </a:solidFill>
              </a:rPr>
              <a:t> </a:t>
            </a:r>
            <a:r>
              <a:rPr lang="en-US" altLang="zh-CN" sz="1800" dirty="0">
                <a:solidFill>
                  <a:schemeClr val="bg1"/>
                </a:solidFill>
              </a:rPr>
              <a:t> </a:t>
            </a:r>
            <a:r>
              <a:rPr lang="zh-CN" altLang="zh-CN" sz="1800" dirty="0">
                <a:solidFill>
                  <a:schemeClr val="bg1"/>
                </a:solidFill>
                <a:latin typeface="Consolas" panose="020B0609020204030204" pitchFamily="49" charset="0"/>
                <a:cs typeface="Consolas" panose="020B0609020204030204" pitchFamily="49" charset="0"/>
              </a:rPr>
              <a:t>http://www.apelearn.com/bbs/data/attachment/forum/memcache-2.2.3.tgz</a:t>
            </a:r>
            <a:r>
              <a:rPr lang="zh-CN" altLang="zh-CN" sz="1400" dirty="0">
                <a:solidFill>
                  <a:schemeClr val="bg1"/>
                </a:solidFill>
              </a:rPr>
              <a:t> </a:t>
            </a:r>
            <a:endParaRPr lang="zh-CN" altLang="zh-CN" sz="4000" dirty="0">
              <a:solidFill>
                <a:schemeClr val="bg1"/>
              </a:solidFill>
              <a:latin typeface="Arial" panose="020B0604020202020204" pitchFamily="34" charset="0"/>
            </a:endParaRPr>
          </a:p>
          <a:p>
            <a:pPr>
              <a:lnSpc>
                <a:spcPct val="80000"/>
              </a:lnSpc>
              <a:buClr>
                <a:schemeClr val="bg1"/>
              </a:buClr>
            </a:pPr>
            <a:r>
              <a:rPr lang="en-US" altLang="zh-CN" sz="1800" dirty="0" smtClean="0">
                <a:solidFill>
                  <a:schemeClr val="bg1"/>
                </a:solidFill>
              </a:rPr>
              <a:t>tar </a:t>
            </a:r>
            <a:r>
              <a:rPr lang="en-US" altLang="zh-CN" sz="1800" dirty="0" err="1">
                <a:solidFill>
                  <a:schemeClr val="bg1"/>
                </a:solidFill>
              </a:rPr>
              <a:t>zxf</a:t>
            </a:r>
            <a:r>
              <a:rPr lang="en-US" altLang="zh-CN" sz="1800" dirty="0">
                <a:solidFill>
                  <a:schemeClr val="bg1"/>
                </a:solidFill>
              </a:rPr>
              <a:t> memcache-2.2.3.tgz </a:t>
            </a:r>
          </a:p>
          <a:p>
            <a:pPr>
              <a:lnSpc>
                <a:spcPct val="80000"/>
              </a:lnSpc>
              <a:buClr>
                <a:schemeClr val="bg1"/>
              </a:buClr>
            </a:pPr>
            <a:r>
              <a:rPr lang="en-US" altLang="zh-CN" sz="1800" dirty="0" smtClean="0">
                <a:solidFill>
                  <a:schemeClr val="bg1"/>
                </a:solidFill>
              </a:rPr>
              <a:t>cd memcache-2.2.3</a:t>
            </a:r>
          </a:p>
          <a:p>
            <a:pPr>
              <a:lnSpc>
                <a:spcPct val="80000"/>
              </a:lnSpc>
              <a:buClr>
                <a:schemeClr val="bg1"/>
              </a:buClr>
            </a:pPr>
            <a:r>
              <a:rPr lang="en-US" altLang="zh-CN" sz="1800" dirty="0" smtClean="0">
                <a:solidFill>
                  <a:schemeClr val="bg1"/>
                </a:solidFill>
              </a:rPr>
              <a:t>/</a:t>
            </a:r>
            <a:r>
              <a:rPr lang="en-US" altLang="zh-CN" sz="1800" dirty="0" err="1" smtClean="0">
                <a:solidFill>
                  <a:schemeClr val="bg1"/>
                </a:solidFill>
              </a:rPr>
              <a:t>usr</a:t>
            </a:r>
            <a:r>
              <a:rPr lang="en-US" altLang="zh-CN" sz="1800" dirty="0" smtClean="0">
                <a:solidFill>
                  <a:schemeClr val="bg1"/>
                </a:solidFill>
              </a:rPr>
              <a:t>/local/</a:t>
            </a:r>
            <a:r>
              <a:rPr lang="en-US" altLang="zh-CN" sz="1800" dirty="0" err="1" smtClean="0">
                <a:solidFill>
                  <a:schemeClr val="bg1"/>
                </a:solidFill>
              </a:rPr>
              <a:t>php</a:t>
            </a:r>
            <a:r>
              <a:rPr lang="en-US" altLang="zh-CN" sz="1800" dirty="0" smtClean="0">
                <a:solidFill>
                  <a:schemeClr val="bg1"/>
                </a:solidFill>
              </a:rPr>
              <a:t>-fpm/bin/</a:t>
            </a:r>
            <a:r>
              <a:rPr lang="en-US" altLang="zh-CN" sz="1800" dirty="0" err="1" smtClean="0">
                <a:solidFill>
                  <a:schemeClr val="bg1"/>
                </a:solidFill>
              </a:rPr>
              <a:t>phpize</a:t>
            </a:r>
            <a:endParaRPr lang="en-US" altLang="zh-CN" sz="1800" dirty="0" smtClean="0">
              <a:solidFill>
                <a:schemeClr val="bg1"/>
              </a:solidFill>
            </a:endParaRPr>
          </a:p>
          <a:p>
            <a:pPr>
              <a:lnSpc>
                <a:spcPct val="80000"/>
              </a:lnSpc>
              <a:buClr>
                <a:schemeClr val="bg1"/>
              </a:buClr>
            </a:pPr>
            <a:r>
              <a:rPr lang="en-US" altLang="zh-CN" sz="1800" dirty="0" smtClean="0">
                <a:solidFill>
                  <a:schemeClr val="bg1"/>
                </a:solidFill>
              </a:rPr>
              <a:t>./</a:t>
            </a:r>
            <a:r>
              <a:rPr lang="en-US" altLang="zh-CN" sz="1800" dirty="0">
                <a:solidFill>
                  <a:schemeClr val="bg1"/>
                </a:solidFill>
              </a:rPr>
              <a:t>configure --with-</a:t>
            </a:r>
            <a:r>
              <a:rPr lang="en-US" altLang="zh-CN" sz="1800" dirty="0" err="1">
                <a:solidFill>
                  <a:schemeClr val="bg1"/>
                </a:solidFill>
              </a:rPr>
              <a:t>php</a:t>
            </a:r>
            <a:r>
              <a:rPr lang="en-US" altLang="zh-CN" sz="1800" dirty="0">
                <a:solidFill>
                  <a:schemeClr val="bg1"/>
                </a:solidFill>
              </a:rPr>
              <a:t>-</a:t>
            </a:r>
            <a:r>
              <a:rPr lang="en-US" altLang="zh-CN" sz="1800" dirty="0" err="1">
                <a:solidFill>
                  <a:schemeClr val="bg1"/>
                </a:solidFill>
              </a:rPr>
              <a:t>config</a:t>
            </a:r>
            <a:r>
              <a:rPr lang="en-US" altLang="zh-CN" sz="1800" dirty="0">
                <a:solidFill>
                  <a:schemeClr val="bg1"/>
                </a:solidFill>
              </a:rPr>
              <a:t>=/</a:t>
            </a:r>
            <a:r>
              <a:rPr lang="en-US" altLang="zh-CN" sz="1800" dirty="0" err="1" smtClean="0">
                <a:solidFill>
                  <a:schemeClr val="bg1"/>
                </a:solidFill>
              </a:rPr>
              <a:t>usr</a:t>
            </a:r>
            <a:r>
              <a:rPr lang="en-US" altLang="zh-CN" sz="1800" dirty="0" smtClean="0">
                <a:solidFill>
                  <a:schemeClr val="bg1"/>
                </a:solidFill>
              </a:rPr>
              <a:t>/local/</a:t>
            </a:r>
            <a:r>
              <a:rPr lang="en-US" altLang="zh-CN" sz="1800" dirty="0" err="1" smtClean="0">
                <a:solidFill>
                  <a:schemeClr val="bg1"/>
                </a:solidFill>
              </a:rPr>
              <a:t>php</a:t>
            </a:r>
            <a:r>
              <a:rPr lang="en-US" altLang="zh-CN" sz="1800" dirty="0" smtClean="0">
                <a:solidFill>
                  <a:schemeClr val="bg1"/>
                </a:solidFill>
              </a:rPr>
              <a:t>-fpm/bin/</a:t>
            </a:r>
            <a:r>
              <a:rPr lang="en-US" altLang="zh-CN" sz="1800" dirty="0" err="1" smtClean="0">
                <a:solidFill>
                  <a:schemeClr val="bg1"/>
                </a:solidFill>
              </a:rPr>
              <a:t>php-config</a:t>
            </a:r>
            <a:endParaRPr lang="en-US" altLang="zh-CN" sz="1800" dirty="0" smtClean="0">
              <a:solidFill>
                <a:schemeClr val="bg1"/>
              </a:solidFill>
            </a:endParaRPr>
          </a:p>
          <a:p>
            <a:pPr>
              <a:lnSpc>
                <a:spcPct val="80000"/>
              </a:lnSpc>
              <a:buClr>
                <a:schemeClr val="bg1"/>
              </a:buClr>
            </a:pPr>
            <a:r>
              <a:rPr lang="en-US" altLang="zh-CN" sz="1800" dirty="0" smtClean="0">
                <a:solidFill>
                  <a:schemeClr val="bg1"/>
                </a:solidFill>
              </a:rPr>
              <a:t>make </a:t>
            </a:r>
            <a:r>
              <a:rPr lang="en-US" altLang="zh-CN" sz="1800" dirty="0">
                <a:solidFill>
                  <a:schemeClr val="bg1"/>
                </a:solidFill>
              </a:rPr>
              <a:t>&amp;&amp; make install</a:t>
            </a:r>
          </a:p>
          <a:p>
            <a:pPr>
              <a:lnSpc>
                <a:spcPct val="80000"/>
              </a:lnSpc>
              <a:buClr>
                <a:schemeClr val="bg1"/>
              </a:buClr>
            </a:pPr>
            <a:r>
              <a:rPr lang="zh-CN" altLang="en-US" sz="1800" dirty="0">
                <a:solidFill>
                  <a:schemeClr val="bg1"/>
                </a:solidFill>
              </a:rPr>
              <a:t>安装完后会有类似这样的提示：</a:t>
            </a:r>
            <a:br>
              <a:rPr lang="zh-CN" altLang="en-US" sz="1800" dirty="0">
                <a:solidFill>
                  <a:schemeClr val="bg1"/>
                </a:solidFill>
              </a:rPr>
            </a:br>
            <a:r>
              <a:rPr lang="en-US" altLang="zh-CN" sz="1800" dirty="0">
                <a:solidFill>
                  <a:schemeClr val="bg1"/>
                </a:solidFill>
              </a:rPr>
              <a:t>Installing shared extensions: /</a:t>
            </a:r>
            <a:r>
              <a:rPr lang="en-US" altLang="zh-CN" sz="1800" dirty="0" err="1">
                <a:solidFill>
                  <a:schemeClr val="bg1"/>
                </a:solidFill>
              </a:rPr>
              <a:t>usr</a:t>
            </a:r>
            <a:r>
              <a:rPr lang="en-US" altLang="zh-CN" sz="1800" dirty="0">
                <a:solidFill>
                  <a:schemeClr val="bg1"/>
                </a:solidFill>
              </a:rPr>
              <a:t>/local/</a:t>
            </a:r>
            <a:r>
              <a:rPr lang="en-US" altLang="zh-CN" sz="1800" dirty="0" err="1">
                <a:solidFill>
                  <a:schemeClr val="bg1"/>
                </a:solidFill>
              </a:rPr>
              <a:t>php</a:t>
            </a:r>
            <a:r>
              <a:rPr lang="en-US" altLang="zh-CN" sz="1800" dirty="0">
                <a:solidFill>
                  <a:schemeClr val="bg1"/>
                </a:solidFill>
              </a:rPr>
              <a:t>-fpm/lib/</a:t>
            </a:r>
            <a:r>
              <a:rPr lang="en-US" altLang="zh-CN" sz="1800" dirty="0" err="1">
                <a:solidFill>
                  <a:schemeClr val="bg1"/>
                </a:solidFill>
              </a:rPr>
              <a:t>php</a:t>
            </a:r>
            <a:r>
              <a:rPr lang="en-US" altLang="zh-CN" sz="1800" dirty="0">
                <a:solidFill>
                  <a:schemeClr val="bg1"/>
                </a:solidFill>
              </a:rPr>
              <a:t>/extensions/no-debug-non-zts-20131226/</a:t>
            </a:r>
          </a:p>
          <a:p>
            <a:pPr>
              <a:lnSpc>
                <a:spcPct val="80000"/>
              </a:lnSpc>
              <a:buClr>
                <a:schemeClr val="bg1"/>
              </a:buClr>
            </a:pPr>
            <a:r>
              <a:rPr lang="zh-CN" altLang="en-US" sz="1800" dirty="0" smtClean="0">
                <a:solidFill>
                  <a:schemeClr val="bg1"/>
                </a:solidFill>
              </a:rPr>
              <a:t>然后</a:t>
            </a:r>
            <a:r>
              <a:rPr lang="zh-CN" altLang="en-US" sz="1800" dirty="0">
                <a:solidFill>
                  <a:schemeClr val="bg1"/>
                </a:solidFill>
              </a:rPr>
              <a:t>修改</a:t>
            </a:r>
            <a:r>
              <a:rPr lang="en-US" altLang="zh-CN" sz="1800" dirty="0" smtClean="0">
                <a:solidFill>
                  <a:schemeClr val="bg1"/>
                </a:solidFill>
              </a:rPr>
              <a:t>php.ini</a:t>
            </a:r>
            <a:r>
              <a:rPr lang="zh-CN" altLang="en-US" sz="1800" dirty="0" smtClean="0">
                <a:solidFill>
                  <a:schemeClr val="bg1"/>
                </a:solidFill>
              </a:rPr>
              <a:t>添加</a:t>
            </a:r>
            <a:r>
              <a:rPr lang="zh-CN" altLang="en-US" sz="1800" dirty="0">
                <a:solidFill>
                  <a:schemeClr val="bg1"/>
                </a:solidFill>
              </a:rPr>
              <a:t>一行</a:t>
            </a:r>
            <a:br>
              <a:rPr lang="zh-CN" altLang="en-US" sz="1800" dirty="0">
                <a:solidFill>
                  <a:schemeClr val="bg1"/>
                </a:solidFill>
              </a:rPr>
            </a:br>
            <a:r>
              <a:rPr lang="en-US" altLang="zh-CN" sz="1800" dirty="0">
                <a:solidFill>
                  <a:schemeClr val="bg1"/>
                </a:solidFill>
              </a:rPr>
              <a:t>extension="</a:t>
            </a:r>
            <a:r>
              <a:rPr lang="en-US" altLang="zh-CN" sz="1800" dirty="0" smtClean="0">
                <a:solidFill>
                  <a:schemeClr val="bg1"/>
                </a:solidFill>
              </a:rPr>
              <a:t>memcache.so“</a:t>
            </a:r>
          </a:p>
          <a:p>
            <a:pPr>
              <a:lnSpc>
                <a:spcPct val="80000"/>
              </a:lnSpc>
              <a:buClr>
                <a:schemeClr val="bg1"/>
              </a:buClr>
            </a:pPr>
            <a:r>
              <a:rPr lang="zh-CN" altLang="en-US" sz="1800" dirty="0" smtClean="0">
                <a:solidFill>
                  <a:schemeClr val="bg1"/>
                </a:solidFill>
              </a:rPr>
              <a:t>检查</a:t>
            </a:r>
            <a:r>
              <a:rPr lang="en-US" altLang="zh-CN" sz="1800" dirty="0" smtClean="0">
                <a:solidFill>
                  <a:schemeClr val="bg1"/>
                </a:solidFill>
              </a:rPr>
              <a:t>/</a:t>
            </a:r>
            <a:r>
              <a:rPr lang="en-US" altLang="zh-CN" sz="1800" dirty="0" err="1" smtClean="0">
                <a:solidFill>
                  <a:schemeClr val="bg1"/>
                </a:solidFill>
              </a:rPr>
              <a:t>usr</a:t>
            </a:r>
            <a:r>
              <a:rPr lang="en-US" altLang="zh-CN" sz="1800" dirty="0" smtClean="0">
                <a:solidFill>
                  <a:schemeClr val="bg1"/>
                </a:solidFill>
              </a:rPr>
              <a:t>/local/</a:t>
            </a:r>
            <a:r>
              <a:rPr lang="en-US" altLang="zh-CN" sz="1800" dirty="0" err="1" smtClean="0">
                <a:solidFill>
                  <a:schemeClr val="bg1"/>
                </a:solidFill>
              </a:rPr>
              <a:t>php</a:t>
            </a:r>
            <a:r>
              <a:rPr lang="en-US" altLang="zh-CN" sz="1800" dirty="0" smtClean="0">
                <a:solidFill>
                  <a:schemeClr val="bg1"/>
                </a:solidFill>
              </a:rPr>
              <a:t>/bin/</a:t>
            </a:r>
            <a:r>
              <a:rPr lang="en-US" altLang="zh-CN" sz="1800" dirty="0" err="1" smtClean="0">
                <a:solidFill>
                  <a:schemeClr val="bg1"/>
                </a:solidFill>
              </a:rPr>
              <a:t>php</a:t>
            </a:r>
            <a:r>
              <a:rPr lang="en-US" altLang="zh-CN" sz="1800" dirty="0" smtClean="0">
                <a:solidFill>
                  <a:schemeClr val="bg1"/>
                </a:solidFill>
              </a:rPr>
              <a:t>-fpm -m</a:t>
            </a:r>
            <a:endParaRPr lang="zh-CN" altLang="en-US" sz="1800" dirty="0">
              <a:solidFill>
                <a:schemeClr val="bg1"/>
              </a:solidFill>
            </a:endParaRPr>
          </a:p>
        </p:txBody>
      </p:sp>
    </p:spTree>
    <p:extLst>
      <p:ext uri="{BB962C8B-B14F-4D97-AF65-F5344CB8AC3E}">
        <p14:creationId xmlns:p14="http://schemas.microsoft.com/office/powerpoint/2010/main" val="20344018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01"/>
          <p:cNvSpPr>
            <a:spLocks noChangeArrowheads="1"/>
          </p:cNvSpPr>
          <p:nvPr/>
        </p:nvSpPr>
        <p:spPr bwMode="auto">
          <a:xfrm>
            <a:off x="1468438" y="811213"/>
            <a:ext cx="7854950" cy="705485"/>
          </a:xfrm>
          <a:prstGeom prst="rect">
            <a:avLst/>
          </a:prstGeom>
          <a:noFill/>
          <a:ln w="12700">
            <a:noFill/>
            <a:miter lim="400000"/>
          </a:ln>
        </p:spPr>
        <p:txBody>
          <a:bodyPr lIns="45719" tIns="45719" rIns="45719" bIns="45719">
            <a:spAutoFit/>
          </a:bodyPr>
          <a:lstStyle/>
          <a:p>
            <a:r>
              <a:rPr lang="en-US" altLang="zh-CN"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PHP</a:t>
            </a:r>
            <a:r>
              <a:rPr lang="zh-CN" altLang="en-US"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连接</a:t>
            </a:r>
            <a:r>
              <a:rPr lang="en-US" altLang="zh-CN" sz="4000" dirty="0" err="1"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Memcached</a:t>
            </a:r>
            <a:endParaRPr lang="zh-CN" altLang="en-US"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Rectangle 2"/>
          <p:cNvSpPr>
            <a:spLocks noGrp="1" noChangeArrowheads="1"/>
          </p:cNvSpPr>
          <p:nvPr/>
        </p:nvSpPr>
        <p:spPr bwMode="auto">
          <a:xfrm>
            <a:off x="1468438" y="1619114"/>
            <a:ext cx="8863013" cy="34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fontAlgn="base">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Clr>
                <a:schemeClr val="bg1"/>
              </a:buClr>
            </a:pPr>
            <a:r>
              <a:rPr lang="zh-CN" altLang="en-US" sz="1800" dirty="0" smtClean="0">
                <a:solidFill>
                  <a:schemeClr val="bg1"/>
                </a:solidFill>
              </a:rPr>
              <a:t>下载测试脚本 </a:t>
            </a:r>
            <a:endParaRPr lang="en-US" altLang="zh-CN" sz="1800" dirty="0" smtClean="0">
              <a:solidFill>
                <a:schemeClr val="bg1"/>
              </a:solidFill>
            </a:endParaRPr>
          </a:p>
          <a:p>
            <a:pPr>
              <a:lnSpc>
                <a:spcPct val="80000"/>
              </a:lnSpc>
              <a:buClr>
                <a:schemeClr val="bg1"/>
              </a:buClr>
            </a:pPr>
            <a:r>
              <a:rPr lang="en-US" altLang="zh-CN" sz="1800" dirty="0" smtClean="0">
                <a:solidFill>
                  <a:schemeClr val="bg1"/>
                </a:solidFill>
              </a:rPr>
              <a:t>curl </a:t>
            </a:r>
            <a:r>
              <a:rPr lang="en-US" altLang="zh-CN" sz="1800" dirty="0">
                <a:solidFill>
                  <a:schemeClr val="bg1"/>
                </a:solidFill>
              </a:rPr>
              <a:t>www.apelearn.com/study_v2/.memcache.txt &gt; 1.php 2&gt;/</a:t>
            </a:r>
            <a:r>
              <a:rPr lang="en-US" altLang="zh-CN" sz="1800" dirty="0" err="1" smtClean="0">
                <a:solidFill>
                  <a:schemeClr val="bg1"/>
                </a:solidFill>
              </a:rPr>
              <a:t>dev</a:t>
            </a:r>
            <a:r>
              <a:rPr lang="en-US" altLang="zh-CN" sz="1800" dirty="0" smtClean="0">
                <a:solidFill>
                  <a:schemeClr val="bg1"/>
                </a:solidFill>
              </a:rPr>
              <a:t>/null</a:t>
            </a:r>
          </a:p>
          <a:p>
            <a:pPr>
              <a:lnSpc>
                <a:spcPct val="80000"/>
              </a:lnSpc>
              <a:buClr>
                <a:schemeClr val="bg1"/>
              </a:buClr>
            </a:pPr>
            <a:r>
              <a:rPr lang="en-US" altLang="zh-CN" sz="1800" dirty="0" smtClean="0">
                <a:solidFill>
                  <a:schemeClr val="bg1"/>
                </a:solidFill>
              </a:rPr>
              <a:t>1.php</a:t>
            </a:r>
            <a:r>
              <a:rPr lang="zh-CN" altLang="en-US" sz="1800" dirty="0" smtClean="0">
                <a:solidFill>
                  <a:schemeClr val="bg1"/>
                </a:solidFill>
              </a:rPr>
              <a:t>内容也可以参考</a:t>
            </a:r>
            <a:r>
              <a:rPr lang="en-US" altLang="zh-CN" sz="1800" dirty="0">
                <a:solidFill>
                  <a:schemeClr val="bg1"/>
                </a:solidFill>
              </a:rPr>
              <a:t>https://coding.net/u/aminglinux/p/yuanke_centos7/git/blob/master/21NOSQL/1.php</a:t>
            </a:r>
            <a:endParaRPr lang="en-US" altLang="zh-CN" sz="1800" dirty="0" smtClean="0">
              <a:solidFill>
                <a:schemeClr val="bg1"/>
              </a:solidFill>
            </a:endParaRPr>
          </a:p>
          <a:p>
            <a:pPr>
              <a:lnSpc>
                <a:spcPct val="80000"/>
              </a:lnSpc>
              <a:buClr>
                <a:schemeClr val="bg1"/>
              </a:buClr>
            </a:pPr>
            <a:r>
              <a:rPr lang="zh-CN" altLang="en-US" sz="1800" dirty="0" smtClean="0">
                <a:solidFill>
                  <a:schemeClr val="bg1"/>
                </a:solidFill>
              </a:rPr>
              <a:t>执行脚本</a:t>
            </a:r>
            <a:endParaRPr lang="en-US" altLang="zh-CN" sz="1800" dirty="0" smtClean="0">
              <a:solidFill>
                <a:schemeClr val="bg1"/>
              </a:solidFill>
            </a:endParaRPr>
          </a:p>
          <a:p>
            <a:pPr>
              <a:lnSpc>
                <a:spcPct val="80000"/>
              </a:lnSpc>
              <a:buClr>
                <a:schemeClr val="bg1"/>
              </a:buClr>
            </a:pPr>
            <a:r>
              <a:rPr lang="en-US" altLang="zh-CN" sz="1800" dirty="0" smtClean="0">
                <a:solidFill>
                  <a:schemeClr val="bg1"/>
                </a:solidFill>
              </a:rPr>
              <a:t>/</a:t>
            </a:r>
            <a:r>
              <a:rPr lang="en-US" altLang="zh-CN" sz="1800" dirty="0" err="1" smtClean="0">
                <a:solidFill>
                  <a:schemeClr val="bg1"/>
                </a:solidFill>
              </a:rPr>
              <a:t>usr</a:t>
            </a:r>
            <a:r>
              <a:rPr lang="en-US" altLang="zh-CN" sz="1800" dirty="0" smtClean="0">
                <a:solidFill>
                  <a:schemeClr val="bg1"/>
                </a:solidFill>
              </a:rPr>
              <a:t>/local/</a:t>
            </a:r>
            <a:r>
              <a:rPr lang="en-US" altLang="zh-CN" sz="1800" dirty="0" err="1" smtClean="0">
                <a:solidFill>
                  <a:schemeClr val="bg1"/>
                </a:solidFill>
              </a:rPr>
              <a:t>php</a:t>
            </a:r>
            <a:r>
              <a:rPr lang="en-US" altLang="zh-CN" sz="1800" dirty="0" smtClean="0">
                <a:solidFill>
                  <a:schemeClr val="bg1"/>
                </a:solidFill>
              </a:rPr>
              <a:t>-fpm/bin/</a:t>
            </a:r>
            <a:r>
              <a:rPr lang="en-US" altLang="zh-CN" sz="1800" dirty="0" err="1" smtClean="0">
                <a:solidFill>
                  <a:schemeClr val="bg1"/>
                </a:solidFill>
              </a:rPr>
              <a:t>php</a:t>
            </a:r>
            <a:r>
              <a:rPr lang="en-US" altLang="zh-CN" sz="1800" dirty="0" smtClean="0">
                <a:solidFill>
                  <a:schemeClr val="bg1"/>
                </a:solidFill>
              </a:rPr>
              <a:t> 1.php</a:t>
            </a:r>
          </a:p>
          <a:p>
            <a:pPr>
              <a:lnSpc>
                <a:spcPct val="80000"/>
              </a:lnSpc>
              <a:buClr>
                <a:schemeClr val="bg1"/>
              </a:buClr>
            </a:pPr>
            <a:r>
              <a:rPr lang="zh-CN" altLang="en-US" sz="1800" dirty="0" smtClean="0">
                <a:solidFill>
                  <a:schemeClr val="bg1"/>
                </a:solidFill>
              </a:rPr>
              <a:t>或者将</a:t>
            </a:r>
            <a:r>
              <a:rPr lang="en-US" altLang="zh-CN" sz="1800" dirty="0" smtClean="0">
                <a:solidFill>
                  <a:schemeClr val="bg1"/>
                </a:solidFill>
              </a:rPr>
              <a:t>1.php</a:t>
            </a:r>
            <a:r>
              <a:rPr lang="zh-CN" altLang="en-US" sz="1800" dirty="0" smtClean="0">
                <a:solidFill>
                  <a:schemeClr val="bg1"/>
                </a:solidFill>
              </a:rPr>
              <a:t>放到某个虚拟主机根目录下面，在浏览器访问，即可看到效果</a:t>
            </a:r>
            <a:endParaRPr lang="en-US" altLang="zh-CN" sz="1800" dirty="0" smtClean="0">
              <a:solidFill>
                <a:schemeClr val="bg1"/>
              </a:solidFill>
            </a:endParaRPr>
          </a:p>
          <a:p>
            <a:pPr>
              <a:lnSpc>
                <a:spcPct val="80000"/>
              </a:lnSpc>
              <a:buClr>
                <a:schemeClr val="bg1"/>
              </a:buClr>
            </a:pPr>
            <a:r>
              <a:rPr lang="zh-CN" altLang="en-US" sz="1800" dirty="0" smtClean="0">
                <a:solidFill>
                  <a:schemeClr val="bg1"/>
                </a:solidFill>
              </a:rPr>
              <a:t>最终可以看到数据如下：</a:t>
            </a:r>
            <a:endParaRPr lang="en-US" altLang="zh-CN" sz="1800" dirty="0" smtClean="0">
              <a:solidFill>
                <a:schemeClr val="bg1"/>
              </a:solidFill>
            </a:endParaRPr>
          </a:p>
          <a:p>
            <a:pPr>
              <a:lnSpc>
                <a:spcPct val="80000"/>
              </a:lnSpc>
              <a:buClr>
                <a:schemeClr val="bg1"/>
              </a:buClr>
            </a:pPr>
            <a:r>
              <a:rPr lang="en-US" altLang="zh-CN" sz="1800" dirty="0">
                <a:solidFill>
                  <a:schemeClr val="bg1"/>
                </a:solidFill>
              </a:rPr>
              <a:t> </a:t>
            </a:r>
            <a:r>
              <a:rPr lang="en-US" altLang="zh-CN" sz="1800" dirty="0" smtClean="0">
                <a:solidFill>
                  <a:schemeClr val="bg1"/>
                </a:solidFill>
              </a:rPr>
              <a:t>[0] =&gt; </a:t>
            </a:r>
            <a:r>
              <a:rPr lang="en-US" altLang="zh-CN" sz="1800" dirty="0" err="1" smtClean="0">
                <a:solidFill>
                  <a:schemeClr val="bg1"/>
                </a:solidFill>
              </a:rPr>
              <a:t>aaa</a:t>
            </a:r>
            <a:endParaRPr lang="en-US" altLang="zh-CN" sz="1800" dirty="0" smtClean="0">
              <a:solidFill>
                <a:schemeClr val="bg1"/>
              </a:solidFill>
            </a:endParaRPr>
          </a:p>
          <a:p>
            <a:pPr>
              <a:lnSpc>
                <a:spcPct val="80000"/>
              </a:lnSpc>
              <a:buClr>
                <a:schemeClr val="bg1"/>
              </a:buClr>
            </a:pPr>
            <a:r>
              <a:rPr lang="en-US" altLang="zh-CN" sz="1800" dirty="0" smtClean="0">
                <a:solidFill>
                  <a:schemeClr val="bg1"/>
                </a:solidFill>
              </a:rPr>
              <a:t> [1] =&gt; </a:t>
            </a:r>
            <a:r>
              <a:rPr lang="en-US" altLang="zh-CN" sz="1800" dirty="0" err="1" smtClean="0">
                <a:solidFill>
                  <a:schemeClr val="bg1"/>
                </a:solidFill>
              </a:rPr>
              <a:t>bbb</a:t>
            </a:r>
            <a:endParaRPr lang="en-US" altLang="zh-CN" sz="1800" dirty="0" smtClean="0">
              <a:solidFill>
                <a:schemeClr val="bg1"/>
              </a:solidFill>
            </a:endParaRPr>
          </a:p>
          <a:p>
            <a:pPr>
              <a:lnSpc>
                <a:spcPct val="80000"/>
              </a:lnSpc>
              <a:buClr>
                <a:schemeClr val="bg1"/>
              </a:buClr>
            </a:pPr>
            <a:r>
              <a:rPr lang="en-US" altLang="zh-CN" sz="1800" dirty="0" smtClean="0">
                <a:solidFill>
                  <a:schemeClr val="bg1"/>
                </a:solidFill>
              </a:rPr>
              <a:t> [2] =&gt; ccc</a:t>
            </a:r>
          </a:p>
          <a:p>
            <a:pPr>
              <a:lnSpc>
                <a:spcPct val="80000"/>
              </a:lnSpc>
              <a:buClr>
                <a:schemeClr val="bg1"/>
              </a:buClr>
            </a:pPr>
            <a:r>
              <a:rPr lang="en-US" altLang="zh-CN" sz="1800" dirty="0" smtClean="0">
                <a:solidFill>
                  <a:schemeClr val="bg1"/>
                </a:solidFill>
              </a:rPr>
              <a:t> [3] =&gt; </a:t>
            </a:r>
            <a:r>
              <a:rPr lang="en-US" altLang="zh-CN" sz="1800" dirty="0" err="1" smtClean="0">
                <a:solidFill>
                  <a:schemeClr val="bg1"/>
                </a:solidFill>
              </a:rPr>
              <a:t>ddd</a:t>
            </a:r>
            <a:endParaRPr lang="zh-CN" altLang="en-US" sz="1800" dirty="0">
              <a:solidFill>
                <a:schemeClr val="bg1"/>
              </a:solidFill>
            </a:endParaRPr>
          </a:p>
        </p:txBody>
      </p:sp>
    </p:spTree>
    <p:extLst>
      <p:ext uri="{BB962C8B-B14F-4D97-AF65-F5344CB8AC3E}">
        <p14:creationId xmlns:p14="http://schemas.microsoft.com/office/powerpoint/2010/main" val="63674640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err="1" smtClean="0">
                <a:solidFill>
                  <a:schemeClr val="bg1"/>
                </a:solidFill>
              </a:rPr>
              <a:t>Memcached</a:t>
            </a:r>
            <a:r>
              <a:rPr lang="zh-CN" altLang="en-US" sz="4000" dirty="0" smtClean="0">
                <a:solidFill>
                  <a:schemeClr val="bg1"/>
                </a:solidFill>
              </a:rPr>
              <a:t>中存储</a:t>
            </a:r>
            <a:r>
              <a:rPr lang="en-US" altLang="zh-CN" sz="4000" dirty="0" smtClean="0">
                <a:solidFill>
                  <a:schemeClr val="bg1"/>
                </a:solidFill>
              </a:rPr>
              <a:t>session</a:t>
            </a:r>
            <a:r>
              <a:rPr lang="zh-CN" altLang="en-US" sz="4000" dirty="0">
                <a:solidFill>
                  <a:schemeClr val="bg1"/>
                </a:solidFill>
              </a:rPr>
              <a:t> </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Rectangle 2"/>
          <p:cNvSpPr>
            <a:spLocks noGrp="1" noChangeArrowheads="1"/>
          </p:cNvSpPr>
          <p:nvPr/>
        </p:nvSpPr>
        <p:spPr bwMode="auto">
          <a:xfrm>
            <a:off x="1468438" y="1749743"/>
            <a:ext cx="8863013"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fontAlgn="base">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buClr>
            </a:pPr>
            <a:r>
              <a:rPr lang="zh-CN" altLang="en-US" sz="2000" dirty="0">
                <a:solidFill>
                  <a:schemeClr val="bg1"/>
                </a:solidFill>
              </a:rPr>
              <a:t>本实例是在</a:t>
            </a:r>
            <a:r>
              <a:rPr lang="en-US" altLang="zh-CN" sz="2000" dirty="0">
                <a:solidFill>
                  <a:schemeClr val="bg1"/>
                </a:solidFill>
              </a:rPr>
              <a:t>lamp/</a:t>
            </a:r>
            <a:r>
              <a:rPr lang="en-US" altLang="zh-CN" sz="2000" dirty="0" err="1">
                <a:solidFill>
                  <a:schemeClr val="bg1"/>
                </a:solidFill>
              </a:rPr>
              <a:t>lnmp</a:t>
            </a:r>
            <a:r>
              <a:rPr lang="zh-CN" altLang="en-US" sz="2000" dirty="0">
                <a:solidFill>
                  <a:schemeClr val="bg1"/>
                </a:solidFill>
              </a:rPr>
              <a:t>环境下实现</a:t>
            </a:r>
          </a:p>
          <a:p>
            <a:pPr>
              <a:buClr>
                <a:schemeClr val="bg1"/>
              </a:buClr>
            </a:pPr>
            <a:r>
              <a:rPr lang="zh-CN" altLang="en-US" sz="2000" dirty="0">
                <a:solidFill>
                  <a:schemeClr val="bg1"/>
                </a:solidFill>
              </a:rPr>
              <a:t>编辑</a:t>
            </a:r>
            <a:r>
              <a:rPr lang="en-US" altLang="zh-CN" sz="2000" dirty="0">
                <a:solidFill>
                  <a:schemeClr val="bg1"/>
                </a:solidFill>
              </a:rPr>
              <a:t>php.ini</a:t>
            </a:r>
            <a:r>
              <a:rPr lang="zh-CN" altLang="en-US" sz="2000" dirty="0">
                <a:solidFill>
                  <a:schemeClr val="bg1"/>
                </a:solidFill>
              </a:rPr>
              <a:t>添加两行</a:t>
            </a:r>
          </a:p>
          <a:p>
            <a:pPr>
              <a:buClr>
                <a:schemeClr val="bg1"/>
              </a:buClr>
            </a:pPr>
            <a:r>
              <a:rPr lang="en-US" altLang="zh-CN" sz="2000" dirty="0" err="1" smtClean="0">
                <a:solidFill>
                  <a:schemeClr val="bg1"/>
                </a:solidFill>
              </a:rPr>
              <a:t>session.save_handler</a:t>
            </a:r>
            <a:r>
              <a:rPr lang="en-US" altLang="zh-CN" sz="2000" dirty="0" smtClean="0">
                <a:solidFill>
                  <a:schemeClr val="bg1"/>
                </a:solidFill>
              </a:rPr>
              <a:t> </a:t>
            </a:r>
            <a:r>
              <a:rPr lang="en-US" altLang="zh-CN" sz="2000" dirty="0">
                <a:solidFill>
                  <a:schemeClr val="bg1"/>
                </a:solidFill>
              </a:rPr>
              <a:t>= </a:t>
            </a:r>
            <a:r>
              <a:rPr lang="en-US" altLang="zh-CN" sz="2000" dirty="0" err="1">
                <a:solidFill>
                  <a:schemeClr val="bg1"/>
                </a:solidFill>
              </a:rPr>
              <a:t>memcache</a:t>
            </a:r>
            <a:r>
              <a:rPr lang="en-US" altLang="zh-CN" sz="2000" dirty="0">
                <a:solidFill>
                  <a:schemeClr val="bg1"/>
                </a:solidFill>
              </a:rPr>
              <a:t> </a:t>
            </a:r>
            <a:br>
              <a:rPr lang="en-US" altLang="zh-CN" sz="2000" dirty="0">
                <a:solidFill>
                  <a:schemeClr val="bg1"/>
                </a:solidFill>
              </a:rPr>
            </a:br>
            <a:r>
              <a:rPr lang="en-US" altLang="zh-CN" sz="2000" dirty="0" err="1">
                <a:solidFill>
                  <a:schemeClr val="bg1"/>
                </a:solidFill>
              </a:rPr>
              <a:t>session.save_path</a:t>
            </a:r>
            <a:r>
              <a:rPr lang="en-US" altLang="zh-CN" sz="2000" dirty="0">
                <a:solidFill>
                  <a:schemeClr val="bg1"/>
                </a:solidFill>
              </a:rPr>
              <a:t> = "</a:t>
            </a:r>
            <a:r>
              <a:rPr lang="en-US" altLang="zh-CN" sz="2000" dirty="0" err="1">
                <a:solidFill>
                  <a:schemeClr val="bg1"/>
                </a:solidFill>
              </a:rPr>
              <a:t>tcp</a:t>
            </a:r>
            <a:r>
              <a:rPr lang="en-US" altLang="zh-CN" sz="2000" dirty="0">
                <a:solidFill>
                  <a:schemeClr val="bg1"/>
                </a:solidFill>
              </a:rPr>
              <a:t>://192.168.0.9:11211"  </a:t>
            </a:r>
            <a:endParaRPr lang="zh-CN" altLang="en-US" sz="2000" dirty="0">
              <a:solidFill>
                <a:schemeClr val="bg1"/>
              </a:solidFill>
            </a:endParaRPr>
          </a:p>
          <a:p>
            <a:pPr>
              <a:buClr>
                <a:schemeClr val="bg1"/>
              </a:buClr>
            </a:pPr>
            <a:r>
              <a:rPr lang="zh-CN" altLang="en-US" sz="2000" dirty="0">
                <a:solidFill>
                  <a:schemeClr val="bg1"/>
                </a:solidFill>
              </a:rPr>
              <a:t>或者</a:t>
            </a:r>
            <a:r>
              <a:rPr lang="en-US" altLang="zh-CN" sz="2000" dirty="0" err="1">
                <a:solidFill>
                  <a:schemeClr val="bg1"/>
                </a:solidFill>
              </a:rPr>
              <a:t>httpd.conf</a:t>
            </a:r>
            <a:r>
              <a:rPr lang="zh-CN" altLang="en-US" sz="2000" dirty="0">
                <a:solidFill>
                  <a:schemeClr val="bg1"/>
                </a:solidFill>
              </a:rPr>
              <a:t>中对应的虚拟主机中添加</a:t>
            </a:r>
          </a:p>
          <a:p>
            <a:pPr>
              <a:buClr>
                <a:schemeClr val="bg1"/>
              </a:buClr>
            </a:pPr>
            <a:r>
              <a:rPr lang="en-US" altLang="zh-CN" sz="2000" dirty="0" err="1" smtClean="0">
                <a:solidFill>
                  <a:schemeClr val="bg1"/>
                </a:solidFill>
              </a:rPr>
              <a:t>php_value</a:t>
            </a:r>
            <a:r>
              <a:rPr lang="en-US" altLang="zh-CN" sz="2000" dirty="0" smtClean="0">
                <a:solidFill>
                  <a:schemeClr val="bg1"/>
                </a:solidFill>
              </a:rPr>
              <a:t> </a:t>
            </a:r>
            <a:r>
              <a:rPr lang="en-US" altLang="zh-CN" sz="2000" dirty="0" err="1">
                <a:solidFill>
                  <a:schemeClr val="bg1"/>
                </a:solidFill>
              </a:rPr>
              <a:t>session.save_handler</a:t>
            </a:r>
            <a:r>
              <a:rPr lang="en-US" altLang="zh-CN" sz="2000" dirty="0">
                <a:solidFill>
                  <a:schemeClr val="bg1"/>
                </a:solidFill>
              </a:rPr>
              <a:t> "</a:t>
            </a:r>
            <a:r>
              <a:rPr lang="en-US" altLang="zh-CN" sz="2000" dirty="0" err="1">
                <a:solidFill>
                  <a:schemeClr val="bg1"/>
                </a:solidFill>
              </a:rPr>
              <a:t>memcache</a:t>
            </a:r>
            <a:r>
              <a:rPr lang="en-US" altLang="zh-CN" sz="2000" dirty="0">
                <a:solidFill>
                  <a:schemeClr val="bg1"/>
                </a:solidFill>
              </a:rPr>
              <a:t>" </a:t>
            </a:r>
            <a:br>
              <a:rPr lang="en-US" altLang="zh-CN" sz="2000" dirty="0">
                <a:solidFill>
                  <a:schemeClr val="bg1"/>
                </a:solidFill>
              </a:rPr>
            </a:br>
            <a:r>
              <a:rPr lang="en-US" altLang="zh-CN" sz="2000" dirty="0" err="1">
                <a:solidFill>
                  <a:schemeClr val="bg1"/>
                </a:solidFill>
              </a:rPr>
              <a:t>php_value</a:t>
            </a:r>
            <a:r>
              <a:rPr lang="en-US" altLang="zh-CN" sz="2000" dirty="0">
                <a:solidFill>
                  <a:schemeClr val="bg1"/>
                </a:solidFill>
              </a:rPr>
              <a:t> </a:t>
            </a:r>
            <a:r>
              <a:rPr lang="en-US" altLang="zh-CN" sz="2000" dirty="0" err="1">
                <a:solidFill>
                  <a:schemeClr val="bg1"/>
                </a:solidFill>
              </a:rPr>
              <a:t>session.save_path</a:t>
            </a:r>
            <a:r>
              <a:rPr lang="en-US" altLang="zh-CN" sz="2000" dirty="0">
                <a:solidFill>
                  <a:schemeClr val="bg1"/>
                </a:solidFill>
              </a:rPr>
              <a:t> "</a:t>
            </a:r>
            <a:r>
              <a:rPr lang="en-US" altLang="zh-CN" sz="2000" dirty="0" err="1">
                <a:solidFill>
                  <a:schemeClr val="bg1"/>
                </a:solidFill>
              </a:rPr>
              <a:t>tcp</a:t>
            </a:r>
            <a:r>
              <a:rPr lang="en-US" altLang="zh-CN" sz="2000" dirty="0">
                <a:solidFill>
                  <a:schemeClr val="bg1"/>
                </a:solidFill>
              </a:rPr>
              <a:t>://192.168.0.9:11211"  </a:t>
            </a:r>
          </a:p>
          <a:p>
            <a:pPr>
              <a:buClr>
                <a:schemeClr val="bg1"/>
              </a:buClr>
            </a:pPr>
            <a:r>
              <a:rPr lang="zh-CN" altLang="en-US" sz="2000" dirty="0">
                <a:solidFill>
                  <a:schemeClr val="bg1"/>
                </a:solidFill>
              </a:rPr>
              <a:t>或者</a:t>
            </a:r>
            <a:r>
              <a:rPr lang="en-US" altLang="zh-CN" sz="2000" dirty="0" err="1">
                <a:solidFill>
                  <a:schemeClr val="bg1"/>
                </a:solidFill>
              </a:rPr>
              <a:t>php-fpm.conf</a:t>
            </a:r>
            <a:r>
              <a:rPr lang="zh-CN" altLang="en-US" sz="2000" dirty="0">
                <a:solidFill>
                  <a:schemeClr val="bg1"/>
                </a:solidFill>
              </a:rPr>
              <a:t>对应的</a:t>
            </a:r>
            <a:r>
              <a:rPr lang="en-US" altLang="zh-CN" sz="2000" dirty="0">
                <a:solidFill>
                  <a:schemeClr val="bg1"/>
                </a:solidFill>
              </a:rPr>
              <a:t>pool</a:t>
            </a:r>
            <a:r>
              <a:rPr lang="zh-CN" altLang="en-US" sz="2000" dirty="0">
                <a:solidFill>
                  <a:schemeClr val="bg1"/>
                </a:solidFill>
              </a:rPr>
              <a:t>中添加</a:t>
            </a:r>
          </a:p>
          <a:p>
            <a:pPr>
              <a:buClr>
                <a:schemeClr val="bg1"/>
              </a:buClr>
            </a:pPr>
            <a:r>
              <a:rPr lang="en-US" altLang="zh-CN" sz="2000" dirty="0" err="1" smtClean="0">
                <a:solidFill>
                  <a:schemeClr val="bg1"/>
                </a:solidFill>
              </a:rPr>
              <a:t>php_value</a:t>
            </a:r>
            <a:r>
              <a:rPr lang="en-US" altLang="zh-CN" sz="2000" dirty="0" smtClean="0">
                <a:solidFill>
                  <a:schemeClr val="bg1"/>
                </a:solidFill>
              </a:rPr>
              <a:t>[</a:t>
            </a:r>
            <a:r>
              <a:rPr lang="en-US" altLang="zh-CN" sz="2000" dirty="0" err="1" smtClean="0">
                <a:solidFill>
                  <a:schemeClr val="bg1"/>
                </a:solidFill>
              </a:rPr>
              <a:t>session.save_handler</a:t>
            </a:r>
            <a:r>
              <a:rPr lang="en-US" altLang="zh-CN" sz="2000" dirty="0">
                <a:solidFill>
                  <a:schemeClr val="bg1"/>
                </a:solidFill>
              </a:rPr>
              <a:t>] = </a:t>
            </a:r>
            <a:r>
              <a:rPr lang="en-US" altLang="zh-CN" sz="2000" dirty="0" err="1">
                <a:solidFill>
                  <a:schemeClr val="bg1"/>
                </a:solidFill>
              </a:rPr>
              <a:t>memcache</a:t>
            </a:r>
            <a:endParaRPr lang="en-US" altLang="zh-CN" sz="2000" dirty="0">
              <a:solidFill>
                <a:schemeClr val="bg1"/>
              </a:solidFill>
            </a:endParaRPr>
          </a:p>
          <a:p>
            <a:pPr>
              <a:buClr>
                <a:schemeClr val="bg1"/>
              </a:buClr>
            </a:pPr>
            <a:r>
              <a:rPr lang="en-US" altLang="zh-CN" sz="2000" dirty="0" err="1" smtClean="0">
                <a:solidFill>
                  <a:schemeClr val="bg1"/>
                </a:solidFill>
              </a:rPr>
              <a:t>php_value</a:t>
            </a:r>
            <a:r>
              <a:rPr lang="en-US" altLang="zh-CN" sz="2000" dirty="0" smtClean="0">
                <a:solidFill>
                  <a:schemeClr val="bg1"/>
                </a:solidFill>
              </a:rPr>
              <a:t>[</a:t>
            </a:r>
            <a:r>
              <a:rPr lang="en-US" altLang="zh-CN" sz="2000" dirty="0" err="1" smtClean="0">
                <a:solidFill>
                  <a:schemeClr val="bg1"/>
                </a:solidFill>
              </a:rPr>
              <a:t>session.save_path</a:t>
            </a:r>
            <a:r>
              <a:rPr lang="en-US" altLang="zh-CN" sz="2000" dirty="0">
                <a:solidFill>
                  <a:schemeClr val="bg1"/>
                </a:solidFill>
              </a:rPr>
              <a:t>] = " tcp://192.168.0.9:11211 "</a:t>
            </a:r>
          </a:p>
          <a:p>
            <a:pPr>
              <a:buFont typeface="Wingdings" panose="05000000000000000000" pitchFamily="2" charset="2"/>
              <a:buNone/>
            </a:pPr>
            <a:endParaRPr lang="zh-CN" altLang="en-US" sz="2000" dirty="0"/>
          </a:p>
          <a:p>
            <a:pPr>
              <a:buFont typeface="Wingdings" panose="05000000000000000000" pitchFamily="2" charset="2"/>
              <a:buNone/>
            </a:pPr>
            <a:endParaRPr lang="zh-CN" altLang="en-US" dirty="0"/>
          </a:p>
        </p:txBody>
      </p:sp>
    </p:spTree>
    <p:extLst>
      <p:ext uri="{BB962C8B-B14F-4D97-AF65-F5344CB8AC3E}">
        <p14:creationId xmlns:p14="http://schemas.microsoft.com/office/powerpoint/2010/main" val="19668497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hape 201"/>
          <p:cNvSpPr>
            <a:spLocks noChangeArrowheads="1"/>
          </p:cNvSpPr>
          <p:nvPr/>
        </p:nvSpPr>
        <p:spPr bwMode="auto">
          <a:xfrm>
            <a:off x="1404938" y="1714500"/>
            <a:ext cx="8950325" cy="4154982"/>
          </a:xfrm>
          <a:prstGeom prst="rect">
            <a:avLst/>
          </a:prstGeom>
          <a:noFill/>
          <a:ln w="12700">
            <a:noFill/>
            <a:miter lim="400000"/>
          </a:ln>
        </p:spPr>
        <p:txBody>
          <a:bodyPr lIns="45719" tIns="45719" rIns="45719" bIns="45719">
            <a:spAutoFit/>
          </a:bodyPr>
          <a:lstStyle/>
          <a:p>
            <a:pPr>
              <a:buFontTx/>
              <a:buChar char="•"/>
            </a:pPr>
            <a:r>
              <a:rPr lang="en-US" altLang="zh-CN" sz="2400" dirty="0" smtClean="0">
                <a:solidFill>
                  <a:schemeClr val="bg1"/>
                </a:solidFill>
                <a:latin typeface="+mn-ea"/>
                <a:ea typeface="+mn-ea"/>
              </a:rPr>
              <a:t> </a:t>
            </a:r>
            <a:r>
              <a:rPr lang="zh-CN" altLang="en-US" sz="2400" dirty="0" smtClean="0">
                <a:solidFill>
                  <a:schemeClr val="bg1"/>
                </a:solidFill>
                <a:latin typeface="+mn-ea"/>
                <a:ea typeface="+mn-ea"/>
              </a:rPr>
              <a:t>非关系型数据库就是</a:t>
            </a:r>
            <a:r>
              <a:rPr lang="en-US" altLang="zh-CN" sz="2400" dirty="0" smtClean="0">
                <a:solidFill>
                  <a:schemeClr val="bg1"/>
                </a:solidFill>
                <a:latin typeface="+mn-ea"/>
                <a:ea typeface="+mn-ea"/>
              </a:rPr>
              <a:t>NoSQL</a:t>
            </a:r>
            <a:r>
              <a:rPr lang="zh-CN" altLang="en-US" sz="2400" dirty="0" smtClean="0">
                <a:solidFill>
                  <a:schemeClr val="bg1"/>
                </a:solidFill>
                <a:latin typeface="+mn-ea"/>
                <a:ea typeface="+mn-ea"/>
              </a:rPr>
              <a:t>，关系型数据库代表</a:t>
            </a:r>
            <a:r>
              <a:rPr lang="en-US" altLang="zh-CN" sz="2400" dirty="0" smtClean="0">
                <a:solidFill>
                  <a:schemeClr val="bg1"/>
                </a:solidFill>
                <a:latin typeface="+mn-ea"/>
                <a:ea typeface="+mn-ea"/>
              </a:rPr>
              <a:t>MySQL</a:t>
            </a:r>
          </a:p>
          <a:p>
            <a:pPr>
              <a:buFontTx/>
              <a:buChar char="•"/>
            </a:pPr>
            <a:r>
              <a:rPr lang="en-US" altLang="zh-CN" sz="2400" dirty="0">
                <a:solidFill>
                  <a:schemeClr val="bg1"/>
                </a:solidFill>
                <a:latin typeface="+mn-ea"/>
                <a:ea typeface="+mn-ea"/>
                <a:sym typeface="微软雅黑" panose="020B0503020204020204" pitchFamily="34" charset="-122"/>
              </a:rPr>
              <a:t> </a:t>
            </a:r>
            <a:r>
              <a:rPr lang="zh-CN" altLang="en-US" sz="2400" dirty="0" smtClean="0">
                <a:solidFill>
                  <a:schemeClr val="bg1"/>
                </a:solidFill>
                <a:latin typeface="+mn-ea"/>
                <a:ea typeface="+mn-ea"/>
                <a:sym typeface="微软雅黑" panose="020B0503020204020204" pitchFamily="34" charset="-122"/>
              </a:rPr>
              <a:t>对于关系型数据库来说，是需要把数据存储到库、表、行、字段里，查询的时候根据条件一行一行地去匹配，当量非常大的时候就很耗费时间和资源，尤其是数据是需要从磁盘里去检索</a:t>
            </a:r>
            <a:endParaRPr lang="en-US" altLang="zh-CN" sz="2400" dirty="0" smtClean="0">
              <a:solidFill>
                <a:schemeClr val="bg1"/>
              </a:solidFill>
              <a:latin typeface="+mn-ea"/>
              <a:ea typeface="+mn-ea"/>
              <a:sym typeface="微软雅黑" panose="020B0503020204020204" pitchFamily="34" charset="-122"/>
            </a:endParaRPr>
          </a:p>
          <a:p>
            <a:pPr>
              <a:buFontTx/>
              <a:buChar char="•"/>
            </a:pPr>
            <a:r>
              <a:rPr lang="zh-CN" altLang="en-US" sz="2400" dirty="0" smtClean="0">
                <a:solidFill>
                  <a:schemeClr val="bg1"/>
                </a:solidFill>
                <a:latin typeface="+mn-ea"/>
                <a:ea typeface="+mn-ea"/>
                <a:sym typeface="微软雅黑" panose="020B0503020204020204" pitchFamily="34" charset="-122"/>
              </a:rPr>
              <a:t> </a:t>
            </a:r>
            <a:r>
              <a:rPr lang="en-US" altLang="zh-CN" sz="2400" dirty="0" smtClean="0">
                <a:solidFill>
                  <a:schemeClr val="bg1"/>
                </a:solidFill>
                <a:latin typeface="+mn-ea"/>
                <a:ea typeface="+mn-ea"/>
                <a:sym typeface="微软雅黑" panose="020B0503020204020204" pitchFamily="34" charset="-122"/>
              </a:rPr>
              <a:t>NoSQL</a:t>
            </a:r>
            <a:r>
              <a:rPr lang="zh-CN" altLang="en-US" sz="2400" dirty="0" smtClean="0">
                <a:solidFill>
                  <a:schemeClr val="bg1"/>
                </a:solidFill>
                <a:latin typeface="+mn-ea"/>
                <a:ea typeface="+mn-ea"/>
                <a:sym typeface="微软雅黑" panose="020B0503020204020204" pitchFamily="34" charset="-122"/>
              </a:rPr>
              <a:t>数据库存储原理非常简单（典型的数据类型为</a:t>
            </a:r>
            <a:r>
              <a:rPr lang="en-US" altLang="zh-CN" sz="2400" dirty="0" smtClean="0">
                <a:solidFill>
                  <a:schemeClr val="bg1"/>
                </a:solidFill>
                <a:latin typeface="+mn-ea"/>
                <a:ea typeface="+mn-ea"/>
                <a:sym typeface="微软雅黑" panose="020B0503020204020204" pitchFamily="34" charset="-122"/>
              </a:rPr>
              <a:t>k-v</a:t>
            </a:r>
            <a:r>
              <a:rPr lang="zh-CN" altLang="en-US" sz="2400" dirty="0" smtClean="0">
                <a:solidFill>
                  <a:schemeClr val="bg1"/>
                </a:solidFill>
                <a:latin typeface="+mn-ea"/>
                <a:ea typeface="+mn-ea"/>
                <a:sym typeface="微软雅黑" panose="020B0503020204020204" pitchFamily="34" charset="-122"/>
              </a:rPr>
              <a:t>），不存在繁杂的关系链，比如</a:t>
            </a:r>
            <a:r>
              <a:rPr lang="en-US" altLang="zh-CN" sz="2400" dirty="0" err="1" smtClean="0">
                <a:solidFill>
                  <a:schemeClr val="bg1"/>
                </a:solidFill>
                <a:latin typeface="+mn-ea"/>
                <a:ea typeface="+mn-ea"/>
                <a:sym typeface="微软雅黑" panose="020B0503020204020204" pitchFamily="34" charset="-122"/>
              </a:rPr>
              <a:t>mysql</a:t>
            </a:r>
            <a:r>
              <a:rPr lang="zh-CN" altLang="en-US" sz="2400" dirty="0" smtClean="0">
                <a:solidFill>
                  <a:schemeClr val="bg1"/>
                </a:solidFill>
                <a:latin typeface="+mn-ea"/>
                <a:ea typeface="+mn-ea"/>
                <a:sym typeface="微软雅黑" panose="020B0503020204020204" pitchFamily="34" charset="-122"/>
              </a:rPr>
              <a:t>查询的时候，需要找到对应的库、表（通常是多个表）以及字段。</a:t>
            </a:r>
            <a:endParaRPr lang="en-US" altLang="zh-CN" sz="2400" dirty="0" smtClean="0">
              <a:solidFill>
                <a:schemeClr val="bg1"/>
              </a:solidFill>
              <a:latin typeface="+mn-ea"/>
              <a:ea typeface="+mn-ea"/>
              <a:sym typeface="微软雅黑" panose="020B0503020204020204" pitchFamily="34" charset="-122"/>
            </a:endParaRPr>
          </a:p>
          <a:p>
            <a:pPr>
              <a:buFontTx/>
              <a:buChar char="•"/>
            </a:pPr>
            <a:r>
              <a:rPr lang="en-US" altLang="zh-CN" sz="2400" dirty="0">
                <a:solidFill>
                  <a:schemeClr val="bg1"/>
                </a:solidFill>
                <a:latin typeface="+mn-ea"/>
                <a:ea typeface="+mn-ea"/>
                <a:sym typeface="微软雅黑" panose="020B0503020204020204" pitchFamily="34" charset="-122"/>
              </a:rPr>
              <a:t> </a:t>
            </a:r>
            <a:r>
              <a:rPr lang="en-US" altLang="zh-CN" sz="2400" dirty="0" smtClean="0">
                <a:solidFill>
                  <a:schemeClr val="bg1"/>
                </a:solidFill>
                <a:latin typeface="+mn-ea"/>
                <a:ea typeface="+mn-ea"/>
                <a:sym typeface="微软雅黑" panose="020B0503020204020204" pitchFamily="34" charset="-122"/>
              </a:rPr>
              <a:t>NoSQL</a:t>
            </a:r>
            <a:r>
              <a:rPr lang="zh-CN" altLang="en-US" sz="2400" dirty="0" smtClean="0">
                <a:solidFill>
                  <a:schemeClr val="bg1"/>
                </a:solidFill>
                <a:latin typeface="+mn-ea"/>
                <a:ea typeface="+mn-ea"/>
                <a:sym typeface="微软雅黑" panose="020B0503020204020204" pitchFamily="34" charset="-122"/>
              </a:rPr>
              <a:t>数据可以存储在内存里，查询速度非常快</a:t>
            </a:r>
            <a:endParaRPr lang="en-US" altLang="zh-CN" sz="2400" dirty="0" smtClean="0">
              <a:solidFill>
                <a:schemeClr val="bg1"/>
              </a:solidFill>
              <a:latin typeface="+mn-ea"/>
              <a:ea typeface="+mn-ea"/>
              <a:sym typeface="微软雅黑" panose="020B0503020204020204" pitchFamily="34" charset="-122"/>
            </a:endParaRPr>
          </a:p>
          <a:p>
            <a:pPr>
              <a:buFontTx/>
              <a:buChar char="•"/>
            </a:pPr>
            <a:r>
              <a:rPr lang="en-US" altLang="zh-CN" sz="2400" dirty="0">
                <a:solidFill>
                  <a:schemeClr val="bg1"/>
                </a:solidFill>
                <a:latin typeface="+mn-ea"/>
                <a:ea typeface="+mn-ea"/>
                <a:sym typeface="微软雅黑" panose="020B0503020204020204" pitchFamily="34" charset="-122"/>
              </a:rPr>
              <a:t> </a:t>
            </a:r>
            <a:r>
              <a:rPr lang="en-US" altLang="zh-CN" sz="2400" dirty="0" smtClean="0">
                <a:solidFill>
                  <a:schemeClr val="bg1"/>
                </a:solidFill>
                <a:latin typeface="+mn-ea"/>
                <a:ea typeface="+mn-ea"/>
                <a:sym typeface="微软雅黑" panose="020B0503020204020204" pitchFamily="34" charset="-122"/>
              </a:rPr>
              <a:t>NoSQL</a:t>
            </a:r>
            <a:r>
              <a:rPr lang="zh-CN" altLang="en-US" sz="2400" dirty="0" smtClean="0">
                <a:solidFill>
                  <a:schemeClr val="bg1"/>
                </a:solidFill>
                <a:latin typeface="+mn-ea"/>
                <a:ea typeface="+mn-ea"/>
                <a:sym typeface="微软雅黑" panose="020B0503020204020204" pitchFamily="34" charset="-122"/>
              </a:rPr>
              <a:t>在性能表现上虽然能优于关系型数据库，但是它并不能完全替代关系型数据库</a:t>
            </a:r>
            <a:endParaRPr lang="en-US" altLang="zh-CN" sz="2400" dirty="0" smtClean="0">
              <a:solidFill>
                <a:schemeClr val="bg1"/>
              </a:solidFill>
              <a:latin typeface="+mn-ea"/>
              <a:ea typeface="+mn-ea"/>
              <a:sym typeface="微软雅黑" panose="020B0503020204020204" pitchFamily="34" charset="-122"/>
            </a:endParaRPr>
          </a:p>
          <a:p>
            <a:pPr>
              <a:buFontTx/>
              <a:buChar char="•"/>
            </a:pPr>
            <a:r>
              <a:rPr lang="en-US" altLang="zh-CN" sz="2400" dirty="0">
                <a:solidFill>
                  <a:schemeClr val="bg1"/>
                </a:solidFill>
                <a:latin typeface="+mn-ea"/>
                <a:ea typeface="+mn-ea"/>
                <a:sym typeface="微软雅黑" panose="020B0503020204020204" pitchFamily="34" charset="-122"/>
              </a:rPr>
              <a:t> </a:t>
            </a:r>
            <a:r>
              <a:rPr lang="en-US" altLang="zh-CN" sz="2400" dirty="0" smtClean="0">
                <a:solidFill>
                  <a:schemeClr val="bg1"/>
                </a:solidFill>
                <a:latin typeface="+mn-ea"/>
                <a:ea typeface="+mn-ea"/>
                <a:sym typeface="微软雅黑" panose="020B0503020204020204" pitchFamily="34" charset="-122"/>
              </a:rPr>
              <a:t>NoSQL</a:t>
            </a:r>
            <a:r>
              <a:rPr lang="zh-CN" altLang="en-US" sz="2400" dirty="0" smtClean="0">
                <a:solidFill>
                  <a:schemeClr val="bg1"/>
                </a:solidFill>
                <a:latin typeface="+mn-ea"/>
                <a:ea typeface="+mn-ea"/>
                <a:sym typeface="微软雅黑" panose="020B0503020204020204" pitchFamily="34" charset="-122"/>
              </a:rPr>
              <a:t>因为没有复杂的数据结构，扩展非常容易，支持分布式</a:t>
            </a:r>
            <a:endParaRPr lang="zh-CN" altLang="en-US" sz="2400" dirty="0" smtClean="0">
              <a:solidFill>
                <a:schemeClr val="bg1"/>
              </a:solidFill>
              <a:latin typeface="+mn-ea"/>
              <a:sym typeface="微软雅黑" panose="020B0503020204020204" pitchFamily="34" charset="-122"/>
            </a:endParaRPr>
          </a:p>
        </p:txBody>
      </p:sp>
      <p:sp>
        <p:nvSpPr>
          <p:cNvPr id="2" name="Shape 201"/>
          <p:cNvSpPr>
            <a:spLocks noChangeArrowheads="1"/>
          </p:cNvSpPr>
          <p:nvPr/>
        </p:nvSpPr>
        <p:spPr bwMode="auto">
          <a:xfrm>
            <a:off x="1468438" y="811213"/>
            <a:ext cx="7854950" cy="705485"/>
          </a:xfrm>
          <a:prstGeom prst="rect">
            <a:avLst/>
          </a:prstGeom>
          <a:noFill/>
          <a:ln w="12700">
            <a:noFill/>
            <a:miter lim="400000"/>
          </a:ln>
        </p:spPr>
        <p:txBody>
          <a:bodyPr lIns="45719" tIns="45719" rIns="45719" bIns="45719">
            <a:spAutoFit/>
          </a:bodyPr>
          <a:lstStyle/>
          <a:p>
            <a:r>
              <a:rPr lang="zh-CN" altLang="en-US"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什么是</a:t>
            </a:r>
            <a:r>
              <a:rPr lang="en-US" altLang="zh-CN"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NoSQL</a:t>
            </a:r>
            <a:endParaRPr lang="zh-CN" altLang="en-US"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49"/>
                                        </p:tgtEl>
                                        <p:attrNameLst>
                                          <p:attrName>style.visibility</p:attrName>
                                        </p:attrNameLst>
                                      </p:cBhvr>
                                      <p:to>
                                        <p:strVal val="visible"/>
                                      </p:to>
                                    </p:set>
                                    <p:anim calcmode="lin" valueType="num">
                                      <p:cBhvr additive="base">
                                        <p:cTn id="7" dur="500" fill="hold"/>
                                        <p:tgtEl>
                                          <p:spTgt spid="27649"/>
                                        </p:tgtEl>
                                        <p:attrNameLst>
                                          <p:attrName>ppt_x</p:attrName>
                                        </p:attrNameLst>
                                      </p:cBhvr>
                                      <p:tavLst>
                                        <p:tav tm="0">
                                          <p:val>
                                            <p:strVal val="#ppt_x"/>
                                          </p:val>
                                        </p:tav>
                                        <p:tav tm="100000">
                                          <p:val>
                                            <p:strVal val="#ppt_x"/>
                                          </p:val>
                                        </p:tav>
                                      </p:tavLst>
                                    </p:anim>
                                    <p:anim calcmode="lin" valueType="num">
                                      <p:cBhvr additive="base">
                                        <p:cTn id="8" dur="500" fill="hold"/>
                                        <p:tgtEl>
                                          <p:spTgt spid="276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 grpId="0" bldLvl="0"/>
      <p:bldP spid="2"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err="1" smtClean="0">
                <a:solidFill>
                  <a:schemeClr val="bg1"/>
                </a:solidFill>
              </a:rPr>
              <a:t>Memcached</a:t>
            </a:r>
            <a:r>
              <a:rPr lang="zh-CN" altLang="en-US" sz="4000" dirty="0" smtClean="0">
                <a:solidFill>
                  <a:schemeClr val="bg1"/>
                </a:solidFill>
              </a:rPr>
              <a:t>中存储</a:t>
            </a:r>
            <a:r>
              <a:rPr lang="en-US" altLang="zh-CN" sz="4000" dirty="0" smtClean="0">
                <a:solidFill>
                  <a:schemeClr val="bg1"/>
                </a:solidFill>
              </a:rPr>
              <a:t>session</a:t>
            </a:r>
            <a:r>
              <a:rPr lang="zh-CN" altLang="en-US" sz="4000" dirty="0">
                <a:solidFill>
                  <a:schemeClr val="bg1"/>
                </a:solidFill>
              </a:rPr>
              <a:t> </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2"/>
          <p:cNvSpPr>
            <a:spLocks noGrp="1" noChangeArrowheads="1"/>
          </p:cNvSpPr>
          <p:nvPr/>
        </p:nvSpPr>
        <p:spPr bwMode="auto">
          <a:xfrm>
            <a:off x="1468438" y="1836828"/>
            <a:ext cx="8863013" cy="2952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fontAlgn="base">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buClr>
            </a:pPr>
            <a:r>
              <a:rPr lang="en-US" altLang="zh-CN" sz="1800" dirty="0" err="1">
                <a:solidFill>
                  <a:schemeClr val="bg1"/>
                </a:solidFill>
              </a:rPr>
              <a:t>wget</a:t>
            </a:r>
            <a:r>
              <a:rPr lang="en-US" altLang="zh-CN" sz="1800" dirty="0">
                <a:solidFill>
                  <a:schemeClr val="bg1"/>
                </a:solidFill>
              </a:rPr>
              <a:t> http://study.lishiming.net/.mem_se.txt</a:t>
            </a:r>
          </a:p>
          <a:p>
            <a:pPr>
              <a:buClr>
                <a:schemeClr val="bg1"/>
              </a:buClr>
            </a:pPr>
            <a:r>
              <a:rPr lang="en-US" altLang="zh-CN" sz="1800" dirty="0">
                <a:solidFill>
                  <a:schemeClr val="bg1"/>
                </a:solidFill>
              </a:rPr>
              <a:t>mv .mem_se.txt  /</a:t>
            </a:r>
            <a:r>
              <a:rPr lang="en-US" altLang="zh-CN" sz="1800" dirty="0" err="1" smtClean="0">
                <a:solidFill>
                  <a:schemeClr val="bg1"/>
                </a:solidFill>
              </a:rPr>
              <a:t>usr</a:t>
            </a:r>
            <a:r>
              <a:rPr lang="en-US" altLang="zh-CN" sz="1800" dirty="0" smtClean="0">
                <a:solidFill>
                  <a:schemeClr val="bg1"/>
                </a:solidFill>
              </a:rPr>
              <a:t>/local/apache2/</a:t>
            </a:r>
            <a:r>
              <a:rPr lang="en-US" altLang="zh-CN" sz="1800" dirty="0" err="1" smtClean="0">
                <a:solidFill>
                  <a:schemeClr val="bg1"/>
                </a:solidFill>
              </a:rPr>
              <a:t>htdocs</a:t>
            </a:r>
            <a:r>
              <a:rPr lang="en-US" altLang="zh-CN" sz="1800" dirty="0" smtClean="0">
                <a:solidFill>
                  <a:schemeClr val="bg1"/>
                </a:solidFill>
              </a:rPr>
              <a:t>/</a:t>
            </a:r>
            <a:r>
              <a:rPr lang="en-US" altLang="zh-CN" sz="1800" dirty="0" err="1" smtClean="0">
                <a:solidFill>
                  <a:schemeClr val="bg1"/>
                </a:solidFill>
              </a:rPr>
              <a:t>session.php</a:t>
            </a:r>
            <a:endParaRPr lang="en-US" altLang="zh-CN" sz="1800" dirty="0" smtClean="0">
              <a:solidFill>
                <a:schemeClr val="bg1"/>
              </a:solidFill>
            </a:endParaRPr>
          </a:p>
          <a:p>
            <a:pPr>
              <a:buClr>
                <a:schemeClr val="bg1"/>
              </a:buClr>
            </a:pPr>
            <a:r>
              <a:rPr lang="zh-CN" altLang="en-US" sz="1800" dirty="0" smtClean="0">
                <a:solidFill>
                  <a:schemeClr val="bg1"/>
                </a:solidFill>
              </a:rPr>
              <a:t>其中</a:t>
            </a:r>
            <a:r>
              <a:rPr lang="en-US" altLang="zh-CN" sz="1800" dirty="0" err="1" smtClean="0">
                <a:solidFill>
                  <a:schemeClr val="bg1"/>
                </a:solidFill>
              </a:rPr>
              <a:t>session.php</a:t>
            </a:r>
            <a:r>
              <a:rPr lang="zh-CN" altLang="en-US" sz="1800" dirty="0" smtClean="0">
                <a:solidFill>
                  <a:schemeClr val="bg1"/>
                </a:solidFill>
              </a:rPr>
              <a:t>内容可以参考</a:t>
            </a:r>
            <a:r>
              <a:rPr lang="en-US" altLang="zh-CN" sz="1800" dirty="0">
                <a:solidFill>
                  <a:schemeClr val="bg1"/>
                </a:solidFill>
              </a:rPr>
              <a:t>https://coding.net/u/aminglinux/p/yuanke_centos7/git/blob/master/21NOSQL/session.php</a:t>
            </a:r>
            <a:endParaRPr lang="zh-CN" altLang="en-US" sz="1800" dirty="0">
              <a:solidFill>
                <a:schemeClr val="bg1"/>
              </a:solidFill>
            </a:endParaRPr>
          </a:p>
          <a:p>
            <a:pPr>
              <a:buClr>
                <a:schemeClr val="bg1"/>
              </a:buClr>
            </a:pPr>
            <a:r>
              <a:rPr lang="en-US" altLang="zh-CN" sz="1800" dirty="0">
                <a:solidFill>
                  <a:schemeClr val="bg1"/>
                </a:solidFill>
              </a:rPr>
              <a:t>curl </a:t>
            </a:r>
            <a:r>
              <a:rPr lang="en-US" altLang="zh-CN" sz="1800" dirty="0" err="1">
                <a:solidFill>
                  <a:schemeClr val="bg1"/>
                </a:solidFill>
              </a:rPr>
              <a:t>localhost</a:t>
            </a:r>
            <a:r>
              <a:rPr lang="en-US" altLang="zh-CN" sz="1800" dirty="0">
                <a:solidFill>
                  <a:schemeClr val="bg1"/>
                </a:solidFill>
              </a:rPr>
              <a:t>/</a:t>
            </a:r>
            <a:r>
              <a:rPr lang="en-US" altLang="zh-CN" sz="1800" dirty="0" err="1">
                <a:solidFill>
                  <a:schemeClr val="bg1"/>
                </a:solidFill>
              </a:rPr>
              <a:t>session.php</a:t>
            </a:r>
            <a:r>
              <a:rPr lang="en-US" altLang="zh-CN" sz="1800" dirty="0">
                <a:solidFill>
                  <a:schemeClr val="bg1"/>
                </a:solidFill>
              </a:rPr>
              <a:t> </a:t>
            </a:r>
          </a:p>
          <a:p>
            <a:pPr>
              <a:buClr>
                <a:schemeClr val="bg1"/>
              </a:buClr>
            </a:pPr>
            <a:r>
              <a:rPr lang="zh-CN" altLang="en-US" sz="1800" dirty="0" smtClean="0">
                <a:solidFill>
                  <a:schemeClr val="bg1"/>
                </a:solidFill>
              </a:rPr>
              <a:t>类似于</a:t>
            </a:r>
            <a:r>
              <a:rPr lang="en-US" altLang="zh-CN" sz="1800" dirty="0" smtClean="0">
                <a:solidFill>
                  <a:schemeClr val="bg1"/>
                </a:solidFill>
              </a:rPr>
              <a:t>1443702394&lt;</a:t>
            </a:r>
            <a:r>
              <a:rPr lang="en-US" altLang="zh-CN" sz="1800" dirty="0" err="1" smtClean="0">
                <a:solidFill>
                  <a:schemeClr val="bg1"/>
                </a:solidFill>
              </a:rPr>
              <a:t>br</a:t>
            </a:r>
            <a:r>
              <a:rPr lang="en-US" altLang="zh-CN" sz="1800" dirty="0">
                <a:solidFill>
                  <a:schemeClr val="bg1"/>
                </a:solidFill>
              </a:rPr>
              <a:t>&gt;&lt;</a:t>
            </a:r>
            <a:r>
              <a:rPr lang="en-US" altLang="zh-CN" sz="1800" dirty="0" err="1">
                <a:solidFill>
                  <a:schemeClr val="bg1"/>
                </a:solidFill>
              </a:rPr>
              <a:t>br</a:t>
            </a:r>
            <a:r>
              <a:rPr lang="en-US" altLang="zh-CN" sz="1800" dirty="0">
                <a:solidFill>
                  <a:schemeClr val="bg1"/>
                </a:solidFill>
              </a:rPr>
              <a:t>&gt;1443702394&lt;</a:t>
            </a:r>
            <a:r>
              <a:rPr lang="en-US" altLang="zh-CN" sz="1800" dirty="0" err="1">
                <a:solidFill>
                  <a:schemeClr val="bg1"/>
                </a:solidFill>
              </a:rPr>
              <a:t>br</a:t>
            </a:r>
            <a:r>
              <a:rPr lang="en-US" altLang="zh-CN" sz="1800" dirty="0">
                <a:solidFill>
                  <a:schemeClr val="bg1"/>
                </a:solidFill>
              </a:rPr>
              <a:t>&gt;&lt;</a:t>
            </a:r>
            <a:r>
              <a:rPr lang="en-US" altLang="zh-CN" sz="1800" dirty="0" err="1">
                <a:solidFill>
                  <a:schemeClr val="bg1"/>
                </a:solidFill>
              </a:rPr>
              <a:t>br</a:t>
            </a:r>
            <a:r>
              <a:rPr lang="en-US" altLang="zh-CN" sz="1800" dirty="0">
                <a:solidFill>
                  <a:schemeClr val="bg1"/>
                </a:solidFill>
              </a:rPr>
              <a:t>&gt;i44nunao0g3o7vf2su0hnc5440</a:t>
            </a:r>
            <a:endParaRPr lang="zh-CN" altLang="en-US" sz="1800" dirty="0">
              <a:solidFill>
                <a:schemeClr val="bg1"/>
              </a:solidFill>
            </a:endParaRPr>
          </a:p>
          <a:p>
            <a:pPr>
              <a:buClr>
                <a:schemeClr val="bg1"/>
              </a:buClr>
            </a:pPr>
            <a:r>
              <a:rPr lang="en-US" altLang="zh-CN" sz="1800" dirty="0">
                <a:solidFill>
                  <a:schemeClr val="bg1"/>
                </a:solidFill>
              </a:rPr>
              <a:t>telnet 127.0.0.1 11211</a:t>
            </a:r>
          </a:p>
          <a:p>
            <a:pPr>
              <a:buClr>
                <a:schemeClr val="bg1"/>
              </a:buClr>
            </a:pPr>
            <a:r>
              <a:rPr lang="en-US" altLang="zh-CN" sz="1800" dirty="0">
                <a:solidFill>
                  <a:schemeClr val="bg1"/>
                </a:solidFill>
              </a:rPr>
              <a:t>get </a:t>
            </a:r>
            <a:r>
              <a:rPr lang="en-US" altLang="zh-CN" sz="1800" dirty="0" smtClean="0">
                <a:solidFill>
                  <a:schemeClr val="bg1"/>
                </a:solidFill>
              </a:rPr>
              <a:t>i44nunao0g3o7vf2su0hnc5440</a:t>
            </a:r>
            <a:r>
              <a:rPr lang="zh-CN" altLang="en-US" sz="2000" dirty="0"/>
              <a:t> </a:t>
            </a:r>
            <a:endParaRPr lang="en-US" altLang="zh-CN" sz="1800" dirty="0">
              <a:solidFill>
                <a:schemeClr val="bg1"/>
              </a:solidFill>
            </a:endParaRPr>
          </a:p>
        </p:txBody>
      </p:sp>
    </p:spTree>
    <p:extLst>
      <p:ext uri="{BB962C8B-B14F-4D97-AF65-F5344CB8AC3E}">
        <p14:creationId xmlns:p14="http://schemas.microsoft.com/office/powerpoint/2010/main" val="20686089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780963"/>
            <a:ext cx="8429896" cy="2862322"/>
          </a:xfrm>
          <a:prstGeom prst="rect">
            <a:avLst/>
          </a:prstGeom>
        </p:spPr>
        <p:txBody>
          <a:bodyPr wrap="square">
            <a:spAutoFit/>
          </a:bodyPr>
          <a:lstStyle/>
          <a:p>
            <a:pPr>
              <a:buFontTx/>
              <a:buChar char="•"/>
            </a:pPr>
            <a:r>
              <a:rPr lang="en-US" altLang="zh-CN" sz="2000" dirty="0" smtClean="0">
                <a:solidFill>
                  <a:schemeClr val="bg1"/>
                </a:solidFill>
              </a:rPr>
              <a:t> </a:t>
            </a:r>
            <a:r>
              <a:rPr lang="en-US" altLang="zh-CN" sz="2000" dirty="0" err="1" smtClean="0">
                <a:solidFill>
                  <a:schemeClr val="bg1"/>
                </a:solidFill>
              </a:rPr>
              <a:t>Redis</a:t>
            </a:r>
            <a:r>
              <a:rPr lang="zh-CN" altLang="en-US" sz="2000" dirty="0" smtClean="0">
                <a:solidFill>
                  <a:schemeClr val="bg1"/>
                </a:solidFill>
              </a:rPr>
              <a:t>和</a:t>
            </a:r>
            <a:r>
              <a:rPr lang="en-US" altLang="zh-CN" sz="2000" dirty="0" err="1" smtClean="0">
                <a:solidFill>
                  <a:schemeClr val="bg1"/>
                </a:solidFill>
              </a:rPr>
              <a:t>Memcached</a:t>
            </a:r>
            <a:r>
              <a:rPr lang="zh-CN" altLang="en-US" sz="2000" dirty="0" smtClean="0">
                <a:solidFill>
                  <a:schemeClr val="bg1"/>
                </a:solidFill>
              </a:rPr>
              <a:t>类似，也属于</a:t>
            </a:r>
            <a:r>
              <a:rPr lang="en-US" altLang="zh-CN" sz="2000" dirty="0" smtClean="0">
                <a:solidFill>
                  <a:schemeClr val="bg1"/>
                </a:solidFill>
              </a:rPr>
              <a:t>k-v</a:t>
            </a:r>
            <a:r>
              <a:rPr lang="zh-CN" altLang="en-US" sz="2000" dirty="0" smtClean="0">
                <a:solidFill>
                  <a:schemeClr val="bg1"/>
                </a:solidFill>
              </a:rPr>
              <a:t>数据存储</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err="1" smtClean="0">
                <a:solidFill>
                  <a:schemeClr val="bg1"/>
                </a:solidFill>
              </a:rPr>
              <a:t>Redis</a:t>
            </a:r>
            <a:r>
              <a:rPr lang="zh-CN" altLang="en-US" sz="2000" dirty="0" smtClean="0">
                <a:solidFill>
                  <a:schemeClr val="bg1"/>
                </a:solidFill>
              </a:rPr>
              <a:t>官网</a:t>
            </a:r>
            <a:r>
              <a:rPr lang="en-US" altLang="zh-CN" sz="2000" dirty="0" smtClean="0">
                <a:solidFill>
                  <a:schemeClr val="bg1"/>
                </a:solidFill>
              </a:rPr>
              <a:t>redis.io, </a:t>
            </a:r>
            <a:r>
              <a:rPr lang="zh-CN" altLang="en-US" sz="2000" dirty="0" smtClean="0">
                <a:solidFill>
                  <a:schemeClr val="bg1"/>
                </a:solidFill>
              </a:rPr>
              <a:t>当前最新稳定版</a:t>
            </a:r>
            <a:r>
              <a:rPr lang="en-US" altLang="zh-CN" sz="2000" dirty="0" smtClean="0">
                <a:solidFill>
                  <a:schemeClr val="bg1"/>
                </a:solidFill>
              </a:rPr>
              <a:t>4.0.1</a:t>
            </a:r>
          </a:p>
          <a:p>
            <a:pPr>
              <a:buFontTx/>
              <a:buChar char="•"/>
            </a:pPr>
            <a:r>
              <a:rPr lang="zh-CN" altLang="en-US" sz="2000" dirty="0">
                <a:solidFill>
                  <a:schemeClr val="bg1"/>
                </a:solidFill>
              </a:rPr>
              <a:t>支持更多</a:t>
            </a:r>
            <a:r>
              <a:rPr lang="en-US" altLang="zh-CN" sz="2000" dirty="0">
                <a:solidFill>
                  <a:schemeClr val="bg1"/>
                </a:solidFill>
              </a:rPr>
              <a:t>value</a:t>
            </a:r>
            <a:r>
              <a:rPr lang="zh-CN" altLang="en-US" sz="2000" dirty="0">
                <a:solidFill>
                  <a:schemeClr val="bg1"/>
                </a:solidFill>
              </a:rPr>
              <a:t>类型，除了和</a:t>
            </a:r>
            <a:r>
              <a:rPr lang="en-US" altLang="zh-CN" sz="2000" dirty="0">
                <a:solidFill>
                  <a:schemeClr val="bg1"/>
                </a:solidFill>
              </a:rPr>
              <a:t>string</a:t>
            </a:r>
            <a:r>
              <a:rPr lang="zh-CN" altLang="en-US" sz="2000" dirty="0">
                <a:solidFill>
                  <a:schemeClr val="bg1"/>
                </a:solidFill>
              </a:rPr>
              <a:t>外，还支持</a:t>
            </a:r>
            <a:r>
              <a:rPr lang="en-US" altLang="zh-CN" sz="2000" dirty="0">
                <a:solidFill>
                  <a:schemeClr val="bg1"/>
                </a:solidFill>
              </a:rPr>
              <a:t>hash</a:t>
            </a:r>
            <a:r>
              <a:rPr lang="zh-CN" altLang="en-US" sz="2000" dirty="0">
                <a:solidFill>
                  <a:schemeClr val="bg1"/>
                </a:solidFill>
              </a:rPr>
              <a:t>、</a:t>
            </a:r>
            <a:r>
              <a:rPr lang="en-US" altLang="zh-CN" sz="2000" dirty="0">
                <a:solidFill>
                  <a:schemeClr val="bg1"/>
                </a:solidFill>
              </a:rPr>
              <a:t>lists</a:t>
            </a:r>
            <a:r>
              <a:rPr lang="zh-CN" altLang="en-US" sz="2000" dirty="0">
                <a:solidFill>
                  <a:schemeClr val="bg1"/>
                </a:solidFill>
              </a:rPr>
              <a:t>（链表）、</a:t>
            </a:r>
            <a:r>
              <a:rPr lang="en-US" altLang="zh-CN" sz="2000" dirty="0">
                <a:solidFill>
                  <a:schemeClr val="bg1"/>
                </a:solidFill>
              </a:rPr>
              <a:t>sets</a:t>
            </a:r>
            <a:r>
              <a:rPr lang="zh-CN" altLang="en-US" sz="2000" dirty="0">
                <a:solidFill>
                  <a:schemeClr val="bg1"/>
                </a:solidFill>
              </a:rPr>
              <a:t>（集合）和</a:t>
            </a:r>
            <a:r>
              <a:rPr lang="en-US" altLang="zh-CN" sz="2000" dirty="0">
                <a:solidFill>
                  <a:schemeClr val="bg1"/>
                </a:solidFill>
              </a:rPr>
              <a:t>sorted sets</a:t>
            </a:r>
            <a:r>
              <a:rPr lang="zh-CN" altLang="en-US" sz="2000" dirty="0">
                <a:solidFill>
                  <a:schemeClr val="bg1"/>
                </a:solidFill>
              </a:rPr>
              <a:t>（有序集合</a:t>
            </a:r>
            <a:r>
              <a:rPr lang="zh-CN" altLang="en-US" sz="2000" dirty="0" smtClean="0">
                <a:solidFill>
                  <a:schemeClr val="bg1"/>
                </a:solidFill>
              </a:rPr>
              <a:t>）</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err="1">
                <a:solidFill>
                  <a:schemeClr val="bg1"/>
                </a:solidFill>
              </a:rPr>
              <a:t>redis</a:t>
            </a:r>
            <a:r>
              <a:rPr lang="zh-CN" altLang="en-US" sz="2000" dirty="0">
                <a:solidFill>
                  <a:schemeClr val="bg1"/>
                </a:solidFill>
              </a:rPr>
              <a:t>使用了两种文件格式：全量</a:t>
            </a:r>
            <a:r>
              <a:rPr lang="zh-CN" altLang="en-US" sz="2000" dirty="0" smtClean="0">
                <a:solidFill>
                  <a:schemeClr val="bg1"/>
                </a:solidFill>
              </a:rPr>
              <a:t>数据</a:t>
            </a:r>
            <a:r>
              <a:rPr lang="en-US" altLang="zh-CN" sz="2000" dirty="0" smtClean="0">
                <a:solidFill>
                  <a:schemeClr val="bg1"/>
                </a:solidFill>
              </a:rPr>
              <a:t>(RDB</a:t>
            </a:r>
            <a:r>
              <a:rPr lang="en-US" altLang="zh-CN" sz="2000" dirty="0">
                <a:solidFill>
                  <a:schemeClr val="bg1"/>
                </a:solidFill>
              </a:rPr>
              <a:t>)</a:t>
            </a:r>
            <a:r>
              <a:rPr lang="zh-CN" altLang="en-US" sz="2000" dirty="0" smtClean="0">
                <a:solidFill>
                  <a:schemeClr val="bg1"/>
                </a:solidFill>
              </a:rPr>
              <a:t>和</a:t>
            </a:r>
            <a:r>
              <a:rPr lang="zh-CN" altLang="en-US" sz="2000" dirty="0">
                <a:solidFill>
                  <a:schemeClr val="bg1"/>
                </a:solidFill>
              </a:rPr>
              <a:t>增量</a:t>
            </a:r>
            <a:r>
              <a:rPr lang="zh-CN" altLang="en-US" sz="2000" dirty="0" smtClean="0">
                <a:solidFill>
                  <a:schemeClr val="bg1"/>
                </a:solidFill>
              </a:rPr>
              <a:t>请求</a:t>
            </a:r>
            <a:r>
              <a:rPr lang="en-US" altLang="zh-CN" sz="2000" dirty="0">
                <a:solidFill>
                  <a:schemeClr val="bg1"/>
                </a:solidFill>
              </a:rPr>
              <a:t>(</a:t>
            </a:r>
            <a:r>
              <a:rPr lang="en-US" altLang="zh-CN" sz="2000" dirty="0" err="1" smtClean="0">
                <a:solidFill>
                  <a:schemeClr val="bg1"/>
                </a:solidFill>
              </a:rPr>
              <a:t>aof</a:t>
            </a:r>
            <a:r>
              <a:rPr lang="en-US" altLang="zh-CN" sz="2000" dirty="0">
                <a:solidFill>
                  <a:schemeClr val="bg1"/>
                </a:solidFill>
              </a:rPr>
              <a:t>)</a:t>
            </a:r>
            <a:r>
              <a:rPr lang="zh-CN" altLang="en-US" sz="2000" dirty="0">
                <a:solidFill>
                  <a:schemeClr val="bg1"/>
                </a:solidFill>
              </a:rPr>
              <a:t>。全量数据格式是把内存中的数据写入磁盘，便于下次读取文件进行加载。增量请求文件则是把内存中的数据序列化为操作请求，用于读取文件进行</a:t>
            </a:r>
            <a:r>
              <a:rPr lang="en-US" altLang="zh-CN" sz="2000" dirty="0">
                <a:solidFill>
                  <a:schemeClr val="bg1"/>
                </a:solidFill>
              </a:rPr>
              <a:t>replay</a:t>
            </a:r>
            <a:r>
              <a:rPr lang="zh-CN" altLang="en-US" sz="2000" dirty="0">
                <a:solidFill>
                  <a:schemeClr val="bg1"/>
                </a:solidFill>
              </a:rPr>
              <a:t>得到</a:t>
            </a:r>
            <a:r>
              <a:rPr lang="zh-CN" altLang="en-US" sz="2000" dirty="0" smtClean="0">
                <a:solidFill>
                  <a:schemeClr val="bg1"/>
                </a:solidFill>
              </a:rPr>
              <a:t>数据，这种类似于</a:t>
            </a:r>
            <a:r>
              <a:rPr lang="en-US" altLang="zh-CN" sz="2000" dirty="0" err="1" smtClean="0">
                <a:solidFill>
                  <a:schemeClr val="bg1"/>
                </a:solidFill>
              </a:rPr>
              <a:t>mysql</a:t>
            </a:r>
            <a:r>
              <a:rPr lang="en-US" altLang="zh-CN" sz="2000" dirty="0" smtClean="0">
                <a:solidFill>
                  <a:schemeClr val="bg1"/>
                </a:solidFill>
              </a:rPr>
              <a:t> </a:t>
            </a:r>
            <a:r>
              <a:rPr lang="en-US" altLang="zh-CN" sz="2000" dirty="0" err="1" smtClean="0">
                <a:solidFill>
                  <a:schemeClr val="bg1"/>
                </a:solidFill>
              </a:rPr>
              <a:t>binlog</a:t>
            </a:r>
            <a:r>
              <a:rPr lang="zh-CN" altLang="en-US" sz="2000" dirty="0" smtClean="0">
                <a:solidFill>
                  <a:schemeClr val="bg1"/>
                </a:solidFill>
              </a:rPr>
              <a:t>。</a:t>
            </a:r>
            <a:endParaRPr lang="zh-CN" altLang="en-US" sz="2000" dirty="0">
              <a:solidFill>
                <a:schemeClr val="bg1"/>
              </a:solidFill>
            </a:endParaRPr>
          </a:p>
          <a:p>
            <a:pPr>
              <a:buFontTx/>
              <a:buChar char="•"/>
            </a:pPr>
            <a:r>
              <a:rPr lang="en-US" altLang="zh-CN" sz="2000" dirty="0" smtClean="0">
                <a:solidFill>
                  <a:schemeClr val="bg1"/>
                </a:solidFill>
              </a:rPr>
              <a:t> </a:t>
            </a:r>
            <a:r>
              <a:rPr lang="en-US" altLang="zh-CN" sz="2000" dirty="0" err="1">
                <a:solidFill>
                  <a:schemeClr val="bg1"/>
                </a:solidFill>
              </a:rPr>
              <a:t>redis</a:t>
            </a:r>
            <a:r>
              <a:rPr lang="zh-CN" altLang="en-US" sz="2000" dirty="0">
                <a:solidFill>
                  <a:schemeClr val="bg1"/>
                </a:solidFill>
              </a:rPr>
              <a:t>的存储分为内存存储、磁盘存储和</a:t>
            </a:r>
            <a:r>
              <a:rPr lang="en-US" altLang="zh-CN" sz="2000" dirty="0">
                <a:solidFill>
                  <a:schemeClr val="bg1"/>
                </a:solidFill>
              </a:rPr>
              <a:t>log</a:t>
            </a:r>
            <a:r>
              <a:rPr lang="zh-CN" altLang="en-US" sz="2000" dirty="0">
                <a:solidFill>
                  <a:schemeClr val="bg1"/>
                </a:solidFill>
              </a:rPr>
              <a:t>文件三部分 </a:t>
            </a: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err="1" smtClean="0">
                <a:solidFill>
                  <a:schemeClr val="bg1"/>
                </a:solidFill>
              </a:rPr>
              <a:t>Redis</a:t>
            </a:r>
            <a:r>
              <a:rPr lang="zh-CN" altLang="en-US" sz="4000" dirty="0" smtClean="0">
                <a:solidFill>
                  <a:schemeClr val="bg1"/>
                </a:solidFill>
              </a:rPr>
              <a:t>介绍</a:t>
            </a:r>
            <a:r>
              <a:rPr lang="zh-CN" altLang="en-US" sz="4000" dirty="0">
                <a:solidFill>
                  <a:schemeClr val="bg1"/>
                </a:solidFill>
              </a:rPr>
              <a:t> </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4533225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519097"/>
            <a:ext cx="8429896" cy="4708981"/>
          </a:xfrm>
          <a:prstGeom prst="rect">
            <a:avLst/>
          </a:prstGeom>
        </p:spPr>
        <p:txBody>
          <a:bodyPr wrap="square">
            <a:spAutoFit/>
          </a:bodyPr>
          <a:lstStyle/>
          <a:p>
            <a:pPr>
              <a:buFontTx/>
              <a:buChar char="•"/>
            </a:pPr>
            <a:r>
              <a:rPr lang="en-US" altLang="zh-CN" sz="2000" dirty="0" smtClean="0">
                <a:solidFill>
                  <a:schemeClr val="bg1"/>
                </a:solidFill>
              </a:rPr>
              <a:t> </a:t>
            </a:r>
            <a:r>
              <a:rPr lang="zh-CN" altLang="en-US" sz="2000" dirty="0" smtClean="0">
                <a:solidFill>
                  <a:schemeClr val="bg1"/>
                </a:solidFill>
              </a:rPr>
              <a:t>下载最新稳定版</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smtClean="0">
                <a:solidFill>
                  <a:schemeClr val="bg1"/>
                </a:solidFill>
                <a:latin typeface="+mj-lt"/>
              </a:rPr>
              <a:t>cd /</a:t>
            </a:r>
            <a:r>
              <a:rPr lang="en-US" altLang="zh-CN" sz="2000" dirty="0" err="1" smtClean="0">
                <a:solidFill>
                  <a:schemeClr val="bg1"/>
                </a:solidFill>
                <a:latin typeface="+mj-lt"/>
              </a:rPr>
              <a:t>usr</a:t>
            </a:r>
            <a:r>
              <a:rPr lang="en-US" altLang="zh-CN" sz="2000" dirty="0" smtClean="0">
                <a:solidFill>
                  <a:schemeClr val="bg1"/>
                </a:solidFill>
                <a:latin typeface="+mj-lt"/>
              </a:rPr>
              <a:t>/local/</a:t>
            </a:r>
            <a:r>
              <a:rPr lang="en-US" altLang="zh-CN" sz="2000" dirty="0" err="1" smtClean="0">
                <a:solidFill>
                  <a:schemeClr val="bg1"/>
                </a:solidFill>
                <a:latin typeface="+mj-lt"/>
              </a:rPr>
              <a:t>src</a:t>
            </a:r>
            <a:r>
              <a:rPr lang="en-US" altLang="zh-CN" sz="2000" dirty="0" smtClean="0">
                <a:solidFill>
                  <a:schemeClr val="bg1"/>
                </a:solidFill>
                <a:latin typeface="+mj-lt"/>
              </a:rPr>
              <a:t>/</a:t>
            </a:r>
          </a:p>
          <a:p>
            <a:pPr>
              <a:buFontTx/>
              <a:buChar char="•"/>
            </a:pPr>
            <a:r>
              <a:rPr lang="en-US" altLang="zh-CN" sz="2000" dirty="0">
                <a:solidFill>
                  <a:schemeClr val="bg1"/>
                </a:solidFill>
                <a:latin typeface="+mj-lt"/>
              </a:rPr>
              <a:t> </a:t>
            </a:r>
            <a:r>
              <a:rPr lang="en-US" altLang="zh-CN" sz="2000" dirty="0" err="1" smtClean="0">
                <a:solidFill>
                  <a:schemeClr val="bg1"/>
                </a:solidFill>
                <a:latin typeface="+mj-lt"/>
              </a:rPr>
              <a:t>wget</a:t>
            </a:r>
            <a:r>
              <a:rPr lang="en-US" altLang="zh-CN" sz="2000" dirty="0">
                <a:solidFill>
                  <a:schemeClr val="bg1"/>
                </a:solidFill>
                <a:latin typeface="+mj-lt"/>
              </a:rPr>
              <a:t> http://</a:t>
            </a:r>
            <a:r>
              <a:rPr lang="en-US" altLang="zh-CN" sz="2000" dirty="0" smtClean="0">
                <a:solidFill>
                  <a:schemeClr val="bg1"/>
                </a:solidFill>
                <a:latin typeface="+mj-lt"/>
              </a:rPr>
              <a:t>download.redis.io/releases/redis-4.0.1.tar.gz</a:t>
            </a:r>
          </a:p>
          <a:p>
            <a:pPr>
              <a:buFontTx/>
              <a:buChar char="•"/>
            </a:pPr>
            <a:r>
              <a:rPr lang="en-US" altLang="zh-CN" sz="2000" dirty="0">
                <a:solidFill>
                  <a:schemeClr val="bg1"/>
                </a:solidFill>
                <a:latin typeface="+mj-lt"/>
              </a:rPr>
              <a:t> </a:t>
            </a:r>
            <a:r>
              <a:rPr lang="en-US" altLang="zh-CN" sz="2000" dirty="0" smtClean="0">
                <a:solidFill>
                  <a:schemeClr val="bg1"/>
                </a:solidFill>
                <a:latin typeface="+mj-lt"/>
              </a:rPr>
              <a:t>cd redis-4.0.1</a:t>
            </a:r>
          </a:p>
          <a:p>
            <a:pPr>
              <a:buFontTx/>
              <a:buChar char="•"/>
            </a:pPr>
            <a:r>
              <a:rPr lang="en-US" altLang="zh-CN" sz="2000" dirty="0">
                <a:solidFill>
                  <a:schemeClr val="bg1"/>
                </a:solidFill>
                <a:latin typeface="+mj-lt"/>
              </a:rPr>
              <a:t> </a:t>
            </a:r>
            <a:r>
              <a:rPr lang="en-US" altLang="zh-CN" sz="2000" dirty="0" smtClean="0">
                <a:solidFill>
                  <a:schemeClr val="bg1"/>
                </a:solidFill>
                <a:latin typeface="+mj-lt"/>
              </a:rPr>
              <a:t>make &amp;&amp; make install</a:t>
            </a:r>
          </a:p>
          <a:p>
            <a:pPr>
              <a:buFontTx/>
              <a:buChar char="•"/>
            </a:pPr>
            <a:r>
              <a:rPr lang="en-US" altLang="zh-CN" sz="2000" dirty="0">
                <a:solidFill>
                  <a:schemeClr val="bg1"/>
                </a:solidFill>
                <a:latin typeface="+mj-lt"/>
              </a:rPr>
              <a:t> </a:t>
            </a:r>
            <a:r>
              <a:rPr lang="en-US" altLang="zh-CN" sz="2000" dirty="0" err="1" smtClean="0">
                <a:solidFill>
                  <a:schemeClr val="bg1"/>
                </a:solidFill>
                <a:latin typeface="+mj-lt"/>
              </a:rPr>
              <a:t>cp</a:t>
            </a:r>
            <a:r>
              <a:rPr lang="en-US" altLang="zh-CN" sz="2000" dirty="0" smtClean="0">
                <a:solidFill>
                  <a:schemeClr val="bg1"/>
                </a:solidFill>
                <a:latin typeface="+mj-lt"/>
              </a:rPr>
              <a:t> </a:t>
            </a:r>
            <a:r>
              <a:rPr lang="en-US" altLang="zh-CN" sz="2000" dirty="0" err="1" smtClean="0">
                <a:solidFill>
                  <a:schemeClr val="bg1"/>
                </a:solidFill>
                <a:latin typeface="+mj-lt"/>
              </a:rPr>
              <a:t>redis.conf</a:t>
            </a:r>
            <a:r>
              <a:rPr lang="en-US" altLang="zh-CN" sz="2000" dirty="0" smtClean="0">
                <a:solidFill>
                  <a:schemeClr val="bg1"/>
                </a:solidFill>
                <a:latin typeface="+mj-lt"/>
              </a:rPr>
              <a:t> /etc/</a:t>
            </a:r>
            <a:r>
              <a:rPr lang="en-US" altLang="zh-CN" sz="2000" dirty="0" err="1" smtClean="0">
                <a:solidFill>
                  <a:schemeClr val="bg1"/>
                </a:solidFill>
                <a:latin typeface="+mj-lt"/>
              </a:rPr>
              <a:t>redis.conf</a:t>
            </a:r>
            <a:endParaRPr lang="en-US" altLang="zh-CN" sz="2000" dirty="0" smtClean="0">
              <a:solidFill>
                <a:schemeClr val="bg1"/>
              </a:solidFill>
              <a:latin typeface="+mj-lt"/>
            </a:endParaRPr>
          </a:p>
          <a:p>
            <a:pPr>
              <a:buFontTx/>
              <a:buChar char="•"/>
            </a:pPr>
            <a:r>
              <a:rPr lang="en-US" altLang="zh-CN" sz="2000" dirty="0">
                <a:solidFill>
                  <a:schemeClr val="bg1"/>
                </a:solidFill>
                <a:latin typeface="+mj-lt"/>
              </a:rPr>
              <a:t> </a:t>
            </a:r>
            <a:r>
              <a:rPr lang="en-US" altLang="zh-CN" sz="2000" dirty="0" smtClean="0">
                <a:solidFill>
                  <a:schemeClr val="bg1"/>
                </a:solidFill>
                <a:latin typeface="+mj-lt"/>
              </a:rPr>
              <a:t>vim /etc/</a:t>
            </a:r>
            <a:r>
              <a:rPr lang="en-US" altLang="zh-CN" sz="2000" dirty="0" err="1" smtClean="0">
                <a:solidFill>
                  <a:schemeClr val="bg1"/>
                </a:solidFill>
                <a:latin typeface="+mj-lt"/>
              </a:rPr>
              <a:t>redis.conf</a:t>
            </a:r>
            <a:r>
              <a:rPr lang="en-US" altLang="zh-CN" sz="2000" dirty="0" smtClean="0">
                <a:solidFill>
                  <a:schemeClr val="bg1"/>
                </a:solidFill>
                <a:latin typeface="+mj-lt"/>
              </a:rPr>
              <a:t> //</a:t>
            </a:r>
            <a:r>
              <a:rPr lang="zh-CN" altLang="en-US" sz="2000" dirty="0" smtClean="0">
                <a:solidFill>
                  <a:schemeClr val="bg1"/>
                </a:solidFill>
                <a:latin typeface="+mj-lt"/>
              </a:rPr>
              <a:t>修改如下配置</a:t>
            </a:r>
            <a:endParaRPr lang="en-US" altLang="zh-CN" sz="2000" dirty="0" smtClean="0">
              <a:solidFill>
                <a:schemeClr val="bg1"/>
              </a:solidFill>
              <a:latin typeface="+mj-lt"/>
            </a:endParaRPr>
          </a:p>
          <a:p>
            <a:r>
              <a:rPr lang="en-US" altLang="zh-CN" sz="2000" dirty="0" err="1" smtClean="0">
                <a:solidFill>
                  <a:schemeClr val="bg1"/>
                </a:solidFill>
                <a:latin typeface="+mj-lt"/>
              </a:rPr>
              <a:t>daemonize</a:t>
            </a:r>
            <a:r>
              <a:rPr lang="en-US" altLang="zh-CN" sz="2000" dirty="0" smtClean="0">
                <a:solidFill>
                  <a:schemeClr val="bg1"/>
                </a:solidFill>
                <a:latin typeface="+mj-lt"/>
              </a:rPr>
              <a:t> yes</a:t>
            </a:r>
          </a:p>
          <a:p>
            <a:r>
              <a:rPr lang="en-US" altLang="zh-CN" sz="2000" dirty="0" err="1">
                <a:solidFill>
                  <a:schemeClr val="bg1"/>
                </a:solidFill>
                <a:latin typeface="+mj-lt"/>
              </a:rPr>
              <a:t>logfile</a:t>
            </a:r>
            <a:r>
              <a:rPr lang="en-US" altLang="zh-CN" sz="2000" dirty="0">
                <a:solidFill>
                  <a:schemeClr val="bg1"/>
                </a:solidFill>
                <a:latin typeface="+mj-lt"/>
              </a:rPr>
              <a:t> "/</a:t>
            </a:r>
            <a:r>
              <a:rPr lang="en-US" altLang="zh-CN" sz="2000" dirty="0" err="1">
                <a:solidFill>
                  <a:schemeClr val="bg1"/>
                </a:solidFill>
                <a:latin typeface="+mj-lt"/>
              </a:rPr>
              <a:t>var</a:t>
            </a:r>
            <a:r>
              <a:rPr lang="en-US" altLang="zh-CN" sz="2000" dirty="0">
                <a:solidFill>
                  <a:schemeClr val="bg1"/>
                </a:solidFill>
                <a:latin typeface="+mj-lt"/>
              </a:rPr>
              <a:t>/log/redis.log" </a:t>
            </a:r>
            <a:endParaRPr lang="en-US" altLang="zh-CN" sz="2000" dirty="0" smtClean="0">
              <a:solidFill>
                <a:schemeClr val="bg1"/>
              </a:solidFill>
              <a:latin typeface="+mj-lt"/>
            </a:endParaRPr>
          </a:p>
          <a:p>
            <a:r>
              <a:rPr lang="en-US" altLang="zh-CN" sz="2000" dirty="0" err="1" smtClean="0">
                <a:solidFill>
                  <a:schemeClr val="bg1"/>
                </a:solidFill>
                <a:latin typeface="+mj-lt"/>
              </a:rPr>
              <a:t>dir</a:t>
            </a:r>
            <a:r>
              <a:rPr lang="en-US" altLang="zh-CN" sz="2000" dirty="0" smtClean="0">
                <a:solidFill>
                  <a:schemeClr val="bg1"/>
                </a:solidFill>
                <a:latin typeface="+mj-lt"/>
              </a:rPr>
              <a:t> /data/</a:t>
            </a:r>
            <a:r>
              <a:rPr lang="en-US" altLang="zh-CN" sz="2000" dirty="0" err="1" smtClean="0">
                <a:solidFill>
                  <a:schemeClr val="bg1"/>
                </a:solidFill>
                <a:latin typeface="+mj-lt"/>
              </a:rPr>
              <a:t>redis_data</a:t>
            </a:r>
            <a:r>
              <a:rPr lang="en-US" altLang="zh-CN" sz="2000" dirty="0" smtClean="0">
                <a:solidFill>
                  <a:schemeClr val="bg1"/>
                </a:solidFill>
                <a:latin typeface="+mj-lt"/>
              </a:rPr>
              <a:t>/</a:t>
            </a:r>
          </a:p>
          <a:p>
            <a:r>
              <a:rPr lang="en-US" altLang="zh-CN" sz="2000" dirty="0" err="1" smtClean="0">
                <a:solidFill>
                  <a:schemeClr val="bg1"/>
                </a:solidFill>
                <a:latin typeface="+mj-lt"/>
              </a:rPr>
              <a:t>appendonly</a:t>
            </a:r>
            <a:r>
              <a:rPr lang="en-US" altLang="zh-CN" sz="2000" dirty="0" smtClean="0">
                <a:solidFill>
                  <a:schemeClr val="bg1"/>
                </a:solidFill>
                <a:latin typeface="+mj-lt"/>
              </a:rPr>
              <a:t> yes</a:t>
            </a:r>
            <a:endParaRPr lang="en-US" altLang="zh-CN" sz="2000" b="1" dirty="0" smtClean="0">
              <a:solidFill>
                <a:schemeClr val="bg1"/>
              </a:solidFill>
              <a:latin typeface="+mj-lt"/>
            </a:endParaRPr>
          </a:p>
          <a:p>
            <a:pPr>
              <a:buFontTx/>
              <a:buChar char="•"/>
            </a:pPr>
            <a:r>
              <a:rPr lang="en-US" altLang="zh-CN" sz="2000" b="1" dirty="0">
                <a:solidFill>
                  <a:schemeClr val="bg1"/>
                </a:solidFill>
                <a:latin typeface="+mj-lt"/>
              </a:rPr>
              <a:t> </a:t>
            </a:r>
            <a:r>
              <a:rPr lang="en-US" altLang="zh-CN" sz="2000" dirty="0" err="1" smtClean="0">
                <a:solidFill>
                  <a:schemeClr val="bg1"/>
                </a:solidFill>
                <a:latin typeface="+mj-lt"/>
              </a:rPr>
              <a:t>mkdir</a:t>
            </a:r>
            <a:r>
              <a:rPr lang="en-US" altLang="zh-CN" sz="2000" dirty="0" smtClean="0">
                <a:solidFill>
                  <a:schemeClr val="bg1"/>
                </a:solidFill>
                <a:latin typeface="+mj-lt"/>
              </a:rPr>
              <a:t> /data/</a:t>
            </a:r>
            <a:r>
              <a:rPr lang="en-US" altLang="zh-CN" sz="2000" dirty="0" err="1" smtClean="0">
                <a:solidFill>
                  <a:schemeClr val="bg1"/>
                </a:solidFill>
                <a:latin typeface="+mj-lt"/>
              </a:rPr>
              <a:t>redis_data</a:t>
            </a:r>
            <a:endParaRPr lang="en-US" altLang="zh-CN" sz="2000" dirty="0" smtClean="0">
              <a:solidFill>
                <a:schemeClr val="bg1"/>
              </a:solidFill>
              <a:latin typeface="+mj-lt"/>
            </a:endParaRPr>
          </a:p>
          <a:p>
            <a:pPr>
              <a:buFontTx/>
              <a:buChar char="•"/>
            </a:pPr>
            <a:r>
              <a:rPr lang="en-US" altLang="zh-CN" sz="2000" dirty="0">
                <a:solidFill>
                  <a:schemeClr val="bg1"/>
                </a:solidFill>
                <a:latin typeface="+mj-lt"/>
              </a:rPr>
              <a:t> </a:t>
            </a:r>
            <a:r>
              <a:rPr lang="en-US" altLang="zh-CN" sz="2000" dirty="0" err="1">
                <a:solidFill>
                  <a:schemeClr val="bg1"/>
                </a:solidFill>
                <a:latin typeface="+mj-lt"/>
              </a:rPr>
              <a:t>sysctl</a:t>
            </a:r>
            <a:r>
              <a:rPr lang="en-US" altLang="zh-CN" sz="2000" dirty="0">
                <a:solidFill>
                  <a:schemeClr val="bg1"/>
                </a:solidFill>
                <a:latin typeface="+mj-lt"/>
              </a:rPr>
              <a:t> </a:t>
            </a:r>
            <a:r>
              <a:rPr lang="en-US" altLang="zh-CN" sz="2000" dirty="0" err="1" smtClean="0">
                <a:solidFill>
                  <a:schemeClr val="bg1"/>
                </a:solidFill>
                <a:latin typeface="+mj-lt"/>
              </a:rPr>
              <a:t>vm.overcommit_memory</a:t>
            </a:r>
            <a:r>
              <a:rPr lang="en-US" altLang="zh-CN" sz="2000" dirty="0" smtClean="0">
                <a:solidFill>
                  <a:schemeClr val="bg1"/>
                </a:solidFill>
                <a:latin typeface="+mj-lt"/>
              </a:rPr>
              <a:t>=1</a:t>
            </a:r>
          </a:p>
          <a:p>
            <a:pPr>
              <a:buFontTx/>
              <a:buChar char="•"/>
            </a:pPr>
            <a:r>
              <a:rPr lang="en-US" altLang="zh-CN" sz="2000" dirty="0">
                <a:solidFill>
                  <a:schemeClr val="bg1"/>
                </a:solidFill>
                <a:latin typeface="+mj-lt"/>
              </a:rPr>
              <a:t> echo never &gt; /sys/kernel/mm/</a:t>
            </a:r>
            <a:r>
              <a:rPr lang="en-US" altLang="zh-CN" sz="2000" dirty="0" err="1">
                <a:solidFill>
                  <a:schemeClr val="bg1"/>
                </a:solidFill>
                <a:latin typeface="+mj-lt"/>
              </a:rPr>
              <a:t>transparent_hugepage</a:t>
            </a:r>
            <a:r>
              <a:rPr lang="en-US" altLang="zh-CN" sz="2000" dirty="0">
                <a:solidFill>
                  <a:schemeClr val="bg1"/>
                </a:solidFill>
                <a:latin typeface="+mj-lt"/>
              </a:rPr>
              <a:t>/enabled</a:t>
            </a:r>
            <a:endParaRPr lang="en-US" altLang="zh-CN" sz="2000" dirty="0" smtClean="0">
              <a:solidFill>
                <a:schemeClr val="bg1"/>
              </a:solidFill>
              <a:latin typeface="+mj-lt"/>
            </a:endParaRPr>
          </a:p>
          <a:p>
            <a:pPr>
              <a:buFontTx/>
              <a:buChar char="•"/>
            </a:pPr>
            <a:r>
              <a:rPr lang="en-US" altLang="zh-CN" sz="2000" dirty="0">
                <a:solidFill>
                  <a:schemeClr val="bg1"/>
                </a:solidFill>
                <a:latin typeface="+mj-lt"/>
              </a:rPr>
              <a:t> </a:t>
            </a:r>
            <a:r>
              <a:rPr lang="en-US" altLang="zh-CN" sz="2000" dirty="0" err="1" smtClean="0">
                <a:solidFill>
                  <a:schemeClr val="bg1"/>
                </a:solidFill>
                <a:latin typeface="+mj-lt"/>
              </a:rPr>
              <a:t>redis</a:t>
            </a:r>
            <a:r>
              <a:rPr lang="en-US" altLang="zh-CN" sz="2000" dirty="0" smtClean="0">
                <a:solidFill>
                  <a:schemeClr val="bg1"/>
                </a:solidFill>
                <a:latin typeface="+mj-lt"/>
              </a:rPr>
              <a:t>-server /etc/</a:t>
            </a:r>
            <a:r>
              <a:rPr lang="en-US" altLang="zh-CN" sz="2000" dirty="0" err="1" smtClean="0">
                <a:solidFill>
                  <a:schemeClr val="bg1"/>
                </a:solidFill>
                <a:latin typeface="+mj-lt"/>
              </a:rPr>
              <a:t>redis.conf</a:t>
            </a:r>
            <a:endParaRPr lang="en-US" altLang="zh-CN" sz="2000" dirty="0">
              <a:solidFill>
                <a:schemeClr val="bg1"/>
              </a:solidFill>
              <a:latin typeface="+mj-lt"/>
            </a:endParaRP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Redis</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安装</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8735839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606792"/>
            <a:ext cx="8429896" cy="3785652"/>
          </a:xfrm>
          <a:prstGeom prst="rect">
            <a:avLst/>
          </a:prstGeom>
        </p:spPr>
        <p:txBody>
          <a:bodyPr wrap="square">
            <a:spAutoFit/>
          </a:bodyPr>
          <a:lstStyle/>
          <a:p>
            <a:pPr>
              <a:buFontTx/>
              <a:buChar char="•"/>
            </a:pPr>
            <a:r>
              <a:rPr lang="en-US" altLang="zh-CN" sz="2000" dirty="0" smtClean="0">
                <a:solidFill>
                  <a:schemeClr val="bg1"/>
                </a:solidFill>
              </a:rPr>
              <a:t> </a:t>
            </a:r>
            <a:r>
              <a:rPr lang="en-US" altLang="zh-CN" sz="2000" dirty="0" err="1" smtClean="0">
                <a:solidFill>
                  <a:schemeClr val="bg1"/>
                </a:solidFill>
              </a:rPr>
              <a:t>Redis</a:t>
            </a:r>
            <a:r>
              <a:rPr lang="zh-CN" altLang="en-US" sz="2000" dirty="0">
                <a:solidFill>
                  <a:schemeClr val="bg1"/>
                </a:solidFill>
              </a:rPr>
              <a:t>提供了两种持久化的方式，分别是</a:t>
            </a:r>
            <a:r>
              <a:rPr lang="en-US" altLang="zh-CN" sz="2000" dirty="0">
                <a:solidFill>
                  <a:schemeClr val="bg1"/>
                </a:solidFill>
              </a:rPr>
              <a:t>RDB</a:t>
            </a:r>
            <a:r>
              <a:rPr lang="zh-CN" altLang="en-US" sz="2000" dirty="0">
                <a:solidFill>
                  <a:schemeClr val="bg1"/>
                </a:solidFill>
              </a:rPr>
              <a:t>（</a:t>
            </a:r>
            <a:r>
              <a:rPr lang="en-US" altLang="zh-CN" sz="2000" dirty="0" err="1">
                <a:solidFill>
                  <a:schemeClr val="bg1"/>
                </a:solidFill>
              </a:rPr>
              <a:t>Redis</a:t>
            </a:r>
            <a:r>
              <a:rPr lang="en-US" altLang="zh-CN" sz="2000" dirty="0">
                <a:solidFill>
                  <a:schemeClr val="bg1"/>
                </a:solidFill>
              </a:rPr>
              <a:t> </a:t>
            </a:r>
            <a:r>
              <a:rPr lang="en-US" altLang="zh-CN" sz="2000" dirty="0" err="1">
                <a:solidFill>
                  <a:schemeClr val="bg1"/>
                </a:solidFill>
              </a:rPr>
              <a:t>DataBase</a:t>
            </a:r>
            <a:r>
              <a:rPr lang="zh-CN" altLang="en-US" sz="2000" dirty="0">
                <a:solidFill>
                  <a:schemeClr val="bg1"/>
                </a:solidFill>
              </a:rPr>
              <a:t>）和</a:t>
            </a:r>
            <a:r>
              <a:rPr lang="en-US" altLang="zh-CN" sz="2000" dirty="0">
                <a:solidFill>
                  <a:schemeClr val="bg1"/>
                </a:solidFill>
              </a:rPr>
              <a:t>AOF</a:t>
            </a:r>
            <a:r>
              <a:rPr lang="zh-CN" altLang="en-US" sz="2000" dirty="0">
                <a:solidFill>
                  <a:schemeClr val="bg1"/>
                </a:solidFill>
              </a:rPr>
              <a:t>（</a:t>
            </a:r>
            <a:r>
              <a:rPr lang="en-US" altLang="zh-CN" sz="2000" dirty="0">
                <a:solidFill>
                  <a:schemeClr val="bg1"/>
                </a:solidFill>
              </a:rPr>
              <a:t>Append Only File</a:t>
            </a:r>
            <a:r>
              <a:rPr lang="zh-CN" altLang="en-US" sz="2000" dirty="0" smtClean="0">
                <a:solidFill>
                  <a:schemeClr val="bg1"/>
                </a:solidFill>
              </a:rPr>
              <a:t>）</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smtClean="0">
                <a:solidFill>
                  <a:schemeClr val="bg1"/>
                </a:solidFill>
              </a:rPr>
              <a:t>RDB</a:t>
            </a:r>
            <a:r>
              <a:rPr lang="zh-CN" altLang="en-US" sz="2000" dirty="0">
                <a:solidFill>
                  <a:schemeClr val="bg1"/>
                </a:solidFill>
              </a:rPr>
              <a:t>，简而言之，就是在不同的时间点，将</a:t>
            </a:r>
            <a:r>
              <a:rPr lang="en-US" altLang="zh-CN" sz="2000" dirty="0" err="1">
                <a:solidFill>
                  <a:schemeClr val="bg1"/>
                </a:solidFill>
              </a:rPr>
              <a:t>redis</a:t>
            </a:r>
            <a:r>
              <a:rPr lang="zh-CN" altLang="en-US" sz="2000" dirty="0">
                <a:solidFill>
                  <a:schemeClr val="bg1"/>
                </a:solidFill>
              </a:rPr>
              <a:t>存储的数据生成快照并存储到磁盘等介质上</a:t>
            </a:r>
            <a:r>
              <a:rPr lang="zh-CN" altLang="en-US" sz="2000" dirty="0" smtClean="0">
                <a:solidFill>
                  <a:schemeClr val="bg1"/>
                </a:solidFill>
              </a:rPr>
              <a:t>。</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smtClean="0">
                <a:solidFill>
                  <a:schemeClr val="bg1"/>
                </a:solidFill>
              </a:rPr>
              <a:t>AOF</a:t>
            </a:r>
            <a:r>
              <a:rPr lang="zh-CN" altLang="en-US" sz="2000" dirty="0">
                <a:solidFill>
                  <a:schemeClr val="bg1"/>
                </a:solidFill>
              </a:rPr>
              <a:t>，则是换了一个角度来实现持久化，那就是将</a:t>
            </a:r>
            <a:r>
              <a:rPr lang="en-US" altLang="zh-CN" sz="2000" dirty="0" err="1">
                <a:solidFill>
                  <a:schemeClr val="bg1"/>
                </a:solidFill>
              </a:rPr>
              <a:t>redis</a:t>
            </a:r>
            <a:r>
              <a:rPr lang="zh-CN" altLang="en-US" sz="2000" dirty="0">
                <a:solidFill>
                  <a:schemeClr val="bg1"/>
                </a:solidFill>
              </a:rPr>
              <a:t>执行过的所有写指令记录下来，在下次</a:t>
            </a:r>
            <a:r>
              <a:rPr lang="en-US" altLang="zh-CN" sz="2000" dirty="0" err="1">
                <a:solidFill>
                  <a:schemeClr val="bg1"/>
                </a:solidFill>
              </a:rPr>
              <a:t>redis</a:t>
            </a:r>
            <a:r>
              <a:rPr lang="zh-CN" altLang="en-US" sz="2000" dirty="0">
                <a:solidFill>
                  <a:schemeClr val="bg1"/>
                </a:solidFill>
              </a:rPr>
              <a:t>重新启动时，只要把这些写指令从前到后再重复执行一遍，就可以实现数据恢复了</a:t>
            </a:r>
            <a:r>
              <a:rPr lang="zh-CN" altLang="en-US" sz="2000" dirty="0" smtClean="0">
                <a:solidFill>
                  <a:schemeClr val="bg1"/>
                </a:solidFill>
              </a:rPr>
              <a:t>。</a:t>
            </a:r>
            <a:endParaRPr lang="en-US" altLang="zh-CN" sz="2000" dirty="0" smtClean="0">
              <a:solidFill>
                <a:schemeClr val="bg1"/>
              </a:solidFill>
            </a:endParaRPr>
          </a:p>
          <a:p>
            <a:pPr>
              <a:buFontTx/>
              <a:buChar char="•"/>
            </a:pPr>
            <a:r>
              <a:rPr lang="en-US" altLang="zh-CN" sz="2000" dirty="0">
                <a:solidFill>
                  <a:schemeClr val="bg1"/>
                </a:solidFill>
              </a:rPr>
              <a:t> </a:t>
            </a:r>
            <a:r>
              <a:rPr lang="zh-CN" altLang="en-US" sz="2000" dirty="0" smtClean="0">
                <a:solidFill>
                  <a:schemeClr val="bg1"/>
                </a:solidFill>
              </a:rPr>
              <a:t>其实</a:t>
            </a:r>
            <a:r>
              <a:rPr lang="en-US" altLang="zh-CN" sz="2000" dirty="0">
                <a:solidFill>
                  <a:schemeClr val="bg1"/>
                </a:solidFill>
              </a:rPr>
              <a:t>RDB</a:t>
            </a:r>
            <a:r>
              <a:rPr lang="zh-CN" altLang="en-US" sz="2000" dirty="0">
                <a:solidFill>
                  <a:schemeClr val="bg1"/>
                </a:solidFill>
              </a:rPr>
              <a:t>和</a:t>
            </a:r>
            <a:r>
              <a:rPr lang="en-US" altLang="zh-CN" sz="2000" dirty="0">
                <a:solidFill>
                  <a:schemeClr val="bg1"/>
                </a:solidFill>
              </a:rPr>
              <a:t>AOF</a:t>
            </a:r>
            <a:r>
              <a:rPr lang="zh-CN" altLang="en-US" sz="2000" dirty="0">
                <a:solidFill>
                  <a:schemeClr val="bg1"/>
                </a:solidFill>
              </a:rPr>
              <a:t>两种方式也可以同时使用，在这种情况下，如果</a:t>
            </a:r>
            <a:r>
              <a:rPr lang="en-US" altLang="zh-CN" sz="2000" dirty="0" err="1">
                <a:solidFill>
                  <a:schemeClr val="bg1"/>
                </a:solidFill>
              </a:rPr>
              <a:t>redis</a:t>
            </a:r>
            <a:r>
              <a:rPr lang="zh-CN" altLang="en-US" sz="2000" dirty="0">
                <a:solidFill>
                  <a:schemeClr val="bg1"/>
                </a:solidFill>
              </a:rPr>
              <a:t>重启的话，则会优先采用</a:t>
            </a:r>
            <a:r>
              <a:rPr lang="en-US" altLang="zh-CN" sz="2000" dirty="0">
                <a:solidFill>
                  <a:schemeClr val="bg1"/>
                </a:solidFill>
              </a:rPr>
              <a:t>AOF</a:t>
            </a:r>
            <a:r>
              <a:rPr lang="zh-CN" altLang="en-US" sz="2000" dirty="0">
                <a:solidFill>
                  <a:schemeClr val="bg1"/>
                </a:solidFill>
              </a:rPr>
              <a:t>方式来进行数据恢复，这是因为</a:t>
            </a:r>
            <a:r>
              <a:rPr lang="en-US" altLang="zh-CN" sz="2000" dirty="0">
                <a:solidFill>
                  <a:schemeClr val="bg1"/>
                </a:solidFill>
              </a:rPr>
              <a:t>AOF</a:t>
            </a:r>
            <a:r>
              <a:rPr lang="zh-CN" altLang="en-US" sz="2000" dirty="0">
                <a:solidFill>
                  <a:schemeClr val="bg1"/>
                </a:solidFill>
              </a:rPr>
              <a:t>方式的数据恢复完整度更高</a:t>
            </a:r>
            <a:r>
              <a:rPr lang="zh-CN" altLang="en-US" sz="2000" dirty="0" smtClean="0">
                <a:solidFill>
                  <a:schemeClr val="bg1"/>
                </a:solidFill>
              </a:rPr>
              <a:t>。</a:t>
            </a:r>
            <a:endParaRPr lang="en-US" altLang="zh-CN" sz="2000" dirty="0" smtClean="0">
              <a:solidFill>
                <a:schemeClr val="bg1"/>
              </a:solidFill>
            </a:endParaRPr>
          </a:p>
          <a:p>
            <a:pPr>
              <a:buFontTx/>
              <a:buChar char="•"/>
            </a:pPr>
            <a:r>
              <a:rPr lang="en-US" altLang="zh-CN" sz="2000" dirty="0">
                <a:solidFill>
                  <a:schemeClr val="bg1"/>
                </a:solidFill>
              </a:rPr>
              <a:t> </a:t>
            </a:r>
            <a:r>
              <a:rPr lang="zh-CN" altLang="en-US" sz="2000" dirty="0" smtClean="0">
                <a:solidFill>
                  <a:schemeClr val="bg1"/>
                </a:solidFill>
              </a:rPr>
              <a:t>如果</a:t>
            </a:r>
            <a:r>
              <a:rPr lang="zh-CN" altLang="en-US" sz="2000" dirty="0">
                <a:solidFill>
                  <a:schemeClr val="bg1"/>
                </a:solidFill>
              </a:rPr>
              <a:t>你没有数据持久化的需求，也完全可以关闭</a:t>
            </a:r>
            <a:r>
              <a:rPr lang="en-US" altLang="zh-CN" sz="2000" dirty="0">
                <a:solidFill>
                  <a:schemeClr val="bg1"/>
                </a:solidFill>
              </a:rPr>
              <a:t>RDB</a:t>
            </a:r>
            <a:r>
              <a:rPr lang="zh-CN" altLang="en-US" sz="2000" dirty="0">
                <a:solidFill>
                  <a:schemeClr val="bg1"/>
                </a:solidFill>
              </a:rPr>
              <a:t>和</a:t>
            </a:r>
            <a:r>
              <a:rPr lang="en-US" altLang="zh-CN" sz="2000" dirty="0">
                <a:solidFill>
                  <a:schemeClr val="bg1"/>
                </a:solidFill>
              </a:rPr>
              <a:t>AOF</a:t>
            </a:r>
            <a:r>
              <a:rPr lang="zh-CN" altLang="en-US" sz="2000" dirty="0">
                <a:solidFill>
                  <a:schemeClr val="bg1"/>
                </a:solidFill>
              </a:rPr>
              <a:t>方式，这样的话，</a:t>
            </a:r>
            <a:r>
              <a:rPr lang="en-US" altLang="zh-CN" sz="2000" dirty="0" err="1">
                <a:solidFill>
                  <a:schemeClr val="bg1"/>
                </a:solidFill>
              </a:rPr>
              <a:t>redis</a:t>
            </a:r>
            <a:r>
              <a:rPr lang="zh-CN" altLang="en-US" sz="2000" dirty="0">
                <a:solidFill>
                  <a:schemeClr val="bg1"/>
                </a:solidFill>
              </a:rPr>
              <a:t>将变成一个纯内存数据库，就像</a:t>
            </a:r>
            <a:r>
              <a:rPr lang="en-US" altLang="zh-CN" sz="2000" dirty="0" err="1">
                <a:solidFill>
                  <a:schemeClr val="bg1"/>
                </a:solidFill>
              </a:rPr>
              <a:t>memcache</a:t>
            </a:r>
            <a:r>
              <a:rPr lang="zh-CN" altLang="en-US" sz="2000" dirty="0">
                <a:solidFill>
                  <a:schemeClr val="bg1"/>
                </a:solidFill>
              </a:rPr>
              <a:t>一样。</a:t>
            </a: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Redis</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持久化</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8006892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606792"/>
            <a:ext cx="8429896" cy="3539430"/>
          </a:xfrm>
          <a:prstGeom prst="rect">
            <a:avLst/>
          </a:prstGeom>
        </p:spPr>
        <p:txBody>
          <a:bodyPr wrap="square">
            <a:spAutoFit/>
          </a:bodyPr>
          <a:lstStyle/>
          <a:p>
            <a:pPr>
              <a:spcBef>
                <a:spcPct val="20000"/>
              </a:spcBef>
              <a:buClr>
                <a:schemeClr val="bg1"/>
              </a:buClr>
              <a:buSzPct val="50000"/>
              <a:buFont typeface="Wingdings" panose="05000000000000000000" pitchFamily="2" charset="2"/>
              <a:buChar char="l"/>
            </a:pPr>
            <a:r>
              <a:rPr lang="en-US" altLang="zh-CN" sz="2000" dirty="0" smtClean="0">
                <a:solidFill>
                  <a:schemeClr val="bg1"/>
                </a:solidFill>
              </a:rPr>
              <a:t> save </a:t>
            </a:r>
            <a:r>
              <a:rPr lang="en-US" altLang="zh-CN" sz="2000" dirty="0">
                <a:solidFill>
                  <a:schemeClr val="bg1"/>
                </a:solidFill>
              </a:rPr>
              <a:t>900 1 #</a:t>
            </a:r>
            <a:r>
              <a:rPr lang="zh-CN" altLang="en-US" sz="2000" dirty="0">
                <a:solidFill>
                  <a:schemeClr val="bg1"/>
                </a:solidFill>
              </a:rPr>
              <a:t>表示每</a:t>
            </a:r>
            <a:r>
              <a:rPr lang="en-US" altLang="zh-CN" sz="2000" dirty="0">
                <a:solidFill>
                  <a:schemeClr val="bg1"/>
                </a:solidFill>
              </a:rPr>
              <a:t>15</a:t>
            </a:r>
            <a:r>
              <a:rPr lang="zh-CN" altLang="en-US" sz="2000" dirty="0">
                <a:solidFill>
                  <a:schemeClr val="bg1"/>
                </a:solidFill>
              </a:rPr>
              <a:t>分钟且至少有</a:t>
            </a:r>
            <a:r>
              <a:rPr lang="en-US" altLang="zh-CN" sz="2000" dirty="0">
                <a:solidFill>
                  <a:schemeClr val="bg1"/>
                </a:solidFill>
              </a:rPr>
              <a:t>1</a:t>
            </a:r>
            <a:r>
              <a:rPr lang="zh-CN" altLang="en-US" sz="2000" dirty="0">
                <a:solidFill>
                  <a:schemeClr val="bg1"/>
                </a:solidFill>
              </a:rPr>
              <a:t>个</a:t>
            </a:r>
            <a:r>
              <a:rPr lang="en-US" altLang="zh-CN" sz="2000" dirty="0">
                <a:solidFill>
                  <a:schemeClr val="bg1"/>
                </a:solidFill>
              </a:rPr>
              <a:t>key</a:t>
            </a:r>
            <a:r>
              <a:rPr lang="zh-CN" altLang="en-US" sz="2000" dirty="0">
                <a:solidFill>
                  <a:schemeClr val="bg1"/>
                </a:solidFill>
              </a:rPr>
              <a:t>改变，就触发一次持久化 </a:t>
            </a:r>
          </a:p>
          <a:p>
            <a:pPr>
              <a:spcBef>
                <a:spcPct val="20000"/>
              </a:spcBef>
              <a:buClr>
                <a:schemeClr val="bg1"/>
              </a:buClr>
              <a:buSzPct val="50000"/>
              <a:buFont typeface="Wingdings" panose="05000000000000000000" pitchFamily="2" charset="2"/>
              <a:buChar char="l"/>
            </a:pPr>
            <a:r>
              <a:rPr lang="en-US" altLang="zh-CN" sz="2000" dirty="0" smtClean="0">
                <a:solidFill>
                  <a:schemeClr val="bg1"/>
                </a:solidFill>
              </a:rPr>
              <a:t> save </a:t>
            </a:r>
            <a:r>
              <a:rPr lang="en-US" altLang="zh-CN" sz="2000" dirty="0">
                <a:solidFill>
                  <a:schemeClr val="bg1"/>
                </a:solidFill>
              </a:rPr>
              <a:t>300 10 #</a:t>
            </a:r>
            <a:r>
              <a:rPr lang="zh-CN" altLang="en-US" sz="2000" dirty="0">
                <a:solidFill>
                  <a:schemeClr val="bg1"/>
                </a:solidFill>
              </a:rPr>
              <a:t>表示每</a:t>
            </a:r>
            <a:r>
              <a:rPr lang="en-US" altLang="zh-CN" sz="2000" dirty="0">
                <a:solidFill>
                  <a:schemeClr val="bg1"/>
                </a:solidFill>
              </a:rPr>
              <a:t>5</a:t>
            </a:r>
            <a:r>
              <a:rPr lang="zh-CN" altLang="en-US" sz="2000" dirty="0">
                <a:solidFill>
                  <a:schemeClr val="bg1"/>
                </a:solidFill>
              </a:rPr>
              <a:t>分钟且至少有</a:t>
            </a:r>
            <a:r>
              <a:rPr lang="en-US" altLang="zh-CN" sz="2000" dirty="0">
                <a:solidFill>
                  <a:schemeClr val="bg1"/>
                </a:solidFill>
              </a:rPr>
              <a:t>10</a:t>
            </a:r>
            <a:r>
              <a:rPr lang="zh-CN" altLang="en-US" sz="2000" dirty="0">
                <a:solidFill>
                  <a:schemeClr val="bg1"/>
                </a:solidFill>
              </a:rPr>
              <a:t>个</a:t>
            </a:r>
            <a:r>
              <a:rPr lang="en-US" altLang="zh-CN" sz="2000" dirty="0">
                <a:solidFill>
                  <a:schemeClr val="bg1"/>
                </a:solidFill>
              </a:rPr>
              <a:t>key</a:t>
            </a:r>
            <a:r>
              <a:rPr lang="zh-CN" altLang="en-US" sz="2000" dirty="0">
                <a:solidFill>
                  <a:schemeClr val="bg1"/>
                </a:solidFill>
              </a:rPr>
              <a:t>改变，就触发一次持久化</a:t>
            </a:r>
          </a:p>
          <a:p>
            <a:pPr>
              <a:spcBef>
                <a:spcPct val="20000"/>
              </a:spcBef>
              <a:buClr>
                <a:schemeClr val="bg1"/>
              </a:buClr>
              <a:buSzPct val="50000"/>
              <a:buFont typeface="Wingdings" panose="05000000000000000000" pitchFamily="2" charset="2"/>
              <a:buChar char="l"/>
            </a:pPr>
            <a:r>
              <a:rPr lang="en-US" altLang="zh-CN" sz="2000" dirty="0" smtClean="0">
                <a:solidFill>
                  <a:schemeClr val="bg1"/>
                </a:solidFill>
              </a:rPr>
              <a:t> save </a:t>
            </a:r>
            <a:r>
              <a:rPr lang="en-US" altLang="zh-CN" sz="2000" dirty="0">
                <a:solidFill>
                  <a:schemeClr val="bg1"/>
                </a:solidFill>
              </a:rPr>
              <a:t>60 10000 #</a:t>
            </a:r>
            <a:r>
              <a:rPr lang="zh-CN" altLang="en-US" sz="2000" dirty="0">
                <a:solidFill>
                  <a:schemeClr val="bg1"/>
                </a:solidFill>
              </a:rPr>
              <a:t>表示每</a:t>
            </a:r>
            <a:r>
              <a:rPr lang="en-US" altLang="zh-CN" sz="2000" dirty="0">
                <a:solidFill>
                  <a:schemeClr val="bg1"/>
                </a:solidFill>
              </a:rPr>
              <a:t>60</a:t>
            </a:r>
            <a:r>
              <a:rPr lang="zh-CN" altLang="en-US" sz="2000" dirty="0">
                <a:solidFill>
                  <a:schemeClr val="bg1"/>
                </a:solidFill>
              </a:rPr>
              <a:t>秒至少有</a:t>
            </a:r>
            <a:r>
              <a:rPr lang="en-US" altLang="zh-CN" sz="2000" dirty="0">
                <a:solidFill>
                  <a:schemeClr val="bg1"/>
                </a:solidFill>
              </a:rPr>
              <a:t>10000</a:t>
            </a:r>
            <a:r>
              <a:rPr lang="zh-CN" altLang="en-US" sz="2000" dirty="0">
                <a:solidFill>
                  <a:schemeClr val="bg1"/>
                </a:solidFill>
              </a:rPr>
              <a:t>个</a:t>
            </a:r>
            <a:r>
              <a:rPr lang="en-US" altLang="zh-CN" sz="2000" dirty="0">
                <a:solidFill>
                  <a:schemeClr val="bg1"/>
                </a:solidFill>
              </a:rPr>
              <a:t>key</a:t>
            </a:r>
            <a:r>
              <a:rPr lang="zh-CN" altLang="en-US" sz="2000" dirty="0">
                <a:solidFill>
                  <a:schemeClr val="bg1"/>
                </a:solidFill>
              </a:rPr>
              <a:t>改变，就触发一次持久</a:t>
            </a:r>
          </a:p>
          <a:p>
            <a:pPr>
              <a:spcBef>
                <a:spcPct val="20000"/>
              </a:spcBef>
              <a:buClr>
                <a:schemeClr val="bg1"/>
              </a:buClr>
              <a:buSzPct val="50000"/>
              <a:buFont typeface="Wingdings" panose="05000000000000000000" pitchFamily="2" charset="2"/>
              <a:buChar char="l"/>
            </a:pPr>
            <a:r>
              <a:rPr lang="en-US" altLang="zh-CN" sz="2000" dirty="0" smtClean="0">
                <a:solidFill>
                  <a:schemeClr val="bg1"/>
                </a:solidFill>
              </a:rPr>
              <a:t> save </a:t>
            </a:r>
            <a:r>
              <a:rPr lang="en-US" altLang="zh-CN" sz="2000" dirty="0">
                <a:solidFill>
                  <a:schemeClr val="bg1"/>
                </a:solidFill>
              </a:rPr>
              <a:t>“”  #</a:t>
            </a:r>
            <a:r>
              <a:rPr lang="zh-CN" altLang="en-US" sz="2000" dirty="0">
                <a:solidFill>
                  <a:schemeClr val="bg1"/>
                </a:solidFill>
              </a:rPr>
              <a:t>这样可以禁用</a:t>
            </a:r>
            <a:r>
              <a:rPr lang="en-US" altLang="zh-CN" sz="2000" dirty="0" err="1">
                <a:solidFill>
                  <a:schemeClr val="bg1"/>
                </a:solidFill>
              </a:rPr>
              <a:t>rdb</a:t>
            </a:r>
            <a:r>
              <a:rPr lang="zh-CN" altLang="en-US" sz="2000" dirty="0">
                <a:solidFill>
                  <a:schemeClr val="bg1"/>
                </a:solidFill>
              </a:rPr>
              <a:t>持久化</a:t>
            </a:r>
          </a:p>
          <a:p>
            <a:pPr>
              <a:spcBef>
                <a:spcPct val="20000"/>
              </a:spcBef>
              <a:buClr>
                <a:schemeClr val="bg1"/>
              </a:buClr>
              <a:buSzPct val="50000"/>
              <a:buFont typeface="Wingdings" panose="05000000000000000000" pitchFamily="2" charset="2"/>
              <a:buChar char="l"/>
            </a:pPr>
            <a:r>
              <a:rPr lang="en-US" altLang="zh-CN" sz="2000" dirty="0" smtClean="0">
                <a:solidFill>
                  <a:schemeClr val="bg1"/>
                </a:solidFill>
              </a:rPr>
              <a:t> </a:t>
            </a:r>
            <a:r>
              <a:rPr lang="en-US" altLang="zh-CN" sz="2000" dirty="0" err="1" smtClean="0">
                <a:solidFill>
                  <a:schemeClr val="bg1"/>
                </a:solidFill>
              </a:rPr>
              <a:t>appendonly</a:t>
            </a:r>
            <a:r>
              <a:rPr lang="en-US" altLang="zh-CN" sz="2000" dirty="0" smtClean="0">
                <a:solidFill>
                  <a:schemeClr val="bg1"/>
                </a:solidFill>
              </a:rPr>
              <a:t> </a:t>
            </a:r>
            <a:r>
              <a:rPr lang="en-US" altLang="zh-CN" sz="2000" dirty="0" smtClean="0">
                <a:solidFill>
                  <a:schemeClr val="bg1"/>
                </a:solidFill>
              </a:rPr>
              <a:t>yes  </a:t>
            </a:r>
            <a:r>
              <a:rPr lang="en-US" altLang="zh-CN" sz="2000" dirty="0">
                <a:solidFill>
                  <a:schemeClr val="bg1"/>
                </a:solidFill>
              </a:rPr>
              <a:t>#</a:t>
            </a:r>
            <a:r>
              <a:rPr lang="zh-CN" altLang="en-US" sz="2000" dirty="0">
                <a:solidFill>
                  <a:schemeClr val="bg1"/>
                </a:solidFill>
              </a:rPr>
              <a:t>如果</a:t>
            </a:r>
            <a:r>
              <a:rPr lang="zh-CN" altLang="en-US" sz="2000" dirty="0" smtClean="0">
                <a:solidFill>
                  <a:schemeClr val="bg1"/>
                </a:solidFill>
              </a:rPr>
              <a:t>是</a:t>
            </a:r>
            <a:r>
              <a:rPr lang="en-US" altLang="zh-CN" sz="2000" dirty="0" smtClean="0">
                <a:solidFill>
                  <a:schemeClr val="bg1"/>
                </a:solidFill>
              </a:rPr>
              <a:t>yes</a:t>
            </a:r>
            <a:r>
              <a:rPr lang="zh-CN" altLang="en-US" sz="2000" dirty="0" smtClean="0">
                <a:solidFill>
                  <a:schemeClr val="bg1"/>
                </a:solidFill>
              </a:rPr>
              <a:t>，</a:t>
            </a:r>
            <a:r>
              <a:rPr lang="zh-CN" altLang="en-US" sz="2000" dirty="0">
                <a:solidFill>
                  <a:schemeClr val="bg1"/>
                </a:solidFill>
              </a:rPr>
              <a:t>则开启</a:t>
            </a:r>
            <a:r>
              <a:rPr lang="en-US" altLang="zh-CN" sz="2000" dirty="0" err="1">
                <a:solidFill>
                  <a:schemeClr val="bg1"/>
                </a:solidFill>
              </a:rPr>
              <a:t>aof</a:t>
            </a:r>
            <a:r>
              <a:rPr lang="zh-CN" altLang="en-US" sz="2000" dirty="0">
                <a:solidFill>
                  <a:schemeClr val="bg1"/>
                </a:solidFill>
              </a:rPr>
              <a:t>持久化</a:t>
            </a:r>
          </a:p>
          <a:p>
            <a:pPr>
              <a:spcBef>
                <a:spcPct val="20000"/>
              </a:spcBef>
              <a:buClr>
                <a:schemeClr val="bg1"/>
              </a:buClr>
              <a:buSzPct val="50000"/>
              <a:buFont typeface="Wingdings" panose="05000000000000000000" pitchFamily="2" charset="2"/>
              <a:buChar char="l"/>
            </a:pPr>
            <a:r>
              <a:rPr lang="en-US" altLang="zh-CN" sz="2000" dirty="0" smtClean="0">
                <a:solidFill>
                  <a:schemeClr val="bg1"/>
                </a:solidFill>
              </a:rPr>
              <a:t> </a:t>
            </a:r>
            <a:r>
              <a:rPr lang="en-US" altLang="zh-CN" sz="2000" dirty="0" err="1" smtClean="0">
                <a:solidFill>
                  <a:schemeClr val="bg1"/>
                </a:solidFill>
              </a:rPr>
              <a:t>appendfilename</a:t>
            </a:r>
            <a:r>
              <a:rPr lang="en-US" altLang="zh-CN" sz="2000" dirty="0" smtClean="0">
                <a:solidFill>
                  <a:schemeClr val="bg1"/>
                </a:solidFill>
              </a:rPr>
              <a:t> </a:t>
            </a:r>
            <a:r>
              <a:rPr lang="en-US" altLang="zh-CN" sz="2000" dirty="0">
                <a:solidFill>
                  <a:schemeClr val="bg1"/>
                </a:solidFill>
              </a:rPr>
              <a:t>“</a:t>
            </a:r>
            <a:r>
              <a:rPr lang="en-US" altLang="zh-CN" sz="2000" dirty="0" err="1">
                <a:solidFill>
                  <a:schemeClr val="bg1"/>
                </a:solidFill>
              </a:rPr>
              <a:t>appendonly.aof</a:t>
            </a:r>
            <a:r>
              <a:rPr lang="en-US" altLang="zh-CN" sz="2000" dirty="0">
                <a:solidFill>
                  <a:schemeClr val="bg1"/>
                </a:solidFill>
              </a:rPr>
              <a:t>” # </a:t>
            </a:r>
            <a:r>
              <a:rPr lang="zh-CN" altLang="en-US" sz="2000" dirty="0">
                <a:solidFill>
                  <a:schemeClr val="bg1"/>
                </a:solidFill>
              </a:rPr>
              <a:t>指定</a:t>
            </a:r>
            <a:r>
              <a:rPr lang="en-US" altLang="zh-CN" sz="2000" dirty="0" err="1">
                <a:solidFill>
                  <a:schemeClr val="bg1"/>
                </a:solidFill>
              </a:rPr>
              <a:t>aof</a:t>
            </a:r>
            <a:r>
              <a:rPr lang="zh-CN" altLang="en-US" sz="2000" dirty="0">
                <a:solidFill>
                  <a:schemeClr val="bg1"/>
                </a:solidFill>
              </a:rPr>
              <a:t>文件名字</a:t>
            </a:r>
          </a:p>
          <a:p>
            <a:pPr>
              <a:spcBef>
                <a:spcPct val="20000"/>
              </a:spcBef>
              <a:buClr>
                <a:schemeClr val="bg1"/>
              </a:buClr>
              <a:buSzPct val="50000"/>
              <a:buFont typeface="Wingdings" panose="05000000000000000000" pitchFamily="2" charset="2"/>
              <a:buChar char="l"/>
            </a:pPr>
            <a:r>
              <a:rPr lang="en-US" altLang="zh-CN" sz="2000" dirty="0" smtClean="0">
                <a:solidFill>
                  <a:schemeClr val="bg1"/>
                </a:solidFill>
              </a:rPr>
              <a:t> </a:t>
            </a:r>
            <a:r>
              <a:rPr lang="en-US" altLang="zh-CN" sz="2000" dirty="0" err="1" smtClean="0">
                <a:solidFill>
                  <a:schemeClr val="bg1"/>
                </a:solidFill>
              </a:rPr>
              <a:t>appendfsync</a:t>
            </a:r>
            <a:r>
              <a:rPr lang="en-US" altLang="zh-CN" sz="2000" dirty="0" smtClean="0">
                <a:solidFill>
                  <a:schemeClr val="bg1"/>
                </a:solidFill>
              </a:rPr>
              <a:t> </a:t>
            </a:r>
            <a:r>
              <a:rPr lang="en-US" altLang="zh-CN" sz="2000" dirty="0" err="1">
                <a:solidFill>
                  <a:schemeClr val="bg1"/>
                </a:solidFill>
              </a:rPr>
              <a:t>everysec</a:t>
            </a:r>
            <a:r>
              <a:rPr lang="en-US" altLang="zh-CN" sz="2000" dirty="0">
                <a:solidFill>
                  <a:schemeClr val="bg1"/>
                </a:solidFill>
              </a:rPr>
              <a:t> #</a:t>
            </a:r>
            <a:r>
              <a:rPr lang="zh-CN" altLang="en-US" sz="2000" dirty="0">
                <a:solidFill>
                  <a:schemeClr val="bg1"/>
                </a:solidFill>
              </a:rPr>
              <a:t>指定</a:t>
            </a:r>
            <a:r>
              <a:rPr lang="en-US" altLang="zh-CN" sz="2000" dirty="0" err="1">
                <a:solidFill>
                  <a:schemeClr val="bg1"/>
                </a:solidFill>
              </a:rPr>
              <a:t>fsync</a:t>
            </a:r>
            <a:r>
              <a:rPr lang="en-US" altLang="zh-CN" sz="2000" dirty="0">
                <a:solidFill>
                  <a:schemeClr val="bg1"/>
                </a:solidFill>
              </a:rPr>
              <a:t>()</a:t>
            </a:r>
            <a:r>
              <a:rPr lang="zh-CN" altLang="en-US" sz="2000" dirty="0">
                <a:solidFill>
                  <a:schemeClr val="bg1"/>
                </a:solidFill>
              </a:rPr>
              <a:t>调用模式，有三种</a:t>
            </a:r>
            <a:r>
              <a:rPr lang="en-US" altLang="zh-CN" sz="2000" dirty="0">
                <a:solidFill>
                  <a:schemeClr val="bg1"/>
                </a:solidFill>
              </a:rPr>
              <a:t>no(</a:t>
            </a:r>
            <a:r>
              <a:rPr lang="zh-CN" altLang="en-US" sz="2000" dirty="0">
                <a:solidFill>
                  <a:schemeClr val="bg1"/>
                </a:solidFill>
              </a:rPr>
              <a:t>不调用</a:t>
            </a:r>
            <a:r>
              <a:rPr lang="en-US" altLang="zh-CN" sz="2000" dirty="0" err="1">
                <a:solidFill>
                  <a:schemeClr val="bg1"/>
                </a:solidFill>
              </a:rPr>
              <a:t>fsync</a:t>
            </a:r>
            <a:r>
              <a:rPr lang="en-US" altLang="zh-CN" sz="2000" dirty="0">
                <a:solidFill>
                  <a:schemeClr val="bg1"/>
                </a:solidFill>
              </a:rPr>
              <a:t>),always(</a:t>
            </a:r>
            <a:r>
              <a:rPr lang="zh-CN" altLang="en-US" sz="2000" dirty="0">
                <a:solidFill>
                  <a:schemeClr val="bg1"/>
                </a:solidFill>
              </a:rPr>
              <a:t>每次写都会调用</a:t>
            </a:r>
            <a:r>
              <a:rPr lang="en-US" altLang="zh-CN" sz="2000" dirty="0" err="1">
                <a:solidFill>
                  <a:schemeClr val="bg1"/>
                </a:solidFill>
              </a:rPr>
              <a:t>fsync</a:t>
            </a:r>
            <a:r>
              <a:rPr lang="en-US" altLang="zh-CN" sz="2000" dirty="0">
                <a:solidFill>
                  <a:schemeClr val="bg1"/>
                </a:solidFill>
              </a:rPr>
              <a:t>),</a:t>
            </a:r>
            <a:r>
              <a:rPr lang="en-US" altLang="zh-CN" sz="2000" dirty="0" err="1">
                <a:solidFill>
                  <a:schemeClr val="bg1"/>
                </a:solidFill>
              </a:rPr>
              <a:t>everysec</a:t>
            </a:r>
            <a:r>
              <a:rPr lang="en-US" altLang="zh-CN" sz="2000" dirty="0">
                <a:solidFill>
                  <a:schemeClr val="bg1"/>
                </a:solidFill>
              </a:rPr>
              <a:t>(</a:t>
            </a:r>
            <a:r>
              <a:rPr lang="zh-CN" altLang="en-US" sz="2000" dirty="0">
                <a:solidFill>
                  <a:schemeClr val="bg1"/>
                </a:solidFill>
              </a:rPr>
              <a:t>每秒钟调用一次</a:t>
            </a:r>
            <a:r>
              <a:rPr lang="en-US" altLang="zh-CN" sz="2000" dirty="0" err="1">
                <a:solidFill>
                  <a:schemeClr val="bg1"/>
                </a:solidFill>
              </a:rPr>
              <a:t>fsync</a:t>
            </a:r>
            <a:r>
              <a:rPr lang="en-US" altLang="zh-CN" sz="2000" dirty="0">
                <a:solidFill>
                  <a:schemeClr val="bg1"/>
                </a:solidFill>
              </a:rPr>
              <a:t>)</a:t>
            </a:r>
            <a:r>
              <a:rPr lang="zh-CN" altLang="en-US" sz="2000" dirty="0">
                <a:solidFill>
                  <a:schemeClr val="bg1"/>
                </a:solidFill>
              </a:rPr>
              <a:t>。第一种最快，第二种数据最安全，但性能会差一些，第三种为这种方案，默认为第三种</a:t>
            </a:r>
            <a:r>
              <a:rPr lang="zh-CN" altLang="en-US" sz="2000" dirty="0" smtClean="0">
                <a:solidFill>
                  <a:schemeClr val="bg1"/>
                </a:solidFill>
              </a:rPr>
              <a:t>。</a:t>
            </a:r>
            <a:endParaRPr lang="zh-CN" altLang="en-US" sz="2000" dirty="0">
              <a:solidFill>
                <a:schemeClr val="bg1"/>
              </a:solidFill>
            </a:endParaRP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Redis</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持久化相关参数</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140889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780963"/>
            <a:ext cx="8429896" cy="4093428"/>
          </a:xfrm>
          <a:prstGeom prst="rect">
            <a:avLst/>
          </a:prstGeom>
        </p:spPr>
        <p:txBody>
          <a:bodyPr wrap="square">
            <a:spAutoFit/>
          </a:bodyPr>
          <a:lstStyle/>
          <a:p>
            <a:pPr>
              <a:buFontTx/>
              <a:buChar char="•"/>
            </a:pPr>
            <a:r>
              <a:rPr lang="en-US" altLang="zh-CN" sz="2000" dirty="0" smtClean="0">
                <a:solidFill>
                  <a:schemeClr val="bg1"/>
                </a:solidFill>
              </a:rPr>
              <a:t> string</a:t>
            </a:r>
            <a:r>
              <a:rPr lang="zh-CN" altLang="en-US" sz="2000" dirty="0" smtClean="0">
                <a:solidFill>
                  <a:schemeClr val="bg1"/>
                </a:solidFill>
              </a:rPr>
              <a:t>为最简单的类型，与</a:t>
            </a:r>
            <a:r>
              <a:rPr lang="en-US" altLang="zh-CN" sz="2000" dirty="0" err="1">
                <a:solidFill>
                  <a:schemeClr val="bg1"/>
                </a:solidFill>
              </a:rPr>
              <a:t>Memcached</a:t>
            </a:r>
            <a:r>
              <a:rPr lang="zh-CN" altLang="en-US" sz="2000" dirty="0">
                <a:solidFill>
                  <a:schemeClr val="bg1"/>
                </a:solidFill>
              </a:rPr>
              <a:t>一样的类型，一个</a:t>
            </a:r>
            <a:r>
              <a:rPr lang="en-US" altLang="zh-CN" sz="2000" dirty="0">
                <a:solidFill>
                  <a:schemeClr val="bg1"/>
                </a:solidFill>
              </a:rPr>
              <a:t>key</a:t>
            </a:r>
            <a:r>
              <a:rPr lang="zh-CN" altLang="en-US" sz="2000" dirty="0">
                <a:solidFill>
                  <a:schemeClr val="bg1"/>
                </a:solidFill>
              </a:rPr>
              <a:t>对应一个</a:t>
            </a:r>
            <a:r>
              <a:rPr lang="en-US" altLang="zh-CN" sz="2000" dirty="0">
                <a:solidFill>
                  <a:schemeClr val="bg1"/>
                </a:solidFill>
              </a:rPr>
              <a:t>value</a:t>
            </a:r>
            <a:r>
              <a:rPr lang="zh-CN" altLang="en-US" sz="2000" dirty="0">
                <a:solidFill>
                  <a:schemeClr val="bg1"/>
                </a:solidFill>
              </a:rPr>
              <a:t>，</a:t>
            </a:r>
            <a:r>
              <a:rPr lang="zh-CN" altLang="en-US" sz="2000" dirty="0" smtClean="0">
                <a:solidFill>
                  <a:schemeClr val="bg1"/>
                </a:solidFill>
              </a:rPr>
              <a:t>其支持</a:t>
            </a:r>
            <a:r>
              <a:rPr lang="zh-CN" altLang="en-US" sz="2000" dirty="0">
                <a:solidFill>
                  <a:schemeClr val="bg1"/>
                </a:solidFill>
              </a:rPr>
              <a:t>的操作与</a:t>
            </a:r>
            <a:r>
              <a:rPr lang="en-US" altLang="zh-CN" sz="2000" dirty="0" err="1">
                <a:solidFill>
                  <a:schemeClr val="bg1"/>
                </a:solidFill>
              </a:rPr>
              <a:t>Memcached</a:t>
            </a:r>
            <a:r>
              <a:rPr lang="zh-CN" altLang="en-US" sz="2000" dirty="0">
                <a:solidFill>
                  <a:schemeClr val="bg1"/>
                </a:solidFill>
              </a:rPr>
              <a:t>的操作类似，它的功能更丰富。设置可以存二进制的对象</a:t>
            </a:r>
            <a:r>
              <a:rPr lang="zh-CN" altLang="en-US" sz="2000" dirty="0" smtClean="0">
                <a:solidFill>
                  <a:schemeClr val="bg1"/>
                </a:solidFill>
              </a:rPr>
              <a:t>。</a:t>
            </a:r>
            <a:endParaRPr lang="en-US" altLang="zh-CN" sz="2000" dirty="0" smtClean="0">
              <a:solidFill>
                <a:schemeClr val="bg1"/>
              </a:solidFill>
            </a:endParaRPr>
          </a:p>
          <a:p>
            <a:pPr>
              <a:buFontTx/>
              <a:buChar char="•"/>
            </a:pPr>
            <a:r>
              <a:rPr lang="en-US" altLang="zh-CN" sz="2000" dirty="0">
                <a:solidFill>
                  <a:schemeClr val="bg1"/>
                </a:solidFill>
              </a:rPr>
              <a:t> </a:t>
            </a:r>
            <a:r>
              <a:rPr lang="zh-CN" altLang="en-US" sz="2000" dirty="0" smtClean="0">
                <a:solidFill>
                  <a:schemeClr val="bg1"/>
                </a:solidFill>
              </a:rPr>
              <a:t>示例</a:t>
            </a:r>
            <a:r>
              <a:rPr lang="zh-CN" altLang="en-US" sz="2000" dirty="0">
                <a:solidFill>
                  <a:schemeClr val="bg1"/>
                </a:solidFill>
              </a:rPr>
              <a:t>：</a:t>
            </a:r>
          </a:p>
          <a:p>
            <a:pPr>
              <a:lnSpc>
                <a:spcPct val="90000"/>
              </a:lnSpc>
            </a:pPr>
            <a:r>
              <a:rPr lang="en-US" altLang="zh-CN" sz="2000" dirty="0">
                <a:solidFill>
                  <a:schemeClr val="bg1"/>
                </a:solidFill>
              </a:rPr>
              <a:t># </a:t>
            </a:r>
            <a:r>
              <a:rPr lang="en-US" altLang="zh-CN" sz="2000" dirty="0" err="1" smtClean="0">
                <a:solidFill>
                  <a:schemeClr val="bg1"/>
                </a:solidFill>
              </a:rPr>
              <a:t>redis</a:t>
            </a:r>
            <a:r>
              <a:rPr lang="en-US" altLang="zh-CN" sz="2000" dirty="0" smtClean="0">
                <a:solidFill>
                  <a:schemeClr val="bg1"/>
                </a:solidFill>
              </a:rPr>
              <a:t>-cli</a:t>
            </a:r>
          </a:p>
          <a:p>
            <a:pPr>
              <a:lnSpc>
                <a:spcPct val="90000"/>
              </a:lnSpc>
            </a:pPr>
            <a:r>
              <a:rPr lang="en-US" altLang="zh-CN" sz="2000" dirty="0">
                <a:solidFill>
                  <a:schemeClr val="bg1"/>
                </a:solidFill>
              </a:rPr>
              <a:t>127.0.0.1:6379&gt; </a:t>
            </a:r>
            <a:r>
              <a:rPr lang="en-US" altLang="zh-CN" sz="2000" dirty="0" smtClean="0">
                <a:solidFill>
                  <a:schemeClr val="bg1"/>
                </a:solidFill>
              </a:rPr>
              <a:t>set </a:t>
            </a:r>
            <a:r>
              <a:rPr lang="en-US" altLang="zh-CN" sz="2000" dirty="0" err="1">
                <a:solidFill>
                  <a:schemeClr val="bg1"/>
                </a:solidFill>
              </a:rPr>
              <a:t>mykey</a:t>
            </a:r>
            <a:r>
              <a:rPr lang="en-US" altLang="zh-CN" sz="2000" dirty="0">
                <a:solidFill>
                  <a:schemeClr val="bg1"/>
                </a:solidFill>
              </a:rPr>
              <a:t> "aminglinux.com"</a:t>
            </a:r>
            <a:br>
              <a:rPr lang="en-US" altLang="zh-CN" sz="2000" dirty="0">
                <a:solidFill>
                  <a:schemeClr val="bg1"/>
                </a:solidFill>
              </a:rPr>
            </a:br>
            <a:r>
              <a:rPr lang="en-US" altLang="zh-CN" sz="2000" dirty="0">
                <a:solidFill>
                  <a:schemeClr val="bg1"/>
                </a:solidFill>
              </a:rPr>
              <a:t>OK</a:t>
            </a:r>
          </a:p>
          <a:p>
            <a:pPr>
              <a:lnSpc>
                <a:spcPct val="90000"/>
              </a:lnSpc>
            </a:pPr>
            <a:r>
              <a:rPr lang="en-US" altLang="zh-CN" sz="2000" dirty="0">
                <a:solidFill>
                  <a:schemeClr val="bg1"/>
                </a:solidFill>
              </a:rPr>
              <a:t>127.0.0.1:6379&gt; </a:t>
            </a:r>
            <a:r>
              <a:rPr lang="en-US" altLang="zh-CN" sz="2000" dirty="0" smtClean="0">
                <a:solidFill>
                  <a:schemeClr val="bg1"/>
                </a:solidFill>
              </a:rPr>
              <a:t>get </a:t>
            </a:r>
            <a:r>
              <a:rPr lang="en-US" altLang="zh-CN" sz="2000" dirty="0" err="1">
                <a:solidFill>
                  <a:schemeClr val="bg1"/>
                </a:solidFill>
              </a:rPr>
              <a:t>mykey</a:t>
            </a:r>
            <a:r>
              <a:rPr lang="en-US" altLang="zh-CN" sz="2000" dirty="0">
                <a:solidFill>
                  <a:schemeClr val="bg1"/>
                </a:solidFill>
              </a:rPr>
              <a:t/>
            </a:r>
            <a:br>
              <a:rPr lang="en-US" altLang="zh-CN" sz="2000" dirty="0">
                <a:solidFill>
                  <a:schemeClr val="bg1"/>
                </a:solidFill>
              </a:rPr>
            </a:br>
            <a:r>
              <a:rPr lang="en-US" altLang="zh-CN" sz="2000" dirty="0">
                <a:solidFill>
                  <a:schemeClr val="bg1"/>
                </a:solidFill>
              </a:rPr>
              <a:t>"aminglinux.com</a:t>
            </a:r>
            <a:r>
              <a:rPr lang="en-US" altLang="zh-CN" sz="2000" dirty="0" smtClean="0">
                <a:solidFill>
                  <a:schemeClr val="bg1"/>
                </a:solidFill>
              </a:rPr>
              <a:t>"</a:t>
            </a:r>
            <a:endParaRPr lang="en-US" altLang="zh-CN" sz="2000" dirty="0">
              <a:solidFill>
                <a:schemeClr val="bg1"/>
              </a:solidFill>
            </a:endParaRPr>
          </a:p>
          <a:p>
            <a:pPr>
              <a:lnSpc>
                <a:spcPct val="90000"/>
              </a:lnSpc>
            </a:pPr>
            <a:r>
              <a:rPr lang="en-US" altLang="zh-CN" sz="2000" dirty="0">
                <a:solidFill>
                  <a:schemeClr val="bg1"/>
                </a:solidFill>
              </a:rPr>
              <a:t>127.0.0.1:6379&gt; </a:t>
            </a:r>
            <a:r>
              <a:rPr lang="en-US" altLang="zh-CN" sz="2000" dirty="0" err="1">
                <a:solidFill>
                  <a:schemeClr val="bg1"/>
                </a:solidFill>
              </a:rPr>
              <a:t>mset</a:t>
            </a:r>
            <a:r>
              <a:rPr lang="en-US" altLang="zh-CN" sz="2000" dirty="0">
                <a:solidFill>
                  <a:schemeClr val="bg1"/>
                </a:solidFill>
              </a:rPr>
              <a:t> key1 1 key2 a key3 c</a:t>
            </a:r>
          </a:p>
          <a:p>
            <a:pPr>
              <a:lnSpc>
                <a:spcPct val="90000"/>
              </a:lnSpc>
            </a:pPr>
            <a:r>
              <a:rPr lang="en-US" altLang="zh-CN" sz="2000" dirty="0">
                <a:solidFill>
                  <a:schemeClr val="bg1"/>
                </a:solidFill>
              </a:rPr>
              <a:t>127.0.0.1:6379&gt; </a:t>
            </a:r>
            <a:r>
              <a:rPr lang="en-US" altLang="zh-CN" sz="2000" dirty="0" err="1">
                <a:solidFill>
                  <a:schemeClr val="bg1"/>
                </a:solidFill>
              </a:rPr>
              <a:t>mget</a:t>
            </a:r>
            <a:r>
              <a:rPr lang="en-US" altLang="zh-CN" sz="2000" dirty="0">
                <a:solidFill>
                  <a:schemeClr val="bg1"/>
                </a:solidFill>
              </a:rPr>
              <a:t> key1 key2 key3</a:t>
            </a:r>
          </a:p>
          <a:p>
            <a:pPr>
              <a:lnSpc>
                <a:spcPct val="90000"/>
              </a:lnSpc>
            </a:pPr>
            <a:r>
              <a:rPr lang="en-US" altLang="zh-CN" sz="2000" dirty="0">
                <a:solidFill>
                  <a:schemeClr val="bg1"/>
                </a:solidFill>
              </a:rPr>
              <a:t>1) "1"</a:t>
            </a:r>
          </a:p>
          <a:p>
            <a:pPr>
              <a:lnSpc>
                <a:spcPct val="90000"/>
              </a:lnSpc>
            </a:pPr>
            <a:r>
              <a:rPr lang="en-US" altLang="zh-CN" sz="2000" dirty="0">
                <a:solidFill>
                  <a:schemeClr val="bg1"/>
                </a:solidFill>
              </a:rPr>
              <a:t>2) "a"</a:t>
            </a:r>
          </a:p>
          <a:p>
            <a:pPr>
              <a:lnSpc>
                <a:spcPct val="90000"/>
              </a:lnSpc>
            </a:pPr>
            <a:r>
              <a:rPr lang="en-US" altLang="zh-CN" sz="2000" dirty="0">
                <a:solidFill>
                  <a:schemeClr val="bg1"/>
                </a:solidFill>
              </a:rPr>
              <a:t>3) "c"</a:t>
            </a: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err="1" smtClean="0">
                <a:solidFill>
                  <a:schemeClr val="bg1"/>
                </a:solidFill>
              </a:rPr>
              <a:t>Redis</a:t>
            </a:r>
            <a:r>
              <a:rPr lang="zh-CN" altLang="en-US" sz="4000" dirty="0" smtClean="0">
                <a:solidFill>
                  <a:schemeClr val="bg1"/>
                </a:solidFill>
              </a:rPr>
              <a:t>数据类型</a:t>
            </a:r>
            <a:r>
              <a:rPr lang="en-US" altLang="zh-CN" sz="4000" dirty="0" smtClean="0">
                <a:solidFill>
                  <a:schemeClr val="bg1"/>
                </a:solidFill>
              </a:rPr>
              <a:t>-string</a:t>
            </a:r>
            <a:r>
              <a:rPr lang="zh-CN" altLang="en-US" sz="4000" dirty="0">
                <a:solidFill>
                  <a:schemeClr val="bg1"/>
                </a:solidFill>
              </a:rPr>
              <a:t> </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2908418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519097"/>
            <a:ext cx="8429896" cy="4708981"/>
          </a:xfrm>
          <a:prstGeom prst="rect">
            <a:avLst/>
          </a:prstGeom>
        </p:spPr>
        <p:txBody>
          <a:bodyPr wrap="square">
            <a:spAutoFit/>
          </a:bodyPr>
          <a:lstStyle/>
          <a:p>
            <a:pPr>
              <a:buFontTx/>
              <a:buChar char="•"/>
            </a:pPr>
            <a:r>
              <a:rPr lang="en-US" altLang="zh-CN" sz="2000" dirty="0" smtClean="0">
                <a:solidFill>
                  <a:schemeClr val="bg1"/>
                </a:solidFill>
              </a:rPr>
              <a:t> list</a:t>
            </a:r>
            <a:r>
              <a:rPr lang="zh-CN" altLang="en-US" sz="2000" dirty="0">
                <a:solidFill>
                  <a:schemeClr val="bg1"/>
                </a:solidFill>
              </a:rPr>
              <a:t>是一个链表结构，主要功能是</a:t>
            </a:r>
            <a:r>
              <a:rPr lang="en-US" altLang="zh-CN" sz="2000" dirty="0">
                <a:solidFill>
                  <a:schemeClr val="bg1"/>
                </a:solidFill>
              </a:rPr>
              <a:t>push</a:t>
            </a:r>
            <a:r>
              <a:rPr lang="zh-CN" altLang="en-US" sz="2000" dirty="0">
                <a:solidFill>
                  <a:schemeClr val="bg1"/>
                </a:solidFill>
              </a:rPr>
              <a:t>、</a:t>
            </a:r>
            <a:r>
              <a:rPr lang="en-US" altLang="zh-CN" sz="2000" dirty="0">
                <a:solidFill>
                  <a:schemeClr val="bg1"/>
                </a:solidFill>
              </a:rPr>
              <a:t>pop</a:t>
            </a:r>
            <a:r>
              <a:rPr lang="zh-CN" altLang="en-US" sz="2000" dirty="0">
                <a:solidFill>
                  <a:schemeClr val="bg1"/>
                </a:solidFill>
              </a:rPr>
              <a:t>、获取一个范围的所有值等等。操作中</a:t>
            </a:r>
            <a:r>
              <a:rPr lang="en-US" altLang="zh-CN" sz="2000" dirty="0">
                <a:solidFill>
                  <a:schemeClr val="bg1"/>
                </a:solidFill>
              </a:rPr>
              <a:t>key</a:t>
            </a:r>
            <a:r>
              <a:rPr lang="zh-CN" altLang="en-US" sz="2000" dirty="0">
                <a:solidFill>
                  <a:schemeClr val="bg1"/>
                </a:solidFill>
              </a:rPr>
              <a:t>理解为链表的名字</a:t>
            </a:r>
            <a:r>
              <a:rPr lang="zh-CN" altLang="en-US" sz="2000" dirty="0" smtClean="0">
                <a:solidFill>
                  <a:schemeClr val="bg1"/>
                </a:solidFill>
              </a:rPr>
              <a:t>。</a:t>
            </a:r>
            <a:endParaRPr lang="en-US" altLang="zh-CN" sz="2000" dirty="0" smtClean="0">
              <a:solidFill>
                <a:schemeClr val="bg1"/>
              </a:solidFill>
            </a:endParaRPr>
          </a:p>
          <a:p>
            <a:pPr>
              <a:buFontTx/>
              <a:buChar char="•"/>
            </a:pPr>
            <a:r>
              <a:rPr lang="en-US" altLang="zh-CN" sz="2000" dirty="0">
                <a:solidFill>
                  <a:schemeClr val="bg1"/>
                </a:solidFill>
              </a:rPr>
              <a:t> </a:t>
            </a:r>
            <a:r>
              <a:rPr lang="zh-CN" altLang="en-US" sz="2000" dirty="0" smtClean="0">
                <a:solidFill>
                  <a:schemeClr val="bg1"/>
                </a:solidFill>
              </a:rPr>
              <a:t>使用 </a:t>
            </a:r>
            <a:r>
              <a:rPr lang="en-US" altLang="zh-CN" sz="2000" dirty="0" smtClean="0">
                <a:solidFill>
                  <a:schemeClr val="bg1"/>
                </a:solidFill>
              </a:rPr>
              <a:t>list </a:t>
            </a:r>
            <a:r>
              <a:rPr lang="zh-CN" altLang="en-US" sz="2000" dirty="0">
                <a:solidFill>
                  <a:schemeClr val="bg1"/>
                </a:solidFill>
              </a:rPr>
              <a:t>结构，我们可以轻松地实现最新消息排行等功能（比如新浪微博的 </a:t>
            </a:r>
            <a:r>
              <a:rPr lang="en-US" altLang="zh-CN" sz="2000" dirty="0">
                <a:solidFill>
                  <a:schemeClr val="bg1"/>
                </a:solidFill>
              </a:rPr>
              <a:t>TimeLine </a:t>
            </a:r>
            <a:r>
              <a:rPr lang="zh-CN" altLang="en-US" sz="2000" dirty="0">
                <a:solidFill>
                  <a:schemeClr val="bg1"/>
                </a:solidFill>
              </a:rPr>
              <a:t>）。</a:t>
            </a:r>
            <a:r>
              <a:rPr lang="en-US" altLang="zh-CN" sz="2000" dirty="0">
                <a:solidFill>
                  <a:schemeClr val="bg1"/>
                </a:solidFill>
              </a:rPr>
              <a:t>list </a:t>
            </a:r>
            <a:r>
              <a:rPr lang="zh-CN" altLang="en-US" sz="2000" dirty="0">
                <a:solidFill>
                  <a:schemeClr val="bg1"/>
                </a:solidFill>
              </a:rPr>
              <a:t>的另一个应用就是消息队列，可以利用 </a:t>
            </a:r>
            <a:r>
              <a:rPr lang="en-US" altLang="zh-CN" sz="2000" dirty="0">
                <a:solidFill>
                  <a:schemeClr val="bg1"/>
                </a:solidFill>
              </a:rPr>
              <a:t>list </a:t>
            </a:r>
            <a:r>
              <a:rPr lang="zh-CN" altLang="en-US" sz="2000" dirty="0">
                <a:solidFill>
                  <a:schemeClr val="bg1"/>
                </a:solidFill>
              </a:rPr>
              <a:t>的 </a:t>
            </a:r>
            <a:r>
              <a:rPr lang="en-US" altLang="zh-CN" sz="2000" dirty="0">
                <a:solidFill>
                  <a:schemeClr val="bg1"/>
                </a:solidFill>
              </a:rPr>
              <a:t>push</a:t>
            </a:r>
            <a:r>
              <a:rPr lang="zh-CN" altLang="en-US" sz="2000" dirty="0">
                <a:solidFill>
                  <a:schemeClr val="bg1"/>
                </a:solidFill>
              </a:rPr>
              <a:t>操作，将任务存在 </a:t>
            </a:r>
            <a:r>
              <a:rPr lang="en-US" altLang="zh-CN" sz="2000" dirty="0">
                <a:solidFill>
                  <a:schemeClr val="bg1"/>
                </a:solidFill>
              </a:rPr>
              <a:t>list </a:t>
            </a:r>
            <a:r>
              <a:rPr lang="zh-CN" altLang="en-US" sz="2000" dirty="0">
                <a:solidFill>
                  <a:schemeClr val="bg1"/>
                </a:solidFill>
              </a:rPr>
              <a:t>中，然后工作线程再用</a:t>
            </a:r>
            <a:r>
              <a:rPr lang="en-US" altLang="zh-CN" sz="2000" dirty="0">
                <a:solidFill>
                  <a:schemeClr val="bg1"/>
                </a:solidFill>
              </a:rPr>
              <a:t>pop</a:t>
            </a:r>
            <a:r>
              <a:rPr lang="zh-CN" altLang="en-US" sz="2000" dirty="0">
                <a:solidFill>
                  <a:schemeClr val="bg1"/>
                </a:solidFill>
              </a:rPr>
              <a:t>操作将任务取出进行执行</a:t>
            </a:r>
            <a:r>
              <a:rPr lang="zh-CN" altLang="en-US" sz="2000" dirty="0" smtClean="0">
                <a:solidFill>
                  <a:schemeClr val="bg1"/>
                </a:solidFill>
              </a:rPr>
              <a:t>。</a:t>
            </a:r>
            <a:endParaRPr lang="en-US" altLang="zh-CN" sz="2000" dirty="0" smtClean="0">
              <a:solidFill>
                <a:schemeClr val="bg1"/>
              </a:solidFill>
            </a:endParaRPr>
          </a:p>
          <a:p>
            <a:pPr>
              <a:buFontTx/>
              <a:buChar char="•"/>
            </a:pPr>
            <a:r>
              <a:rPr lang="en-US" altLang="zh-CN" sz="2000" dirty="0">
                <a:solidFill>
                  <a:schemeClr val="bg1"/>
                </a:solidFill>
              </a:rPr>
              <a:t> </a:t>
            </a:r>
            <a:r>
              <a:rPr lang="zh-CN" altLang="en-US" sz="2000" dirty="0" smtClean="0">
                <a:solidFill>
                  <a:schemeClr val="bg1"/>
                </a:solidFill>
              </a:rPr>
              <a:t>示例：</a:t>
            </a:r>
            <a:endParaRPr lang="en-US" altLang="zh-CN" sz="2000" dirty="0" smtClean="0">
              <a:solidFill>
                <a:schemeClr val="bg1"/>
              </a:solidFill>
            </a:endParaRPr>
          </a:p>
          <a:p>
            <a:pPr>
              <a:buFontTx/>
              <a:buChar char="•"/>
            </a:pPr>
            <a:r>
              <a:rPr lang="en-US" altLang="zh-CN" sz="2000" dirty="0" smtClean="0">
                <a:solidFill>
                  <a:schemeClr val="bg1"/>
                </a:solidFill>
              </a:rPr>
              <a:t> # </a:t>
            </a:r>
            <a:r>
              <a:rPr lang="en-US" altLang="zh-CN" sz="2000" dirty="0" err="1">
                <a:solidFill>
                  <a:schemeClr val="bg1"/>
                </a:solidFill>
              </a:rPr>
              <a:t>redis</a:t>
            </a:r>
            <a:r>
              <a:rPr lang="en-US" altLang="zh-CN" sz="2000" dirty="0">
                <a:solidFill>
                  <a:schemeClr val="bg1"/>
                </a:solidFill>
              </a:rPr>
              <a:t>-cli </a:t>
            </a:r>
            <a:endParaRPr lang="en-US" altLang="zh-CN" sz="2000" dirty="0" smtClean="0">
              <a:solidFill>
                <a:schemeClr val="bg1"/>
              </a:solidFill>
            </a:endParaRPr>
          </a:p>
          <a:p>
            <a:r>
              <a:rPr lang="en-US" altLang="zh-CN" sz="2000" dirty="0">
                <a:solidFill>
                  <a:schemeClr val="bg1"/>
                </a:solidFill>
              </a:rPr>
              <a:t>127.0.0.1:6379&gt; LPUSH list1 "</a:t>
            </a:r>
            <a:r>
              <a:rPr lang="en-US" altLang="zh-CN" sz="2000" dirty="0" err="1">
                <a:solidFill>
                  <a:schemeClr val="bg1"/>
                </a:solidFill>
              </a:rPr>
              <a:t>aminglinux</a:t>
            </a:r>
            <a:r>
              <a:rPr lang="en-US" altLang="zh-CN" sz="2000" dirty="0">
                <a:solidFill>
                  <a:schemeClr val="bg1"/>
                </a:solidFill>
              </a:rPr>
              <a:t>"</a:t>
            </a:r>
            <a:br>
              <a:rPr lang="en-US" altLang="zh-CN" sz="2000" dirty="0">
                <a:solidFill>
                  <a:schemeClr val="bg1"/>
                </a:solidFill>
              </a:rPr>
            </a:br>
            <a:r>
              <a:rPr lang="en-US" altLang="zh-CN" sz="2000" dirty="0">
                <a:solidFill>
                  <a:schemeClr val="bg1"/>
                </a:solidFill>
              </a:rPr>
              <a:t>127.0.0.1:6379&gt; LPUSH list1  "1 2 </a:t>
            </a:r>
            <a:r>
              <a:rPr lang="en-US" altLang="zh-CN" sz="2000" dirty="0" smtClean="0">
                <a:solidFill>
                  <a:schemeClr val="bg1"/>
                </a:solidFill>
              </a:rPr>
              <a:t>3"</a:t>
            </a:r>
            <a:r>
              <a:rPr lang="en-US" altLang="zh-CN" sz="2000" dirty="0">
                <a:solidFill>
                  <a:schemeClr val="bg1"/>
                </a:solidFill>
              </a:rPr>
              <a:t/>
            </a:r>
            <a:br>
              <a:rPr lang="en-US" altLang="zh-CN" sz="2000" dirty="0">
                <a:solidFill>
                  <a:schemeClr val="bg1"/>
                </a:solidFill>
              </a:rPr>
            </a:br>
            <a:r>
              <a:rPr lang="en-US" altLang="zh-CN" sz="2000" dirty="0">
                <a:solidFill>
                  <a:schemeClr val="bg1"/>
                </a:solidFill>
              </a:rPr>
              <a:t>127.0.0.1:6379&gt; LPUSH list1 "</a:t>
            </a:r>
            <a:r>
              <a:rPr lang="en-US" altLang="zh-CN" sz="2000" dirty="0" err="1">
                <a:solidFill>
                  <a:schemeClr val="bg1"/>
                </a:solidFill>
              </a:rPr>
              <a:t>aaa</a:t>
            </a:r>
            <a:r>
              <a:rPr lang="en-US" altLang="zh-CN" sz="2000" dirty="0">
                <a:solidFill>
                  <a:schemeClr val="bg1"/>
                </a:solidFill>
              </a:rPr>
              <a:t> </a:t>
            </a:r>
            <a:r>
              <a:rPr lang="en-US" altLang="zh-CN" sz="2000" dirty="0" err="1" smtClean="0">
                <a:solidFill>
                  <a:schemeClr val="bg1"/>
                </a:solidFill>
              </a:rPr>
              <a:t>bbb</a:t>
            </a:r>
            <a:r>
              <a:rPr lang="en-US" altLang="zh-CN" sz="2000" dirty="0" smtClean="0">
                <a:solidFill>
                  <a:schemeClr val="bg1"/>
                </a:solidFill>
              </a:rPr>
              <a:t>“</a:t>
            </a:r>
          </a:p>
          <a:p>
            <a:r>
              <a:rPr lang="en-US" altLang="zh-CN" sz="2000" dirty="0" smtClean="0">
                <a:solidFill>
                  <a:schemeClr val="bg1"/>
                </a:solidFill>
              </a:rPr>
              <a:t>127.0.0.1:6379&gt; LRANGE </a:t>
            </a:r>
            <a:r>
              <a:rPr lang="en-US" altLang="zh-CN" sz="2000" dirty="0">
                <a:solidFill>
                  <a:schemeClr val="bg1"/>
                </a:solidFill>
              </a:rPr>
              <a:t>list1 0 -1</a:t>
            </a:r>
          </a:p>
          <a:p>
            <a:r>
              <a:rPr lang="en-US" altLang="zh-CN" sz="2000" dirty="0">
                <a:solidFill>
                  <a:schemeClr val="bg1"/>
                </a:solidFill>
              </a:rPr>
              <a:t>1) "</a:t>
            </a:r>
            <a:r>
              <a:rPr lang="en-US" altLang="zh-CN" sz="2000" dirty="0" err="1">
                <a:solidFill>
                  <a:schemeClr val="bg1"/>
                </a:solidFill>
              </a:rPr>
              <a:t>aaa</a:t>
            </a:r>
            <a:r>
              <a:rPr lang="en-US" altLang="zh-CN" sz="2000" dirty="0">
                <a:solidFill>
                  <a:schemeClr val="bg1"/>
                </a:solidFill>
              </a:rPr>
              <a:t> </a:t>
            </a:r>
            <a:r>
              <a:rPr lang="en-US" altLang="zh-CN" sz="2000" dirty="0" err="1">
                <a:solidFill>
                  <a:schemeClr val="bg1"/>
                </a:solidFill>
              </a:rPr>
              <a:t>bbb</a:t>
            </a:r>
            <a:r>
              <a:rPr lang="en-US" altLang="zh-CN" sz="2000" dirty="0">
                <a:solidFill>
                  <a:schemeClr val="bg1"/>
                </a:solidFill>
              </a:rPr>
              <a:t>"</a:t>
            </a:r>
          </a:p>
          <a:p>
            <a:r>
              <a:rPr lang="en-US" altLang="zh-CN" sz="2000" dirty="0">
                <a:solidFill>
                  <a:schemeClr val="bg1"/>
                </a:solidFill>
              </a:rPr>
              <a:t>2) "1 2 3"</a:t>
            </a:r>
          </a:p>
          <a:p>
            <a:r>
              <a:rPr lang="en-US" altLang="zh-CN" sz="2000" dirty="0">
                <a:solidFill>
                  <a:schemeClr val="bg1"/>
                </a:solidFill>
              </a:rPr>
              <a:t>3) "</a:t>
            </a:r>
            <a:r>
              <a:rPr lang="en-US" altLang="zh-CN" sz="2000" dirty="0" err="1" smtClean="0">
                <a:solidFill>
                  <a:schemeClr val="bg1"/>
                </a:solidFill>
              </a:rPr>
              <a:t>aminglinux</a:t>
            </a:r>
            <a:r>
              <a:rPr lang="en-US" altLang="zh-CN" sz="2000" dirty="0" smtClean="0">
                <a:solidFill>
                  <a:schemeClr val="bg1"/>
                </a:solidFill>
              </a:rPr>
              <a:t>“</a:t>
            </a:r>
          </a:p>
          <a:p>
            <a:r>
              <a:rPr lang="en-US" altLang="zh-CN" sz="2000" dirty="0">
                <a:solidFill>
                  <a:schemeClr val="bg1"/>
                </a:solidFill>
              </a:rPr>
              <a:t>127.0.0.1:6379</a:t>
            </a:r>
            <a:r>
              <a:rPr lang="en-US" altLang="zh-CN" sz="2000" dirty="0" smtClean="0">
                <a:solidFill>
                  <a:schemeClr val="bg1"/>
                </a:solidFill>
              </a:rPr>
              <a:t>&gt; LPOP list1</a:t>
            </a:r>
            <a:endParaRPr lang="en-US" altLang="zh-CN" sz="2000" dirty="0">
              <a:solidFill>
                <a:schemeClr val="bg1"/>
              </a:solidFill>
            </a:endParaRP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err="1" smtClean="0">
                <a:solidFill>
                  <a:schemeClr val="bg1"/>
                </a:solidFill>
              </a:rPr>
              <a:t>Redis</a:t>
            </a:r>
            <a:r>
              <a:rPr lang="zh-CN" altLang="en-US" sz="4000" dirty="0" smtClean="0">
                <a:solidFill>
                  <a:schemeClr val="bg1"/>
                </a:solidFill>
              </a:rPr>
              <a:t>数据类型</a:t>
            </a:r>
            <a:r>
              <a:rPr lang="en-US" altLang="zh-CN" sz="4000" dirty="0" smtClean="0">
                <a:solidFill>
                  <a:schemeClr val="bg1"/>
                </a:solidFill>
              </a:rPr>
              <a:t>-list</a:t>
            </a:r>
            <a:r>
              <a:rPr lang="zh-CN" altLang="en-US" sz="4000" dirty="0">
                <a:solidFill>
                  <a:schemeClr val="bg1"/>
                </a:solidFill>
              </a:rPr>
              <a:t> </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6983976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519097"/>
            <a:ext cx="8429896" cy="3785652"/>
          </a:xfrm>
          <a:prstGeom prst="rect">
            <a:avLst/>
          </a:prstGeom>
        </p:spPr>
        <p:txBody>
          <a:bodyPr wrap="square">
            <a:spAutoFit/>
          </a:bodyPr>
          <a:lstStyle/>
          <a:p>
            <a:pPr>
              <a:buFontTx/>
              <a:buChar char="•"/>
            </a:pPr>
            <a:r>
              <a:rPr lang="en-US" altLang="zh-CN" sz="1200" dirty="0" smtClean="0">
                <a:solidFill>
                  <a:schemeClr val="bg1"/>
                </a:solidFill>
              </a:rPr>
              <a:t> set</a:t>
            </a:r>
            <a:r>
              <a:rPr lang="zh-CN" altLang="en-US" sz="1200" dirty="0">
                <a:solidFill>
                  <a:schemeClr val="bg1"/>
                </a:solidFill>
              </a:rPr>
              <a:t>是集合，和我们数学中的集合概念相似，对集合的操作有添加删除元素，有对多个集合求交并差等操作。操作中</a:t>
            </a:r>
            <a:r>
              <a:rPr lang="en-US" altLang="zh-CN" sz="1200" dirty="0">
                <a:solidFill>
                  <a:schemeClr val="bg1"/>
                </a:solidFill>
              </a:rPr>
              <a:t>key</a:t>
            </a:r>
            <a:r>
              <a:rPr lang="zh-CN" altLang="en-US" sz="1200" dirty="0">
                <a:solidFill>
                  <a:schemeClr val="bg1"/>
                </a:solidFill>
              </a:rPr>
              <a:t>理解为集合的名字。比如在微博应用中，可以将一个用户所有的关注人存在一个集合中，将其所有粉丝存在一个集合。因为 </a:t>
            </a:r>
            <a:r>
              <a:rPr lang="en-US" altLang="zh-CN" sz="1200" dirty="0" err="1">
                <a:solidFill>
                  <a:schemeClr val="bg1"/>
                </a:solidFill>
              </a:rPr>
              <a:t>Redis</a:t>
            </a:r>
            <a:r>
              <a:rPr lang="en-US" altLang="zh-CN" sz="1200" dirty="0">
                <a:solidFill>
                  <a:schemeClr val="bg1"/>
                </a:solidFill>
              </a:rPr>
              <a:t> </a:t>
            </a:r>
            <a:r>
              <a:rPr lang="zh-CN" altLang="en-US" sz="1200" dirty="0">
                <a:solidFill>
                  <a:schemeClr val="bg1"/>
                </a:solidFill>
              </a:rPr>
              <a:t>非常人性化的为集合提供了求交集、并集、差集等操作，那么就可以非常方便的实现如共同关注、共同喜好、二度好友等功能，对上面的所有集合操作，你还可以使用不同的命令选择将结果返回给客户端还是存集到一个新的集合中</a:t>
            </a:r>
            <a:r>
              <a:rPr lang="zh-CN" altLang="en-US" sz="1200" dirty="0" smtClean="0">
                <a:solidFill>
                  <a:schemeClr val="bg1"/>
                </a:solidFill>
              </a:rPr>
              <a:t>。</a:t>
            </a:r>
            <a:endParaRPr lang="en-US" altLang="zh-CN" sz="1200" dirty="0" smtClean="0">
              <a:solidFill>
                <a:schemeClr val="bg1"/>
              </a:solidFill>
            </a:endParaRPr>
          </a:p>
          <a:p>
            <a:pPr>
              <a:buFontTx/>
              <a:buChar char="•"/>
            </a:pPr>
            <a:r>
              <a:rPr lang="en-US" altLang="zh-CN" sz="1200" dirty="0">
                <a:solidFill>
                  <a:schemeClr val="bg1"/>
                </a:solidFill>
              </a:rPr>
              <a:t> </a:t>
            </a:r>
            <a:r>
              <a:rPr lang="en-US" altLang="zh-CN" sz="1200" dirty="0" smtClean="0">
                <a:solidFill>
                  <a:schemeClr val="bg1"/>
                </a:solidFill>
              </a:rPr>
              <a:t>set</a:t>
            </a:r>
            <a:r>
              <a:rPr lang="zh-CN" altLang="en-US" sz="1200" dirty="0" smtClean="0">
                <a:solidFill>
                  <a:schemeClr val="bg1"/>
                </a:solidFill>
              </a:rPr>
              <a:t>示例</a:t>
            </a:r>
            <a:endParaRPr lang="en-US" altLang="zh-CN" sz="1200" dirty="0" smtClean="0">
              <a:solidFill>
                <a:schemeClr val="bg1"/>
              </a:solidFill>
            </a:endParaRPr>
          </a:p>
          <a:p>
            <a:r>
              <a:rPr lang="en-US" altLang="zh-CN" sz="1200" dirty="0" smtClean="0">
                <a:solidFill>
                  <a:schemeClr val="bg1"/>
                </a:solidFill>
              </a:rPr>
              <a:t>127.0.0.1:6379</a:t>
            </a:r>
            <a:r>
              <a:rPr lang="en-US" altLang="zh-CN" sz="1200" dirty="0">
                <a:solidFill>
                  <a:schemeClr val="bg1"/>
                </a:solidFill>
              </a:rPr>
              <a:t>&gt; </a:t>
            </a:r>
            <a:r>
              <a:rPr lang="en-US" altLang="zh-CN" sz="1200" dirty="0" smtClean="0">
                <a:solidFill>
                  <a:schemeClr val="bg1"/>
                </a:solidFill>
              </a:rPr>
              <a:t>SADD </a:t>
            </a:r>
            <a:r>
              <a:rPr lang="en-US" altLang="zh-CN" sz="1200" dirty="0">
                <a:solidFill>
                  <a:schemeClr val="bg1"/>
                </a:solidFill>
              </a:rPr>
              <a:t>set1 a</a:t>
            </a:r>
            <a:br>
              <a:rPr lang="en-US" altLang="zh-CN" sz="1200" dirty="0">
                <a:solidFill>
                  <a:schemeClr val="bg1"/>
                </a:solidFill>
              </a:rPr>
            </a:br>
            <a:r>
              <a:rPr lang="en-US" altLang="zh-CN" sz="1200" dirty="0">
                <a:solidFill>
                  <a:schemeClr val="bg1"/>
                </a:solidFill>
              </a:rPr>
              <a:t>127.0.0.1:6379&gt; SADD</a:t>
            </a:r>
            <a:r>
              <a:rPr lang="en-US" altLang="zh-CN" sz="1200" dirty="0" smtClean="0">
                <a:solidFill>
                  <a:schemeClr val="bg1"/>
                </a:solidFill>
              </a:rPr>
              <a:t> </a:t>
            </a:r>
            <a:r>
              <a:rPr lang="en-US" altLang="zh-CN" sz="1200" dirty="0">
                <a:solidFill>
                  <a:schemeClr val="bg1"/>
                </a:solidFill>
              </a:rPr>
              <a:t>set1 </a:t>
            </a:r>
            <a:r>
              <a:rPr lang="en-US" altLang="zh-CN" sz="1200" dirty="0" smtClean="0">
                <a:solidFill>
                  <a:schemeClr val="bg1"/>
                </a:solidFill>
              </a:rPr>
              <a:t>b</a:t>
            </a:r>
          </a:p>
          <a:p>
            <a:r>
              <a:rPr lang="en-US" altLang="zh-CN" sz="1200" dirty="0">
                <a:solidFill>
                  <a:schemeClr val="bg1"/>
                </a:solidFill>
              </a:rPr>
              <a:t>127.0.0.1:6379&gt; SADD</a:t>
            </a:r>
            <a:r>
              <a:rPr lang="en-US" altLang="zh-CN" sz="1200" dirty="0" smtClean="0">
                <a:solidFill>
                  <a:schemeClr val="bg1"/>
                </a:solidFill>
              </a:rPr>
              <a:t> </a:t>
            </a:r>
            <a:r>
              <a:rPr lang="en-US" altLang="zh-CN" sz="1200" dirty="0">
                <a:solidFill>
                  <a:schemeClr val="bg1"/>
                </a:solidFill>
              </a:rPr>
              <a:t>set1 </a:t>
            </a:r>
            <a:r>
              <a:rPr lang="en-US" altLang="zh-CN" sz="1200" dirty="0" smtClean="0">
                <a:solidFill>
                  <a:schemeClr val="bg1"/>
                </a:solidFill>
              </a:rPr>
              <a:t>c</a:t>
            </a:r>
          </a:p>
          <a:p>
            <a:r>
              <a:rPr lang="en-US" altLang="zh-CN" sz="1200" dirty="0">
                <a:solidFill>
                  <a:schemeClr val="bg1"/>
                </a:solidFill>
              </a:rPr>
              <a:t>127.0.0.1:6379&gt; SADD</a:t>
            </a:r>
            <a:r>
              <a:rPr lang="en-US" altLang="zh-CN" sz="1200" dirty="0" smtClean="0">
                <a:solidFill>
                  <a:schemeClr val="bg1"/>
                </a:solidFill>
              </a:rPr>
              <a:t> </a:t>
            </a:r>
            <a:r>
              <a:rPr lang="en-US" altLang="zh-CN" sz="1200" dirty="0">
                <a:solidFill>
                  <a:schemeClr val="bg1"/>
                </a:solidFill>
              </a:rPr>
              <a:t>set1 </a:t>
            </a:r>
            <a:r>
              <a:rPr lang="en-US" altLang="zh-CN" sz="1200" dirty="0" smtClean="0">
                <a:solidFill>
                  <a:schemeClr val="bg1"/>
                </a:solidFill>
              </a:rPr>
              <a:t>d</a:t>
            </a:r>
            <a:r>
              <a:rPr lang="en-US" altLang="zh-CN" sz="1200" dirty="0">
                <a:solidFill>
                  <a:schemeClr val="bg1"/>
                </a:solidFill>
              </a:rPr>
              <a:t/>
            </a:r>
            <a:br>
              <a:rPr lang="en-US" altLang="zh-CN" sz="1200" dirty="0">
                <a:solidFill>
                  <a:schemeClr val="bg1"/>
                </a:solidFill>
              </a:rPr>
            </a:br>
            <a:r>
              <a:rPr lang="en-US" altLang="zh-CN" sz="1200" dirty="0">
                <a:solidFill>
                  <a:schemeClr val="bg1"/>
                </a:solidFill>
              </a:rPr>
              <a:t>127.0.0.1:6379&gt; SMEMBERS set1</a:t>
            </a:r>
          </a:p>
          <a:p>
            <a:r>
              <a:rPr lang="en-US" altLang="zh-CN" sz="1200" dirty="0">
                <a:solidFill>
                  <a:schemeClr val="bg1"/>
                </a:solidFill>
              </a:rPr>
              <a:t>1) "d"</a:t>
            </a:r>
          </a:p>
          <a:p>
            <a:r>
              <a:rPr lang="en-US" altLang="zh-CN" sz="1200" dirty="0">
                <a:solidFill>
                  <a:schemeClr val="bg1"/>
                </a:solidFill>
              </a:rPr>
              <a:t>2) "b"</a:t>
            </a:r>
          </a:p>
          <a:p>
            <a:r>
              <a:rPr lang="en-US" altLang="zh-CN" sz="1200" dirty="0">
                <a:solidFill>
                  <a:schemeClr val="bg1"/>
                </a:solidFill>
              </a:rPr>
              <a:t>3) "a"</a:t>
            </a:r>
          </a:p>
          <a:p>
            <a:r>
              <a:rPr lang="en-US" altLang="zh-CN" sz="1200" dirty="0">
                <a:solidFill>
                  <a:schemeClr val="bg1"/>
                </a:solidFill>
              </a:rPr>
              <a:t>4) </a:t>
            </a:r>
            <a:r>
              <a:rPr lang="en-US" altLang="zh-CN" sz="1200" dirty="0" smtClean="0">
                <a:solidFill>
                  <a:schemeClr val="bg1"/>
                </a:solidFill>
              </a:rPr>
              <a:t>"c"</a:t>
            </a:r>
          </a:p>
          <a:p>
            <a:r>
              <a:rPr lang="en-US" altLang="zh-CN" sz="1200" dirty="0">
                <a:solidFill>
                  <a:schemeClr val="bg1"/>
                </a:solidFill>
              </a:rPr>
              <a:t>127.0.0.1:6379&gt; SREM set1 </a:t>
            </a:r>
            <a:r>
              <a:rPr lang="en-US" altLang="zh-CN" sz="1200" dirty="0" smtClean="0">
                <a:solidFill>
                  <a:schemeClr val="bg1"/>
                </a:solidFill>
              </a:rPr>
              <a:t>c//</a:t>
            </a:r>
            <a:r>
              <a:rPr lang="zh-CN" altLang="en-US" sz="1200" dirty="0" smtClean="0">
                <a:solidFill>
                  <a:schemeClr val="bg1"/>
                </a:solidFill>
              </a:rPr>
              <a:t>删除元素</a:t>
            </a:r>
            <a:endParaRPr lang="en-US" altLang="zh-CN" sz="1200" dirty="0" smtClean="0">
              <a:solidFill>
                <a:schemeClr val="bg1"/>
              </a:solidFill>
            </a:endParaRPr>
          </a:p>
          <a:p>
            <a:r>
              <a:rPr lang="en-US" altLang="zh-CN" sz="1200" dirty="0">
                <a:solidFill>
                  <a:schemeClr val="bg1"/>
                </a:solidFill>
              </a:rPr>
              <a:t>127.0.0.1:6379&gt; SADD </a:t>
            </a:r>
            <a:r>
              <a:rPr lang="en-US" altLang="zh-CN" sz="1200" dirty="0" smtClean="0">
                <a:solidFill>
                  <a:schemeClr val="bg1"/>
                </a:solidFill>
              </a:rPr>
              <a:t>set2 a 2  b</a:t>
            </a:r>
          </a:p>
          <a:p>
            <a:r>
              <a:rPr lang="en-US" altLang="zh-CN" sz="1200" dirty="0">
                <a:solidFill>
                  <a:schemeClr val="bg1"/>
                </a:solidFill>
              </a:rPr>
              <a:t>127.0.0.1:6379&gt; SINTER set1 </a:t>
            </a:r>
            <a:r>
              <a:rPr lang="en-US" altLang="zh-CN" sz="1200" dirty="0" smtClean="0">
                <a:solidFill>
                  <a:schemeClr val="bg1"/>
                </a:solidFill>
              </a:rPr>
              <a:t>set2 //</a:t>
            </a:r>
            <a:r>
              <a:rPr lang="zh-CN" altLang="en-US" sz="1200" dirty="0" smtClean="0">
                <a:solidFill>
                  <a:schemeClr val="bg1"/>
                </a:solidFill>
              </a:rPr>
              <a:t>交集</a:t>
            </a:r>
            <a:endParaRPr lang="en-US" altLang="zh-CN" sz="1200" dirty="0" smtClean="0">
              <a:solidFill>
                <a:schemeClr val="bg1"/>
              </a:solidFill>
            </a:endParaRPr>
          </a:p>
          <a:p>
            <a:r>
              <a:rPr lang="en-US" altLang="zh-CN" sz="1200" dirty="0">
                <a:solidFill>
                  <a:schemeClr val="bg1"/>
                </a:solidFill>
              </a:rPr>
              <a:t>127.0.0.1:6379&gt; SUNION set1 </a:t>
            </a:r>
            <a:r>
              <a:rPr lang="en-US" altLang="zh-CN" sz="1200" dirty="0" smtClean="0">
                <a:solidFill>
                  <a:schemeClr val="bg1"/>
                </a:solidFill>
              </a:rPr>
              <a:t>set2 //</a:t>
            </a:r>
            <a:r>
              <a:rPr lang="zh-CN" altLang="en-US" sz="1200" dirty="0" smtClean="0">
                <a:solidFill>
                  <a:schemeClr val="bg1"/>
                </a:solidFill>
              </a:rPr>
              <a:t>并集</a:t>
            </a:r>
            <a:endParaRPr lang="en-US" altLang="zh-CN" sz="1200" dirty="0" smtClean="0">
              <a:solidFill>
                <a:schemeClr val="bg1"/>
              </a:solidFill>
            </a:endParaRPr>
          </a:p>
          <a:p>
            <a:r>
              <a:rPr lang="en-US" altLang="zh-CN" sz="1200" dirty="0">
                <a:solidFill>
                  <a:schemeClr val="bg1"/>
                </a:solidFill>
              </a:rPr>
              <a:t>127.0.0.1:6379&gt; SDIFF set1 </a:t>
            </a:r>
            <a:r>
              <a:rPr lang="en-US" altLang="zh-CN" sz="1200" dirty="0" smtClean="0">
                <a:solidFill>
                  <a:schemeClr val="bg1"/>
                </a:solidFill>
              </a:rPr>
              <a:t>set2 //</a:t>
            </a:r>
            <a:r>
              <a:rPr lang="zh-CN" altLang="en-US" sz="1200" dirty="0" smtClean="0">
                <a:solidFill>
                  <a:schemeClr val="bg1"/>
                </a:solidFill>
              </a:rPr>
              <a:t>差集</a:t>
            </a:r>
            <a:r>
              <a:rPr lang="en-US" altLang="zh-CN" sz="1200" dirty="0">
                <a:solidFill>
                  <a:schemeClr val="bg1"/>
                </a:solidFill>
              </a:rPr>
              <a:t/>
            </a:r>
            <a:br>
              <a:rPr lang="en-US" altLang="zh-CN" sz="1200" dirty="0">
                <a:solidFill>
                  <a:schemeClr val="bg1"/>
                </a:solidFill>
              </a:rPr>
            </a:br>
            <a:endParaRPr lang="en-US" altLang="zh-CN" sz="1200" dirty="0">
              <a:solidFill>
                <a:schemeClr val="bg1"/>
              </a:solidFill>
            </a:endParaRP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err="1" smtClean="0">
                <a:solidFill>
                  <a:schemeClr val="bg1"/>
                </a:solidFill>
              </a:rPr>
              <a:t>Redis</a:t>
            </a:r>
            <a:r>
              <a:rPr lang="zh-CN" altLang="en-US" sz="4000" dirty="0" smtClean="0">
                <a:solidFill>
                  <a:schemeClr val="bg1"/>
                </a:solidFill>
              </a:rPr>
              <a:t>数据类型</a:t>
            </a:r>
            <a:r>
              <a:rPr lang="en-US" altLang="zh-CN" sz="4000" dirty="0" smtClean="0">
                <a:solidFill>
                  <a:schemeClr val="bg1"/>
                </a:solidFill>
              </a:rPr>
              <a:t>-set</a:t>
            </a:r>
            <a:r>
              <a:rPr lang="zh-CN" altLang="en-US" sz="4000" dirty="0">
                <a:solidFill>
                  <a:schemeClr val="bg1"/>
                </a:solidFill>
              </a:rPr>
              <a:t> </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9760144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519097"/>
            <a:ext cx="8429896" cy="3379387"/>
          </a:xfrm>
          <a:prstGeom prst="rect">
            <a:avLst/>
          </a:prstGeom>
        </p:spPr>
        <p:txBody>
          <a:bodyPr wrap="square">
            <a:spAutoFit/>
          </a:bodyPr>
          <a:lstStyle/>
          <a:p>
            <a:pPr>
              <a:buFontTx/>
              <a:buChar char="•"/>
            </a:pPr>
            <a:r>
              <a:rPr lang="en-US" altLang="zh-CN" sz="1200" dirty="0" smtClean="0">
                <a:solidFill>
                  <a:schemeClr val="bg1"/>
                </a:solidFill>
              </a:rPr>
              <a:t> sorted </a:t>
            </a:r>
            <a:r>
              <a:rPr lang="en-US" altLang="zh-CN" sz="1200" dirty="0">
                <a:solidFill>
                  <a:schemeClr val="bg1"/>
                </a:solidFill>
              </a:rPr>
              <a:t>set</a:t>
            </a:r>
            <a:r>
              <a:rPr lang="zh-CN" altLang="en-US" sz="1200" dirty="0">
                <a:solidFill>
                  <a:schemeClr val="bg1"/>
                </a:solidFill>
              </a:rPr>
              <a:t>是有序集合，它比</a:t>
            </a:r>
            <a:r>
              <a:rPr lang="en-US" altLang="zh-CN" sz="1200" dirty="0">
                <a:solidFill>
                  <a:schemeClr val="bg1"/>
                </a:solidFill>
              </a:rPr>
              <a:t>set</a:t>
            </a:r>
            <a:r>
              <a:rPr lang="zh-CN" altLang="en-US" sz="1200" dirty="0">
                <a:solidFill>
                  <a:schemeClr val="bg1"/>
                </a:solidFill>
              </a:rPr>
              <a:t>多了一个权重参数</a:t>
            </a:r>
            <a:r>
              <a:rPr lang="en-US" altLang="zh-CN" sz="1200" dirty="0">
                <a:solidFill>
                  <a:schemeClr val="bg1"/>
                </a:solidFill>
              </a:rPr>
              <a:t>score</a:t>
            </a:r>
            <a:r>
              <a:rPr lang="zh-CN" altLang="en-US" sz="1200" dirty="0">
                <a:solidFill>
                  <a:schemeClr val="bg1"/>
                </a:solidFill>
              </a:rPr>
              <a:t>，使得集合中的元素能够按 </a:t>
            </a:r>
            <a:r>
              <a:rPr lang="en-US" altLang="zh-CN" sz="1200" dirty="0">
                <a:solidFill>
                  <a:schemeClr val="bg1"/>
                </a:solidFill>
              </a:rPr>
              <a:t>score </a:t>
            </a:r>
            <a:r>
              <a:rPr lang="zh-CN" altLang="en-US" sz="1200" dirty="0">
                <a:solidFill>
                  <a:schemeClr val="bg1"/>
                </a:solidFill>
              </a:rPr>
              <a:t>进行有序排列，比如一个存储全班同学成绩的 </a:t>
            </a:r>
            <a:r>
              <a:rPr lang="en-US" altLang="zh-CN" sz="1200" dirty="0">
                <a:solidFill>
                  <a:schemeClr val="bg1"/>
                </a:solidFill>
              </a:rPr>
              <a:t>Sorted Sets</a:t>
            </a:r>
            <a:r>
              <a:rPr lang="zh-CN" altLang="en-US" sz="1200" dirty="0">
                <a:solidFill>
                  <a:schemeClr val="bg1"/>
                </a:solidFill>
              </a:rPr>
              <a:t>，其集合 </a:t>
            </a:r>
            <a:r>
              <a:rPr lang="en-US" altLang="zh-CN" sz="1200" dirty="0">
                <a:solidFill>
                  <a:schemeClr val="bg1"/>
                </a:solidFill>
              </a:rPr>
              <a:t>value </a:t>
            </a:r>
            <a:r>
              <a:rPr lang="zh-CN" altLang="en-US" sz="1200" dirty="0">
                <a:solidFill>
                  <a:schemeClr val="bg1"/>
                </a:solidFill>
              </a:rPr>
              <a:t>可以是同学的学号，而 </a:t>
            </a:r>
            <a:r>
              <a:rPr lang="en-US" altLang="zh-CN" sz="1200" dirty="0">
                <a:solidFill>
                  <a:schemeClr val="bg1"/>
                </a:solidFill>
              </a:rPr>
              <a:t>score </a:t>
            </a:r>
            <a:r>
              <a:rPr lang="zh-CN" altLang="en-US" sz="1200" dirty="0">
                <a:solidFill>
                  <a:schemeClr val="bg1"/>
                </a:solidFill>
              </a:rPr>
              <a:t>就可以是其考试得分，这样在数据插入集合的时候，就已经进行了天然的排序</a:t>
            </a:r>
            <a:r>
              <a:rPr lang="zh-CN" altLang="en-US" sz="1200" dirty="0" smtClean="0">
                <a:solidFill>
                  <a:schemeClr val="bg1"/>
                </a:solidFill>
              </a:rPr>
              <a:t>。</a:t>
            </a:r>
            <a:endParaRPr lang="en-US" altLang="zh-CN" sz="1200" dirty="0" smtClean="0">
              <a:solidFill>
                <a:schemeClr val="bg1"/>
              </a:solidFill>
            </a:endParaRPr>
          </a:p>
          <a:p>
            <a:r>
              <a:rPr lang="nn-NO" altLang="zh-CN" sz="1200" dirty="0">
                <a:solidFill>
                  <a:schemeClr val="bg1"/>
                </a:solidFill>
              </a:rPr>
              <a:t>127.0.0.1:6379&gt; ZADD set3 12 abc</a:t>
            </a:r>
            <a:r>
              <a:rPr lang="en-US" altLang="zh-CN" sz="1200" dirty="0">
                <a:solidFill>
                  <a:schemeClr val="bg1"/>
                </a:solidFill>
              </a:rPr>
              <a:t/>
            </a:r>
            <a:br>
              <a:rPr lang="en-US" altLang="zh-CN" sz="1200" dirty="0">
                <a:solidFill>
                  <a:schemeClr val="bg1"/>
                </a:solidFill>
              </a:rPr>
            </a:br>
            <a:r>
              <a:rPr lang="nn-NO" altLang="zh-CN" sz="1200" dirty="0">
                <a:solidFill>
                  <a:schemeClr val="bg1"/>
                </a:solidFill>
              </a:rPr>
              <a:t>127.0.0.1:6379&gt; ZADD set3 2 "cde 123"</a:t>
            </a:r>
            <a:r>
              <a:rPr lang="en-US" altLang="zh-CN" sz="1200" dirty="0">
                <a:solidFill>
                  <a:schemeClr val="bg1"/>
                </a:solidFill>
              </a:rPr>
              <a:t/>
            </a:r>
            <a:br>
              <a:rPr lang="en-US" altLang="zh-CN" sz="1200" dirty="0">
                <a:solidFill>
                  <a:schemeClr val="bg1"/>
                </a:solidFill>
              </a:rPr>
            </a:br>
            <a:r>
              <a:rPr lang="nn-NO" altLang="zh-CN" sz="1200" dirty="0">
                <a:solidFill>
                  <a:schemeClr val="bg1"/>
                </a:solidFill>
              </a:rPr>
              <a:t>127.0.0.1:6379&gt; ZADD set3 24 "123-aaa"</a:t>
            </a:r>
            <a:r>
              <a:rPr lang="en-US" altLang="zh-CN" sz="1200" dirty="0">
                <a:solidFill>
                  <a:schemeClr val="bg1"/>
                </a:solidFill>
              </a:rPr>
              <a:t/>
            </a:r>
            <a:br>
              <a:rPr lang="en-US" altLang="zh-CN" sz="1200" dirty="0">
                <a:solidFill>
                  <a:schemeClr val="bg1"/>
                </a:solidFill>
              </a:rPr>
            </a:br>
            <a:r>
              <a:rPr lang="en-US" altLang="zh-CN" sz="1200" dirty="0">
                <a:solidFill>
                  <a:schemeClr val="bg1"/>
                </a:solidFill>
              </a:rPr>
              <a:t>127.0.0.1:6379&gt; ZADD set3 4 "a123a"</a:t>
            </a:r>
            <a:br>
              <a:rPr lang="en-US" altLang="zh-CN" sz="1200" dirty="0">
                <a:solidFill>
                  <a:schemeClr val="bg1"/>
                </a:solidFill>
              </a:rPr>
            </a:br>
            <a:r>
              <a:rPr lang="en-US" altLang="zh-CN" sz="1200" dirty="0">
                <a:solidFill>
                  <a:schemeClr val="bg1"/>
                </a:solidFill>
              </a:rPr>
              <a:t>127.0.0.1:6379&gt; ZRANGE set3 0 -1</a:t>
            </a:r>
          </a:p>
          <a:p>
            <a:r>
              <a:rPr lang="en-US" altLang="zh-CN" sz="1200" dirty="0">
                <a:solidFill>
                  <a:schemeClr val="bg1"/>
                </a:solidFill>
              </a:rPr>
              <a:t>1) "</a:t>
            </a:r>
            <a:r>
              <a:rPr lang="en-US" altLang="zh-CN" sz="1200" dirty="0" err="1">
                <a:solidFill>
                  <a:schemeClr val="bg1"/>
                </a:solidFill>
              </a:rPr>
              <a:t>cde</a:t>
            </a:r>
            <a:r>
              <a:rPr lang="en-US" altLang="zh-CN" sz="1200" dirty="0">
                <a:solidFill>
                  <a:schemeClr val="bg1"/>
                </a:solidFill>
              </a:rPr>
              <a:t> 123"</a:t>
            </a:r>
          </a:p>
          <a:p>
            <a:r>
              <a:rPr lang="en-US" altLang="zh-CN" sz="1200" dirty="0">
                <a:solidFill>
                  <a:schemeClr val="bg1"/>
                </a:solidFill>
              </a:rPr>
              <a:t>2) "a123a"</a:t>
            </a:r>
          </a:p>
          <a:p>
            <a:r>
              <a:rPr lang="en-US" altLang="zh-CN" sz="1200" dirty="0">
                <a:solidFill>
                  <a:schemeClr val="bg1"/>
                </a:solidFill>
              </a:rPr>
              <a:t>3) "</a:t>
            </a:r>
            <a:r>
              <a:rPr lang="en-US" altLang="zh-CN" sz="1200" dirty="0" err="1">
                <a:solidFill>
                  <a:schemeClr val="bg1"/>
                </a:solidFill>
              </a:rPr>
              <a:t>abc</a:t>
            </a:r>
            <a:r>
              <a:rPr lang="en-US" altLang="zh-CN" sz="1200" dirty="0">
                <a:solidFill>
                  <a:schemeClr val="bg1"/>
                </a:solidFill>
              </a:rPr>
              <a:t>"</a:t>
            </a:r>
          </a:p>
          <a:p>
            <a:r>
              <a:rPr lang="en-US" altLang="zh-CN" sz="1200" dirty="0">
                <a:solidFill>
                  <a:schemeClr val="bg1"/>
                </a:solidFill>
              </a:rPr>
              <a:t>4) "123-aaa"</a:t>
            </a:r>
          </a:p>
          <a:p>
            <a:endParaRPr lang="en-US" altLang="zh-CN" sz="1200" dirty="0">
              <a:solidFill>
                <a:schemeClr val="bg1"/>
              </a:solidFill>
            </a:endParaRPr>
          </a:p>
          <a:p>
            <a:pPr>
              <a:lnSpc>
                <a:spcPct val="80000"/>
              </a:lnSpc>
            </a:pPr>
            <a:r>
              <a:rPr lang="zh-CN" altLang="en-US" sz="1200" dirty="0">
                <a:solidFill>
                  <a:schemeClr val="bg1"/>
                </a:solidFill>
              </a:rPr>
              <a:t>倒序 </a:t>
            </a:r>
            <a:endParaRPr lang="en-US" altLang="zh-CN" sz="1200" dirty="0" smtClean="0">
              <a:solidFill>
                <a:schemeClr val="bg1"/>
              </a:solidFill>
            </a:endParaRPr>
          </a:p>
          <a:p>
            <a:pPr>
              <a:lnSpc>
                <a:spcPct val="80000"/>
              </a:lnSpc>
            </a:pPr>
            <a:r>
              <a:rPr lang="en-US" altLang="zh-CN" sz="1200" dirty="0" smtClean="0">
                <a:solidFill>
                  <a:schemeClr val="bg1"/>
                </a:solidFill>
              </a:rPr>
              <a:t>127.0.0.1:6379</a:t>
            </a:r>
            <a:r>
              <a:rPr lang="en-US" altLang="zh-CN" sz="1200" dirty="0">
                <a:solidFill>
                  <a:schemeClr val="bg1"/>
                </a:solidFill>
              </a:rPr>
              <a:t>&gt; ZREVRANGE set3 0 -1</a:t>
            </a:r>
          </a:p>
          <a:p>
            <a:pPr>
              <a:lnSpc>
                <a:spcPct val="80000"/>
              </a:lnSpc>
            </a:pPr>
            <a:r>
              <a:rPr lang="en-US" altLang="zh-CN" sz="1200" dirty="0">
                <a:solidFill>
                  <a:schemeClr val="bg1"/>
                </a:solidFill>
              </a:rPr>
              <a:t>1) "123-aaa"</a:t>
            </a:r>
          </a:p>
          <a:p>
            <a:pPr>
              <a:lnSpc>
                <a:spcPct val="80000"/>
              </a:lnSpc>
            </a:pPr>
            <a:r>
              <a:rPr lang="en-US" altLang="zh-CN" sz="1200" dirty="0">
                <a:solidFill>
                  <a:schemeClr val="bg1"/>
                </a:solidFill>
              </a:rPr>
              <a:t>2) "</a:t>
            </a:r>
            <a:r>
              <a:rPr lang="en-US" altLang="zh-CN" sz="1200" dirty="0" err="1">
                <a:solidFill>
                  <a:schemeClr val="bg1"/>
                </a:solidFill>
              </a:rPr>
              <a:t>abc</a:t>
            </a:r>
            <a:r>
              <a:rPr lang="en-US" altLang="zh-CN" sz="1200" dirty="0">
                <a:solidFill>
                  <a:schemeClr val="bg1"/>
                </a:solidFill>
              </a:rPr>
              <a:t>"</a:t>
            </a:r>
          </a:p>
          <a:p>
            <a:pPr>
              <a:lnSpc>
                <a:spcPct val="80000"/>
              </a:lnSpc>
            </a:pPr>
            <a:r>
              <a:rPr lang="en-US" altLang="zh-CN" sz="1200" dirty="0">
                <a:solidFill>
                  <a:schemeClr val="bg1"/>
                </a:solidFill>
              </a:rPr>
              <a:t>3) "a123a"</a:t>
            </a:r>
          </a:p>
          <a:p>
            <a:pPr>
              <a:lnSpc>
                <a:spcPct val="80000"/>
              </a:lnSpc>
            </a:pPr>
            <a:r>
              <a:rPr lang="en-US" altLang="zh-CN" sz="1200" dirty="0">
                <a:solidFill>
                  <a:schemeClr val="bg1"/>
                </a:solidFill>
              </a:rPr>
              <a:t>4) "</a:t>
            </a:r>
            <a:r>
              <a:rPr lang="en-US" altLang="zh-CN" sz="1200" dirty="0" err="1">
                <a:solidFill>
                  <a:schemeClr val="bg1"/>
                </a:solidFill>
              </a:rPr>
              <a:t>cde</a:t>
            </a:r>
            <a:r>
              <a:rPr lang="en-US" altLang="zh-CN" sz="1200" dirty="0">
                <a:solidFill>
                  <a:schemeClr val="bg1"/>
                </a:solidFill>
              </a:rPr>
              <a:t> 123"</a:t>
            </a: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err="1" smtClean="0">
                <a:solidFill>
                  <a:schemeClr val="bg1"/>
                </a:solidFill>
              </a:rPr>
              <a:t>Redis</a:t>
            </a:r>
            <a:r>
              <a:rPr lang="zh-CN" altLang="en-US" sz="4000" dirty="0" smtClean="0">
                <a:solidFill>
                  <a:schemeClr val="bg1"/>
                </a:solidFill>
              </a:rPr>
              <a:t>数据类型</a:t>
            </a:r>
            <a:r>
              <a:rPr lang="en-US" altLang="zh-CN" sz="4000" dirty="0" smtClean="0">
                <a:solidFill>
                  <a:schemeClr val="bg1"/>
                </a:solidFill>
              </a:rPr>
              <a:t>-sort set</a:t>
            </a:r>
            <a:r>
              <a:rPr lang="zh-CN" altLang="en-US" sz="4000" dirty="0">
                <a:solidFill>
                  <a:schemeClr val="bg1"/>
                </a:solidFill>
              </a:rPr>
              <a:t> </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6678964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519097"/>
            <a:ext cx="8429896" cy="3859518"/>
          </a:xfrm>
          <a:prstGeom prst="rect">
            <a:avLst/>
          </a:prstGeom>
        </p:spPr>
        <p:txBody>
          <a:bodyPr wrap="square">
            <a:spAutoFit/>
          </a:bodyPr>
          <a:lstStyle/>
          <a:p>
            <a:pPr>
              <a:buFontTx/>
              <a:buChar char="•"/>
            </a:pPr>
            <a:r>
              <a:rPr lang="en-US" altLang="zh-CN" dirty="0" smtClean="0">
                <a:solidFill>
                  <a:schemeClr val="bg1"/>
                </a:solidFill>
              </a:rPr>
              <a:t> </a:t>
            </a:r>
            <a:r>
              <a:rPr lang="zh-CN" altLang="en-US" dirty="0" smtClean="0">
                <a:solidFill>
                  <a:schemeClr val="bg1"/>
                </a:solidFill>
              </a:rPr>
              <a:t>在 </a:t>
            </a:r>
            <a:r>
              <a:rPr lang="en-US" altLang="zh-CN" dirty="0" err="1">
                <a:solidFill>
                  <a:schemeClr val="bg1"/>
                </a:solidFill>
              </a:rPr>
              <a:t>Memcached</a:t>
            </a:r>
            <a:r>
              <a:rPr lang="en-US" altLang="zh-CN" dirty="0">
                <a:solidFill>
                  <a:schemeClr val="bg1"/>
                </a:solidFill>
              </a:rPr>
              <a:t> </a:t>
            </a:r>
            <a:r>
              <a:rPr lang="zh-CN" altLang="en-US" dirty="0">
                <a:solidFill>
                  <a:schemeClr val="bg1"/>
                </a:solidFill>
              </a:rPr>
              <a:t>中，我们经常将一些结构化的信息打包成 </a:t>
            </a:r>
            <a:r>
              <a:rPr lang="en-US" altLang="zh-CN" dirty="0" err="1">
                <a:solidFill>
                  <a:schemeClr val="bg1"/>
                </a:solidFill>
              </a:rPr>
              <a:t>hashmap</a:t>
            </a:r>
            <a:r>
              <a:rPr lang="zh-CN" altLang="en-US" dirty="0">
                <a:solidFill>
                  <a:schemeClr val="bg1"/>
                </a:solidFill>
              </a:rPr>
              <a:t>，在客户端序列化后存储为一个字符串的值（一般是 </a:t>
            </a:r>
            <a:r>
              <a:rPr lang="en-US" altLang="zh-CN" dirty="0">
                <a:solidFill>
                  <a:schemeClr val="bg1"/>
                </a:solidFill>
              </a:rPr>
              <a:t>JSON </a:t>
            </a:r>
            <a:r>
              <a:rPr lang="zh-CN" altLang="en-US" dirty="0">
                <a:solidFill>
                  <a:schemeClr val="bg1"/>
                </a:solidFill>
              </a:rPr>
              <a:t>格式），比如用户的昵称、年龄、性别、积分等。 </a:t>
            </a:r>
            <a:endParaRPr lang="en-US" altLang="zh-CN" dirty="0" smtClean="0">
              <a:solidFill>
                <a:schemeClr val="bg1"/>
              </a:solidFill>
            </a:endParaRPr>
          </a:p>
          <a:p>
            <a:pPr>
              <a:buFontTx/>
              <a:buChar char="•"/>
            </a:pPr>
            <a:r>
              <a:rPr lang="en-US" altLang="zh-CN" dirty="0">
                <a:solidFill>
                  <a:schemeClr val="bg1"/>
                </a:solidFill>
              </a:rPr>
              <a:t> </a:t>
            </a:r>
            <a:r>
              <a:rPr lang="zh-CN" altLang="en-US" dirty="0" smtClean="0">
                <a:solidFill>
                  <a:schemeClr val="bg1"/>
                </a:solidFill>
              </a:rPr>
              <a:t>示例</a:t>
            </a:r>
            <a:endParaRPr lang="en-US" altLang="zh-CN" dirty="0">
              <a:solidFill>
                <a:schemeClr val="bg1"/>
              </a:solidFill>
            </a:endParaRPr>
          </a:p>
          <a:p>
            <a:pPr>
              <a:lnSpc>
                <a:spcPct val="80000"/>
              </a:lnSpc>
            </a:pPr>
            <a:r>
              <a:rPr lang="en-US" altLang="zh-CN" dirty="0">
                <a:solidFill>
                  <a:schemeClr val="bg1"/>
                </a:solidFill>
              </a:rPr>
              <a:t>127.0.0.1:6379&gt; </a:t>
            </a:r>
            <a:r>
              <a:rPr lang="en-US" altLang="zh-CN" dirty="0" err="1">
                <a:solidFill>
                  <a:schemeClr val="bg1"/>
                </a:solidFill>
              </a:rPr>
              <a:t>hset</a:t>
            </a:r>
            <a:r>
              <a:rPr lang="en-US" altLang="zh-CN" dirty="0">
                <a:solidFill>
                  <a:schemeClr val="bg1"/>
                </a:solidFill>
              </a:rPr>
              <a:t> hash1 name </a:t>
            </a:r>
            <a:r>
              <a:rPr lang="en-US" altLang="zh-CN" dirty="0" err="1" smtClean="0">
                <a:solidFill>
                  <a:schemeClr val="bg1"/>
                </a:solidFill>
              </a:rPr>
              <a:t>aming</a:t>
            </a:r>
            <a:r>
              <a:rPr lang="en-US" altLang="zh-CN" dirty="0">
                <a:solidFill>
                  <a:schemeClr val="bg1"/>
                </a:solidFill>
              </a:rPr>
              <a:t/>
            </a:r>
            <a:br>
              <a:rPr lang="en-US" altLang="zh-CN" dirty="0">
                <a:solidFill>
                  <a:schemeClr val="bg1"/>
                </a:solidFill>
              </a:rPr>
            </a:br>
            <a:r>
              <a:rPr lang="en-US" altLang="zh-CN" dirty="0">
                <a:solidFill>
                  <a:schemeClr val="bg1"/>
                </a:solidFill>
              </a:rPr>
              <a:t>127.0.0.1:6379&gt; </a:t>
            </a:r>
            <a:r>
              <a:rPr lang="en-US" altLang="zh-CN" dirty="0" err="1">
                <a:solidFill>
                  <a:schemeClr val="bg1"/>
                </a:solidFill>
              </a:rPr>
              <a:t>hget</a:t>
            </a:r>
            <a:r>
              <a:rPr lang="en-US" altLang="zh-CN" dirty="0">
                <a:solidFill>
                  <a:schemeClr val="bg1"/>
                </a:solidFill>
              </a:rPr>
              <a:t> hash1 name</a:t>
            </a:r>
            <a:br>
              <a:rPr lang="en-US" altLang="zh-CN" dirty="0">
                <a:solidFill>
                  <a:schemeClr val="bg1"/>
                </a:solidFill>
              </a:rPr>
            </a:br>
            <a:r>
              <a:rPr lang="en-US" altLang="zh-CN" dirty="0">
                <a:solidFill>
                  <a:schemeClr val="bg1"/>
                </a:solidFill>
              </a:rPr>
              <a:t>"</a:t>
            </a:r>
            <a:r>
              <a:rPr lang="en-US" altLang="zh-CN" dirty="0" err="1">
                <a:solidFill>
                  <a:schemeClr val="bg1"/>
                </a:solidFill>
              </a:rPr>
              <a:t>aming</a:t>
            </a:r>
            <a:r>
              <a:rPr lang="en-US" altLang="zh-CN" dirty="0">
                <a:solidFill>
                  <a:schemeClr val="bg1"/>
                </a:solidFill>
              </a:rPr>
              <a:t>"</a:t>
            </a:r>
            <a:br>
              <a:rPr lang="en-US" altLang="zh-CN" dirty="0">
                <a:solidFill>
                  <a:schemeClr val="bg1"/>
                </a:solidFill>
              </a:rPr>
            </a:br>
            <a:r>
              <a:rPr lang="en-US" altLang="zh-CN" dirty="0">
                <a:solidFill>
                  <a:schemeClr val="bg1"/>
                </a:solidFill>
              </a:rPr>
              <a:t>127.0.0.1:6379&gt; </a:t>
            </a:r>
            <a:r>
              <a:rPr lang="en-US" altLang="zh-CN" dirty="0" err="1">
                <a:solidFill>
                  <a:schemeClr val="bg1"/>
                </a:solidFill>
              </a:rPr>
              <a:t>hset</a:t>
            </a:r>
            <a:r>
              <a:rPr lang="en-US" altLang="zh-CN" dirty="0">
                <a:solidFill>
                  <a:schemeClr val="bg1"/>
                </a:solidFill>
              </a:rPr>
              <a:t> hash1  age </a:t>
            </a:r>
            <a:r>
              <a:rPr lang="en-US" altLang="zh-CN" dirty="0" smtClean="0">
                <a:solidFill>
                  <a:schemeClr val="bg1"/>
                </a:solidFill>
              </a:rPr>
              <a:t>30</a:t>
            </a:r>
            <a:r>
              <a:rPr lang="en-US" altLang="zh-CN" dirty="0">
                <a:solidFill>
                  <a:schemeClr val="bg1"/>
                </a:solidFill>
              </a:rPr>
              <a:t/>
            </a:r>
            <a:br>
              <a:rPr lang="en-US" altLang="zh-CN" dirty="0">
                <a:solidFill>
                  <a:schemeClr val="bg1"/>
                </a:solidFill>
              </a:rPr>
            </a:br>
            <a:r>
              <a:rPr lang="en-US" altLang="zh-CN" dirty="0">
                <a:solidFill>
                  <a:schemeClr val="bg1"/>
                </a:solidFill>
              </a:rPr>
              <a:t>127.0.0.1:6379&gt; </a:t>
            </a:r>
            <a:r>
              <a:rPr lang="en-US" altLang="zh-CN" dirty="0" err="1">
                <a:solidFill>
                  <a:schemeClr val="bg1"/>
                </a:solidFill>
              </a:rPr>
              <a:t>hget</a:t>
            </a:r>
            <a:r>
              <a:rPr lang="en-US" altLang="zh-CN" dirty="0">
                <a:solidFill>
                  <a:schemeClr val="bg1"/>
                </a:solidFill>
              </a:rPr>
              <a:t> hash1 age</a:t>
            </a:r>
            <a:br>
              <a:rPr lang="en-US" altLang="zh-CN" dirty="0">
                <a:solidFill>
                  <a:schemeClr val="bg1"/>
                </a:solidFill>
              </a:rPr>
            </a:br>
            <a:r>
              <a:rPr lang="en-US" altLang="zh-CN" dirty="0">
                <a:solidFill>
                  <a:schemeClr val="bg1"/>
                </a:solidFill>
              </a:rPr>
              <a:t> "30"</a:t>
            </a:r>
            <a:br>
              <a:rPr lang="en-US" altLang="zh-CN" dirty="0">
                <a:solidFill>
                  <a:schemeClr val="bg1"/>
                </a:solidFill>
              </a:rPr>
            </a:br>
            <a:endParaRPr lang="en-US" altLang="zh-CN" dirty="0">
              <a:solidFill>
                <a:schemeClr val="bg1"/>
              </a:solidFill>
            </a:endParaRPr>
          </a:p>
          <a:p>
            <a:pPr>
              <a:lnSpc>
                <a:spcPct val="80000"/>
              </a:lnSpc>
            </a:pPr>
            <a:r>
              <a:rPr lang="en-US" altLang="zh-CN" dirty="0">
                <a:solidFill>
                  <a:schemeClr val="bg1"/>
                </a:solidFill>
              </a:rPr>
              <a:t>127.0.0.1:6379&gt; </a:t>
            </a:r>
            <a:r>
              <a:rPr lang="en-US" altLang="zh-CN" dirty="0" err="1">
                <a:solidFill>
                  <a:schemeClr val="bg1"/>
                </a:solidFill>
              </a:rPr>
              <a:t>hgetall</a:t>
            </a:r>
            <a:r>
              <a:rPr lang="en-US" altLang="zh-CN" dirty="0">
                <a:solidFill>
                  <a:schemeClr val="bg1"/>
                </a:solidFill>
              </a:rPr>
              <a:t> hash1</a:t>
            </a:r>
            <a:br>
              <a:rPr lang="en-US" altLang="zh-CN" dirty="0">
                <a:solidFill>
                  <a:schemeClr val="bg1"/>
                </a:solidFill>
              </a:rPr>
            </a:br>
            <a:r>
              <a:rPr lang="en-US" altLang="zh-CN" dirty="0">
                <a:solidFill>
                  <a:schemeClr val="bg1"/>
                </a:solidFill>
              </a:rPr>
              <a:t>1) "name"</a:t>
            </a:r>
            <a:br>
              <a:rPr lang="en-US" altLang="zh-CN" dirty="0">
                <a:solidFill>
                  <a:schemeClr val="bg1"/>
                </a:solidFill>
              </a:rPr>
            </a:br>
            <a:r>
              <a:rPr lang="en-US" altLang="zh-CN" dirty="0">
                <a:solidFill>
                  <a:schemeClr val="bg1"/>
                </a:solidFill>
              </a:rPr>
              <a:t>2) "</a:t>
            </a:r>
            <a:r>
              <a:rPr lang="en-US" altLang="zh-CN" dirty="0" err="1">
                <a:solidFill>
                  <a:schemeClr val="bg1"/>
                </a:solidFill>
              </a:rPr>
              <a:t>aming</a:t>
            </a:r>
            <a:r>
              <a:rPr lang="en-US" altLang="zh-CN" dirty="0">
                <a:solidFill>
                  <a:schemeClr val="bg1"/>
                </a:solidFill>
              </a:rPr>
              <a:t>"</a:t>
            </a:r>
            <a:br>
              <a:rPr lang="en-US" altLang="zh-CN" dirty="0">
                <a:solidFill>
                  <a:schemeClr val="bg1"/>
                </a:solidFill>
              </a:rPr>
            </a:br>
            <a:r>
              <a:rPr lang="en-US" altLang="zh-CN" dirty="0">
                <a:solidFill>
                  <a:schemeClr val="bg1"/>
                </a:solidFill>
              </a:rPr>
              <a:t>3) "age"</a:t>
            </a:r>
            <a:br>
              <a:rPr lang="en-US" altLang="zh-CN" dirty="0">
                <a:solidFill>
                  <a:schemeClr val="bg1"/>
                </a:solidFill>
              </a:rPr>
            </a:br>
            <a:r>
              <a:rPr lang="en-US" altLang="zh-CN" dirty="0">
                <a:solidFill>
                  <a:schemeClr val="bg1"/>
                </a:solidFill>
              </a:rPr>
              <a:t>4) "30"</a:t>
            </a:r>
            <a:endParaRPr lang="zh-CN" altLang="en-US" dirty="0">
              <a:solidFill>
                <a:schemeClr val="bg1"/>
              </a:solidFill>
            </a:endParaRP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err="1" smtClean="0">
                <a:solidFill>
                  <a:schemeClr val="bg1"/>
                </a:solidFill>
              </a:rPr>
              <a:t>Redis</a:t>
            </a:r>
            <a:r>
              <a:rPr lang="zh-CN" altLang="en-US" sz="4000" dirty="0" smtClean="0">
                <a:solidFill>
                  <a:schemeClr val="bg1"/>
                </a:solidFill>
              </a:rPr>
              <a:t>数据类型</a:t>
            </a:r>
            <a:r>
              <a:rPr lang="en-US" altLang="zh-CN" sz="4000" dirty="0" smtClean="0">
                <a:solidFill>
                  <a:schemeClr val="bg1"/>
                </a:solidFill>
              </a:rPr>
              <a:t>-hash</a:t>
            </a:r>
            <a:r>
              <a:rPr lang="zh-CN" altLang="en-US" sz="4000" dirty="0">
                <a:solidFill>
                  <a:schemeClr val="bg1"/>
                </a:solidFill>
              </a:rPr>
              <a:t> </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908163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hape 201"/>
          <p:cNvSpPr>
            <a:spLocks noChangeArrowheads="1"/>
          </p:cNvSpPr>
          <p:nvPr/>
        </p:nvSpPr>
        <p:spPr bwMode="auto">
          <a:xfrm>
            <a:off x="1404938" y="1714500"/>
            <a:ext cx="8950325" cy="2585321"/>
          </a:xfrm>
          <a:prstGeom prst="rect">
            <a:avLst/>
          </a:prstGeom>
          <a:noFill/>
          <a:ln w="12700">
            <a:noFill/>
            <a:miter lim="400000"/>
          </a:ln>
        </p:spPr>
        <p:txBody>
          <a:bodyPr lIns="45719" tIns="45719" rIns="45719" bIns="45719">
            <a:spAutoFit/>
          </a:bodyPr>
          <a:lstStyle/>
          <a:p>
            <a:pPr>
              <a:buFontTx/>
              <a:buChar char="•"/>
            </a:pPr>
            <a:r>
              <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k-v</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形式的：</a:t>
            </a:r>
            <a:r>
              <a:rPr lang="en-US" altLang="zh-CN"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memcached</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redis</a:t>
            </a:r>
            <a:r>
              <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smtClean="0">
                <a:solidFill>
                  <a:schemeClr val="bg1"/>
                </a:solidFill>
              </a:rPr>
              <a:t>适合</a:t>
            </a:r>
            <a:r>
              <a:rPr lang="zh-CN" altLang="en-US" dirty="0">
                <a:solidFill>
                  <a:schemeClr val="bg1"/>
                </a:solidFill>
              </a:rPr>
              <a:t>储存用户信息，比如会话、配置文件、参数、购物车等等。这些信息一般都和</a:t>
            </a:r>
            <a:r>
              <a:rPr lang="en-US" altLang="zh-CN" dirty="0">
                <a:solidFill>
                  <a:schemeClr val="bg1"/>
                </a:solidFill>
              </a:rPr>
              <a:t>ID</a:t>
            </a:r>
            <a:r>
              <a:rPr lang="zh-CN" altLang="en-US" dirty="0">
                <a:solidFill>
                  <a:schemeClr val="bg1"/>
                </a:solidFill>
              </a:rPr>
              <a:t>（键）挂钩，这种情景下键值数据库是个很好的选择。</a:t>
            </a:r>
            <a:endPar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buFontTx/>
              <a:buChar char="•"/>
            </a:pP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文档数据库：</a:t>
            </a:r>
            <a:r>
              <a:rPr lang="en-US" altLang="zh-CN"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mongodb</a:t>
            </a:r>
            <a:r>
              <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smtClean="0">
                <a:solidFill>
                  <a:schemeClr val="bg1"/>
                </a:solidFill>
              </a:rPr>
              <a:t>将</a:t>
            </a:r>
            <a:r>
              <a:rPr lang="zh-CN" altLang="en-US" dirty="0">
                <a:solidFill>
                  <a:schemeClr val="bg1"/>
                </a:solidFill>
              </a:rPr>
              <a:t>数据以文档的形式储存。每个文档都是一系列数据项的集合。每个数据项都有一个名称与对应的值，值既可以是简单的数据类型，如字符串、数字和日期等；也可以是复杂的类型，如有序列表和关联对象。数据存储的最小单位是文档，同一个表中存储的文档属性可以是不同的，数据可以使用</a:t>
            </a:r>
            <a:r>
              <a:rPr lang="en-US" altLang="zh-CN" dirty="0">
                <a:solidFill>
                  <a:schemeClr val="bg1"/>
                </a:solidFill>
              </a:rPr>
              <a:t>XML</a:t>
            </a:r>
            <a:r>
              <a:rPr lang="zh-CN" altLang="en-US" dirty="0">
                <a:solidFill>
                  <a:schemeClr val="bg1"/>
                </a:solidFill>
              </a:rPr>
              <a:t>、</a:t>
            </a:r>
            <a:r>
              <a:rPr lang="en-US" altLang="zh-CN" dirty="0">
                <a:solidFill>
                  <a:schemeClr val="bg1"/>
                </a:solidFill>
              </a:rPr>
              <a:t>JSON</a:t>
            </a:r>
            <a:r>
              <a:rPr lang="zh-CN" altLang="en-US" dirty="0">
                <a:solidFill>
                  <a:schemeClr val="bg1"/>
                </a:solidFill>
              </a:rPr>
              <a:t>或者</a:t>
            </a:r>
            <a:r>
              <a:rPr lang="en-US" altLang="zh-CN" dirty="0">
                <a:solidFill>
                  <a:schemeClr val="bg1"/>
                </a:solidFill>
              </a:rPr>
              <a:t>JSONB</a:t>
            </a:r>
            <a:r>
              <a:rPr lang="zh-CN" altLang="en-US" dirty="0">
                <a:solidFill>
                  <a:schemeClr val="bg1"/>
                </a:solidFill>
              </a:rPr>
              <a:t>等多种形式存储。</a:t>
            </a:r>
            <a:endPar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buFontTx/>
              <a:buChar char="•"/>
            </a:pP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列存储 </a:t>
            </a:r>
            <a:r>
              <a:rPr lang="en-US" altLang="zh-CN"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Hbase</a:t>
            </a:r>
            <a:endPar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buFontTx/>
              <a:buChar char="•"/>
            </a:pP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  </a:t>
            </a:r>
            <a:r>
              <a:rPr lang="en-US" altLang="zh-CN" dirty="0">
                <a:solidFill>
                  <a:schemeClr val="bg1"/>
                </a:solidFill>
              </a:rPr>
              <a:t>Neo4J</a:t>
            </a:r>
            <a:r>
              <a:rPr lang="zh-CN" altLang="en-US" dirty="0">
                <a:solidFill>
                  <a:schemeClr val="bg1"/>
                </a:solidFill>
              </a:rPr>
              <a:t>、</a:t>
            </a:r>
            <a:r>
              <a:rPr lang="en-US" altLang="zh-CN" dirty="0">
                <a:solidFill>
                  <a:schemeClr val="bg1"/>
                </a:solidFill>
              </a:rPr>
              <a:t>Infinite Graph</a:t>
            </a:r>
            <a:r>
              <a:rPr lang="zh-CN" altLang="en-US" dirty="0">
                <a:solidFill>
                  <a:schemeClr val="bg1"/>
                </a:solidFill>
              </a:rPr>
              <a:t>、</a:t>
            </a:r>
            <a:r>
              <a:rPr lang="en-US" altLang="zh-CN" dirty="0" err="1">
                <a:solidFill>
                  <a:schemeClr val="bg1"/>
                </a:solidFill>
              </a:rPr>
              <a:t>OrientDB</a:t>
            </a:r>
            <a:endPar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Shape 201"/>
          <p:cNvSpPr>
            <a:spLocks noChangeArrowheads="1"/>
          </p:cNvSpPr>
          <p:nvPr/>
        </p:nvSpPr>
        <p:spPr bwMode="auto">
          <a:xfrm>
            <a:off x="1468438" y="811213"/>
            <a:ext cx="7854950" cy="705485"/>
          </a:xfrm>
          <a:prstGeom prst="rect">
            <a:avLst/>
          </a:prstGeom>
          <a:noFill/>
          <a:ln w="12700">
            <a:noFill/>
            <a:miter lim="400000"/>
          </a:ln>
        </p:spPr>
        <p:txBody>
          <a:bodyPr lIns="45719" tIns="45719" rIns="45719" bIns="45719">
            <a:spAutoFit/>
          </a:bodyPr>
          <a:lstStyle/>
          <a:p>
            <a:r>
              <a:rPr lang="zh-CN" altLang="en-US"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常见</a:t>
            </a:r>
            <a:r>
              <a:rPr lang="en-US" altLang="zh-CN"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NoSQL</a:t>
            </a:r>
            <a:r>
              <a:rPr lang="zh-CN" altLang="en-US"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数据库</a:t>
            </a:r>
            <a:endParaRPr lang="zh-CN" altLang="en-US"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49"/>
                                        </p:tgtEl>
                                        <p:attrNameLst>
                                          <p:attrName>style.visibility</p:attrName>
                                        </p:attrNameLst>
                                      </p:cBhvr>
                                      <p:to>
                                        <p:strVal val="visible"/>
                                      </p:to>
                                    </p:set>
                                    <p:anim calcmode="lin" valueType="num">
                                      <p:cBhvr additive="base">
                                        <p:cTn id="7" dur="500" fill="hold"/>
                                        <p:tgtEl>
                                          <p:spTgt spid="27649"/>
                                        </p:tgtEl>
                                        <p:attrNameLst>
                                          <p:attrName>ppt_x</p:attrName>
                                        </p:attrNameLst>
                                      </p:cBhvr>
                                      <p:tavLst>
                                        <p:tav tm="0">
                                          <p:val>
                                            <p:strVal val="#ppt_x"/>
                                          </p:val>
                                        </p:tav>
                                        <p:tav tm="100000">
                                          <p:val>
                                            <p:strVal val="#ppt_x"/>
                                          </p:val>
                                        </p:tav>
                                      </p:tavLst>
                                    </p:anim>
                                    <p:anim calcmode="lin" valueType="num">
                                      <p:cBhvr additive="base">
                                        <p:cTn id="8" dur="500" fill="hold"/>
                                        <p:tgtEl>
                                          <p:spTgt spid="276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 grpId="0" bldLvl="0"/>
      <p:bldP spid="2"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519097"/>
            <a:ext cx="8429896" cy="4708981"/>
          </a:xfrm>
          <a:prstGeom prst="rect">
            <a:avLst/>
          </a:prstGeom>
        </p:spPr>
        <p:txBody>
          <a:bodyPr wrap="square">
            <a:spAutoFit/>
          </a:bodyPr>
          <a:lstStyle/>
          <a:p>
            <a:pPr>
              <a:buFontTx/>
              <a:buChar char="•"/>
            </a:pPr>
            <a:r>
              <a:rPr lang="zh-CN" altLang="en-US" sz="2000" dirty="0" smtClean="0">
                <a:solidFill>
                  <a:schemeClr val="bg1"/>
                </a:solidFill>
              </a:rPr>
              <a:t> </a:t>
            </a:r>
            <a:r>
              <a:rPr lang="en-US" altLang="zh-CN" sz="2000" dirty="0" smtClean="0">
                <a:solidFill>
                  <a:schemeClr val="bg1"/>
                </a:solidFill>
              </a:rPr>
              <a:t>set key1 </a:t>
            </a:r>
            <a:r>
              <a:rPr lang="en-US" altLang="zh-CN" sz="2000" dirty="0" err="1" smtClean="0">
                <a:solidFill>
                  <a:schemeClr val="bg1"/>
                </a:solidFill>
              </a:rPr>
              <a:t>aminglinux</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smtClean="0">
                <a:solidFill>
                  <a:schemeClr val="bg1"/>
                </a:solidFill>
              </a:rPr>
              <a:t>get key1</a:t>
            </a:r>
          </a:p>
          <a:p>
            <a:pPr>
              <a:buFontTx/>
              <a:buChar char="•"/>
            </a:pPr>
            <a:r>
              <a:rPr lang="en-US" altLang="zh-CN" sz="2000" dirty="0">
                <a:solidFill>
                  <a:schemeClr val="bg1"/>
                </a:solidFill>
              </a:rPr>
              <a:t> </a:t>
            </a:r>
            <a:r>
              <a:rPr lang="en-US" altLang="zh-CN" sz="2000" dirty="0" smtClean="0">
                <a:solidFill>
                  <a:schemeClr val="bg1"/>
                </a:solidFill>
              </a:rPr>
              <a:t>set key1 </a:t>
            </a:r>
            <a:r>
              <a:rPr lang="en-US" altLang="zh-CN" sz="2000" dirty="0" err="1" smtClean="0">
                <a:solidFill>
                  <a:schemeClr val="bg1"/>
                </a:solidFill>
              </a:rPr>
              <a:t>aming</a:t>
            </a:r>
            <a:r>
              <a:rPr lang="en-US" altLang="zh-CN" sz="2000" dirty="0" smtClean="0">
                <a:solidFill>
                  <a:schemeClr val="bg1"/>
                </a:solidFill>
              </a:rPr>
              <a:t>//</a:t>
            </a:r>
            <a:r>
              <a:rPr lang="zh-CN" altLang="en-US" sz="2000" dirty="0" smtClean="0">
                <a:solidFill>
                  <a:schemeClr val="bg1"/>
                </a:solidFill>
              </a:rPr>
              <a:t>第二次赋值会覆盖</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err="1" smtClean="0">
                <a:solidFill>
                  <a:schemeClr val="bg1"/>
                </a:solidFill>
              </a:rPr>
              <a:t>setnx</a:t>
            </a:r>
            <a:r>
              <a:rPr lang="en-US" altLang="zh-CN" sz="2000" dirty="0" smtClean="0">
                <a:solidFill>
                  <a:schemeClr val="bg1"/>
                </a:solidFill>
              </a:rPr>
              <a:t> key2 </a:t>
            </a:r>
            <a:r>
              <a:rPr lang="en-US" altLang="zh-CN" sz="2000" dirty="0" err="1" smtClean="0">
                <a:solidFill>
                  <a:schemeClr val="bg1"/>
                </a:solidFill>
              </a:rPr>
              <a:t>aaa</a:t>
            </a:r>
            <a:r>
              <a:rPr lang="en-US" altLang="zh-CN" sz="2000" dirty="0" smtClean="0">
                <a:solidFill>
                  <a:schemeClr val="bg1"/>
                </a:solidFill>
              </a:rPr>
              <a:t> //</a:t>
            </a:r>
            <a:r>
              <a:rPr lang="zh-CN" altLang="en-US" sz="2000" dirty="0" smtClean="0">
                <a:solidFill>
                  <a:schemeClr val="bg1"/>
                </a:solidFill>
              </a:rPr>
              <a:t>返回</a:t>
            </a:r>
            <a:r>
              <a:rPr lang="en-US" altLang="zh-CN" sz="2000" dirty="0" smtClean="0">
                <a:solidFill>
                  <a:schemeClr val="bg1"/>
                </a:solidFill>
              </a:rPr>
              <a:t>1 </a:t>
            </a:r>
            <a:r>
              <a:rPr lang="zh-CN" altLang="en-US" sz="2000" dirty="0" smtClean="0">
                <a:solidFill>
                  <a:schemeClr val="bg1"/>
                </a:solidFill>
              </a:rPr>
              <a:t>如果</a:t>
            </a:r>
            <a:r>
              <a:rPr lang="en-US" altLang="zh-CN" sz="2000" dirty="0" smtClean="0">
                <a:solidFill>
                  <a:schemeClr val="bg1"/>
                </a:solidFill>
              </a:rPr>
              <a:t>key2</a:t>
            </a:r>
            <a:r>
              <a:rPr lang="zh-CN" altLang="en-US" sz="2000" dirty="0" smtClean="0">
                <a:solidFill>
                  <a:schemeClr val="bg1"/>
                </a:solidFill>
              </a:rPr>
              <a:t>不存在直接创建</a:t>
            </a:r>
            <a:r>
              <a:rPr lang="en-US" altLang="zh-CN" sz="2000" dirty="0" smtClean="0">
                <a:solidFill>
                  <a:schemeClr val="bg1"/>
                </a:solidFill>
              </a:rPr>
              <a:t>key</a:t>
            </a:r>
          </a:p>
          <a:p>
            <a:pPr>
              <a:buFontTx/>
              <a:buChar char="•"/>
            </a:pPr>
            <a:r>
              <a:rPr lang="en-US" altLang="zh-CN" sz="2000" dirty="0">
                <a:solidFill>
                  <a:schemeClr val="bg1"/>
                </a:solidFill>
              </a:rPr>
              <a:t> </a:t>
            </a:r>
            <a:r>
              <a:rPr lang="en-US" altLang="zh-CN" sz="2000" dirty="0" err="1" smtClean="0">
                <a:solidFill>
                  <a:schemeClr val="bg1"/>
                </a:solidFill>
              </a:rPr>
              <a:t>setnx</a:t>
            </a:r>
            <a:r>
              <a:rPr lang="en-US" altLang="zh-CN" sz="2000" dirty="0" smtClean="0">
                <a:solidFill>
                  <a:schemeClr val="bg1"/>
                </a:solidFill>
              </a:rPr>
              <a:t> key2 </a:t>
            </a:r>
            <a:r>
              <a:rPr lang="en-US" altLang="zh-CN" sz="2000" dirty="0" err="1" smtClean="0">
                <a:solidFill>
                  <a:schemeClr val="bg1"/>
                </a:solidFill>
              </a:rPr>
              <a:t>bbb</a:t>
            </a:r>
            <a:r>
              <a:rPr lang="en-US" altLang="zh-CN" sz="2000" dirty="0" smtClean="0">
                <a:solidFill>
                  <a:schemeClr val="bg1"/>
                </a:solidFill>
              </a:rPr>
              <a:t>  //</a:t>
            </a:r>
            <a:r>
              <a:rPr lang="zh-CN" altLang="en-US" sz="2000" dirty="0" smtClean="0">
                <a:solidFill>
                  <a:schemeClr val="bg1"/>
                </a:solidFill>
              </a:rPr>
              <a:t>返回</a:t>
            </a:r>
            <a:r>
              <a:rPr lang="en-US" altLang="zh-CN" sz="2000" dirty="0" smtClean="0">
                <a:solidFill>
                  <a:schemeClr val="bg1"/>
                </a:solidFill>
              </a:rPr>
              <a:t>0</a:t>
            </a:r>
            <a:r>
              <a:rPr lang="zh-CN" altLang="en-US" sz="2000" dirty="0" smtClean="0">
                <a:solidFill>
                  <a:schemeClr val="bg1"/>
                </a:solidFill>
              </a:rPr>
              <a:t>，如果</a:t>
            </a:r>
            <a:r>
              <a:rPr lang="en-US" altLang="zh-CN" sz="2000" dirty="0" smtClean="0">
                <a:solidFill>
                  <a:schemeClr val="bg1"/>
                </a:solidFill>
              </a:rPr>
              <a:t>key2</a:t>
            </a:r>
            <a:r>
              <a:rPr lang="zh-CN" altLang="en-US" sz="2000" dirty="0" smtClean="0">
                <a:solidFill>
                  <a:schemeClr val="bg1"/>
                </a:solidFill>
              </a:rPr>
              <a:t>存在，返回</a:t>
            </a:r>
            <a:r>
              <a:rPr lang="en-US" altLang="zh-CN" sz="2000" dirty="0" smtClean="0">
                <a:solidFill>
                  <a:schemeClr val="bg1"/>
                </a:solidFill>
              </a:rPr>
              <a:t>0</a:t>
            </a:r>
          </a:p>
          <a:p>
            <a:pPr>
              <a:buFontTx/>
              <a:buChar char="•"/>
            </a:pPr>
            <a:r>
              <a:rPr lang="en-US" altLang="zh-CN" sz="2000" dirty="0">
                <a:solidFill>
                  <a:schemeClr val="bg1"/>
                </a:solidFill>
              </a:rPr>
              <a:t> </a:t>
            </a:r>
            <a:r>
              <a:rPr lang="en-US" altLang="zh-CN" sz="2000" dirty="0" err="1" smtClean="0">
                <a:solidFill>
                  <a:schemeClr val="bg1"/>
                </a:solidFill>
              </a:rPr>
              <a:t>setex</a:t>
            </a:r>
            <a:r>
              <a:rPr lang="en-US" altLang="zh-CN" sz="2000" dirty="0" smtClean="0">
                <a:solidFill>
                  <a:schemeClr val="bg1"/>
                </a:solidFill>
              </a:rPr>
              <a:t> key3 10 1 //</a:t>
            </a:r>
            <a:r>
              <a:rPr lang="zh-CN" altLang="en-US" sz="2000" dirty="0" smtClean="0">
                <a:solidFill>
                  <a:schemeClr val="bg1"/>
                </a:solidFill>
              </a:rPr>
              <a:t>给</a:t>
            </a:r>
            <a:r>
              <a:rPr lang="en-US" altLang="zh-CN" sz="2000" dirty="0" smtClean="0">
                <a:solidFill>
                  <a:schemeClr val="bg1"/>
                </a:solidFill>
              </a:rPr>
              <a:t>key3</a:t>
            </a:r>
            <a:r>
              <a:rPr lang="zh-CN" altLang="en-US" sz="2000" dirty="0" smtClean="0">
                <a:solidFill>
                  <a:schemeClr val="bg1"/>
                </a:solidFill>
              </a:rPr>
              <a:t>设置过期时间为</a:t>
            </a:r>
            <a:r>
              <a:rPr lang="en-US" altLang="zh-CN" sz="2000" dirty="0" smtClean="0">
                <a:solidFill>
                  <a:schemeClr val="bg1"/>
                </a:solidFill>
              </a:rPr>
              <a:t>10s</a:t>
            </a:r>
            <a:r>
              <a:rPr lang="zh-CN" altLang="en-US" sz="2000" dirty="0" smtClean="0">
                <a:solidFill>
                  <a:schemeClr val="bg1"/>
                </a:solidFill>
              </a:rPr>
              <a:t>，值为</a:t>
            </a:r>
            <a:r>
              <a:rPr lang="en-US" altLang="zh-CN" sz="2000" dirty="0" smtClean="0">
                <a:solidFill>
                  <a:schemeClr val="bg1"/>
                </a:solidFill>
              </a:rPr>
              <a:t>1</a:t>
            </a:r>
            <a:r>
              <a:rPr lang="zh-CN" altLang="en-US" sz="2000" dirty="0" smtClean="0">
                <a:solidFill>
                  <a:schemeClr val="bg1"/>
                </a:solidFill>
              </a:rPr>
              <a:t>，若</a:t>
            </a:r>
            <a:r>
              <a:rPr lang="en-US" altLang="zh-CN" sz="2000" dirty="0" smtClean="0">
                <a:solidFill>
                  <a:schemeClr val="bg1"/>
                </a:solidFill>
              </a:rPr>
              <a:t>key</a:t>
            </a:r>
            <a:r>
              <a:rPr lang="zh-CN" altLang="en-US" sz="2000" dirty="0" smtClean="0">
                <a:solidFill>
                  <a:schemeClr val="bg1"/>
                </a:solidFill>
              </a:rPr>
              <a:t>已经存在，会覆盖新的值</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err="1" smtClean="0">
                <a:solidFill>
                  <a:schemeClr val="bg1"/>
                </a:solidFill>
              </a:rPr>
              <a:t>mset</a:t>
            </a:r>
            <a:r>
              <a:rPr lang="en-US" altLang="zh-CN" sz="2000" dirty="0" smtClean="0">
                <a:solidFill>
                  <a:schemeClr val="bg1"/>
                </a:solidFill>
              </a:rPr>
              <a:t> k1 1 k2 a k3 c</a:t>
            </a:r>
          </a:p>
          <a:p>
            <a:pPr>
              <a:buFontTx/>
              <a:buChar char="•"/>
            </a:pPr>
            <a:r>
              <a:rPr lang="en-US" altLang="zh-CN" sz="2000" dirty="0">
                <a:solidFill>
                  <a:schemeClr val="bg1"/>
                </a:solidFill>
              </a:rPr>
              <a:t> </a:t>
            </a:r>
            <a:r>
              <a:rPr lang="en-US" altLang="zh-CN" sz="2000" dirty="0" err="1" smtClean="0">
                <a:solidFill>
                  <a:schemeClr val="bg1"/>
                </a:solidFill>
              </a:rPr>
              <a:t>mget</a:t>
            </a:r>
            <a:r>
              <a:rPr lang="en-US" altLang="zh-CN" sz="2000" dirty="0" smtClean="0">
                <a:solidFill>
                  <a:schemeClr val="bg1"/>
                </a:solidFill>
              </a:rPr>
              <a:t> k1 k3 k2</a:t>
            </a:r>
          </a:p>
          <a:p>
            <a:pPr>
              <a:buFontTx/>
              <a:buChar char="•"/>
            </a:pPr>
            <a:r>
              <a:rPr lang="en-US" altLang="zh-CN" sz="2000" dirty="0">
                <a:solidFill>
                  <a:schemeClr val="bg1"/>
                </a:solidFill>
              </a:rPr>
              <a:t> </a:t>
            </a:r>
            <a:r>
              <a:rPr lang="en-US" altLang="zh-CN" sz="2000" dirty="0" err="1" smtClean="0">
                <a:solidFill>
                  <a:schemeClr val="bg1"/>
                </a:solidFill>
              </a:rPr>
              <a:t>lpush</a:t>
            </a:r>
            <a:r>
              <a:rPr lang="en-US" altLang="zh-CN" sz="2000" dirty="0" smtClean="0">
                <a:solidFill>
                  <a:schemeClr val="bg1"/>
                </a:solidFill>
              </a:rPr>
              <a:t> </a:t>
            </a:r>
            <a:r>
              <a:rPr lang="en-US" altLang="zh-CN" sz="2000" dirty="0" err="1" smtClean="0">
                <a:solidFill>
                  <a:schemeClr val="bg1"/>
                </a:solidFill>
              </a:rPr>
              <a:t>lista</a:t>
            </a:r>
            <a:r>
              <a:rPr lang="en-US" altLang="zh-CN" sz="2000" dirty="0" smtClean="0">
                <a:solidFill>
                  <a:schemeClr val="bg1"/>
                </a:solidFill>
              </a:rPr>
              <a:t> a //</a:t>
            </a:r>
            <a:r>
              <a:rPr lang="zh-CN" altLang="en-US" sz="2000" dirty="0" smtClean="0">
                <a:solidFill>
                  <a:schemeClr val="bg1"/>
                </a:solidFill>
              </a:rPr>
              <a:t>从左侧加入一个元素</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err="1" smtClean="0">
                <a:solidFill>
                  <a:schemeClr val="bg1"/>
                </a:solidFill>
              </a:rPr>
              <a:t>lpush</a:t>
            </a:r>
            <a:r>
              <a:rPr lang="en-US" altLang="zh-CN" sz="2000" dirty="0" smtClean="0">
                <a:solidFill>
                  <a:schemeClr val="bg1"/>
                </a:solidFill>
              </a:rPr>
              <a:t> </a:t>
            </a:r>
            <a:r>
              <a:rPr lang="en-US" altLang="zh-CN" sz="2000" dirty="0" err="1" smtClean="0">
                <a:solidFill>
                  <a:schemeClr val="bg1"/>
                </a:solidFill>
              </a:rPr>
              <a:t>lista</a:t>
            </a:r>
            <a:r>
              <a:rPr lang="en-US" altLang="zh-CN" sz="2000" dirty="0" smtClean="0">
                <a:solidFill>
                  <a:schemeClr val="bg1"/>
                </a:solidFill>
              </a:rPr>
              <a:t> b</a:t>
            </a:r>
          </a:p>
          <a:p>
            <a:pPr>
              <a:buFontTx/>
              <a:buChar char="•"/>
            </a:pPr>
            <a:r>
              <a:rPr lang="en-US" altLang="zh-CN" sz="2000" dirty="0">
                <a:solidFill>
                  <a:schemeClr val="bg1"/>
                </a:solidFill>
              </a:rPr>
              <a:t> </a:t>
            </a:r>
            <a:r>
              <a:rPr lang="en-US" altLang="zh-CN" sz="2000" dirty="0" err="1" smtClean="0">
                <a:solidFill>
                  <a:schemeClr val="bg1"/>
                </a:solidFill>
              </a:rPr>
              <a:t>lrange</a:t>
            </a:r>
            <a:r>
              <a:rPr lang="en-US" altLang="zh-CN" sz="2000" dirty="0" smtClean="0">
                <a:solidFill>
                  <a:schemeClr val="bg1"/>
                </a:solidFill>
              </a:rPr>
              <a:t> </a:t>
            </a:r>
            <a:r>
              <a:rPr lang="en-US" altLang="zh-CN" sz="2000" dirty="0" err="1" smtClean="0">
                <a:solidFill>
                  <a:schemeClr val="bg1"/>
                </a:solidFill>
              </a:rPr>
              <a:t>lista</a:t>
            </a:r>
            <a:r>
              <a:rPr lang="en-US" altLang="zh-CN" sz="2000" dirty="0" smtClean="0">
                <a:solidFill>
                  <a:schemeClr val="bg1"/>
                </a:solidFill>
              </a:rPr>
              <a:t> 0 -1 </a:t>
            </a:r>
          </a:p>
          <a:p>
            <a:pPr>
              <a:buFontTx/>
              <a:buChar char="•"/>
            </a:pPr>
            <a:r>
              <a:rPr lang="en-US" altLang="zh-CN" sz="2000" dirty="0">
                <a:solidFill>
                  <a:schemeClr val="bg1"/>
                </a:solidFill>
              </a:rPr>
              <a:t> </a:t>
            </a:r>
            <a:r>
              <a:rPr lang="en-US" altLang="zh-CN" sz="2000" dirty="0" err="1" smtClean="0">
                <a:solidFill>
                  <a:schemeClr val="bg1"/>
                </a:solidFill>
              </a:rPr>
              <a:t>lpop</a:t>
            </a:r>
            <a:r>
              <a:rPr lang="en-US" altLang="zh-CN" sz="2000" dirty="0" smtClean="0">
                <a:solidFill>
                  <a:schemeClr val="bg1"/>
                </a:solidFill>
              </a:rPr>
              <a:t> </a:t>
            </a:r>
            <a:r>
              <a:rPr lang="en-US" altLang="zh-CN" sz="2000" dirty="0" err="1" smtClean="0">
                <a:solidFill>
                  <a:schemeClr val="bg1"/>
                </a:solidFill>
              </a:rPr>
              <a:t>lista</a:t>
            </a:r>
            <a:r>
              <a:rPr lang="en-US" altLang="zh-CN" sz="2000" dirty="0" smtClean="0">
                <a:solidFill>
                  <a:schemeClr val="bg1"/>
                </a:solidFill>
              </a:rPr>
              <a:t> //</a:t>
            </a:r>
            <a:r>
              <a:rPr lang="zh-CN" altLang="en-US" sz="2000" dirty="0" smtClean="0">
                <a:solidFill>
                  <a:schemeClr val="bg1"/>
                </a:solidFill>
              </a:rPr>
              <a:t>从左侧取出第一个元素</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err="1" smtClean="0">
                <a:solidFill>
                  <a:schemeClr val="bg1"/>
                </a:solidFill>
              </a:rPr>
              <a:t>rpush</a:t>
            </a:r>
            <a:r>
              <a:rPr lang="en-US" altLang="zh-CN" sz="2000" dirty="0" smtClean="0">
                <a:solidFill>
                  <a:schemeClr val="bg1"/>
                </a:solidFill>
              </a:rPr>
              <a:t> </a:t>
            </a:r>
            <a:r>
              <a:rPr lang="en-US" altLang="zh-CN" sz="2000" dirty="0" err="1" smtClean="0">
                <a:solidFill>
                  <a:schemeClr val="bg1"/>
                </a:solidFill>
              </a:rPr>
              <a:t>lista</a:t>
            </a:r>
            <a:r>
              <a:rPr lang="en-US" altLang="zh-CN" sz="2000" dirty="0" smtClean="0">
                <a:solidFill>
                  <a:schemeClr val="bg1"/>
                </a:solidFill>
              </a:rPr>
              <a:t> 1 //</a:t>
            </a:r>
            <a:r>
              <a:rPr lang="zh-CN" altLang="en-US" sz="2000" dirty="0" smtClean="0">
                <a:solidFill>
                  <a:schemeClr val="bg1"/>
                </a:solidFill>
              </a:rPr>
              <a:t>从右侧加入一个元素</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err="1" smtClean="0">
                <a:solidFill>
                  <a:schemeClr val="bg1"/>
                </a:solidFill>
              </a:rPr>
              <a:t>rpop</a:t>
            </a:r>
            <a:r>
              <a:rPr lang="en-US" altLang="zh-CN" sz="2000" dirty="0" smtClean="0">
                <a:solidFill>
                  <a:schemeClr val="bg1"/>
                </a:solidFill>
              </a:rPr>
              <a:t> </a:t>
            </a:r>
            <a:r>
              <a:rPr lang="en-US" altLang="zh-CN" sz="2000" dirty="0" err="1" smtClean="0">
                <a:solidFill>
                  <a:schemeClr val="bg1"/>
                </a:solidFill>
              </a:rPr>
              <a:t>lista</a:t>
            </a:r>
            <a:r>
              <a:rPr lang="en-US" altLang="zh-CN" sz="2000" dirty="0" smtClean="0">
                <a:solidFill>
                  <a:schemeClr val="bg1"/>
                </a:solidFill>
              </a:rPr>
              <a:t> //</a:t>
            </a:r>
            <a:r>
              <a:rPr lang="zh-CN" altLang="en-US" sz="2000" dirty="0" smtClean="0">
                <a:solidFill>
                  <a:schemeClr val="bg1"/>
                </a:solidFill>
              </a:rPr>
              <a:t>从右侧取出第一个元素</a:t>
            </a:r>
            <a:endParaRPr lang="en-US" altLang="zh-CN" sz="2000" dirty="0" smtClean="0">
              <a:solidFill>
                <a:schemeClr val="bg1"/>
              </a:solidFill>
            </a:endParaRP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err="1" smtClean="0">
                <a:solidFill>
                  <a:schemeClr val="bg1"/>
                </a:solidFill>
              </a:rPr>
              <a:t>Redis</a:t>
            </a:r>
            <a:r>
              <a:rPr lang="zh-CN" altLang="en-US" sz="4000" dirty="0" smtClean="0">
                <a:solidFill>
                  <a:schemeClr val="bg1"/>
                </a:solidFill>
              </a:rPr>
              <a:t>常用操作</a:t>
            </a:r>
            <a:r>
              <a:rPr lang="zh-CN" altLang="en-US" sz="4000" dirty="0">
                <a:solidFill>
                  <a:schemeClr val="bg1"/>
                </a:solidFill>
              </a:rPr>
              <a:t> </a:t>
            </a:r>
            <a:r>
              <a:rPr lang="en-US" altLang="zh-CN" sz="4000" dirty="0" smtClean="0">
                <a:solidFill>
                  <a:schemeClr val="bg1"/>
                </a:solidFill>
              </a:rPr>
              <a:t>(string, list)</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8108272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519097"/>
            <a:ext cx="8429896" cy="4708981"/>
          </a:xfrm>
          <a:prstGeom prst="rect">
            <a:avLst/>
          </a:prstGeom>
        </p:spPr>
        <p:txBody>
          <a:bodyPr wrap="square">
            <a:spAutoFit/>
          </a:bodyPr>
          <a:lstStyle/>
          <a:p>
            <a:pPr>
              <a:buFontTx/>
              <a:buChar char="•"/>
            </a:pPr>
            <a:r>
              <a:rPr lang="zh-CN" altLang="en-US" sz="2000" dirty="0" smtClean="0">
                <a:solidFill>
                  <a:schemeClr val="bg1"/>
                </a:solidFill>
              </a:rPr>
              <a:t> </a:t>
            </a:r>
            <a:r>
              <a:rPr lang="en-US" altLang="zh-CN" sz="2000" dirty="0" err="1" smtClean="0">
                <a:solidFill>
                  <a:schemeClr val="bg1"/>
                </a:solidFill>
              </a:rPr>
              <a:t>linsert</a:t>
            </a:r>
            <a:r>
              <a:rPr lang="en-US" altLang="zh-CN" sz="2000" dirty="0" smtClean="0">
                <a:solidFill>
                  <a:schemeClr val="bg1"/>
                </a:solidFill>
              </a:rPr>
              <a:t> </a:t>
            </a:r>
            <a:r>
              <a:rPr lang="en-US" altLang="zh-CN" sz="2000" dirty="0">
                <a:solidFill>
                  <a:schemeClr val="bg1"/>
                </a:solidFill>
              </a:rPr>
              <a:t> </a:t>
            </a:r>
            <a:r>
              <a:rPr lang="en-US" altLang="zh-CN" sz="2000" dirty="0" err="1">
                <a:solidFill>
                  <a:schemeClr val="bg1"/>
                </a:solidFill>
              </a:rPr>
              <a:t>lista</a:t>
            </a:r>
            <a:r>
              <a:rPr lang="en-US" altLang="zh-CN" sz="2000" dirty="0">
                <a:solidFill>
                  <a:schemeClr val="bg1"/>
                </a:solidFill>
              </a:rPr>
              <a:t>  before  2 3  //</a:t>
            </a:r>
            <a:r>
              <a:rPr lang="zh-CN" altLang="en-US" sz="2000" dirty="0">
                <a:solidFill>
                  <a:schemeClr val="bg1"/>
                </a:solidFill>
              </a:rPr>
              <a:t>在</a:t>
            </a:r>
            <a:r>
              <a:rPr lang="en-US" altLang="zh-CN" sz="2000" dirty="0">
                <a:solidFill>
                  <a:schemeClr val="bg1"/>
                </a:solidFill>
              </a:rPr>
              <a:t>2</a:t>
            </a:r>
            <a:r>
              <a:rPr lang="zh-CN" altLang="en-US" sz="2000" dirty="0">
                <a:solidFill>
                  <a:schemeClr val="bg1"/>
                </a:solidFill>
              </a:rPr>
              <a:t>的前面插入一个元素为</a:t>
            </a:r>
            <a:r>
              <a:rPr lang="en-US" altLang="zh-CN" sz="2000" dirty="0">
                <a:solidFill>
                  <a:schemeClr val="bg1"/>
                </a:solidFill>
              </a:rPr>
              <a:t>3</a:t>
            </a:r>
          </a:p>
          <a:p>
            <a:pPr>
              <a:buFontTx/>
              <a:buChar char="•"/>
            </a:pPr>
            <a:r>
              <a:rPr lang="en-US" altLang="zh-CN" sz="2000" dirty="0" smtClean="0">
                <a:solidFill>
                  <a:schemeClr val="bg1"/>
                </a:solidFill>
              </a:rPr>
              <a:t> </a:t>
            </a:r>
            <a:r>
              <a:rPr lang="en-US" altLang="zh-CN" sz="2000" dirty="0" err="1">
                <a:solidFill>
                  <a:schemeClr val="bg1"/>
                </a:solidFill>
              </a:rPr>
              <a:t>lset</a:t>
            </a:r>
            <a:r>
              <a:rPr lang="en-US" altLang="zh-CN" sz="2000" dirty="0">
                <a:solidFill>
                  <a:schemeClr val="bg1"/>
                </a:solidFill>
              </a:rPr>
              <a:t> </a:t>
            </a:r>
            <a:r>
              <a:rPr lang="en-US" altLang="zh-CN" sz="2000" dirty="0" err="1">
                <a:solidFill>
                  <a:schemeClr val="bg1"/>
                </a:solidFill>
              </a:rPr>
              <a:t>lista</a:t>
            </a:r>
            <a:r>
              <a:rPr lang="en-US" altLang="zh-CN" sz="2000" dirty="0">
                <a:solidFill>
                  <a:schemeClr val="bg1"/>
                </a:solidFill>
              </a:rPr>
              <a:t> 4 </a:t>
            </a:r>
            <a:r>
              <a:rPr lang="en-US" altLang="zh-CN" sz="2000" dirty="0" err="1">
                <a:solidFill>
                  <a:schemeClr val="bg1"/>
                </a:solidFill>
              </a:rPr>
              <a:t>bbb</a:t>
            </a:r>
            <a:r>
              <a:rPr lang="en-US" altLang="zh-CN" sz="2000" dirty="0">
                <a:solidFill>
                  <a:schemeClr val="bg1"/>
                </a:solidFill>
              </a:rPr>
              <a:t>  //</a:t>
            </a:r>
            <a:r>
              <a:rPr lang="zh-CN" altLang="en-US" sz="2000" dirty="0">
                <a:solidFill>
                  <a:schemeClr val="bg1"/>
                </a:solidFill>
              </a:rPr>
              <a:t>把第</a:t>
            </a:r>
            <a:r>
              <a:rPr lang="en-US" altLang="zh-CN" sz="2000" dirty="0">
                <a:solidFill>
                  <a:schemeClr val="bg1"/>
                </a:solidFill>
              </a:rPr>
              <a:t>5</a:t>
            </a:r>
            <a:r>
              <a:rPr lang="zh-CN" altLang="en-US" sz="2000" dirty="0">
                <a:solidFill>
                  <a:schemeClr val="bg1"/>
                </a:solidFill>
              </a:rPr>
              <a:t>个元素修改为</a:t>
            </a:r>
            <a:r>
              <a:rPr lang="en-US" altLang="zh-CN" sz="2000" dirty="0" err="1">
                <a:solidFill>
                  <a:schemeClr val="bg1"/>
                </a:solidFill>
              </a:rPr>
              <a:t>bbb</a:t>
            </a:r>
            <a:endParaRPr lang="en-US" altLang="zh-CN" sz="2000" dirty="0">
              <a:solidFill>
                <a:schemeClr val="bg1"/>
              </a:solidFill>
            </a:endParaRPr>
          </a:p>
          <a:p>
            <a:pPr>
              <a:buFontTx/>
              <a:buChar char="•"/>
            </a:pPr>
            <a:r>
              <a:rPr lang="en-US" altLang="zh-CN" sz="2000" dirty="0" smtClean="0">
                <a:solidFill>
                  <a:schemeClr val="bg1"/>
                </a:solidFill>
              </a:rPr>
              <a:t> </a:t>
            </a:r>
            <a:r>
              <a:rPr lang="en-US" altLang="zh-CN" sz="2000" dirty="0" err="1">
                <a:solidFill>
                  <a:schemeClr val="bg1"/>
                </a:solidFill>
              </a:rPr>
              <a:t>lindex</a:t>
            </a:r>
            <a:r>
              <a:rPr lang="en-US" altLang="zh-CN" sz="2000" dirty="0">
                <a:solidFill>
                  <a:schemeClr val="bg1"/>
                </a:solidFill>
              </a:rPr>
              <a:t> </a:t>
            </a:r>
            <a:r>
              <a:rPr lang="en-US" altLang="zh-CN" sz="2000" dirty="0" err="1">
                <a:solidFill>
                  <a:schemeClr val="bg1"/>
                </a:solidFill>
              </a:rPr>
              <a:t>lista</a:t>
            </a:r>
            <a:r>
              <a:rPr lang="en-US" altLang="zh-CN" sz="2000" dirty="0">
                <a:solidFill>
                  <a:schemeClr val="bg1"/>
                </a:solidFill>
              </a:rPr>
              <a:t> 0  //</a:t>
            </a:r>
            <a:r>
              <a:rPr lang="zh-CN" altLang="en-US" sz="2000" dirty="0">
                <a:solidFill>
                  <a:schemeClr val="bg1"/>
                </a:solidFill>
              </a:rPr>
              <a:t>查看第</a:t>
            </a:r>
            <a:r>
              <a:rPr lang="en-US" altLang="zh-CN" sz="2000" dirty="0">
                <a:solidFill>
                  <a:schemeClr val="bg1"/>
                </a:solidFill>
              </a:rPr>
              <a:t>1</a:t>
            </a:r>
            <a:r>
              <a:rPr lang="zh-CN" altLang="en-US" sz="2000" dirty="0">
                <a:solidFill>
                  <a:schemeClr val="bg1"/>
                </a:solidFill>
              </a:rPr>
              <a:t>个元素</a:t>
            </a:r>
          </a:p>
          <a:p>
            <a:pPr>
              <a:buFontTx/>
              <a:buChar char="•"/>
            </a:pPr>
            <a:r>
              <a:rPr lang="en-US" altLang="zh-CN" sz="2000" dirty="0" smtClean="0">
                <a:solidFill>
                  <a:schemeClr val="bg1"/>
                </a:solidFill>
              </a:rPr>
              <a:t> </a:t>
            </a:r>
            <a:r>
              <a:rPr lang="en-US" altLang="zh-CN" sz="2000" dirty="0" err="1">
                <a:solidFill>
                  <a:schemeClr val="bg1"/>
                </a:solidFill>
              </a:rPr>
              <a:t>lindex</a:t>
            </a:r>
            <a:r>
              <a:rPr lang="en-US" altLang="zh-CN" sz="2000" dirty="0">
                <a:solidFill>
                  <a:schemeClr val="bg1"/>
                </a:solidFill>
              </a:rPr>
              <a:t> </a:t>
            </a:r>
            <a:r>
              <a:rPr lang="en-US" altLang="zh-CN" sz="2000" dirty="0" err="1">
                <a:solidFill>
                  <a:schemeClr val="bg1"/>
                </a:solidFill>
              </a:rPr>
              <a:t>lista</a:t>
            </a:r>
            <a:r>
              <a:rPr lang="en-US" altLang="zh-CN" sz="2000" dirty="0">
                <a:solidFill>
                  <a:schemeClr val="bg1"/>
                </a:solidFill>
              </a:rPr>
              <a:t> 3  //</a:t>
            </a:r>
            <a:r>
              <a:rPr lang="zh-CN" altLang="en-US" sz="2000" dirty="0">
                <a:solidFill>
                  <a:schemeClr val="bg1"/>
                </a:solidFill>
              </a:rPr>
              <a:t>查看第</a:t>
            </a:r>
            <a:r>
              <a:rPr lang="en-US" altLang="zh-CN" sz="2000" dirty="0">
                <a:solidFill>
                  <a:schemeClr val="bg1"/>
                </a:solidFill>
              </a:rPr>
              <a:t>4</a:t>
            </a:r>
            <a:r>
              <a:rPr lang="zh-CN" altLang="en-US" sz="2000" dirty="0">
                <a:solidFill>
                  <a:schemeClr val="bg1"/>
                </a:solidFill>
              </a:rPr>
              <a:t>个元素</a:t>
            </a:r>
          </a:p>
          <a:p>
            <a:pPr>
              <a:buFontTx/>
              <a:buChar char="•"/>
            </a:pPr>
            <a:r>
              <a:rPr lang="en-US" altLang="zh-CN" sz="2000" dirty="0" smtClean="0">
                <a:solidFill>
                  <a:schemeClr val="bg1"/>
                </a:solidFill>
              </a:rPr>
              <a:t> </a:t>
            </a:r>
            <a:r>
              <a:rPr lang="en-US" altLang="zh-CN" sz="2000" dirty="0" err="1">
                <a:solidFill>
                  <a:schemeClr val="bg1"/>
                </a:solidFill>
              </a:rPr>
              <a:t>llen</a:t>
            </a:r>
            <a:r>
              <a:rPr lang="en-US" altLang="zh-CN" sz="2000" dirty="0">
                <a:solidFill>
                  <a:schemeClr val="bg1"/>
                </a:solidFill>
              </a:rPr>
              <a:t> </a:t>
            </a:r>
            <a:r>
              <a:rPr lang="en-US" altLang="zh-CN" sz="2000" dirty="0" err="1">
                <a:solidFill>
                  <a:schemeClr val="bg1"/>
                </a:solidFill>
              </a:rPr>
              <a:t>lista</a:t>
            </a:r>
            <a:r>
              <a:rPr lang="en-US" altLang="zh-CN" sz="2000" dirty="0">
                <a:solidFill>
                  <a:schemeClr val="bg1"/>
                </a:solidFill>
              </a:rPr>
              <a:t>  //</a:t>
            </a:r>
            <a:r>
              <a:rPr lang="zh-CN" altLang="en-US" sz="2000" dirty="0">
                <a:solidFill>
                  <a:schemeClr val="bg1"/>
                </a:solidFill>
              </a:rPr>
              <a:t>查看链表中有几个元素</a:t>
            </a:r>
          </a:p>
          <a:p>
            <a:pPr>
              <a:buFontTx/>
              <a:buChar char="•"/>
            </a:pPr>
            <a:r>
              <a:rPr lang="en-US" altLang="zh-CN" sz="2000" dirty="0" smtClean="0">
                <a:solidFill>
                  <a:schemeClr val="bg1"/>
                </a:solidFill>
              </a:rPr>
              <a:t> </a:t>
            </a:r>
            <a:r>
              <a:rPr lang="en-US" altLang="zh-CN" sz="2000" dirty="0" err="1">
                <a:solidFill>
                  <a:schemeClr val="bg1"/>
                </a:solidFill>
              </a:rPr>
              <a:t>sadd</a:t>
            </a:r>
            <a:r>
              <a:rPr lang="en-US" altLang="zh-CN" sz="2000" dirty="0">
                <a:solidFill>
                  <a:schemeClr val="bg1"/>
                </a:solidFill>
              </a:rPr>
              <a:t> seta </a:t>
            </a:r>
            <a:r>
              <a:rPr lang="en-US" altLang="zh-CN" sz="2000" dirty="0" err="1">
                <a:solidFill>
                  <a:schemeClr val="bg1"/>
                </a:solidFill>
              </a:rPr>
              <a:t>aaa</a:t>
            </a:r>
            <a:r>
              <a:rPr lang="en-US" altLang="zh-CN" sz="2000" dirty="0">
                <a:solidFill>
                  <a:schemeClr val="bg1"/>
                </a:solidFill>
              </a:rPr>
              <a:t>  //</a:t>
            </a:r>
            <a:r>
              <a:rPr lang="zh-CN" altLang="en-US" sz="2000" dirty="0">
                <a:solidFill>
                  <a:schemeClr val="bg1"/>
                </a:solidFill>
              </a:rPr>
              <a:t>向集合</a:t>
            </a:r>
            <a:r>
              <a:rPr lang="en-US" altLang="zh-CN" sz="2000" dirty="0">
                <a:solidFill>
                  <a:schemeClr val="bg1"/>
                </a:solidFill>
              </a:rPr>
              <a:t>seta</a:t>
            </a:r>
            <a:r>
              <a:rPr lang="zh-CN" altLang="en-US" sz="2000" dirty="0">
                <a:solidFill>
                  <a:schemeClr val="bg1"/>
                </a:solidFill>
              </a:rPr>
              <a:t>中放入元素</a:t>
            </a:r>
          </a:p>
          <a:p>
            <a:pPr>
              <a:buFontTx/>
              <a:buChar char="•"/>
            </a:pPr>
            <a:r>
              <a:rPr lang="en-US" altLang="zh-CN" sz="2000" dirty="0" smtClean="0">
                <a:solidFill>
                  <a:schemeClr val="bg1"/>
                </a:solidFill>
              </a:rPr>
              <a:t> </a:t>
            </a:r>
            <a:r>
              <a:rPr lang="en-US" altLang="zh-CN" sz="2000" dirty="0" err="1">
                <a:solidFill>
                  <a:schemeClr val="bg1"/>
                </a:solidFill>
              </a:rPr>
              <a:t>smembers</a:t>
            </a:r>
            <a:r>
              <a:rPr lang="en-US" altLang="zh-CN" sz="2000" dirty="0">
                <a:solidFill>
                  <a:schemeClr val="bg1"/>
                </a:solidFill>
              </a:rPr>
              <a:t> seta   //</a:t>
            </a:r>
            <a:r>
              <a:rPr lang="zh-CN" altLang="en-US" sz="2000" dirty="0">
                <a:solidFill>
                  <a:schemeClr val="bg1"/>
                </a:solidFill>
              </a:rPr>
              <a:t>查看集合中的所有元素 </a:t>
            </a:r>
          </a:p>
          <a:p>
            <a:pPr>
              <a:buFontTx/>
              <a:buChar char="•"/>
            </a:pPr>
            <a:r>
              <a:rPr lang="en-US" altLang="zh-CN" sz="2000" dirty="0" smtClean="0">
                <a:solidFill>
                  <a:schemeClr val="bg1"/>
                </a:solidFill>
              </a:rPr>
              <a:t> </a:t>
            </a:r>
            <a:r>
              <a:rPr lang="en-US" altLang="zh-CN" sz="2000" dirty="0" err="1">
                <a:solidFill>
                  <a:schemeClr val="bg1"/>
                </a:solidFill>
              </a:rPr>
              <a:t>srem</a:t>
            </a:r>
            <a:r>
              <a:rPr lang="en-US" altLang="zh-CN" sz="2000" dirty="0">
                <a:solidFill>
                  <a:schemeClr val="bg1"/>
                </a:solidFill>
              </a:rPr>
              <a:t>  seta    </a:t>
            </a:r>
            <a:r>
              <a:rPr lang="en-US" altLang="zh-CN" sz="2000" dirty="0" err="1">
                <a:solidFill>
                  <a:schemeClr val="bg1"/>
                </a:solidFill>
              </a:rPr>
              <a:t>aaa</a:t>
            </a:r>
            <a:r>
              <a:rPr lang="en-US" altLang="zh-CN" sz="2000" dirty="0">
                <a:solidFill>
                  <a:schemeClr val="bg1"/>
                </a:solidFill>
              </a:rPr>
              <a:t> //</a:t>
            </a:r>
            <a:r>
              <a:rPr lang="zh-CN" altLang="en-US" sz="2000" dirty="0">
                <a:solidFill>
                  <a:schemeClr val="bg1"/>
                </a:solidFill>
              </a:rPr>
              <a:t>删除元素 </a:t>
            </a:r>
          </a:p>
          <a:p>
            <a:pPr>
              <a:buFontTx/>
              <a:buChar char="•"/>
            </a:pPr>
            <a:r>
              <a:rPr lang="en-US" altLang="zh-CN" sz="2000" dirty="0" smtClean="0">
                <a:solidFill>
                  <a:schemeClr val="bg1"/>
                </a:solidFill>
              </a:rPr>
              <a:t> </a:t>
            </a:r>
            <a:r>
              <a:rPr lang="en-US" altLang="zh-CN" sz="2000" dirty="0" err="1">
                <a:solidFill>
                  <a:schemeClr val="bg1"/>
                </a:solidFill>
              </a:rPr>
              <a:t>spop</a:t>
            </a:r>
            <a:r>
              <a:rPr lang="en-US" altLang="zh-CN" sz="2000" dirty="0">
                <a:solidFill>
                  <a:schemeClr val="bg1"/>
                </a:solidFill>
              </a:rPr>
              <a:t>  seta    //</a:t>
            </a:r>
            <a:r>
              <a:rPr lang="zh-CN" altLang="en-US" sz="2000" dirty="0">
                <a:solidFill>
                  <a:schemeClr val="bg1"/>
                </a:solidFill>
              </a:rPr>
              <a:t>随机取出一个元素，删除</a:t>
            </a:r>
          </a:p>
          <a:p>
            <a:pPr>
              <a:buFontTx/>
              <a:buChar char="•"/>
            </a:pPr>
            <a:r>
              <a:rPr lang="en-US" altLang="zh-CN" sz="2000" dirty="0" smtClean="0">
                <a:solidFill>
                  <a:schemeClr val="bg1"/>
                </a:solidFill>
              </a:rPr>
              <a:t> </a:t>
            </a:r>
            <a:r>
              <a:rPr lang="en-US" altLang="zh-CN" sz="2000" dirty="0" err="1">
                <a:solidFill>
                  <a:schemeClr val="bg1"/>
                </a:solidFill>
              </a:rPr>
              <a:t>sdiff</a:t>
            </a:r>
            <a:r>
              <a:rPr lang="en-US" altLang="zh-CN" sz="2000" dirty="0">
                <a:solidFill>
                  <a:schemeClr val="bg1"/>
                </a:solidFill>
              </a:rPr>
              <a:t>  seta  </a:t>
            </a:r>
            <a:r>
              <a:rPr lang="en-US" altLang="zh-CN" sz="2000" dirty="0" err="1">
                <a:solidFill>
                  <a:schemeClr val="bg1"/>
                </a:solidFill>
              </a:rPr>
              <a:t>setb</a:t>
            </a:r>
            <a:r>
              <a:rPr lang="en-US" altLang="zh-CN" sz="2000" dirty="0">
                <a:solidFill>
                  <a:schemeClr val="bg1"/>
                </a:solidFill>
              </a:rPr>
              <a:t>   //</a:t>
            </a:r>
            <a:r>
              <a:rPr lang="zh-CN" altLang="en-US" sz="2000" dirty="0">
                <a:solidFill>
                  <a:schemeClr val="bg1"/>
                </a:solidFill>
              </a:rPr>
              <a:t>求差集，以</a:t>
            </a:r>
            <a:r>
              <a:rPr lang="en-US" altLang="zh-CN" sz="2000" dirty="0">
                <a:solidFill>
                  <a:schemeClr val="bg1"/>
                </a:solidFill>
              </a:rPr>
              <a:t>seta</a:t>
            </a:r>
            <a:r>
              <a:rPr lang="zh-CN" altLang="en-US" sz="2000" dirty="0">
                <a:solidFill>
                  <a:schemeClr val="bg1"/>
                </a:solidFill>
              </a:rPr>
              <a:t>为标准</a:t>
            </a:r>
          </a:p>
          <a:p>
            <a:pPr>
              <a:buFontTx/>
              <a:buChar char="•"/>
            </a:pPr>
            <a:r>
              <a:rPr lang="en-US" altLang="zh-CN" sz="2000" dirty="0" smtClean="0">
                <a:solidFill>
                  <a:schemeClr val="bg1"/>
                </a:solidFill>
              </a:rPr>
              <a:t> </a:t>
            </a:r>
            <a:r>
              <a:rPr lang="en-US" altLang="zh-CN" sz="2000" dirty="0" err="1">
                <a:solidFill>
                  <a:schemeClr val="bg1"/>
                </a:solidFill>
              </a:rPr>
              <a:t>sdiffstore</a:t>
            </a:r>
            <a:r>
              <a:rPr lang="en-US" altLang="zh-CN" sz="2000" dirty="0">
                <a:solidFill>
                  <a:schemeClr val="bg1"/>
                </a:solidFill>
              </a:rPr>
              <a:t> </a:t>
            </a:r>
            <a:r>
              <a:rPr lang="en-US" altLang="zh-CN" sz="2000" dirty="0" err="1">
                <a:solidFill>
                  <a:schemeClr val="bg1"/>
                </a:solidFill>
              </a:rPr>
              <a:t>setc</a:t>
            </a:r>
            <a:r>
              <a:rPr lang="en-US" altLang="zh-CN" sz="2000" dirty="0">
                <a:solidFill>
                  <a:schemeClr val="bg1"/>
                </a:solidFill>
              </a:rPr>
              <a:t> seta </a:t>
            </a:r>
            <a:r>
              <a:rPr lang="en-US" altLang="zh-CN" sz="2000" dirty="0" err="1">
                <a:solidFill>
                  <a:schemeClr val="bg1"/>
                </a:solidFill>
              </a:rPr>
              <a:t>setb</a:t>
            </a:r>
            <a:r>
              <a:rPr lang="en-US" altLang="zh-CN" sz="2000" dirty="0">
                <a:solidFill>
                  <a:schemeClr val="bg1"/>
                </a:solidFill>
              </a:rPr>
              <a:t>   //</a:t>
            </a:r>
            <a:r>
              <a:rPr lang="zh-CN" altLang="en-US" sz="2000" dirty="0">
                <a:solidFill>
                  <a:schemeClr val="bg1"/>
                </a:solidFill>
              </a:rPr>
              <a:t>求差集并且存储，存储到了</a:t>
            </a:r>
            <a:r>
              <a:rPr lang="en-US" altLang="zh-CN" sz="2000" dirty="0" err="1">
                <a:solidFill>
                  <a:schemeClr val="bg1"/>
                </a:solidFill>
              </a:rPr>
              <a:t>setc</a:t>
            </a:r>
            <a:r>
              <a:rPr lang="zh-CN" altLang="en-US" sz="2000" dirty="0">
                <a:solidFill>
                  <a:schemeClr val="bg1"/>
                </a:solidFill>
              </a:rPr>
              <a:t>里 </a:t>
            </a:r>
          </a:p>
          <a:p>
            <a:pPr>
              <a:buFontTx/>
              <a:buChar char="•"/>
            </a:pPr>
            <a:r>
              <a:rPr lang="en-US" altLang="zh-CN" sz="2000" dirty="0" smtClean="0">
                <a:solidFill>
                  <a:schemeClr val="bg1"/>
                </a:solidFill>
              </a:rPr>
              <a:t> </a:t>
            </a:r>
            <a:r>
              <a:rPr lang="sv-SE" altLang="zh-CN" sz="2000" dirty="0">
                <a:solidFill>
                  <a:schemeClr val="bg1"/>
                </a:solidFill>
              </a:rPr>
              <a:t>sinter seta setb    //</a:t>
            </a:r>
            <a:r>
              <a:rPr lang="zh-CN" altLang="sv-SE" sz="2000" dirty="0">
                <a:solidFill>
                  <a:schemeClr val="bg1"/>
                </a:solidFill>
              </a:rPr>
              <a:t>求交集</a:t>
            </a:r>
            <a:endParaRPr lang="en-US" altLang="zh-CN" sz="2000" dirty="0">
              <a:solidFill>
                <a:schemeClr val="bg1"/>
              </a:solidFill>
            </a:endParaRPr>
          </a:p>
          <a:p>
            <a:pPr>
              <a:buFontTx/>
              <a:buChar char="•"/>
            </a:pPr>
            <a:r>
              <a:rPr lang="en-US" altLang="zh-CN" sz="2000" dirty="0" smtClean="0">
                <a:solidFill>
                  <a:schemeClr val="bg1"/>
                </a:solidFill>
              </a:rPr>
              <a:t> </a:t>
            </a:r>
            <a:r>
              <a:rPr lang="en-US" altLang="zh-CN" sz="2000" dirty="0" err="1">
                <a:solidFill>
                  <a:schemeClr val="bg1"/>
                </a:solidFill>
              </a:rPr>
              <a:t>sinterstore</a:t>
            </a:r>
            <a:r>
              <a:rPr lang="en-US" altLang="zh-CN" sz="2000" dirty="0">
                <a:solidFill>
                  <a:schemeClr val="bg1"/>
                </a:solidFill>
              </a:rPr>
              <a:t>  </a:t>
            </a:r>
            <a:r>
              <a:rPr lang="en-US" altLang="zh-CN" sz="2000" dirty="0" err="1">
                <a:solidFill>
                  <a:schemeClr val="bg1"/>
                </a:solidFill>
              </a:rPr>
              <a:t>setd</a:t>
            </a:r>
            <a:r>
              <a:rPr lang="en-US" altLang="zh-CN" sz="2000" dirty="0">
                <a:solidFill>
                  <a:schemeClr val="bg1"/>
                </a:solidFill>
              </a:rPr>
              <a:t> seta </a:t>
            </a:r>
            <a:r>
              <a:rPr lang="en-US" altLang="zh-CN" sz="2000" dirty="0" err="1">
                <a:solidFill>
                  <a:schemeClr val="bg1"/>
                </a:solidFill>
              </a:rPr>
              <a:t>setb</a:t>
            </a:r>
            <a:r>
              <a:rPr lang="en-US" altLang="zh-CN" sz="2000" dirty="0">
                <a:solidFill>
                  <a:schemeClr val="bg1"/>
                </a:solidFill>
              </a:rPr>
              <a:t>  //</a:t>
            </a:r>
            <a:r>
              <a:rPr lang="zh-CN" altLang="en-US" sz="2000" dirty="0">
                <a:solidFill>
                  <a:schemeClr val="bg1"/>
                </a:solidFill>
              </a:rPr>
              <a:t>将交集存储</a:t>
            </a:r>
            <a:r>
              <a:rPr lang="en-US" altLang="zh-CN" sz="2000" dirty="0" err="1">
                <a:solidFill>
                  <a:schemeClr val="bg1"/>
                </a:solidFill>
              </a:rPr>
              <a:t>setd</a:t>
            </a:r>
            <a:r>
              <a:rPr lang="en-US" altLang="zh-CN" sz="2000" dirty="0">
                <a:solidFill>
                  <a:schemeClr val="bg1"/>
                </a:solidFill>
              </a:rPr>
              <a:t> </a:t>
            </a:r>
          </a:p>
          <a:p>
            <a:pPr>
              <a:buFontTx/>
              <a:buChar char="•"/>
            </a:pPr>
            <a:r>
              <a:rPr lang="en-US" altLang="zh-CN" sz="2000" dirty="0" smtClean="0">
                <a:solidFill>
                  <a:schemeClr val="bg1"/>
                </a:solidFill>
              </a:rPr>
              <a:t> </a:t>
            </a:r>
            <a:r>
              <a:rPr lang="en-US" altLang="zh-CN" sz="2000" dirty="0" err="1">
                <a:solidFill>
                  <a:schemeClr val="bg1"/>
                </a:solidFill>
              </a:rPr>
              <a:t>sunion</a:t>
            </a:r>
            <a:r>
              <a:rPr lang="en-US" altLang="zh-CN" sz="2000" dirty="0">
                <a:solidFill>
                  <a:schemeClr val="bg1"/>
                </a:solidFill>
              </a:rPr>
              <a:t> seta </a:t>
            </a:r>
            <a:r>
              <a:rPr lang="en-US" altLang="zh-CN" sz="2000" dirty="0" err="1">
                <a:solidFill>
                  <a:schemeClr val="bg1"/>
                </a:solidFill>
              </a:rPr>
              <a:t>setb</a:t>
            </a:r>
            <a:r>
              <a:rPr lang="en-US" altLang="zh-CN" sz="2000" dirty="0">
                <a:solidFill>
                  <a:schemeClr val="bg1"/>
                </a:solidFill>
              </a:rPr>
              <a:t>  //</a:t>
            </a:r>
            <a:r>
              <a:rPr lang="zh-CN" altLang="en-US" sz="2000" dirty="0">
                <a:solidFill>
                  <a:schemeClr val="bg1"/>
                </a:solidFill>
              </a:rPr>
              <a:t>求并集</a:t>
            </a:r>
          </a:p>
          <a:p>
            <a:pPr>
              <a:buFontTx/>
              <a:buChar char="•"/>
            </a:pPr>
            <a:r>
              <a:rPr lang="en-US" altLang="zh-CN" sz="2000" dirty="0" smtClean="0">
                <a:solidFill>
                  <a:schemeClr val="bg1"/>
                </a:solidFill>
              </a:rPr>
              <a:t> </a:t>
            </a:r>
            <a:r>
              <a:rPr lang="en-US" altLang="zh-CN" sz="2000" dirty="0" err="1">
                <a:solidFill>
                  <a:schemeClr val="bg1"/>
                </a:solidFill>
              </a:rPr>
              <a:t>sunionstore</a:t>
            </a:r>
            <a:r>
              <a:rPr lang="en-US" altLang="zh-CN" sz="2000" dirty="0">
                <a:solidFill>
                  <a:schemeClr val="bg1"/>
                </a:solidFill>
              </a:rPr>
              <a:t> </a:t>
            </a:r>
            <a:r>
              <a:rPr lang="en-US" altLang="zh-CN" sz="2000" dirty="0" err="1">
                <a:solidFill>
                  <a:schemeClr val="bg1"/>
                </a:solidFill>
              </a:rPr>
              <a:t>sete</a:t>
            </a:r>
            <a:r>
              <a:rPr lang="en-US" altLang="zh-CN" sz="2000" dirty="0">
                <a:solidFill>
                  <a:schemeClr val="bg1"/>
                </a:solidFill>
              </a:rPr>
              <a:t> seta </a:t>
            </a:r>
            <a:r>
              <a:rPr lang="en-US" altLang="zh-CN" sz="2000" dirty="0" err="1">
                <a:solidFill>
                  <a:schemeClr val="bg1"/>
                </a:solidFill>
              </a:rPr>
              <a:t>setb</a:t>
            </a:r>
            <a:r>
              <a:rPr lang="en-US" altLang="zh-CN" sz="2000" dirty="0">
                <a:solidFill>
                  <a:schemeClr val="bg1"/>
                </a:solidFill>
              </a:rPr>
              <a:t>   //</a:t>
            </a:r>
            <a:r>
              <a:rPr lang="zh-CN" altLang="en-US" sz="2000" dirty="0">
                <a:solidFill>
                  <a:schemeClr val="bg1"/>
                </a:solidFill>
              </a:rPr>
              <a:t>求并集并存储到</a:t>
            </a:r>
            <a:r>
              <a:rPr lang="en-US" altLang="zh-CN" sz="2000" dirty="0" err="1" smtClean="0">
                <a:solidFill>
                  <a:schemeClr val="bg1"/>
                </a:solidFill>
              </a:rPr>
              <a:t>sete</a:t>
            </a:r>
            <a:endParaRPr lang="en-US" altLang="zh-CN" sz="2000" dirty="0">
              <a:solidFill>
                <a:schemeClr val="bg1"/>
              </a:solidFill>
            </a:endParaRP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err="1" smtClean="0">
                <a:solidFill>
                  <a:schemeClr val="bg1"/>
                </a:solidFill>
              </a:rPr>
              <a:t>Redis</a:t>
            </a:r>
            <a:r>
              <a:rPr lang="zh-CN" altLang="en-US" sz="4000" dirty="0" smtClean="0">
                <a:solidFill>
                  <a:schemeClr val="bg1"/>
                </a:solidFill>
              </a:rPr>
              <a:t>常用操作</a:t>
            </a:r>
            <a:r>
              <a:rPr lang="en-US" altLang="zh-CN" sz="4000" dirty="0" smtClean="0">
                <a:solidFill>
                  <a:schemeClr val="bg1"/>
                </a:solidFill>
              </a:rPr>
              <a:t>(list, set)</a:t>
            </a:r>
            <a:r>
              <a:rPr lang="zh-CN" altLang="en-US" sz="4000" dirty="0">
                <a:solidFill>
                  <a:schemeClr val="bg1"/>
                </a:solidFill>
              </a:rPr>
              <a:t> </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09820219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519097"/>
            <a:ext cx="8429896" cy="4401205"/>
          </a:xfrm>
          <a:prstGeom prst="rect">
            <a:avLst/>
          </a:prstGeom>
        </p:spPr>
        <p:txBody>
          <a:bodyPr wrap="square">
            <a:spAutoFit/>
          </a:bodyPr>
          <a:lstStyle/>
          <a:p>
            <a:pPr>
              <a:buFontTx/>
              <a:buChar char="•"/>
            </a:pPr>
            <a:r>
              <a:rPr lang="zh-CN" altLang="en-US" sz="2000" dirty="0" smtClean="0">
                <a:solidFill>
                  <a:schemeClr val="bg1"/>
                </a:solidFill>
              </a:rPr>
              <a:t> </a:t>
            </a:r>
            <a:r>
              <a:rPr lang="en-US" altLang="zh-CN" sz="2000" dirty="0" err="1" smtClean="0">
                <a:solidFill>
                  <a:schemeClr val="bg1"/>
                </a:solidFill>
              </a:rPr>
              <a:t>sismember</a:t>
            </a:r>
            <a:r>
              <a:rPr lang="en-US" altLang="zh-CN" sz="2000" dirty="0" smtClean="0">
                <a:solidFill>
                  <a:schemeClr val="bg1"/>
                </a:solidFill>
              </a:rPr>
              <a:t> </a:t>
            </a:r>
            <a:r>
              <a:rPr lang="en-US" altLang="zh-CN" sz="2000" dirty="0">
                <a:solidFill>
                  <a:schemeClr val="bg1"/>
                </a:solidFill>
              </a:rPr>
              <a:t>seta </a:t>
            </a:r>
            <a:r>
              <a:rPr lang="en-US" altLang="zh-CN" sz="2000" dirty="0" err="1">
                <a:solidFill>
                  <a:schemeClr val="bg1"/>
                </a:solidFill>
              </a:rPr>
              <a:t>aaa</a:t>
            </a:r>
            <a:r>
              <a:rPr lang="en-US" altLang="zh-CN" sz="2000" dirty="0">
                <a:solidFill>
                  <a:schemeClr val="bg1"/>
                </a:solidFill>
              </a:rPr>
              <a:t>  //</a:t>
            </a:r>
            <a:r>
              <a:rPr lang="zh-CN" altLang="en-US" sz="2000" dirty="0">
                <a:solidFill>
                  <a:schemeClr val="bg1"/>
                </a:solidFill>
              </a:rPr>
              <a:t>判断一个元素是否属于一个集合</a:t>
            </a:r>
          </a:p>
          <a:p>
            <a:pPr>
              <a:buFontTx/>
              <a:buChar char="•"/>
            </a:pPr>
            <a:r>
              <a:rPr lang="en-US" altLang="zh-CN" sz="2000" dirty="0" smtClean="0">
                <a:solidFill>
                  <a:schemeClr val="bg1"/>
                </a:solidFill>
              </a:rPr>
              <a:t> </a:t>
            </a:r>
            <a:r>
              <a:rPr lang="en-US" altLang="zh-CN" sz="2000" dirty="0" err="1" smtClean="0">
                <a:solidFill>
                  <a:schemeClr val="bg1"/>
                </a:solidFill>
              </a:rPr>
              <a:t>srandmember</a:t>
            </a:r>
            <a:r>
              <a:rPr lang="en-US" altLang="zh-CN" sz="2000" dirty="0" smtClean="0">
                <a:solidFill>
                  <a:schemeClr val="bg1"/>
                </a:solidFill>
              </a:rPr>
              <a:t> </a:t>
            </a:r>
            <a:r>
              <a:rPr lang="en-US" altLang="zh-CN" sz="2000" dirty="0">
                <a:solidFill>
                  <a:schemeClr val="bg1"/>
                </a:solidFill>
              </a:rPr>
              <a:t> seta  //</a:t>
            </a:r>
            <a:r>
              <a:rPr lang="zh-CN" altLang="en-US" sz="2000" dirty="0">
                <a:solidFill>
                  <a:schemeClr val="bg1"/>
                </a:solidFill>
              </a:rPr>
              <a:t>随机取出一个元素，但不删除</a:t>
            </a:r>
          </a:p>
          <a:p>
            <a:pPr>
              <a:buFontTx/>
              <a:buChar char="•"/>
            </a:pPr>
            <a:r>
              <a:rPr lang="en-US" altLang="zh-CN" sz="2000" dirty="0" smtClean="0">
                <a:solidFill>
                  <a:schemeClr val="bg1"/>
                </a:solidFill>
              </a:rPr>
              <a:t> </a:t>
            </a:r>
            <a:r>
              <a:rPr lang="en-US" altLang="en-US" sz="2000" dirty="0" err="1">
                <a:solidFill>
                  <a:schemeClr val="bg1"/>
                </a:solidFill>
              </a:rPr>
              <a:t>zadd</a:t>
            </a:r>
            <a:r>
              <a:rPr lang="en-US" altLang="en-US" sz="2000" dirty="0">
                <a:solidFill>
                  <a:schemeClr val="bg1"/>
                </a:solidFill>
              </a:rPr>
              <a:t> </a:t>
            </a:r>
            <a:r>
              <a:rPr lang="en-US" altLang="en-US" sz="2000" dirty="0" err="1">
                <a:solidFill>
                  <a:schemeClr val="bg1"/>
                </a:solidFill>
              </a:rPr>
              <a:t>zseta</a:t>
            </a:r>
            <a:r>
              <a:rPr lang="en-US" altLang="en-US" sz="2000" dirty="0">
                <a:solidFill>
                  <a:schemeClr val="bg1"/>
                </a:solidFill>
              </a:rPr>
              <a:t> 11 123</a:t>
            </a:r>
            <a:r>
              <a:rPr lang="en-US" altLang="zh-CN" sz="2000" dirty="0">
                <a:solidFill>
                  <a:schemeClr val="bg1"/>
                </a:solidFill>
              </a:rPr>
              <a:t> //</a:t>
            </a:r>
            <a:r>
              <a:rPr lang="zh-CN" altLang="en-US" sz="2000" dirty="0">
                <a:solidFill>
                  <a:schemeClr val="bg1"/>
                </a:solidFill>
              </a:rPr>
              <a:t>创建有序集合</a:t>
            </a:r>
            <a:endParaRPr lang="en-US" altLang="en-US" sz="2000" dirty="0">
              <a:solidFill>
                <a:schemeClr val="bg1"/>
              </a:solidFill>
            </a:endParaRPr>
          </a:p>
          <a:p>
            <a:pPr>
              <a:buFontTx/>
              <a:buChar char="•"/>
            </a:pPr>
            <a:r>
              <a:rPr lang="en-US" altLang="zh-CN" sz="2000" dirty="0" smtClean="0">
                <a:solidFill>
                  <a:schemeClr val="bg1"/>
                </a:solidFill>
              </a:rPr>
              <a:t> </a:t>
            </a:r>
            <a:r>
              <a:rPr lang="en-US" altLang="en-US" sz="2000" dirty="0" err="1">
                <a:solidFill>
                  <a:schemeClr val="bg1"/>
                </a:solidFill>
              </a:rPr>
              <a:t>zrange</a:t>
            </a:r>
            <a:r>
              <a:rPr lang="en-US" altLang="en-US" sz="2000" dirty="0">
                <a:solidFill>
                  <a:schemeClr val="bg1"/>
                </a:solidFill>
              </a:rPr>
              <a:t> </a:t>
            </a:r>
            <a:r>
              <a:rPr lang="en-US" altLang="en-US" sz="2000" dirty="0" err="1">
                <a:solidFill>
                  <a:schemeClr val="bg1"/>
                </a:solidFill>
              </a:rPr>
              <a:t>zseta</a:t>
            </a:r>
            <a:r>
              <a:rPr lang="en-US" altLang="en-US" sz="2000" dirty="0">
                <a:solidFill>
                  <a:schemeClr val="bg1"/>
                </a:solidFill>
              </a:rPr>
              <a:t> 0 -1   //</a:t>
            </a:r>
            <a:r>
              <a:rPr lang="en-US" altLang="en-US" sz="2000" dirty="0" err="1">
                <a:solidFill>
                  <a:schemeClr val="bg1"/>
                </a:solidFill>
              </a:rPr>
              <a:t>显示所有元素，按顺序显示</a:t>
            </a:r>
            <a:endParaRPr lang="en-US" altLang="en-US" sz="2000" dirty="0">
              <a:solidFill>
                <a:schemeClr val="bg1"/>
              </a:solidFill>
            </a:endParaRPr>
          </a:p>
          <a:p>
            <a:pPr>
              <a:buFontTx/>
              <a:buChar char="•"/>
            </a:pPr>
            <a:r>
              <a:rPr lang="en-US" altLang="zh-CN" sz="2000" dirty="0" smtClean="0">
                <a:solidFill>
                  <a:schemeClr val="bg1"/>
                </a:solidFill>
              </a:rPr>
              <a:t> </a:t>
            </a:r>
            <a:r>
              <a:rPr lang="en-US" altLang="en-US" sz="2000" dirty="0" err="1">
                <a:solidFill>
                  <a:schemeClr val="bg1"/>
                </a:solidFill>
              </a:rPr>
              <a:t>zrange</a:t>
            </a:r>
            <a:r>
              <a:rPr lang="en-US" altLang="en-US" sz="2000" dirty="0">
                <a:solidFill>
                  <a:schemeClr val="bg1"/>
                </a:solidFill>
              </a:rPr>
              <a:t> </a:t>
            </a:r>
            <a:r>
              <a:rPr lang="en-US" altLang="en-US" sz="2000" dirty="0" err="1">
                <a:solidFill>
                  <a:schemeClr val="bg1"/>
                </a:solidFill>
              </a:rPr>
              <a:t>zseta</a:t>
            </a:r>
            <a:r>
              <a:rPr lang="en-US" altLang="en-US" sz="2000" dirty="0">
                <a:solidFill>
                  <a:schemeClr val="bg1"/>
                </a:solidFill>
              </a:rPr>
              <a:t> 0 -1 </a:t>
            </a:r>
            <a:r>
              <a:rPr lang="en-US" altLang="en-US" sz="2000" dirty="0" err="1">
                <a:solidFill>
                  <a:schemeClr val="bg1"/>
                </a:solidFill>
              </a:rPr>
              <a:t>withscores</a:t>
            </a:r>
            <a:r>
              <a:rPr lang="en-US" altLang="en-US" sz="2000" dirty="0">
                <a:solidFill>
                  <a:schemeClr val="bg1"/>
                </a:solidFill>
              </a:rPr>
              <a:t>   //</a:t>
            </a:r>
            <a:r>
              <a:rPr lang="en-US" altLang="en-US" sz="2000" dirty="0" err="1">
                <a:solidFill>
                  <a:schemeClr val="bg1"/>
                </a:solidFill>
              </a:rPr>
              <a:t>可以带上分值</a:t>
            </a:r>
            <a:endParaRPr lang="en-US" altLang="en-US" sz="2000" dirty="0">
              <a:solidFill>
                <a:schemeClr val="bg1"/>
              </a:solidFill>
            </a:endParaRPr>
          </a:p>
          <a:p>
            <a:pPr>
              <a:buFontTx/>
              <a:buChar char="•"/>
            </a:pPr>
            <a:r>
              <a:rPr lang="en-US" altLang="zh-CN" sz="2000" dirty="0" smtClean="0">
                <a:solidFill>
                  <a:schemeClr val="bg1"/>
                </a:solidFill>
              </a:rPr>
              <a:t> </a:t>
            </a:r>
            <a:r>
              <a:rPr lang="en-US" altLang="en-US" sz="2000" dirty="0" err="1">
                <a:solidFill>
                  <a:schemeClr val="bg1"/>
                </a:solidFill>
              </a:rPr>
              <a:t>zrem</a:t>
            </a:r>
            <a:r>
              <a:rPr lang="en-US" altLang="en-US" sz="2000" dirty="0">
                <a:solidFill>
                  <a:schemeClr val="bg1"/>
                </a:solidFill>
              </a:rPr>
              <a:t> </a:t>
            </a:r>
            <a:r>
              <a:rPr lang="en-US" altLang="en-US" sz="2000" dirty="0" err="1">
                <a:solidFill>
                  <a:schemeClr val="bg1"/>
                </a:solidFill>
              </a:rPr>
              <a:t>zseta</a:t>
            </a:r>
            <a:r>
              <a:rPr lang="en-US" altLang="en-US" sz="2000" dirty="0">
                <a:solidFill>
                  <a:schemeClr val="bg1"/>
                </a:solidFill>
              </a:rPr>
              <a:t> 222  //</a:t>
            </a:r>
            <a:r>
              <a:rPr lang="en-US" altLang="en-US" sz="2000" dirty="0" err="1">
                <a:solidFill>
                  <a:schemeClr val="bg1"/>
                </a:solidFill>
              </a:rPr>
              <a:t>删除指定元素</a:t>
            </a:r>
            <a:endParaRPr lang="en-US" altLang="en-US" sz="2000" dirty="0">
              <a:solidFill>
                <a:schemeClr val="bg1"/>
              </a:solidFill>
            </a:endParaRPr>
          </a:p>
          <a:p>
            <a:pPr>
              <a:buFontTx/>
              <a:buChar char="•"/>
            </a:pPr>
            <a:r>
              <a:rPr lang="en-US" altLang="zh-CN" sz="2000" dirty="0" smtClean="0">
                <a:solidFill>
                  <a:schemeClr val="bg1"/>
                </a:solidFill>
              </a:rPr>
              <a:t> </a:t>
            </a:r>
            <a:r>
              <a:rPr lang="en-US" altLang="en-US" sz="2000" dirty="0" err="1">
                <a:solidFill>
                  <a:schemeClr val="bg1"/>
                </a:solidFill>
              </a:rPr>
              <a:t>zrank</a:t>
            </a:r>
            <a:r>
              <a:rPr lang="en-US" altLang="en-US" sz="2000" dirty="0">
                <a:solidFill>
                  <a:schemeClr val="bg1"/>
                </a:solidFill>
              </a:rPr>
              <a:t> </a:t>
            </a:r>
            <a:r>
              <a:rPr lang="en-US" altLang="en-US" sz="2000" dirty="0" err="1">
                <a:solidFill>
                  <a:schemeClr val="bg1"/>
                </a:solidFill>
              </a:rPr>
              <a:t>zseta</a:t>
            </a:r>
            <a:r>
              <a:rPr lang="en-US" altLang="en-US" sz="2000" dirty="0">
                <a:solidFill>
                  <a:schemeClr val="bg1"/>
                </a:solidFill>
              </a:rPr>
              <a:t>  222  //返回元素的索引值，索引值从0开始，按score正向排序</a:t>
            </a:r>
          </a:p>
          <a:p>
            <a:pPr>
              <a:buFontTx/>
              <a:buChar char="•"/>
            </a:pPr>
            <a:r>
              <a:rPr lang="en-US" altLang="zh-CN" sz="2000" dirty="0" smtClean="0">
                <a:solidFill>
                  <a:schemeClr val="bg1"/>
                </a:solidFill>
              </a:rPr>
              <a:t> </a:t>
            </a:r>
            <a:r>
              <a:rPr lang="en-US" altLang="en-US" sz="2000" dirty="0" err="1">
                <a:solidFill>
                  <a:schemeClr val="bg1"/>
                </a:solidFill>
              </a:rPr>
              <a:t>zrevrank</a:t>
            </a:r>
            <a:r>
              <a:rPr lang="en-US" altLang="en-US" sz="2000" dirty="0">
                <a:solidFill>
                  <a:schemeClr val="bg1"/>
                </a:solidFill>
              </a:rPr>
              <a:t> </a:t>
            </a:r>
            <a:r>
              <a:rPr lang="en-US" altLang="en-US" sz="2000" dirty="0" err="1">
                <a:solidFill>
                  <a:schemeClr val="bg1"/>
                </a:solidFill>
              </a:rPr>
              <a:t>zseta</a:t>
            </a:r>
            <a:r>
              <a:rPr lang="en-US" altLang="en-US" sz="2000" dirty="0">
                <a:solidFill>
                  <a:schemeClr val="bg1"/>
                </a:solidFill>
              </a:rPr>
              <a:t> 222   //</a:t>
            </a:r>
            <a:r>
              <a:rPr lang="en-US" altLang="en-US" sz="2000" dirty="0" err="1">
                <a:solidFill>
                  <a:schemeClr val="bg1"/>
                </a:solidFill>
              </a:rPr>
              <a:t>同上，不同的是，按score反序排序</a:t>
            </a:r>
            <a:endParaRPr lang="en-US" altLang="en-US" sz="2000" dirty="0">
              <a:solidFill>
                <a:schemeClr val="bg1"/>
              </a:solidFill>
            </a:endParaRPr>
          </a:p>
          <a:p>
            <a:pPr>
              <a:buFontTx/>
              <a:buChar char="•"/>
            </a:pPr>
            <a:r>
              <a:rPr lang="en-US" altLang="zh-CN" sz="2000" dirty="0" smtClean="0">
                <a:solidFill>
                  <a:schemeClr val="bg1"/>
                </a:solidFill>
              </a:rPr>
              <a:t> </a:t>
            </a:r>
            <a:r>
              <a:rPr lang="en-US" altLang="en-US" sz="2000" dirty="0" err="1">
                <a:solidFill>
                  <a:schemeClr val="bg1"/>
                </a:solidFill>
              </a:rPr>
              <a:t>zrevrange</a:t>
            </a:r>
            <a:r>
              <a:rPr lang="en-US" altLang="en-US" sz="2000" dirty="0">
                <a:solidFill>
                  <a:schemeClr val="bg1"/>
                </a:solidFill>
              </a:rPr>
              <a:t>  </a:t>
            </a:r>
            <a:r>
              <a:rPr lang="en-US" altLang="en-US" sz="2000" dirty="0" err="1">
                <a:solidFill>
                  <a:schemeClr val="bg1"/>
                </a:solidFill>
              </a:rPr>
              <a:t>zseta</a:t>
            </a:r>
            <a:r>
              <a:rPr lang="en-US" altLang="en-US" sz="2000" dirty="0">
                <a:solidFill>
                  <a:schemeClr val="bg1"/>
                </a:solidFill>
              </a:rPr>
              <a:t>  0 -1  </a:t>
            </a:r>
            <a:r>
              <a:rPr lang="en-US" altLang="en-US" sz="2000" dirty="0" err="1">
                <a:solidFill>
                  <a:schemeClr val="bg1"/>
                </a:solidFill>
              </a:rPr>
              <a:t>反序显示所有元素，并带分值</a:t>
            </a:r>
            <a:endParaRPr lang="en-US" altLang="en-US" sz="2000" dirty="0">
              <a:solidFill>
                <a:schemeClr val="bg1"/>
              </a:solidFill>
            </a:endParaRPr>
          </a:p>
          <a:p>
            <a:pPr>
              <a:buFontTx/>
              <a:buChar char="•"/>
            </a:pPr>
            <a:r>
              <a:rPr lang="en-US" altLang="zh-CN" sz="2000" dirty="0" smtClean="0">
                <a:solidFill>
                  <a:schemeClr val="bg1"/>
                </a:solidFill>
              </a:rPr>
              <a:t> </a:t>
            </a:r>
            <a:r>
              <a:rPr lang="en-US" altLang="en-US" sz="2000" dirty="0" err="1">
                <a:solidFill>
                  <a:schemeClr val="bg1"/>
                </a:solidFill>
              </a:rPr>
              <a:t>zcard</a:t>
            </a:r>
            <a:r>
              <a:rPr lang="en-US" altLang="en-US" sz="2000" dirty="0">
                <a:solidFill>
                  <a:schemeClr val="bg1"/>
                </a:solidFill>
              </a:rPr>
              <a:t> </a:t>
            </a:r>
            <a:r>
              <a:rPr lang="en-US" altLang="en-US" sz="2000" dirty="0" err="1">
                <a:solidFill>
                  <a:schemeClr val="bg1"/>
                </a:solidFill>
              </a:rPr>
              <a:t>zseta</a:t>
            </a:r>
            <a:r>
              <a:rPr lang="en-US" altLang="en-US" sz="2000" dirty="0">
                <a:solidFill>
                  <a:schemeClr val="bg1"/>
                </a:solidFill>
              </a:rPr>
              <a:t>  //</a:t>
            </a:r>
            <a:r>
              <a:rPr lang="en-US" altLang="en-US" sz="2000" dirty="0" err="1">
                <a:solidFill>
                  <a:schemeClr val="bg1"/>
                </a:solidFill>
              </a:rPr>
              <a:t>返回集合中所有元素的个数</a:t>
            </a:r>
            <a:endParaRPr lang="en-US" altLang="en-US" sz="2000" dirty="0">
              <a:solidFill>
                <a:schemeClr val="bg1"/>
              </a:solidFill>
            </a:endParaRPr>
          </a:p>
          <a:p>
            <a:pPr>
              <a:buFontTx/>
              <a:buChar char="•"/>
            </a:pPr>
            <a:r>
              <a:rPr lang="en-US" altLang="zh-CN" sz="2000" dirty="0" smtClean="0">
                <a:solidFill>
                  <a:schemeClr val="bg1"/>
                </a:solidFill>
              </a:rPr>
              <a:t> </a:t>
            </a:r>
            <a:r>
              <a:rPr lang="en-US" altLang="en-US" sz="2000" dirty="0" err="1">
                <a:solidFill>
                  <a:schemeClr val="bg1"/>
                </a:solidFill>
              </a:rPr>
              <a:t>zcount</a:t>
            </a:r>
            <a:r>
              <a:rPr lang="en-US" altLang="en-US" sz="2000" dirty="0">
                <a:solidFill>
                  <a:schemeClr val="bg1"/>
                </a:solidFill>
              </a:rPr>
              <a:t>  </a:t>
            </a:r>
            <a:r>
              <a:rPr lang="en-US" altLang="en-US" sz="2000" dirty="0" err="1">
                <a:solidFill>
                  <a:schemeClr val="bg1"/>
                </a:solidFill>
              </a:rPr>
              <a:t>zseta</a:t>
            </a:r>
            <a:r>
              <a:rPr lang="en-US" altLang="en-US" sz="2000" dirty="0">
                <a:solidFill>
                  <a:schemeClr val="bg1"/>
                </a:solidFill>
              </a:rPr>
              <a:t> 1 10  //  返回分值范围1-10的元素个数</a:t>
            </a:r>
          </a:p>
          <a:p>
            <a:pPr>
              <a:buFontTx/>
              <a:buChar char="•"/>
            </a:pPr>
            <a:r>
              <a:rPr lang="en-US" altLang="zh-CN" sz="2000" dirty="0" smtClean="0">
                <a:solidFill>
                  <a:schemeClr val="bg1"/>
                </a:solidFill>
              </a:rPr>
              <a:t> </a:t>
            </a:r>
            <a:r>
              <a:rPr lang="en-US" altLang="en-US" sz="2000" dirty="0" err="1">
                <a:solidFill>
                  <a:schemeClr val="bg1"/>
                </a:solidFill>
              </a:rPr>
              <a:t>zrangebyscore</a:t>
            </a:r>
            <a:r>
              <a:rPr lang="en-US" altLang="en-US" sz="2000" dirty="0">
                <a:solidFill>
                  <a:schemeClr val="bg1"/>
                </a:solidFill>
              </a:rPr>
              <a:t>  </a:t>
            </a:r>
            <a:r>
              <a:rPr lang="en-US" altLang="en-US" sz="2000" dirty="0" err="1">
                <a:solidFill>
                  <a:schemeClr val="bg1"/>
                </a:solidFill>
              </a:rPr>
              <a:t>zseta</a:t>
            </a:r>
            <a:r>
              <a:rPr lang="en-US" altLang="en-US" sz="2000" dirty="0">
                <a:solidFill>
                  <a:schemeClr val="bg1"/>
                </a:solidFill>
              </a:rPr>
              <a:t> 1 10 // 返回分值范围1-10的元素</a:t>
            </a:r>
          </a:p>
          <a:p>
            <a:pPr>
              <a:buFontTx/>
              <a:buChar char="•"/>
            </a:pPr>
            <a:r>
              <a:rPr lang="en-US" altLang="zh-CN" sz="2000" dirty="0" smtClean="0">
                <a:solidFill>
                  <a:schemeClr val="bg1"/>
                </a:solidFill>
              </a:rPr>
              <a:t> </a:t>
            </a:r>
            <a:r>
              <a:rPr lang="en-US" altLang="en-US" sz="2000" dirty="0" err="1">
                <a:solidFill>
                  <a:schemeClr val="bg1"/>
                </a:solidFill>
              </a:rPr>
              <a:t>zremrangebyrank</a:t>
            </a:r>
            <a:r>
              <a:rPr lang="en-US" altLang="en-US" sz="2000" dirty="0">
                <a:solidFill>
                  <a:schemeClr val="bg1"/>
                </a:solidFill>
              </a:rPr>
              <a:t> </a:t>
            </a:r>
            <a:r>
              <a:rPr lang="en-US" altLang="en-US" sz="2000" dirty="0" err="1">
                <a:solidFill>
                  <a:schemeClr val="bg1"/>
                </a:solidFill>
              </a:rPr>
              <a:t>zseta</a:t>
            </a:r>
            <a:r>
              <a:rPr lang="en-US" altLang="en-US" sz="2000" dirty="0">
                <a:solidFill>
                  <a:schemeClr val="bg1"/>
                </a:solidFill>
              </a:rPr>
              <a:t>  0 2  //</a:t>
            </a:r>
            <a:r>
              <a:rPr lang="en-US" altLang="en-US" sz="2000" dirty="0" smtClean="0">
                <a:solidFill>
                  <a:schemeClr val="bg1"/>
                </a:solidFill>
              </a:rPr>
              <a:t>删除索引范围</a:t>
            </a:r>
            <a:r>
              <a:rPr lang="en-US" altLang="en-US" sz="2000" dirty="0">
                <a:solidFill>
                  <a:schemeClr val="bg1"/>
                </a:solidFill>
              </a:rPr>
              <a:t>0-2的元素，按score正向排序</a:t>
            </a:r>
          </a:p>
          <a:p>
            <a:pPr>
              <a:buFontTx/>
              <a:buChar char="•"/>
            </a:pPr>
            <a:r>
              <a:rPr lang="en-US" altLang="zh-CN" sz="2000" dirty="0" smtClean="0">
                <a:solidFill>
                  <a:schemeClr val="bg1"/>
                </a:solidFill>
              </a:rPr>
              <a:t> </a:t>
            </a:r>
            <a:r>
              <a:rPr lang="en-US" altLang="en-US" sz="2000" dirty="0" err="1">
                <a:solidFill>
                  <a:schemeClr val="bg1"/>
                </a:solidFill>
              </a:rPr>
              <a:t>zremrangebyscore</a:t>
            </a:r>
            <a:r>
              <a:rPr lang="en-US" altLang="en-US" sz="2000" dirty="0">
                <a:solidFill>
                  <a:schemeClr val="bg1"/>
                </a:solidFill>
              </a:rPr>
              <a:t> </a:t>
            </a:r>
            <a:r>
              <a:rPr lang="en-US" altLang="en-US" sz="2000" dirty="0" err="1">
                <a:solidFill>
                  <a:schemeClr val="bg1"/>
                </a:solidFill>
              </a:rPr>
              <a:t>zseta</a:t>
            </a:r>
            <a:r>
              <a:rPr lang="en-US" altLang="en-US" sz="2000" dirty="0">
                <a:solidFill>
                  <a:schemeClr val="bg1"/>
                </a:solidFill>
              </a:rPr>
              <a:t>  1 10 //删除分值范围1-10</a:t>
            </a:r>
            <a:r>
              <a:rPr lang="en-US" altLang="en-US" sz="2000" dirty="0" smtClean="0">
                <a:solidFill>
                  <a:schemeClr val="bg1"/>
                </a:solidFill>
              </a:rPr>
              <a:t>的元素</a:t>
            </a:r>
            <a:endParaRPr lang="zh-CN" altLang="en-US" sz="2000" dirty="0">
              <a:solidFill>
                <a:schemeClr val="bg1"/>
              </a:solidFill>
            </a:endParaRP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err="1" smtClean="0">
                <a:solidFill>
                  <a:schemeClr val="bg1"/>
                </a:solidFill>
              </a:rPr>
              <a:t>Redis</a:t>
            </a:r>
            <a:r>
              <a:rPr lang="zh-CN" altLang="en-US" sz="4000" dirty="0" smtClean="0">
                <a:solidFill>
                  <a:schemeClr val="bg1"/>
                </a:solidFill>
              </a:rPr>
              <a:t>常用操作</a:t>
            </a:r>
            <a:r>
              <a:rPr lang="en-US" altLang="zh-CN" sz="4000" dirty="0" smtClean="0">
                <a:solidFill>
                  <a:schemeClr val="bg1"/>
                </a:solidFill>
              </a:rPr>
              <a:t>(set, </a:t>
            </a:r>
            <a:r>
              <a:rPr lang="en-US" altLang="zh-CN" sz="4000" dirty="0" err="1" smtClean="0">
                <a:solidFill>
                  <a:schemeClr val="bg1"/>
                </a:solidFill>
              </a:rPr>
              <a:t>zset</a:t>
            </a:r>
            <a:r>
              <a:rPr lang="en-US" altLang="zh-CN" sz="4000" dirty="0" smtClean="0">
                <a:solidFill>
                  <a:schemeClr val="bg1"/>
                </a:solidFill>
              </a:rPr>
              <a:t>)</a:t>
            </a:r>
            <a:r>
              <a:rPr lang="zh-CN" altLang="en-US" sz="4000" dirty="0">
                <a:solidFill>
                  <a:schemeClr val="bg1"/>
                </a:solidFill>
              </a:rPr>
              <a:t> </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5618104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519097"/>
            <a:ext cx="8429896" cy="3477875"/>
          </a:xfrm>
          <a:prstGeom prst="rect">
            <a:avLst/>
          </a:prstGeom>
        </p:spPr>
        <p:txBody>
          <a:bodyPr wrap="square">
            <a:spAutoFit/>
          </a:bodyPr>
          <a:lstStyle/>
          <a:p>
            <a:pPr>
              <a:buFontTx/>
              <a:buChar char="•"/>
            </a:pPr>
            <a:r>
              <a:rPr lang="zh-CN" altLang="en-US" sz="2000" dirty="0" smtClean="0">
                <a:solidFill>
                  <a:schemeClr val="bg1"/>
                </a:solidFill>
              </a:rPr>
              <a:t> </a:t>
            </a:r>
            <a:r>
              <a:rPr lang="en-US" altLang="zh-CN" sz="2000" dirty="0" err="1" smtClean="0">
                <a:solidFill>
                  <a:schemeClr val="bg1"/>
                </a:solidFill>
              </a:rPr>
              <a:t>hset</a:t>
            </a:r>
            <a:r>
              <a:rPr lang="en-US" altLang="zh-CN" sz="2000" dirty="0" smtClean="0">
                <a:solidFill>
                  <a:schemeClr val="bg1"/>
                </a:solidFill>
              </a:rPr>
              <a:t> </a:t>
            </a:r>
            <a:r>
              <a:rPr lang="en-US" altLang="zh-CN" sz="2000" dirty="0">
                <a:solidFill>
                  <a:schemeClr val="bg1"/>
                </a:solidFill>
              </a:rPr>
              <a:t>user1  name </a:t>
            </a:r>
            <a:r>
              <a:rPr lang="en-US" altLang="zh-CN" sz="2000" dirty="0" err="1">
                <a:solidFill>
                  <a:schemeClr val="bg1"/>
                </a:solidFill>
              </a:rPr>
              <a:t>aming</a:t>
            </a:r>
            <a:r>
              <a:rPr lang="en-US" altLang="zh-CN" sz="2000" dirty="0">
                <a:solidFill>
                  <a:schemeClr val="bg1"/>
                </a:solidFill>
              </a:rPr>
              <a:t>  //</a:t>
            </a:r>
            <a:r>
              <a:rPr lang="zh-CN" altLang="en-US" sz="2000" dirty="0">
                <a:solidFill>
                  <a:schemeClr val="bg1"/>
                </a:solidFill>
              </a:rPr>
              <a:t>建立</a:t>
            </a:r>
            <a:r>
              <a:rPr lang="en-US" altLang="zh-CN" sz="2000" dirty="0" smtClean="0">
                <a:solidFill>
                  <a:schemeClr val="bg1"/>
                </a:solidFill>
              </a:rPr>
              <a:t>hash</a:t>
            </a:r>
          </a:p>
          <a:p>
            <a:pPr>
              <a:buFontTx/>
              <a:buChar char="•"/>
            </a:pPr>
            <a:r>
              <a:rPr lang="en-US" altLang="zh-CN" sz="2000" dirty="0">
                <a:solidFill>
                  <a:schemeClr val="bg1"/>
                </a:solidFill>
              </a:rPr>
              <a:t> </a:t>
            </a:r>
            <a:r>
              <a:rPr lang="en-US" altLang="zh-CN" sz="2000" dirty="0" err="1" smtClean="0">
                <a:solidFill>
                  <a:schemeClr val="bg1"/>
                </a:solidFill>
              </a:rPr>
              <a:t>hset</a:t>
            </a:r>
            <a:r>
              <a:rPr lang="en-US" altLang="zh-CN" sz="2000" dirty="0" smtClean="0">
                <a:solidFill>
                  <a:schemeClr val="bg1"/>
                </a:solidFill>
              </a:rPr>
              <a:t> </a:t>
            </a:r>
            <a:r>
              <a:rPr lang="en-US" altLang="zh-CN" sz="2000" dirty="0">
                <a:solidFill>
                  <a:schemeClr val="bg1"/>
                </a:solidFill>
              </a:rPr>
              <a:t>user1 age </a:t>
            </a:r>
            <a:r>
              <a:rPr lang="en-US" altLang="zh-CN" sz="2000" dirty="0" smtClean="0">
                <a:solidFill>
                  <a:schemeClr val="bg1"/>
                </a:solidFill>
              </a:rPr>
              <a:t>30 </a:t>
            </a:r>
          </a:p>
          <a:p>
            <a:pPr>
              <a:buFontTx/>
              <a:buChar char="•"/>
            </a:pPr>
            <a:r>
              <a:rPr lang="en-US" altLang="zh-CN" sz="2000" dirty="0" smtClean="0">
                <a:solidFill>
                  <a:schemeClr val="bg1"/>
                </a:solidFill>
              </a:rPr>
              <a:t> </a:t>
            </a:r>
            <a:r>
              <a:rPr lang="en-US" altLang="zh-CN" sz="2000" dirty="0" err="1" smtClean="0">
                <a:solidFill>
                  <a:schemeClr val="bg1"/>
                </a:solidFill>
              </a:rPr>
              <a:t>hset</a:t>
            </a:r>
            <a:r>
              <a:rPr lang="en-US" altLang="zh-CN" sz="2000" dirty="0" smtClean="0">
                <a:solidFill>
                  <a:schemeClr val="bg1"/>
                </a:solidFill>
              </a:rPr>
              <a:t> </a:t>
            </a:r>
            <a:r>
              <a:rPr lang="en-US" altLang="zh-CN" sz="2000" dirty="0">
                <a:solidFill>
                  <a:schemeClr val="bg1"/>
                </a:solidFill>
              </a:rPr>
              <a:t>user1 job  </a:t>
            </a:r>
            <a:r>
              <a:rPr lang="en-US" altLang="zh-CN" sz="2000" dirty="0" smtClean="0">
                <a:solidFill>
                  <a:schemeClr val="bg1"/>
                </a:solidFill>
              </a:rPr>
              <a:t>it</a:t>
            </a:r>
          </a:p>
          <a:p>
            <a:pPr>
              <a:buFontTx/>
              <a:buChar char="•"/>
            </a:pPr>
            <a:r>
              <a:rPr lang="en-US" altLang="zh-CN" sz="2000" dirty="0">
                <a:solidFill>
                  <a:schemeClr val="bg1"/>
                </a:solidFill>
              </a:rPr>
              <a:t> </a:t>
            </a:r>
            <a:r>
              <a:rPr lang="en-US" altLang="zh-CN" sz="2000" dirty="0" err="1" smtClean="0">
                <a:solidFill>
                  <a:schemeClr val="bg1"/>
                </a:solidFill>
              </a:rPr>
              <a:t>hgetall</a:t>
            </a:r>
            <a:r>
              <a:rPr lang="en-US" altLang="zh-CN" sz="2000" dirty="0" smtClean="0">
                <a:solidFill>
                  <a:schemeClr val="bg1"/>
                </a:solidFill>
              </a:rPr>
              <a:t> user1</a:t>
            </a:r>
          </a:p>
          <a:p>
            <a:pPr>
              <a:buFontTx/>
              <a:buChar char="•"/>
            </a:pPr>
            <a:r>
              <a:rPr lang="en-US" altLang="zh-CN" sz="2000" dirty="0">
                <a:solidFill>
                  <a:schemeClr val="bg1"/>
                </a:solidFill>
              </a:rPr>
              <a:t> </a:t>
            </a:r>
            <a:r>
              <a:rPr lang="en-US" altLang="zh-CN" sz="2000" dirty="0" err="1" smtClean="0">
                <a:solidFill>
                  <a:schemeClr val="bg1"/>
                </a:solidFill>
              </a:rPr>
              <a:t>hmset</a:t>
            </a:r>
            <a:r>
              <a:rPr lang="en-US" altLang="zh-CN" sz="2000" dirty="0" smtClean="0">
                <a:solidFill>
                  <a:schemeClr val="bg1"/>
                </a:solidFill>
              </a:rPr>
              <a:t> </a:t>
            </a:r>
            <a:r>
              <a:rPr lang="en-US" altLang="zh-CN" sz="2000" dirty="0">
                <a:solidFill>
                  <a:schemeClr val="bg1"/>
                </a:solidFill>
              </a:rPr>
              <a:t>user2  name </a:t>
            </a:r>
            <a:r>
              <a:rPr lang="en-US" altLang="zh-CN" sz="2000" dirty="0" err="1">
                <a:solidFill>
                  <a:schemeClr val="bg1"/>
                </a:solidFill>
              </a:rPr>
              <a:t>aming</a:t>
            </a:r>
            <a:r>
              <a:rPr lang="en-US" altLang="zh-CN" sz="2000" dirty="0">
                <a:solidFill>
                  <a:schemeClr val="bg1"/>
                </a:solidFill>
              </a:rPr>
              <a:t> age 30  job it    //</a:t>
            </a:r>
            <a:r>
              <a:rPr lang="zh-CN" altLang="en-US" sz="2000" dirty="0">
                <a:solidFill>
                  <a:schemeClr val="bg1"/>
                </a:solidFill>
              </a:rPr>
              <a:t>批量建立键值</a:t>
            </a:r>
            <a:r>
              <a:rPr lang="zh-CN" altLang="en-US" sz="2000" dirty="0" smtClean="0">
                <a:solidFill>
                  <a:schemeClr val="bg1"/>
                </a:solidFill>
              </a:rPr>
              <a:t>对</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err="1" smtClean="0">
                <a:solidFill>
                  <a:schemeClr val="bg1"/>
                </a:solidFill>
              </a:rPr>
              <a:t>hmget</a:t>
            </a:r>
            <a:r>
              <a:rPr lang="en-US" altLang="zh-CN" sz="2000" dirty="0" smtClean="0">
                <a:solidFill>
                  <a:schemeClr val="bg1"/>
                </a:solidFill>
              </a:rPr>
              <a:t> user2</a:t>
            </a:r>
          </a:p>
          <a:p>
            <a:pPr>
              <a:buFontTx/>
              <a:buChar char="•"/>
            </a:pPr>
            <a:r>
              <a:rPr lang="en-US" altLang="zh-CN" sz="2000" dirty="0">
                <a:solidFill>
                  <a:schemeClr val="bg1"/>
                </a:solidFill>
              </a:rPr>
              <a:t> </a:t>
            </a:r>
            <a:r>
              <a:rPr lang="en-US" altLang="zh-CN" sz="2000" dirty="0" err="1" smtClean="0">
                <a:solidFill>
                  <a:schemeClr val="bg1"/>
                </a:solidFill>
              </a:rPr>
              <a:t>hmget</a:t>
            </a:r>
            <a:r>
              <a:rPr lang="en-US" altLang="zh-CN" sz="2000" dirty="0" smtClean="0">
                <a:solidFill>
                  <a:schemeClr val="bg1"/>
                </a:solidFill>
              </a:rPr>
              <a:t> </a:t>
            </a:r>
            <a:r>
              <a:rPr lang="en-US" altLang="zh-CN" sz="2000" dirty="0">
                <a:solidFill>
                  <a:schemeClr val="bg1"/>
                </a:solidFill>
              </a:rPr>
              <a:t>user2 name age  </a:t>
            </a:r>
            <a:r>
              <a:rPr lang="en-US" altLang="zh-CN" sz="2000" dirty="0" smtClean="0">
                <a:solidFill>
                  <a:schemeClr val="bg1"/>
                </a:solidFill>
              </a:rPr>
              <a:t>job</a:t>
            </a:r>
          </a:p>
          <a:p>
            <a:pPr>
              <a:buFontTx/>
              <a:buChar char="•"/>
            </a:pPr>
            <a:r>
              <a:rPr lang="en-US" altLang="zh-CN" sz="2000" dirty="0">
                <a:solidFill>
                  <a:schemeClr val="bg1"/>
                </a:solidFill>
              </a:rPr>
              <a:t> </a:t>
            </a:r>
            <a:r>
              <a:rPr lang="en-US" altLang="zh-CN" sz="2000" dirty="0" err="1" smtClean="0">
                <a:solidFill>
                  <a:schemeClr val="bg1"/>
                </a:solidFill>
              </a:rPr>
              <a:t>hdel</a:t>
            </a:r>
            <a:r>
              <a:rPr lang="en-US" altLang="zh-CN" sz="2000" dirty="0" smtClean="0">
                <a:solidFill>
                  <a:schemeClr val="bg1"/>
                </a:solidFill>
              </a:rPr>
              <a:t> </a:t>
            </a:r>
            <a:r>
              <a:rPr lang="en-US" altLang="zh-CN" sz="2000" dirty="0">
                <a:solidFill>
                  <a:schemeClr val="bg1"/>
                </a:solidFill>
              </a:rPr>
              <a:t>user2 job   //</a:t>
            </a:r>
            <a:r>
              <a:rPr lang="zh-CN" altLang="en-US" sz="2000" dirty="0">
                <a:solidFill>
                  <a:schemeClr val="bg1"/>
                </a:solidFill>
              </a:rPr>
              <a:t>删除指定</a:t>
            </a:r>
            <a:r>
              <a:rPr lang="en-US" altLang="zh-CN" sz="2000" dirty="0" smtClean="0">
                <a:solidFill>
                  <a:schemeClr val="bg1"/>
                </a:solidFill>
              </a:rPr>
              <a:t>filed</a:t>
            </a:r>
          </a:p>
          <a:p>
            <a:pPr>
              <a:buFontTx/>
              <a:buChar char="•"/>
            </a:pPr>
            <a:r>
              <a:rPr lang="en-US" altLang="zh-CN" sz="2000" dirty="0">
                <a:solidFill>
                  <a:schemeClr val="bg1"/>
                </a:solidFill>
              </a:rPr>
              <a:t> </a:t>
            </a:r>
            <a:r>
              <a:rPr lang="en-US" altLang="zh-CN" sz="2000" dirty="0" err="1" smtClean="0">
                <a:solidFill>
                  <a:schemeClr val="bg1"/>
                </a:solidFill>
              </a:rPr>
              <a:t>hkeys</a:t>
            </a:r>
            <a:r>
              <a:rPr lang="en-US" altLang="zh-CN" sz="2000" dirty="0" smtClean="0">
                <a:solidFill>
                  <a:schemeClr val="bg1"/>
                </a:solidFill>
              </a:rPr>
              <a:t> </a:t>
            </a:r>
            <a:r>
              <a:rPr lang="en-US" altLang="zh-CN" sz="2000" dirty="0">
                <a:solidFill>
                  <a:schemeClr val="bg1"/>
                </a:solidFill>
              </a:rPr>
              <a:t>user2   //</a:t>
            </a:r>
            <a:r>
              <a:rPr lang="zh-CN" altLang="en-US" sz="2000" dirty="0">
                <a:solidFill>
                  <a:schemeClr val="bg1"/>
                </a:solidFill>
              </a:rPr>
              <a:t>打印所有的</a:t>
            </a:r>
            <a:r>
              <a:rPr lang="en-US" altLang="zh-CN" sz="2000" dirty="0" smtClean="0">
                <a:solidFill>
                  <a:schemeClr val="bg1"/>
                </a:solidFill>
              </a:rPr>
              <a:t>key</a:t>
            </a:r>
          </a:p>
          <a:p>
            <a:pPr>
              <a:buFontTx/>
              <a:buChar char="•"/>
            </a:pPr>
            <a:r>
              <a:rPr lang="en-US" altLang="zh-CN" sz="2000" dirty="0">
                <a:solidFill>
                  <a:schemeClr val="bg1"/>
                </a:solidFill>
              </a:rPr>
              <a:t> </a:t>
            </a:r>
            <a:r>
              <a:rPr lang="en-US" altLang="zh-CN" sz="2000" dirty="0" err="1" smtClean="0">
                <a:solidFill>
                  <a:schemeClr val="bg1"/>
                </a:solidFill>
              </a:rPr>
              <a:t>hvals</a:t>
            </a:r>
            <a:r>
              <a:rPr lang="en-US" altLang="zh-CN" sz="2000" dirty="0" smtClean="0">
                <a:solidFill>
                  <a:schemeClr val="bg1"/>
                </a:solidFill>
              </a:rPr>
              <a:t> </a:t>
            </a:r>
            <a:r>
              <a:rPr lang="en-US" altLang="zh-CN" sz="2000" dirty="0">
                <a:solidFill>
                  <a:schemeClr val="bg1"/>
                </a:solidFill>
              </a:rPr>
              <a:t>user2  //</a:t>
            </a:r>
            <a:r>
              <a:rPr lang="zh-CN" altLang="en-US" sz="2000" dirty="0">
                <a:solidFill>
                  <a:schemeClr val="bg1"/>
                </a:solidFill>
              </a:rPr>
              <a:t>打印所有的</a:t>
            </a:r>
            <a:r>
              <a:rPr lang="en-US" altLang="zh-CN" sz="2000" dirty="0" smtClean="0">
                <a:solidFill>
                  <a:schemeClr val="bg1"/>
                </a:solidFill>
              </a:rPr>
              <a:t>values</a:t>
            </a:r>
          </a:p>
          <a:p>
            <a:pPr>
              <a:buFontTx/>
              <a:buChar char="•"/>
            </a:pPr>
            <a:r>
              <a:rPr lang="en-US" altLang="zh-CN" sz="2000" dirty="0">
                <a:solidFill>
                  <a:schemeClr val="bg1"/>
                </a:solidFill>
              </a:rPr>
              <a:t> </a:t>
            </a:r>
            <a:r>
              <a:rPr lang="en-US" altLang="zh-CN" sz="2000" dirty="0" err="1" smtClean="0">
                <a:solidFill>
                  <a:schemeClr val="bg1"/>
                </a:solidFill>
              </a:rPr>
              <a:t>hlen</a:t>
            </a:r>
            <a:r>
              <a:rPr lang="en-US" altLang="zh-CN" sz="2000" dirty="0" smtClean="0">
                <a:solidFill>
                  <a:schemeClr val="bg1"/>
                </a:solidFill>
              </a:rPr>
              <a:t> </a:t>
            </a:r>
            <a:r>
              <a:rPr lang="en-US" altLang="zh-CN" sz="2000" dirty="0">
                <a:solidFill>
                  <a:schemeClr val="bg1"/>
                </a:solidFill>
              </a:rPr>
              <a:t>user2  //</a:t>
            </a:r>
            <a:r>
              <a:rPr lang="zh-CN" altLang="en-US" sz="2000" dirty="0">
                <a:solidFill>
                  <a:schemeClr val="bg1"/>
                </a:solidFill>
              </a:rPr>
              <a:t>查看</a:t>
            </a:r>
            <a:r>
              <a:rPr lang="en-US" altLang="zh-CN" sz="2000" dirty="0">
                <a:solidFill>
                  <a:schemeClr val="bg1"/>
                </a:solidFill>
              </a:rPr>
              <a:t>hash</a:t>
            </a:r>
            <a:r>
              <a:rPr lang="zh-CN" altLang="en-US" sz="2000" dirty="0">
                <a:solidFill>
                  <a:schemeClr val="bg1"/>
                </a:solidFill>
              </a:rPr>
              <a:t>有几个</a:t>
            </a:r>
            <a:r>
              <a:rPr lang="en-US" altLang="zh-CN" sz="2000" dirty="0">
                <a:solidFill>
                  <a:schemeClr val="bg1"/>
                </a:solidFill>
              </a:rPr>
              <a:t>filed</a:t>
            </a:r>
            <a:endParaRPr lang="zh-CN" altLang="en-US" sz="2000" dirty="0">
              <a:solidFill>
                <a:schemeClr val="bg1"/>
              </a:solidFill>
            </a:endParaRP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err="1" smtClean="0">
                <a:solidFill>
                  <a:schemeClr val="bg1"/>
                </a:solidFill>
              </a:rPr>
              <a:t>Redis</a:t>
            </a:r>
            <a:r>
              <a:rPr lang="zh-CN" altLang="en-US" sz="4000" dirty="0" smtClean="0">
                <a:solidFill>
                  <a:schemeClr val="bg1"/>
                </a:solidFill>
              </a:rPr>
              <a:t>常用操作</a:t>
            </a:r>
            <a:r>
              <a:rPr lang="en-US" altLang="zh-CN" sz="4000" dirty="0" smtClean="0">
                <a:solidFill>
                  <a:schemeClr val="bg1"/>
                </a:solidFill>
              </a:rPr>
              <a:t>(hash)</a:t>
            </a:r>
            <a:r>
              <a:rPr lang="zh-CN" altLang="en-US" sz="4000" dirty="0">
                <a:solidFill>
                  <a:schemeClr val="bg1"/>
                </a:solidFill>
              </a:rPr>
              <a:t> </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0544662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519097"/>
            <a:ext cx="8429896" cy="4708981"/>
          </a:xfrm>
          <a:prstGeom prst="rect">
            <a:avLst/>
          </a:prstGeom>
        </p:spPr>
        <p:txBody>
          <a:bodyPr wrap="square">
            <a:spAutoFit/>
          </a:bodyPr>
          <a:lstStyle/>
          <a:p>
            <a:pPr>
              <a:buFontTx/>
              <a:buChar char="•"/>
            </a:pPr>
            <a:r>
              <a:rPr lang="zh-CN" altLang="en-US" sz="2000" dirty="0" smtClean="0">
                <a:solidFill>
                  <a:schemeClr val="bg1"/>
                </a:solidFill>
              </a:rPr>
              <a:t> </a:t>
            </a:r>
            <a:r>
              <a:rPr lang="en-US" altLang="en-US" sz="2000" dirty="0" smtClean="0">
                <a:solidFill>
                  <a:schemeClr val="bg1"/>
                </a:solidFill>
              </a:rPr>
              <a:t>keys </a:t>
            </a:r>
            <a:r>
              <a:rPr lang="en-US" altLang="en-US" sz="2000" dirty="0">
                <a:solidFill>
                  <a:schemeClr val="bg1"/>
                </a:solidFill>
              </a:rPr>
              <a:t>*    //</a:t>
            </a:r>
            <a:r>
              <a:rPr lang="en-US" altLang="en-US" sz="2000" dirty="0" err="1">
                <a:solidFill>
                  <a:schemeClr val="bg1"/>
                </a:solidFill>
              </a:rPr>
              <a:t>取出所有</a:t>
            </a:r>
            <a:r>
              <a:rPr lang="en-US" altLang="en-US" sz="2000" dirty="0" err="1" smtClean="0">
                <a:solidFill>
                  <a:schemeClr val="bg1"/>
                </a:solidFill>
              </a:rPr>
              <a:t>key</a:t>
            </a:r>
            <a:endParaRPr lang="en-US" altLang="en-US" sz="2000" dirty="0" smtClean="0">
              <a:solidFill>
                <a:schemeClr val="bg1"/>
              </a:solidFill>
            </a:endParaRPr>
          </a:p>
          <a:p>
            <a:pPr>
              <a:buFontTx/>
              <a:buChar char="•"/>
            </a:pPr>
            <a:r>
              <a:rPr lang="en-US" altLang="en-US" sz="2000" dirty="0">
                <a:solidFill>
                  <a:schemeClr val="bg1"/>
                </a:solidFill>
              </a:rPr>
              <a:t> </a:t>
            </a:r>
            <a:r>
              <a:rPr lang="en-US" altLang="en-US" sz="2000" dirty="0" smtClean="0">
                <a:solidFill>
                  <a:schemeClr val="bg1"/>
                </a:solidFill>
              </a:rPr>
              <a:t>keys </a:t>
            </a:r>
            <a:r>
              <a:rPr lang="en-US" altLang="en-US" sz="2000" dirty="0">
                <a:solidFill>
                  <a:schemeClr val="bg1"/>
                </a:solidFill>
              </a:rPr>
              <a:t>my* //</a:t>
            </a:r>
            <a:r>
              <a:rPr lang="en-US" altLang="en-US" sz="2000" dirty="0" err="1" smtClean="0">
                <a:solidFill>
                  <a:schemeClr val="bg1"/>
                </a:solidFill>
              </a:rPr>
              <a:t>模糊匹配</a:t>
            </a:r>
            <a:endParaRPr lang="en-US" altLang="en-US" sz="2000" dirty="0" smtClean="0">
              <a:solidFill>
                <a:schemeClr val="bg1"/>
              </a:solidFill>
            </a:endParaRPr>
          </a:p>
          <a:p>
            <a:pPr>
              <a:buFontTx/>
              <a:buChar char="•"/>
            </a:pPr>
            <a:r>
              <a:rPr lang="en-US" altLang="en-US" sz="2000" dirty="0">
                <a:solidFill>
                  <a:schemeClr val="bg1"/>
                </a:solidFill>
              </a:rPr>
              <a:t> </a:t>
            </a:r>
            <a:r>
              <a:rPr lang="en-US" altLang="en-US" sz="2000" dirty="0" smtClean="0">
                <a:solidFill>
                  <a:schemeClr val="bg1"/>
                </a:solidFill>
              </a:rPr>
              <a:t>exists </a:t>
            </a:r>
            <a:r>
              <a:rPr lang="en-US" altLang="en-US" sz="2000" dirty="0">
                <a:solidFill>
                  <a:schemeClr val="bg1"/>
                </a:solidFill>
              </a:rPr>
              <a:t>name  //</a:t>
            </a:r>
            <a:r>
              <a:rPr lang="en-US" altLang="en-US" sz="2000" dirty="0" err="1">
                <a:solidFill>
                  <a:schemeClr val="bg1"/>
                </a:solidFill>
              </a:rPr>
              <a:t>有name键</a:t>
            </a:r>
            <a:r>
              <a:rPr lang="en-US" altLang="en-US" sz="2000" dirty="0">
                <a:solidFill>
                  <a:schemeClr val="bg1"/>
                </a:solidFill>
              </a:rPr>
              <a:t> 返回1 ，否则返回</a:t>
            </a:r>
            <a:r>
              <a:rPr lang="en-US" altLang="en-US" sz="2000" dirty="0" smtClean="0">
                <a:solidFill>
                  <a:schemeClr val="bg1"/>
                </a:solidFill>
              </a:rPr>
              <a:t>0；</a:t>
            </a:r>
          </a:p>
          <a:p>
            <a:pPr>
              <a:buFontTx/>
              <a:buChar char="•"/>
            </a:pPr>
            <a:r>
              <a:rPr lang="en-US" altLang="en-US" sz="2000" dirty="0">
                <a:solidFill>
                  <a:schemeClr val="bg1"/>
                </a:solidFill>
              </a:rPr>
              <a:t> </a:t>
            </a:r>
            <a:r>
              <a:rPr lang="en-US" altLang="en-US" sz="2000" dirty="0" smtClean="0">
                <a:solidFill>
                  <a:schemeClr val="bg1"/>
                </a:solidFill>
              </a:rPr>
              <a:t>del  </a:t>
            </a:r>
            <a:r>
              <a:rPr lang="en-US" altLang="en-US" sz="2000" dirty="0">
                <a:solidFill>
                  <a:schemeClr val="bg1"/>
                </a:solidFill>
              </a:rPr>
              <a:t>key1 // </a:t>
            </a:r>
            <a:r>
              <a:rPr lang="en-US" altLang="en-US" sz="2000" dirty="0" err="1">
                <a:solidFill>
                  <a:schemeClr val="bg1"/>
                </a:solidFill>
              </a:rPr>
              <a:t>删除一个key</a:t>
            </a:r>
            <a:r>
              <a:rPr lang="en-US" altLang="en-US" sz="2000" dirty="0">
                <a:solidFill>
                  <a:schemeClr val="bg1"/>
                </a:solidFill>
              </a:rPr>
              <a:t>    //成功返回1 ，否则返回</a:t>
            </a:r>
            <a:r>
              <a:rPr lang="en-US" altLang="en-US" sz="2000" dirty="0" smtClean="0">
                <a:solidFill>
                  <a:schemeClr val="bg1"/>
                </a:solidFill>
              </a:rPr>
              <a:t>0；</a:t>
            </a:r>
          </a:p>
          <a:p>
            <a:pPr>
              <a:buFontTx/>
              <a:buChar char="•"/>
            </a:pPr>
            <a:r>
              <a:rPr lang="en-US" altLang="en-US" sz="2000" dirty="0">
                <a:solidFill>
                  <a:schemeClr val="bg1"/>
                </a:solidFill>
              </a:rPr>
              <a:t> </a:t>
            </a:r>
            <a:r>
              <a:rPr lang="en-US" altLang="en-US" sz="2000" dirty="0" smtClean="0">
                <a:solidFill>
                  <a:schemeClr val="bg1"/>
                </a:solidFill>
              </a:rPr>
              <a:t>EXPIRE </a:t>
            </a:r>
            <a:r>
              <a:rPr lang="en-US" altLang="en-US" sz="2000" dirty="0">
                <a:solidFill>
                  <a:schemeClr val="bg1"/>
                </a:solidFill>
              </a:rPr>
              <a:t>key1 100  //设置key1 100s</a:t>
            </a:r>
            <a:r>
              <a:rPr lang="en-US" altLang="en-US" sz="2000" dirty="0" smtClean="0">
                <a:solidFill>
                  <a:schemeClr val="bg1"/>
                </a:solidFill>
              </a:rPr>
              <a:t>后过期</a:t>
            </a:r>
          </a:p>
          <a:p>
            <a:pPr>
              <a:buFontTx/>
              <a:buChar char="•"/>
            </a:pPr>
            <a:r>
              <a:rPr lang="en-US" altLang="en-US" sz="2000" dirty="0">
                <a:solidFill>
                  <a:schemeClr val="bg1"/>
                </a:solidFill>
              </a:rPr>
              <a:t> </a:t>
            </a:r>
            <a:r>
              <a:rPr lang="en-US" altLang="en-US" sz="2000" dirty="0" err="1" smtClean="0">
                <a:solidFill>
                  <a:schemeClr val="bg1"/>
                </a:solidFill>
              </a:rPr>
              <a:t>ttl</a:t>
            </a:r>
            <a:r>
              <a:rPr lang="en-US" altLang="en-US" sz="2000" dirty="0" smtClean="0">
                <a:solidFill>
                  <a:schemeClr val="bg1"/>
                </a:solidFill>
              </a:rPr>
              <a:t> </a:t>
            </a:r>
            <a:r>
              <a:rPr lang="en-US" altLang="en-US" sz="2000" dirty="0">
                <a:solidFill>
                  <a:schemeClr val="bg1"/>
                </a:solidFill>
              </a:rPr>
              <a:t>key // </a:t>
            </a:r>
            <a:r>
              <a:rPr lang="en-US" altLang="en-US" sz="2000" dirty="0" err="1">
                <a:solidFill>
                  <a:schemeClr val="bg1"/>
                </a:solidFill>
              </a:rPr>
              <a:t>查看键</a:t>
            </a:r>
            <a:r>
              <a:rPr lang="en-US" altLang="en-US" sz="2000" dirty="0">
                <a:solidFill>
                  <a:schemeClr val="bg1"/>
                </a:solidFill>
              </a:rPr>
              <a:t> </a:t>
            </a:r>
            <a:r>
              <a:rPr lang="en-US" altLang="en-US" sz="2000" dirty="0" err="1">
                <a:solidFill>
                  <a:schemeClr val="bg1"/>
                </a:solidFill>
              </a:rPr>
              <a:t>还有多长时间过期，单位是s,当</a:t>
            </a:r>
            <a:r>
              <a:rPr lang="en-US" altLang="en-US" sz="2000" dirty="0">
                <a:solidFill>
                  <a:schemeClr val="bg1"/>
                </a:solidFill>
              </a:rPr>
              <a:t> key </a:t>
            </a:r>
            <a:r>
              <a:rPr lang="en-US" altLang="en-US" sz="2000" dirty="0" err="1">
                <a:solidFill>
                  <a:schemeClr val="bg1"/>
                </a:solidFill>
              </a:rPr>
              <a:t>不存在时，返回</a:t>
            </a:r>
            <a:r>
              <a:rPr lang="en-US" altLang="en-US" sz="2000" dirty="0">
                <a:solidFill>
                  <a:schemeClr val="bg1"/>
                </a:solidFill>
              </a:rPr>
              <a:t> -2 。 当 key </a:t>
            </a:r>
            <a:r>
              <a:rPr lang="en-US" altLang="en-US" sz="2000" dirty="0" err="1">
                <a:solidFill>
                  <a:schemeClr val="bg1"/>
                </a:solidFill>
              </a:rPr>
              <a:t>存在但没有设置剩余生存时间时，返回</a:t>
            </a:r>
            <a:r>
              <a:rPr lang="en-US" altLang="en-US" sz="2000" dirty="0">
                <a:solidFill>
                  <a:schemeClr val="bg1"/>
                </a:solidFill>
              </a:rPr>
              <a:t> -1 。 </a:t>
            </a:r>
            <a:r>
              <a:rPr lang="en-US" altLang="en-US" sz="2000" dirty="0" err="1">
                <a:solidFill>
                  <a:schemeClr val="bg1"/>
                </a:solidFill>
              </a:rPr>
              <a:t>否则，返回</a:t>
            </a:r>
            <a:r>
              <a:rPr lang="en-US" altLang="en-US" sz="2000" dirty="0">
                <a:solidFill>
                  <a:schemeClr val="bg1"/>
                </a:solidFill>
              </a:rPr>
              <a:t> key </a:t>
            </a:r>
            <a:r>
              <a:rPr lang="en-US" altLang="en-US" sz="2000" dirty="0" err="1">
                <a:solidFill>
                  <a:schemeClr val="bg1"/>
                </a:solidFill>
              </a:rPr>
              <a:t>的剩余生存时间</a:t>
            </a:r>
            <a:r>
              <a:rPr lang="en-US" altLang="en-US" sz="2000" dirty="0" smtClean="0">
                <a:solidFill>
                  <a:schemeClr val="bg1"/>
                </a:solidFill>
              </a:rPr>
              <a:t>。</a:t>
            </a:r>
          </a:p>
          <a:p>
            <a:pPr>
              <a:buFontTx/>
              <a:buChar char="•"/>
            </a:pPr>
            <a:r>
              <a:rPr lang="en-US" altLang="en-US" sz="2000" dirty="0">
                <a:solidFill>
                  <a:schemeClr val="bg1"/>
                </a:solidFill>
              </a:rPr>
              <a:t> </a:t>
            </a:r>
            <a:r>
              <a:rPr lang="en-US" altLang="en-US" sz="2000" dirty="0" smtClean="0">
                <a:solidFill>
                  <a:schemeClr val="bg1"/>
                </a:solidFill>
              </a:rPr>
              <a:t>select  </a:t>
            </a:r>
            <a:r>
              <a:rPr lang="en-US" altLang="en-US" sz="2000" dirty="0">
                <a:solidFill>
                  <a:schemeClr val="bg1"/>
                </a:solidFill>
              </a:rPr>
              <a:t>0  //代表选择当前数据库，默认进入0 </a:t>
            </a:r>
            <a:r>
              <a:rPr lang="en-US" altLang="en-US" sz="2000" dirty="0" err="1" smtClean="0">
                <a:solidFill>
                  <a:schemeClr val="bg1"/>
                </a:solidFill>
              </a:rPr>
              <a:t>数据库</a:t>
            </a:r>
            <a:endParaRPr lang="en-US" altLang="en-US" sz="2000" dirty="0" smtClean="0">
              <a:solidFill>
                <a:schemeClr val="bg1"/>
              </a:solidFill>
            </a:endParaRPr>
          </a:p>
          <a:p>
            <a:pPr>
              <a:buFontTx/>
              <a:buChar char="•"/>
            </a:pPr>
            <a:r>
              <a:rPr lang="en-US" altLang="en-US" sz="2000" dirty="0">
                <a:solidFill>
                  <a:schemeClr val="bg1"/>
                </a:solidFill>
              </a:rPr>
              <a:t> </a:t>
            </a:r>
            <a:r>
              <a:rPr lang="en-US" altLang="en-US" sz="2000" dirty="0" smtClean="0">
                <a:solidFill>
                  <a:schemeClr val="bg1"/>
                </a:solidFill>
              </a:rPr>
              <a:t>move </a:t>
            </a:r>
            <a:r>
              <a:rPr lang="en-US" altLang="en-US" sz="2000" dirty="0">
                <a:solidFill>
                  <a:schemeClr val="bg1"/>
                </a:solidFill>
              </a:rPr>
              <a:t>age 1  // </a:t>
            </a:r>
            <a:r>
              <a:rPr lang="en-US" altLang="en-US" sz="2000" dirty="0" err="1">
                <a:solidFill>
                  <a:schemeClr val="bg1"/>
                </a:solidFill>
              </a:rPr>
              <a:t>把age</a:t>
            </a:r>
            <a:r>
              <a:rPr lang="en-US" altLang="en-US" sz="2000" dirty="0">
                <a:solidFill>
                  <a:schemeClr val="bg1"/>
                </a:solidFill>
              </a:rPr>
              <a:t> 移动到1 </a:t>
            </a:r>
            <a:r>
              <a:rPr lang="en-US" altLang="en-US" sz="2000" dirty="0" err="1" smtClean="0">
                <a:solidFill>
                  <a:schemeClr val="bg1"/>
                </a:solidFill>
              </a:rPr>
              <a:t>数据库</a:t>
            </a:r>
            <a:endParaRPr lang="en-US" altLang="en-US" sz="2000" dirty="0" smtClean="0">
              <a:solidFill>
                <a:schemeClr val="bg1"/>
              </a:solidFill>
            </a:endParaRPr>
          </a:p>
          <a:p>
            <a:pPr>
              <a:buFontTx/>
              <a:buChar char="•"/>
            </a:pPr>
            <a:r>
              <a:rPr lang="en-US" altLang="en-US" sz="2000" dirty="0">
                <a:solidFill>
                  <a:schemeClr val="bg1"/>
                </a:solidFill>
              </a:rPr>
              <a:t> </a:t>
            </a:r>
            <a:r>
              <a:rPr lang="en-US" altLang="en-US" sz="2000" dirty="0" smtClean="0">
                <a:solidFill>
                  <a:schemeClr val="bg1"/>
                </a:solidFill>
              </a:rPr>
              <a:t>persist </a:t>
            </a:r>
            <a:r>
              <a:rPr lang="en-US" altLang="en-US" sz="2000" dirty="0">
                <a:solidFill>
                  <a:schemeClr val="bg1"/>
                </a:solidFill>
              </a:rPr>
              <a:t>key1   //取消key1</a:t>
            </a:r>
            <a:r>
              <a:rPr lang="en-US" altLang="en-US" sz="2000" dirty="0" smtClean="0">
                <a:solidFill>
                  <a:schemeClr val="bg1"/>
                </a:solidFill>
              </a:rPr>
              <a:t>的过期时间</a:t>
            </a:r>
          </a:p>
          <a:p>
            <a:pPr>
              <a:buFontTx/>
              <a:buChar char="•"/>
            </a:pPr>
            <a:r>
              <a:rPr lang="en-US" altLang="en-US" sz="2000" dirty="0">
                <a:solidFill>
                  <a:schemeClr val="bg1"/>
                </a:solidFill>
              </a:rPr>
              <a:t> </a:t>
            </a:r>
            <a:r>
              <a:rPr lang="en-US" altLang="en-US" sz="2000" dirty="0" err="1" smtClean="0">
                <a:solidFill>
                  <a:schemeClr val="bg1"/>
                </a:solidFill>
              </a:rPr>
              <a:t>randomkey</a:t>
            </a:r>
            <a:r>
              <a:rPr lang="en-US" altLang="en-US" sz="2000" dirty="0" smtClean="0">
                <a:solidFill>
                  <a:schemeClr val="bg1"/>
                </a:solidFill>
              </a:rPr>
              <a:t> </a:t>
            </a:r>
            <a:r>
              <a:rPr lang="en-US" altLang="en-US" sz="2000" dirty="0">
                <a:solidFill>
                  <a:schemeClr val="bg1"/>
                </a:solidFill>
              </a:rPr>
              <a:t>//</a:t>
            </a:r>
            <a:r>
              <a:rPr lang="en-US" altLang="en-US" sz="2000" dirty="0" err="1">
                <a:solidFill>
                  <a:schemeClr val="bg1"/>
                </a:solidFill>
              </a:rPr>
              <a:t>随机返回一个</a:t>
            </a:r>
            <a:r>
              <a:rPr lang="en-US" altLang="en-US" sz="2000" dirty="0" err="1" smtClean="0">
                <a:solidFill>
                  <a:schemeClr val="bg1"/>
                </a:solidFill>
              </a:rPr>
              <a:t>key</a:t>
            </a:r>
            <a:endParaRPr lang="en-US" altLang="en-US" sz="2000" dirty="0" smtClean="0">
              <a:solidFill>
                <a:schemeClr val="bg1"/>
              </a:solidFill>
            </a:endParaRPr>
          </a:p>
          <a:p>
            <a:pPr>
              <a:buFontTx/>
              <a:buChar char="•"/>
            </a:pPr>
            <a:r>
              <a:rPr lang="en-US" altLang="en-US" sz="2000" dirty="0">
                <a:solidFill>
                  <a:schemeClr val="bg1"/>
                </a:solidFill>
              </a:rPr>
              <a:t> </a:t>
            </a:r>
            <a:r>
              <a:rPr lang="en-US" altLang="en-US" sz="2000" dirty="0" smtClean="0">
                <a:solidFill>
                  <a:schemeClr val="bg1"/>
                </a:solidFill>
              </a:rPr>
              <a:t>rename </a:t>
            </a:r>
            <a:r>
              <a:rPr lang="en-US" altLang="en-US" sz="2000" dirty="0" err="1">
                <a:solidFill>
                  <a:schemeClr val="bg1"/>
                </a:solidFill>
              </a:rPr>
              <a:t>oldname</a:t>
            </a:r>
            <a:r>
              <a:rPr lang="en-US" altLang="en-US" sz="2000" dirty="0">
                <a:solidFill>
                  <a:schemeClr val="bg1"/>
                </a:solidFill>
              </a:rPr>
              <a:t> </a:t>
            </a:r>
            <a:r>
              <a:rPr lang="en-US" altLang="en-US" sz="2000" dirty="0" err="1">
                <a:solidFill>
                  <a:schemeClr val="bg1"/>
                </a:solidFill>
              </a:rPr>
              <a:t>newname</a:t>
            </a:r>
            <a:r>
              <a:rPr lang="en-US" altLang="en-US" sz="2000" dirty="0">
                <a:solidFill>
                  <a:schemeClr val="bg1"/>
                </a:solidFill>
              </a:rPr>
              <a:t> //</a:t>
            </a:r>
            <a:r>
              <a:rPr lang="en-US" altLang="en-US" sz="2000" dirty="0" err="1">
                <a:solidFill>
                  <a:schemeClr val="bg1"/>
                </a:solidFill>
              </a:rPr>
              <a:t>重命名</a:t>
            </a:r>
            <a:r>
              <a:rPr lang="en-US" altLang="en-US" sz="2000" dirty="0" err="1" smtClean="0">
                <a:solidFill>
                  <a:schemeClr val="bg1"/>
                </a:solidFill>
              </a:rPr>
              <a:t>key</a:t>
            </a:r>
            <a:endParaRPr lang="en-US" altLang="en-US" sz="2000" dirty="0" smtClean="0">
              <a:solidFill>
                <a:schemeClr val="bg1"/>
              </a:solidFill>
            </a:endParaRPr>
          </a:p>
          <a:p>
            <a:pPr>
              <a:buFontTx/>
              <a:buChar char="•"/>
            </a:pPr>
            <a:r>
              <a:rPr lang="en-US" altLang="en-US" sz="2000" dirty="0">
                <a:solidFill>
                  <a:schemeClr val="bg1"/>
                </a:solidFill>
              </a:rPr>
              <a:t> </a:t>
            </a:r>
            <a:r>
              <a:rPr lang="en-US" altLang="en-US" sz="2000" dirty="0" smtClean="0">
                <a:solidFill>
                  <a:schemeClr val="bg1"/>
                </a:solidFill>
              </a:rPr>
              <a:t>type </a:t>
            </a:r>
            <a:r>
              <a:rPr lang="en-US" altLang="en-US" sz="2000" dirty="0">
                <a:solidFill>
                  <a:schemeClr val="bg1"/>
                </a:solidFill>
              </a:rPr>
              <a:t>key1 //</a:t>
            </a:r>
            <a:r>
              <a:rPr lang="en-US" altLang="en-US" sz="2000" dirty="0" err="1">
                <a:solidFill>
                  <a:schemeClr val="bg1"/>
                </a:solidFill>
              </a:rPr>
              <a:t>返回键的类型</a:t>
            </a:r>
            <a:endParaRPr lang="zh-CN" altLang="en-US" sz="2000" dirty="0">
              <a:solidFill>
                <a:schemeClr val="bg1"/>
              </a:solidFill>
            </a:endParaRPr>
          </a:p>
          <a:p>
            <a:pPr>
              <a:buFontTx/>
              <a:buChar char="•"/>
            </a:pPr>
            <a:endParaRPr lang="zh-CN" altLang="en-US" sz="2000" dirty="0">
              <a:solidFill>
                <a:schemeClr val="bg1"/>
              </a:solidFill>
            </a:endParaRP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err="1" smtClean="0">
                <a:solidFill>
                  <a:schemeClr val="bg1"/>
                </a:solidFill>
              </a:rPr>
              <a:t>Redis</a:t>
            </a:r>
            <a:r>
              <a:rPr lang="zh-CN" altLang="en-US" sz="4000" dirty="0" smtClean="0">
                <a:solidFill>
                  <a:schemeClr val="bg1"/>
                </a:solidFill>
              </a:rPr>
              <a:t>常用操作</a:t>
            </a:r>
            <a:r>
              <a:rPr lang="en-US" altLang="zh-CN" sz="4000" dirty="0" smtClean="0">
                <a:solidFill>
                  <a:schemeClr val="bg1"/>
                </a:solidFill>
              </a:rPr>
              <a:t>(</a:t>
            </a:r>
            <a:r>
              <a:rPr lang="zh-CN" altLang="en-US" sz="4000" dirty="0" smtClean="0">
                <a:solidFill>
                  <a:schemeClr val="bg1"/>
                </a:solidFill>
              </a:rPr>
              <a:t>键值</a:t>
            </a:r>
            <a:r>
              <a:rPr lang="en-US" altLang="zh-CN" sz="4000" dirty="0" smtClean="0">
                <a:solidFill>
                  <a:schemeClr val="bg1"/>
                </a:solidFill>
              </a:rPr>
              <a:t>)</a:t>
            </a:r>
            <a:r>
              <a:rPr lang="zh-CN" altLang="en-US" sz="4000" dirty="0">
                <a:solidFill>
                  <a:schemeClr val="bg1"/>
                </a:solidFill>
              </a:rPr>
              <a:t> </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6519919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780963"/>
            <a:ext cx="8429896" cy="3477875"/>
          </a:xfrm>
          <a:prstGeom prst="rect">
            <a:avLst/>
          </a:prstGeom>
        </p:spPr>
        <p:txBody>
          <a:bodyPr wrap="square">
            <a:spAutoFit/>
          </a:bodyPr>
          <a:lstStyle/>
          <a:p>
            <a:pPr>
              <a:buFontTx/>
              <a:buChar char="•"/>
            </a:pPr>
            <a:r>
              <a:rPr lang="en-US" altLang="zh-CN" sz="2000" dirty="0" smtClean="0">
                <a:solidFill>
                  <a:schemeClr val="bg1"/>
                </a:solidFill>
              </a:rPr>
              <a:t> </a:t>
            </a:r>
            <a:r>
              <a:rPr lang="en-US" altLang="zh-CN" sz="2000" dirty="0" err="1" smtClean="0">
                <a:solidFill>
                  <a:schemeClr val="bg1"/>
                </a:solidFill>
              </a:rPr>
              <a:t>dbsize</a:t>
            </a:r>
            <a:r>
              <a:rPr lang="en-US" altLang="zh-CN" sz="2000" dirty="0">
                <a:solidFill>
                  <a:schemeClr val="bg1"/>
                </a:solidFill>
              </a:rPr>
              <a:t>  //</a:t>
            </a:r>
            <a:r>
              <a:rPr lang="zh-CN" altLang="en-US" sz="2000" dirty="0">
                <a:solidFill>
                  <a:schemeClr val="bg1"/>
                </a:solidFill>
              </a:rPr>
              <a:t>返回当前数据库中</a:t>
            </a:r>
            <a:r>
              <a:rPr lang="en-US" altLang="zh-CN" sz="2000" dirty="0">
                <a:solidFill>
                  <a:schemeClr val="bg1"/>
                </a:solidFill>
              </a:rPr>
              <a:t>key</a:t>
            </a:r>
            <a:r>
              <a:rPr lang="zh-CN" altLang="en-US" sz="2000" dirty="0">
                <a:solidFill>
                  <a:schemeClr val="bg1"/>
                </a:solidFill>
              </a:rPr>
              <a:t>的数目</a:t>
            </a:r>
          </a:p>
          <a:p>
            <a:pPr>
              <a:buFontTx/>
              <a:buChar char="•"/>
            </a:pPr>
            <a:r>
              <a:rPr lang="en-US" altLang="zh-CN" sz="2000" dirty="0" smtClean="0">
                <a:solidFill>
                  <a:schemeClr val="bg1"/>
                </a:solidFill>
              </a:rPr>
              <a:t> </a:t>
            </a:r>
            <a:r>
              <a:rPr lang="en-US" altLang="zh-CN" sz="2000" dirty="0">
                <a:solidFill>
                  <a:schemeClr val="bg1"/>
                </a:solidFill>
              </a:rPr>
              <a:t>info  //</a:t>
            </a:r>
            <a:r>
              <a:rPr lang="zh-CN" altLang="en-US" sz="2000" dirty="0">
                <a:solidFill>
                  <a:schemeClr val="bg1"/>
                </a:solidFill>
              </a:rPr>
              <a:t>返回</a:t>
            </a:r>
            <a:r>
              <a:rPr lang="en-US" altLang="zh-CN" sz="2000" dirty="0" err="1">
                <a:solidFill>
                  <a:schemeClr val="bg1"/>
                </a:solidFill>
              </a:rPr>
              <a:t>redis</a:t>
            </a:r>
            <a:r>
              <a:rPr lang="zh-CN" altLang="en-US" sz="2000" dirty="0">
                <a:solidFill>
                  <a:schemeClr val="bg1"/>
                </a:solidFill>
              </a:rPr>
              <a:t>数据库状态信息</a:t>
            </a:r>
          </a:p>
          <a:p>
            <a:pPr>
              <a:buFontTx/>
              <a:buChar char="•"/>
            </a:pPr>
            <a:r>
              <a:rPr lang="en-US" altLang="zh-CN" sz="2000" dirty="0" smtClean="0">
                <a:solidFill>
                  <a:schemeClr val="bg1"/>
                </a:solidFill>
              </a:rPr>
              <a:t> </a:t>
            </a:r>
            <a:r>
              <a:rPr lang="en-US" altLang="zh-CN" sz="2000" dirty="0" err="1">
                <a:solidFill>
                  <a:schemeClr val="bg1"/>
                </a:solidFill>
              </a:rPr>
              <a:t>flushdb</a:t>
            </a:r>
            <a:r>
              <a:rPr lang="en-US" altLang="zh-CN" sz="2000" dirty="0">
                <a:solidFill>
                  <a:schemeClr val="bg1"/>
                </a:solidFill>
              </a:rPr>
              <a:t> //</a:t>
            </a:r>
            <a:r>
              <a:rPr lang="zh-CN" altLang="en-US" sz="2000" dirty="0">
                <a:solidFill>
                  <a:schemeClr val="bg1"/>
                </a:solidFill>
              </a:rPr>
              <a:t>清空当前数据库中所有的键</a:t>
            </a:r>
          </a:p>
          <a:p>
            <a:pPr>
              <a:buFontTx/>
              <a:buChar char="•"/>
            </a:pPr>
            <a:r>
              <a:rPr lang="en-US" altLang="zh-CN" sz="2000" dirty="0" smtClean="0">
                <a:solidFill>
                  <a:schemeClr val="bg1"/>
                </a:solidFill>
              </a:rPr>
              <a:t> </a:t>
            </a:r>
            <a:r>
              <a:rPr lang="en-US" altLang="zh-CN" sz="2000" dirty="0" err="1">
                <a:solidFill>
                  <a:schemeClr val="bg1"/>
                </a:solidFill>
              </a:rPr>
              <a:t>flushall</a:t>
            </a:r>
            <a:r>
              <a:rPr lang="en-US" altLang="zh-CN" sz="2000" dirty="0">
                <a:solidFill>
                  <a:schemeClr val="bg1"/>
                </a:solidFill>
              </a:rPr>
              <a:t>    //</a:t>
            </a:r>
            <a:r>
              <a:rPr lang="zh-CN" altLang="en-US" sz="2000" dirty="0">
                <a:solidFill>
                  <a:schemeClr val="bg1"/>
                </a:solidFill>
              </a:rPr>
              <a:t>清空所有数据库中的所有的</a:t>
            </a:r>
            <a:r>
              <a:rPr lang="en-US" altLang="zh-CN" sz="2000" dirty="0">
                <a:solidFill>
                  <a:schemeClr val="bg1"/>
                </a:solidFill>
              </a:rPr>
              <a:t>key</a:t>
            </a:r>
            <a:endParaRPr lang="zh-CN" altLang="en-US" sz="2000" dirty="0">
              <a:solidFill>
                <a:schemeClr val="bg1"/>
              </a:solidFill>
            </a:endParaRPr>
          </a:p>
          <a:p>
            <a:pPr>
              <a:buFontTx/>
              <a:buChar char="•"/>
            </a:pPr>
            <a:r>
              <a:rPr lang="en-US" altLang="zh-CN" sz="2000" dirty="0" smtClean="0">
                <a:solidFill>
                  <a:schemeClr val="bg1"/>
                </a:solidFill>
              </a:rPr>
              <a:t> </a:t>
            </a:r>
            <a:r>
              <a:rPr lang="en-US" altLang="zh-CN" sz="2000" dirty="0" err="1" smtClean="0">
                <a:solidFill>
                  <a:schemeClr val="bg1"/>
                </a:solidFill>
              </a:rPr>
              <a:t>bgsave</a:t>
            </a:r>
            <a:r>
              <a:rPr lang="en-US" altLang="zh-CN" sz="2000" dirty="0" smtClean="0">
                <a:solidFill>
                  <a:schemeClr val="bg1"/>
                </a:solidFill>
              </a:rPr>
              <a:t> //</a:t>
            </a:r>
            <a:r>
              <a:rPr lang="zh-CN" altLang="en-US" sz="2000" dirty="0" smtClean="0">
                <a:solidFill>
                  <a:schemeClr val="bg1"/>
                </a:solidFill>
              </a:rPr>
              <a:t>保存数据到 </a:t>
            </a:r>
            <a:r>
              <a:rPr lang="en-US" altLang="zh-CN" sz="2000" dirty="0" err="1" smtClean="0">
                <a:solidFill>
                  <a:schemeClr val="bg1"/>
                </a:solidFill>
              </a:rPr>
              <a:t>rdb</a:t>
            </a:r>
            <a:r>
              <a:rPr lang="zh-CN" altLang="en-US" sz="2000" dirty="0" smtClean="0">
                <a:solidFill>
                  <a:schemeClr val="bg1"/>
                </a:solidFill>
              </a:rPr>
              <a:t>文件中，在后台运行</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smtClean="0">
                <a:solidFill>
                  <a:schemeClr val="bg1"/>
                </a:solidFill>
              </a:rPr>
              <a:t>save //</a:t>
            </a:r>
            <a:r>
              <a:rPr lang="zh-CN" altLang="en-US" sz="2000" dirty="0" smtClean="0">
                <a:solidFill>
                  <a:schemeClr val="bg1"/>
                </a:solidFill>
              </a:rPr>
              <a:t>作用同上，但是在前台运行</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err="1" smtClean="0">
                <a:solidFill>
                  <a:schemeClr val="bg1"/>
                </a:solidFill>
              </a:rPr>
              <a:t>config</a:t>
            </a:r>
            <a:r>
              <a:rPr lang="en-US" altLang="zh-CN" sz="2000" dirty="0" smtClean="0">
                <a:solidFill>
                  <a:schemeClr val="bg1"/>
                </a:solidFill>
              </a:rPr>
              <a:t> get * //</a:t>
            </a:r>
            <a:r>
              <a:rPr lang="zh-CN" altLang="en-US" sz="2000" dirty="0" smtClean="0">
                <a:solidFill>
                  <a:schemeClr val="bg1"/>
                </a:solidFill>
              </a:rPr>
              <a:t>获取所有配置参数</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err="1" smtClean="0">
                <a:solidFill>
                  <a:schemeClr val="bg1"/>
                </a:solidFill>
              </a:rPr>
              <a:t>config</a:t>
            </a:r>
            <a:r>
              <a:rPr lang="en-US" altLang="zh-CN" sz="2000" dirty="0" smtClean="0">
                <a:solidFill>
                  <a:schemeClr val="bg1"/>
                </a:solidFill>
              </a:rPr>
              <a:t> get </a:t>
            </a:r>
            <a:r>
              <a:rPr lang="en-US" altLang="zh-CN" sz="2000" dirty="0" err="1" smtClean="0">
                <a:solidFill>
                  <a:schemeClr val="bg1"/>
                </a:solidFill>
              </a:rPr>
              <a:t>dir</a:t>
            </a:r>
            <a:r>
              <a:rPr lang="en-US" altLang="zh-CN" sz="2000" dirty="0" smtClean="0">
                <a:solidFill>
                  <a:schemeClr val="bg1"/>
                </a:solidFill>
              </a:rPr>
              <a:t>  //</a:t>
            </a:r>
            <a:r>
              <a:rPr lang="zh-CN" altLang="en-US" sz="2000" dirty="0" smtClean="0">
                <a:solidFill>
                  <a:schemeClr val="bg1"/>
                </a:solidFill>
              </a:rPr>
              <a:t>获取配置参数</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err="1" smtClean="0">
                <a:solidFill>
                  <a:schemeClr val="bg1"/>
                </a:solidFill>
              </a:rPr>
              <a:t>config</a:t>
            </a:r>
            <a:r>
              <a:rPr lang="en-US" altLang="zh-CN" sz="2000" dirty="0" smtClean="0">
                <a:solidFill>
                  <a:schemeClr val="bg1"/>
                </a:solidFill>
              </a:rPr>
              <a:t> set </a:t>
            </a:r>
            <a:r>
              <a:rPr lang="en-US" altLang="zh-CN" sz="2000" dirty="0" err="1" smtClean="0">
                <a:solidFill>
                  <a:schemeClr val="bg1"/>
                </a:solidFill>
              </a:rPr>
              <a:t>dir</a:t>
            </a:r>
            <a:r>
              <a:rPr lang="en-US" altLang="zh-CN" sz="2000" dirty="0" smtClean="0">
                <a:solidFill>
                  <a:schemeClr val="bg1"/>
                </a:solidFill>
              </a:rPr>
              <a:t>  //</a:t>
            </a:r>
            <a:r>
              <a:rPr lang="zh-CN" altLang="en-US" sz="2000" dirty="0" smtClean="0">
                <a:solidFill>
                  <a:schemeClr val="bg1"/>
                </a:solidFill>
              </a:rPr>
              <a:t>更改配置参数</a:t>
            </a:r>
            <a:endParaRPr lang="en-US" altLang="zh-CN" sz="2000" dirty="0" smtClean="0">
              <a:solidFill>
                <a:schemeClr val="bg1"/>
              </a:solidFill>
            </a:endParaRPr>
          </a:p>
          <a:p>
            <a:pPr>
              <a:buFontTx/>
              <a:buChar char="•"/>
            </a:pPr>
            <a:r>
              <a:rPr lang="en-US" altLang="zh-CN" sz="2000" dirty="0">
                <a:solidFill>
                  <a:schemeClr val="bg1"/>
                </a:solidFill>
              </a:rPr>
              <a:t> </a:t>
            </a:r>
            <a:r>
              <a:rPr lang="zh-CN" altLang="en-US" sz="2000" dirty="0" smtClean="0">
                <a:solidFill>
                  <a:schemeClr val="bg1"/>
                </a:solidFill>
              </a:rPr>
              <a:t>数据恢复： 首先定义或者确定</a:t>
            </a:r>
            <a:r>
              <a:rPr lang="en-US" altLang="zh-CN" sz="2000" dirty="0" err="1" smtClean="0">
                <a:solidFill>
                  <a:schemeClr val="bg1"/>
                </a:solidFill>
              </a:rPr>
              <a:t>dir</a:t>
            </a:r>
            <a:r>
              <a:rPr lang="zh-CN" altLang="en-US" sz="2000" dirty="0" smtClean="0">
                <a:solidFill>
                  <a:schemeClr val="bg1"/>
                </a:solidFill>
              </a:rPr>
              <a:t>目录和</a:t>
            </a:r>
            <a:r>
              <a:rPr lang="en-US" altLang="zh-CN" sz="2000" dirty="0" err="1" smtClean="0">
                <a:solidFill>
                  <a:schemeClr val="bg1"/>
                </a:solidFill>
              </a:rPr>
              <a:t>dbfilename</a:t>
            </a:r>
            <a:r>
              <a:rPr lang="zh-CN" altLang="en-US" sz="2000" dirty="0" smtClean="0">
                <a:solidFill>
                  <a:schemeClr val="bg1"/>
                </a:solidFill>
              </a:rPr>
              <a:t>，然后把备份的</a:t>
            </a:r>
            <a:r>
              <a:rPr lang="en-US" altLang="zh-CN" sz="2000" dirty="0" err="1" smtClean="0">
                <a:solidFill>
                  <a:schemeClr val="bg1"/>
                </a:solidFill>
              </a:rPr>
              <a:t>rdb</a:t>
            </a:r>
            <a:r>
              <a:rPr lang="zh-CN" altLang="en-US" sz="2000" dirty="0" smtClean="0">
                <a:solidFill>
                  <a:schemeClr val="bg1"/>
                </a:solidFill>
              </a:rPr>
              <a:t>文件放到</a:t>
            </a:r>
            <a:r>
              <a:rPr lang="en-US" altLang="zh-CN" sz="2000" dirty="0" err="1" smtClean="0">
                <a:solidFill>
                  <a:schemeClr val="bg1"/>
                </a:solidFill>
              </a:rPr>
              <a:t>dir</a:t>
            </a:r>
            <a:r>
              <a:rPr lang="zh-CN" altLang="en-US" sz="2000" dirty="0" smtClean="0">
                <a:solidFill>
                  <a:schemeClr val="bg1"/>
                </a:solidFill>
              </a:rPr>
              <a:t>目录下面，重启</a:t>
            </a:r>
            <a:r>
              <a:rPr lang="en-US" altLang="zh-CN" sz="2000" dirty="0" err="1" smtClean="0">
                <a:solidFill>
                  <a:schemeClr val="bg1"/>
                </a:solidFill>
              </a:rPr>
              <a:t>redis</a:t>
            </a:r>
            <a:r>
              <a:rPr lang="zh-CN" altLang="en-US" sz="2000" dirty="0" smtClean="0">
                <a:solidFill>
                  <a:schemeClr val="bg1"/>
                </a:solidFill>
              </a:rPr>
              <a:t>服务即可恢复数据</a:t>
            </a:r>
            <a:endParaRPr lang="en-US" altLang="zh-CN" sz="2000" dirty="0" smtClean="0">
              <a:solidFill>
                <a:schemeClr val="bg1"/>
              </a:solidFill>
            </a:endParaRPr>
          </a:p>
        </p:txBody>
      </p:sp>
      <p:sp>
        <p:nvSpPr>
          <p:cNvPr id="3" name="Shape 201"/>
          <p:cNvSpPr>
            <a:spLocks noChangeArrowheads="1"/>
          </p:cNvSpPr>
          <p:nvPr/>
        </p:nvSpPr>
        <p:spPr bwMode="auto">
          <a:xfrm>
            <a:off x="1468438" y="811213"/>
            <a:ext cx="7854950" cy="707884"/>
          </a:xfrm>
          <a:prstGeom prst="rect">
            <a:avLst/>
          </a:prstGeom>
          <a:noFill/>
          <a:ln w="12700">
            <a:noFill/>
            <a:miter lim="400000"/>
          </a:ln>
        </p:spPr>
        <p:txBody>
          <a:bodyPr lIns="45719" tIns="45719" rIns="45719" bIns="45719">
            <a:spAutoFit/>
          </a:bodyPr>
          <a:lstStyle/>
          <a:p>
            <a:r>
              <a:rPr lang="en-US" altLang="zh-CN" sz="4000" dirty="0" err="1" smtClean="0">
                <a:solidFill>
                  <a:schemeClr val="bg1"/>
                </a:solidFill>
              </a:rPr>
              <a:t>Redis</a:t>
            </a:r>
            <a:r>
              <a:rPr lang="zh-CN" altLang="en-US" sz="4000" dirty="0" smtClean="0">
                <a:solidFill>
                  <a:schemeClr val="bg1"/>
                </a:solidFill>
              </a:rPr>
              <a:t>常用操作</a:t>
            </a:r>
            <a:r>
              <a:rPr lang="en-US" altLang="zh-CN" sz="4000" dirty="0" smtClean="0">
                <a:solidFill>
                  <a:schemeClr val="bg1"/>
                </a:solidFill>
              </a:rPr>
              <a:t>(</a:t>
            </a:r>
            <a:r>
              <a:rPr lang="zh-CN" altLang="en-US" sz="4000" dirty="0" smtClean="0">
                <a:solidFill>
                  <a:schemeClr val="bg1"/>
                </a:solidFill>
              </a:rPr>
              <a:t>服务</a:t>
            </a:r>
            <a:r>
              <a:rPr lang="en-US" altLang="zh-CN" sz="4000" dirty="0">
                <a:solidFill>
                  <a:schemeClr val="bg1"/>
                </a:solidFill>
              </a:rPr>
              <a:t>)</a:t>
            </a:r>
            <a:r>
              <a:rPr lang="zh-CN" altLang="en-US" sz="4000" dirty="0">
                <a:solidFill>
                  <a:schemeClr val="bg1"/>
                </a:solidFill>
              </a:rPr>
              <a:t> </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0087916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505485"/>
            <a:ext cx="8429896" cy="3477875"/>
          </a:xfrm>
          <a:prstGeom prst="rect">
            <a:avLst/>
          </a:prstGeom>
        </p:spPr>
        <p:txBody>
          <a:bodyPr wrap="square">
            <a:spAutoFit/>
          </a:bodyPr>
          <a:lstStyle/>
          <a:p>
            <a:pPr>
              <a:buFontTx/>
              <a:buChar char="•"/>
            </a:pPr>
            <a:r>
              <a:rPr lang="zh-CN" altLang="en-US" sz="2000" dirty="0" smtClean="0">
                <a:solidFill>
                  <a:schemeClr val="bg1"/>
                </a:solidFill>
              </a:rPr>
              <a:t> 设置监听</a:t>
            </a:r>
            <a:r>
              <a:rPr lang="en-US" altLang="zh-CN" sz="2000" dirty="0" err="1" smtClean="0">
                <a:solidFill>
                  <a:schemeClr val="bg1"/>
                </a:solidFill>
              </a:rPr>
              <a:t>ip</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smtClean="0">
                <a:solidFill>
                  <a:schemeClr val="bg1"/>
                </a:solidFill>
              </a:rPr>
              <a:t>bind 127.0.0.1  2.2.2.2//</a:t>
            </a:r>
            <a:r>
              <a:rPr lang="zh-CN" altLang="en-US" sz="2000" dirty="0" smtClean="0">
                <a:solidFill>
                  <a:schemeClr val="bg1"/>
                </a:solidFill>
              </a:rPr>
              <a:t>可以是多个</a:t>
            </a:r>
            <a:r>
              <a:rPr lang="en-US" altLang="zh-CN" sz="2000" dirty="0" err="1" smtClean="0">
                <a:solidFill>
                  <a:schemeClr val="bg1"/>
                </a:solidFill>
              </a:rPr>
              <a:t>ip</a:t>
            </a:r>
            <a:r>
              <a:rPr lang="zh-CN" altLang="en-US" sz="2000" dirty="0" smtClean="0">
                <a:solidFill>
                  <a:schemeClr val="bg1"/>
                </a:solidFill>
              </a:rPr>
              <a:t>，用空格分隔</a:t>
            </a:r>
            <a:endParaRPr lang="en-US" altLang="zh-CN" sz="2000" dirty="0" smtClean="0">
              <a:solidFill>
                <a:schemeClr val="bg1"/>
              </a:solidFill>
            </a:endParaRPr>
          </a:p>
          <a:p>
            <a:pPr>
              <a:buFontTx/>
              <a:buChar char="•"/>
            </a:pPr>
            <a:r>
              <a:rPr lang="en-US" altLang="zh-CN" sz="2000" dirty="0">
                <a:solidFill>
                  <a:schemeClr val="bg1"/>
                </a:solidFill>
              </a:rPr>
              <a:t> </a:t>
            </a:r>
            <a:r>
              <a:rPr lang="zh-CN" altLang="en-US" sz="2000" dirty="0" smtClean="0">
                <a:solidFill>
                  <a:schemeClr val="bg1"/>
                </a:solidFill>
              </a:rPr>
              <a:t>设置监听端口  </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smtClean="0">
                <a:solidFill>
                  <a:schemeClr val="bg1"/>
                </a:solidFill>
              </a:rPr>
              <a:t>port 16000</a:t>
            </a:r>
          </a:p>
          <a:p>
            <a:pPr>
              <a:buFontTx/>
              <a:buChar char="•"/>
            </a:pPr>
            <a:r>
              <a:rPr lang="en-US" altLang="zh-CN" sz="2000" dirty="0">
                <a:solidFill>
                  <a:schemeClr val="bg1"/>
                </a:solidFill>
              </a:rPr>
              <a:t> </a:t>
            </a:r>
            <a:r>
              <a:rPr lang="zh-CN" altLang="en-US" sz="2000" dirty="0" smtClean="0">
                <a:solidFill>
                  <a:schemeClr val="bg1"/>
                </a:solidFill>
              </a:rPr>
              <a:t>设置密码 </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err="1" smtClean="0">
                <a:solidFill>
                  <a:schemeClr val="bg1"/>
                </a:solidFill>
              </a:rPr>
              <a:t>requirepass</a:t>
            </a:r>
            <a:r>
              <a:rPr lang="en-US" altLang="zh-CN" sz="2000" dirty="0" smtClean="0">
                <a:solidFill>
                  <a:schemeClr val="bg1"/>
                </a:solidFill>
              </a:rPr>
              <a:t> </a:t>
            </a:r>
            <a:r>
              <a:rPr lang="en-US" altLang="zh-CN" sz="2000" dirty="0" err="1" smtClean="0">
                <a:solidFill>
                  <a:schemeClr val="bg1"/>
                </a:solidFill>
              </a:rPr>
              <a:t>aming</a:t>
            </a:r>
            <a:r>
              <a:rPr lang="en-US" altLang="zh-CN" sz="2000" dirty="0" smtClean="0">
                <a:solidFill>
                  <a:schemeClr val="bg1"/>
                </a:solidFill>
              </a:rPr>
              <a:t>&gt;com</a:t>
            </a:r>
          </a:p>
          <a:p>
            <a:pPr>
              <a:buFontTx/>
              <a:buChar char="•"/>
            </a:pPr>
            <a:r>
              <a:rPr lang="en-US" altLang="zh-CN" sz="2000" dirty="0">
                <a:solidFill>
                  <a:schemeClr val="bg1"/>
                </a:solidFill>
              </a:rPr>
              <a:t> </a:t>
            </a:r>
            <a:r>
              <a:rPr lang="en-US" altLang="zh-CN" sz="2000" dirty="0" err="1">
                <a:solidFill>
                  <a:schemeClr val="bg1"/>
                </a:solidFill>
              </a:rPr>
              <a:t>redis</a:t>
            </a:r>
            <a:r>
              <a:rPr lang="en-US" altLang="zh-CN" sz="2000" dirty="0">
                <a:solidFill>
                  <a:schemeClr val="bg1"/>
                </a:solidFill>
              </a:rPr>
              <a:t>-cli  -a </a:t>
            </a:r>
            <a:r>
              <a:rPr lang="en-US" altLang="zh-CN" sz="2000" dirty="0" smtClean="0">
                <a:solidFill>
                  <a:schemeClr val="bg1"/>
                </a:solidFill>
              </a:rPr>
              <a:t>'</a:t>
            </a:r>
            <a:r>
              <a:rPr lang="en-US" altLang="zh-CN" sz="2000" dirty="0" err="1" smtClean="0">
                <a:solidFill>
                  <a:schemeClr val="bg1"/>
                </a:solidFill>
              </a:rPr>
              <a:t>aming</a:t>
            </a:r>
            <a:r>
              <a:rPr lang="en-US" altLang="zh-CN" sz="2000" dirty="0" smtClean="0">
                <a:solidFill>
                  <a:schemeClr val="bg1"/>
                </a:solidFill>
              </a:rPr>
              <a:t>&gt;com</a:t>
            </a:r>
            <a:r>
              <a:rPr lang="en-US" altLang="zh-CN" sz="2000" dirty="0">
                <a:solidFill>
                  <a:schemeClr val="bg1"/>
                </a:solidFill>
              </a:rPr>
              <a:t>'</a:t>
            </a:r>
            <a:endParaRPr lang="en-US" altLang="zh-CN" sz="2000" dirty="0" smtClean="0">
              <a:solidFill>
                <a:schemeClr val="bg1"/>
              </a:solidFill>
            </a:endParaRPr>
          </a:p>
          <a:p>
            <a:pPr>
              <a:buFontTx/>
              <a:buChar char="•"/>
            </a:pPr>
            <a:r>
              <a:rPr lang="en-US" altLang="zh-CN" sz="2000" dirty="0">
                <a:solidFill>
                  <a:schemeClr val="bg1"/>
                </a:solidFill>
              </a:rPr>
              <a:t> </a:t>
            </a:r>
            <a:r>
              <a:rPr lang="zh-CN" altLang="en-US" sz="2000" dirty="0" smtClean="0">
                <a:solidFill>
                  <a:schemeClr val="bg1"/>
                </a:solidFill>
              </a:rPr>
              <a:t>将</a:t>
            </a:r>
            <a:r>
              <a:rPr lang="en-US" altLang="zh-CN" sz="2000" dirty="0" err="1" smtClean="0">
                <a:solidFill>
                  <a:schemeClr val="bg1"/>
                </a:solidFill>
              </a:rPr>
              <a:t>config</a:t>
            </a:r>
            <a:r>
              <a:rPr lang="zh-CN" altLang="en-US" sz="2000" dirty="0" smtClean="0">
                <a:solidFill>
                  <a:schemeClr val="bg1"/>
                </a:solidFill>
              </a:rPr>
              <a:t>命令改名</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smtClean="0">
                <a:solidFill>
                  <a:schemeClr val="bg1"/>
                </a:solidFill>
              </a:rPr>
              <a:t>rename-command CONFIG </a:t>
            </a:r>
            <a:r>
              <a:rPr lang="en-US" altLang="zh-CN" sz="2000" dirty="0" err="1" smtClean="0">
                <a:solidFill>
                  <a:schemeClr val="bg1"/>
                </a:solidFill>
              </a:rPr>
              <a:t>aming</a:t>
            </a:r>
            <a:endParaRPr lang="en-US" altLang="zh-CN" sz="2000" dirty="0" smtClean="0">
              <a:solidFill>
                <a:schemeClr val="bg1"/>
              </a:solidFill>
            </a:endParaRPr>
          </a:p>
          <a:p>
            <a:pPr>
              <a:buFontTx/>
              <a:buChar char="•"/>
            </a:pPr>
            <a:r>
              <a:rPr lang="en-US" altLang="zh-CN" sz="2000" dirty="0">
                <a:solidFill>
                  <a:schemeClr val="bg1"/>
                </a:solidFill>
              </a:rPr>
              <a:t> </a:t>
            </a:r>
            <a:r>
              <a:rPr lang="zh-CN" altLang="en-US" sz="2000" dirty="0" smtClean="0">
                <a:solidFill>
                  <a:schemeClr val="bg1"/>
                </a:solidFill>
              </a:rPr>
              <a:t>禁掉</a:t>
            </a:r>
            <a:r>
              <a:rPr lang="en-US" altLang="zh-CN" sz="2000" dirty="0" err="1" smtClean="0">
                <a:solidFill>
                  <a:schemeClr val="bg1"/>
                </a:solidFill>
              </a:rPr>
              <a:t>config</a:t>
            </a:r>
            <a:r>
              <a:rPr lang="zh-CN" altLang="en-US" sz="2000" dirty="0" smtClean="0">
                <a:solidFill>
                  <a:schemeClr val="bg1"/>
                </a:solidFill>
              </a:rPr>
              <a:t>命令 </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smtClean="0">
                <a:solidFill>
                  <a:schemeClr val="bg1"/>
                </a:solidFill>
              </a:rPr>
              <a:t>rename-command </a:t>
            </a:r>
            <a:r>
              <a:rPr lang="en-US" altLang="zh-CN" sz="2000" dirty="0">
                <a:solidFill>
                  <a:schemeClr val="bg1"/>
                </a:solidFill>
              </a:rPr>
              <a:t>CONFIG </a:t>
            </a:r>
            <a:r>
              <a:rPr lang="en-US" altLang="zh-CN" sz="2000" dirty="0" smtClean="0">
                <a:solidFill>
                  <a:schemeClr val="bg1"/>
                </a:solidFill>
              </a:rPr>
              <a:t>“”</a:t>
            </a: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Redis</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安全设置</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1317975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2862322"/>
          </a:xfrm>
          <a:prstGeom prst="rect">
            <a:avLst/>
          </a:prstGeom>
        </p:spPr>
        <p:txBody>
          <a:bodyPr wrap="square">
            <a:spAutoFit/>
          </a:bodyPr>
          <a:lstStyle/>
          <a:p>
            <a:pPr>
              <a:buFontTx/>
              <a:buChar char="•"/>
            </a:pPr>
            <a:r>
              <a:rPr lang="zh-CN" altLang="en-US" dirty="0" smtClean="0">
                <a:solidFill>
                  <a:schemeClr val="bg1"/>
                </a:solidFill>
              </a:rPr>
              <a:t> 编辑配置文件</a:t>
            </a:r>
            <a:r>
              <a:rPr lang="en-US" altLang="zh-CN" dirty="0" smtClean="0">
                <a:solidFill>
                  <a:schemeClr val="bg1"/>
                </a:solidFill>
              </a:rPr>
              <a:t>/etc/</a:t>
            </a:r>
            <a:r>
              <a:rPr lang="en-US" altLang="zh-CN" dirty="0" err="1" smtClean="0">
                <a:solidFill>
                  <a:schemeClr val="bg1"/>
                </a:solidFill>
              </a:rPr>
              <a:t>redis.conf</a:t>
            </a:r>
            <a:endParaRPr lang="en-US" altLang="zh-CN" dirty="0" smtClean="0">
              <a:solidFill>
                <a:schemeClr val="bg1"/>
              </a:solidFill>
            </a:endParaRPr>
          </a:p>
          <a:p>
            <a:pPr>
              <a:buFontTx/>
              <a:buChar char="•"/>
            </a:pPr>
            <a:r>
              <a:rPr lang="en-US" altLang="zh-CN" dirty="0">
                <a:solidFill>
                  <a:schemeClr val="bg1"/>
                </a:solidFill>
              </a:rPr>
              <a:t> </a:t>
            </a:r>
            <a:r>
              <a:rPr lang="zh-CN" altLang="en-US" dirty="0" smtClean="0">
                <a:solidFill>
                  <a:schemeClr val="bg1"/>
                </a:solidFill>
              </a:rPr>
              <a:t>针对慢</a:t>
            </a:r>
            <a:r>
              <a:rPr lang="zh-CN" altLang="en-US" dirty="0">
                <a:solidFill>
                  <a:schemeClr val="bg1"/>
                </a:solidFill>
              </a:rPr>
              <a:t>查询</a:t>
            </a:r>
            <a:r>
              <a:rPr lang="zh-CN" altLang="en-US" dirty="0" smtClean="0">
                <a:solidFill>
                  <a:schemeClr val="bg1"/>
                </a:solidFill>
              </a:rPr>
              <a:t>日志，可以</a:t>
            </a:r>
            <a:r>
              <a:rPr lang="zh-CN" altLang="en-US" dirty="0">
                <a:solidFill>
                  <a:schemeClr val="bg1"/>
                </a:solidFill>
              </a:rPr>
              <a:t>设置两个参数，一个是执行时长，单位是微秒，另一个是</a:t>
            </a:r>
            <a:r>
              <a:rPr lang="zh-CN" altLang="en-US" dirty="0" smtClean="0">
                <a:solidFill>
                  <a:schemeClr val="bg1"/>
                </a:solidFill>
              </a:rPr>
              <a:t>慢查询日志</a:t>
            </a:r>
            <a:r>
              <a:rPr lang="zh-CN" altLang="en-US" dirty="0">
                <a:solidFill>
                  <a:schemeClr val="bg1"/>
                </a:solidFill>
              </a:rPr>
              <a:t>的长度。当一个新的命令被写入日志时，最老的一条会从命令日志队列中被移除。 </a:t>
            </a:r>
            <a:endParaRPr lang="en-US" altLang="zh-CN" dirty="0" smtClean="0">
              <a:solidFill>
                <a:schemeClr val="bg1"/>
              </a:solidFill>
            </a:endParaRPr>
          </a:p>
          <a:p>
            <a:pPr>
              <a:buFontTx/>
              <a:buChar char="•"/>
            </a:pPr>
            <a:r>
              <a:rPr lang="en-US" altLang="zh-CN" dirty="0">
                <a:solidFill>
                  <a:schemeClr val="bg1"/>
                </a:solidFill>
              </a:rPr>
              <a:t> </a:t>
            </a:r>
            <a:r>
              <a:rPr lang="en-US" altLang="zh-CN" dirty="0" err="1" smtClean="0">
                <a:solidFill>
                  <a:schemeClr val="bg1"/>
                </a:solidFill>
              </a:rPr>
              <a:t>slowlog</a:t>
            </a:r>
            <a:r>
              <a:rPr lang="en-US" altLang="zh-CN" dirty="0" smtClean="0">
                <a:solidFill>
                  <a:schemeClr val="bg1"/>
                </a:solidFill>
              </a:rPr>
              <a:t>-log-slower-than 1000 //</a:t>
            </a:r>
            <a:r>
              <a:rPr lang="zh-CN" altLang="en-US" dirty="0" smtClean="0">
                <a:solidFill>
                  <a:schemeClr val="bg1"/>
                </a:solidFill>
              </a:rPr>
              <a:t>单位</a:t>
            </a:r>
            <a:r>
              <a:rPr lang="en-US" altLang="zh-CN" dirty="0" err="1" smtClean="0">
                <a:solidFill>
                  <a:schemeClr val="bg1"/>
                </a:solidFill>
              </a:rPr>
              <a:t>ms</a:t>
            </a:r>
            <a:r>
              <a:rPr lang="zh-CN" altLang="en-US" dirty="0" smtClean="0">
                <a:solidFill>
                  <a:schemeClr val="bg1"/>
                </a:solidFill>
              </a:rPr>
              <a:t>，表示慢</a:t>
            </a:r>
            <a:r>
              <a:rPr lang="zh-CN" altLang="en-US" dirty="0">
                <a:solidFill>
                  <a:schemeClr val="bg1"/>
                </a:solidFill>
              </a:rPr>
              <a:t>于</a:t>
            </a:r>
            <a:r>
              <a:rPr lang="en-US" altLang="zh-CN" dirty="0" smtClean="0">
                <a:solidFill>
                  <a:schemeClr val="bg1"/>
                </a:solidFill>
              </a:rPr>
              <a:t>1000ms</a:t>
            </a:r>
            <a:r>
              <a:rPr lang="zh-CN" altLang="en-US" dirty="0">
                <a:solidFill>
                  <a:schemeClr val="bg1"/>
                </a:solidFill>
              </a:rPr>
              <a:t>则记录</a:t>
            </a:r>
            <a:r>
              <a:rPr lang="zh-CN" altLang="en-US" dirty="0" smtClean="0">
                <a:solidFill>
                  <a:schemeClr val="bg1"/>
                </a:solidFill>
              </a:rPr>
              <a:t>日志</a:t>
            </a:r>
            <a:endParaRPr lang="en-US" altLang="zh-CN" dirty="0" smtClean="0">
              <a:solidFill>
                <a:schemeClr val="bg1"/>
              </a:solidFill>
            </a:endParaRPr>
          </a:p>
          <a:p>
            <a:pPr>
              <a:buFontTx/>
              <a:buChar char="•"/>
            </a:pPr>
            <a:r>
              <a:rPr lang="en-US" altLang="zh-CN" dirty="0">
                <a:solidFill>
                  <a:schemeClr val="bg1"/>
                </a:solidFill>
              </a:rPr>
              <a:t> </a:t>
            </a:r>
            <a:r>
              <a:rPr lang="en-US" altLang="zh-CN" dirty="0" err="1" smtClean="0">
                <a:solidFill>
                  <a:schemeClr val="bg1"/>
                </a:solidFill>
              </a:rPr>
              <a:t>slowlog</a:t>
            </a:r>
            <a:r>
              <a:rPr lang="en-US" altLang="zh-CN" dirty="0" smtClean="0">
                <a:solidFill>
                  <a:schemeClr val="bg1"/>
                </a:solidFill>
              </a:rPr>
              <a:t>-max-</a:t>
            </a:r>
            <a:r>
              <a:rPr lang="en-US" altLang="zh-CN" dirty="0" err="1" smtClean="0">
                <a:solidFill>
                  <a:schemeClr val="bg1"/>
                </a:solidFill>
              </a:rPr>
              <a:t>len</a:t>
            </a:r>
            <a:r>
              <a:rPr lang="en-US" altLang="zh-CN" dirty="0" smtClean="0">
                <a:solidFill>
                  <a:schemeClr val="bg1"/>
                </a:solidFill>
              </a:rPr>
              <a:t> </a:t>
            </a:r>
            <a:r>
              <a:rPr lang="en-US" altLang="zh-CN" dirty="0">
                <a:solidFill>
                  <a:schemeClr val="bg1"/>
                </a:solidFill>
              </a:rPr>
              <a:t>128  </a:t>
            </a:r>
            <a:r>
              <a:rPr lang="en-US" altLang="zh-CN" dirty="0" smtClean="0">
                <a:solidFill>
                  <a:schemeClr val="bg1"/>
                </a:solidFill>
              </a:rPr>
              <a:t>//</a:t>
            </a:r>
            <a:r>
              <a:rPr lang="zh-CN" altLang="en-US" dirty="0" smtClean="0">
                <a:solidFill>
                  <a:schemeClr val="bg1"/>
                </a:solidFill>
              </a:rPr>
              <a:t>定义日志长度，表示最多存</a:t>
            </a:r>
            <a:r>
              <a:rPr lang="en-US" altLang="zh-CN" dirty="0" smtClean="0">
                <a:solidFill>
                  <a:schemeClr val="bg1"/>
                </a:solidFill>
              </a:rPr>
              <a:t>128</a:t>
            </a:r>
            <a:r>
              <a:rPr lang="zh-CN" altLang="en-US" dirty="0" smtClean="0">
                <a:solidFill>
                  <a:schemeClr val="bg1"/>
                </a:solidFill>
              </a:rPr>
              <a:t>条</a:t>
            </a:r>
            <a:endParaRPr lang="en-US" altLang="zh-CN" dirty="0" smtClean="0">
              <a:solidFill>
                <a:schemeClr val="bg1"/>
              </a:solidFill>
            </a:endParaRPr>
          </a:p>
          <a:p>
            <a:pPr>
              <a:buFontTx/>
              <a:buChar char="•"/>
            </a:pPr>
            <a:r>
              <a:rPr lang="en-US" altLang="zh-CN" dirty="0">
                <a:solidFill>
                  <a:schemeClr val="bg1"/>
                </a:solidFill>
              </a:rPr>
              <a:t> </a:t>
            </a:r>
            <a:r>
              <a:rPr lang="en-US" altLang="zh-CN" dirty="0" err="1" smtClean="0">
                <a:solidFill>
                  <a:schemeClr val="bg1"/>
                </a:solidFill>
              </a:rPr>
              <a:t>slowlog</a:t>
            </a:r>
            <a:r>
              <a:rPr lang="en-US" altLang="zh-CN" dirty="0" smtClean="0">
                <a:solidFill>
                  <a:schemeClr val="bg1"/>
                </a:solidFill>
              </a:rPr>
              <a:t> get //</a:t>
            </a:r>
            <a:r>
              <a:rPr lang="zh-CN" altLang="en-US" dirty="0" smtClean="0">
                <a:solidFill>
                  <a:schemeClr val="bg1"/>
                </a:solidFill>
              </a:rPr>
              <a:t>列出所有的慢查询日志</a:t>
            </a:r>
            <a:endParaRPr lang="en-US" altLang="zh-CN" dirty="0" smtClean="0">
              <a:solidFill>
                <a:schemeClr val="bg1"/>
              </a:solidFill>
            </a:endParaRPr>
          </a:p>
          <a:p>
            <a:pPr>
              <a:buFontTx/>
              <a:buChar char="•"/>
            </a:pPr>
            <a:r>
              <a:rPr lang="en-US" altLang="zh-CN" dirty="0">
                <a:solidFill>
                  <a:schemeClr val="bg1"/>
                </a:solidFill>
              </a:rPr>
              <a:t> </a:t>
            </a:r>
            <a:r>
              <a:rPr lang="en-US" altLang="zh-CN" dirty="0" err="1" smtClean="0">
                <a:solidFill>
                  <a:schemeClr val="bg1"/>
                </a:solidFill>
              </a:rPr>
              <a:t>slowlog</a:t>
            </a:r>
            <a:r>
              <a:rPr lang="en-US" altLang="zh-CN" dirty="0" smtClean="0">
                <a:solidFill>
                  <a:schemeClr val="bg1"/>
                </a:solidFill>
              </a:rPr>
              <a:t> get 2 //</a:t>
            </a:r>
            <a:r>
              <a:rPr lang="zh-CN" altLang="en-US" dirty="0" smtClean="0">
                <a:solidFill>
                  <a:schemeClr val="bg1"/>
                </a:solidFill>
              </a:rPr>
              <a:t>只列出</a:t>
            </a:r>
            <a:r>
              <a:rPr lang="en-US" altLang="zh-CN" dirty="0" smtClean="0">
                <a:solidFill>
                  <a:schemeClr val="bg1"/>
                </a:solidFill>
              </a:rPr>
              <a:t>2</a:t>
            </a:r>
            <a:r>
              <a:rPr lang="zh-CN" altLang="en-US" dirty="0" smtClean="0">
                <a:solidFill>
                  <a:schemeClr val="bg1"/>
                </a:solidFill>
              </a:rPr>
              <a:t>条</a:t>
            </a:r>
            <a:endParaRPr lang="en-US" altLang="zh-CN" dirty="0" smtClean="0">
              <a:solidFill>
                <a:schemeClr val="bg1"/>
              </a:solidFill>
            </a:endParaRPr>
          </a:p>
          <a:p>
            <a:pPr>
              <a:buFontTx/>
              <a:buChar char="•"/>
            </a:pPr>
            <a:r>
              <a:rPr lang="en-US" altLang="zh-CN" dirty="0">
                <a:solidFill>
                  <a:schemeClr val="bg1"/>
                </a:solidFill>
              </a:rPr>
              <a:t> </a:t>
            </a:r>
            <a:r>
              <a:rPr lang="en-US" altLang="zh-CN" dirty="0" err="1" smtClean="0">
                <a:solidFill>
                  <a:schemeClr val="bg1"/>
                </a:solidFill>
              </a:rPr>
              <a:t>slowlog</a:t>
            </a:r>
            <a:r>
              <a:rPr lang="en-US" altLang="zh-CN" dirty="0" smtClean="0">
                <a:solidFill>
                  <a:schemeClr val="bg1"/>
                </a:solidFill>
              </a:rPr>
              <a:t> </a:t>
            </a:r>
            <a:r>
              <a:rPr lang="en-US" altLang="zh-CN" dirty="0" err="1" smtClean="0">
                <a:solidFill>
                  <a:schemeClr val="bg1"/>
                </a:solidFill>
              </a:rPr>
              <a:t>len</a:t>
            </a:r>
            <a:r>
              <a:rPr lang="en-US" altLang="zh-CN" dirty="0" smtClean="0">
                <a:solidFill>
                  <a:schemeClr val="bg1"/>
                </a:solidFill>
              </a:rPr>
              <a:t> //</a:t>
            </a:r>
            <a:r>
              <a:rPr lang="zh-CN" altLang="en-US" dirty="0" smtClean="0">
                <a:solidFill>
                  <a:schemeClr val="bg1"/>
                </a:solidFill>
              </a:rPr>
              <a:t>查看慢查询日志条数</a:t>
            </a:r>
            <a:endParaRPr lang="zh-CN" altLang="en-US" dirty="0">
              <a:solidFill>
                <a:schemeClr val="bg1"/>
              </a:solidFill>
            </a:endParaRPr>
          </a:p>
          <a:p>
            <a:pPr>
              <a:buFontTx/>
              <a:buChar char="•"/>
            </a:pPr>
            <a:endParaRPr lang="en-US" altLang="zh-CN" dirty="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err="1" smtClean="0">
                <a:solidFill>
                  <a:schemeClr val="bg1"/>
                </a:solidFill>
              </a:rPr>
              <a:t>Redis</a:t>
            </a:r>
            <a:r>
              <a:rPr lang="zh-CN" altLang="en-US" sz="4000" dirty="0" smtClean="0">
                <a:solidFill>
                  <a:schemeClr val="bg1"/>
                </a:solidFill>
              </a:rPr>
              <a:t>慢查询日志</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8958742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3693319"/>
          </a:xfrm>
          <a:prstGeom prst="rect">
            <a:avLst/>
          </a:prstGeom>
        </p:spPr>
        <p:txBody>
          <a:bodyPr wrap="square">
            <a:spAutoFit/>
          </a:bodyPr>
          <a:lstStyle/>
          <a:p>
            <a:pPr>
              <a:buFontTx/>
              <a:buChar char="•"/>
            </a:pPr>
            <a:r>
              <a:rPr lang="zh-CN" altLang="en-US" dirty="0" smtClean="0">
                <a:solidFill>
                  <a:schemeClr val="bg1"/>
                </a:solidFill>
              </a:rPr>
              <a:t> </a:t>
            </a:r>
            <a:r>
              <a:rPr lang="en-US" altLang="zh-CN" dirty="0" smtClean="0">
                <a:solidFill>
                  <a:schemeClr val="bg1"/>
                </a:solidFill>
              </a:rPr>
              <a:t>cd /</a:t>
            </a:r>
            <a:r>
              <a:rPr lang="en-US" altLang="zh-CN" dirty="0" err="1" smtClean="0">
                <a:solidFill>
                  <a:schemeClr val="bg1"/>
                </a:solidFill>
              </a:rPr>
              <a:t>usr</a:t>
            </a:r>
            <a:r>
              <a:rPr lang="en-US" altLang="zh-CN" dirty="0" smtClean="0">
                <a:solidFill>
                  <a:schemeClr val="bg1"/>
                </a:solidFill>
              </a:rPr>
              <a:t>/local/</a:t>
            </a:r>
            <a:r>
              <a:rPr lang="en-US" altLang="zh-CN" dirty="0" err="1" smtClean="0">
                <a:solidFill>
                  <a:schemeClr val="bg1"/>
                </a:solidFill>
              </a:rPr>
              <a:t>src</a:t>
            </a:r>
            <a:endParaRPr lang="en-US" altLang="zh-CN" dirty="0" smtClean="0">
              <a:solidFill>
                <a:schemeClr val="bg1"/>
              </a:solidFill>
            </a:endParaRPr>
          </a:p>
          <a:p>
            <a:pPr>
              <a:buFontTx/>
              <a:buChar char="•"/>
            </a:pPr>
            <a:r>
              <a:rPr lang="en-US" altLang="zh-CN" dirty="0">
                <a:solidFill>
                  <a:schemeClr val="bg1"/>
                </a:solidFill>
              </a:rPr>
              <a:t> </a:t>
            </a:r>
            <a:r>
              <a:rPr lang="pt-BR" altLang="zh-CN" dirty="0">
                <a:solidFill>
                  <a:schemeClr val="bg1"/>
                </a:solidFill>
              </a:rPr>
              <a:t>wget </a:t>
            </a:r>
            <a:r>
              <a:rPr lang="pt-BR" altLang="zh-CN" dirty="0">
                <a:solidFill>
                  <a:schemeClr val="bg1"/>
                </a:solidFill>
              </a:rPr>
              <a:t>https://coding.net/u/aminglinux/p/yuanke_centos7/git/raw/master/21NOSQL/phpredis.zip</a:t>
            </a:r>
            <a:endParaRPr lang="pt-BR" altLang="zh-CN" dirty="0" smtClean="0">
              <a:solidFill>
                <a:schemeClr val="bg1"/>
              </a:solidFill>
            </a:endParaRPr>
          </a:p>
          <a:p>
            <a:pPr>
              <a:buFontTx/>
              <a:buChar char="•"/>
            </a:pPr>
            <a:r>
              <a:rPr lang="pt-BR" altLang="zh-CN" dirty="0">
                <a:solidFill>
                  <a:schemeClr val="bg1"/>
                </a:solidFill>
              </a:rPr>
              <a:t> </a:t>
            </a:r>
            <a:r>
              <a:rPr lang="en-US" altLang="zh-CN" dirty="0" smtClean="0">
                <a:solidFill>
                  <a:schemeClr val="bg1"/>
                </a:solidFill>
              </a:rPr>
              <a:t>unzip phpredis.zip</a:t>
            </a:r>
          </a:p>
          <a:p>
            <a:pPr>
              <a:buFontTx/>
              <a:buChar char="•"/>
            </a:pPr>
            <a:r>
              <a:rPr lang="en-US" altLang="zh-CN" dirty="0">
                <a:solidFill>
                  <a:schemeClr val="bg1"/>
                </a:solidFill>
              </a:rPr>
              <a:t> </a:t>
            </a:r>
            <a:r>
              <a:rPr lang="en-US" altLang="zh-CN" dirty="0" smtClean="0">
                <a:solidFill>
                  <a:schemeClr val="bg1"/>
                </a:solidFill>
              </a:rPr>
              <a:t>cd </a:t>
            </a:r>
            <a:r>
              <a:rPr lang="en-US" altLang="zh-CN" dirty="0" err="1" smtClean="0">
                <a:solidFill>
                  <a:schemeClr val="bg1"/>
                </a:solidFill>
              </a:rPr>
              <a:t>phpredis</a:t>
            </a:r>
            <a:r>
              <a:rPr lang="en-US" altLang="zh-CN" dirty="0" smtClean="0">
                <a:solidFill>
                  <a:schemeClr val="bg1"/>
                </a:solidFill>
              </a:rPr>
              <a:t>-develop</a:t>
            </a:r>
          </a:p>
          <a:p>
            <a:pPr>
              <a:buFontTx/>
              <a:buChar char="•"/>
            </a:pPr>
            <a:r>
              <a:rPr lang="en-US" altLang="zh-CN" dirty="0">
                <a:solidFill>
                  <a:schemeClr val="bg1"/>
                </a:solidFill>
              </a:rPr>
              <a:t> /</a:t>
            </a:r>
            <a:r>
              <a:rPr lang="en-US" altLang="zh-CN" dirty="0" err="1" smtClean="0">
                <a:solidFill>
                  <a:schemeClr val="bg1"/>
                </a:solidFill>
              </a:rPr>
              <a:t>usr</a:t>
            </a:r>
            <a:r>
              <a:rPr lang="en-US" altLang="zh-CN" dirty="0" smtClean="0">
                <a:solidFill>
                  <a:schemeClr val="bg1"/>
                </a:solidFill>
              </a:rPr>
              <a:t>/local/</a:t>
            </a:r>
            <a:r>
              <a:rPr lang="en-US" altLang="zh-CN" dirty="0" err="1" smtClean="0">
                <a:solidFill>
                  <a:schemeClr val="bg1"/>
                </a:solidFill>
              </a:rPr>
              <a:t>php</a:t>
            </a:r>
            <a:r>
              <a:rPr lang="en-US" altLang="zh-CN" dirty="0" smtClean="0">
                <a:solidFill>
                  <a:schemeClr val="bg1"/>
                </a:solidFill>
              </a:rPr>
              <a:t>-fpm/bin/</a:t>
            </a:r>
            <a:r>
              <a:rPr lang="en-US" altLang="zh-CN" dirty="0" err="1" smtClean="0">
                <a:solidFill>
                  <a:schemeClr val="bg1"/>
                </a:solidFill>
              </a:rPr>
              <a:t>phpize</a:t>
            </a:r>
            <a:endParaRPr lang="en-US" altLang="zh-CN" dirty="0" smtClean="0">
              <a:solidFill>
                <a:schemeClr val="bg1"/>
              </a:solidFill>
            </a:endParaRPr>
          </a:p>
          <a:p>
            <a:pPr>
              <a:buFontTx/>
              <a:buChar char="•"/>
            </a:pPr>
            <a:r>
              <a:rPr lang="en-US" altLang="zh-CN" dirty="0">
                <a:solidFill>
                  <a:schemeClr val="bg1"/>
                </a:solidFill>
              </a:rPr>
              <a:t> ./configure --with-</a:t>
            </a:r>
            <a:r>
              <a:rPr lang="en-US" altLang="zh-CN" dirty="0" err="1">
                <a:solidFill>
                  <a:schemeClr val="bg1"/>
                </a:solidFill>
              </a:rPr>
              <a:t>php</a:t>
            </a:r>
            <a:r>
              <a:rPr lang="en-US" altLang="zh-CN" dirty="0">
                <a:solidFill>
                  <a:schemeClr val="bg1"/>
                </a:solidFill>
              </a:rPr>
              <a:t>-</a:t>
            </a:r>
            <a:r>
              <a:rPr lang="en-US" altLang="zh-CN" dirty="0" err="1">
                <a:solidFill>
                  <a:schemeClr val="bg1"/>
                </a:solidFill>
              </a:rPr>
              <a:t>config</a:t>
            </a:r>
            <a:r>
              <a:rPr lang="en-US" altLang="zh-CN" dirty="0">
                <a:solidFill>
                  <a:schemeClr val="bg1"/>
                </a:solidFill>
              </a:rPr>
              <a:t>=/</a:t>
            </a:r>
            <a:r>
              <a:rPr lang="en-US" altLang="zh-CN" dirty="0" err="1" smtClean="0">
                <a:solidFill>
                  <a:schemeClr val="bg1"/>
                </a:solidFill>
              </a:rPr>
              <a:t>usr</a:t>
            </a:r>
            <a:r>
              <a:rPr lang="en-US" altLang="zh-CN" dirty="0" smtClean="0">
                <a:solidFill>
                  <a:schemeClr val="bg1"/>
                </a:solidFill>
              </a:rPr>
              <a:t>/local/</a:t>
            </a:r>
            <a:r>
              <a:rPr lang="en-US" altLang="zh-CN" dirty="0" err="1" smtClean="0">
                <a:solidFill>
                  <a:schemeClr val="bg1"/>
                </a:solidFill>
              </a:rPr>
              <a:t>php</a:t>
            </a:r>
            <a:r>
              <a:rPr lang="en-US" altLang="zh-CN" dirty="0" smtClean="0">
                <a:solidFill>
                  <a:schemeClr val="bg1"/>
                </a:solidFill>
              </a:rPr>
              <a:t>-fpm/bin/</a:t>
            </a:r>
            <a:r>
              <a:rPr lang="en-US" altLang="zh-CN" dirty="0" err="1" smtClean="0">
                <a:solidFill>
                  <a:schemeClr val="bg1"/>
                </a:solidFill>
              </a:rPr>
              <a:t>php-config</a:t>
            </a:r>
            <a:endParaRPr lang="en-US" altLang="zh-CN" dirty="0" smtClean="0">
              <a:solidFill>
                <a:schemeClr val="bg1"/>
              </a:solidFill>
            </a:endParaRPr>
          </a:p>
          <a:p>
            <a:pPr>
              <a:buFontTx/>
              <a:buChar char="•"/>
            </a:pPr>
            <a:r>
              <a:rPr lang="en-US" altLang="zh-CN" dirty="0">
                <a:solidFill>
                  <a:schemeClr val="bg1"/>
                </a:solidFill>
              </a:rPr>
              <a:t> </a:t>
            </a:r>
            <a:r>
              <a:rPr lang="en-US" altLang="zh-CN" dirty="0" smtClean="0">
                <a:solidFill>
                  <a:schemeClr val="bg1"/>
                </a:solidFill>
              </a:rPr>
              <a:t>make </a:t>
            </a:r>
          </a:p>
          <a:p>
            <a:pPr>
              <a:buFontTx/>
              <a:buChar char="•"/>
            </a:pPr>
            <a:r>
              <a:rPr lang="en-US" altLang="zh-CN" dirty="0">
                <a:solidFill>
                  <a:schemeClr val="bg1"/>
                </a:solidFill>
              </a:rPr>
              <a:t> </a:t>
            </a:r>
            <a:r>
              <a:rPr lang="en-US" altLang="zh-CN" dirty="0" smtClean="0">
                <a:solidFill>
                  <a:schemeClr val="bg1"/>
                </a:solidFill>
              </a:rPr>
              <a:t>make install</a:t>
            </a:r>
          </a:p>
          <a:p>
            <a:pPr>
              <a:buFontTx/>
              <a:buChar char="•"/>
            </a:pPr>
            <a:r>
              <a:rPr lang="en-US" altLang="zh-CN" dirty="0">
                <a:solidFill>
                  <a:schemeClr val="bg1"/>
                </a:solidFill>
              </a:rPr>
              <a:t> </a:t>
            </a:r>
            <a:r>
              <a:rPr lang="en-US" altLang="zh-CN" dirty="0" smtClean="0">
                <a:solidFill>
                  <a:schemeClr val="bg1"/>
                </a:solidFill>
              </a:rPr>
              <a:t>vim /</a:t>
            </a:r>
            <a:r>
              <a:rPr lang="en-US" altLang="zh-CN" dirty="0" err="1" smtClean="0">
                <a:solidFill>
                  <a:schemeClr val="bg1"/>
                </a:solidFill>
              </a:rPr>
              <a:t>usr</a:t>
            </a:r>
            <a:r>
              <a:rPr lang="en-US" altLang="zh-CN" dirty="0" smtClean="0">
                <a:solidFill>
                  <a:schemeClr val="bg1"/>
                </a:solidFill>
              </a:rPr>
              <a:t>/local/php.ini//</a:t>
            </a:r>
            <a:r>
              <a:rPr lang="zh-CN" altLang="en-US" dirty="0" smtClean="0">
                <a:solidFill>
                  <a:schemeClr val="bg1"/>
                </a:solidFill>
              </a:rPr>
              <a:t>增加</a:t>
            </a:r>
            <a:r>
              <a:rPr lang="en-US" altLang="zh-CN" dirty="0" smtClean="0">
                <a:solidFill>
                  <a:schemeClr val="bg1"/>
                </a:solidFill>
              </a:rPr>
              <a:t>extension=redis.so</a:t>
            </a:r>
          </a:p>
          <a:p>
            <a:pPr>
              <a:buFontTx/>
              <a:buChar char="•"/>
            </a:pPr>
            <a:r>
              <a:rPr lang="en-US" altLang="zh-CN" dirty="0">
                <a:solidFill>
                  <a:schemeClr val="bg1"/>
                </a:solidFill>
              </a:rPr>
              <a:t> </a:t>
            </a:r>
            <a:r>
              <a:rPr lang="en-US" altLang="zh-CN" dirty="0" smtClean="0">
                <a:solidFill>
                  <a:schemeClr val="bg1"/>
                </a:solidFill>
              </a:rPr>
              <a:t>/</a:t>
            </a:r>
            <a:r>
              <a:rPr lang="en-US" altLang="zh-CN" dirty="0" err="1" smtClean="0">
                <a:solidFill>
                  <a:schemeClr val="bg1"/>
                </a:solidFill>
              </a:rPr>
              <a:t>usr</a:t>
            </a:r>
            <a:r>
              <a:rPr lang="en-US" altLang="zh-CN" dirty="0" smtClean="0">
                <a:solidFill>
                  <a:schemeClr val="bg1"/>
                </a:solidFill>
              </a:rPr>
              <a:t>/local/</a:t>
            </a:r>
            <a:r>
              <a:rPr lang="en-US" altLang="zh-CN" dirty="0" err="1" smtClean="0">
                <a:solidFill>
                  <a:schemeClr val="bg1"/>
                </a:solidFill>
              </a:rPr>
              <a:t>php</a:t>
            </a:r>
            <a:r>
              <a:rPr lang="en-US" altLang="zh-CN" dirty="0" smtClean="0">
                <a:solidFill>
                  <a:schemeClr val="bg1"/>
                </a:solidFill>
              </a:rPr>
              <a:t>-fpm/bin/</a:t>
            </a:r>
            <a:r>
              <a:rPr lang="en-US" altLang="zh-CN" dirty="0" err="1" smtClean="0">
                <a:solidFill>
                  <a:schemeClr val="bg1"/>
                </a:solidFill>
              </a:rPr>
              <a:t>php</a:t>
            </a:r>
            <a:r>
              <a:rPr lang="en-US" altLang="zh-CN" dirty="0">
                <a:solidFill>
                  <a:schemeClr val="bg1"/>
                </a:solidFill>
              </a:rPr>
              <a:t> </a:t>
            </a:r>
            <a:r>
              <a:rPr lang="en-US" altLang="zh-CN" dirty="0" smtClean="0">
                <a:solidFill>
                  <a:schemeClr val="bg1"/>
                </a:solidFill>
              </a:rPr>
              <a:t>-</a:t>
            </a:r>
            <a:r>
              <a:rPr lang="en-US" altLang="zh-CN" dirty="0" err="1" smtClean="0">
                <a:solidFill>
                  <a:schemeClr val="bg1"/>
                </a:solidFill>
              </a:rPr>
              <a:t>m|grep</a:t>
            </a:r>
            <a:r>
              <a:rPr lang="en-US" altLang="zh-CN" dirty="0" smtClean="0">
                <a:solidFill>
                  <a:schemeClr val="bg1"/>
                </a:solidFill>
              </a:rPr>
              <a:t> </a:t>
            </a:r>
            <a:r>
              <a:rPr lang="en-US" altLang="zh-CN" dirty="0" err="1" smtClean="0">
                <a:solidFill>
                  <a:schemeClr val="bg1"/>
                </a:solidFill>
              </a:rPr>
              <a:t>redis</a:t>
            </a:r>
            <a:r>
              <a:rPr lang="en-US" altLang="zh-CN" dirty="0" smtClean="0">
                <a:solidFill>
                  <a:schemeClr val="bg1"/>
                </a:solidFill>
              </a:rPr>
              <a:t>//</a:t>
            </a:r>
            <a:r>
              <a:rPr lang="zh-CN" altLang="en-US" dirty="0" smtClean="0">
                <a:solidFill>
                  <a:schemeClr val="bg1"/>
                </a:solidFill>
              </a:rPr>
              <a:t>看是否有</a:t>
            </a:r>
            <a:r>
              <a:rPr lang="en-US" altLang="zh-CN" dirty="0" err="1" smtClean="0">
                <a:solidFill>
                  <a:schemeClr val="bg1"/>
                </a:solidFill>
              </a:rPr>
              <a:t>redis</a:t>
            </a:r>
            <a:r>
              <a:rPr lang="zh-CN" altLang="en-US" dirty="0" smtClean="0">
                <a:solidFill>
                  <a:schemeClr val="bg1"/>
                </a:solidFill>
              </a:rPr>
              <a:t>模块</a:t>
            </a:r>
            <a:endParaRPr lang="en-US" altLang="zh-CN" dirty="0" smtClean="0">
              <a:solidFill>
                <a:schemeClr val="bg1"/>
              </a:solidFill>
            </a:endParaRPr>
          </a:p>
          <a:p>
            <a:pPr>
              <a:buFontTx/>
              <a:buChar char="•"/>
            </a:pPr>
            <a:r>
              <a:rPr lang="en-US" altLang="zh-CN" dirty="0">
                <a:solidFill>
                  <a:schemeClr val="bg1"/>
                </a:solidFill>
              </a:rPr>
              <a:t> </a:t>
            </a:r>
            <a:r>
              <a:rPr lang="zh-CN" altLang="en-US" dirty="0">
                <a:solidFill>
                  <a:schemeClr val="bg1"/>
                </a:solidFill>
              </a:rPr>
              <a:t>重</a:t>
            </a:r>
            <a:r>
              <a:rPr lang="zh-CN" altLang="en-US" dirty="0" smtClean="0">
                <a:solidFill>
                  <a:schemeClr val="bg1"/>
                </a:solidFill>
              </a:rPr>
              <a:t>启</a:t>
            </a:r>
            <a:r>
              <a:rPr lang="en-US" altLang="zh-CN" dirty="0" err="1" smtClean="0">
                <a:solidFill>
                  <a:schemeClr val="bg1"/>
                </a:solidFill>
              </a:rPr>
              <a:t>php</a:t>
            </a:r>
            <a:r>
              <a:rPr lang="en-US" altLang="zh-CN" dirty="0" smtClean="0">
                <a:solidFill>
                  <a:schemeClr val="bg1"/>
                </a:solidFill>
              </a:rPr>
              <a:t>-fpm</a:t>
            </a:r>
            <a:r>
              <a:rPr lang="zh-CN" altLang="en-US" dirty="0" smtClean="0">
                <a:solidFill>
                  <a:schemeClr val="bg1"/>
                </a:solidFill>
              </a:rPr>
              <a:t>服务</a:t>
            </a:r>
            <a:endParaRPr lang="en-US" altLang="zh-CN" dirty="0" smtClean="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PHP</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中使用</a:t>
            </a:r>
            <a:r>
              <a:rPr lang="en-US" altLang="zh-CN" sz="4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redis</a:t>
            </a:r>
            <a:r>
              <a:rPr lang="en-US" altLang="zh-CN"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 </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安装扩展模块</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5228866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3000821"/>
          </a:xfrm>
          <a:prstGeom prst="rect">
            <a:avLst/>
          </a:prstGeom>
        </p:spPr>
        <p:txBody>
          <a:bodyPr wrap="square">
            <a:spAutoFit/>
          </a:bodyPr>
          <a:lstStyle/>
          <a:p>
            <a:pPr>
              <a:buFontTx/>
              <a:buChar char="•"/>
            </a:pPr>
            <a:r>
              <a:rPr lang="zh-CN" altLang="en-US" dirty="0" smtClean="0">
                <a:solidFill>
                  <a:schemeClr val="bg1"/>
                </a:solidFill>
              </a:rPr>
              <a:t> </a:t>
            </a:r>
            <a:r>
              <a:rPr lang="en-US" altLang="zh-CN" dirty="0" smtClean="0">
                <a:solidFill>
                  <a:schemeClr val="bg1"/>
                </a:solidFill>
              </a:rPr>
              <a:t>vim /</a:t>
            </a:r>
            <a:r>
              <a:rPr lang="en-US" altLang="zh-CN" dirty="0" err="1" smtClean="0">
                <a:solidFill>
                  <a:schemeClr val="bg1"/>
                </a:solidFill>
              </a:rPr>
              <a:t>usr</a:t>
            </a:r>
            <a:r>
              <a:rPr lang="en-US" altLang="zh-CN" dirty="0" smtClean="0">
                <a:solidFill>
                  <a:schemeClr val="bg1"/>
                </a:solidFill>
              </a:rPr>
              <a:t>/local/</a:t>
            </a:r>
            <a:r>
              <a:rPr lang="en-US" altLang="zh-CN" dirty="0" err="1" smtClean="0">
                <a:solidFill>
                  <a:schemeClr val="bg1"/>
                </a:solidFill>
              </a:rPr>
              <a:t>php</a:t>
            </a:r>
            <a:r>
              <a:rPr lang="en-US" altLang="zh-CN" dirty="0" smtClean="0">
                <a:solidFill>
                  <a:schemeClr val="bg1"/>
                </a:solidFill>
              </a:rPr>
              <a:t>-fpm/etc/php.ini//</a:t>
            </a:r>
            <a:r>
              <a:rPr lang="zh-CN" altLang="en-US" dirty="0" smtClean="0">
                <a:solidFill>
                  <a:schemeClr val="bg1"/>
                </a:solidFill>
              </a:rPr>
              <a:t>更改或增加</a:t>
            </a:r>
            <a:endParaRPr lang="en-US" altLang="zh-CN" dirty="0" smtClean="0">
              <a:solidFill>
                <a:schemeClr val="bg1"/>
              </a:solidFill>
            </a:endParaRPr>
          </a:p>
          <a:p>
            <a:pPr>
              <a:lnSpc>
                <a:spcPct val="90000"/>
              </a:lnSpc>
              <a:buFont typeface="Wingdings" panose="05000000000000000000" pitchFamily="2" charset="2"/>
              <a:buNone/>
            </a:pPr>
            <a:r>
              <a:rPr lang="en-US" altLang="zh-CN" dirty="0" err="1">
                <a:solidFill>
                  <a:schemeClr val="bg1"/>
                </a:solidFill>
              </a:rPr>
              <a:t>session.save_handler</a:t>
            </a:r>
            <a:r>
              <a:rPr lang="en-US" altLang="zh-CN" dirty="0">
                <a:solidFill>
                  <a:schemeClr val="bg1"/>
                </a:solidFill>
              </a:rPr>
              <a:t> = "</a:t>
            </a:r>
            <a:r>
              <a:rPr lang="en-US" altLang="zh-CN" dirty="0" err="1">
                <a:solidFill>
                  <a:schemeClr val="bg1"/>
                </a:solidFill>
              </a:rPr>
              <a:t>redis</a:t>
            </a:r>
            <a:r>
              <a:rPr lang="en-US" altLang="zh-CN" dirty="0">
                <a:solidFill>
                  <a:schemeClr val="bg1"/>
                </a:solidFill>
              </a:rPr>
              <a:t>" </a:t>
            </a:r>
          </a:p>
          <a:p>
            <a:pPr>
              <a:lnSpc>
                <a:spcPct val="90000"/>
              </a:lnSpc>
              <a:buFont typeface="Wingdings" panose="05000000000000000000" pitchFamily="2" charset="2"/>
              <a:buNone/>
            </a:pPr>
            <a:r>
              <a:rPr lang="en-US" altLang="zh-CN" dirty="0" err="1" smtClean="0">
                <a:solidFill>
                  <a:schemeClr val="bg1"/>
                </a:solidFill>
              </a:rPr>
              <a:t>session.save_path</a:t>
            </a:r>
            <a:r>
              <a:rPr lang="en-US" altLang="zh-CN" dirty="0" smtClean="0">
                <a:solidFill>
                  <a:schemeClr val="bg1"/>
                </a:solidFill>
              </a:rPr>
              <a:t> </a:t>
            </a:r>
            <a:r>
              <a:rPr lang="en-US" altLang="zh-CN" dirty="0">
                <a:solidFill>
                  <a:schemeClr val="bg1"/>
                </a:solidFill>
              </a:rPr>
              <a:t>= "</a:t>
            </a:r>
            <a:r>
              <a:rPr lang="en-US" altLang="zh-CN" dirty="0" err="1">
                <a:solidFill>
                  <a:schemeClr val="bg1"/>
                </a:solidFill>
              </a:rPr>
              <a:t>tcp</a:t>
            </a:r>
            <a:r>
              <a:rPr lang="en-US" altLang="zh-CN" dirty="0">
                <a:solidFill>
                  <a:schemeClr val="bg1"/>
                </a:solidFill>
              </a:rPr>
              <a:t>://127.0.0.1:6379" </a:t>
            </a:r>
            <a:endParaRPr lang="en-US" altLang="zh-CN" dirty="0" smtClean="0">
              <a:solidFill>
                <a:schemeClr val="bg1"/>
              </a:solidFill>
            </a:endParaRPr>
          </a:p>
          <a:p>
            <a:pPr>
              <a:lnSpc>
                <a:spcPct val="90000"/>
              </a:lnSpc>
              <a:buFont typeface="Wingdings" panose="05000000000000000000" pitchFamily="2" charset="2"/>
              <a:buNone/>
            </a:pPr>
            <a:endParaRPr lang="zh-CN" altLang="en-US" dirty="0">
              <a:solidFill>
                <a:schemeClr val="bg1"/>
              </a:solidFill>
            </a:endParaRPr>
          </a:p>
          <a:p>
            <a:pPr>
              <a:buFontTx/>
              <a:buChar char="•"/>
            </a:pPr>
            <a:r>
              <a:rPr lang="en-US" altLang="zh-CN" dirty="0" smtClean="0">
                <a:solidFill>
                  <a:schemeClr val="bg1"/>
                </a:solidFill>
              </a:rPr>
              <a:t> </a:t>
            </a:r>
            <a:r>
              <a:rPr lang="zh-CN" altLang="en-US" dirty="0" smtClean="0">
                <a:solidFill>
                  <a:schemeClr val="bg1"/>
                </a:solidFill>
              </a:rPr>
              <a:t>或者</a:t>
            </a:r>
            <a:r>
              <a:rPr lang="en-US" altLang="zh-CN" dirty="0" smtClean="0">
                <a:solidFill>
                  <a:schemeClr val="bg1"/>
                </a:solidFill>
              </a:rPr>
              <a:t>apache</a:t>
            </a:r>
            <a:r>
              <a:rPr lang="zh-CN" altLang="en-US" dirty="0" smtClean="0">
                <a:solidFill>
                  <a:schemeClr val="bg1"/>
                </a:solidFill>
              </a:rPr>
              <a:t>虚拟主机配置文件中也可以这样配置：</a:t>
            </a:r>
            <a:endParaRPr lang="en-US" altLang="zh-CN" dirty="0" smtClean="0">
              <a:solidFill>
                <a:schemeClr val="bg1"/>
              </a:solidFill>
            </a:endParaRPr>
          </a:p>
          <a:p>
            <a:r>
              <a:rPr lang="en-US" altLang="zh-CN" dirty="0" err="1">
                <a:solidFill>
                  <a:schemeClr val="bg1"/>
                </a:solidFill>
              </a:rPr>
              <a:t>php_value</a:t>
            </a:r>
            <a:r>
              <a:rPr lang="en-US" altLang="zh-CN" dirty="0">
                <a:solidFill>
                  <a:schemeClr val="bg1"/>
                </a:solidFill>
              </a:rPr>
              <a:t> </a:t>
            </a:r>
            <a:r>
              <a:rPr lang="en-US" altLang="zh-CN" dirty="0" err="1">
                <a:solidFill>
                  <a:schemeClr val="bg1"/>
                </a:solidFill>
              </a:rPr>
              <a:t>session.save_handler</a:t>
            </a:r>
            <a:r>
              <a:rPr lang="en-US" altLang="zh-CN" dirty="0">
                <a:solidFill>
                  <a:schemeClr val="bg1"/>
                </a:solidFill>
              </a:rPr>
              <a:t> " </a:t>
            </a:r>
            <a:r>
              <a:rPr lang="en-US" altLang="zh-CN" dirty="0" err="1">
                <a:solidFill>
                  <a:schemeClr val="bg1"/>
                </a:solidFill>
              </a:rPr>
              <a:t>redis</a:t>
            </a:r>
            <a:r>
              <a:rPr lang="en-US" altLang="zh-CN" dirty="0">
                <a:solidFill>
                  <a:schemeClr val="bg1"/>
                </a:solidFill>
              </a:rPr>
              <a:t>" </a:t>
            </a:r>
            <a:br>
              <a:rPr lang="en-US" altLang="zh-CN" dirty="0">
                <a:solidFill>
                  <a:schemeClr val="bg1"/>
                </a:solidFill>
              </a:rPr>
            </a:br>
            <a:r>
              <a:rPr lang="en-US" altLang="zh-CN" dirty="0" err="1">
                <a:solidFill>
                  <a:schemeClr val="bg1"/>
                </a:solidFill>
              </a:rPr>
              <a:t>php_value</a:t>
            </a:r>
            <a:r>
              <a:rPr lang="en-US" altLang="zh-CN" dirty="0">
                <a:solidFill>
                  <a:schemeClr val="bg1"/>
                </a:solidFill>
              </a:rPr>
              <a:t> </a:t>
            </a:r>
            <a:r>
              <a:rPr lang="en-US" altLang="zh-CN" dirty="0" err="1">
                <a:solidFill>
                  <a:schemeClr val="bg1"/>
                </a:solidFill>
              </a:rPr>
              <a:t>session.save_path</a:t>
            </a:r>
            <a:r>
              <a:rPr lang="en-US" altLang="zh-CN" dirty="0">
                <a:solidFill>
                  <a:schemeClr val="bg1"/>
                </a:solidFill>
              </a:rPr>
              <a:t> " tcp://127.0.0.1:6379" </a:t>
            </a:r>
            <a:endParaRPr lang="en-US" altLang="zh-CN" dirty="0" smtClean="0">
              <a:solidFill>
                <a:schemeClr val="bg1"/>
              </a:solidFill>
            </a:endParaRPr>
          </a:p>
          <a:p>
            <a:r>
              <a:rPr lang="en-US" altLang="zh-CN" dirty="0" smtClean="0">
                <a:solidFill>
                  <a:schemeClr val="bg1"/>
                </a:solidFill>
              </a:rPr>
              <a:t> </a:t>
            </a:r>
          </a:p>
          <a:p>
            <a:pPr>
              <a:buFontTx/>
              <a:buChar char="•"/>
            </a:pPr>
            <a:r>
              <a:rPr lang="en-US" altLang="zh-CN" dirty="0">
                <a:solidFill>
                  <a:schemeClr val="bg1"/>
                </a:solidFill>
              </a:rPr>
              <a:t> </a:t>
            </a:r>
            <a:r>
              <a:rPr lang="zh-CN" altLang="en-US" dirty="0" smtClean="0">
                <a:solidFill>
                  <a:schemeClr val="bg1"/>
                </a:solidFill>
              </a:rPr>
              <a:t>或者</a:t>
            </a:r>
            <a:r>
              <a:rPr lang="en-US" altLang="zh-CN" dirty="0" err="1" smtClean="0">
                <a:solidFill>
                  <a:schemeClr val="bg1"/>
                </a:solidFill>
              </a:rPr>
              <a:t>php</a:t>
            </a:r>
            <a:r>
              <a:rPr lang="en-US" altLang="zh-CN" dirty="0" smtClean="0">
                <a:solidFill>
                  <a:schemeClr val="bg1"/>
                </a:solidFill>
              </a:rPr>
              <a:t>-fpm</a:t>
            </a:r>
            <a:r>
              <a:rPr lang="zh-CN" altLang="en-US" dirty="0" smtClean="0">
                <a:solidFill>
                  <a:schemeClr val="bg1"/>
                </a:solidFill>
              </a:rPr>
              <a:t>配置文件对应的</a:t>
            </a:r>
            <a:r>
              <a:rPr lang="en-US" altLang="zh-CN" dirty="0" smtClean="0">
                <a:solidFill>
                  <a:schemeClr val="bg1"/>
                </a:solidFill>
              </a:rPr>
              <a:t>pool</a:t>
            </a:r>
            <a:r>
              <a:rPr lang="zh-CN" altLang="en-US" dirty="0" smtClean="0">
                <a:solidFill>
                  <a:schemeClr val="bg1"/>
                </a:solidFill>
              </a:rPr>
              <a:t>中增加：</a:t>
            </a:r>
            <a:endParaRPr lang="en-US" altLang="zh-CN" dirty="0" smtClean="0">
              <a:solidFill>
                <a:schemeClr val="bg1"/>
              </a:solidFill>
            </a:endParaRPr>
          </a:p>
          <a:p>
            <a:pPr>
              <a:lnSpc>
                <a:spcPct val="90000"/>
              </a:lnSpc>
              <a:buFont typeface="Wingdings" panose="05000000000000000000" pitchFamily="2" charset="2"/>
              <a:buNone/>
            </a:pPr>
            <a:r>
              <a:rPr lang="en-US" altLang="zh-CN" dirty="0" err="1">
                <a:solidFill>
                  <a:schemeClr val="bg1"/>
                </a:solidFill>
              </a:rPr>
              <a:t>php_value</a:t>
            </a:r>
            <a:r>
              <a:rPr lang="en-US" altLang="zh-CN" dirty="0">
                <a:solidFill>
                  <a:schemeClr val="bg1"/>
                </a:solidFill>
              </a:rPr>
              <a:t>[</a:t>
            </a:r>
            <a:r>
              <a:rPr lang="en-US" altLang="zh-CN" dirty="0" err="1">
                <a:solidFill>
                  <a:schemeClr val="bg1"/>
                </a:solidFill>
              </a:rPr>
              <a:t>session.save_handler</a:t>
            </a:r>
            <a:r>
              <a:rPr lang="en-US" altLang="zh-CN" dirty="0">
                <a:solidFill>
                  <a:schemeClr val="bg1"/>
                </a:solidFill>
              </a:rPr>
              <a:t>] = </a:t>
            </a:r>
            <a:r>
              <a:rPr lang="en-US" altLang="zh-CN" dirty="0" err="1">
                <a:solidFill>
                  <a:schemeClr val="bg1"/>
                </a:solidFill>
              </a:rPr>
              <a:t>redis</a:t>
            </a:r>
            <a:endParaRPr lang="en-US" altLang="zh-CN" dirty="0">
              <a:solidFill>
                <a:schemeClr val="bg1"/>
              </a:solidFill>
            </a:endParaRPr>
          </a:p>
          <a:p>
            <a:pPr>
              <a:lnSpc>
                <a:spcPct val="90000"/>
              </a:lnSpc>
              <a:buFont typeface="Wingdings" panose="05000000000000000000" pitchFamily="2" charset="2"/>
              <a:buNone/>
            </a:pPr>
            <a:r>
              <a:rPr lang="en-US" altLang="zh-CN" dirty="0" err="1" smtClean="0">
                <a:solidFill>
                  <a:schemeClr val="bg1"/>
                </a:solidFill>
              </a:rPr>
              <a:t>php_value</a:t>
            </a:r>
            <a:r>
              <a:rPr lang="en-US" altLang="zh-CN" dirty="0" smtClean="0">
                <a:solidFill>
                  <a:schemeClr val="bg1"/>
                </a:solidFill>
              </a:rPr>
              <a:t>[</a:t>
            </a:r>
            <a:r>
              <a:rPr lang="en-US" altLang="zh-CN" dirty="0" err="1" smtClean="0">
                <a:solidFill>
                  <a:schemeClr val="bg1"/>
                </a:solidFill>
              </a:rPr>
              <a:t>session.save_path</a:t>
            </a:r>
            <a:r>
              <a:rPr lang="en-US" altLang="zh-CN" dirty="0">
                <a:solidFill>
                  <a:schemeClr val="bg1"/>
                </a:solidFill>
              </a:rPr>
              <a:t>] = " tcp://127.0.0.1:6379 </a:t>
            </a:r>
            <a:r>
              <a:rPr lang="en-US" altLang="zh-CN" dirty="0" smtClean="0">
                <a:solidFill>
                  <a:schemeClr val="bg1"/>
                </a:solidFill>
              </a:rPr>
              <a:t>"</a:t>
            </a:r>
            <a:endParaRPr lang="en-US" altLang="zh-CN" dirty="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PHP</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中使用</a:t>
            </a:r>
            <a:r>
              <a:rPr lang="en-US" altLang="zh-CN" sz="4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redis</a:t>
            </a:r>
            <a:r>
              <a:rPr lang="en-US" altLang="zh-CN"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 </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存储</a:t>
            </a:r>
            <a:r>
              <a:rPr lang="en-US" altLang="zh-CN"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session</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7198757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hape 201"/>
          <p:cNvSpPr>
            <a:spLocks noChangeArrowheads="1"/>
          </p:cNvSpPr>
          <p:nvPr/>
        </p:nvSpPr>
        <p:spPr bwMode="auto">
          <a:xfrm>
            <a:off x="1404938" y="1714500"/>
            <a:ext cx="8950325" cy="3785650"/>
          </a:xfrm>
          <a:prstGeom prst="rect">
            <a:avLst/>
          </a:prstGeom>
          <a:noFill/>
          <a:ln w="12700">
            <a:noFill/>
            <a:miter lim="400000"/>
          </a:ln>
        </p:spPr>
        <p:txBody>
          <a:bodyPr lIns="45719" tIns="45719" rIns="45719" bIns="45719">
            <a:spAutoFit/>
          </a:bodyPr>
          <a:lstStyle/>
          <a:p>
            <a:pPr>
              <a:buFontTx/>
              <a:buChar char="•"/>
            </a:pP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4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Memcached</a:t>
            </a:r>
            <a:r>
              <a:rPr lang="zh-CN" altLang="en-US" sz="2400" dirty="0" smtClean="0">
                <a:solidFill>
                  <a:schemeClr val="bg1"/>
                </a:solidFill>
              </a:rPr>
              <a:t>是</a:t>
            </a:r>
            <a:r>
              <a:rPr lang="zh-CN" altLang="en-US" sz="2400" dirty="0">
                <a:solidFill>
                  <a:schemeClr val="bg1"/>
                </a:solidFill>
              </a:rPr>
              <a:t>国外社区网站</a:t>
            </a:r>
            <a:r>
              <a:rPr lang="en-US" altLang="zh-CN" sz="2400" dirty="0" err="1">
                <a:solidFill>
                  <a:schemeClr val="bg1"/>
                </a:solidFill>
              </a:rPr>
              <a:t>LiveJournal</a:t>
            </a:r>
            <a:r>
              <a:rPr lang="zh-CN" altLang="en-US" sz="2400" dirty="0">
                <a:solidFill>
                  <a:schemeClr val="bg1"/>
                </a:solidFill>
              </a:rPr>
              <a:t>团队开发</a:t>
            </a:r>
            <a:r>
              <a:rPr lang="zh-CN" altLang="en-US" sz="2400" dirty="0" smtClean="0">
                <a:solidFill>
                  <a:schemeClr val="bg1"/>
                </a:solidFill>
              </a:rPr>
              <a:t>，目的是为了通过</a:t>
            </a:r>
            <a:r>
              <a:rPr lang="zh-CN" altLang="en-US" sz="2400" dirty="0">
                <a:solidFill>
                  <a:schemeClr val="bg1"/>
                </a:solidFill>
              </a:rPr>
              <a:t>缓存数据库查询结果，减少数据库访问次数，从而提高动态</a:t>
            </a:r>
            <a:r>
              <a:rPr lang="en-US" altLang="zh-CN" sz="2400" dirty="0">
                <a:solidFill>
                  <a:schemeClr val="bg1"/>
                </a:solidFill>
              </a:rPr>
              <a:t>web</a:t>
            </a:r>
            <a:r>
              <a:rPr lang="zh-CN" altLang="en-US" sz="2400" dirty="0">
                <a:solidFill>
                  <a:schemeClr val="bg1"/>
                </a:solidFill>
              </a:rPr>
              <a:t>站点性能</a:t>
            </a:r>
            <a:r>
              <a:rPr lang="zh-CN" altLang="en-US" sz="2400" dirty="0" smtClean="0">
                <a:solidFill>
                  <a:schemeClr val="bg1"/>
                </a:solidFill>
              </a:rPr>
              <a:t>。</a:t>
            </a:r>
            <a:endParaRPr lang="en-US" altLang="zh-CN" sz="2400" dirty="0" smtClean="0">
              <a:solidFill>
                <a:schemeClr val="bg1"/>
              </a:solidFill>
            </a:endParaRPr>
          </a:p>
          <a:p>
            <a:pPr>
              <a:buFontTx/>
              <a:buChar char="•"/>
            </a:pPr>
            <a:r>
              <a:rPr lang="en-US" altLang="zh-CN" sz="2400" dirty="0">
                <a:solidFill>
                  <a:schemeClr val="bg1"/>
                </a:solidFill>
              </a:rPr>
              <a:t> </a:t>
            </a:r>
            <a:r>
              <a:rPr lang="zh-CN" altLang="en-US" sz="2400" dirty="0" smtClean="0">
                <a:solidFill>
                  <a:schemeClr val="bg1"/>
                </a:solidFill>
              </a:rPr>
              <a:t>官方</a:t>
            </a:r>
            <a:r>
              <a:rPr lang="zh-CN" altLang="en-US" sz="2400" dirty="0">
                <a:solidFill>
                  <a:schemeClr val="bg1"/>
                </a:solidFill>
              </a:rPr>
              <a:t>站点 </a:t>
            </a:r>
            <a:r>
              <a:rPr lang="en-US" altLang="zh-CN" sz="2400" dirty="0">
                <a:solidFill>
                  <a:schemeClr val="bg1"/>
                </a:solidFill>
              </a:rPr>
              <a:t>http</a:t>
            </a:r>
            <a:r>
              <a:rPr lang="en-US" altLang="zh-CN" sz="2400" dirty="0" smtClean="0">
                <a:solidFill>
                  <a:schemeClr val="bg1"/>
                </a:solidFill>
              </a:rPr>
              <a:t>://www.memcached.org</a:t>
            </a:r>
            <a:r>
              <a:rPr lang="en-US" altLang="zh-CN" sz="2400" dirty="0">
                <a:solidFill>
                  <a:schemeClr val="bg1"/>
                </a:solidFill>
              </a:rPr>
              <a:t>/ </a:t>
            </a:r>
            <a:endParaRPr lang="en-US" altLang="zh-CN" sz="2400" dirty="0" smtClean="0">
              <a:solidFill>
                <a:schemeClr val="bg1"/>
              </a:solidFill>
            </a:endParaRPr>
          </a:p>
          <a:p>
            <a:pPr>
              <a:buFontTx/>
              <a:buChar char="•"/>
            </a:pPr>
            <a:r>
              <a:rPr lang="en-US" altLang="zh-CN" sz="2400" dirty="0">
                <a:solidFill>
                  <a:schemeClr val="bg1"/>
                </a:solidFill>
              </a:rPr>
              <a:t> </a:t>
            </a:r>
            <a:r>
              <a:rPr lang="zh-CN" altLang="en-US" sz="2400" dirty="0" smtClean="0">
                <a:solidFill>
                  <a:schemeClr val="bg1"/>
                </a:solidFill>
              </a:rPr>
              <a:t>数据结构简单</a:t>
            </a:r>
            <a:r>
              <a:rPr lang="en-US" altLang="zh-CN" sz="2400" dirty="0" smtClean="0">
                <a:solidFill>
                  <a:schemeClr val="bg1"/>
                </a:solidFill>
              </a:rPr>
              <a:t>(k-v)</a:t>
            </a:r>
            <a:r>
              <a:rPr lang="zh-CN" altLang="en-US" sz="2400" dirty="0" smtClean="0">
                <a:solidFill>
                  <a:schemeClr val="bg1"/>
                </a:solidFill>
              </a:rPr>
              <a:t>，数据存放在内存里</a:t>
            </a:r>
            <a:endParaRPr lang="en-US" altLang="zh-CN" sz="2400" dirty="0" smtClean="0">
              <a:solidFill>
                <a:schemeClr val="bg1"/>
              </a:solidFill>
            </a:endParaRPr>
          </a:p>
          <a:p>
            <a:pPr>
              <a:buFontTx/>
              <a:buChar char="•"/>
            </a:pPr>
            <a:r>
              <a:rPr lang="en-US" altLang="zh-CN" sz="2400" dirty="0">
                <a:solidFill>
                  <a:schemeClr val="bg1"/>
                </a:solidFill>
              </a:rPr>
              <a:t> </a:t>
            </a:r>
            <a:r>
              <a:rPr lang="zh-CN" altLang="en-US" sz="2400" dirty="0" smtClean="0">
                <a:solidFill>
                  <a:schemeClr val="bg1"/>
                </a:solidFill>
              </a:rPr>
              <a:t>多线程</a:t>
            </a:r>
            <a:r>
              <a:rPr lang="en-US" altLang="zh-CN" sz="2400" dirty="0" smtClean="0">
                <a:solidFill>
                  <a:schemeClr val="bg1"/>
                </a:solidFill>
              </a:rPr>
              <a:t> </a:t>
            </a:r>
          </a:p>
          <a:p>
            <a:pPr>
              <a:buFontTx/>
              <a:buChar char="•"/>
            </a:pPr>
            <a:r>
              <a:rPr lang="en-US" altLang="zh-CN" sz="2400" dirty="0">
                <a:solidFill>
                  <a:schemeClr val="bg1"/>
                </a:solidFill>
              </a:rPr>
              <a:t> </a:t>
            </a:r>
            <a:r>
              <a:rPr lang="zh-CN" altLang="en-US" sz="2400" dirty="0" smtClean="0">
                <a:solidFill>
                  <a:schemeClr val="bg1"/>
                </a:solidFill>
              </a:rPr>
              <a:t>基于</a:t>
            </a:r>
            <a:r>
              <a:rPr lang="en-US" altLang="zh-CN" sz="2400" dirty="0">
                <a:solidFill>
                  <a:schemeClr val="bg1"/>
                </a:solidFill>
              </a:rPr>
              <a:t>c/s</a:t>
            </a:r>
            <a:r>
              <a:rPr lang="zh-CN" altLang="en-US" sz="2400" dirty="0">
                <a:solidFill>
                  <a:schemeClr val="bg1"/>
                </a:solidFill>
              </a:rPr>
              <a:t>架构，协议</a:t>
            </a:r>
            <a:r>
              <a:rPr lang="zh-CN" altLang="en-US" sz="2400" dirty="0" smtClean="0">
                <a:solidFill>
                  <a:schemeClr val="bg1"/>
                </a:solidFill>
              </a:rPr>
              <a:t>简单 </a:t>
            </a:r>
            <a:endParaRPr lang="en-US" altLang="zh-CN" sz="2400" dirty="0" smtClean="0">
              <a:solidFill>
                <a:schemeClr val="bg1"/>
              </a:solidFill>
            </a:endParaRPr>
          </a:p>
          <a:p>
            <a:pPr>
              <a:buFontTx/>
              <a:buChar char="•"/>
            </a:pPr>
            <a:r>
              <a:rPr lang="en-US" altLang="zh-CN" sz="2400" dirty="0">
                <a:solidFill>
                  <a:schemeClr val="bg1"/>
                </a:solidFill>
              </a:rPr>
              <a:t> </a:t>
            </a:r>
            <a:r>
              <a:rPr lang="zh-CN" altLang="en-US" sz="2400" dirty="0" smtClean="0">
                <a:solidFill>
                  <a:schemeClr val="bg1"/>
                </a:solidFill>
              </a:rPr>
              <a:t>基于</a:t>
            </a:r>
            <a:r>
              <a:rPr lang="en-US" altLang="zh-CN" sz="2400" dirty="0" err="1">
                <a:solidFill>
                  <a:schemeClr val="bg1"/>
                </a:solidFill>
              </a:rPr>
              <a:t>libevent</a:t>
            </a:r>
            <a:r>
              <a:rPr lang="zh-CN" altLang="en-US" sz="2400" dirty="0">
                <a:solidFill>
                  <a:schemeClr val="bg1"/>
                </a:solidFill>
              </a:rPr>
              <a:t>的事件</a:t>
            </a:r>
            <a:r>
              <a:rPr lang="zh-CN" altLang="en-US" sz="2400" dirty="0" smtClean="0">
                <a:solidFill>
                  <a:schemeClr val="bg1"/>
                </a:solidFill>
              </a:rPr>
              <a:t>处理 </a:t>
            </a:r>
            <a:endParaRPr lang="en-US" altLang="zh-CN" sz="2400" dirty="0" smtClean="0">
              <a:solidFill>
                <a:schemeClr val="bg1"/>
              </a:solidFill>
            </a:endParaRPr>
          </a:p>
          <a:p>
            <a:pPr>
              <a:buFontTx/>
              <a:buChar char="•"/>
            </a:pPr>
            <a:r>
              <a:rPr lang="en-US" altLang="zh-CN" sz="2400" dirty="0">
                <a:solidFill>
                  <a:schemeClr val="bg1"/>
                </a:solidFill>
              </a:rPr>
              <a:t> </a:t>
            </a:r>
            <a:r>
              <a:rPr lang="zh-CN" altLang="en-US" sz="2400" dirty="0" smtClean="0">
                <a:solidFill>
                  <a:schemeClr val="bg1"/>
                </a:solidFill>
              </a:rPr>
              <a:t>自主</a:t>
            </a:r>
            <a:r>
              <a:rPr lang="zh-CN" altLang="en-US" sz="2400" dirty="0">
                <a:solidFill>
                  <a:schemeClr val="bg1"/>
                </a:solidFill>
              </a:rPr>
              <a:t>内存存储处理（</a:t>
            </a:r>
            <a:r>
              <a:rPr lang="en-US" altLang="zh-CN" sz="2400" dirty="0">
                <a:solidFill>
                  <a:schemeClr val="bg1"/>
                </a:solidFill>
              </a:rPr>
              <a:t>slab </a:t>
            </a:r>
            <a:r>
              <a:rPr lang="en-US" altLang="zh-CN" sz="2400" dirty="0" err="1">
                <a:solidFill>
                  <a:schemeClr val="bg1"/>
                </a:solidFill>
              </a:rPr>
              <a:t>allowcation</a:t>
            </a:r>
            <a:r>
              <a:rPr lang="en-US" altLang="zh-CN" sz="2400" dirty="0" smtClean="0">
                <a:solidFill>
                  <a:schemeClr val="bg1"/>
                </a:solidFill>
              </a:rPr>
              <a:t>)</a:t>
            </a:r>
          </a:p>
          <a:p>
            <a:pPr>
              <a:buFontTx/>
              <a:buChar char="•"/>
            </a:pPr>
            <a:r>
              <a:rPr lang="en-US" altLang="zh-CN" sz="2400" dirty="0">
                <a:solidFill>
                  <a:schemeClr val="bg1"/>
                </a:solidFill>
              </a:rPr>
              <a:t> </a:t>
            </a:r>
            <a:r>
              <a:rPr lang="zh-CN" altLang="en-US" sz="2400" dirty="0" smtClean="0">
                <a:solidFill>
                  <a:schemeClr val="bg1"/>
                </a:solidFill>
              </a:rPr>
              <a:t>数据</a:t>
            </a:r>
            <a:r>
              <a:rPr lang="zh-CN" altLang="en-US" sz="2400" dirty="0">
                <a:solidFill>
                  <a:schemeClr val="bg1"/>
                </a:solidFill>
              </a:rPr>
              <a:t>过期方式：</a:t>
            </a:r>
            <a:r>
              <a:rPr lang="en-US" altLang="zh-CN" sz="2400" dirty="0">
                <a:solidFill>
                  <a:schemeClr val="bg1"/>
                </a:solidFill>
              </a:rPr>
              <a:t>Lazy Expiration </a:t>
            </a:r>
            <a:r>
              <a:rPr lang="zh-CN" altLang="en-US" sz="2400" dirty="0">
                <a:solidFill>
                  <a:schemeClr val="bg1"/>
                </a:solidFill>
              </a:rPr>
              <a:t>和 </a:t>
            </a:r>
            <a:r>
              <a:rPr lang="en-US" altLang="zh-CN" sz="2400" dirty="0" smtClean="0">
                <a:solidFill>
                  <a:schemeClr val="bg1"/>
                </a:solidFill>
              </a:rPr>
              <a:t>LRU</a:t>
            </a:r>
            <a:endParaRPr lang="zh-CN" altLang="en-US" sz="2400" dirty="0">
              <a:solidFill>
                <a:schemeClr val="bg1"/>
              </a:solidFill>
            </a:endParaRPr>
          </a:p>
        </p:txBody>
      </p:sp>
      <p:sp>
        <p:nvSpPr>
          <p:cNvPr id="2" name="Shape 201"/>
          <p:cNvSpPr>
            <a:spLocks noChangeArrowheads="1"/>
          </p:cNvSpPr>
          <p:nvPr/>
        </p:nvSpPr>
        <p:spPr bwMode="auto">
          <a:xfrm>
            <a:off x="1468438" y="811213"/>
            <a:ext cx="7854950" cy="705485"/>
          </a:xfrm>
          <a:prstGeom prst="rect">
            <a:avLst/>
          </a:prstGeom>
          <a:noFill/>
          <a:ln w="12700">
            <a:noFill/>
            <a:miter lim="400000"/>
          </a:ln>
        </p:spPr>
        <p:txBody>
          <a:bodyPr lIns="45719" tIns="45719" rIns="45719" bIns="45719">
            <a:spAutoFit/>
          </a:bodyPr>
          <a:lstStyle/>
          <a:p>
            <a:r>
              <a:rPr lang="en-US" altLang="zh-CN" sz="4000" dirty="0" err="1"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Memcached</a:t>
            </a:r>
            <a:r>
              <a:rPr lang="zh-CN" altLang="en-US"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en-US" altLang="zh-CN"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49"/>
                                        </p:tgtEl>
                                        <p:attrNameLst>
                                          <p:attrName>style.visibility</p:attrName>
                                        </p:attrNameLst>
                                      </p:cBhvr>
                                      <p:to>
                                        <p:strVal val="visible"/>
                                      </p:to>
                                    </p:set>
                                    <p:anim calcmode="lin" valueType="num">
                                      <p:cBhvr additive="base">
                                        <p:cTn id="7" dur="500" fill="hold"/>
                                        <p:tgtEl>
                                          <p:spTgt spid="27649"/>
                                        </p:tgtEl>
                                        <p:attrNameLst>
                                          <p:attrName>ppt_x</p:attrName>
                                        </p:attrNameLst>
                                      </p:cBhvr>
                                      <p:tavLst>
                                        <p:tav tm="0">
                                          <p:val>
                                            <p:strVal val="#ppt_x"/>
                                          </p:val>
                                        </p:tav>
                                        <p:tav tm="100000">
                                          <p:val>
                                            <p:strVal val="#ppt_x"/>
                                          </p:val>
                                        </p:tav>
                                      </p:tavLst>
                                    </p:anim>
                                    <p:anim calcmode="lin" valueType="num">
                                      <p:cBhvr additive="base">
                                        <p:cTn id="8" dur="500" fill="hold"/>
                                        <p:tgtEl>
                                          <p:spTgt spid="276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 grpId="0" bldLvl="0"/>
      <p:bldP spid="2"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2862322"/>
          </a:xfrm>
          <a:prstGeom prst="rect">
            <a:avLst/>
          </a:prstGeom>
        </p:spPr>
        <p:txBody>
          <a:bodyPr wrap="square">
            <a:spAutoFit/>
          </a:bodyPr>
          <a:lstStyle/>
          <a:p>
            <a:pPr>
              <a:buFontTx/>
              <a:buChar char="•"/>
            </a:pPr>
            <a:r>
              <a:rPr lang="zh-CN" altLang="en-US" dirty="0" smtClean="0">
                <a:solidFill>
                  <a:schemeClr val="bg1"/>
                </a:solidFill>
              </a:rPr>
              <a:t> </a:t>
            </a:r>
            <a:r>
              <a:rPr lang="en-US" altLang="zh-CN" dirty="0" err="1" smtClean="0">
                <a:solidFill>
                  <a:schemeClr val="bg1"/>
                </a:solidFill>
              </a:rPr>
              <a:t>wgt</a:t>
            </a:r>
            <a:r>
              <a:rPr lang="en-US" altLang="zh-CN" dirty="0" smtClean="0">
                <a:solidFill>
                  <a:schemeClr val="bg1"/>
                </a:solidFill>
              </a:rPr>
              <a:t> </a:t>
            </a:r>
            <a:r>
              <a:rPr lang="en-US" altLang="zh-CN" dirty="0">
                <a:solidFill>
                  <a:schemeClr val="bg1"/>
                </a:solidFill>
              </a:rPr>
              <a:t>http://study.lishiming.net/.</a:t>
            </a:r>
            <a:r>
              <a:rPr lang="en-US" altLang="zh-CN" dirty="0" smtClean="0">
                <a:solidFill>
                  <a:schemeClr val="bg1"/>
                </a:solidFill>
              </a:rPr>
              <a:t>mem_se.txt</a:t>
            </a:r>
          </a:p>
          <a:p>
            <a:pPr>
              <a:buFontTx/>
              <a:buChar char="•"/>
            </a:pPr>
            <a:r>
              <a:rPr lang="en-US" altLang="zh-CN" dirty="0">
                <a:solidFill>
                  <a:schemeClr val="bg1"/>
                </a:solidFill>
              </a:rPr>
              <a:t> </a:t>
            </a:r>
            <a:r>
              <a:rPr lang="en-US" altLang="zh-CN" dirty="0" smtClean="0">
                <a:solidFill>
                  <a:schemeClr val="bg1"/>
                </a:solidFill>
              </a:rPr>
              <a:t>mv </a:t>
            </a:r>
            <a:r>
              <a:rPr lang="en-US" altLang="zh-CN" dirty="0">
                <a:solidFill>
                  <a:schemeClr val="bg1"/>
                </a:solidFill>
              </a:rPr>
              <a:t>.mem_se.txt  /</a:t>
            </a:r>
            <a:r>
              <a:rPr lang="en-US" altLang="zh-CN" dirty="0" err="1" smtClean="0">
                <a:solidFill>
                  <a:schemeClr val="bg1"/>
                </a:solidFill>
              </a:rPr>
              <a:t>usr</a:t>
            </a:r>
            <a:r>
              <a:rPr lang="en-US" altLang="zh-CN" dirty="0" smtClean="0">
                <a:solidFill>
                  <a:schemeClr val="bg1"/>
                </a:solidFill>
              </a:rPr>
              <a:t>/local/apache2/</a:t>
            </a:r>
            <a:r>
              <a:rPr lang="en-US" altLang="zh-CN" dirty="0" err="1" smtClean="0">
                <a:solidFill>
                  <a:schemeClr val="bg1"/>
                </a:solidFill>
              </a:rPr>
              <a:t>htdocs</a:t>
            </a:r>
            <a:r>
              <a:rPr lang="en-US" altLang="zh-CN" dirty="0" smtClean="0">
                <a:solidFill>
                  <a:schemeClr val="bg1"/>
                </a:solidFill>
              </a:rPr>
              <a:t>/</a:t>
            </a:r>
            <a:r>
              <a:rPr lang="en-US" altLang="zh-CN" dirty="0" err="1" smtClean="0">
                <a:solidFill>
                  <a:schemeClr val="bg1"/>
                </a:solidFill>
              </a:rPr>
              <a:t>session.php</a:t>
            </a:r>
            <a:endParaRPr lang="en-US" altLang="zh-CN" dirty="0" smtClean="0">
              <a:solidFill>
                <a:schemeClr val="bg1"/>
              </a:solidFill>
            </a:endParaRPr>
          </a:p>
          <a:p>
            <a:pPr>
              <a:buFontTx/>
              <a:buChar char="•"/>
            </a:pPr>
            <a:r>
              <a:rPr lang="en-US" altLang="zh-CN" dirty="0">
                <a:solidFill>
                  <a:schemeClr val="bg1"/>
                </a:solidFill>
              </a:rPr>
              <a:t> </a:t>
            </a:r>
            <a:r>
              <a:rPr lang="zh-CN" altLang="en-US" dirty="0" smtClean="0">
                <a:solidFill>
                  <a:schemeClr val="bg1"/>
                </a:solidFill>
              </a:rPr>
              <a:t>其中</a:t>
            </a:r>
            <a:r>
              <a:rPr lang="en-US" altLang="zh-CN" dirty="0" err="1">
                <a:solidFill>
                  <a:schemeClr val="bg1"/>
                </a:solidFill>
              </a:rPr>
              <a:t>session.php</a:t>
            </a:r>
            <a:r>
              <a:rPr lang="zh-CN" altLang="en-US" dirty="0">
                <a:solidFill>
                  <a:schemeClr val="bg1"/>
                </a:solidFill>
              </a:rPr>
              <a:t>内容可以参考</a:t>
            </a:r>
            <a:r>
              <a:rPr lang="en-US" altLang="zh-CN" dirty="0">
                <a:solidFill>
                  <a:schemeClr val="bg1"/>
                </a:solidFill>
              </a:rPr>
              <a:t>https://</a:t>
            </a:r>
            <a:r>
              <a:rPr lang="en-US" altLang="zh-CN" dirty="0" smtClean="0">
                <a:solidFill>
                  <a:schemeClr val="bg1"/>
                </a:solidFill>
              </a:rPr>
              <a:t>coding.net/u/aminglinux/p/yuanke_centos7/git/blob/master/21NOSQL/session.php</a:t>
            </a:r>
          </a:p>
          <a:p>
            <a:pPr>
              <a:buFontTx/>
              <a:buChar char="•"/>
            </a:pPr>
            <a:r>
              <a:rPr lang="en-US" altLang="zh-CN" dirty="0">
                <a:solidFill>
                  <a:schemeClr val="bg1"/>
                </a:solidFill>
              </a:rPr>
              <a:t> </a:t>
            </a:r>
            <a:r>
              <a:rPr lang="en-US" altLang="zh-CN" dirty="0" smtClean="0">
                <a:solidFill>
                  <a:schemeClr val="bg1"/>
                </a:solidFill>
              </a:rPr>
              <a:t>curl </a:t>
            </a:r>
            <a:r>
              <a:rPr lang="en-US" altLang="zh-CN" dirty="0" err="1">
                <a:solidFill>
                  <a:schemeClr val="bg1"/>
                </a:solidFill>
              </a:rPr>
              <a:t>localhost</a:t>
            </a:r>
            <a:r>
              <a:rPr lang="en-US" altLang="zh-CN" dirty="0">
                <a:solidFill>
                  <a:schemeClr val="bg1"/>
                </a:solidFill>
              </a:rPr>
              <a:t>/</a:t>
            </a:r>
            <a:r>
              <a:rPr lang="en-US" altLang="zh-CN" dirty="0" err="1">
                <a:solidFill>
                  <a:schemeClr val="bg1"/>
                </a:solidFill>
              </a:rPr>
              <a:t>session.php</a:t>
            </a:r>
            <a:r>
              <a:rPr lang="en-US" altLang="zh-CN" dirty="0">
                <a:solidFill>
                  <a:schemeClr val="bg1"/>
                </a:solidFill>
              </a:rPr>
              <a:t> </a:t>
            </a:r>
            <a:r>
              <a:rPr lang="en-US" altLang="zh-CN" dirty="0" smtClean="0">
                <a:solidFill>
                  <a:schemeClr val="bg1"/>
                </a:solidFill>
              </a:rPr>
              <a:t>//</a:t>
            </a:r>
            <a:r>
              <a:rPr lang="zh-CN" altLang="en-US" dirty="0" smtClean="0">
                <a:solidFill>
                  <a:schemeClr val="bg1"/>
                </a:solidFill>
              </a:rPr>
              <a:t>结果类似于</a:t>
            </a:r>
            <a:r>
              <a:rPr lang="en-US" altLang="zh-CN" dirty="0">
                <a:solidFill>
                  <a:schemeClr val="bg1"/>
                </a:solidFill>
              </a:rPr>
              <a:t>1443702394&lt;</a:t>
            </a:r>
            <a:r>
              <a:rPr lang="en-US" altLang="zh-CN" dirty="0" err="1">
                <a:solidFill>
                  <a:schemeClr val="bg1"/>
                </a:solidFill>
              </a:rPr>
              <a:t>br</a:t>
            </a:r>
            <a:r>
              <a:rPr lang="en-US" altLang="zh-CN" dirty="0">
                <a:solidFill>
                  <a:schemeClr val="bg1"/>
                </a:solidFill>
              </a:rPr>
              <a:t>&gt;&lt;</a:t>
            </a:r>
            <a:r>
              <a:rPr lang="en-US" altLang="zh-CN" dirty="0" err="1">
                <a:solidFill>
                  <a:schemeClr val="bg1"/>
                </a:solidFill>
              </a:rPr>
              <a:t>br</a:t>
            </a:r>
            <a:r>
              <a:rPr lang="en-US" altLang="zh-CN" dirty="0">
                <a:solidFill>
                  <a:schemeClr val="bg1"/>
                </a:solidFill>
              </a:rPr>
              <a:t>&gt;1443702394&lt;</a:t>
            </a:r>
            <a:r>
              <a:rPr lang="en-US" altLang="zh-CN" dirty="0" err="1">
                <a:solidFill>
                  <a:schemeClr val="bg1"/>
                </a:solidFill>
              </a:rPr>
              <a:t>br</a:t>
            </a:r>
            <a:r>
              <a:rPr lang="en-US" altLang="zh-CN" dirty="0">
                <a:solidFill>
                  <a:schemeClr val="bg1"/>
                </a:solidFill>
              </a:rPr>
              <a:t>&gt;&lt;</a:t>
            </a:r>
            <a:r>
              <a:rPr lang="en-US" altLang="zh-CN" dirty="0" err="1" smtClean="0">
                <a:solidFill>
                  <a:schemeClr val="bg1"/>
                </a:solidFill>
              </a:rPr>
              <a:t>br</a:t>
            </a:r>
            <a:r>
              <a:rPr lang="en-US" altLang="zh-CN" dirty="0" smtClean="0">
                <a:solidFill>
                  <a:schemeClr val="bg1"/>
                </a:solidFill>
              </a:rPr>
              <a:t>&gt;i44nunao0g3o7vf2su0hnc5440</a:t>
            </a:r>
          </a:p>
          <a:p>
            <a:pPr>
              <a:buFontTx/>
              <a:buChar char="•"/>
            </a:pPr>
            <a:r>
              <a:rPr lang="en-US" altLang="zh-CN" dirty="0" smtClean="0">
                <a:solidFill>
                  <a:schemeClr val="bg1"/>
                </a:solidFill>
              </a:rPr>
              <a:t> </a:t>
            </a:r>
            <a:r>
              <a:rPr lang="zh-CN" altLang="en-US" dirty="0" smtClean="0">
                <a:solidFill>
                  <a:schemeClr val="bg1"/>
                </a:solidFill>
              </a:rPr>
              <a:t>命令行连接</a:t>
            </a:r>
            <a:r>
              <a:rPr lang="en-US" altLang="zh-CN" dirty="0" err="1" smtClean="0">
                <a:solidFill>
                  <a:schemeClr val="bg1"/>
                </a:solidFill>
              </a:rPr>
              <a:t>redis</a:t>
            </a:r>
            <a:r>
              <a:rPr lang="zh-CN" altLang="en-US" dirty="0" smtClean="0">
                <a:solidFill>
                  <a:schemeClr val="bg1"/>
                </a:solidFill>
              </a:rPr>
              <a:t>，也可以查看到该</a:t>
            </a:r>
            <a:r>
              <a:rPr lang="en-US" altLang="zh-CN" dirty="0" smtClean="0">
                <a:solidFill>
                  <a:schemeClr val="bg1"/>
                </a:solidFill>
              </a:rPr>
              <a:t>key</a:t>
            </a:r>
            <a:r>
              <a:rPr lang="zh-CN" altLang="en-US" dirty="0" smtClean="0">
                <a:solidFill>
                  <a:schemeClr val="bg1"/>
                </a:solidFill>
              </a:rPr>
              <a:t>以及对应的值</a:t>
            </a:r>
            <a:endParaRPr lang="en-US" altLang="zh-CN" dirty="0" smtClean="0">
              <a:solidFill>
                <a:schemeClr val="bg1"/>
              </a:solidFill>
            </a:endParaRPr>
          </a:p>
          <a:p>
            <a:pPr>
              <a:buFontTx/>
              <a:buChar char="•"/>
            </a:pPr>
            <a:r>
              <a:rPr lang="en-US" altLang="zh-CN" dirty="0" smtClean="0">
                <a:solidFill>
                  <a:schemeClr val="bg1"/>
                </a:solidFill>
              </a:rPr>
              <a:t> </a:t>
            </a:r>
            <a:r>
              <a:rPr lang="zh-CN" altLang="en-US" dirty="0" smtClean="0">
                <a:solidFill>
                  <a:schemeClr val="bg1"/>
                </a:solidFill>
              </a:rPr>
              <a:t>如果想用</a:t>
            </a:r>
            <a:r>
              <a:rPr lang="en-US" altLang="zh-CN" dirty="0" err="1" smtClean="0">
                <a:solidFill>
                  <a:schemeClr val="bg1"/>
                </a:solidFill>
              </a:rPr>
              <a:t>php</a:t>
            </a:r>
            <a:r>
              <a:rPr lang="zh-CN" altLang="en-US" dirty="0" smtClean="0">
                <a:solidFill>
                  <a:schemeClr val="bg1"/>
                </a:solidFill>
              </a:rPr>
              <a:t>连接</a:t>
            </a:r>
            <a:r>
              <a:rPr lang="en-US" altLang="zh-CN" dirty="0" err="1" smtClean="0">
                <a:solidFill>
                  <a:schemeClr val="bg1"/>
                </a:solidFill>
              </a:rPr>
              <a:t>redis</a:t>
            </a:r>
            <a:r>
              <a:rPr lang="en-US" altLang="zh-CN" dirty="0" smtClean="0">
                <a:solidFill>
                  <a:schemeClr val="bg1"/>
                </a:solidFill>
              </a:rPr>
              <a:t> cluster</a:t>
            </a:r>
            <a:r>
              <a:rPr lang="zh-CN" altLang="en-US" dirty="0" smtClean="0">
                <a:solidFill>
                  <a:schemeClr val="bg1"/>
                </a:solidFill>
              </a:rPr>
              <a:t>，需要使用</a:t>
            </a:r>
            <a:r>
              <a:rPr lang="en-US" altLang="zh-CN" dirty="0" err="1" smtClean="0">
                <a:solidFill>
                  <a:schemeClr val="bg1"/>
                </a:solidFill>
              </a:rPr>
              <a:t>predis</a:t>
            </a:r>
            <a:r>
              <a:rPr lang="zh-CN" altLang="en-US" dirty="0" smtClean="0">
                <a:solidFill>
                  <a:schemeClr val="bg1"/>
                </a:solidFill>
              </a:rPr>
              <a:t>扩展</a:t>
            </a:r>
            <a:endParaRPr lang="en-US" altLang="zh-CN" dirty="0" smtClean="0">
              <a:solidFill>
                <a:schemeClr val="bg1"/>
              </a:solidFill>
            </a:endParaRPr>
          </a:p>
          <a:p>
            <a:pPr>
              <a:buFontTx/>
              <a:buChar char="•"/>
            </a:pPr>
            <a:r>
              <a:rPr lang="en-US" altLang="zh-CN" dirty="0">
                <a:solidFill>
                  <a:schemeClr val="bg1"/>
                </a:solidFill>
              </a:rPr>
              <a:t> </a:t>
            </a:r>
            <a:r>
              <a:rPr lang="zh-CN" altLang="en-US" dirty="0" smtClean="0">
                <a:solidFill>
                  <a:schemeClr val="bg1"/>
                </a:solidFill>
              </a:rPr>
              <a:t>安装方法类似</a:t>
            </a:r>
            <a:r>
              <a:rPr lang="en-US" altLang="zh-CN" dirty="0" err="1" smtClean="0">
                <a:solidFill>
                  <a:schemeClr val="bg1"/>
                </a:solidFill>
              </a:rPr>
              <a:t>phpredis</a:t>
            </a:r>
            <a:r>
              <a:rPr lang="zh-CN" altLang="en-US" dirty="0" smtClean="0">
                <a:solidFill>
                  <a:schemeClr val="bg1"/>
                </a:solidFill>
              </a:rPr>
              <a:t>，</a:t>
            </a:r>
            <a:r>
              <a:rPr lang="en-US" altLang="zh-CN" dirty="0" err="1" smtClean="0">
                <a:solidFill>
                  <a:schemeClr val="bg1"/>
                </a:solidFill>
              </a:rPr>
              <a:t>predis</a:t>
            </a:r>
            <a:r>
              <a:rPr lang="zh-CN" altLang="en-US" dirty="0" smtClean="0">
                <a:solidFill>
                  <a:schemeClr val="bg1"/>
                </a:solidFill>
              </a:rPr>
              <a:t>扩展地址</a:t>
            </a:r>
            <a:r>
              <a:rPr lang="en-US" altLang="zh-CN" dirty="0">
                <a:solidFill>
                  <a:schemeClr val="bg1"/>
                </a:solidFill>
              </a:rPr>
              <a:t>https://github.com/nrk/predis</a:t>
            </a: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PHP</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中使用</a:t>
            </a:r>
            <a:r>
              <a:rPr lang="en-US" altLang="zh-CN" sz="4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redis</a:t>
            </a:r>
            <a:r>
              <a:rPr lang="en-US" altLang="zh-CN"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 </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存储</a:t>
            </a:r>
            <a:r>
              <a:rPr lang="en-US" altLang="zh-CN"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session</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0224035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3754874"/>
          </a:xfrm>
          <a:prstGeom prst="rect">
            <a:avLst/>
          </a:prstGeom>
        </p:spPr>
        <p:txBody>
          <a:bodyPr wrap="square">
            <a:spAutoFit/>
          </a:bodyPr>
          <a:lstStyle/>
          <a:p>
            <a:pPr>
              <a:buFontTx/>
              <a:buChar char="•"/>
            </a:pPr>
            <a:r>
              <a:rPr lang="en-US" altLang="zh-CN" dirty="0" smtClean="0">
                <a:solidFill>
                  <a:schemeClr val="bg1"/>
                </a:solidFill>
              </a:rPr>
              <a:t> </a:t>
            </a:r>
            <a:r>
              <a:rPr lang="zh-CN" altLang="en-US" dirty="0" smtClean="0">
                <a:solidFill>
                  <a:schemeClr val="bg1"/>
                </a:solidFill>
              </a:rPr>
              <a:t>为了节省资源，我们可以在一台机器上启动两个</a:t>
            </a:r>
            <a:r>
              <a:rPr lang="en-US" altLang="zh-CN" dirty="0" err="1" smtClean="0">
                <a:solidFill>
                  <a:schemeClr val="bg1"/>
                </a:solidFill>
              </a:rPr>
              <a:t>redis</a:t>
            </a:r>
            <a:r>
              <a:rPr lang="zh-CN" altLang="en-US" dirty="0" smtClean="0">
                <a:solidFill>
                  <a:schemeClr val="bg1"/>
                </a:solidFill>
              </a:rPr>
              <a:t>服务</a:t>
            </a:r>
            <a:endParaRPr lang="en-US" altLang="zh-CN" dirty="0" smtClean="0">
              <a:solidFill>
                <a:schemeClr val="bg1"/>
              </a:solidFill>
            </a:endParaRPr>
          </a:p>
          <a:p>
            <a:pPr>
              <a:buFontTx/>
              <a:buChar char="•"/>
            </a:pPr>
            <a:r>
              <a:rPr lang="en-US" altLang="zh-CN" sz="2000" dirty="0">
                <a:solidFill>
                  <a:schemeClr val="bg1"/>
                </a:solidFill>
              </a:rPr>
              <a:t> </a:t>
            </a:r>
            <a:r>
              <a:rPr lang="en-US" altLang="zh-CN" sz="2000" dirty="0" err="1" smtClean="0">
                <a:solidFill>
                  <a:schemeClr val="bg1"/>
                </a:solidFill>
              </a:rPr>
              <a:t>cp</a:t>
            </a:r>
            <a:r>
              <a:rPr lang="en-US" altLang="zh-CN" sz="2000" dirty="0" smtClean="0">
                <a:solidFill>
                  <a:schemeClr val="bg1"/>
                </a:solidFill>
              </a:rPr>
              <a:t> /etc/</a:t>
            </a:r>
            <a:r>
              <a:rPr lang="en-US" altLang="zh-CN" sz="2000" dirty="0" err="1" smtClean="0">
                <a:solidFill>
                  <a:schemeClr val="bg1"/>
                </a:solidFill>
              </a:rPr>
              <a:t>redis.conf</a:t>
            </a:r>
            <a:r>
              <a:rPr lang="en-US" altLang="zh-CN" sz="2000" dirty="0" smtClean="0">
                <a:solidFill>
                  <a:schemeClr val="bg1"/>
                </a:solidFill>
              </a:rPr>
              <a:t>  /etc/redis2.conf</a:t>
            </a:r>
          </a:p>
          <a:p>
            <a:pPr>
              <a:buFontTx/>
              <a:buChar char="•"/>
            </a:pPr>
            <a:r>
              <a:rPr lang="en-US" altLang="zh-CN" sz="2000" dirty="0">
                <a:solidFill>
                  <a:schemeClr val="bg1"/>
                </a:solidFill>
              </a:rPr>
              <a:t> </a:t>
            </a:r>
            <a:r>
              <a:rPr lang="en-US" altLang="zh-CN" sz="2000" dirty="0" smtClean="0">
                <a:solidFill>
                  <a:schemeClr val="bg1"/>
                </a:solidFill>
              </a:rPr>
              <a:t>vim /etc/redis2.conf //</a:t>
            </a:r>
            <a:r>
              <a:rPr lang="zh-CN" altLang="en-US" sz="2000" dirty="0" smtClean="0">
                <a:solidFill>
                  <a:schemeClr val="bg1"/>
                </a:solidFill>
              </a:rPr>
              <a:t>需要修改</a:t>
            </a:r>
            <a:r>
              <a:rPr lang="en-US" altLang="zh-CN" sz="2000" dirty="0" err="1" smtClean="0">
                <a:solidFill>
                  <a:schemeClr val="bg1"/>
                </a:solidFill>
              </a:rPr>
              <a:t>port,dir,pidfile,logfile</a:t>
            </a:r>
            <a:endParaRPr lang="en-US" altLang="zh-CN" sz="2000" dirty="0" smtClean="0">
              <a:solidFill>
                <a:schemeClr val="bg1"/>
              </a:solidFill>
            </a:endParaRPr>
          </a:p>
          <a:p>
            <a:pPr>
              <a:buFontTx/>
              <a:buChar char="•"/>
            </a:pPr>
            <a:r>
              <a:rPr lang="en-US" altLang="zh-CN" sz="2000" dirty="0">
                <a:solidFill>
                  <a:schemeClr val="bg1"/>
                </a:solidFill>
              </a:rPr>
              <a:t> </a:t>
            </a:r>
            <a:r>
              <a:rPr lang="zh-CN" altLang="en-US" sz="2000" dirty="0" smtClean="0">
                <a:solidFill>
                  <a:schemeClr val="bg1"/>
                </a:solidFill>
              </a:rPr>
              <a:t>还要增加一行</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err="1" smtClean="0">
                <a:solidFill>
                  <a:schemeClr val="bg1"/>
                </a:solidFill>
              </a:rPr>
              <a:t>slaveof</a:t>
            </a:r>
            <a:r>
              <a:rPr lang="en-US" altLang="zh-CN" sz="2000" dirty="0" smtClean="0">
                <a:solidFill>
                  <a:schemeClr val="bg1"/>
                </a:solidFill>
              </a:rPr>
              <a:t> 127.0.0.1 6379</a:t>
            </a:r>
          </a:p>
          <a:p>
            <a:pPr>
              <a:buFontTx/>
              <a:buChar char="•"/>
            </a:pPr>
            <a:r>
              <a:rPr lang="en-US" altLang="zh-CN" sz="2000" dirty="0">
                <a:solidFill>
                  <a:schemeClr val="bg1"/>
                </a:solidFill>
              </a:rPr>
              <a:t> </a:t>
            </a:r>
            <a:r>
              <a:rPr lang="zh-CN" altLang="en-US" sz="2000" dirty="0" smtClean="0">
                <a:solidFill>
                  <a:schemeClr val="bg1"/>
                </a:solidFill>
              </a:rPr>
              <a:t>如果主上设置了密码，还需要增加</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err="1" smtClean="0">
                <a:solidFill>
                  <a:schemeClr val="bg1"/>
                </a:solidFill>
              </a:rPr>
              <a:t>masterauth</a:t>
            </a:r>
            <a:r>
              <a:rPr lang="en-US" altLang="zh-CN" sz="2000" dirty="0" smtClean="0">
                <a:solidFill>
                  <a:schemeClr val="bg1"/>
                </a:solidFill>
              </a:rPr>
              <a:t> </a:t>
            </a:r>
            <a:r>
              <a:rPr lang="en-US" altLang="zh-CN" sz="2000" dirty="0" err="1" smtClean="0">
                <a:solidFill>
                  <a:schemeClr val="bg1"/>
                </a:solidFill>
              </a:rPr>
              <a:t>aminglinux</a:t>
            </a:r>
            <a:r>
              <a:rPr lang="en-US" altLang="zh-CN" sz="2000" dirty="0" smtClean="0">
                <a:solidFill>
                  <a:schemeClr val="bg1"/>
                </a:solidFill>
              </a:rPr>
              <a:t>&gt;com //</a:t>
            </a:r>
            <a:r>
              <a:rPr lang="zh-CN" altLang="en-US" sz="2000" dirty="0" smtClean="0">
                <a:solidFill>
                  <a:schemeClr val="bg1"/>
                </a:solidFill>
              </a:rPr>
              <a:t>设置主的密码</a:t>
            </a:r>
            <a:endParaRPr lang="en-US" altLang="zh-CN" sz="2000" dirty="0" smtClean="0">
              <a:solidFill>
                <a:schemeClr val="bg1"/>
              </a:solidFill>
            </a:endParaRPr>
          </a:p>
          <a:p>
            <a:pPr>
              <a:buFontTx/>
              <a:buChar char="•"/>
            </a:pPr>
            <a:r>
              <a:rPr lang="en-US" altLang="zh-CN" sz="2000" dirty="0" smtClean="0">
                <a:solidFill>
                  <a:schemeClr val="bg1"/>
                </a:solidFill>
              </a:rPr>
              <a:t> </a:t>
            </a:r>
            <a:r>
              <a:rPr lang="zh-CN" altLang="en-US" sz="2000" dirty="0" smtClean="0">
                <a:solidFill>
                  <a:schemeClr val="bg1"/>
                </a:solidFill>
              </a:rPr>
              <a:t>启动之前不要忘记创建新的</a:t>
            </a:r>
            <a:r>
              <a:rPr lang="en-US" altLang="zh-CN" sz="2000" dirty="0" err="1" smtClean="0">
                <a:solidFill>
                  <a:schemeClr val="bg1"/>
                </a:solidFill>
              </a:rPr>
              <a:t>dir</a:t>
            </a:r>
            <a:r>
              <a:rPr lang="zh-CN" altLang="en-US" sz="2000" dirty="0" smtClean="0">
                <a:solidFill>
                  <a:schemeClr val="bg1"/>
                </a:solidFill>
              </a:rPr>
              <a:t>目录</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err="1" smtClean="0">
                <a:solidFill>
                  <a:schemeClr val="bg1"/>
                </a:solidFill>
              </a:rPr>
              <a:t>redis</a:t>
            </a:r>
            <a:r>
              <a:rPr lang="en-US" altLang="zh-CN" sz="2000" dirty="0" smtClean="0">
                <a:solidFill>
                  <a:schemeClr val="bg1"/>
                </a:solidFill>
              </a:rPr>
              <a:t>-server /etc/redis2.conf</a:t>
            </a:r>
          </a:p>
          <a:p>
            <a:pPr>
              <a:buFontTx/>
              <a:buChar char="•"/>
            </a:pPr>
            <a:r>
              <a:rPr lang="en-US" altLang="zh-CN" sz="2000" dirty="0">
                <a:solidFill>
                  <a:schemeClr val="bg1"/>
                </a:solidFill>
              </a:rPr>
              <a:t> </a:t>
            </a:r>
            <a:r>
              <a:rPr lang="zh-CN" altLang="en-US" sz="2000" dirty="0" smtClean="0">
                <a:solidFill>
                  <a:schemeClr val="bg1"/>
                </a:solidFill>
              </a:rPr>
              <a:t>测试：在主上创建新的</a:t>
            </a:r>
            <a:r>
              <a:rPr lang="en-US" altLang="zh-CN" sz="2000" dirty="0" smtClean="0">
                <a:solidFill>
                  <a:schemeClr val="bg1"/>
                </a:solidFill>
              </a:rPr>
              <a:t>key</a:t>
            </a:r>
            <a:r>
              <a:rPr lang="zh-CN" altLang="en-US" sz="2000" dirty="0" smtClean="0">
                <a:solidFill>
                  <a:schemeClr val="bg1"/>
                </a:solidFill>
              </a:rPr>
              <a:t>，在从上查看</a:t>
            </a:r>
            <a:endParaRPr lang="en-US" altLang="zh-CN" sz="2000" dirty="0" smtClean="0">
              <a:solidFill>
                <a:schemeClr val="bg1"/>
              </a:solidFill>
            </a:endParaRPr>
          </a:p>
          <a:p>
            <a:pPr>
              <a:buFontTx/>
              <a:buChar char="•"/>
            </a:pPr>
            <a:r>
              <a:rPr lang="en-US" altLang="zh-CN" sz="2000" dirty="0">
                <a:solidFill>
                  <a:schemeClr val="bg1"/>
                </a:solidFill>
              </a:rPr>
              <a:t> </a:t>
            </a:r>
            <a:r>
              <a:rPr lang="zh-CN" altLang="en-US" sz="2000" dirty="0" smtClean="0">
                <a:solidFill>
                  <a:schemeClr val="bg1"/>
                </a:solidFill>
              </a:rPr>
              <a:t>注意：</a:t>
            </a:r>
            <a:r>
              <a:rPr lang="en-US" altLang="zh-CN" sz="2000" dirty="0" err="1" smtClean="0">
                <a:solidFill>
                  <a:schemeClr val="bg1"/>
                </a:solidFill>
              </a:rPr>
              <a:t>redis</a:t>
            </a:r>
            <a:r>
              <a:rPr lang="zh-CN" altLang="en-US" sz="2000" dirty="0" smtClean="0">
                <a:solidFill>
                  <a:schemeClr val="bg1"/>
                </a:solidFill>
              </a:rPr>
              <a:t>主从和</a:t>
            </a:r>
            <a:r>
              <a:rPr lang="en-US" altLang="zh-CN" sz="2000" dirty="0" err="1" smtClean="0">
                <a:solidFill>
                  <a:schemeClr val="bg1"/>
                </a:solidFill>
              </a:rPr>
              <a:t>mysql</a:t>
            </a:r>
            <a:r>
              <a:rPr lang="zh-CN" altLang="en-US" sz="2000" dirty="0" smtClean="0">
                <a:solidFill>
                  <a:schemeClr val="bg1"/>
                </a:solidFill>
              </a:rPr>
              <a:t>主从不一样，</a:t>
            </a:r>
            <a:r>
              <a:rPr lang="en-US" altLang="zh-CN" sz="2000" dirty="0" err="1" smtClean="0">
                <a:solidFill>
                  <a:schemeClr val="bg1"/>
                </a:solidFill>
              </a:rPr>
              <a:t>redis</a:t>
            </a:r>
            <a:r>
              <a:rPr lang="zh-CN" altLang="en-US" sz="2000" dirty="0" smtClean="0">
                <a:solidFill>
                  <a:schemeClr val="bg1"/>
                </a:solidFill>
              </a:rPr>
              <a:t>主从不用事先同步数据，它会自动同步过去</a:t>
            </a:r>
            <a:endParaRPr lang="en-US" altLang="zh-CN" sz="2000" dirty="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Redis</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主从配置</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6579148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Redis</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集群</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1468437" y="1519097"/>
            <a:ext cx="4559429" cy="4517676"/>
          </a:xfrm>
          <a:prstGeom prst="rect">
            <a:avLst/>
          </a:prstGeom>
        </p:spPr>
      </p:pic>
      <p:sp>
        <p:nvSpPr>
          <p:cNvPr id="5" name="矩形 4"/>
          <p:cNvSpPr/>
          <p:nvPr/>
        </p:nvSpPr>
        <p:spPr>
          <a:xfrm>
            <a:off x="6027866" y="1623600"/>
            <a:ext cx="5066855" cy="2769989"/>
          </a:xfrm>
          <a:prstGeom prst="rect">
            <a:avLst/>
          </a:prstGeom>
        </p:spPr>
        <p:txBody>
          <a:bodyPr wrap="square">
            <a:spAutoFit/>
          </a:bodyPr>
          <a:lstStyle/>
          <a:p>
            <a:pPr>
              <a:buFontTx/>
              <a:buChar char="•"/>
            </a:pPr>
            <a:r>
              <a:rPr lang="en-US" altLang="zh-CN" dirty="0" smtClean="0">
                <a:solidFill>
                  <a:schemeClr val="bg1"/>
                </a:solidFill>
              </a:rPr>
              <a:t> </a:t>
            </a:r>
            <a:r>
              <a:rPr lang="zh-CN" altLang="en-US" dirty="0" smtClean="0">
                <a:solidFill>
                  <a:schemeClr val="bg1"/>
                </a:solidFill>
              </a:rPr>
              <a:t>多个</a:t>
            </a:r>
            <a:r>
              <a:rPr lang="en-US" altLang="zh-CN" dirty="0" err="1" smtClean="0">
                <a:solidFill>
                  <a:schemeClr val="bg1"/>
                </a:solidFill>
              </a:rPr>
              <a:t>redis</a:t>
            </a:r>
            <a:r>
              <a:rPr lang="zh-CN" altLang="en-US" dirty="0" smtClean="0">
                <a:solidFill>
                  <a:schemeClr val="bg1"/>
                </a:solidFill>
              </a:rPr>
              <a:t>节点网络互联，数据共享</a:t>
            </a:r>
            <a:endParaRPr lang="en-US" altLang="zh-CN" dirty="0" smtClean="0">
              <a:solidFill>
                <a:schemeClr val="bg1"/>
              </a:solidFill>
            </a:endParaRPr>
          </a:p>
          <a:p>
            <a:pPr>
              <a:buFontTx/>
              <a:buChar char="•"/>
            </a:pPr>
            <a:r>
              <a:rPr lang="en-US" altLang="zh-CN" dirty="0">
                <a:solidFill>
                  <a:schemeClr val="bg1"/>
                </a:solidFill>
              </a:rPr>
              <a:t> </a:t>
            </a:r>
            <a:r>
              <a:rPr lang="zh-CN" altLang="en-US" dirty="0" smtClean="0">
                <a:solidFill>
                  <a:schemeClr val="bg1"/>
                </a:solidFill>
              </a:rPr>
              <a:t>所有的节点都是一主一从（可以是多个从），其中从不提供服务，仅作为备用</a:t>
            </a:r>
            <a:endParaRPr lang="en-US" altLang="zh-CN" dirty="0" smtClean="0">
              <a:solidFill>
                <a:schemeClr val="bg1"/>
              </a:solidFill>
            </a:endParaRPr>
          </a:p>
          <a:p>
            <a:pPr>
              <a:buFontTx/>
              <a:buChar char="•"/>
            </a:pPr>
            <a:r>
              <a:rPr lang="en-US" altLang="zh-CN" sz="2000" dirty="0">
                <a:solidFill>
                  <a:schemeClr val="bg1"/>
                </a:solidFill>
              </a:rPr>
              <a:t> </a:t>
            </a:r>
            <a:r>
              <a:rPr lang="zh-CN" altLang="en-US" sz="2000" dirty="0" smtClean="0">
                <a:solidFill>
                  <a:schemeClr val="bg1"/>
                </a:solidFill>
              </a:rPr>
              <a:t>不支持同时处理多个键（如</a:t>
            </a:r>
            <a:r>
              <a:rPr lang="en-US" altLang="zh-CN" sz="2000" dirty="0" err="1" smtClean="0">
                <a:solidFill>
                  <a:schemeClr val="bg1"/>
                </a:solidFill>
              </a:rPr>
              <a:t>mset</a:t>
            </a:r>
            <a:r>
              <a:rPr lang="en-US" altLang="zh-CN" sz="2000" dirty="0" smtClean="0">
                <a:solidFill>
                  <a:schemeClr val="bg1"/>
                </a:solidFill>
              </a:rPr>
              <a:t>/</a:t>
            </a:r>
            <a:r>
              <a:rPr lang="en-US" altLang="zh-CN" sz="2000" dirty="0" err="1" smtClean="0">
                <a:solidFill>
                  <a:schemeClr val="bg1"/>
                </a:solidFill>
              </a:rPr>
              <a:t>mget</a:t>
            </a:r>
            <a:r>
              <a:rPr lang="zh-CN" altLang="en-US" sz="2000" dirty="0">
                <a:solidFill>
                  <a:schemeClr val="bg1"/>
                </a:solidFill>
              </a:rPr>
              <a:t>）</a:t>
            </a:r>
            <a:r>
              <a:rPr lang="zh-CN" altLang="en-US" sz="2000" dirty="0" smtClean="0">
                <a:solidFill>
                  <a:schemeClr val="bg1"/>
                </a:solidFill>
              </a:rPr>
              <a:t>，因为</a:t>
            </a:r>
            <a:r>
              <a:rPr lang="en-US" altLang="zh-CN" sz="2000" dirty="0" err="1" smtClean="0">
                <a:solidFill>
                  <a:schemeClr val="bg1"/>
                </a:solidFill>
              </a:rPr>
              <a:t>redis</a:t>
            </a:r>
            <a:r>
              <a:rPr lang="zh-CN" altLang="en-US" sz="2000" dirty="0" smtClean="0">
                <a:solidFill>
                  <a:schemeClr val="bg1"/>
                </a:solidFill>
              </a:rPr>
              <a:t>需要把键均匀分布在各个节点上，并发量很高的情况下同时创建键值会降低性能并导致不可预测的行为</a:t>
            </a:r>
            <a:r>
              <a:rPr lang="zh-CN" altLang="en-US" sz="2000" dirty="0">
                <a:solidFill>
                  <a:schemeClr val="bg1"/>
                </a:solidFill>
              </a:rPr>
              <a:t>。</a:t>
            </a:r>
            <a:endParaRPr lang="en-US" altLang="zh-CN" sz="2000" dirty="0" smtClean="0">
              <a:solidFill>
                <a:schemeClr val="bg1"/>
              </a:solidFill>
            </a:endParaRPr>
          </a:p>
          <a:p>
            <a:pPr>
              <a:buFontTx/>
              <a:buChar char="•"/>
            </a:pPr>
            <a:r>
              <a:rPr lang="en-US" altLang="zh-CN" sz="2000" dirty="0">
                <a:solidFill>
                  <a:schemeClr val="bg1"/>
                </a:solidFill>
              </a:rPr>
              <a:t> </a:t>
            </a:r>
            <a:r>
              <a:rPr lang="zh-CN" altLang="en-US" sz="2000" dirty="0" smtClean="0">
                <a:solidFill>
                  <a:schemeClr val="bg1"/>
                </a:solidFill>
              </a:rPr>
              <a:t>支持在线增加、删除节点</a:t>
            </a:r>
            <a:endParaRPr lang="en-US" altLang="zh-CN" sz="2000" dirty="0">
              <a:solidFill>
                <a:schemeClr val="bg1"/>
              </a:solidFill>
            </a:endParaRPr>
          </a:p>
          <a:p>
            <a:pPr>
              <a:buFontTx/>
              <a:buChar char="•"/>
            </a:pPr>
            <a:r>
              <a:rPr lang="en-US" altLang="zh-CN" sz="2000" dirty="0" smtClean="0">
                <a:solidFill>
                  <a:schemeClr val="bg1"/>
                </a:solidFill>
              </a:rPr>
              <a:t> </a:t>
            </a:r>
            <a:r>
              <a:rPr lang="zh-CN" altLang="en-US" sz="2000" dirty="0" smtClean="0">
                <a:solidFill>
                  <a:schemeClr val="bg1"/>
                </a:solidFill>
              </a:rPr>
              <a:t>客户端可以连任何一个主节点进行读写</a:t>
            </a:r>
            <a:endParaRPr lang="en-US" altLang="zh-CN" sz="2000" dirty="0" smtClean="0">
              <a:solidFill>
                <a:schemeClr val="bg1"/>
              </a:solidFill>
            </a:endParaRPr>
          </a:p>
        </p:txBody>
      </p:sp>
    </p:spTree>
    <p:extLst>
      <p:ext uri="{BB962C8B-B14F-4D97-AF65-F5344CB8AC3E}">
        <p14:creationId xmlns:p14="http://schemas.microsoft.com/office/powerpoint/2010/main" val="2031127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3139321"/>
          </a:xfrm>
          <a:prstGeom prst="rect">
            <a:avLst/>
          </a:prstGeom>
        </p:spPr>
        <p:txBody>
          <a:bodyPr wrap="square">
            <a:spAutoFit/>
          </a:bodyPr>
          <a:lstStyle/>
          <a:p>
            <a:pPr>
              <a:buFontTx/>
              <a:buChar char="•"/>
            </a:pPr>
            <a:r>
              <a:rPr lang="en-US" altLang="zh-CN" dirty="0" smtClean="0">
                <a:solidFill>
                  <a:schemeClr val="bg1"/>
                </a:solidFill>
              </a:rPr>
              <a:t>  </a:t>
            </a:r>
            <a:r>
              <a:rPr lang="zh-CN" altLang="en-US" dirty="0" smtClean="0">
                <a:solidFill>
                  <a:schemeClr val="bg1"/>
                </a:solidFill>
              </a:rPr>
              <a:t>场景设置：</a:t>
            </a:r>
            <a:endParaRPr lang="en-US" altLang="zh-CN" dirty="0" smtClean="0">
              <a:solidFill>
                <a:schemeClr val="bg1"/>
              </a:solidFill>
            </a:endParaRPr>
          </a:p>
          <a:p>
            <a:pPr>
              <a:buFontTx/>
              <a:buChar char="•"/>
            </a:pPr>
            <a:r>
              <a:rPr lang="en-US" altLang="zh-CN" sz="2000" dirty="0">
                <a:solidFill>
                  <a:schemeClr val="bg1"/>
                </a:solidFill>
              </a:rPr>
              <a:t> </a:t>
            </a:r>
            <a:r>
              <a:rPr lang="zh-CN" altLang="en-US" sz="2000" dirty="0" smtClean="0">
                <a:solidFill>
                  <a:schemeClr val="bg1"/>
                </a:solidFill>
              </a:rPr>
              <a:t>两台机器，分别开启三个</a:t>
            </a:r>
            <a:r>
              <a:rPr lang="en-US" altLang="zh-CN" sz="2000" dirty="0" err="1" smtClean="0">
                <a:solidFill>
                  <a:schemeClr val="bg1"/>
                </a:solidFill>
              </a:rPr>
              <a:t>Redis</a:t>
            </a:r>
            <a:r>
              <a:rPr lang="zh-CN" altLang="en-US" sz="2000" dirty="0" smtClean="0">
                <a:solidFill>
                  <a:schemeClr val="bg1"/>
                </a:solidFill>
              </a:rPr>
              <a:t>服务</a:t>
            </a:r>
            <a:r>
              <a:rPr lang="en-US" altLang="zh-CN" sz="2000" dirty="0" smtClean="0">
                <a:solidFill>
                  <a:schemeClr val="bg1"/>
                </a:solidFill>
              </a:rPr>
              <a:t>(</a:t>
            </a:r>
            <a:r>
              <a:rPr lang="zh-CN" altLang="en-US" sz="2000" dirty="0" smtClean="0">
                <a:solidFill>
                  <a:schemeClr val="bg1"/>
                </a:solidFill>
              </a:rPr>
              <a:t>端口</a:t>
            </a:r>
            <a:r>
              <a:rPr lang="en-US" altLang="zh-CN" sz="2000" dirty="0" smtClean="0">
                <a:solidFill>
                  <a:schemeClr val="bg1"/>
                </a:solidFill>
              </a:rPr>
              <a:t>)</a:t>
            </a:r>
          </a:p>
          <a:p>
            <a:pPr>
              <a:buFontTx/>
              <a:buChar char="•"/>
            </a:pPr>
            <a:r>
              <a:rPr lang="en-US" altLang="zh-CN" sz="2000" dirty="0">
                <a:solidFill>
                  <a:schemeClr val="bg1"/>
                </a:solidFill>
              </a:rPr>
              <a:t> </a:t>
            </a:r>
            <a:r>
              <a:rPr lang="en-US" altLang="zh-CN" sz="2000" dirty="0" smtClean="0">
                <a:solidFill>
                  <a:schemeClr val="bg1"/>
                </a:solidFill>
              </a:rPr>
              <a:t>A</a:t>
            </a:r>
            <a:r>
              <a:rPr lang="zh-CN" altLang="en-US" sz="2000" dirty="0" smtClean="0">
                <a:solidFill>
                  <a:schemeClr val="bg1"/>
                </a:solidFill>
              </a:rPr>
              <a:t>机器上三个端口</a:t>
            </a:r>
            <a:r>
              <a:rPr lang="en-US" altLang="zh-CN" sz="2000" dirty="0" smtClean="0">
                <a:solidFill>
                  <a:schemeClr val="bg1"/>
                </a:solidFill>
              </a:rPr>
              <a:t>7000,7002,7004</a:t>
            </a:r>
            <a:r>
              <a:rPr lang="zh-CN" altLang="en-US" sz="2000" dirty="0" smtClean="0">
                <a:solidFill>
                  <a:schemeClr val="bg1"/>
                </a:solidFill>
              </a:rPr>
              <a:t>，全部为主</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smtClean="0">
                <a:solidFill>
                  <a:schemeClr val="bg1"/>
                </a:solidFill>
              </a:rPr>
              <a:t>B</a:t>
            </a:r>
            <a:r>
              <a:rPr lang="zh-CN" altLang="en-US" sz="2000" dirty="0" smtClean="0">
                <a:solidFill>
                  <a:schemeClr val="bg1"/>
                </a:solidFill>
              </a:rPr>
              <a:t>机器上三个端口</a:t>
            </a:r>
            <a:r>
              <a:rPr lang="en-US" altLang="zh-CN" sz="2000" dirty="0" smtClean="0">
                <a:solidFill>
                  <a:schemeClr val="bg1"/>
                </a:solidFill>
              </a:rPr>
              <a:t>7001,7003,7005</a:t>
            </a:r>
            <a:r>
              <a:rPr lang="zh-CN" altLang="en-US" sz="2000" dirty="0" smtClean="0">
                <a:solidFill>
                  <a:schemeClr val="bg1"/>
                </a:solidFill>
              </a:rPr>
              <a:t>，全部为从</a:t>
            </a:r>
            <a:endParaRPr lang="en-US" altLang="zh-CN" sz="2000" dirty="0" smtClean="0">
              <a:solidFill>
                <a:schemeClr val="bg1"/>
              </a:solidFill>
            </a:endParaRPr>
          </a:p>
          <a:p>
            <a:pPr>
              <a:buFontTx/>
              <a:buChar char="•"/>
            </a:pPr>
            <a:r>
              <a:rPr lang="en-US" altLang="zh-CN" sz="2000" dirty="0">
                <a:solidFill>
                  <a:schemeClr val="bg1"/>
                </a:solidFill>
              </a:rPr>
              <a:t> </a:t>
            </a:r>
            <a:r>
              <a:rPr lang="zh-CN" altLang="en-US" sz="2000" dirty="0">
                <a:solidFill>
                  <a:schemeClr val="bg1"/>
                </a:solidFill>
              </a:rPr>
              <a:t>两台</a:t>
            </a:r>
            <a:r>
              <a:rPr lang="zh-CN" altLang="en-US" sz="2000" dirty="0" smtClean="0">
                <a:solidFill>
                  <a:schemeClr val="bg1"/>
                </a:solidFill>
              </a:rPr>
              <a:t>机器上都要编译安装</a:t>
            </a:r>
            <a:r>
              <a:rPr lang="en-US" altLang="zh-CN" sz="2000" dirty="0" err="1" smtClean="0">
                <a:solidFill>
                  <a:schemeClr val="bg1"/>
                </a:solidFill>
              </a:rPr>
              <a:t>redis</a:t>
            </a:r>
            <a:r>
              <a:rPr lang="en-US" altLang="zh-CN" sz="2000" dirty="0" smtClean="0">
                <a:solidFill>
                  <a:schemeClr val="bg1"/>
                </a:solidFill>
              </a:rPr>
              <a:t>,</a:t>
            </a:r>
            <a:r>
              <a:rPr lang="zh-CN" altLang="en-US" sz="2000" dirty="0" smtClean="0">
                <a:solidFill>
                  <a:schemeClr val="bg1"/>
                </a:solidFill>
              </a:rPr>
              <a:t>然后编辑并复制</a:t>
            </a:r>
            <a:r>
              <a:rPr lang="en-US" altLang="zh-CN" sz="2000" dirty="0" smtClean="0">
                <a:solidFill>
                  <a:schemeClr val="bg1"/>
                </a:solidFill>
              </a:rPr>
              <a:t>3</a:t>
            </a:r>
            <a:r>
              <a:rPr lang="zh-CN" altLang="en-US" sz="2000" dirty="0" smtClean="0">
                <a:solidFill>
                  <a:schemeClr val="bg1"/>
                </a:solidFill>
              </a:rPr>
              <a:t>个不同的</a:t>
            </a:r>
            <a:r>
              <a:rPr lang="en-US" altLang="zh-CN" sz="2000" dirty="0" err="1" smtClean="0">
                <a:solidFill>
                  <a:schemeClr val="bg1"/>
                </a:solidFill>
              </a:rPr>
              <a:t>redis.conf</a:t>
            </a:r>
            <a:r>
              <a:rPr lang="zh-CN" altLang="en-US" sz="2000" dirty="0" smtClean="0">
                <a:solidFill>
                  <a:schemeClr val="bg1"/>
                </a:solidFill>
              </a:rPr>
              <a:t>，分别设置不同的端口号、</a:t>
            </a:r>
            <a:r>
              <a:rPr lang="en-US" altLang="zh-CN" sz="2000" dirty="0" err="1" smtClean="0">
                <a:solidFill>
                  <a:schemeClr val="bg1"/>
                </a:solidFill>
              </a:rPr>
              <a:t>dir</a:t>
            </a:r>
            <a:r>
              <a:rPr lang="zh-CN" altLang="en-US" sz="2000" dirty="0" smtClean="0">
                <a:solidFill>
                  <a:schemeClr val="bg1"/>
                </a:solidFill>
              </a:rPr>
              <a:t>等参数，还需要增加</a:t>
            </a:r>
            <a:r>
              <a:rPr lang="en-US" altLang="zh-CN" sz="2000" dirty="0" smtClean="0">
                <a:solidFill>
                  <a:schemeClr val="bg1"/>
                </a:solidFill>
              </a:rPr>
              <a:t>cluster</a:t>
            </a:r>
            <a:r>
              <a:rPr lang="zh-CN" altLang="en-US" sz="2000" dirty="0" smtClean="0">
                <a:solidFill>
                  <a:schemeClr val="bg1"/>
                </a:solidFill>
              </a:rPr>
              <a:t>相关参数，然后分别启动</a:t>
            </a:r>
            <a:r>
              <a:rPr lang="en-US" altLang="zh-CN" sz="2000" dirty="0" smtClean="0">
                <a:solidFill>
                  <a:schemeClr val="bg1"/>
                </a:solidFill>
              </a:rPr>
              <a:t>6</a:t>
            </a:r>
            <a:r>
              <a:rPr lang="zh-CN" altLang="en-US" sz="2000" dirty="0" smtClean="0">
                <a:solidFill>
                  <a:schemeClr val="bg1"/>
                </a:solidFill>
              </a:rPr>
              <a:t>个</a:t>
            </a:r>
            <a:r>
              <a:rPr lang="en-US" altLang="zh-CN" sz="2000" dirty="0" err="1" smtClean="0">
                <a:solidFill>
                  <a:schemeClr val="bg1"/>
                </a:solidFill>
              </a:rPr>
              <a:t>redis</a:t>
            </a:r>
            <a:r>
              <a:rPr lang="zh-CN" altLang="en-US" sz="2000" dirty="0" smtClean="0">
                <a:solidFill>
                  <a:schemeClr val="bg1"/>
                </a:solidFill>
              </a:rPr>
              <a:t>服务</a:t>
            </a:r>
            <a:endParaRPr lang="en-US" altLang="zh-CN" sz="2000" dirty="0" smtClean="0">
              <a:solidFill>
                <a:schemeClr val="bg1"/>
              </a:solidFill>
            </a:endParaRPr>
          </a:p>
          <a:p>
            <a:pPr>
              <a:buFontTx/>
              <a:buChar char="•"/>
            </a:pPr>
            <a:r>
              <a:rPr lang="en-US" altLang="zh-CN" sz="2000" dirty="0">
                <a:solidFill>
                  <a:schemeClr val="bg1"/>
                </a:solidFill>
              </a:rPr>
              <a:t> </a:t>
            </a:r>
            <a:r>
              <a:rPr lang="zh-CN" altLang="en-US" sz="2000" dirty="0" smtClean="0">
                <a:solidFill>
                  <a:schemeClr val="bg1"/>
                </a:solidFill>
              </a:rPr>
              <a:t>具体</a:t>
            </a:r>
            <a:r>
              <a:rPr lang="en-US" altLang="zh-CN" sz="2000" dirty="0" err="1" smtClean="0">
                <a:solidFill>
                  <a:schemeClr val="bg1"/>
                </a:solidFill>
              </a:rPr>
              <a:t>redis</a:t>
            </a:r>
            <a:r>
              <a:rPr lang="zh-CN" altLang="en-US" sz="2000" dirty="0" smtClean="0">
                <a:solidFill>
                  <a:schemeClr val="bg1"/>
                </a:solidFill>
              </a:rPr>
              <a:t>配置文件大家到</a:t>
            </a:r>
            <a:r>
              <a:rPr lang="en-US" altLang="zh-CN" sz="2000" dirty="0">
                <a:solidFill>
                  <a:schemeClr val="bg1"/>
                </a:solidFill>
              </a:rPr>
              <a:t>https://</a:t>
            </a:r>
            <a:r>
              <a:rPr lang="en-US" altLang="zh-CN" sz="2000" dirty="0" smtClean="0">
                <a:solidFill>
                  <a:schemeClr val="bg1"/>
                </a:solidFill>
              </a:rPr>
              <a:t>coding.net/u/aminglinux/p/yuanke_centos7/git/tree/master/21NOSQL</a:t>
            </a:r>
            <a:r>
              <a:rPr lang="zh-CN" altLang="en-US" sz="2000" dirty="0" smtClean="0">
                <a:solidFill>
                  <a:schemeClr val="bg1"/>
                </a:solidFill>
              </a:rPr>
              <a:t>下载或者查看</a:t>
            </a:r>
            <a:endParaRPr lang="en-US" altLang="zh-CN" sz="2000" dirty="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Redis</a:t>
            </a:r>
            <a:r>
              <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集群</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配置</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8110038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4370427"/>
          </a:xfrm>
          <a:prstGeom prst="rect">
            <a:avLst/>
          </a:prstGeom>
        </p:spPr>
        <p:txBody>
          <a:bodyPr wrap="square">
            <a:spAutoFit/>
          </a:bodyPr>
          <a:lstStyle/>
          <a:p>
            <a:pPr>
              <a:buFontTx/>
              <a:buChar char="•"/>
            </a:pPr>
            <a:r>
              <a:rPr lang="en-US" altLang="zh-CN" dirty="0" smtClean="0">
                <a:solidFill>
                  <a:schemeClr val="bg1"/>
                </a:solidFill>
              </a:rPr>
              <a:t> </a:t>
            </a:r>
            <a:r>
              <a:rPr lang="zh-CN" altLang="en-US" dirty="0" smtClean="0">
                <a:solidFill>
                  <a:schemeClr val="bg1"/>
                </a:solidFill>
              </a:rPr>
              <a:t>安装</a:t>
            </a:r>
            <a:r>
              <a:rPr lang="en-US" altLang="zh-CN" dirty="0" smtClean="0">
                <a:solidFill>
                  <a:schemeClr val="bg1"/>
                </a:solidFill>
              </a:rPr>
              <a:t>ruby2.2 </a:t>
            </a:r>
            <a:r>
              <a:rPr lang="zh-CN" altLang="en-US" dirty="0" smtClean="0">
                <a:solidFill>
                  <a:schemeClr val="bg1"/>
                </a:solidFill>
              </a:rPr>
              <a:t>（只需要一台机器上运行）</a:t>
            </a:r>
            <a:endParaRPr lang="en-US" altLang="zh-CN" dirty="0" smtClean="0">
              <a:solidFill>
                <a:schemeClr val="bg1"/>
              </a:solidFill>
            </a:endParaRPr>
          </a:p>
          <a:p>
            <a:pPr>
              <a:buFontTx/>
              <a:buChar char="•"/>
            </a:pPr>
            <a:r>
              <a:rPr lang="en-US" altLang="zh-CN" sz="2000" dirty="0">
                <a:solidFill>
                  <a:schemeClr val="bg1"/>
                </a:solidFill>
              </a:rPr>
              <a:t> </a:t>
            </a:r>
            <a:r>
              <a:rPr lang="en-US" altLang="zh-CN" sz="2000" dirty="0" smtClean="0">
                <a:solidFill>
                  <a:schemeClr val="bg1"/>
                </a:solidFill>
              </a:rPr>
              <a:t>yum </a:t>
            </a:r>
            <a:r>
              <a:rPr lang="en-US" altLang="zh-CN" sz="2000" dirty="0">
                <a:solidFill>
                  <a:schemeClr val="bg1"/>
                </a:solidFill>
              </a:rPr>
              <a:t>-y </a:t>
            </a:r>
            <a:r>
              <a:rPr lang="en-US" altLang="zh-CN" sz="2000" dirty="0" err="1">
                <a:solidFill>
                  <a:schemeClr val="bg1"/>
                </a:solidFill>
              </a:rPr>
              <a:t>groupinstall</a:t>
            </a:r>
            <a:r>
              <a:rPr lang="en-US" altLang="zh-CN" sz="2000" dirty="0">
                <a:solidFill>
                  <a:schemeClr val="bg1"/>
                </a:solidFill>
              </a:rPr>
              <a:t> "Development </a:t>
            </a:r>
            <a:r>
              <a:rPr lang="en-US" altLang="zh-CN" sz="2000" dirty="0" smtClean="0">
                <a:solidFill>
                  <a:schemeClr val="bg1"/>
                </a:solidFill>
              </a:rPr>
              <a:t>Tools"</a:t>
            </a:r>
          </a:p>
          <a:p>
            <a:pPr>
              <a:buFontTx/>
              <a:buChar char="•"/>
            </a:pPr>
            <a:r>
              <a:rPr lang="en-US" altLang="zh-CN" sz="2000" dirty="0">
                <a:solidFill>
                  <a:schemeClr val="bg1"/>
                </a:solidFill>
              </a:rPr>
              <a:t> </a:t>
            </a:r>
            <a:r>
              <a:rPr lang="en-US" altLang="zh-CN" sz="2000" dirty="0" smtClean="0">
                <a:solidFill>
                  <a:schemeClr val="bg1"/>
                </a:solidFill>
              </a:rPr>
              <a:t>yum </a:t>
            </a:r>
            <a:r>
              <a:rPr lang="en-US" altLang="zh-CN" sz="2000" dirty="0">
                <a:solidFill>
                  <a:schemeClr val="bg1"/>
                </a:solidFill>
              </a:rPr>
              <a:t>-y install </a:t>
            </a:r>
            <a:r>
              <a:rPr lang="en-US" altLang="zh-CN" sz="2000" dirty="0" err="1">
                <a:solidFill>
                  <a:schemeClr val="bg1"/>
                </a:solidFill>
              </a:rPr>
              <a:t>gdbm-devel</a:t>
            </a:r>
            <a:r>
              <a:rPr lang="en-US" altLang="zh-CN" sz="2000" dirty="0">
                <a:solidFill>
                  <a:schemeClr val="bg1"/>
                </a:solidFill>
              </a:rPr>
              <a:t> libdb4-devel </a:t>
            </a:r>
            <a:r>
              <a:rPr lang="en-US" altLang="zh-CN" sz="2000" dirty="0" err="1">
                <a:solidFill>
                  <a:schemeClr val="bg1"/>
                </a:solidFill>
              </a:rPr>
              <a:t>libffi-devel</a:t>
            </a:r>
            <a:r>
              <a:rPr lang="en-US" altLang="zh-CN" sz="2000" dirty="0">
                <a:solidFill>
                  <a:schemeClr val="bg1"/>
                </a:solidFill>
              </a:rPr>
              <a:t> </a:t>
            </a:r>
            <a:r>
              <a:rPr lang="en-US" altLang="zh-CN" sz="2000" dirty="0" err="1">
                <a:solidFill>
                  <a:schemeClr val="bg1"/>
                </a:solidFill>
              </a:rPr>
              <a:t>libyaml</a:t>
            </a:r>
            <a:r>
              <a:rPr lang="en-US" altLang="zh-CN" sz="2000" dirty="0">
                <a:solidFill>
                  <a:schemeClr val="bg1"/>
                </a:solidFill>
              </a:rPr>
              <a:t> </a:t>
            </a:r>
            <a:r>
              <a:rPr lang="en-US" altLang="zh-CN" sz="2000" dirty="0" err="1">
                <a:solidFill>
                  <a:schemeClr val="bg1"/>
                </a:solidFill>
              </a:rPr>
              <a:t>libyaml-devel</a:t>
            </a:r>
            <a:r>
              <a:rPr lang="en-US" altLang="zh-CN" sz="2000" dirty="0">
                <a:solidFill>
                  <a:schemeClr val="bg1"/>
                </a:solidFill>
              </a:rPr>
              <a:t> </a:t>
            </a:r>
            <a:r>
              <a:rPr lang="en-US" altLang="zh-CN" sz="2000" dirty="0" err="1">
                <a:solidFill>
                  <a:schemeClr val="bg1"/>
                </a:solidFill>
              </a:rPr>
              <a:t>ncurses-devel</a:t>
            </a:r>
            <a:r>
              <a:rPr lang="en-US" altLang="zh-CN" sz="2000" dirty="0">
                <a:solidFill>
                  <a:schemeClr val="bg1"/>
                </a:solidFill>
              </a:rPr>
              <a:t> </a:t>
            </a:r>
            <a:r>
              <a:rPr lang="en-US" altLang="zh-CN" sz="2000" dirty="0" err="1">
                <a:solidFill>
                  <a:schemeClr val="bg1"/>
                </a:solidFill>
              </a:rPr>
              <a:t>openssl-devel</a:t>
            </a:r>
            <a:r>
              <a:rPr lang="en-US" altLang="zh-CN" sz="2000" dirty="0">
                <a:solidFill>
                  <a:schemeClr val="bg1"/>
                </a:solidFill>
              </a:rPr>
              <a:t> </a:t>
            </a:r>
            <a:r>
              <a:rPr lang="en-US" altLang="zh-CN" sz="2000" dirty="0" err="1">
                <a:solidFill>
                  <a:schemeClr val="bg1"/>
                </a:solidFill>
              </a:rPr>
              <a:t>readline-devel</a:t>
            </a:r>
            <a:r>
              <a:rPr lang="en-US" altLang="zh-CN" sz="2000" dirty="0">
                <a:solidFill>
                  <a:schemeClr val="bg1"/>
                </a:solidFill>
              </a:rPr>
              <a:t> </a:t>
            </a:r>
            <a:r>
              <a:rPr lang="en-US" altLang="zh-CN" sz="2000" dirty="0" err="1">
                <a:solidFill>
                  <a:schemeClr val="bg1"/>
                </a:solidFill>
              </a:rPr>
              <a:t>tcl-deve</a:t>
            </a:r>
            <a:endParaRPr lang="en-US" altLang="zh-CN" sz="2000" dirty="0">
              <a:solidFill>
                <a:schemeClr val="bg1"/>
              </a:solidFill>
            </a:endParaRPr>
          </a:p>
          <a:p>
            <a:pPr>
              <a:buFontTx/>
              <a:buChar char="•"/>
            </a:pPr>
            <a:r>
              <a:rPr lang="en-US" altLang="zh-CN" sz="2000" dirty="0" smtClean="0">
                <a:solidFill>
                  <a:schemeClr val="bg1"/>
                </a:solidFill>
              </a:rPr>
              <a:t> cd /root/</a:t>
            </a:r>
          </a:p>
          <a:p>
            <a:pPr>
              <a:buFontTx/>
              <a:buChar char="•"/>
            </a:pPr>
            <a:r>
              <a:rPr lang="en-US" altLang="zh-CN" sz="2000" dirty="0">
                <a:solidFill>
                  <a:schemeClr val="bg1"/>
                </a:solidFill>
              </a:rPr>
              <a:t> </a:t>
            </a:r>
            <a:r>
              <a:rPr lang="en-US" altLang="zh-CN" sz="2000" dirty="0" err="1">
                <a:solidFill>
                  <a:schemeClr val="bg1"/>
                </a:solidFill>
              </a:rPr>
              <a:t>mkdir</a:t>
            </a:r>
            <a:r>
              <a:rPr lang="en-US" altLang="zh-CN" sz="2000" dirty="0">
                <a:solidFill>
                  <a:schemeClr val="bg1"/>
                </a:solidFill>
              </a:rPr>
              <a:t> -p </a:t>
            </a:r>
            <a:r>
              <a:rPr lang="en-US" altLang="zh-CN" sz="2000" dirty="0" err="1">
                <a:solidFill>
                  <a:schemeClr val="bg1"/>
                </a:solidFill>
              </a:rPr>
              <a:t>rpmbuild</a:t>
            </a:r>
            <a:r>
              <a:rPr lang="en-US" altLang="zh-CN" sz="2000" dirty="0">
                <a:solidFill>
                  <a:schemeClr val="bg1"/>
                </a:solidFill>
              </a:rPr>
              <a:t>/{BUILD,BUILDROOT,RPMS,SOURCES,SPECS,SRPMS}</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err="1">
                <a:solidFill>
                  <a:schemeClr val="bg1"/>
                </a:solidFill>
              </a:rPr>
              <a:t>wget</a:t>
            </a:r>
            <a:r>
              <a:rPr lang="en-US" altLang="zh-CN" sz="2000" dirty="0">
                <a:solidFill>
                  <a:schemeClr val="bg1"/>
                </a:solidFill>
              </a:rPr>
              <a:t> http://cache.ruby-lang.org/pub/ruby/2.2/ruby-2.2.3.tar.gz -P </a:t>
            </a:r>
            <a:r>
              <a:rPr lang="en-US" altLang="zh-CN" sz="2000" dirty="0" err="1" smtClean="0">
                <a:solidFill>
                  <a:schemeClr val="bg1"/>
                </a:solidFill>
              </a:rPr>
              <a:t>rpmbuild</a:t>
            </a:r>
            <a:r>
              <a:rPr lang="en-US" altLang="zh-CN" sz="2000" dirty="0" smtClean="0">
                <a:solidFill>
                  <a:schemeClr val="bg1"/>
                </a:solidFill>
              </a:rPr>
              <a:t>/SOURCES</a:t>
            </a:r>
          </a:p>
          <a:p>
            <a:pPr>
              <a:buFontTx/>
              <a:buChar char="•"/>
            </a:pPr>
            <a:r>
              <a:rPr lang="en-US" altLang="zh-CN" sz="2000" dirty="0">
                <a:solidFill>
                  <a:schemeClr val="bg1"/>
                </a:solidFill>
              </a:rPr>
              <a:t> </a:t>
            </a:r>
            <a:r>
              <a:rPr lang="en-US" altLang="zh-CN" sz="2000" dirty="0" err="1">
                <a:solidFill>
                  <a:schemeClr val="bg1"/>
                </a:solidFill>
              </a:rPr>
              <a:t>wget</a:t>
            </a:r>
            <a:r>
              <a:rPr lang="en-US" altLang="zh-CN" sz="2000" dirty="0">
                <a:solidFill>
                  <a:schemeClr val="bg1"/>
                </a:solidFill>
              </a:rPr>
              <a:t> https://raw.githubusercontent.com/tjinjin/automate-ruby-rpm/master/ruby22x.spec -P </a:t>
            </a:r>
            <a:r>
              <a:rPr lang="en-US" altLang="zh-CN" sz="2000" dirty="0" err="1" smtClean="0">
                <a:solidFill>
                  <a:schemeClr val="bg1"/>
                </a:solidFill>
              </a:rPr>
              <a:t>rpmbuild</a:t>
            </a:r>
            <a:r>
              <a:rPr lang="en-US" altLang="zh-CN" sz="2000" dirty="0" smtClean="0">
                <a:solidFill>
                  <a:schemeClr val="bg1"/>
                </a:solidFill>
              </a:rPr>
              <a:t>/SPECS</a:t>
            </a:r>
          </a:p>
          <a:p>
            <a:pPr>
              <a:buFontTx/>
              <a:buChar char="•"/>
            </a:pPr>
            <a:r>
              <a:rPr lang="en-US" altLang="zh-CN" sz="2000" dirty="0">
                <a:solidFill>
                  <a:schemeClr val="bg1"/>
                </a:solidFill>
              </a:rPr>
              <a:t> </a:t>
            </a:r>
            <a:r>
              <a:rPr lang="en-US" altLang="zh-CN" sz="2000" dirty="0" err="1">
                <a:solidFill>
                  <a:schemeClr val="bg1"/>
                </a:solidFill>
              </a:rPr>
              <a:t>rpmbuild</a:t>
            </a:r>
            <a:r>
              <a:rPr lang="en-US" altLang="zh-CN" sz="2000" dirty="0">
                <a:solidFill>
                  <a:schemeClr val="bg1"/>
                </a:solidFill>
              </a:rPr>
              <a:t> -bb </a:t>
            </a:r>
            <a:r>
              <a:rPr lang="en-US" altLang="zh-CN" sz="2000" dirty="0" err="1" smtClean="0">
                <a:solidFill>
                  <a:schemeClr val="bg1"/>
                </a:solidFill>
              </a:rPr>
              <a:t>rpmbuild</a:t>
            </a:r>
            <a:r>
              <a:rPr lang="en-US" altLang="zh-CN" sz="2000" dirty="0" smtClean="0">
                <a:solidFill>
                  <a:schemeClr val="bg1"/>
                </a:solidFill>
              </a:rPr>
              <a:t>/SPECS/ruby22x.spec</a:t>
            </a:r>
          </a:p>
          <a:p>
            <a:pPr>
              <a:buFontTx/>
              <a:buChar char="•"/>
            </a:pPr>
            <a:r>
              <a:rPr lang="en-US" altLang="zh-CN" sz="2000" dirty="0">
                <a:solidFill>
                  <a:schemeClr val="bg1"/>
                </a:solidFill>
              </a:rPr>
              <a:t> yum -y </a:t>
            </a:r>
            <a:r>
              <a:rPr lang="en-US" altLang="zh-CN" sz="2000" dirty="0" err="1">
                <a:solidFill>
                  <a:schemeClr val="bg1"/>
                </a:solidFill>
              </a:rPr>
              <a:t>localinstall</a:t>
            </a:r>
            <a:r>
              <a:rPr lang="en-US" altLang="zh-CN" sz="2000" dirty="0">
                <a:solidFill>
                  <a:schemeClr val="bg1"/>
                </a:solidFill>
              </a:rPr>
              <a:t> </a:t>
            </a:r>
            <a:r>
              <a:rPr lang="en-US" altLang="zh-CN" sz="2000" dirty="0" err="1">
                <a:solidFill>
                  <a:schemeClr val="bg1"/>
                </a:solidFill>
              </a:rPr>
              <a:t>rpmbuild</a:t>
            </a:r>
            <a:r>
              <a:rPr lang="en-US" altLang="zh-CN" sz="2000" dirty="0">
                <a:solidFill>
                  <a:schemeClr val="bg1"/>
                </a:solidFill>
              </a:rPr>
              <a:t>/RPMS/x86_64/ruby-2.2.3-1.el7.centos.x86_64.rpm</a:t>
            </a:r>
            <a:endParaRPr lang="en-US" altLang="zh-CN" sz="2000" dirty="0" smtClean="0">
              <a:solidFill>
                <a:schemeClr val="bg1"/>
              </a:solidFill>
            </a:endParaRPr>
          </a:p>
          <a:p>
            <a:pPr>
              <a:buFontTx/>
              <a:buChar char="•"/>
            </a:pPr>
            <a:r>
              <a:rPr lang="en-US" altLang="zh-CN" sz="2000" dirty="0" smtClean="0">
                <a:solidFill>
                  <a:schemeClr val="bg1"/>
                </a:solidFill>
              </a:rPr>
              <a:t> gem install </a:t>
            </a:r>
            <a:r>
              <a:rPr lang="en-US" altLang="zh-CN" sz="2000" dirty="0" err="1" smtClean="0">
                <a:solidFill>
                  <a:schemeClr val="bg1"/>
                </a:solidFill>
              </a:rPr>
              <a:t>redis</a:t>
            </a:r>
            <a:endParaRPr lang="en-US" altLang="zh-CN" sz="2000" dirty="0" smtClean="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Redis</a:t>
            </a:r>
            <a:r>
              <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集群</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配置</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0570585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4093428"/>
          </a:xfrm>
          <a:prstGeom prst="rect">
            <a:avLst/>
          </a:prstGeom>
        </p:spPr>
        <p:txBody>
          <a:bodyPr wrap="square">
            <a:spAutoFit/>
          </a:bodyPr>
          <a:lstStyle/>
          <a:p>
            <a:pPr>
              <a:buFontTx/>
              <a:buChar char="•"/>
            </a:pPr>
            <a:r>
              <a:rPr lang="en-US" altLang="zh-CN" sz="2000" dirty="0">
                <a:solidFill>
                  <a:schemeClr val="bg1"/>
                </a:solidFill>
              </a:rPr>
              <a:t> </a:t>
            </a:r>
            <a:r>
              <a:rPr lang="en-US" altLang="zh-CN" sz="2000" dirty="0" err="1">
                <a:solidFill>
                  <a:schemeClr val="bg1"/>
                </a:solidFill>
              </a:rPr>
              <a:t>cp</a:t>
            </a:r>
            <a:r>
              <a:rPr lang="en-US" altLang="zh-CN" sz="2000" dirty="0">
                <a:solidFill>
                  <a:schemeClr val="bg1"/>
                </a:solidFill>
              </a:rPr>
              <a:t> /</a:t>
            </a:r>
            <a:r>
              <a:rPr lang="en-US" altLang="zh-CN" sz="2000" dirty="0" err="1">
                <a:solidFill>
                  <a:schemeClr val="bg1"/>
                </a:solidFill>
              </a:rPr>
              <a:t>usr</a:t>
            </a:r>
            <a:r>
              <a:rPr lang="en-US" altLang="zh-CN" sz="2000" dirty="0">
                <a:solidFill>
                  <a:schemeClr val="bg1"/>
                </a:solidFill>
              </a:rPr>
              <a:t>/local/</a:t>
            </a:r>
            <a:r>
              <a:rPr lang="en-US" altLang="zh-CN" sz="2000" dirty="0" err="1">
                <a:solidFill>
                  <a:schemeClr val="bg1"/>
                </a:solidFill>
              </a:rPr>
              <a:t>src</a:t>
            </a:r>
            <a:r>
              <a:rPr lang="en-US" altLang="zh-CN" sz="2000" dirty="0">
                <a:solidFill>
                  <a:schemeClr val="bg1"/>
                </a:solidFill>
              </a:rPr>
              <a:t>/redis-4.0.1/</a:t>
            </a:r>
            <a:r>
              <a:rPr lang="en-US" altLang="zh-CN" sz="2000" dirty="0" err="1">
                <a:solidFill>
                  <a:schemeClr val="bg1"/>
                </a:solidFill>
              </a:rPr>
              <a:t>src</a:t>
            </a:r>
            <a:r>
              <a:rPr lang="en-US" altLang="zh-CN" sz="2000" dirty="0">
                <a:solidFill>
                  <a:schemeClr val="bg1"/>
                </a:solidFill>
              </a:rPr>
              <a:t>/</a:t>
            </a:r>
            <a:r>
              <a:rPr lang="en-US" altLang="zh-CN" sz="2000" dirty="0" err="1">
                <a:solidFill>
                  <a:schemeClr val="bg1"/>
                </a:solidFill>
              </a:rPr>
              <a:t>redis-trib.rb</a:t>
            </a:r>
            <a:r>
              <a:rPr lang="en-US" altLang="zh-CN" sz="2000" dirty="0">
                <a:solidFill>
                  <a:schemeClr val="bg1"/>
                </a:solidFill>
              </a:rPr>
              <a:t>  /</a:t>
            </a:r>
            <a:r>
              <a:rPr lang="en-US" altLang="zh-CN" sz="2000" dirty="0" err="1">
                <a:solidFill>
                  <a:schemeClr val="bg1"/>
                </a:solidFill>
              </a:rPr>
              <a:t>usr</a:t>
            </a:r>
            <a:r>
              <a:rPr lang="en-US" altLang="zh-CN" sz="2000" dirty="0">
                <a:solidFill>
                  <a:schemeClr val="bg1"/>
                </a:solidFill>
              </a:rPr>
              <a:t>/bin</a:t>
            </a:r>
            <a:r>
              <a:rPr lang="en-US" altLang="zh-CN" sz="2000" dirty="0" smtClean="0">
                <a:solidFill>
                  <a:schemeClr val="bg1"/>
                </a:solidFill>
              </a:rPr>
              <a:t>/</a:t>
            </a:r>
          </a:p>
          <a:p>
            <a:pPr>
              <a:buFontTx/>
              <a:buChar char="•"/>
            </a:pPr>
            <a:r>
              <a:rPr lang="en-US" altLang="zh-CN" sz="2000" dirty="0">
                <a:solidFill>
                  <a:schemeClr val="bg1"/>
                </a:solidFill>
              </a:rPr>
              <a:t> </a:t>
            </a:r>
            <a:r>
              <a:rPr lang="en-US" altLang="zh-CN" sz="2000" dirty="0" err="1" smtClean="0">
                <a:solidFill>
                  <a:schemeClr val="bg1"/>
                </a:solidFill>
              </a:rPr>
              <a:t>redis-trib.rb</a:t>
            </a:r>
            <a:r>
              <a:rPr lang="en-US" altLang="zh-CN" sz="2000" dirty="0" smtClean="0">
                <a:solidFill>
                  <a:schemeClr val="bg1"/>
                </a:solidFill>
              </a:rPr>
              <a:t> </a:t>
            </a:r>
            <a:r>
              <a:rPr lang="en-US" altLang="zh-CN" sz="2000" dirty="0">
                <a:solidFill>
                  <a:schemeClr val="bg1"/>
                </a:solidFill>
              </a:rPr>
              <a:t>create --replicas 1 192.168.133.130:7000 192.168.133.130:7002 192.168.133.130:7004 192.168.133.132:7001 192.168.133.132:7003 </a:t>
            </a:r>
            <a:r>
              <a:rPr lang="en-US" altLang="zh-CN" sz="2000" dirty="0" smtClean="0">
                <a:solidFill>
                  <a:schemeClr val="bg1"/>
                </a:solidFill>
              </a:rPr>
              <a:t>192.168.133.132:7005</a:t>
            </a:r>
          </a:p>
          <a:p>
            <a:pPr>
              <a:buFontTx/>
              <a:buChar char="•"/>
            </a:pPr>
            <a:r>
              <a:rPr lang="en-US" altLang="zh-CN" sz="2000" dirty="0">
                <a:solidFill>
                  <a:schemeClr val="bg1"/>
                </a:solidFill>
              </a:rPr>
              <a:t> </a:t>
            </a:r>
            <a:r>
              <a:rPr lang="en-US" altLang="zh-CN" sz="2000" dirty="0" err="1" smtClean="0">
                <a:solidFill>
                  <a:schemeClr val="bg1"/>
                </a:solidFill>
              </a:rPr>
              <a:t>redis</a:t>
            </a:r>
            <a:r>
              <a:rPr lang="en-US" altLang="zh-CN" sz="2000" dirty="0" smtClean="0">
                <a:solidFill>
                  <a:schemeClr val="bg1"/>
                </a:solidFill>
              </a:rPr>
              <a:t>-cli -</a:t>
            </a:r>
            <a:r>
              <a:rPr lang="en-US" altLang="zh-CN" sz="2000" dirty="0">
                <a:solidFill>
                  <a:schemeClr val="bg1"/>
                </a:solidFill>
              </a:rPr>
              <a:t>c -h 192.168.133.130 -p </a:t>
            </a:r>
            <a:r>
              <a:rPr lang="en-US" altLang="zh-CN" sz="2000" dirty="0" smtClean="0">
                <a:solidFill>
                  <a:schemeClr val="bg1"/>
                </a:solidFill>
              </a:rPr>
              <a:t>7000//-c</a:t>
            </a:r>
            <a:r>
              <a:rPr lang="zh-CN" altLang="en-US" sz="2000" dirty="0" smtClean="0">
                <a:solidFill>
                  <a:schemeClr val="bg1"/>
                </a:solidFill>
              </a:rPr>
              <a:t>说明以集群的方式登录</a:t>
            </a:r>
            <a:endParaRPr lang="en-US" altLang="zh-CN" sz="2000" dirty="0" smtClean="0">
              <a:solidFill>
                <a:schemeClr val="bg1"/>
              </a:solidFill>
            </a:endParaRPr>
          </a:p>
          <a:p>
            <a:pPr>
              <a:buFontTx/>
              <a:buChar char="•"/>
            </a:pPr>
            <a:r>
              <a:rPr lang="en-US" altLang="zh-CN" sz="2000" dirty="0">
                <a:solidFill>
                  <a:schemeClr val="bg1"/>
                </a:solidFill>
              </a:rPr>
              <a:t> </a:t>
            </a:r>
            <a:r>
              <a:rPr lang="zh-CN" altLang="en-US" sz="2000" dirty="0" smtClean="0">
                <a:solidFill>
                  <a:schemeClr val="bg1"/>
                </a:solidFill>
              </a:rPr>
              <a:t>任意一个节点都可以创建</a:t>
            </a:r>
            <a:r>
              <a:rPr lang="en-US" altLang="zh-CN" sz="2000" dirty="0" smtClean="0">
                <a:solidFill>
                  <a:schemeClr val="bg1"/>
                </a:solidFill>
              </a:rPr>
              <a:t>key</a:t>
            </a:r>
            <a:r>
              <a:rPr lang="zh-CN" altLang="en-US" sz="2000" dirty="0" smtClean="0">
                <a:solidFill>
                  <a:schemeClr val="bg1"/>
                </a:solidFill>
              </a:rPr>
              <a:t>，或者查看</a:t>
            </a:r>
            <a:r>
              <a:rPr lang="en-US" altLang="zh-CN" sz="2000" dirty="0" smtClean="0">
                <a:solidFill>
                  <a:schemeClr val="bg1"/>
                </a:solidFill>
              </a:rPr>
              <a:t>key</a:t>
            </a:r>
            <a:r>
              <a:rPr lang="zh-CN" altLang="en-US" sz="2000" dirty="0" smtClean="0">
                <a:solidFill>
                  <a:schemeClr val="bg1"/>
                </a:solidFill>
              </a:rPr>
              <a:t>（演示）</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err="1" smtClean="0">
                <a:solidFill>
                  <a:schemeClr val="bg1"/>
                </a:solidFill>
              </a:rPr>
              <a:t>redis-trib.rb</a:t>
            </a:r>
            <a:r>
              <a:rPr lang="en-US" altLang="zh-CN" sz="2000" dirty="0">
                <a:solidFill>
                  <a:schemeClr val="bg1"/>
                </a:solidFill>
              </a:rPr>
              <a:t> check </a:t>
            </a:r>
            <a:r>
              <a:rPr lang="en-US" altLang="zh-CN" sz="2000" dirty="0" smtClean="0">
                <a:solidFill>
                  <a:schemeClr val="bg1"/>
                </a:solidFill>
              </a:rPr>
              <a:t> </a:t>
            </a:r>
            <a:r>
              <a:rPr lang="en-US" altLang="zh-CN" sz="2000" dirty="0" smtClean="0">
                <a:solidFill>
                  <a:schemeClr val="bg1"/>
                </a:solidFill>
              </a:rPr>
              <a:t>192.168.133.130:7000//</a:t>
            </a:r>
            <a:r>
              <a:rPr lang="zh-CN" altLang="en-US" sz="2000" dirty="0" smtClean="0">
                <a:solidFill>
                  <a:schemeClr val="bg1"/>
                </a:solidFill>
              </a:rPr>
              <a:t>检测集群状态</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smtClean="0">
                <a:solidFill>
                  <a:schemeClr val="bg1"/>
                </a:solidFill>
              </a:rPr>
              <a:t>cluster nodes//</a:t>
            </a:r>
            <a:r>
              <a:rPr lang="zh-CN" altLang="en-US" sz="2000" dirty="0" smtClean="0">
                <a:solidFill>
                  <a:schemeClr val="bg1"/>
                </a:solidFill>
              </a:rPr>
              <a:t>列出节点</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smtClean="0">
                <a:solidFill>
                  <a:schemeClr val="bg1"/>
                </a:solidFill>
              </a:rPr>
              <a:t>cluster info//</a:t>
            </a:r>
            <a:r>
              <a:rPr lang="zh-CN" altLang="en-US" sz="2000" dirty="0" smtClean="0">
                <a:solidFill>
                  <a:schemeClr val="bg1"/>
                </a:solidFill>
              </a:rPr>
              <a:t>查看集群信息</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smtClean="0">
                <a:solidFill>
                  <a:schemeClr val="bg1"/>
                </a:solidFill>
              </a:rPr>
              <a:t>cluster meet </a:t>
            </a:r>
            <a:r>
              <a:rPr lang="en-US" altLang="zh-CN" sz="2000" dirty="0" err="1" smtClean="0">
                <a:solidFill>
                  <a:schemeClr val="bg1"/>
                </a:solidFill>
              </a:rPr>
              <a:t>ip</a:t>
            </a:r>
            <a:r>
              <a:rPr lang="en-US" altLang="zh-CN" sz="2000" dirty="0" smtClean="0">
                <a:solidFill>
                  <a:schemeClr val="bg1"/>
                </a:solidFill>
              </a:rPr>
              <a:t> port //</a:t>
            </a:r>
            <a:r>
              <a:rPr lang="zh-CN" altLang="en-US" sz="2000" dirty="0" smtClean="0">
                <a:solidFill>
                  <a:schemeClr val="bg1"/>
                </a:solidFill>
              </a:rPr>
              <a:t>添加节点</a:t>
            </a:r>
            <a:endParaRPr lang="en-US" altLang="zh-CN" sz="2000" dirty="0" smtClean="0">
              <a:solidFill>
                <a:schemeClr val="bg1"/>
              </a:solidFill>
            </a:endParaRPr>
          </a:p>
          <a:p>
            <a:pPr>
              <a:buFontTx/>
              <a:buChar char="•"/>
            </a:pPr>
            <a:r>
              <a:rPr lang="en-US" altLang="zh-CN" sz="2000" dirty="0">
                <a:solidFill>
                  <a:schemeClr val="bg1"/>
                </a:solidFill>
              </a:rPr>
              <a:t> cluster forget </a:t>
            </a:r>
            <a:r>
              <a:rPr lang="en-US" altLang="zh-CN" sz="2000" dirty="0" err="1">
                <a:solidFill>
                  <a:schemeClr val="bg1"/>
                </a:solidFill>
              </a:rPr>
              <a:t>node_id</a:t>
            </a:r>
            <a:r>
              <a:rPr lang="en-US" altLang="zh-CN" sz="2000" dirty="0">
                <a:solidFill>
                  <a:schemeClr val="bg1"/>
                </a:solidFill>
              </a:rPr>
              <a:t> //</a:t>
            </a:r>
            <a:r>
              <a:rPr lang="zh-CN" altLang="en-US" sz="2000" dirty="0">
                <a:solidFill>
                  <a:schemeClr val="bg1"/>
                </a:solidFill>
              </a:rPr>
              <a:t>移除某个</a:t>
            </a:r>
            <a:r>
              <a:rPr lang="zh-CN" altLang="en-US" sz="2000" dirty="0" smtClean="0">
                <a:solidFill>
                  <a:schemeClr val="bg1"/>
                </a:solidFill>
              </a:rPr>
              <a:t>节点</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smtClean="0">
                <a:solidFill>
                  <a:schemeClr val="bg1"/>
                </a:solidFill>
              </a:rPr>
              <a:t>cluster replicate </a:t>
            </a:r>
            <a:r>
              <a:rPr lang="en-US" altLang="zh-CN" sz="2000" dirty="0" err="1" smtClean="0">
                <a:solidFill>
                  <a:schemeClr val="bg1"/>
                </a:solidFill>
              </a:rPr>
              <a:t>node_id</a:t>
            </a:r>
            <a:r>
              <a:rPr lang="en-US" altLang="zh-CN" sz="2000" dirty="0" smtClean="0">
                <a:solidFill>
                  <a:schemeClr val="bg1"/>
                </a:solidFill>
              </a:rPr>
              <a:t>//</a:t>
            </a:r>
            <a:r>
              <a:rPr lang="zh-CN" altLang="en-US" sz="2000" dirty="0" smtClean="0">
                <a:solidFill>
                  <a:schemeClr val="bg1"/>
                </a:solidFill>
              </a:rPr>
              <a:t>将当前节点设置为指定节点的从</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smtClean="0">
                <a:solidFill>
                  <a:schemeClr val="bg1"/>
                </a:solidFill>
              </a:rPr>
              <a:t>cluster </a:t>
            </a:r>
            <a:r>
              <a:rPr lang="en-US" altLang="zh-CN" sz="2000" dirty="0" err="1" smtClean="0">
                <a:solidFill>
                  <a:schemeClr val="bg1"/>
                </a:solidFill>
              </a:rPr>
              <a:t>saveconfig</a:t>
            </a:r>
            <a:r>
              <a:rPr lang="en-US" altLang="zh-CN" sz="2000" dirty="0" smtClean="0">
                <a:solidFill>
                  <a:schemeClr val="bg1"/>
                </a:solidFill>
              </a:rPr>
              <a:t>//</a:t>
            </a:r>
            <a:r>
              <a:rPr lang="zh-CN" altLang="en-US" sz="2000" dirty="0" smtClean="0">
                <a:solidFill>
                  <a:schemeClr val="bg1"/>
                </a:solidFill>
              </a:rPr>
              <a:t>保存配置文件</a:t>
            </a:r>
            <a:endParaRPr lang="en-US" altLang="zh-CN" sz="2000" dirty="0" smtClean="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Redis</a:t>
            </a:r>
            <a:r>
              <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集群</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配置、操作</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050472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4462760"/>
          </a:xfrm>
          <a:prstGeom prst="rect">
            <a:avLst/>
          </a:prstGeom>
        </p:spPr>
        <p:txBody>
          <a:bodyPr wrap="square">
            <a:spAutoFit/>
          </a:bodyPr>
          <a:lstStyle/>
          <a:p>
            <a:pPr marL="457200" indent="-457200">
              <a:buSzPct val="50000"/>
              <a:buFont typeface="Wingdings" panose="05000000000000000000" pitchFamily="2" charset="2"/>
              <a:buChar char="l"/>
            </a:pPr>
            <a:r>
              <a:rPr lang="zh-CN" altLang="en-US" sz="2800" dirty="0" smtClean="0">
                <a:solidFill>
                  <a:schemeClr val="bg1"/>
                </a:solidFill>
              </a:rPr>
              <a:t>官网</a:t>
            </a:r>
            <a:r>
              <a:rPr lang="en-US" altLang="zh-CN" sz="2800" dirty="0" smtClean="0">
                <a:solidFill>
                  <a:schemeClr val="bg1"/>
                </a:solidFill>
              </a:rPr>
              <a:t>www.mongodb.com</a:t>
            </a:r>
            <a:r>
              <a:rPr lang="zh-CN" altLang="en-US" sz="2800" dirty="0" smtClean="0">
                <a:solidFill>
                  <a:schemeClr val="bg1"/>
                </a:solidFill>
              </a:rPr>
              <a:t>，</a:t>
            </a:r>
            <a:r>
              <a:rPr lang="en-US" altLang="zh-CN" sz="2800" dirty="0" smtClean="0">
                <a:solidFill>
                  <a:schemeClr val="bg1"/>
                </a:solidFill>
              </a:rPr>
              <a:t> </a:t>
            </a:r>
            <a:r>
              <a:rPr lang="zh-CN" altLang="en-US" sz="2800" dirty="0" smtClean="0">
                <a:solidFill>
                  <a:schemeClr val="bg1"/>
                </a:solidFill>
              </a:rPr>
              <a:t>当前最新版</a:t>
            </a:r>
            <a:r>
              <a:rPr lang="en-US" altLang="zh-CN" sz="2800" dirty="0" smtClean="0">
                <a:solidFill>
                  <a:schemeClr val="bg1"/>
                </a:solidFill>
              </a:rPr>
              <a:t>3.4</a:t>
            </a:r>
          </a:p>
          <a:p>
            <a:pPr marL="457200" indent="-457200">
              <a:buSzPct val="50000"/>
              <a:buFont typeface="Wingdings" panose="05000000000000000000" pitchFamily="2" charset="2"/>
              <a:buChar char="l"/>
            </a:pPr>
            <a:r>
              <a:rPr lang="en-US" altLang="zh-CN" sz="2800" dirty="0" smtClean="0">
                <a:solidFill>
                  <a:schemeClr val="bg1"/>
                </a:solidFill>
              </a:rPr>
              <a:t>C++</a:t>
            </a:r>
            <a:r>
              <a:rPr lang="zh-CN" altLang="en-US" sz="2800" dirty="0">
                <a:solidFill>
                  <a:schemeClr val="bg1"/>
                </a:solidFill>
              </a:rPr>
              <a:t>编写</a:t>
            </a:r>
            <a:r>
              <a:rPr lang="zh-CN" altLang="en-US" sz="2800" dirty="0" smtClean="0">
                <a:solidFill>
                  <a:schemeClr val="bg1"/>
                </a:solidFill>
              </a:rPr>
              <a:t>，基于分布式</a:t>
            </a:r>
            <a:r>
              <a:rPr lang="zh-CN" altLang="en-US" sz="2800" dirty="0">
                <a:solidFill>
                  <a:schemeClr val="bg1"/>
                </a:solidFill>
              </a:rPr>
              <a:t>的</a:t>
            </a:r>
            <a:r>
              <a:rPr lang="zh-CN" altLang="en-US" sz="2800" dirty="0" smtClean="0">
                <a:solidFill>
                  <a:schemeClr val="bg1"/>
                </a:solidFill>
              </a:rPr>
              <a:t>，属于</a:t>
            </a:r>
            <a:r>
              <a:rPr lang="en-US" altLang="zh-CN" sz="2800" dirty="0" smtClean="0">
                <a:solidFill>
                  <a:schemeClr val="bg1"/>
                </a:solidFill>
              </a:rPr>
              <a:t>NoSQL</a:t>
            </a:r>
            <a:r>
              <a:rPr lang="zh-CN" altLang="en-US" sz="2800" dirty="0" smtClean="0">
                <a:solidFill>
                  <a:schemeClr val="bg1"/>
                </a:solidFill>
              </a:rPr>
              <a:t>的一种</a:t>
            </a:r>
            <a:endParaRPr lang="en-US" altLang="zh-CN" sz="2800" dirty="0" smtClean="0">
              <a:solidFill>
                <a:schemeClr val="bg1"/>
              </a:solidFill>
            </a:endParaRPr>
          </a:p>
          <a:p>
            <a:pPr marL="457200" indent="-457200">
              <a:buSzPct val="50000"/>
              <a:buFont typeface="Wingdings" panose="05000000000000000000" pitchFamily="2" charset="2"/>
              <a:buChar char="l"/>
            </a:pPr>
            <a:r>
              <a:rPr lang="zh-CN" altLang="en-US" sz="2800" dirty="0" smtClean="0">
                <a:solidFill>
                  <a:schemeClr val="bg1"/>
                </a:solidFill>
              </a:rPr>
              <a:t>在</a:t>
            </a:r>
            <a:r>
              <a:rPr lang="en-US" altLang="zh-CN" sz="2800" dirty="0" smtClean="0">
                <a:solidFill>
                  <a:schemeClr val="bg1"/>
                </a:solidFill>
              </a:rPr>
              <a:t>NoSQL</a:t>
            </a:r>
            <a:r>
              <a:rPr lang="zh-CN" altLang="en-US" sz="2800" dirty="0" smtClean="0">
                <a:solidFill>
                  <a:schemeClr val="bg1"/>
                </a:solidFill>
              </a:rPr>
              <a:t>中是最像关系型数据库的</a:t>
            </a:r>
            <a:endParaRPr lang="en-US" altLang="zh-CN" sz="2800" dirty="0" smtClean="0">
              <a:solidFill>
                <a:schemeClr val="bg1"/>
              </a:solidFill>
            </a:endParaRPr>
          </a:p>
          <a:p>
            <a:pPr marL="457200" indent="-457200">
              <a:buSzPct val="50000"/>
              <a:buFont typeface="Wingdings" panose="05000000000000000000" pitchFamily="2" charset="2"/>
              <a:buChar char="l"/>
            </a:pPr>
            <a:r>
              <a:rPr lang="zh-CN" altLang="en-US" sz="2800" dirty="0" smtClean="0">
                <a:solidFill>
                  <a:schemeClr val="bg1"/>
                </a:solidFill>
              </a:rPr>
              <a:t>MongoDB </a:t>
            </a:r>
            <a:r>
              <a:rPr lang="zh-CN" altLang="en-US" sz="2800" dirty="0">
                <a:solidFill>
                  <a:schemeClr val="bg1"/>
                </a:solidFill>
              </a:rPr>
              <a:t>将数据存储为一个文档，数据结构由</a:t>
            </a:r>
            <a:r>
              <a:rPr lang="zh-CN" altLang="en-US" sz="2800" dirty="0" smtClean="0">
                <a:solidFill>
                  <a:schemeClr val="bg1"/>
                </a:solidFill>
              </a:rPr>
              <a:t>键值(</a:t>
            </a:r>
            <a:r>
              <a:rPr lang="zh-CN" altLang="en-US" sz="2800" dirty="0">
                <a:solidFill>
                  <a:schemeClr val="bg1"/>
                </a:solidFill>
              </a:rPr>
              <a:t>key=&gt;value)对组成。MongoDB 文档类似于 JSON 对象。字段值可以包含其他</a:t>
            </a:r>
            <a:r>
              <a:rPr lang="zh-CN" altLang="en-US" sz="2800" dirty="0" smtClean="0">
                <a:solidFill>
                  <a:schemeClr val="bg1"/>
                </a:solidFill>
              </a:rPr>
              <a:t>文档、数组</a:t>
            </a:r>
            <a:r>
              <a:rPr lang="zh-CN" altLang="en-US" sz="2800" dirty="0">
                <a:solidFill>
                  <a:schemeClr val="bg1"/>
                </a:solidFill>
              </a:rPr>
              <a:t>及文档数组</a:t>
            </a:r>
            <a:r>
              <a:rPr lang="zh-CN" altLang="en-US" sz="2800" dirty="0" smtClean="0">
                <a:solidFill>
                  <a:schemeClr val="bg1"/>
                </a:solidFill>
              </a:rPr>
              <a:t>。</a:t>
            </a:r>
            <a:endParaRPr lang="en-US" altLang="zh-CN" sz="2800" dirty="0" smtClean="0">
              <a:solidFill>
                <a:schemeClr val="bg1"/>
              </a:solidFill>
            </a:endParaRPr>
          </a:p>
          <a:p>
            <a:pPr marL="457200" indent="-457200">
              <a:buSzPct val="50000"/>
              <a:buFont typeface="Wingdings" panose="05000000000000000000" pitchFamily="2" charset="2"/>
              <a:buChar char="l"/>
            </a:pPr>
            <a:r>
              <a:rPr lang="zh-CN" altLang="en-US" sz="2800" dirty="0" smtClean="0">
                <a:solidFill>
                  <a:schemeClr val="bg1"/>
                </a:solidFill>
              </a:rPr>
              <a:t>关于</a:t>
            </a:r>
            <a:r>
              <a:rPr lang="en-US" altLang="zh-CN" sz="2800" dirty="0" smtClean="0">
                <a:solidFill>
                  <a:schemeClr val="bg1"/>
                </a:solidFill>
              </a:rPr>
              <a:t>JSON http</a:t>
            </a:r>
            <a:r>
              <a:rPr lang="en-US" altLang="zh-CN" sz="2800" dirty="0">
                <a:solidFill>
                  <a:schemeClr val="bg1"/>
                </a:solidFill>
              </a:rPr>
              <a:t>://www.w3school.com.cn/json/index.asp</a:t>
            </a:r>
            <a:endParaRPr lang="en-US" altLang="zh-CN" sz="2800" dirty="0" smtClean="0">
              <a:solidFill>
                <a:schemeClr val="bg1"/>
              </a:solidFill>
            </a:endParaRPr>
          </a:p>
          <a:p>
            <a:pPr marL="457200" indent="-457200">
              <a:buSzPct val="50000"/>
              <a:buFont typeface="Wingdings" panose="05000000000000000000" pitchFamily="2" charset="2"/>
              <a:buChar char="l"/>
            </a:pPr>
            <a:r>
              <a:rPr lang="zh-CN" altLang="en-US" sz="2800" dirty="0" smtClean="0">
                <a:solidFill>
                  <a:schemeClr val="bg1"/>
                </a:solidFill>
              </a:rPr>
              <a:t>因为基于分布式，所以很容易扩展</a:t>
            </a:r>
            <a:endParaRPr lang="en-US" altLang="zh-CN" sz="2800" dirty="0" smtClean="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MongoDB</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2180529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MongoDB</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和关系型数据库对比</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 name="Picture 5" descr="mongodb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437" y="1799409"/>
            <a:ext cx="950595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36191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zh-CN" altLang="en-US" sz="4000" dirty="0">
                <a:solidFill>
                  <a:schemeClr val="bg1"/>
                </a:solidFill>
              </a:rPr>
              <a:t>关系型数据库数据结构</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Picture 5" descr="关系型数据库"/>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6656" y="1914435"/>
            <a:ext cx="8458200" cy="370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66410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smtClean="0">
                <a:solidFill>
                  <a:schemeClr val="bg1"/>
                </a:solidFill>
              </a:rPr>
              <a:t>MongoDB</a:t>
            </a:r>
            <a:r>
              <a:rPr lang="zh-CN" altLang="en-US" sz="4000" dirty="0" smtClean="0">
                <a:solidFill>
                  <a:schemeClr val="bg1"/>
                </a:solidFill>
              </a:rPr>
              <a:t>数据结构</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 name="Picture 5" descr="mongodb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437" y="1894160"/>
            <a:ext cx="8305800" cy="347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881972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1"/>
          <p:cNvSpPr>
            <a:spLocks noChangeArrowheads="1"/>
          </p:cNvSpPr>
          <p:nvPr/>
        </p:nvSpPr>
        <p:spPr bwMode="auto">
          <a:xfrm>
            <a:off x="1468438" y="811213"/>
            <a:ext cx="7854950" cy="705485"/>
          </a:xfrm>
          <a:prstGeom prst="rect">
            <a:avLst/>
          </a:prstGeom>
          <a:noFill/>
          <a:ln w="12700">
            <a:noFill/>
            <a:miter lim="400000"/>
          </a:ln>
        </p:spPr>
        <p:txBody>
          <a:bodyPr lIns="45719" tIns="45719" rIns="45719" bIns="45719">
            <a:spAutoFit/>
          </a:bodyPr>
          <a:lstStyle/>
          <a:p>
            <a:r>
              <a:rPr lang="en-US" altLang="zh-CN" sz="4000" dirty="0" err="1"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Memcached</a:t>
            </a:r>
            <a:r>
              <a:rPr lang="zh-CN" altLang="en-US"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的数据流向</a:t>
            </a:r>
            <a:endParaRPr lang="en-US" altLang="zh-CN"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 name="Picture 8" descr="memcach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438" y="1752600"/>
            <a:ext cx="6838950" cy="4229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4524315"/>
          </a:xfrm>
          <a:prstGeom prst="rect">
            <a:avLst/>
          </a:prstGeom>
        </p:spPr>
        <p:txBody>
          <a:bodyPr wrap="square">
            <a:spAutoFit/>
          </a:bodyPr>
          <a:lstStyle/>
          <a:p>
            <a:pPr>
              <a:buSzPct val="100000"/>
              <a:buFontTx/>
              <a:buChar char="•"/>
            </a:pPr>
            <a:r>
              <a:rPr lang="en-US" altLang="zh-CN" sz="2000" dirty="0">
                <a:solidFill>
                  <a:schemeClr val="bg1"/>
                </a:solidFill>
              </a:rPr>
              <a:t> </a:t>
            </a:r>
            <a:r>
              <a:rPr lang="en-US" altLang="zh-CN" sz="2000" dirty="0" err="1" smtClean="0">
                <a:solidFill>
                  <a:schemeClr val="bg1"/>
                </a:solidFill>
              </a:rPr>
              <a:t>epel</a:t>
            </a:r>
            <a:r>
              <a:rPr lang="zh-CN" altLang="en-US" sz="2000" dirty="0" smtClean="0">
                <a:solidFill>
                  <a:schemeClr val="bg1"/>
                </a:solidFill>
              </a:rPr>
              <a:t>自带的</a:t>
            </a:r>
            <a:r>
              <a:rPr lang="en-US" altLang="zh-CN" sz="2000" dirty="0" err="1" smtClean="0">
                <a:solidFill>
                  <a:schemeClr val="bg1"/>
                </a:solidFill>
              </a:rPr>
              <a:t>mongodb</a:t>
            </a:r>
            <a:r>
              <a:rPr lang="zh-CN" altLang="en-US" sz="2000" dirty="0" smtClean="0">
                <a:solidFill>
                  <a:schemeClr val="bg1"/>
                </a:solidFill>
              </a:rPr>
              <a:t>版本为</a:t>
            </a:r>
            <a:r>
              <a:rPr lang="en-US" altLang="zh-CN" sz="2000" dirty="0" smtClean="0">
                <a:solidFill>
                  <a:schemeClr val="bg1"/>
                </a:solidFill>
              </a:rPr>
              <a:t>2.6</a:t>
            </a:r>
            <a:r>
              <a:rPr lang="zh-CN" altLang="en-US" sz="2000" dirty="0" smtClean="0">
                <a:solidFill>
                  <a:schemeClr val="bg1"/>
                </a:solidFill>
              </a:rPr>
              <a:t>，我们需要安装</a:t>
            </a:r>
            <a:r>
              <a:rPr lang="en-US" altLang="zh-CN" sz="2000" dirty="0" smtClean="0">
                <a:solidFill>
                  <a:schemeClr val="bg1"/>
                </a:solidFill>
              </a:rPr>
              <a:t>3.4</a:t>
            </a:r>
            <a:r>
              <a:rPr lang="zh-CN" altLang="en-US" sz="2000" dirty="0" smtClean="0">
                <a:solidFill>
                  <a:schemeClr val="bg1"/>
                </a:solidFill>
              </a:rPr>
              <a:t>版本</a:t>
            </a:r>
            <a:endParaRPr lang="en-US" altLang="zh-CN" sz="2000" dirty="0" smtClean="0">
              <a:solidFill>
                <a:schemeClr val="bg1"/>
              </a:solidFill>
            </a:endParaRPr>
          </a:p>
          <a:p>
            <a:pPr>
              <a:buSzPct val="100000"/>
              <a:buFontTx/>
              <a:buChar char="•"/>
            </a:pPr>
            <a:r>
              <a:rPr lang="en-US" altLang="zh-CN" sz="2000" dirty="0">
                <a:solidFill>
                  <a:schemeClr val="bg1"/>
                </a:solidFill>
              </a:rPr>
              <a:t> </a:t>
            </a:r>
            <a:r>
              <a:rPr lang="zh-CN" altLang="en-US" sz="2000" dirty="0" smtClean="0">
                <a:solidFill>
                  <a:schemeClr val="bg1"/>
                </a:solidFill>
              </a:rPr>
              <a:t>官方安装文档</a:t>
            </a:r>
            <a:r>
              <a:rPr lang="en-US" altLang="zh-CN" sz="2000" dirty="0">
                <a:solidFill>
                  <a:schemeClr val="bg1"/>
                </a:solidFill>
              </a:rPr>
              <a:t>https://docs.mongodb.com/manual/tutorial/install-mongodb-on-red-hat</a:t>
            </a:r>
            <a:r>
              <a:rPr lang="en-US" altLang="zh-CN" sz="2000" dirty="0" smtClean="0">
                <a:solidFill>
                  <a:schemeClr val="bg1"/>
                </a:solidFill>
              </a:rPr>
              <a:t>/</a:t>
            </a:r>
          </a:p>
          <a:p>
            <a:pPr>
              <a:buSzPct val="100000"/>
              <a:buFontTx/>
              <a:buChar char="•"/>
            </a:pPr>
            <a:r>
              <a:rPr lang="en-US" altLang="zh-CN" sz="2000" dirty="0">
                <a:solidFill>
                  <a:schemeClr val="bg1"/>
                </a:solidFill>
              </a:rPr>
              <a:t> </a:t>
            </a:r>
            <a:r>
              <a:rPr lang="en-US" altLang="zh-CN" sz="2000" dirty="0" smtClean="0">
                <a:solidFill>
                  <a:schemeClr val="bg1"/>
                </a:solidFill>
              </a:rPr>
              <a:t>cd /etc/</a:t>
            </a:r>
            <a:r>
              <a:rPr lang="en-US" altLang="zh-CN" sz="2000" dirty="0" err="1" smtClean="0">
                <a:solidFill>
                  <a:schemeClr val="bg1"/>
                </a:solidFill>
              </a:rPr>
              <a:t>yum.repos.d</a:t>
            </a:r>
            <a:r>
              <a:rPr lang="en-US" altLang="zh-CN" sz="2000" dirty="0" smtClean="0">
                <a:solidFill>
                  <a:schemeClr val="bg1"/>
                </a:solidFill>
              </a:rPr>
              <a:t>/</a:t>
            </a:r>
          </a:p>
          <a:p>
            <a:pPr>
              <a:buSzPct val="100000"/>
              <a:buFontTx/>
              <a:buChar char="•"/>
            </a:pPr>
            <a:r>
              <a:rPr lang="en-US" altLang="zh-CN" sz="2000" dirty="0">
                <a:solidFill>
                  <a:schemeClr val="bg1"/>
                </a:solidFill>
              </a:rPr>
              <a:t> vim </a:t>
            </a:r>
            <a:r>
              <a:rPr lang="en-US" altLang="zh-CN" sz="2000" dirty="0" smtClean="0">
                <a:solidFill>
                  <a:schemeClr val="bg1"/>
                </a:solidFill>
              </a:rPr>
              <a:t>mongodb-org-3.4.repo//</a:t>
            </a:r>
            <a:r>
              <a:rPr lang="zh-CN" altLang="en-US" sz="2000" dirty="0" smtClean="0">
                <a:solidFill>
                  <a:schemeClr val="bg1"/>
                </a:solidFill>
              </a:rPr>
              <a:t>加入如下内容</a:t>
            </a:r>
            <a:endParaRPr lang="en-US" altLang="zh-CN" sz="2000" dirty="0" smtClean="0">
              <a:solidFill>
                <a:schemeClr val="bg1"/>
              </a:solidFill>
            </a:endParaRPr>
          </a:p>
          <a:p>
            <a:pPr>
              <a:buSzPct val="100000"/>
            </a:pPr>
            <a:r>
              <a:rPr lang="en-US" altLang="zh-CN" sz="2000" dirty="0">
                <a:solidFill>
                  <a:schemeClr val="bg1"/>
                </a:solidFill>
              </a:rPr>
              <a:t>[mongodb-org-3.4]</a:t>
            </a:r>
          </a:p>
          <a:p>
            <a:pPr>
              <a:buSzPct val="100000"/>
            </a:pPr>
            <a:r>
              <a:rPr lang="en-US" altLang="zh-CN" sz="2000" dirty="0">
                <a:solidFill>
                  <a:schemeClr val="bg1"/>
                </a:solidFill>
              </a:rPr>
              <a:t>name=MongoDB Repository</a:t>
            </a:r>
          </a:p>
          <a:p>
            <a:pPr>
              <a:buSzPct val="100000"/>
            </a:pPr>
            <a:r>
              <a:rPr lang="en-US" altLang="zh-CN" sz="2000" dirty="0" err="1">
                <a:solidFill>
                  <a:schemeClr val="bg1"/>
                </a:solidFill>
              </a:rPr>
              <a:t>baseurl</a:t>
            </a:r>
            <a:r>
              <a:rPr lang="en-US" altLang="zh-CN" sz="2000" dirty="0">
                <a:solidFill>
                  <a:schemeClr val="bg1"/>
                </a:solidFill>
              </a:rPr>
              <a:t>=https://repo.mongodb.org/yum/redhat/$releasever/mongodb-org/3.4/x86_64/</a:t>
            </a:r>
          </a:p>
          <a:p>
            <a:pPr>
              <a:buSzPct val="100000"/>
            </a:pPr>
            <a:r>
              <a:rPr lang="en-US" altLang="zh-CN" sz="2000" dirty="0" err="1">
                <a:solidFill>
                  <a:schemeClr val="bg1"/>
                </a:solidFill>
              </a:rPr>
              <a:t>gpgcheck</a:t>
            </a:r>
            <a:r>
              <a:rPr lang="en-US" altLang="zh-CN" sz="2000" dirty="0">
                <a:solidFill>
                  <a:schemeClr val="bg1"/>
                </a:solidFill>
              </a:rPr>
              <a:t>=1</a:t>
            </a:r>
          </a:p>
          <a:p>
            <a:pPr>
              <a:buSzPct val="100000"/>
            </a:pPr>
            <a:r>
              <a:rPr lang="en-US" altLang="zh-CN" sz="2000" dirty="0">
                <a:solidFill>
                  <a:schemeClr val="bg1"/>
                </a:solidFill>
              </a:rPr>
              <a:t>enabled=1</a:t>
            </a:r>
          </a:p>
          <a:p>
            <a:pPr>
              <a:buSzPct val="100000"/>
            </a:pPr>
            <a:r>
              <a:rPr lang="en-US" altLang="zh-CN" sz="2000" dirty="0" err="1">
                <a:solidFill>
                  <a:schemeClr val="bg1"/>
                </a:solidFill>
              </a:rPr>
              <a:t>gpgkey</a:t>
            </a:r>
            <a:r>
              <a:rPr lang="en-US" altLang="zh-CN" sz="2000" dirty="0">
                <a:solidFill>
                  <a:schemeClr val="bg1"/>
                </a:solidFill>
              </a:rPr>
              <a:t>=https://www.mongodb.org/static/pgp/server-3.4.asc</a:t>
            </a:r>
          </a:p>
          <a:p>
            <a:pPr>
              <a:buSzPct val="100000"/>
              <a:buFontTx/>
              <a:buChar char="•"/>
            </a:pPr>
            <a:r>
              <a:rPr lang="en-US" altLang="zh-CN" sz="2000" dirty="0">
                <a:solidFill>
                  <a:schemeClr val="bg1"/>
                </a:solidFill>
              </a:rPr>
              <a:t> yum list |</a:t>
            </a:r>
            <a:r>
              <a:rPr lang="en-US" altLang="zh-CN" sz="2000" dirty="0" err="1">
                <a:solidFill>
                  <a:schemeClr val="bg1"/>
                </a:solidFill>
              </a:rPr>
              <a:t>grep</a:t>
            </a:r>
            <a:r>
              <a:rPr lang="en-US" altLang="zh-CN" sz="2000" dirty="0">
                <a:solidFill>
                  <a:schemeClr val="bg1"/>
                </a:solidFill>
              </a:rPr>
              <a:t> </a:t>
            </a:r>
            <a:r>
              <a:rPr lang="en-US" altLang="zh-CN" sz="2000" dirty="0" err="1" smtClean="0">
                <a:solidFill>
                  <a:schemeClr val="bg1"/>
                </a:solidFill>
              </a:rPr>
              <a:t>mongodb</a:t>
            </a:r>
            <a:r>
              <a:rPr lang="en-US" altLang="zh-CN" sz="2000" dirty="0" smtClean="0">
                <a:solidFill>
                  <a:schemeClr val="bg1"/>
                </a:solidFill>
              </a:rPr>
              <a:t> //</a:t>
            </a:r>
            <a:r>
              <a:rPr lang="zh-CN" altLang="en-US" sz="2000" dirty="0" smtClean="0">
                <a:solidFill>
                  <a:schemeClr val="bg1"/>
                </a:solidFill>
              </a:rPr>
              <a:t>可以看到</a:t>
            </a:r>
            <a:r>
              <a:rPr lang="en-US" altLang="zh-CN" sz="2000" dirty="0" err="1" smtClean="0">
                <a:solidFill>
                  <a:schemeClr val="bg1"/>
                </a:solidFill>
              </a:rPr>
              <a:t>mongodb</a:t>
            </a:r>
            <a:r>
              <a:rPr lang="zh-CN" altLang="en-US" sz="2000" dirty="0" smtClean="0">
                <a:solidFill>
                  <a:schemeClr val="bg1"/>
                </a:solidFill>
              </a:rPr>
              <a:t>相关的</a:t>
            </a:r>
            <a:r>
              <a:rPr lang="en-US" altLang="zh-CN" sz="2000" dirty="0" smtClean="0">
                <a:solidFill>
                  <a:schemeClr val="bg1"/>
                </a:solidFill>
              </a:rPr>
              <a:t>rpm</a:t>
            </a:r>
            <a:r>
              <a:rPr lang="zh-CN" altLang="en-US" sz="2000" dirty="0" smtClean="0">
                <a:solidFill>
                  <a:schemeClr val="bg1"/>
                </a:solidFill>
              </a:rPr>
              <a:t>包</a:t>
            </a:r>
            <a:endParaRPr lang="en-US" altLang="zh-CN" sz="2000" dirty="0" smtClean="0">
              <a:solidFill>
                <a:schemeClr val="bg1"/>
              </a:solidFill>
            </a:endParaRPr>
          </a:p>
          <a:p>
            <a:pPr>
              <a:buSzPct val="100000"/>
              <a:buFontTx/>
              <a:buChar char="•"/>
            </a:pPr>
            <a:r>
              <a:rPr lang="en-US" altLang="zh-CN" sz="2000" dirty="0">
                <a:solidFill>
                  <a:schemeClr val="bg1"/>
                </a:solidFill>
              </a:rPr>
              <a:t> </a:t>
            </a:r>
            <a:r>
              <a:rPr lang="en-US" altLang="zh-CN" sz="2000" dirty="0" smtClean="0">
                <a:solidFill>
                  <a:schemeClr val="bg1"/>
                </a:solidFill>
              </a:rPr>
              <a:t>yum install -y </a:t>
            </a:r>
            <a:r>
              <a:rPr lang="en-US" altLang="zh-CN" sz="2000" dirty="0" err="1" smtClean="0">
                <a:solidFill>
                  <a:schemeClr val="bg1"/>
                </a:solidFill>
              </a:rPr>
              <a:t>mongodb</a:t>
            </a:r>
            <a:r>
              <a:rPr lang="en-US" altLang="zh-CN" sz="2000" dirty="0" smtClean="0">
                <a:solidFill>
                  <a:schemeClr val="bg1"/>
                </a:solidFill>
              </a:rPr>
              <a:t>-org</a:t>
            </a:r>
            <a:endParaRPr lang="en-US" altLang="zh-CN" sz="2800" dirty="0" smtClean="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MongoDB</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安装</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0551633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3785652"/>
          </a:xfrm>
          <a:prstGeom prst="rect">
            <a:avLst/>
          </a:prstGeom>
        </p:spPr>
        <p:txBody>
          <a:bodyPr wrap="square">
            <a:spAutoFit/>
          </a:bodyPr>
          <a:lstStyle/>
          <a:p>
            <a:pPr>
              <a:buSzPct val="100000"/>
              <a:buFontTx/>
              <a:buChar char="•"/>
            </a:pPr>
            <a:r>
              <a:rPr lang="en-US" altLang="zh-CN" sz="2400" dirty="0" smtClean="0">
                <a:solidFill>
                  <a:schemeClr val="bg1"/>
                </a:solidFill>
              </a:rPr>
              <a:t> </a:t>
            </a:r>
            <a:r>
              <a:rPr lang="en-US" altLang="zh-CN" sz="2400" dirty="0" smtClean="0">
                <a:solidFill>
                  <a:schemeClr val="bg1"/>
                </a:solidFill>
              </a:rPr>
              <a:t> </a:t>
            </a:r>
            <a:r>
              <a:rPr lang="en-US" altLang="zh-CN" sz="2400" dirty="0" err="1" smtClean="0">
                <a:solidFill>
                  <a:schemeClr val="bg1"/>
                </a:solidFill>
              </a:rPr>
              <a:t>systemctl</a:t>
            </a:r>
            <a:r>
              <a:rPr lang="en-US" altLang="zh-CN" sz="2400" dirty="0" smtClean="0">
                <a:solidFill>
                  <a:schemeClr val="bg1"/>
                </a:solidFill>
              </a:rPr>
              <a:t> start </a:t>
            </a:r>
            <a:r>
              <a:rPr lang="en-US" altLang="zh-CN" sz="2400" dirty="0" err="1" smtClean="0">
                <a:solidFill>
                  <a:schemeClr val="bg1"/>
                </a:solidFill>
              </a:rPr>
              <a:t>mongod</a:t>
            </a:r>
            <a:r>
              <a:rPr lang="en-US" altLang="zh-CN" sz="2400" dirty="0" smtClean="0">
                <a:solidFill>
                  <a:schemeClr val="bg1"/>
                </a:solidFill>
              </a:rPr>
              <a:t> //</a:t>
            </a:r>
            <a:r>
              <a:rPr lang="zh-CN" altLang="en-US" sz="2400" dirty="0" smtClean="0">
                <a:solidFill>
                  <a:schemeClr val="bg1"/>
                </a:solidFill>
              </a:rPr>
              <a:t>启动服务</a:t>
            </a:r>
            <a:endParaRPr lang="en-US" altLang="zh-CN" sz="2400" dirty="0" smtClean="0">
              <a:solidFill>
                <a:schemeClr val="bg1"/>
              </a:solidFill>
            </a:endParaRPr>
          </a:p>
          <a:p>
            <a:pPr>
              <a:buSzPct val="100000"/>
              <a:buFontTx/>
              <a:buChar char="•"/>
            </a:pPr>
            <a:r>
              <a:rPr lang="zh-CN" altLang="en-US" sz="2400" dirty="0" smtClean="0">
                <a:solidFill>
                  <a:schemeClr val="bg1"/>
                </a:solidFill>
              </a:rPr>
              <a:t> 在</a:t>
            </a:r>
            <a:r>
              <a:rPr lang="zh-CN" altLang="en-US" sz="2400" dirty="0">
                <a:solidFill>
                  <a:schemeClr val="bg1"/>
                </a:solidFill>
              </a:rPr>
              <a:t>本机可以直接运行命令</a:t>
            </a:r>
            <a:r>
              <a:rPr lang="en-US" altLang="zh-CN" sz="2400" dirty="0">
                <a:solidFill>
                  <a:schemeClr val="bg1"/>
                </a:solidFill>
              </a:rPr>
              <a:t>m</a:t>
            </a:r>
            <a:r>
              <a:rPr lang="zh-CN" altLang="en-US" sz="2400" dirty="0">
                <a:solidFill>
                  <a:schemeClr val="bg1"/>
                </a:solidFill>
              </a:rPr>
              <a:t>ongo进入到mongodb shell</a:t>
            </a:r>
            <a:r>
              <a:rPr lang="zh-CN" altLang="en-US" sz="2400" dirty="0" smtClean="0">
                <a:solidFill>
                  <a:schemeClr val="bg1"/>
                </a:solidFill>
              </a:rPr>
              <a:t>中</a:t>
            </a:r>
            <a:endParaRPr lang="en-US" altLang="zh-CN" sz="2400" dirty="0" smtClean="0">
              <a:solidFill>
                <a:schemeClr val="bg1"/>
              </a:solidFill>
            </a:endParaRPr>
          </a:p>
          <a:p>
            <a:pPr>
              <a:buSzPct val="100000"/>
              <a:buFontTx/>
              <a:buChar char="•"/>
            </a:pPr>
            <a:r>
              <a:rPr lang="en-US" altLang="zh-CN" sz="2400" dirty="0">
                <a:solidFill>
                  <a:schemeClr val="bg1"/>
                </a:solidFill>
              </a:rPr>
              <a:t> </a:t>
            </a:r>
            <a:r>
              <a:rPr lang="zh-CN" altLang="en-US" sz="2400" dirty="0" smtClean="0">
                <a:solidFill>
                  <a:schemeClr val="bg1"/>
                </a:solidFill>
              </a:rPr>
              <a:t>如果</a:t>
            </a:r>
            <a:r>
              <a:rPr lang="zh-CN" altLang="en-US" sz="2400" dirty="0">
                <a:solidFill>
                  <a:schemeClr val="bg1"/>
                </a:solidFill>
              </a:rPr>
              <a:t>mongodb监听端口并不是默认的27017，则在连接的时候需要加--port 选项，</a:t>
            </a:r>
            <a:r>
              <a:rPr lang="zh-CN" altLang="en-US" sz="2400" dirty="0" smtClean="0">
                <a:solidFill>
                  <a:schemeClr val="bg1"/>
                </a:solidFill>
              </a:rPr>
              <a:t>例如</a:t>
            </a:r>
            <a:endParaRPr lang="en-US" altLang="zh-CN" sz="2400" dirty="0" smtClean="0">
              <a:solidFill>
                <a:schemeClr val="bg1"/>
              </a:solidFill>
            </a:endParaRPr>
          </a:p>
          <a:p>
            <a:pPr>
              <a:buSzPct val="100000"/>
              <a:buFontTx/>
              <a:buChar char="•"/>
            </a:pPr>
            <a:r>
              <a:rPr lang="en-US" altLang="zh-CN" sz="2400" dirty="0">
                <a:solidFill>
                  <a:schemeClr val="bg1"/>
                </a:solidFill>
              </a:rPr>
              <a:t> </a:t>
            </a:r>
            <a:r>
              <a:rPr lang="zh-CN" altLang="en-US" sz="2400" dirty="0" smtClean="0">
                <a:solidFill>
                  <a:schemeClr val="bg1"/>
                </a:solidFill>
              </a:rPr>
              <a:t>mongo </a:t>
            </a:r>
            <a:r>
              <a:rPr lang="zh-CN" altLang="en-US" sz="2400" dirty="0">
                <a:solidFill>
                  <a:schemeClr val="bg1"/>
                </a:solidFill>
              </a:rPr>
              <a:t>--port </a:t>
            </a:r>
            <a:r>
              <a:rPr lang="zh-CN" altLang="en-US" sz="2400" dirty="0" smtClean="0">
                <a:solidFill>
                  <a:schemeClr val="bg1"/>
                </a:solidFill>
              </a:rPr>
              <a:t>27018</a:t>
            </a:r>
            <a:endParaRPr lang="en-US" altLang="zh-CN" sz="2400" dirty="0" smtClean="0">
              <a:solidFill>
                <a:schemeClr val="bg1"/>
              </a:solidFill>
            </a:endParaRPr>
          </a:p>
          <a:p>
            <a:pPr>
              <a:buSzPct val="100000"/>
              <a:buFontTx/>
              <a:buChar char="•"/>
            </a:pPr>
            <a:r>
              <a:rPr lang="en-US" altLang="zh-CN" sz="2400" dirty="0">
                <a:solidFill>
                  <a:schemeClr val="bg1"/>
                </a:solidFill>
              </a:rPr>
              <a:t> </a:t>
            </a:r>
            <a:r>
              <a:rPr lang="zh-CN" altLang="en-US" sz="2400" dirty="0" smtClean="0">
                <a:solidFill>
                  <a:schemeClr val="bg1"/>
                </a:solidFill>
              </a:rPr>
              <a:t>连接</a:t>
            </a:r>
            <a:r>
              <a:rPr lang="zh-CN" altLang="en-US" sz="2400" dirty="0">
                <a:solidFill>
                  <a:schemeClr val="bg1"/>
                </a:solidFill>
              </a:rPr>
              <a:t>远程mongodb，需要加--host，</a:t>
            </a:r>
            <a:r>
              <a:rPr lang="zh-CN" altLang="en-US" sz="2400" dirty="0" smtClean="0">
                <a:solidFill>
                  <a:schemeClr val="bg1"/>
                </a:solidFill>
              </a:rPr>
              <a:t>例如</a:t>
            </a:r>
            <a:endParaRPr lang="en-US" altLang="zh-CN" sz="2400" dirty="0" smtClean="0">
              <a:solidFill>
                <a:schemeClr val="bg1"/>
              </a:solidFill>
            </a:endParaRPr>
          </a:p>
          <a:p>
            <a:pPr>
              <a:buSzPct val="100000"/>
              <a:buFontTx/>
              <a:buChar char="•"/>
            </a:pPr>
            <a:r>
              <a:rPr lang="en-US" altLang="zh-CN" sz="2400" dirty="0">
                <a:solidFill>
                  <a:schemeClr val="bg1"/>
                </a:solidFill>
              </a:rPr>
              <a:t> </a:t>
            </a:r>
            <a:r>
              <a:rPr lang="zh-CN" altLang="en-US" sz="2400" dirty="0" smtClean="0">
                <a:solidFill>
                  <a:schemeClr val="bg1"/>
                </a:solidFill>
              </a:rPr>
              <a:t>mongo </a:t>
            </a:r>
            <a:r>
              <a:rPr lang="zh-CN" altLang="en-US" sz="2400" dirty="0">
                <a:solidFill>
                  <a:schemeClr val="bg1"/>
                </a:solidFill>
              </a:rPr>
              <a:t>--host  127.0.0.</a:t>
            </a:r>
            <a:r>
              <a:rPr lang="zh-CN" altLang="en-US" sz="2400" dirty="0" smtClean="0">
                <a:solidFill>
                  <a:schemeClr val="bg1"/>
                </a:solidFill>
              </a:rPr>
              <a:t>1</a:t>
            </a:r>
            <a:endParaRPr lang="en-US" altLang="zh-CN" sz="2400" dirty="0" smtClean="0">
              <a:solidFill>
                <a:schemeClr val="bg1"/>
              </a:solidFill>
            </a:endParaRPr>
          </a:p>
          <a:p>
            <a:pPr>
              <a:buSzPct val="100000"/>
              <a:buFontTx/>
              <a:buChar char="•"/>
            </a:pPr>
            <a:r>
              <a:rPr lang="en-US" altLang="zh-CN" sz="2400" dirty="0">
                <a:solidFill>
                  <a:schemeClr val="bg1"/>
                </a:solidFill>
              </a:rPr>
              <a:t> </a:t>
            </a:r>
            <a:r>
              <a:rPr lang="zh-CN" altLang="en-US" sz="2400" dirty="0" smtClean="0">
                <a:solidFill>
                  <a:schemeClr val="bg1"/>
                </a:solidFill>
              </a:rPr>
              <a:t>如果</a:t>
            </a:r>
            <a:r>
              <a:rPr lang="zh-CN" altLang="en-US" sz="2400" dirty="0">
                <a:solidFill>
                  <a:schemeClr val="bg1"/>
                </a:solidFill>
              </a:rPr>
              <a:t>设置了验证，则在连接的时候需要带用户名和</a:t>
            </a:r>
            <a:r>
              <a:rPr lang="zh-CN" altLang="en-US" sz="2400" dirty="0" smtClean="0">
                <a:solidFill>
                  <a:schemeClr val="bg1"/>
                </a:solidFill>
              </a:rPr>
              <a:t>密码</a:t>
            </a:r>
            <a:endParaRPr lang="en-US" altLang="zh-CN" sz="2400" dirty="0" smtClean="0">
              <a:solidFill>
                <a:schemeClr val="bg1"/>
              </a:solidFill>
            </a:endParaRPr>
          </a:p>
          <a:p>
            <a:pPr>
              <a:buSzPct val="100000"/>
              <a:buFontTx/>
              <a:buChar char="•"/>
            </a:pPr>
            <a:r>
              <a:rPr lang="en-US" altLang="zh-CN" sz="2400" dirty="0">
                <a:solidFill>
                  <a:schemeClr val="bg1"/>
                </a:solidFill>
              </a:rPr>
              <a:t> </a:t>
            </a:r>
            <a:r>
              <a:rPr lang="zh-CN" altLang="en-US" sz="2400" dirty="0" smtClean="0">
                <a:solidFill>
                  <a:schemeClr val="bg1"/>
                </a:solidFill>
              </a:rPr>
              <a:t>mongo </a:t>
            </a:r>
            <a:r>
              <a:rPr lang="zh-CN" altLang="en-US" sz="2400" dirty="0">
                <a:solidFill>
                  <a:schemeClr val="bg1"/>
                </a:solidFill>
              </a:rPr>
              <a:t>-uusername -ppasswd </a:t>
            </a:r>
            <a:r>
              <a:rPr lang="en-US" altLang="zh-CN" sz="2400" dirty="0" smtClean="0">
                <a:solidFill>
                  <a:schemeClr val="bg1"/>
                </a:solidFill>
              </a:rPr>
              <a:t>--</a:t>
            </a:r>
            <a:r>
              <a:rPr lang="en-US" altLang="zh-CN" sz="2400" dirty="0" err="1" smtClean="0">
                <a:solidFill>
                  <a:schemeClr val="bg1"/>
                </a:solidFill>
              </a:rPr>
              <a:t>authenticationDatabase</a:t>
            </a:r>
            <a:r>
              <a:rPr lang="en-US" altLang="zh-CN" sz="2400" dirty="0" smtClean="0">
                <a:solidFill>
                  <a:schemeClr val="bg1"/>
                </a:solidFill>
              </a:rPr>
              <a:t> db</a:t>
            </a:r>
            <a:r>
              <a:rPr lang="zh-CN" altLang="en-US" sz="2400" dirty="0" smtClean="0">
                <a:solidFill>
                  <a:schemeClr val="bg1"/>
                </a:solidFill>
              </a:rPr>
              <a:t> </a:t>
            </a:r>
            <a:r>
              <a:rPr lang="zh-CN" altLang="en-US" sz="2400" dirty="0">
                <a:solidFill>
                  <a:schemeClr val="bg1"/>
                </a:solidFill>
              </a:rPr>
              <a:t>//这个和MySQL挺像</a:t>
            </a: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MongoDB</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连接</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1893978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3693319"/>
          </a:xfrm>
          <a:prstGeom prst="rect">
            <a:avLst/>
          </a:prstGeom>
        </p:spPr>
        <p:txBody>
          <a:bodyPr wrap="square">
            <a:spAutoFit/>
          </a:bodyPr>
          <a:lstStyle/>
          <a:p>
            <a:pPr marL="285750" indent="-285750">
              <a:buSzPct val="75000"/>
              <a:buFont typeface="Wingdings" panose="05000000000000000000" pitchFamily="2" charset="2"/>
              <a:buChar char="l"/>
            </a:pPr>
            <a:r>
              <a:rPr lang="en-US" altLang="zh-CN" dirty="0">
                <a:solidFill>
                  <a:schemeClr val="bg1"/>
                </a:solidFill>
              </a:rPr>
              <a:t>use admin//</a:t>
            </a:r>
            <a:r>
              <a:rPr lang="zh-CN" altLang="en-US" dirty="0">
                <a:solidFill>
                  <a:schemeClr val="bg1"/>
                </a:solidFill>
              </a:rPr>
              <a:t>需要切换到</a:t>
            </a:r>
            <a:r>
              <a:rPr lang="en-US" altLang="zh-CN" dirty="0">
                <a:solidFill>
                  <a:schemeClr val="bg1"/>
                </a:solidFill>
              </a:rPr>
              <a:t>admin</a:t>
            </a:r>
            <a:r>
              <a:rPr lang="zh-CN" altLang="en-US" dirty="0">
                <a:solidFill>
                  <a:schemeClr val="bg1"/>
                </a:solidFill>
              </a:rPr>
              <a:t>库</a:t>
            </a:r>
          </a:p>
          <a:p>
            <a:pPr marL="285750" indent="-285750">
              <a:buSzPct val="75000"/>
              <a:buFont typeface="Wingdings" panose="05000000000000000000" pitchFamily="2" charset="2"/>
              <a:buChar char="l"/>
            </a:pPr>
            <a:r>
              <a:rPr lang="en-US" altLang="zh-CN" dirty="0">
                <a:solidFill>
                  <a:schemeClr val="bg1"/>
                </a:solidFill>
              </a:rPr>
              <a:t>db.createUser( { user: "admin", customData: {description: "superuser"}, pwd: "admin122", roles: [ { role: </a:t>
            </a:r>
            <a:r>
              <a:rPr lang="en-US" altLang="zh-CN" dirty="0" smtClean="0">
                <a:solidFill>
                  <a:schemeClr val="bg1"/>
                </a:solidFill>
              </a:rPr>
              <a:t>"root", </a:t>
            </a:r>
            <a:r>
              <a:rPr lang="en-US" altLang="zh-CN" dirty="0">
                <a:solidFill>
                  <a:schemeClr val="bg1"/>
                </a:solidFill>
              </a:rPr>
              <a:t>db: "admin" } ] } )</a:t>
            </a:r>
          </a:p>
          <a:p>
            <a:pPr marL="285750" indent="-285750">
              <a:buSzPct val="75000"/>
              <a:buFont typeface="Wingdings" panose="05000000000000000000" pitchFamily="2" charset="2"/>
              <a:buChar char="l"/>
            </a:pPr>
            <a:r>
              <a:rPr lang="en-US" altLang="zh-CN" dirty="0">
                <a:solidFill>
                  <a:schemeClr val="bg1"/>
                </a:solidFill>
              </a:rPr>
              <a:t>user</a:t>
            </a:r>
            <a:r>
              <a:rPr lang="zh-CN" altLang="en-US" dirty="0">
                <a:solidFill>
                  <a:schemeClr val="bg1"/>
                </a:solidFill>
              </a:rPr>
              <a:t>指定用户，</a:t>
            </a:r>
            <a:r>
              <a:rPr lang="en-US" altLang="zh-CN" dirty="0">
                <a:solidFill>
                  <a:schemeClr val="bg1"/>
                </a:solidFill>
              </a:rPr>
              <a:t>customData</a:t>
            </a:r>
            <a:r>
              <a:rPr lang="zh-CN" altLang="en-US" dirty="0">
                <a:solidFill>
                  <a:schemeClr val="bg1"/>
                </a:solidFill>
              </a:rPr>
              <a:t>为说明字段，可以省略，</a:t>
            </a:r>
            <a:r>
              <a:rPr lang="en-US" altLang="zh-CN" dirty="0">
                <a:solidFill>
                  <a:schemeClr val="bg1"/>
                </a:solidFill>
              </a:rPr>
              <a:t>pwd</a:t>
            </a:r>
            <a:r>
              <a:rPr lang="zh-CN" altLang="en-US" dirty="0">
                <a:solidFill>
                  <a:schemeClr val="bg1"/>
                </a:solidFill>
              </a:rPr>
              <a:t>为密码，</a:t>
            </a:r>
            <a:r>
              <a:rPr lang="en-US" altLang="zh-CN" dirty="0">
                <a:solidFill>
                  <a:schemeClr val="bg1"/>
                </a:solidFill>
              </a:rPr>
              <a:t>roles</a:t>
            </a:r>
            <a:r>
              <a:rPr lang="zh-CN" altLang="en-US" dirty="0">
                <a:solidFill>
                  <a:schemeClr val="bg1"/>
                </a:solidFill>
              </a:rPr>
              <a:t>指定用户的角色，</a:t>
            </a:r>
            <a:r>
              <a:rPr lang="en-US" altLang="zh-CN" dirty="0">
                <a:solidFill>
                  <a:schemeClr val="bg1"/>
                </a:solidFill>
              </a:rPr>
              <a:t>db</a:t>
            </a:r>
            <a:r>
              <a:rPr lang="zh-CN" altLang="en-US" dirty="0">
                <a:solidFill>
                  <a:schemeClr val="bg1"/>
                </a:solidFill>
              </a:rPr>
              <a:t>指定库名 </a:t>
            </a:r>
          </a:p>
          <a:p>
            <a:pPr marL="285750" indent="-285750">
              <a:buSzPct val="75000"/>
              <a:buFont typeface="Wingdings" panose="05000000000000000000" pitchFamily="2" charset="2"/>
              <a:buChar char="l"/>
            </a:pPr>
            <a:r>
              <a:rPr lang="en-US" altLang="zh-CN" dirty="0" smtClean="0">
                <a:solidFill>
                  <a:schemeClr val="bg1"/>
                </a:solidFill>
              </a:rPr>
              <a:t>use </a:t>
            </a:r>
            <a:r>
              <a:rPr lang="en-US" altLang="zh-CN" dirty="0">
                <a:solidFill>
                  <a:schemeClr val="bg1"/>
                </a:solidFill>
              </a:rPr>
              <a:t>admin //</a:t>
            </a:r>
            <a:r>
              <a:rPr lang="zh-CN" altLang="en-US" dirty="0">
                <a:solidFill>
                  <a:schemeClr val="bg1"/>
                </a:solidFill>
              </a:rPr>
              <a:t>切换到</a:t>
            </a:r>
            <a:r>
              <a:rPr lang="en-US" altLang="zh-CN" dirty="0">
                <a:solidFill>
                  <a:schemeClr val="bg1"/>
                </a:solidFill>
              </a:rPr>
              <a:t>admin</a:t>
            </a:r>
            <a:r>
              <a:rPr lang="zh-CN" altLang="en-US" dirty="0">
                <a:solidFill>
                  <a:schemeClr val="bg1"/>
                </a:solidFill>
              </a:rPr>
              <a:t>库</a:t>
            </a:r>
          </a:p>
          <a:p>
            <a:pPr marL="285750" indent="-285750">
              <a:buSzPct val="75000"/>
              <a:buFont typeface="Wingdings" panose="05000000000000000000" pitchFamily="2" charset="2"/>
              <a:buChar char="l"/>
            </a:pPr>
            <a:r>
              <a:rPr lang="en-US" altLang="zh-CN" dirty="0" err="1">
                <a:solidFill>
                  <a:schemeClr val="bg1"/>
                </a:solidFill>
              </a:rPr>
              <a:t>db.system.users.find</a:t>
            </a:r>
            <a:r>
              <a:rPr lang="en-US" altLang="zh-CN" dirty="0">
                <a:solidFill>
                  <a:schemeClr val="bg1"/>
                </a:solidFill>
              </a:rPr>
              <a:t>()  //</a:t>
            </a:r>
            <a:r>
              <a:rPr lang="zh-CN" altLang="en-US" dirty="0">
                <a:solidFill>
                  <a:schemeClr val="bg1"/>
                </a:solidFill>
              </a:rPr>
              <a:t>列出所有用户，需要切换到</a:t>
            </a:r>
            <a:r>
              <a:rPr lang="en-US" altLang="zh-CN" dirty="0">
                <a:solidFill>
                  <a:schemeClr val="bg1"/>
                </a:solidFill>
              </a:rPr>
              <a:t>admin</a:t>
            </a:r>
            <a:r>
              <a:rPr lang="zh-CN" altLang="en-US" dirty="0">
                <a:solidFill>
                  <a:schemeClr val="bg1"/>
                </a:solidFill>
              </a:rPr>
              <a:t>库</a:t>
            </a:r>
          </a:p>
          <a:p>
            <a:pPr marL="285750" indent="-285750">
              <a:buSzPct val="75000"/>
              <a:buFont typeface="Wingdings" panose="05000000000000000000" pitchFamily="2" charset="2"/>
              <a:buChar char="l"/>
            </a:pPr>
            <a:r>
              <a:rPr lang="en-US" altLang="zh-CN" dirty="0">
                <a:solidFill>
                  <a:schemeClr val="bg1"/>
                </a:solidFill>
              </a:rPr>
              <a:t>show users  //</a:t>
            </a:r>
            <a:r>
              <a:rPr lang="zh-CN" altLang="en-US" dirty="0">
                <a:solidFill>
                  <a:schemeClr val="bg1"/>
                </a:solidFill>
              </a:rPr>
              <a:t>查看当前库下所有的用户</a:t>
            </a:r>
          </a:p>
          <a:p>
            <a:pPr marL="285750" indent="-285750">
              <a:buSzPct val="75000"/>
              <a:buFont typeface="Wingdings" panose="05000000000000000000" pitchFamily="2" charset="2"/>
              <a:buChar char="l"/>
            </a:pPr>
            <a:r>
              <a:rPr lang="en-US" altLang="zh-CN" dirty="0" err="1">
                <a:solidFill>
                  <a:schemeClr val="bg1"/>
                </a:solidFill>
              </a:rPr>
              <a:t>db.dropUser</a:t>
            </a:r>
            <a:r>
              <a:rPr lang="en-US" altLang="zh-CN" dirty="0">
                <a:solidFill>
                  <a:schemeClr val="bg1"/>
                </a:solidFill>
              </a:rPr>
              <a:t>('admin') //</a:t>
            </a:r>
            <a:r>
              <a:rPr lang="zh-CN" altLang="en-US" dirty="0">
                <a:solidFill>
                  <a:schemeClr val="bg1"/>
                </a:solidFill>
              </a:rPr>
              <a:t>删除用户</a:t>
            </a:r>
          </a:p>
          <a:p>
            <a:pPr marL="285750" indent="-285750">
              <a:buSzPct val="75000"/>
              <a:buFont typeface="Wingdings" panose="05000000000000000000" pitchFamily="2" charset="2"/>
              <a:buChar char="l"/>
            </a:pPr>
            <a:r>
              <a:rPr lang="zh-CN" altLang="en-US" dirty="0">
                <a:solidFill>
                  <a:schemeClr val="bg1"/>
                </a:solidFill>
              </a:rPr>
              <a:t>若要用户生效，还需要编辑启动脚本</a:t>
            </a:r>
            <a:r>
              <a:rPr lang="en-US" altLang="zh-CN" dirty="0">
                <a:solidFill>
                  <a:schemeClr val="bg1"/>
                </a:solidFill>
              </a:rPr>
              <a:t>vim /</a:t>
            </a:r>
            <a:r>
              <a:rPr lang="en-US" altLang="zh-CN" dirty="0" err="1">
                <a:solidFill>
                  <a:schemeClr val="bg1"/>
                </a:solidFill>
              </a:rPr>
              <a:t>usr</a:t>
            </a:r>
            <a:r>
              <a:rPr lang="en-US" altLang="zh-CN" dirty="0">
                <a:solidFill>
                  <a:schemeClr val="bg1"/>
                </a:solidFill>
              </a:rPr>
              <a:t>/lib/</a:t>
            </a:r>
            <a:r>
              <a:rPr lang="en-US" altLang="zh-CN" dirty="0" err="1">
                <a:solidFill>
                  <a:schemeClr val="bg1"/>
                </a:solidFill>
              </a:rPr>
              <a:t>systemd</a:t>
            </a:r>
            <a:r>
              <a:rPr lang="en-US" altLang="zh-CN" dirty="0">
                <a:solidFill>
                  <a:schemeClr val="bg1"/>
                </a:solidFill>
              </a:rPr>
              <a:t>/system/</a:t>
            </a:r>
            <a:r>
              <a:rPr lang="en-US" altLang="zh-CN" dirty="0" err="1">
                <a:solidFill>
                  <a:schemeClr val="bg1"/>
                </a:solidFill>
              </a:rPr>
              <a:t>mongod.service</a:t>
            </a:r>
            <a:r>
              <a:rPr lang="en-US" altLang="zh-CN" dirty="0">
                <a:solidFill>
                  <a:schemeClr val="bg1"/>
                </a:solidFill>
              </a:rPr>
              <a:t>,</a:t>
            </a:r>
            <a:r>
              <a:rPr lang="zh-CN" altLang="en-US" dirty="0">
                <a:solidFill>
                  <a:schemeClr val="bg1"/>
                </a:solidFill>
              </a:rPr>
              <a:t>在</a:t>
            </a:r>
            <a:r>
              <a:rPr lang="en-US" altLang="zh-CN" dirty="0">
                <a:solidFill>
                  <a:schemeClr val="bg1"/>
                </a:solidFill>
              </a:rPr>
              <a:t>OPTIONS=</a:t>
            </a:r>
            <a:r>
              <a:rPr lang="zh-CN" altLang="en-US" dirty="0">
                <a:solidFill>
                  <a:schemeClr val="bg1"/>
                </a:solidFill>
              </a:rPr>
              <a:t>后面增</a:t>
            </a:r>
            <a:r>
              <a:rPr lang="en-US" altLang="zh-CN" dirty="0">
                <a:solidFill>
                  <a:schemeClr val="bg1"/>
                </a:solidFill>
              </a:rPr>
              <a:t>--</a:t>
            </a:r>
            <a:r>
              <a:rPr lang="en-US" altLang="zh-CN" dirty="0" err="1">
                <a:solidFill>
                  <a:schemeClr val="bg1"/>
                </a:solidFill>
              </a:rPr>
              <a:t>auth</a:t>
            </a:r>
            <a:endParaRPr lang="en-US" altLang="zh-CN" dirty="0">
              <a:solidFill>
                <a:schemeClr val="bg1"/>
              </a:solidFill>
            </a:endParaRPr>
          </a:p>
          <a:p>
            <a:pPr marL="285750" indent="-285750">
              <a:buSzPct val="75000"/>
              <a:buFont typeface="Wingdings" panose="05000000000000000000" pitchFamily="2" charset="2"/>
              <a:buChar char="l"/>
            </a:pPr>
            <a:r>
              <a:rPr lang="zh-CN" altLang="en-US" dirty="0">
                <a:solidFill>
                  <a:schemeClr val="bg1"/>
                </a:solidFill>
              </a:rPr>
              <a:t>重启服务</a:t>
            </a:r>
            <a:r>
              <a:rPr lang="en-US" altLang="zh-CN" dirty="0">
                <a:solidFill>
                  <a:schemeClr val="bg1"/>
                </a:solidFill>
              </a:rPr>
              <a:t>systemctl restart mongod</a:t>
            </a:r>
          </a:p>
          <a:p>
            <a:pPr marL="285750" indent="-285750">
              <a:buSzPct val="75000"/>
              <a:buFont typeface="Wingdings" panose="05000000000000000000" pitchFamily="2" charset="2"/>
              <a:buChar char="l"/>
            </a:pPr>
            <a:r>
              <a:rPr lang="en-US" altLang="zh-CN" dirty="0">
                <a:solidFill>
                  <a:schemeClr val="bg1"/>
                </a:solidFill>
              </a:rPr>
              <a:t>mongo -u "admin" -p "admin122" --</a:t>
            </a:r>
            <a:r>
              <a:rPr lang="en-US" altLang="zh-CN" dirty="0" err="1">
                <a:solidFill>
                  <a:schemeClr val="bg1"/>
                </a:solidFill>
              </a:rPr>
              <a:t>authenticationDatabase</a:t>
            </a:r>
            <a:r>
              <a:rPr lang="en-US" altLang="zh-CN" dirty="0">
                <a:solidFill>
                  <a:schemeClr val="bg1"/>
                </a:solidFill>
              </a:rPr>
              <a:t> "admin</a:t>
            </a:r>
            <a:r>
              <a:rPr lang="en-US" altLang="zh-CN" dirty="0" smtClean="0">
                <a:solidFill>
                  <a:schemeClr val="bg1"/>
                </a:solidFill>
              </a:rPr>
              <a:t>"</a:t>
            </a:r>
            <a:endParaRPr lang="en-US" altLang="zh-CN" dirty="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MongoDB</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用户管理</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authorization: enabled</a:t>
            </a:r>
            <a:r>
              <a:rPr kumimoji="0" lang="zh-CN" altLang="zh-CN" sz="8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1182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4216539"/>
          </a:xfrm>
          <a:prstGeom prst="rect">
            <a:avLst/>
          </a:prstGeom>
        </p:spPr>
        <p:txBody>
          <a:bodyPr wrap="square">
            <a:spAutoFit/>
          </a:bodyPr>
          <a:lstStyle/>
          <a:p>
            <a:pPr>
              <a:buSzPct val="100000"/>
              <a:buFontTx/>
              <a:buChar char="•"/>
            </a:pPr>
            <a:r>
              <a:rPr lang="en-US" altLang="zh-CN" sz="2400" dirty="0" smtClean="0">
                <a:solidFill>
                  <a:schemeClr val="bg1"/>
                </a:solidFill>
              </a:rPr>
              <a:t> use </a:t>
            </a:r>
            <a:r>
              <a:rPr lang="en-US" altLang="zh-CN" sz="2400" dirty="0">
                <a:solidFill>
                  <a:schemeClr val="bg1"/>
                </a:solidFill>
              </a:rPr>
              <a:t>db1</a:t>
            </a:r>
          </a:p>
          <a:p>
            <a:pPr>
              <a:buSzPct val="100000"/>
              <a:buFontTx/>
              <a:buChar char="•"/>
            </a:pPr>
            <a:r>
              <a:rPr lang="en-US" altLang="zh-CN" sz="2400" dirty="0" smtClean="0">
                <a:solidFill>
                  <a:schemeClr val="bg1"/>
                </a:solidFill>
              </a:rPr>
              <a:t> db.createUser</a:t>
            </a:r>
            <a:r>
              <a:rPr lang="en-US" altLang="zh-CN" sz="2400" dirty="0">
                <a:solidFill>
                  <a:schemeClr val="bg1"/>
                </a:solidFill>
              </a:rPr>
              <a:t>( { user: "test1", pwd: "123aaa", roles: [ { role: "</a:t>
            </a:r>
            <a:r>
              <a:rPr lang="en-US" altLang="zh-CN" sz="2400" dirty="0" err="1">
                <a:solidFill>
                  <a:schemeClr val="bg1"/>
                </a:solidFill>
              </a:rPr>
              <a:t>readWrite</a:t>
            </a:r>
            <a:r>
              <a:rPr lang="en-US" altLang="zh-CN" sz="2400" dirty="0">
                <a:solidFill>
                  <a:schemeClr val="bg1"/>
                </a:solidFill>
              </a:rPr>
              <a:t>", db: "db1" }, {role: "read", db: "db2" } ] } )</a:t>
            </a:r>
          </a:p>
          <a:p>
            <a:pPr>
              <a:buSzPct val="100000"/>
              <a:buFontTx/>
              <a:buChar char="•"/>
            </a:pPr>
            <a:r>
              <a:rPr lang="en-US" altLang="zh-CN" sz="2400" dirty="0" smtClean="0">
                <a:solidFill>
                  <a:schemeClr val="bg1"/>
                </a:solidFill>
              </a:rPr>
              <a:t> test1</a:t>
            </a:r>
            <a:r>
              <a:rPr lang="zh-CN" altLang="en-US" sz="2400" dirty="0">
                <a:solidFill>
                  <a:schemeClr val="bg1"/>
                </a:solidFill>
              </a:rPr>
              <a:t>用户对</a:t>
            </a:r>
            <a:r>
              <a:rPr lang="en-US" altLang="zh-CN" sz="2400" dirty="0">
                <a:solidFill>
                  <a:schemeClr val="bg1"/>
                </a:solidFill>
              </a:rPr>
              <a:t>db1</a:t>
            </a:r>
            <a:r>
              <a:rPr lang="zh-CN" altLang="en-US" sz="2400" dirty="0">
                <a:solidFill>
                  <a:schemeClr val="bg1"/>
                </a:solidFill>
              </a:rPr>
              <a:t>库读写，对</a:t>
            </a:r>
            <a:r>
              <a:rPr lang="en-US" altLang="zh-CN" sz="2400" dirty="0">
                <a:solidFill>
                  <a:schemeClr val="bg1"/>
                </a:solidFill>
              </a:rPr>
              <a:t>db2</a:t>
            </a:r>
            <a:r>
              <a:rPr lang="zh-CN" altLang="en-US" sz="2400" dirty="0">
                <a:solidFill>
                  <a:schemeClr val="bg1"/>
                </a:solidFill>
              </a:rPr>
              <a:t>库只读。</a:t>
            </a:r>
          </a:p>
          <a:p>
            <a:pPr>
              <a:buSzPct val="100000"/>
              <a:buFontTx/>
              <a:buChar char="•"/>
            </a:pPr>
            <a:r>
              <a:rPr lang="zh-CN" altLang="en-US" sz="2400" dirty="0" smtClean="0">
                <a:solidFill>
                  <a:schemeClr val="bg1"/>
                </a:solidFill>
              </a:rPr>
              <a:t> 之所以</a:t>
            </a:r>
            <a:r>
              <a:rPr lang="zh-CN" altLang="en-US" sz="2400" dirty="0">
                <a:solidFill>
                  <a:schemeClr val="bg1"/>
                </a:solidFill>
              </a:rPr>
              <a:t>先</a:t>
            </a:r>
            <a:r>
              <a:rPr lang="en-US" altLang="zh-CN" sz="2400" dirty="0">
                <a:solidFill>
                  <a:schemeClr val="bg1"/>
                </a:solidFill>
              </a:rPr>
              <a:t>use db1,</a:t>
            </a:r>
            <a:r>
              <a:rPr lang="zh-CN" altLang="en-US" sz="2400" dirty="0">
                <a:solidFill>
                  <a:schemeClr val="bg1"/>
                </a:solidFill>
              </a:rPr>
              <a:t>表示用户在 </a:t>
            </a:r>
            <a:r>
              <a:rPr lang="en-US" altLang="zh-CN" sz="2400" dirty="0">
                <a:solidFill>
                  <a:schemeClr val="bg1"/>
                </a:solidFill>
              </a:rPr>
              <a:t>db1 </a:t>
            </a:r>
            <a:r>
              <a:rPr lang="zh-CN" altLang="en-US" sz="2400" dirty="0">
                <a:solidFill>
                  <a:schemeClr val="bg1"/>
                </a:solidFill>
              </a:rPr>
              <a:t>库中创建，就一定要</a:t>
            </a:r>
            <a:r>
              <a:rPr lang="en-US" altLang="zh-CN" sz="2400" dirty="0">
                <a:solidFill>
                  <a:schemeClr val="bg1"/>
                </a:solidFill>
              </a:rPr>
              <a:t>db1</a:t>
            </a:r>
            <a:r>
              <a:rPr lang="zh-CN" altLang="en-US" sz="2400" dirty="0">
                <a:solidFill>
                  <a:schemeClr val="bg1"/>
                </a:solidFill>
              </a:rPr>
              <a:t>库验证身份，即用户的信息跟随随数据库。比如上述 </a:t>
            </a:r>
            <a:r>
              <a:rPr lang="en-US" altLang="zh-CN" sz="2400" dirty="0">
                <a:solidFill>
                  <a:schemeClr val="bg1"/>
                </a:solidFill>
              </a:rPr>
              <a:t>test1</a:t>
            </a:r>
            <a:r>
              <a:rPr lang="zh-CN" altLang="en-US" sz="2400" dirty="0">
                <a:solidFill>
                  <a:schemeClr val="bg1"/>
                </a:solidFill>
              </a:rPr>
              <a:t>虽然有 </a:t>
            </a:r>
            <a:r>
              <a:rPr lang="en-US" altLang="zh-CN" sz="2400" dirty="0">
                <a:solidFill>
                  <a:schemeClr val="bg1"/>
                </a:solidFill>
              </a:rPr>
              <a:t>db2 </a:t>
            </a:r>
            <a:r>
              <a:rPr lang="zh-CN" altLang="en-US" sz="2400" dirty="0">
                <a:solidFill>
                  <a:schemeClr val="bg1"/>
                </a:solidFill>
              </a:rPr>
              <a:t>库的读取权限，但是一定要先在</a:t>
            </a:r>
            <a:r>
              <a:rPr lang="en-US" altLang="zh-CN" sz="2400" dirty="0">
                <a:solidFill>
                  <a:schemeClr val="bg1"/>
                </a:solidFill>
              </a:rPr>
              <a:t>db1</a:t>
            </a:r>
            <a:r>
              <a:rPr lang="zh-CN" altLang="en-US" sz="2400" dirty="0">
                <a:solidFill>
                  <a:schemeClr val="bg1"/>
                </a:solidFill>
              </a:rPr>
              <a:t>库进行身份验证，直接访问会提示验证失败。</a:t>
            </a:r>
          </a:p>
          <a:p>
            <a:pPr>
              <a:buSzPct val="100000"/>
              <a:buFontTx/>
              <a:buChar char="•"/>
            </a:pPr>
            <a:r>
              <a:rPr lang="en-US" altLang="zh-CN" sz="2400" dirty="0" smtClean="0">
                <a:solidFill>
                  <a:schemeClr val="bg1"/>
                </a:solidFill>
              </a:rPr>
              <a:t> use </a:t>
            </a:r>
            <a:r>
              <a:rPr lang="en-US" altLang="zh-CN" sz="2400" dirty="0">
                <a:solidFill>
                  <a:schemeClr val="bg1"/>
                </a:solidFill>
              </a:rPr>
              <a:t>db2</a:t>
            </a:r>
          </a:p>
          <a:p>
            <a:pPr>
              <a:buSzPct val="100000"/>
              <a:buFontTx/>
              <a:buChar char="•"/>
            </a:pPr>
            <a:r>
              <a:rPr lang="en-US" altLang="zh-CN" sz="2400" dirty="0" smtClean="0">
                <a:solidFill>
                  <a:schemeClr val="bg1"/>
                </a:solidFill>
              </a:rPr>
              <a:t> </a:t>
            </a:r>
            <a:r>
              <a:rPr lang="en-US" altLang="zh-CN" sz="2400" dirty="0" err="1" smtClean="0">
                <a:solidFill>
                  <a:schemeClr val="bg1"/>
                </a:solidFill>
              </a:rPr>
              <a:t>db.auth</a:t>
            </a:r>
            <a:r>
              <a:rPr lang="en-US" altLang="zh-CN" sz="2400" dirty="0">
                <a:solidFill>
                  <a:schemeClr val="bg1"/>
                </a:solidFill>
              </a:rPr>
              <a:t>("test1", "123aaa")</a:t>
            </a:r>
          </a:p>
          <a:p>
            <a:pPr>
              <a:buSzPct val="100000"/>
              <a:buFontTx/>
              <a:buChar char="•"/>
            </a:pPr>
            <a:endParaRPr lang="zh-CN" altLang="en-US" sz="2800" dirty="0" smtClean="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MongoDB</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用户管理</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5174938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4524315"/>
          </a:xfrm>
          <a:prstGeom prst="rect">
            <a:avLst/>
          </a:prstGeom>
        </p:spPr>
        <p:txBody>
          <a:bodyPr wrap="square">
            <a:spAutoFit/>
          </a:bodyPr>
          <a:lstStyle/>
          <a:p>
            <a:pPr>
              <a:buSzPct val="100000"/>
              <a:buFontTx/>
              <a:buChar char="•"/>
            </a:pPr>
            <a:r>
              <a:rPr lang="en-US" altLang="zh-CN" dirty="0" smtClean="0">
                <a:solidFill>
                  <a:schemeClr val="bg1"/>
                </a:solidFill>
              </a:rPr>
              <a:t> </a:t>
            </a:r>
            <a:r>
              <a:rPr lang="en-US" altLang="zh-CN" dirty="0">
                <a:solidFill>
                  <a:schemeClr val="bg1"/>
                </a:solidFill>
              </a:rPr>
              <a:t>Read</a:t>
            </a:r>
            <a:r>
              <a:rPr lang="zh-CN" altLang="en-US" dirty="0">
                <a:solidFill>
                  <a:schemeClr val="bg1"/>
                </a:solidFill>
              </a:rPr>
              <a:t>：允许用户读取指定数据库</a:t>
            </a:r>
          </a:p>
          <a:p>
            <a:pPr>
              <a:buSzPct val="100000"/>
              <a:buFontTx/>
              <a:buChar char="•"/>
            </a:pPr>
            <a:r>
              <a:rPr lang="en-US" altLang="zh-CN" dirty="0" smtClean="0">
                <a:solidFill>
                  <a:schemeClr val="bg1"/>
                </a:solidFill>
              </a:rPr>
              <a:t> </a:t>
            </a:r>
            <a:r>
              <a:rPr lang="en-US" altLang="zh-CN" dirty="0" err="1" smtClean="0">
                <a:solidFill>
                  <a:schemeClr val="bg1"/>
                </a:solidFill>
              </a:rPr>
              <a:t>readWrite</a:t>
            </a:r>
            <a:r>
              <a:rPr lang="zh-CN" altLang="en-US" dirty="0">
                <a:solidFill>
                  <a:schemeClr val="bg1"/>
                </a:solidFill>
              </a:rPr>
              <a:t>：允许用户读写指定数据库</a:t>
            </a:r>
          </a:p>
          <a:p>
            <a:pPr>
              <a:buSzPct val="100000"/>
              <a:buFontTx/>
              <a:buChar char="•"/>
            </a:pPr>
            <a:r>
              <a:rPr lang="en-US" altLang="zh-CN" dirty="0" smtClean="0">
                <a:solidFill>
                  <a:schemeClr val="bg1"/>
                </a:solidFill>
              </a:rPr>
              <a:t> </a:t>
            </a:r>
            <a:r>
              <a:rPr lang="en-US" altLang="zh-CN" dirty="0" err="1" smtClean="0">
                <a:solidFill>
                  <a:schemeClr val="bg1"/>
                </a:solidFill>
              </a:rPr>
              <a:t>dbAdmin</a:t>
            </a:r>
            <a:r>
              <a:rPr lang="zh-CN" altLang="en-US" dirty="0">
                <a:solidFill>
                  <a:schemeClr val="bg1"/>
                </a:solidFill>
              </a:rPr>
              <a:t>：允许用户在指定数据库中执行管理函数，如索引创建、删除，查看统计或访问</a:t>
            </a:r>
            <a:r>
              <a:rPr lang="en-US" altLang="zh-CN" dirty="0" err="1">
                <a:solidFill>
                  <a:schemeClr val="bg1"/>
                </a:solidFill>
              </a:rPr>
              <a:t>system.profile</a:t>
            </a:r>
            <a:endParaRPr lang="en-US" altLang="zh-CN" dirty="0">
              <a:solidFill>
                <a:schemeClr val="bg1"/>
              </a:solidFill>
            </a:endParaRPr>
          </a:p>
          <a:p>
            <a:pPr>
              <a:buSzPct val="100000"/>
              <a:buFontTx/>
              <a:buChar char="•"/>
            </a:pPr>
            <a:r>
              <a:rPr lang="en-US" altLang="zh-CN" dirty="0" smtClean="0">
                <a:solidFill>
                  <a:schemeClr val="bg1"/>
                </a:solidFill>
              </a:rPr>
              <a:t> </a:t>
            </a:r>
            <a:r>
              <a:rPr lang="en-US" altLang="zh-CN" dirty="0" err="1" smtClean="0">
                <a:solidFill>
                  <a:schemeClr val="bg1"/>
                </a:solidFill>
              </a:rPr>
              <a:t>userAdmin</a:t>
            </a:r>
            <a:r>
              <a:rPr lang="zh-CN" altLang="en-US" dirty="0">
                <a:solidFill>
                  <a:schemeClr val="bg1"/>
                </a:solidFill>
              </a:rPr>
              <a:t>：允许用户向</a:t>
            </a:r>
            <a:r>
              <a:rPr lang="en-US" altLang="zh-CN" dirty="0" err="1">
                <a:solidFill>
                  <a:schemeClr val="bg1"/>
                </a:solidFill>
              </a:rPr>
              <a:t>system.users</a:t>
            </a:r>
            <a:r>
              <a:rPr lang="zh-CN" altLang="en-US" dirty="0">
                <a:solidFill>
                  <a:schemeClr val="bg1"/>
                </a:solidFill>
              </a:rPr>
              <a:t>集合写入，可以找指定数据库里创建、删除和管理用户</a:t>
            </a:r>
          </a:p>
          <a:p>
            <a:pPr>
              <a:buSzPct val="100000"/>
              <a:buFontTx/>
              <a:buChar char="•"/>
            </a:pPr>
            <a:r>
              <a:rPr lang="en-US" altLang="zh-CN" dirty="0" smtClean="0">
                <a:solidFill>
                  <a:schemeClr val="bg1"/>
                </a:solidFill>
              </a:rPr>
              <a:t> </a:t>
            </a:r>
            <a:r>
              <a:rPr lang="en-US" altLang="zh-CN" dirty="0" err="1" smtClean="0">
                <a:solidFill>
                  <a:schemeClr val="bg1"/>
                </a:solidFill>
              </a:rPr>
              <a:t>clusterAdmin</a:t>
            </a:r>
            <a:r>
              <a:rPr lang="zh-CN" altLang="en-US" dirty="0">
                <a:solidFill>
                  <a:schemeClr val="bg1"/>
                </a:solidFill>
              </a:rPr>
              <a:t>：只在</a:t>
            </a:r>
            <a:r>
              <a:rPr lang="en-US" altLang="zh-CN" dirty="0">
                <a:solidFill>
                  <a:schemeClr val="bg1"/>
                </a:solidFill>
              </a:rPr>
              <a:t>admin</a:t>
            </a:r>
            <a:r>
              <a:rPr lang="zh-CN" altLang="en-US" dirty="0">
                <a:solidFill>
                  <a:schemeClr val="bg1"/>
                </a:solidFill>
              </a:rPr>
              <a:t>数据库中可用，赋予用户所有分片和复制集相关函数的管理权限。</a:t>
            </a:r>
          </a:p>
          <a:p>
            <a:pPr>
              <a:buSzPct val="100000"/>
              <a:buFontTx/>
              <a:buChar char="•"/>
            </a:pPr>
            <a:r>
              <a:rPr lang="en-US" altLang="zh-CN" dirty="0" smtClean="0">
                <a:solidFill>
                  <a:schemeClr val="bg1"/>
                </a:solidFill>
              </a:rPr>
              <a:t> </a:t>
            </a:r>
            <a:r>
              <a:rPr lang="en-US" altLang="zh-CN" dirty="0" err="1" smtClean="0">
                <a:solidFill>
                  <a:schemeClr val="bg1"/>
                </a:solidFill>
              </a:rPr>
              <a:t>readAnyDatabase</a:t>
            </a:r>
            <a:r>
              <a:rPr lang="zh-CN" altLang="en-US" dirty="0">
                <a:solidFill>
                  <a:schemeClr val="bg1"/>
                </a:solidFill>
              </a:rPr>
              <a:t>：只在</a:t>
            </a:r>
            <a:r>
              <a:rPr lang="en-US" altLang="zh-CN" dirty="0">
                <a:solidFill>
                  <a:schemeClr val="bg1"/>
                </a:solidFill>
              </a:rPr>
              <a:t>admin</a:t>
            </a:r>
            <a:r>
              <a:rPr lang="zh-CN" altLang="en-US" dirty="0">
                <a:solidFill>
                  <a:schemeClr val="bg1"/>
                </a:solidFill>
              </a:rPr>
              <a:t>数据库中可用，赋予用户所有数据库的读权限</a:t>
            </a:r>
          </a:p>
          <a:p>
            <a:pPr>
              <a:buSzPct val="100000"/>
              <a:buFontTx/>
              <a:buChar char="•"/>
            </a:pPr>
            <a:r>
              <a:rPr lang="en-US" altLang="zh-CN" dirty="0" smtClean="0">
                <a:solidFill>
                  <a:schemeClr val="bg1"/>
                </a:solidFill>
              </a:rPr>
              <a:t> </a:t>
            </a:r>
            <a:r>
              <a:rPr lang="en-US" altLang="zh-CN" dirty="0" err="1" smtClean="0">
                <a:solidFill>
                  <a:schemeClr val="bg1"/>
                </a:solidFill>
              </a:rPr>
              <a:t>readWriteAnyDatabase</a:t>
            </a:r>
            <a:r>
              <a:rPr lang="zh-CN" altLang="en-US" dirty="0">
                <a:solidFill>
                  <a:schemeClr val="bg1"/>
                </a:solidFill>
              </a:rPr>
              <a:t>：只在</a:t>
            </a:r>
            <a:r>
              <a:rPr lang="en-US" altLang="zh-CN" dirty="0">
                <a:solidFill>
                  <a:schemeClr val="bg1"/>
                </a:solidFill>
              </a:rPr>
              <a:t>admin</a:t>
            </a:r>
            <a:r>
              <a:rPr lang="zh-CN" altLang="en-US" dirty="0">
                <a:solidFill>
                  <a:schemeClr val="bg1"/>
                </a:solidFill>
              </a:rPr>
              <a:t>数据库中可用，赋予用户所有数据库的读写权限</a:t>
            </a:r>
          </a:p>
          <a:p>
            <a:pPr>
              <a:buSzPct val="100000"/>
              <a:buFontTx/>
              <a:buChar char="•"/>
            </a:pPr>
            <a:r>
              <a:rPr lang="en-US" altLang="zh-CN" dirty="0" smtClean="0">
                <a:solidFill>
                  <a:schemeClr val="bg1"/>
                </a:solidFill>
              </a:rPr>
              <a:t> userAdminAnyDatabase</a:t>
            </a:r>
            <a:r>
              <a:rPr lang="zh-CN" altLang="en-US" dirty="0">
                <a:solidFill>
                  <a:schemeClr val="bg1"/>
                </a:solidFill>
              </a:rPr>
              <a:t>：只在</a:t>
            </a:r>
            <a:r>
              <a:rPr lang="en-US" altLang="zh-CN" dirty="0">
                <a:solidFill>
                  <a:schemeClr val="bg1"/>
                </a:solidFill>
              </a:rPr>
              <a:t>admin</a:t>
            </a:r>
            <a:r>
              <a:rPr lang="zh-CN" altLang="en-US" dirty="0">
                <a:solidFill>
                  <a:schemeClr val="bg1"/>
                </a:solidFill>
              </a:rPr>
              <a:t>数据库中可用，赋予用户所有数据库的</a:t>
            </a:r>
            <a:r>
              <a:rPr lang="en-US" altLang="zh-CN" dirty="0" err="1">
                <a:solidFill>
                  <a:schemeClr val="bg1"/>
                </a:solidFill>
              </a:rPr>
              <a:t>userAdmin</a:t>
            </a:r>
            <a:r>
              <a:rPr lang="zh-CN" altLang="en-US" dirty="0">
                <a:solidFill>
                  <a:schemeClr val="bg1"/>
                </a:solidFill>
              </a:rPr>
              <a:t>权限</a:t>
            </a:r>
          </a:p>
          <a:p>
            <a:pPr>
              <a:buSzPct val="100000"/>
              <a:buFontTx/>
              <a:buChar char="•"/>
            </a:pPr>
            <a:r>
              <a:rPr lang="en-US" altLang="zh-CN" dirty="0" smtClean="0">
                <a:solidFill>
                  <a:schemeClr val="bg1"/>
                </a:solidFill>
              </a:rPr>
              <a:t> </a:t>
            </a:r>
            <a:r>
              <a:rPr lang="en-US" altLang="zh-CN" dirty="0" err="1" smtClean="0">
                <a:solidFill>
                  <a:schemeClr val="bg1"/>
                </a:solidFill>
              </a:rPr>
              <a:t>dbAdminAnyDatabase</a:t>
            </a:r>
            <a:r>
              <a:rPr lang="zh-CN" altLang="en-US" dirty="0">
                <a:solidFill>
                  <a:schemeClr val="bg1"/>
                </a:solidFill>
              </a:rPr>
              <a:t>：只在</a:t>
            </a:r>
            <a:r>
              <a:rPr lang="en-US" altLang="zh-CN" dirty="0">
                <a:solidFill>
                  <a:schemeClr val="bg1"/>
                </a:solidFill>
              </a:rPr>
              <a:t>admin</a:t>
            </a:r>
            <a:r>
              <a:rPr lang="zh-CN" altLang="en-US" dirty="0">
                <a:solidFill>
                  <a:schemeClr val="bg1"/>
                </a:solidFill>
              </a:rPr>
              <a:t>数据库中可用，赋予用户所有数据库的</a:t>
            </a:r>
            <a:r>
              <a:rPr lang="en-US" altLang="zh-CN" dirty="0" err="1">
                <a:solidFill>
                  <a:schemeClr val="bg1"/>
                </a:solidFill>
              </a:rPr>
              <a:t>dbAdmin</a:t>
            </a:r>
            <a:r>
              <a:rPr lang="zh-CN" altLang="en-US" dirty="0">
                <a:solidFill>
                  <a:schemeClr val="bg1"/>
                </a:solidFill>
              </a:rPr>
              <a:t>权限。</a:t>
            </a:r>
          </a:p>
          <a:p>
            <a:pPr>
              <a:buSzPct val="100000"/>
              <a:buFontTx/>
              <a:buChar char="•"/>
            </a:pPr>
            <a:r>
              <a:rPr lang="en-US" altLang="zh-CN" dirty="0" smtClean="0">
                <a:solidFill>
                  <a:schemeClr val="bg1"/>
                </a:solidFill>
              </a:rPr>
              <a:t> root</a:t>
            </a:r>
            <a:r>
              <a:rPr lang="zh-CN" altLang="en-US" dirty="0">
                <a:solidFill>
                  <a:schemeClr val="bg1"/>
                </a:solidFill>
              </a:rPr>
              <a:t>：只在</a:t>
            </a:r>
            <a:r>
              <a:rPr lang="en-US" altLang="zh-CN" dirty="0">
                <a:solidFill>
                  <a:schemeClr val="bg1"/>
                </a:solidFill>
              </a:rPr>
              <a:t>admin</a:t>
            </a:r>
            <a:r>
              <a:rPr lang="zh-CN" altLang="en-US" dirty="0">
                <a:solidFill>
                  <a:schemeClr val="bg1"/>
                </a:solidFill>
              </a:rPr>
              <a:t>数据库中可用。超级账号，超级权限</a:t>
            </a:r>
            <a:endParaRPr lang="en-US" altLang="zh-CN" dirty="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MongoDB</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用户角色</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402275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3416320"/>
          </a:xfrm>
          <a:prstGeom prst="rect">
            <a:avLst/>
          </a:prstGeom>
        </p:spPr>
        <p:txBody>
          <a:bodyPr wrap="square">
            <a:spAutoFit/>
          </a:bodyPr>
          <a:lstStyle/>
          <a:p>
            <a:pPr>
              <a:buSzPct val="100000"/>
              <a:buFontTx/>
              <a:buChar char="•"/>
            </a:pPr>
            <a:r>
              <a:rPr lang="en-US" altLang="zh-CN" sz="2400" dirty="0" smtClean="0">
                <a:solidFill>
                  <a:schemeClr val="bg1"/>
                </a:solidFill>
              </a:rPr>
              <a:t> </a:t>
            </a:r>
            <a:r>
              <a:rPr lang="en-US" altLang="zh-CN" sz="2400" dirty="0" err="1" smtClean="0">
                <a:solidFill>
                  <a:schemeClr val="bg1"/>
                </a:solidFill>
              </a:rPr>
              <a:t>db.version</a:t>
            </a:r>
            <a:r>
              <a:rPr lang="en-US" altLang="zh-CN" sz="2400" dirty="0">
                <a:solidFill>
                  <a:schemeClr val="bg1"/>
                </a:solidFill>
              </a:rPr>
              <a:t>()  //</a:t>
            </a:r>
            <a:r>
              <a:rPr lang="zh-CN" altLang="en-US" sz="2400" dirty="0">
                <a:solidFill>
                  <a:schemeClr val="bg1"/>
                </a:solidFill>
              </a:rPr>
              <a:t>查看版本</a:t>
            </a:r>
          </a:p>
          <a:p>
            <a:pPr>
              <a:buSzPct val="100000"/>
              <a:buFontTx/>
              <a:buChar char="•"/>
            </a:pPr>
            <a:r>
              <a:rPr lang="en-US" altLang="zh-CN" sz="2400" dirty="0" smtClean="0">
                <a:solidFill>
                  <a:schemeClr val="bg1"/>
                </a:solidFill>
              </a:rPr>
              <a:t> use </a:t>
            </a:r>
            <a:r>
              <a:rPr lang="en-US" altLang="zh-CN" sz="2400" dirty="0">
                <a:solidFill>
                  <a:schemeClr val="bg1"/>
                </a:solidFill>
              </a:rPr>
              <a:t>userdb  //</a:t>
            </a:r>
            <a:r>
              <a:rPr lang="zh-CN" altLang="en-US" sz="2400" dirty="0">
                <a:solidFill>
                  <a:schemeClr val="bg1"/>
                </a:solidFill>
              </a:rPr>
              <a:t>如果库存在就切换，不存在就创建</a:t>
            </a:r>
          </a:p>
          <a:p>
            <a:pPr>
              <a:buSzPct val="100000"/>
              <a:buFontTx/>
              <a:buChar char="•"/>
            </a:pPr>
            <a:r>
              <a:rPr lang="en-US" altLang="zh-CN" sz="2400" dirty="0" smtClean="0">
                <a:solidFill>
                  <a:schemeClr val="bg1"/>
                </a:solidFill>
              </a:rPr>
              <a:t> show </a:t>
            </a:r>
            <a:r>
              <a:rPr lang="en-US" altLang="zh-CN" sz="2400" dirty="0" err="1">
                <a:solidFill>
                  <a:schemeClr val="bg1"/>
                </a:solidFill>
              </a:rPr>
              <a:t>dbs</a:t>
            </a:r>
            <a:r>
              <a:rPr lang="en-US" altLang="zh-CN" sz="2400" dirty="0">
                <a:solidFill>
                  <a:schemeClr val="bg1"/>
                </a:solidFill>
              </a:rPr>
              <a:t> //</a:t>
            </a:r>
            <a:r>
              <a:rPr lang="zh-CN" altLang="en-US" sz="2400" dirty="0">
                <a:solidFill>
                  <a:schemeClr val="bg1"/>
                </a:solidFill>
              </a:rPr>
              <a:t>查看库，此时</a:t>
            </a:r>
            <a:r>
              <a:rPr lang="en-US" altLang="zh-CN" sz="2400" dirty="0">
                <a:solidFill>
                  <a:schemeClr val="bg1"/>
                </a:solidFill>
              </a:rPr>
              <a:t>userdb</a:t>
            </a:r>
            <a:r>
              <a:rPr lang="zh-CN" altLang="en-US" sz="2400" dirty="0">
                <a:solidFill>
                  <a:schemeClr val="bg1"/>
                </a:solidFill>
              </a:rPr>
              <a:t>并没有出现，这是因为该库是空的，还没有任何集合，只需要创建一个集合就能看到了 </a:t>
            </a:r>
          </a:p>
          <a:p>
            <a:pPr>
              <a:buSzPct val="100000"/>
              <a:buFontTx/>
              <a:buChar char="•"/>
            </a:pPr>
            <a:r>
              <a:rPr lang="en-US" altLang="zh-CN" sz="2400" dirty="0" smtClean="0">
                <a:solidFill>
                  <a:schemeClr val="bg1"/>
                </a:solidFill>
              </a:rPr>
              <a:t> </a:t>
            </a:r>
            <a:r>
              <a:rPr lang="en-US" altLang="zh-CN" sz="2400" dirty="0" err="1" smtClean="0">
                <a:solidFill>
                  <a:schemeClr val="bg1"/>
                </a:solidFill>
              </a:rPr>
              <a:t>db.createCollection</a:t>
            </a:r>
            <a:r>
              <a:rPr lang="en-US" altLang="zh-CN" sz="2400" dirty="0">
                <a:solidFill>
                  <a:schemeClr val="bg1"/>
                </a:solidFill>
              </a:rPr>
              <a:t>('clo1') //</a:t>
            </a:r>
            <a:r>
              <a:rPr lang="zh-CN" altLang="en-US" sz="2400" dirty="0">
                <a:solidFill>
                  <a:schemeClr val="bg1"/>
                </a:solidFill>
              </a:rPr>
              <a:t>创建集合</a:t>
            </a:r>
            <a:r>
              <a:rPr lang="en-US" altLang="zh-CN" sz="2400" dirty="0">
                <a:solidFill>
                  <a:schemeClr val="bg1"/>
                </a:solidFill>
              </a:rPr>
              <a:t>clo1</a:t>
            </a:r>
            <a:r>
              <a:rPr lang="zh-CN" altLang="en-US" sz="2400" dirty="0">
                <a:solidFill>
                  <a:schemeClr val="bg1"/>
                </a:solidFill>
              </a:rPr>
              <a:t>，在当前库下面创建</a:t>
            </a:r>
          </a:p>
          <a:p>
            <a:pPr>
              <a:buSzPct val="100000"/>
              <a:buFontTx/>
              <a:buChar char="•"/>
            </a:pPr>
            <a:r>
              <a:rPr lang="en-US" altLang="zh-CN" sz="2400" dirty="0" smtClean="0">
                <a:solidFill>
                  <a:schemeClr val="bg1"/>
                </a:solidFill>
              </a:rPr>
              <a:t> </a:t>
            </a:r>
            <a:r>
              <a:rPr lang="en-US" altLang="zh-CN" sz="2400" dirty="0" err="1" smtClean="0">
                <a:solidFill>
                  <a:schemeClr val="bg1"/>
                </a:solidFill>
              </a:rPr>
              <a:t>db.dropDatabase</a:t>
            </a:r>
            <a:r>
              <a:rPr lang="en-US" altLang="zh-CN" sz="2400" dirty="0">
                <a:solidFill>
                  <a:schemeClr val="bg1"/>
                </a:solidFill>
              </a:rPr>
              <a:t>() //</a:t>
            </a:r>
            <a:r>
              <a:rPr lang="zh-CN" altLang="en-US" sz="2400" dirty="0">
                <a:solidFill>
                  <a:schemeClr val="bg1"/>
                </a:solidFill>
              </a:rPr>
              <a:t>删除当前库，要想删除某个库，必须切换到那个库下</a:t>
            </a:r>
          </a:p>
          <a:p>
            <a:pPr>
              <a:buSzPct val="100000"/>
              <a:buFontTx/>
              <a:buChar char="•"/>
            </a:pPr>
            <a:r>
              <a:rPr lang="en-US" altLang="zh-CN" sz="2400" dirty="0" smtClean="0">
                <a:solidFill>
                  <a:schemeClr val="bg1"/>
                </a:solidFill>
              </a:rPr>
              <a:t> </a:t>
            </a:r>
            <a:r>
              <a:rPr lang="en-US" altLang="zh-CN" sz="2400" dirty="0" err="1" smtClean="0">
                <a:solidFill>
                  <a:schemeClr val="bg1"/>
                </a:solidFill>
              </a:rPr>
              <a:t>db.stats</a:t>
            </a:r>
            <a:r>
              <a:rPr lang="en-US" altLang="zh-CN" sz="2400" dirty="0">
                <a:solidFill>
                  <a:schemeClr val="bg1"/>
                </a:solidFill>
              </a:rPr>
              <a:t>()  //</a:t>
            </a:r>
            <a:r>
              <a:rPr lang="zh-CN" altLang="en-US" sz="2400" dirty="0">
                <a:solidFill>
                  <a:schemeClr val="bg1"/>
                </a:solidFill>
              </a:rPr>
              <a:t>查看当前库的信息</a:t>
            </a:r>
          </a:p>
          <a:p>
            <a:pPr>
              <a:buSzPct val="100000"/>
              <a:buFontTx/>
              <a:buChar char="•"/>
            </a:pPr>
            <a:r>
              <a:rPr lang="en-US" altLang="zh-CN" sz="2400" dirty="0" smtClean="0">
                <a:solidFill>
                  <a:schemeClr val="bg1"/>
                </a:solidFill>
              </a:rPr>
              <a:t> </a:t>
            </a:r>
            <a:r>
              <a:rPr lang="en-US" altLang="zh-CN" sz="2400" dirty="0" err="1" smtClean="0">
                <a:solidFill>
                  <a:schemeClr val="bg1"/>
                </a:solidFill>
              </a:rPr>
              <a:t>db.serverStatus</a:t>
            </a:r>
            <a:r>
              <a:rPr lang="en-US" altLang="zh-CN" sz="2400" dirty="0">
                <a:solidFill>
                  <a:schemeClr val="bg1"/>
                </a:solidFill>
              </a:rPr>
              <a:t>()   //</a:t>
            </a:r>
            <a:r>
              <a:rPr lang="zh-CN" altLang="en-US" sz="2400" dirty="0">
                <a:solidFill>
                  <a:schemeClr val="bg1"/>
                </a:solidFill>
              </a:rPr>
              <a:t>查看</a:t>
            </a:r>
            <a:r>
              <a:rPr lang="en-US" altLang="zh-CN" sz="2400" dirty="0" err="1">
                <a:solidFill>
                  <a:schemeClr val="bg1"/>
                </a:solidFill>
              </a:rPr>
              <a:t>mongodb</a:t>
            </a:r>
            <a:r>
              <a:rPr lang="zh-CN" altLang="en-US" sz="2400" dirty="0">
                <a:solidFill>
                  <a:schemeClr val="bg1"/>
                </a:solidFill>
              </a:rPr>
              <a:t>服务器的</a:t>
            </a:r>
            <a:r>
              <a:rPr lang="zh-CN" altLang="en-US" sz="2400" dirty="0" smtClean="0">
                <a:solidFill>
                  <a:schemeClr val="bg1"/>
                </a:solidFill>
              </a:rPr>
              <a:t>状态</a:t>
            </a:r>
            <a:endParaRPr lang="zh-CN" altLang="en-US" sz="2800" dirty="0" smtClean="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MongoDB</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库管理</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433412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3477875"/>
          </a:xfrm>
          <a:prstGeom prst="rect">
            <a:avLst/>
          </a:prstGeom>
        </p:spPr>
        <p:txBody>
          <a:bodyPr wrap="square">
            <a:spAutoFit/>
          </a:bodyPr>
          <a:lstStyle/>
          <a:p>
            <a:pPr>
              <a:buSzPct val="100000"/>
              <a:buFontTx/>
              <a:buChar char="•"/>
            </a:pPr>
            <a:r>
              <a:rPr lang="en-US" altLang="zh-CN" sz="2000" dirty="0" smtClean="0">
                <a:solidFill>
                  <a:schemeClr val="bg1"/>
                </a:solidFill>
              </a:rPr>
              <a:t> </a:t>
            </a:r>
            <a:r>
              <a:rPr lang="en-US" altLang="zh-CN" sz="2000" dirty="0" err="1" smtClean="0">
                <a:solidFill>
                  <a:schemeClr val="bg1"/>
                </a:solidFill>
              </a:rPr>
              <a:t>db.createCollection</a:t>
            </a:r>
            <a:r>
              <a:rPr lang="en-US" altLang="zh-CN" sz="2000" dirty="0">
                <a:solidFill>
                  <a:schemeClr val="bg1"/>
                </a:solidFill>
              </a:rPr>
              <a:t>("</a:t>
            </a:r>
            <a:r>
              <a:rPr lang="en-US" altLang="zh-CN" sz="2000" dirty="0" err="1">
                <a:solidFill>
                  <a:schemeClr val="bg1"/>
                </a:solidFill>
              </a:rPr>
              <a:t>mycol</a:t>
            </a:r>
            <a:r>
              <a:rPr lang="en-US" altLang="zh-CN" sz="2000" dirty="0">
                <a:solidFill>
                  <a:schemeClr val="bg1"/>
                </a:solidFill>
              </a:rPr>
              <a:t>", { capped : true, </a:t>
            </a:r>
            <a:r>
              <a:rPr lang="en-US" altLang="zh-CN" sz="2000" dirty="0" smtClean="0">
                <a:solidFill>
                  <a:schemeClr val="bg1"/>
                </a:solidFill>
              </a:rPr>
              <a:t>size </a:t>
            </a:r>
            <a:r>
              <a:rPr lang="en-US" altLang="zh-CN" sz="2000" dirty="0">
                <a:solidFill>
                  <a:schemeClr val="bg1"/>
                </a:solidFill>
              </a:rPr>
              <a:t>: 6142800, max : 10000 } )  //</a:t>
            </a:r>
            <a:r>
              <a:rPr lang="zh-CN" altLang="en-US" sz="2000" dirty="0">
                <a:solidFill>
                  <a:schemeClr val="bg1"/>
                </a:solidFill>
              </a:rPr>
              <a:t>语法：</a:t>
            </a:r>
            <a:r>
              <a:rPr lang="en-US" altLang="zh-CN" sz="2000" dirty="0" err="1">
                <a:solidFill>
                  <a:schemeClr val="bg1"/>
                </a:solidFill>
              </a:rPr>
              <a:t>db.createCollection</a:t>
            </a:r>
            <a:r>
              <a:rPr lang="en-US" altLang="zh-CN" sz="2000" dirty="0">
                <a:solidFill>
                  <a:schemeClr val="bg1"/>
                </a:solidFill>
              </a:rPr>
              <a:t>(</a:t>
            </a:r>
            <a:r>
              <a:rPr lang="en-US" altLang="zh-CN" sz="2000" dirty="0" err="1">
                <a:solidFill>
                  <a:schemeClr val="bg1"/>
                </a:solidFill>
              </a:rPr>
              <a:t>name,options</a:t>
            </a:r>
            <a:r>
              <a:rPr lang="en-US" altLang="zh-CN" sz="2000" dirty="0">
                <a:solidFill>
                  <a:schemeClr val="bg1"/>
                </a:solidFill>
              </a:rPr>
              <a:t>)</a:t>
            </a:r>
          </a:p>
          <a:p>
            <a:pPr>
              <a:buSzPct val="100000"/>
              <a:buFontTx/>
              <a:buChar char="•"/>
            </a:pPr>
            <a:r>
              <a:rPr lang="en-US" altLang="zh-CN" sz="2000" dirty="0" smtClean="0">
                <a:solidFill>
                  <a:schemeClr val="bg1"/>
                </a:solidFill>
              </a:rPr>
              <a:t> name</a:t>
            </a:r>
            <a:r>
              <a:rPr lang="zh-CN" altLang="en-US" sz="2000" dirty="0">
                <a:solidFill>
                  <a:schemeClr val="bg1"/>
                </a:solidFill>
              </a:rPr>
              <a:t>就是集合的名字，</a:t>
            </a:r>
            <a:r>
              <a:rPr lang="en-US" altLang="zh-CN" sz="2000" dirty="0">
                <a:solidFill>
                  <a:schemeClr val="bg1"/>
                </a:solidFill>
              </a:rPr>
              <a:t>options</a:t>
            </a:r>
            <a:r>
              <a:rPr lang="zh-CN" altLang="en-US" sz="2000" dirty="0">
                <a:solidFill>
                  <a:schemeClr val="bg1"/>
                </a:solidFill>
              </a:rPr>
              <a:t>可选，用来配置集合的参数，参数如下</a:t>
            </a:r>
          </a:p>
          <a:p>
            <a:pPr>
              <a:buSzPct val="100000"/>
              <a:buFontTx/>
              <a:buChar char="•"/>
            </a:pPr>
            <a:r>
              <a:rPr lang="en-US" altLang="zh-CN" sz="2000" dirty="0" smtClean="0">
                <a:solidFill>
                  <a:schemeClr val="bg1"/>
                </a:solidFill>
              </a:rPr>
              <a:t> capped </a:t>
            </a:r>
            <a:r>
              <a:rPr lang="en-US" altLang="zh-CN" sz="2000" dirty="0">
                <a:solidFill>
                  <a:schemeClr val="bg1"/>
                </a:solidFill>
              </a:rPr>
              <a:t>true/false </a:t>
            </a:r>
            <a:r>
              <a:rPr lang="zh-CN" altLang="en-US" sz="2000" dirty="0">
                <a:solidFill>
                  <a:schemeClr val="bg1"/>
                </a:solidFill>
              </a:rPr>
              <a:t>（可选）如果为</a:t>
            </a:r>
            <a:r>
              <a:rPr lang="en-US" altLang="zh-CN" sz="2000" dirty="0">
                <a:solidFill>
                  <a:schemeClr val="bg1"/>
                </a:solidFill>
              </a:rPr>
              <a:t>true</a:t>
            </a:r>
            <a:r>
              <a:rPr lang="zh-CN" altLang="en-US" sz="2000" dirty="0">
                <a:solidFill>
                  <a:schemeClr val="bg1"/>
                </a:solidFill>
              </a:rPr>
              <a:t>，则启用封顶集合。封顶集合是固定大小的集合，当它达到其最大大小，会自动覆盖最早的条目。如果指定</a:t>
            </a:r>
            <a:r>
              <a:rPr lang="en-US" altLang="zh-CN" sz="2000" dirty="0">
                <a:solidFill>
                  <a:schemeClr val="bg1"/>
                </a:solidFill>
              </a:rPr>
              <a:t>true</a:t>
            </a:r>
            <a:r>
              <a:rPr lang="zh-CN" altLang="en-US" sz="2000" dirty="0">
                <a:solidFill>
                  <a:schemeClr val="bg1"/>
                </a:solidFill>
              </a:rPr>
              <a:t>，则也需要指定尺寸参数。</a:t>
            </a:r>
          </a:p>
          <a:p>
            <a:pPr>
              <a:buSzPct val="100000"/>
              <a:buFontTx/>
              <a:buChar char="•"/>
            </a:pPr>
            <a:r>
              <a:rPr lang="en-US" altLang="zh-CN" sz="2000" dirty="0" smtClean="0">
                <a:solidFill>
                  <a:schemeClr val="bg1"/>
                </a:solidFill>
              </a:rPr>
              <a:t> </a:t>
            </a:r>
            <a:r>
              <a:rPr lang="en-US" altLang="zh-CN" sz="2000" dirty="0" err="1" smtClean="0">
                <a:solidFill>
                  <a:schemeClr val="bg1"/>
                </a:solidFill>
              </a:rPr>
              <a:t>autoindexID</a:t>
            </a:r>
            <a:r>
              <a:rPr lang="en-US" altLang="zh-CN" sz="2000" dirty="0" smtClean="0">
                <a:solidFill>
                  <a:schemeClr val="bg1"/>
                </a:solidFill>
              </a:rPr>
              <a:t>  </a:t>
            </a:r>
            <a:r>
              <a:rPr lang="en-US" altLang="zh-CN" sz="2000" dirty="0">
                <a:solidFill>
                  <a:schemeClr val="bg1"/>
                </a:solidFill>
              </a:rPr>
              <a:t>true/false </a:t>
            </a:r>
            <a:r>
              <a:rPr lang="zh-CN" altLang="en-US" sz="2000" dirty="0">
                <a:solidFill>
                  <a:schemeClr val="bg1"/>
                </a:solidFill>
              </a:rPr>
              <a:t>（可选）如果为</a:t>
            </a:r>
            <a:r>
              <a:rPr lang="en-US" altLang="zh-CN" sz="2000" dirty="0">
                <a:solidFill>
                  <a:schemeClr val="bg1"/>
                </a:solidFill>
              </a:rPr>
              <a:t>true</a:t>
            </a:r>
            <a:r>
              <a:rPr lang="zh-CN" altLang="en-US" sz="2000" dirty="0">
                <a:solidFill>
                  <a:schemeClr val="bg1"/>
                </a:solidFill>
              </a:rPr>
              <a:t>，自动创建索引</a:t>
            </a:r>
            <a:r>
              <a:rPr lang="en-US" altLang="zh-CN" sz="2000" dirty="0">
                <a:solidFill>
                  <a:schemeClr val="bg1"/>
                </a:solidFill>
              </a:rPr>
              <a:t>_id</a:t>
            </a:r>
            <a:r>
              <a:rPr lang="zh-CN" altLang="en-US" sz="2000" dirty="0">
                <a:solidFill>
                  <a:schemeClr val="bg1"/>
                </a:solidFill>
              </a:rPr>
              <a:t>字段的默认值是</a:t>
            </a:r>
            <a:r>
              <a:rPr lang="en-US" altLang="zh-CN" sz="2000" dirty="0">
                <a:solidFill>
                  <a:schemeClr val="bg1"/>
                </a:solidFill>
              </a:rPr>
              <a:t>false</a:t>
            </a:r>
            <a:r>
              <a:rPr lang="zh-CN" altLang="en-US" sz="2000" dirty="0">
                <a:solidFill>
                  <a:schemeClr val="bg1"/>
                </a:solidFill>
              </a:rPr>
              <a:t>。</a:t>
            </a:r>
          </a:p>
          <a:p>
            <a:pPr>
              <a:buSzPct val="100000"/>
              <a:buFontTx/>
              <a:buChar char="•"/>
            </a:pPr>
            <a:r>
              <a:rPr lang="en-US" altLang="zh-CN" sz="2000" dirty="0" smtClean="0">
                <a:solidFill>
                  <a:schemeClr val="bg1"/>
                </a:solidFill>
              </a:rPr>
              <a:t> size </a:t>
            </a:r>
            <a:r>
              <a:rPr lang="zh-CN" altLang="en-US" sz="2000" dirty="0">
                <a:solidFill>
                  <a:schemeClr val="bg1"/>
                </a:solidFill>
              </a:rPr>
              <a:t>（可选）指定最大大小字节封顶集合。如果封顶如果是 </a:t>
            </a:r>
            <a:r>
              <a:rPr lang="en-US" altLang="zh-CN" sz="2000" dirty="0">
                <a:solidFill>
                  <a:schemeClr val="bg1"/>
                </a:solidFill>
              </a:rPr>
              <a:t>true</a:t>
            </a:r>
            <a:r>
              <a:rPr lang="zh-CN" altLang="en-US" sz="2000" dirty="0">
                <a:solidFill>
                  <a:schemeClr val="bg1"/>
                </a:solidFill>
              </a:rPr>
              <a:t>，那么你还需要指定这个字段。单位</a:t>
            </a:r>
            <a:r>
              <a:rPr lang="en-US" altLang="zh-CN" sz="2000" dirty="0">
                <a:solidFill>
                  <a:schemeClr val="bg1"/>
                </a:solidFill>
              </a:rPr>
              <a:t>B</a:t>
            </a:r>
          </a:p>
          <a:p>
            <a:pPr>
              <a:buSzPct val="100000"/>
              <a:buFontTx/>
              <a:buChar char="•"/>
            </a:pPr>
            <a:r>
              <a:rPr lang="en-US" altLang="zh-CN" sz="2000" dirty="0" smtClean="0">
                <a:solidFill>
                  <a:schemeClr val="bg1"/>
                </a:solidFill>
              </a:rPr>
              <a:t> max </a:t>
            </a:r>
            <a:r>
              <a:rPr lang="zh-CN" altLang="en-US" sz="2000" dirty="0">
                <a:solidFill>
                  <a:schemeClr val="bg1"/>
                </a:solidFill>
              </a:rPr>
              <a:t>（可选）指定封顶集合允许在文件的最大数量。</a:t>
            </a:r>
            <a:endParaRPr lang="zh-CN" altLang="en-US" sz="2000" dirty="0" smtClean="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MongoDB</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创建集合</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900081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3170099"/>
          </a:xfrm>
          <a:prstGeom prst="rect">
            <a:avLst/>
          </a:prstGeom>
        </p:spPr>
        <p:txBody>
          <a:bodyPr wrap="square">
            <a:spAutoFit/>
          </a:bodyPr>
          <a:lstStyle/>
          <a:p>
            <a:pPr>
              <a:buSzPct val="100000"/>
              <a:buFontTx/>
              <a:buChar char="•"/>
            </a:pPr>
            <a:r>
              <a:rPr lang="en-US" altLang="zh-CN" sz="2000" dirty="0" smtClean="0">
                <a:solidFill>
                  <a:schemeClr val="bg1"/>
                </a:solidFill>
              </a:rPr>
              <a:t> show </a:t>
            </a:r>
            <a:r>
              <a:rPr lang="en-US" altLang="zh-CN" sz="2000" dirty="0">
                <a:solidFill>
                  <a:schemeClr val="bg1"/>
                </a:solidFill>
              </a:rPr>
              <a:t>collections //</a:t>
            </a:r>
            <a:r>
              <a:rPr lang="zh-CN" altLang="en-US" sz="2000" dirty="0">
                <a:solidFill>
                  <a:schemeClr val="bg1"/>
                </a:solidFill>
              </a:rPr>
              <a:t>查看集合，或者使用</a:t>
            </a:r>
            <a:r>
              <a:rPr lang="en-US" altLang="zh-CN" sz="2000" dirty="0">
                <a:solidFill>
                  <a:schemeClr val="bg1"/>
                </a:solidFill>
              </a:rPr>
              <a:t>show  tables</a:t>
            </a:r>
          </a:p>
          <a:p>
            <a:pPr>
              <a:buSzPct val="100000"/>
              <a:buFontTx/>
              <a:buChar char="•"/>
            </a:pPr>
            <a:r>
              <a:rPr lang="en-US" altLang="zh-CN" sz="2000" dirty="0" smtClean="0">
                <a:solidFill>
                  <a:schemeClr val="bg1"/>
                </a:solidFill>
              </a:rPr>
              <a:t> </a:t>
            </a:r>
            <a:r>
              <a:rPr lang="en-US" altLang="zh-CN" sz="2000" dirty="0" err="1" smtClean="0">
                <a:solidFill>
                  <a:schemeClr val="bg1"/>
                </a:solidFill>
              </a:rPr>
              <a:t>db.Account.insert</a:t>
            </a:r>
            <a:r>
              <a:rPr lang="en-US" altLang="zh-CN" sz="2000" dirty="0">
                <a:solidFill>
                  <a:schemeClr val="bg1"/>
                </a:solidFill>
              </a:rPr>
              <a:t>({AccountID:1,UserName:"123",password:"123456"})  //</a:t>
            </a:r>
            <a:r>
              <a:rPr lang="zh-CN" altLang="en-US" sz="2000" dirty="0">
                <a:solidFill>
                  <a:schemeClr val="bg1"/>
                </a:solidFill>
              </a:rPr>
              <a:t>如果集合不存在，直接插入数据，则</a:t>
            </a:r>
            <a:r>
              <a:rPr lang="en-US" altLang="zh-CN" sz="2000" dirty="0" err="1">
                <a:solidFill>
                  <a:schemeClr val="bg1"/>
                </a:solidFill>
              </a:rPr>
              <a:t>mongodb</a:t>
            </a:r>
            <a:r>
              <a:rPr lang="zh-CN" altLang="en-US" sz="2000" dirty="0">
                <a:solidFill>
                  <a:schemeClr val="bg1"/>
                </a:solidFill>
              </a:rPr>
              <a:t>会自动创建集合</a:t>
            </a:r>
          </a:p>
          <a:p>
            <a:pPr>
              <a:buSzPct val="100000"/>
              <a:buFontTx/>
              <a:buChar char="•"/>
            </a:pPr>
            <a:r>
              <a:rPr lang="en-US" altLang="zh-CN" sz="2000" dirty="0" smtClean="0">
                <a:solidFill>
                  <a:schemeClr val="bg1"/>
                </a:solidFill>
              </a:rPr>
              <a:t> </a:t>
            </a:r>
            <a:r>
              <a:rPr lang="en-US" altLang="zh-CN" sz="2000" dirty="0" err="1" smtClean="0">
                <a:solidFill>
                  <a:schemeClr val="bg1"/>
                </a:solidFill>
              </a:rPr>
              <a:t>db.Account.update</a:t>
            </a:r>
            <a:r>
              <a:rPr lang="en-US" altLang="zh-CN" sz="2000" dirty="0">
                <a:solidFill>
                  <a:schemeClr val="bg1"/>
                </a:solidFill>
              </a:rPr>
              <a:t>({AccountID:1},{"$set":{"Age":20}}) //</a:t>
            </a:r>
            <a:r>
              <a:rPr lang="zh-CN" altLang="en-US" sz="2000" dirty="0">
                <a:solidFill>
                  <a:schemeClr val="bg1"/>
                </a:solidFill>
              </a:rPr>
              <a:t>更新</a:t>
            </a:r>
          </a:p>
          <a:p>
            <a:pPr>
              <a:buSzPct val="100000"/>
              <a:buFontTx/>
              <a:buChar char="•"/>
            </a:pPr>
            <a:r>
              <a:rPr lang="en-US" altLang="zh-CN" sz="2000" dirty="0" smtClean="0">
                <a:solidFill>
                  <a:schemeClr val="bg1"/>
                </a:solidFill>
              </a:rPr>
              <a:t> </a:t>
            </a:r>
            <a:r>
              <a:rPr lang="en-US" altLang="zh-CN" sz="2000" dirty="0" err="1" smtClean="0">
                <a:solidFill>
                  <a:schemeClr val="bg1"/>
                </a:solidFill>
              </a:rPr>
              <a:t>db.Account.find</a:t>
            </a:r>
            <a:r>
              <a:rPr lang="en-US" altLang="zh-CN" sz="2000" dirty="0">
                <a:solidFill>
                  <a:schemeClr val="bg1"/>
                </a:solidFill>
              </a:rPr>
              <a:t>()   //</a:t>
            </a:r>
            <a:r>
              <a:rPr lang="zh-CN" altLang="en-US" sz="2000" dirty="0">
                <a:solidFill>
                  <a:schemeClr val="bg1"/>
                </a:solidFill>
              </a:rPr>
              <a:t>查看所有文档</a:t>
            </a:r>
          </a:p>
          <a:p>
            <a:pPr>
              <a:buSzPct val="100000"/>
              <a:buFontTx/>
              <a:buChar char="•"/>
            </a:pPr>
            <a:r>
              <a:rPr lang="en-US" altLang="zh-CN" sz="2000" dirty="0" smtClean="0">
                <a:solidFill>
                  <a:schemeClr val="bg1"/>
                </a:solidFill>
              </a:rPr>
              <a:t> </a:t>
            </a:r>
            <a:r>
              <a:rPr lang="en-US" altLang="zh-CN" sz="2000" dirty="0" err="1" smtClean="0">
                <a:solidFill>
                  <a:schemeClr val="bg1"/>
                </a:solidFill>
              </a:rPr>
              <a:t>db.Account.find</a:t>
            </a:r>
            <a:r>
              <a:rPr lang="en-US" altLang="zh-CN" sz="2000" dirty="0">
                <a:solidFill>
                  <a:schemeClr val="bg1"/>
                </a:solidFill>
              </a:rPr>
              <a:t>({AccountID:1})   //</a:t>
            </a:r>
            <a:r>
              <a:rPr lang="zh-CN" altLang="en-US" sz="2000" dirty="0">
                <a:solidFill>
                  <a:schemeClr val="bg1"/>
                </a:solidFill>
              </a:rPr>
              <a:t>根据条件查询</a:t>
            </a:r>
          </a:p>
          <a:p>
            <a:pPr>
              <a:buSzPct val="100000"/>
              <a:buFontTx/>
              <a:buChar char="•"/>
            </a:pPr>
            <a:r>
              <a:rPr lang="en-US" altLang="zh-CN" sz="2000" dirty="0" smtClean="0">
                <a:solidFill>
                  <a:schemeClr val="bg1"/>
                </a:solidFill>
              </a:rPr>
              <a:t> </a:t>
            </a:r>
            <a:r>
              <a:rPr lang="en-US" altLang="zh-CN" sz="2000" dirty="0" err="1" smtClean="0">
                <a:solidFill>
                  <a:schemeClr val="bg1"/>
                </a:solidFill>
              </a:rPr>
              <a:t>db.Account.remove</a:t>
            </a:r>
            <a:r>
              <a:rPr lang="en-US" altLang="zh-CN" sz="2000" dirty="0">
                <a:solidFill>
                  <a:schemeClr val="bg1"/>
                </a:solidFill>
              </a:rPr>
              <a:t>({AccountID:1})  //</a:t>
            </a:r>
            <a:r>
              <a:rPr lang="zh-CN" altLang="en-US" sz="2000" dirty="0">
                <a:solidFill>
                  <a:schemeClr val="bg1"/>
                </a:solidFill>
              </a:rPr>
              <a:t>根据条件删除</a:t>
            </a:r>
          </a:p>
          <a:p>
            <a:pPr>
              <a:buSzPct val="100000"/>
              <a:buFontTx/>
              <a:buChar char="•"/>
            </a:pPr>
            <a:r>
              <a:rPr lang="en-US" altLang="zh-CN" sz="2000" dirty="0" smtClean="0">
                <a:solidFill>
                  <a:schemeClr val="bg1"/>
                </a:solidFill>
              </a:rPr>
              <a:t> </a:t>
            </a:r>
            <a:r>
              <a:rPr lang="en-US" altLang="zh-CN" sz="2000" dirty="0" err="1" smtClean="0">
                <a:solidFill>
                  <a:schemeClr val="bg1"/>
                </a:solidFill>
              </a:rPr>
              <a:t>db.Account.drop</a:t>
            </a:r>
            <a:r>
              <a:rPr lang="en-US" altLang="zh-CN" sz="2000" dirty="0">
                <a:solidFill>
                  <a:schemeClr val="bg1"/>
                </a:solidFill>
              </a:rPr>
              <a:t>() //</a:t>
            </a:r>
            <a:r>
              <a:rPr lang="zh-CN" altLang="en-US" sz="2000" dirty="0">
                <a:solidFill>
                  <a:schemeClr val="bg1"/>
                </a:solidFill>
              </a:rPr>
              <a:t>删除所有文档，即删除集合</a:t>
            </a:r>
          </a:p>
          <a:p>
            <a:pPr>
              <a:buSzPct val="100000"/>
              <a:buFontTx/>
              <a:buChar char="•"/>
            </a:pPr>
            <a:r>
              <a:rPr lang="en-US" altLang="zh-CN" sz="2000" dirty="0" smtClean="0">
                <a:solidFill>
                  <a:schemeClr val="bg1"/>
                </a:solidFill>
              </a:rPr>
              <a:t> use </a:t>
            </a:r>
            <a:r>
              <a:rPr lang="en-US" altLang="zh-CN" sz="2000" dirty="0" err="1">
                <a:solidFill>
                  <a:schemeClr val="bg1"/>
                </a:solidFill>
              </a:rPr>
              <a:t>dbname</a:t>
            </a:r>
            <a:r>
              <a:rPr lang="en-US" altLang="zh-CN" sz="2000" dirty="0">
                <a:solidFill>
                  <a:schemeClr val="bg1"/>
                </a:solidFill>
              </a:rPr>
              <a:t>  //</a:t>
            </a:r>
            <a:r>
              <a:rPr lang="zh-CN" altLang="en-US" sz="2000" dirty="0">
                <a:solidFill>
                  <a:schemeClr val="bg1"/>
                </a:solidFill>
              </a:rPr>
              <a:t>先进入对应的库</a:t>
            </a:r>
          </a:p>
          <a:p>
            <a:pPr>
              <a:buSzPct val="100000"/>
              <a:buFontTx/>
              <a:buChar char="•"/>
            </a:pPr>
            <a:r>
              <a:rPr lang="en-US" altLang="zh-CN" sz="2000" dirty="0" smtClean="0">
                <a:solidFill>
                  <a:schemeClr val="bg1"/>
                </a:solidFill>
              </a:rPr>
              <a:t> </a:t>
            </a:r>
            <a:r>
              <a:rPr lang="en-US" altLang="zh-CN" sz="2000" dirty="0" err="1" smtClean="0">
                <a:solidFill>
                  <a:schemeClr val="bg1"/>
                </a:solidFill>
              </a:rPr>
              <a:t>db.printCollectionStats</a:t>
            </a:r>
            <a:r>
              <a:rPr lang="en-US" altLang="zh-CN" sz="2000" dirty="0">
                <a:solidFill>
                  <a:schemeClr val="bg1"/>
                </a:solidFill>
              </a:rPr>
              <a:t>()  // </a:t>
            </a:r>
            <a:r>
              <a:rPr lang="zh-CN" altLang="en-US" sz="2000" dirty="0">
                <a:solidFill>
                  <a:schemeClr val="bg1"/>
                </a:solidFill>
              </a:rPr>
              <a:t>然后查看集合</a:t>
            </a:r>
            <a:r>
              <a:rPr lang="zh-CN" altLang="en-US" sz="2000" dirty="0" smtClean="0">
                <a:solidFill>
                  <a:schemeClr val="bg1"/>
                </a:solidFill>
              </a:rPr>
              <a:t>状态</a:t>
            </a:r>
            <a:endParaRPr lang="zh-CN" altLang="en-US" sz="2000" dirty="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MongoDB</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数据管理</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8639440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3416320"/>
          </a:xfrm>
          <a:prstGeom prst="rect">
            <a:avLst/>
          </a:prstGeom>
        </p:spPr>
        <p:txBody>
          <a:bodyPr wrap="square">
            <a:spAutoFit/>
          </a:bodyPr>
          <a:lstStyle/>
          <a:p>
            <a:pPr>
              <a:buSzPct val="100000"/>
              <a:buFontTx/>
              <a:buChar char="•"/>
            </a:pPr>
            <a:r>
              <a:rPr lang="en-US" altLang="zh-CN" sz="2400" dirty="0" smtClean="0">
                <a:solidFill>
                  <a:schemeClr val="bg1"/>
                </a:solidFill>
              </a:rPr>
              <a:t> cd </a:t>
            </a:r>
            <a:r>
              <a:rPr lang="en-US" altLang="zh-CN" sz="2400" dirty="0">
                <a:solidFill>
                  <a:schemeClr val="bg1"/>
                </a:solidFill>
              </a:rPr>
              <a:t>/</a:t>
            </a:r>
            <a:r>
              <a:rPr lang="en-US" altLang="zh-CN" sz="2400" dirty="0" err="1">
                <a:solidFill>
                  <a:schemeClr val="bg1"/>
                </a:solidFill>
              </a:rPr>
              <a:t>usr</a:t>
            </a:r>
            <a:r>
              <a:rPr lang="en-US" altLang="zh-CN" sz="2400" dirty="0">
                <a:solidFill>
                  <a:schemeClr val="bg1"/>
                </a:solidFill>
              </a:rPr>
              <a:t>/local/</a:t>
            </a:r>
            <a:r>
              <a:rPr lang="en-US" altLang="zh-CN" sz="2400" dirty="0" err="1">
                <a:solidFill>
                  <a:schemeClr val="bg1"/>
                </a:solidFill>
              </a:rPr>
              <a:t>src</a:t>
            </a:r>
            <a:r>
              <a:rPr lang="en-US" altLang="zh-CN" sz="2400" dirty="0">
                <a:solidFill>
                  <a:schemeClr val="bg1"/>
                </a:solidFill>
              </a:rPr>
              <a:t>/</a:t>
            </a:r>
          </a:p>
          <a:p>
            <a:pPr>
              <a:buSzPct val="100000"/>
              <a:buFontTx/>
              <a:buChar char="•"/>
            </a:pPr>
            <a:r>
              <a:rPr lang="en-US" altLang="zh-CN" sz="2400" dirty="0" smtClean="0">
                <a:solidFill>
                  <a:schemeClr val="bg1"/>
                </a:solidFill>
              </a:rPr>
              <a:t> </a:t>
            </a:r>
            <a:r>
              <a:rPr lang="en-US" altLang="zh-CN" sz="2400" dirty="0" err="1">
                <a:solidFill>
                  <a:schemeClr val="bg1"/>
                </a:solidFill>
              </a:rPr>
              <a:t>git</a:t>
            </a:r>
            <a:r>
              <a:rPr lang="en-US" altLang="zh-CN" sz="2400" dirty="0">
                <a:solidFill>
                  <a:schemeClr val="bg1"/>
                </a:solidFill>
              </a:rPr>
              <a:t> clone https://github.com/mongodb/mongo-php-driver</a:t>
            </a:r>
            <a:endParaRPr lang="en-US" altLang="zh-CN" sz="2400" dirty="0" smtClean="0">
              <a:solidFill>
                <a:schemeClr val="bg1"/>
              </a:solidFill>
            </a:endParaRPr>
          </a:p>
          <a:p>
            <a:pPr>
              <a:buSzPct val="100000"/>
              <a:buFontTx/>
              <a:buChar char="•"/>
            </a:pPr>
            <a:r>
              <a:rPr lang="en-US" altLang="zh-CN" sz="2400" dirty="0">
                <a:solidFill>
                  <a:schemeClr val="bg1"/>
                </a:solidFill>
              </a:rPr>
              <a:t> </a:t>
            </a:r>
            <a:r>
              <a:rPr lang="en-US" altLang="zh-CN" sz="2400" dirty="0" smtClean="0">
                <a:solidFill>
                  <a:schemeClr val="bg1"/>
                </a:solidFill>
              </a:rPr>
              <a:t>cd mongo-</a:t>
            </a:r>
            <a:r>
              <a:rPr lang="en-US" altLang="zh-CN" sz="2400" dirty="0" err="1" smtClean="0">
                <a:solidFill>
                  <a:schemeClr val="bg1"/>
                </a:solidFill>
              </a:rPr>
              <a:t>php</a:t>
            </a:r>
            <a:r>
              <a:rPr lang="en-US" altLang="zh-CN" sz="2400" dirty="0" smtClean="0">
                <a:solidFill>
                  <a:schemeClr val="bg1"/>
                </a:solidFill>
              </a:rPr>
              <a:t>-driver</a:t>
            </a:r>
          </a:p>
          <a:p>
            <a:pPr>
              <a:buSzPct val="100000"/>
              <a:buFontTx/>
              <a:buChar char="•"/>
            </a:pPr>
            <a:r>
              <a:rPr lang="en-US" altLang="zh-CN" sz="2400" dirty="0">
                <a:solidFill>
                  <a:schemeClr val="bg1"/>
                </a:solidFill>
              </a:rPr>
              <a:t> </a:t>
            </a:r>
            <a:r>
              <a:rPr lang="en-US" altLang="zh-CN" sz="2400" dirty="0" err="1">
                <a:solidFill>
                  <a:schemeClr val="bg1"/>
                </a:solidFill>
              </a:rPr>
              <a:t>git</a:t>
            </a:r>
            <a:r>
              <a:rPr lang="en-US" altLang="zh-CN" sz="2400" dirty="0">
                <a:solidFill>
                  <a:schemeClr val="bg1"/>
                </a:solidFill>
              </a:rPr>
              <a:t> </a:t>
            </a:r>
            <a:r>
              <a:rPr lang="en-US" altLang="zh-CN" sz="2400" dirty="0" err="1">
                <a:solidFill>
                  <a:schemeClr val="bg1"/>
                </a:solidFill>
              </a:rPr>
              <a:t>submodule</a:t>
            </a:r>
            <a:r>
              <a:rPr lang="en-US" altLang="zh-CN" sz="2400" dirty="0">
                <a:solidFill>
                  <a:schemeClr val="bg1"/>
                </a:solidFill>
              </a:rPr>
              <a:t> update --</a:t>
            </a:r>
            <a:r>
              <a:rPr lang="en-US" altLang="zh-CN" sz="2400" dirty="0" err="1">
                <a:solidFill>
                  <a:schemeClr val="bg1"/>
                </a:solidFill>
              </a:rPr>
              <a:t>init</a:t>
            </a:r>
            <a:endParaRPr lang="en-US" altLang="zh-CN" sz="2400" dirty="0">
              <a:solidFill>
                <a:schemeClr val="bg1"/>
              </a:solidFill>
            </a:endParaRPr>
          </a:p>
          <a:p>
            <a:pPr>
              <a:buSzPct val="100000"/>
              <a:buFontTx/>
              <a:buChar char="•"/>
            </a:pPr>
            <a:r>
              <a:rPr lang="en-US" altLang="zh-CN" sz="2400" dirty="0" smtClean="0">
                <a:solidFill>
                  <a:schemeClr val="bg1"/>
                </a:solidFill>
              </a:rPr>
              <a:t> </a:t>
            </a:r>
            <a:r>
              <a:rPr lang="en-US" altLang="zh-CN" sz="2400" dirty="0">
                <a:solidFill>
                  <a:schemeClr val="bg1"/>
                </a:solidFill>
              </a:rPr>
              <a:t>/</a:t>
            </a:r>
            <a:r>
              <a:rPr lang="en-US" altLang="zh-CN" sz="2400" dirty="0" err="1">
                <a:solidFill>
                  <a:schemeClr val="bg1"/>
                </a:solidFill>
              </a:rPr>
              <a:t>usr</a:t>
            </a:r>
            <a:r>
              <a:rPr lang="en-US" altLang="zh-CN" sz="2400" dirty="0">
                <a:solidFill>
                  <a:schemeClr val="bg1"/>
                </a:solidFill>
              </a:rPr>
              <a:t>/local/</a:t>
            </a:r>
            <a:r>
              <a:rPr lang="en-US" altLang="zh-CN" sz="2400" dirty="0" err="1">
                <a:solidFill>
                  <a:schemeClr val="bg1"/>
                </a:solidFill>
              </a:rPr>
              <a:t>php</a:t>
            </a:r>
            <a:r>
              <a:rPr lang="en-US" altLang="zh-CN" sz="2400" dirty="0">
                <a:solidFill>
                  <a:schemeClr val="bg1"/>
                </a:solidFill>
              </a:rPr>
              <a:t>/bin/</a:t>
            </a:r>
            <a:r>
              <a:rPr lang="en-US" altLang="zh-CN" sz="2400" dirty="0" err="1">
                <a:solidFill>
                  <a:schemeClr val="bg1"/>
                </a:solidFill>
              </a:rPr>
              <a:t>phpize</a:t>
            </a:r>
            <a:endParaRPr lang="en-US" altLang="zh-CN" sz="2400" dirty="0">
              <a:solidFill>
                <a:schemeClr val="bg1"/>
              </a:solidFill>
            </a:endParaRPr>
          </a:p>
          <a:p>
            <a:pPr>
              <a:buSzPct val="100000"/>
              <a:buFontTx/>
              <a:buChar char="•"/>
            </a:pPr>
            <a:r>
              <a:rPr lang="en-US" altLang="zh-CN" sz="2400" dirty="0" smtClean="0">
                <a:solidFill>
                  <a:schemeClr val="bg1"/>
                </a:solidFill>
              </a:rPr>
              <a:t> </a:t>
            </a:r>
            <a:r>
              <a:rPr lang="en-US" altLang="zh-CN" sz="2400" dirty="0">
                <a:solidFill>
                  <a:schemeClr val="bg1"/>
                </a:solidFill>
              </a:rPr>
              <a:t>./configure --with-</a:t>
            </a:r>
            <a:r>
              <a:rPr lang="en-US" altLang="zh-CN" sz="2400" dirty="0" err="1">
                <a:solidFill>
                  <a:schemeClr val="bg1"/>
                </a:solidFill>
              </a:rPr>
              <a:t>php</a:t>
            </a:r>
            <a:r>
              <a:rPr lang="en-US" altLang="zh-CN" sz="2400" dirty="0">
                <a:solidFill>
                  <a:schemeClr val="bg1"/>
                </a:solidFill>
              </a:rPr>
              <a:t>-</a:t>
            </a:r>
            <a:r>
              <a:rPr lang="en-US" altLang="zh-CN" sz="2400" dirty="0" err="1">
                <a:solidFill>
                  <a:schemeClr val="bg1"/>
                </a:solidFill>
              </a:rPr>
              <a:t>config</a:t>
            </a:r>
            <a:r>
              <a:rPr lang="en-US" altLang="zh-CN" sz="2400" dirty="0">
                <a:solidFill>
                  <a:schemeClr val="bg1"/>
                </a:solidFill>
              </a:rPr>
              <a:t>=/</a:t>
            </a:r>
            <a:r>
              <a:rPr lang="en-US" altLang="zh-CN" sz="2400" dirty="0" err="1">
                <a:solidFill>
                  <a:schemeClr val="bg1"/>
                </a:solidFill>
              </a:rPr>
              <a:t>usr</a:t>
            </a:r>
            <a:r>
              <a:rPr lang="en-US" altLang="zh-CN" sz="2400" dirty="0">
                <a:solidFill>
                  <a:schemeClr val="bg1"/>
                </a:solidFill>
              </a:rPr>
              <a:t>/local/</a:t>
            </a:r>
            <a:r>
              <a:rPr lang="en-US" altLang="zh-CN" sz="2400" dirty="0" err="1">
                <a:solidFill>
                  <a:schemeClr val="bg1"/>
                </a:solidFill>
              </a:rPr>
              <a:t>php</a:t>
            </a:r>
            <a:r>
              <a:rPr lang="en-US" altLang="zh-CN" sz="2400" dirty="0">
                <a:solidFill>
                  <a:schemeClr val="bg1"/>
                </a:solidFill>
              </a:rPr>
              <a:t>/bin/</a:t>
            </a:r>
            <a:r>
              <a:rPr lang="en-US" altLang="zh-CN" sz="2400" dirty="0" err="1">
                <a:solidFill>
                  <a:schemeClr val="bg1"/>
                </a:solidFill>
              </a:rPr>
              <a:t>php-config</a:t>
            </a:r>
            <a:endParaRPr lang="en-US" altLang="zh-CN" sz="2400" dirty="0">
              <a:solidFill>
                <a:schemeClr val="bg1"/>
              </a:solidFill>
            </a:endParaRPr>
          </a:p>
          <a:p>
            <a:pPr>
              <a:buSzPct val="100000"/>
              <a:buFontTx/>
              <a:buChar char="•"/>
            </a:pPr>
            <a:r>
              <a:rPr lang="en-US" altLang="zh-CN" sz="2400" dirty="0" smtClean="0">
                <a:solidFill>
                  <a:schemeClr val="bg1"/>
                </a:solidFill>
              </a:rPr>
              <a:t> </a:t>
            </a:r>
            <a:r>
              <a:rPr lang="en-US" altLang="zh-CN" sz="2400" dirty="0">
                <a:solidFill>
                  <a:schemeClr val="bg1"/>
                </a:solidFill>
              </a:rPr>
              <a:t>make &amp;&amp; make install</a:t>
            </a:r>
          </a:p>
          <a:p>
            <a:pPr>
              <a:buSzPct val="100000"/>
              <a:buFontTx/>
              <a:buChar char="•"/>
            </a:pPr>
            <a:r>
              <a:rPr lang="en-US" altLang="zh-CN" sz="2400" dirty="0" smtClean="0">
                <a:solidFill>
                  <a:schemeClr val="bg1"/>
                </a:solidFill>
              </a:rPr>
              <a:t> </a:t>
            </a:r>
            <a:r>
              <a:rPr lang="en-US" altLang="zh-CN" sz="2400" dirty="0">
                <a:solidFill>
                  <a:schemeClr val="bg1"/>
                </a:solidFill>
              </a:rPr>
              <a:t>vi /</a:t>
            </a:r>
            <a:r>
              <a:rPr lang="en-US" altLang="zh-CN" sz="2400" dirty="0" err="1">
                <a:solidFill>
                  <a:schemeClr val="bg1"/>
                </a:solidFill>
              </a:rPr>
              <a:t>usr</a:t>
            </a:r>
            <a:r>
              <a:rPr lang="en-US" altLang="zh-CN" sz="2400" dirty="0">
                <a:solidFill>
                  <a:schemeClr val="bg1"/>
                </a:solidFill>
              </a:rPr>
              <a:t>/local/</a:t>
            </a:r>
            <a:r>
              <a:rPr lang="en-US" altLang="zh-CN" sz="2400" dirty="0" err="1">
                <a:solidFill>
                  <a:schemeClr val="bg1"/>
                </a:solidFill>
              </a:rPr>
              <a:t>php</a:t>
            </a:r>
            <a:r>
              <a:rPr lang="en-US" altLang="zh-CN" sz="2400" dirty="0">
                <a:solidFill>
                  <a:schemeClr val="bg1"/>
                </a:solidFill>
              </a:rPr>
              <a:t>/</a:t>
            </a:r>
            <a:r>
              <a:rPr lang="en-US" altLang="zh-CN" sz="2400" dirty="0" err="1">
                <a:solidFill>
                  <a:schemeClr val="bg1"/>
                </a:solidFill>
              </a:rPr>
              <a:t>etc</a:t>
            </a:r>
            <a:r>
              <a:rPr lang="en-US" altLang="zh-CN" sz="2400" dirty="0">
                <a:solidFill>
                  <a:schemeClr val="bg1"/>
                </a:solidFill>
              </a:rPr>
              <a:t>/php.ini //</a:t>
            </a:r>
            <a:r>
              <a:rPr lang="zh-CN" altLang="en-US" sz="2400" dirty="0">
                <a:solidFill>
                  <a:schemeClr val="bg1"/>
                </a:solidFill>
              </a:rPr>
              <a:t>增加 </a:t>
            </a:r>
            <a:r>
              <a:rPr lang="en-US" altLang="zh-CN" sz="2400" dirty="0">
                <a:solidFill>
                  <a:schemeClr val="bg1"/>
                </a:solidFill>
              </a:rPr>
              <a:t>extension = </a:t>
            </a:r>
            <a:r>
              <a:rPr lang="en-US" altLang="zh-CN" sz="2400" dirty="0" smtClean="0">
                <a:solidFill>
                  <a:schemeClr val="bg1"/>
                </a:solidFill>
              </a:rPr>
              <a:t>mongodb.so</a:t>
            </a:r>
            <a:endParaRPr lang="en-US" altLang="zh-CN" sz="2400" dirty="0">
              <a:solidFill>
                <a:schemeClr val="bg1"/>
              </a:solidFill>
            </a:endParaRPr>
          </a:p>
          <a:p>
            <a:pPr>
              <a:buSzPct val="100000"/>
              <a:buFontTx/>
              <a:buChar char="•"/>
            </a:pPr>
            <a:r>
              <a:rPr lang="en-US" altLang="zh-CN" sz="2400" dirty="0" smtClean="0">
                <a:solidFill>
                  <a:schemeClr val="bg1"/>
                </a:solidFill>
              </a:rPr>
              <a:t> </a:t>
            </a:r>
            <a:r>
              <a:rPr lang="en-US" altLang="zh-CN" sz="2400" dirty="0">
                <a:solidFill>
                  <a:schemeClr val="bg1"/>
                </a:solidFill>
              </a:rPr>
              <a:t>/</a:t>
            </a:r>
            <a:r>
              <a:rPr lang="en-US" altLang="zh-CN" sz="2400" dirty="0" err="1" smtClean="0">
                <a:solidFill>
                  <a:schemeClr val="bg1"/>
                </a:solidFill>
              </a:rPr>
              <a:t>usr</a:t>
            </a:r>
            <a:r>
              <a:rPr lang="en-US" altLang="zh-CN" sz="2400" dirty="0" smtClean="0">
                <a:solidFill>
                  <a:schemeClr val="bg1"/>
                </a:solidFill>
              </a:rPr>
              <a:t>/local/</a:t>
            </a:r>
            <a:r>
              <a:rPr lang="en-US" altLang="zh-CN" sz="2400" dirty="0" err="1" smtClean="0">
                <a:solidFill>
                  <a:schemeClr val="bg1"/>
                </a:solidFill>
              </a:rPr>
              <a:t>php</a:t>
            </a:r>
            <a:r>
              <a:rPr lang="en-US" altLang="zh-CN" sz="2400" dirty="0" smtClean="0">
                <a:solidFill>
                  <a:schemeClr val="bg1"/>
                </a:solidFill>
              </a:rPr>
              <a:t>/bin/</a:t>
            </a:r>
            <a:r>
              <a:rPr lang="en-US" altLang="zh-CN" sz="2400" dirty="0" err="1" smtClean="0">
                <a:solidFill>
                  <a:schemeClr val="bg1"/>
                </a:solidFill>
              </a:rPr>
              <a:t>php</a:t>
            </a:r>
            <a:r>
              <a:rPr lang="en-US" altLang="zh-CN" sz="2400" dirty="0" smtClean="0">
                <a:solidFill>
                  <a:schemeClr val="bg1"/>
                </a:solidFill>
              </a:rPr>
              <a:t> -m</a:t>
            </a: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PHP</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连接</a:t>
            </a:r>
            <a:r>
              <a:rPr lang="en-US" altLang="zh-CN"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MongoDB</a:t>
            </a:r>
            <a:r>
              <a:rPr lang="en-US" altLang="zh-CN"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-mongodb.so</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6060673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3785652"/>
          </a:xfrm>
          <a:prstGeom prst="rect">
            <a:avLst/>
          </a:prstGeom>
        </p:spPr>
        <p:txBody>
          <a:bodyPr wrap="square">
            <a:spAutoFit/>
          </a:bodyPr>
          <a:lstStyle/>
          <a:p>
            <a:pPr>
              <a:buSzPct val="100000"/>
              <a:buFontTx/>
              <a:buChar char="•"/>
            </a:pPr>
            <a:r>
              <a:rPr lang="en-US" altLang="zh-CN" sz="2400" dirty="0" smtClean="0">
                <a:solidFill>
                  <a:schemeClr val="bg1"/>
                </a:solidFill>
              </a:rPr>
              <a:t> </a:t>
            </a:r>
            <a:r>
              <a:rPr lang="zh-CN" altLang="en-US" sz="2400" dirty="0" smtClean="0">
                <a:solidFill>
                  <a:schemeClr val="bg1"/>
                </a:solidFill>
              </a:rPr>
              <a:t>大家还可以到</a:t>
            </a:r>
            <a:r>
              <a:rPr lang="en-US" altLang="zh-CN" sz="2400" dirty="0" err="1" smtClean="0">
                <a:solidFill>
                  <a:schemeClr val="bg1"/>
                </a:solidFill>
              </a:rPr>
              <a:t>pecl</a:t>
            </a:r>
            <a:r>
              <a:rPr lang="zh-CN" altLang="en-US" sz="2400" dirty="0" smtClean="0">
                <a:solidFill>
                  <a:schemeClr val="bg1"/>
                </a:solidFill>
              </a:rPr>
              <a:t>官网上下载</a:t>
            </a:r>
            <a:r>
              <a:rPr lang="en-US" altLang="zh-CN" sz="2400" dirty="0" err="1" smtClean="0">
                <a:solidFill>
                  <a:schemeClr val="bg1"/>
                </a:solidFill>
              </a:rPr>
              <a:t>mongodb</a:t>
            </a:r>
            <a:r>
              <a:rPr lang="zh-CN" altLang="en-US" sz="2400" dirty="0" smtClean="0">
                <a:solidFill>
                  <a:schemeClr val="bg1"/>
                </a:solidFill>
              </a:rPr>
              <a:t>的扩展源码包</a:t>
            </a:r>
            <a:endParaRPr lang="en-US" altLang="zh-CN" sz="2400" dirty="0" smtClean="0">
              <a:solidFill>
                <a:schemeClr val="bg1"/>
              </a:solidFill>
            </a:endParaRPr>
          </a:p>
          <a:p>
            <a:pPr>
              <a:buSzPct val="100000"/>
              <a:buFontTx/>
              <a:buChar char="•"/>
            </a:pPr>
            <a:r>
              <a:rPr lang="en-US" altLang="zh-CN" sz="2400" dirty="0" smtClean="0">
                <a:solidFill>
                  <a:schemeClr val="bg1"/>
                </a:solidFill>
              </a:rPr>
              <a:t> cd </a:t>
            </a:r>
            <a:r>
              <a:rPr lang="en-US" altLang="zh-CN" sz="2400" dirty="0">
                <a:solidFill>
                  <a:schemeClr val="bg1"/>
                </a:solidFill>
              </a:rPr>
              <a:t>/</a:t>
            </a:r>
            <a:r>
              <a:rPr lang="en-US" altLang="zh-CN" sz="2400" dirty="0" err="1">
                <a:solidFill>
                  <a:schemeClr val="bg1"/>
                </a:solidFill>
              </a:rPr>
              <a:t>usr</a:t>
            </a:r>
            <a:r>
              <a:rPr lang="en-US" altLang="zh-CN" sz="2400" dirty="0">
                <a:solidFill>
                  <a:schemeClr val="bg1"/>
                </a:solidFill>
              </a:rPr>
              <a:t>/local/</a:t>
            </a:r>
            <a:r>
              <a:rPr lang="en-US" altLang="zh-CN" sz="2400" dirty="0" err="1">
                <a:solidFill>
                  <a:schemeClr val="bg1"/>
                </a:solidFill>
              </a:rPr>
              <a:t>src</a:t>
            </a:r>
            <a:r>
              <a:rPr lang="en-US" altLang="zh-CN" sz="2400" dirty="0">
                <a:solidFill>
                  <a:schemeClr val="bg1"/>
                </a:solidFill>
              </a:rPr>
              <a:t>/</a:t>
            </a:r>
          </a:p>
          <a:p>
            <a:pPr>
              <a:buSzPct val="100000"/>
              <a:buFontTx/>
              <a:buChar char="•"/>
            </a:pPr>
            <a:r>
              <a:rPr lang="en-US" altLang="zh-CN" sz="2400" dirty="0" smtClean="0">
                <a:solidFill>
                  <a:schemeClr val="bg1"/>
                </a:solidFill>
              </a:rPr>
              <a:t> </a:t>
            </a:r>
            <a:r>
              <a:rPr lang="en-US" altLang="zh-CN" sz="2400" dirty="0" err="1" smtClean="0">
                <a:solidFill>
                  <a:schemeClr val="bg1"/>
                </a:solidFill>
              </a:rPr>
              <a:t>wget</a:t>
            </a:r>
            <a:r>
              <a:rPr lang="en-US" altLang="zh-CN" sz="2400" dirty="0" smtClean="0">
                <a:solidFill>
                  <a:schemeClr val="bg1"/>
                </a:solidFill>
              </a:rPr>
              <a:t> </a:t>
            </a:r>
            <a:r>
              <a:rPr lang="en-US" altLang="zh-CN" sz="2400" dirty="0" smtClean="0">
                <a:solidFill>
                  <a:schemeClr val="bg1"/>
                </a:solidFill>
              </a:rPr>
              <a:t>https</a:t>
            </a:r>
            <a:r>
              <a:rPr lang="en-US" altLang="zh-CN" sz="2400" dirty="0">
                <a:solidFill>
                  <a:schemeClr val="bg1"/>
                </a:solidFill>
              </a:rPr>
              <a:t>://pecl.php.net/get/mongodb-1.3.0.tgz</a:t>
            </a:r>
            <a:r>
              <a:rPr lang="en-US" altLang="zh-CN" sz="2400" dirty="0" smtClean="0">
                <a:solidFill>
                  <a:schemeClr val="bg1"/>
                </a:solidFill>
              </a:rPr>
              <a:t> </a:t>
            </a:r>
          </a:p>
          <a:p>
            <a:pPr>
              <a:buSzPct val="100000"/>
              <a:buFontTx/>
              <a:buChar char="•"/>
            </a:pPr>
            <a:r>
              <a:rPr lang="en-US" altLang="zh-CN" sz="2400" dirty="0">
                <a:solidFill>
                  <a:schemeClr val="bg1"/>
                </a:solidFill>
              </a:rPr>
              <a:t> </a:t>
            </a:r>
            <a:r>
              <a:rPr lang="en-US" altLang="zh-CN" sz="2400" dirty="0" smtClean="0">
                <a:solidFill>
                  <a:schemeClr val="bg1"/>
                </a:solidFill>
              </a:rPr>
              <a:t>tar </a:t>
            </a:r>
            <a:r>
              <a:rPr lang="en-US" altLang="zh-CN" sz="2400" dirty="0" err="1" smtClean="0">
                <a:solidFill>
                  <a:schemeClr val="bg1"/>
                </a:solidFill>
              </a:rPr>
              <a:t>zxvf</a:t>
            </a:r>
            <a:r>
              <a:rPr lang="en-US" altLang="zh-CN" sz="2400" dirty="0" smtClean="0">
                <a:solidFill>
                  <a:schemeClr val="bg1"/>
                </a:solidFill>
              </a:rPr>
              <a:t> mongodb-1.3.0.tgz</a:t>
            </a:r>
          </a:p>
          <a:p>
            <a:pPr>
              <a:buSzPct val="100000"/>
              <a:buFontTx/>
              <a:buChar char="•"/>
            </a:pPr>
            <a:r>
              <a:rPr lang="en-US" altLang="zh-CN" sz="2400" dirty="0">
                <a:solidFill>
                  <a:schemeClr val="bg1"/>
                </a:solidFill>
              </a:rPr>
              <a:t> </a:t>
            </a:r>
            <a:r>
              <a:rPr lang="en-US" altLang="zh-CN" sz="2400" dirty="0" smtClean="0">
                <a:solidFill>
                  <a:schemeClr val="bg1"/>
                </a:solidFill>
              </a:rPr>
              <a:t>cd mongodb-1.3.0</a:t>
            </a:r>
          </a:p>
          <a:p>
            <a:pPr>
              <a:buSzPct val="100000"/>
              <a:buFontTx/>
              <a:buChar char="•"/>
            </a:pPr>
            <a:r>
              <a:rPr lang="en-US" altLang="zh-CN" sz="2400" dirty="0">
                <a:solidFill>
                  <a:schemeClr val="bg1"/>
                </a:solidFill>
              </a:rPr>
              <a:t> </a:t>
            </a:r>
            <a:r>
              <a:rPr lang="en-US" altLang="zh-CN" sz="2400" dirty="0" smtClean="0">
                <a:solidFill>
                  <a:schemeClr val="bg1"/>
                </a:solidFill>
              </a:rPr>
              <a:t>/</a:t>
            </a:r>
            <a:r>
              <a:rPr lang="en-US" altLang="zh-CN" sz="2400" dirty="0" err="1" smtClean="0">
                <a:solidFill>
                  <a:schemeClr val="bg1"/>
                </a:solidFill>
              </a:rPr>
              <a:t>usr</a:t>
            </a:r>
            <a:r>
              <a:rPr lang="en-US" altLang="zh-CN" sz="2400" dirty="0" smtClean="0">
                <a:solidFill>
                  <a:schemeClr val="bg1"/>
                </a:solidFill>
              </a:rPr>
              <a:t>/local/</a:t>
            </a:r>
            <a:r>
              <a:rPr lang="en-US" altLang="zh-CN" sz="2400" dirty="0" err="1" smtClean="0">
                <a:solidFill>
                  <a:schemeClr val="bg1"/>
                </a:solidFill>
              </a:rPr>
              <a:t>php</a:t>
            </a:r>
            <a:r>
              <a:rPr lang="en-US" altLang="zh-CN" sz="2400" dirty="0" smtClean="0">
                <a:solidFill>
                  <a:schemeClr val="bg1"/>
                </a:solidFill>
              </a:rPr>
              <a:t>/bin/</a:t>
            </a:r>
            <a:r>
              <a:rPr lang="en-US" altLang="zh-CN" sz="2400" dirty="0" err="1" smtClean="0">
                <a:solidFill>
                  <a:schemeClr val="bg1"/>
                </a:solidFill>
              </a:rPr>
              <a:t>phpize</a:t>
            </a:r>
            <a:endParaRPr lang="en-US" altLang="zh-CN" sz="2400" dirty="0">
              <a:solidFill>
                <a:schemeClr val="bg1"/>
              </a:solidFill>
            </a:endParaRPr>
          </a:p>
          <a:p>
            <a:pPr>
              <a:buSzPct val="100000"/>
              <a:buFontTx/>
              <a:buChar char="•"/>
            </a:pPr>
            <a:r>
              <a:rPr lang="en-US" altLang="zh-CN" sz="2400" dirty="0" smtClean="0">
                <a:solidFill>
                  <a:schemeClr val="bg1"/>
                </a:solidFill>
              </a:rPr>
              <a:t> </a:t>
            </a:r>
            <a:r>
              <a:rPr lang="en-US" altLang="zh-CN" sz="2400" dirty="0">
                <a:solidFill>
                  <a:schemeClr val="bg1"/>
                </a:solidFill>
              </a:rPr>
              <a:t>./configure --with-</a:t>
            </a:r>
            <a:r>
              <a:rPr lang="en-US" altLang="zh-CN" sz="2400" dirty="0" err="1">
                <a:solidFill>
                  <a:schemeClr val="bg1"/>
                </a:solidFill>
              </a:rPr>
              <a:t>php</a:t>
            </a:r>
            <a:r>
              <a:rPr lang="en-US" altLang="zh-CN" sz="2400" dirty="0">
                <a:solidFill>
                  <a:schemeClr val="bg1"/>
                </a:solidFill>
              </a:rPr>
              <a:t>-</a:t>
            </a:r>
            <a:r>
              <a:rPr lang="en-US" altLang="zh-CN" sz="2400" dirty="0" err="1">
                <a:solidFill>
                  <a:schemeClr val="bg1"/>
                </a:solidFill>
              </a:rPr>
              <a:t>config</a:t>
            </a:r>
            <a:r>
              <a:rPr lang="en-US" altLang="zh-CN" sz="2400" dirty="0">
                <a:solidFill>
                  <a:schemeClr val="bg1"/>
                </a:solidFill>
              </a:rPr>
              <a:t>=/</a:t>
            </a:r>
            <a:r>
              <a:rPr lang="en-US" altLang="zh-CN" sz="2400" dirty="0" err="1">
                <a:solidFill>
                  <a:schemeClr val="bg1"/>
                </a:solidFill>
              </a:rPr>
              <a:t>usr</a:t>
            </a:r>
            <a:r>
              <a:rPr lang="en-US" altLang="zh-CN" sz="2400" dirty="0">
                <a:solidFill>
                  <a:schemeClr val="bg1"/>
                </a:solidFill>
              </a:rPr>
              <a:t>/local/</a:t>
            </a:r>
            <a:r>
              <a:rPr lang="en-US" altLang="zh-CN" sz="2400" dirty="0" err="1">
                <a:solidFill>
                  <a:schemeClr val="bg1"/>
                </a:solidFill>
              </a:rPr>
              <a:t>php</a:t>
            </a:r>
            <a:r>
              <a:rPr lang="en-US" altLang="zh-CN" sz="2400" dirty="0">
                <a:solidFill>
                  <a:schemeClr val="bg1"/>
                </a:solidFill>
              </a:rPr>
              <a:t>/bin/</a:t>
            </a:r>
            <a:r>
              <a:rPr lang="en-US" altLang="zh-CN" sz="2400" dirty="0" err="1">
                <a:solidFill>
                  <a:schemeClr val="bg1"/>
                </a:solidFill>
              </a:rPr>
              <a:t>php-config</a:t>
            </a:r>
            <a:endParaRPr lang="en-US" altLang="zh-CN" sz="2400" dirty="0">
              <a:solidFill>
                <a:schemeClr val="bg1"/>
              </a:solidFill>
            </a:endParaRPr>
          </a:p>
          <a:p>
            <a:pPr>
              <a:buSzPct val="100000"/>
              <a:buFontTx/>
              <a:buChar char="•"/>
            </a:pPr>
            <a:r>
              <a:rPr lang="en-US" altLang="zh-CN" sz="2400" dirty="0" smtClean="0">
                <a:solidFill>
                  <a:schemeClr val="bg1"/>
                </a:solidFill>
              </a:rPr>
              <a:t> </a:t>
            </a:r>
            <a:r>
              <a:rPr lang="en-US" altLang="zh-CN" sz="2400" dirty="0">
                <a:solidFill>
                  <a:schemeClr val="bg1"/>
                </a:solidFill>
              </a:rPr>
              <a:t>make &amp;&amp; make install</a:t>
            </a:r>
          </a:p>
          <a:p>
            <a:pPr>
              <a:buSzPct val="100000"/>
              <a:buFontTx/>
              <a:buChar char="•"/>
            </a:pPr>
            <a:r>
              <a:rPr lang="en-US" altLang="zh-CN" sz="2400" dirty="0" smtClean="0">
                <a:solidFill>
                  <a:schemeClr val="bg1"/>
                </a:solidFill>
              </a:rPr>
              <a:t> </a:t>
            </a:r>
            <a:r>
              <a:rPr lang="en-US" altLang="zh-CN" sz="2400" dirty="0">
                <a:solidFill>
                  <a:schemeClr val="bg1"/>
                </a:solidFill>
              </a:rPr>
              <a:t>vi /</a:t>
            </a:r>
            <a:r>
              <a:rPr lang="en-US" altLang="zh-CN" sz="2400" dirty="0" err="1">
                <a:solidFill>
                  <a:schemeClr val="bg1"/>
                </a:solidFill>
              </a:rPr>
              <a:t>usr</a:t>
            </a:r>
            <a:r>
              <a:rPr lang="en-US" altLang="zh-CN" sz="2400" dirty="0">
                <a:solidFill>
                  <a:schemeClr val="bg1"/>
                </a:solidFill>
              </a:rPr>
              <a:t>/local/</a:t>
            </a:r>
            <a:r>
              <a:rPr lang="en-US" altLang="zh-CN" sz="2400" dirty="0" err="1">
                <a:solidFill>
                  <a:schemeClr val="bg1"/>
                </a:solidFill>
              </a:rPr>
              <a:t>php</a:t>
            </a:r>
            <a:r>
              <a:rPr lang="en-US" altLang="zh-CN" sz="2400" dirty="0">
                <a:solidFill>
                  <a:schemeClr val="bg1"/>
                </a:solidFill>
              </a:rPr>
              <a:t>/</a:t>
            </a:r>
            <a:r>
              <a:rPr lang="en-US" altLang="zh-CN" sz="2400" dirty="0" err="1">
                <a:solidFill>
                  <a:schemeClr val="bg1"/>
                </a:solidFill>
              </a:rPr>
              <a:t>etc</a:t>
            </a:r>
            <a:r>
              <a:rPr lang="en-US" altLang="zh-CN" sz="2400" dirty="0">
                <a:solidFill>
                  <a:schemeClr val="bg1"/>
                </a:solidFill>
              </a:rPr>
              <a:t>/php.ini //</a:t>
            </a:r>
            <a:r>
              <a:rPr lang="zh-CN" altLang="en-US" sz="2400" dirty="0">
                <a:solidFill>
                  <a:schemeClr val="bg1"/>
                </a:solidFill>
              </a:rPr>
              <a:t>增加 </a:t>
            </a:r>
            <a:r>
              <a:rPr lang="en-US" altLang="zh-CN" sz="2400" dirty="0">
                <a:solidFill>
                  <a:schemeClr val="bg1"/>
                </a:solidFill>
              </a:rPr>
              <a:t>extension = </a:t>
            </a:r>
            <a:r>
              <a:rPr lang="en-US" altLang="zh-CN" sz="2400" dirty="0" smtClean="0">
                <a:solidFill>
                  <a:schemeClr val="bg1"/>
                </a:solidFill>
              </a:rPr>
              <a:t>mongodb.so</a:t>
            </a:r>
            <a:endParaRPr lang="en-US" altLang="zh-CN" sz="2400" dirty="0">
              <a:solidFill>
                <a:schemeClr val="bg1"/>
              </a:solidFill>
            </a:endParaRPr>
          </a:p>
          <a:p>
            <a:pPr>
              <a:buSzPct val="100000"/>
              <a:buFontTx/>
              <a:buChar char="•"/>
            </a:pPr>
            <a:r>
              <a:rPr lang="en-US" altLang="zh-CN" sz="2400" dirty="0" smtClean="0">
                <a:solidFill>
                  <a:schemeClr val="bg1"/>
                </a:solidFill>
              </a:rPr>
              <a:t> </a:t>
            </a:r>
            <a:r>
              <a:rPr lang="en-US" altLang="zh-CN" sz="2400" dirty="0">
                <a:solidFill>
                  <a:schemeClr val="bg1"/>
                </a:solidFill>
              </a:rPr>
              <a:t>/</a:t>
            </a:r>
            <a:r>
              <a:rPr lang="en-US" altLang="zh-CN" sz="2400" dirty="0" err="1" smtClean="0">
                <a:solidFill>
                  <a:schemeClr val="bg1"/>
                </a:solidFill>
              </a:rPr>
              <a:t>usr</a:t>
            </a:r>
            <a:r>
              <a:rPr lang="en-US" altLang="zh-CN" sz="2400" dirty="0" smtClean="0">
                <a:solidFill>
                  <a:schemeClr val="bg1"/>
                </a:solidFill>
              </a:rPr>
              <a:t>/local/</a:t>
            </a:r>
            <a:r>
              <a:rPr lang="en-US" altLang="zh-CN" sz="2400" dirty="0" err="1" smtClean="0">
                <a:solidFill>
                  <a:schemeClr val="bg1"/>
                </a:solidFill>
              </a:rPr>
              <a:t>php</a:t>
            </a:r>
            <a:r>
              <a:rPr lang="en-US" altLang="zh-CN" sz="2400" dirty="0" smtClean="0">
                <a:solidFill>
                  <a:schemeClr val="bg1"/>
                </a:solidFill>
              </a:rPr>
              <a:t>/bin/</a:t>
            </a:r>
            <a:r>
              <a:rPr lang="en-US" altLang="zh-CN" sz="2400" dirty="0" err="1" smtClean="0">
                <a:solidFill>
                  <a:schemeClr val="bg1"/>
                </a:solidFill>
              </a:rPr>
              <a:t>php</a:t>
            </a:r>
            <a:r>
              <a:rPr lang="en-US" altLang="zh-CN" sz="2400" dirty="0" smtClean="0">
                <a:solidFill>
                  <a:schemeClr val="bg1"/>
                </a:solidFill>
              </a:rPr>
              <a:t> -m</a:t>
            </a: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PHP</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连接</a:t>
            </a:r>
            <a:r>
              <a:rPr lang="en-US" altLang="zh-CN" sz="4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MongoDB</a:t>
            </a:r>
            <a:r>
              <a:rPr lang="en-US" altLang="zh-CN"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 mongodb.so</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9435926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hape 201"/>
          <p:cNvSpPr>
            <a:spLocks noChangeArrowheads="1"/>
          </p:cNvSpPr>
          <p:nvPr/>
        </p:nvSpPr>
        <p:spPr bwMode="auto">
          <a:xfrm>
            <a:off x="1404938" y="1714500"/>
            <a:ext cx="8950325" cy="1938990"/>
          </a:xfrm>
          <a:prstGeom prst="rect">
            <a:avLst/>
          </a:prstGeom>
          <a:noFill/>
          <a:ln w="12700">
            <a:noFill/>
            <a:miter lim="400000"/>
          </a:ln>
        </p:spPr>
        <p:txBody>
          <a:bodyPr lIns="45719" tIns="45719" rIns="45719" bIns="45719">
            <a:spAutoFit/>
          </a:bodyPr>
          <a:lstStyle/>
          <a:p>
            <a:pPr>
              <a:buFontTx/>
              <a:buChar char="•"/>
            </a:pPr>
            <a:r>
              <a:rPr lang="en-US" altLang="zh-CN" sz="2000" dirty="0" smtClean="0">
                <a:solidFill>
                  <a:schemeClr val="bg1"/>
                </a:solidFill>
              </a:rPr>
              <a:t> Slab </a:t>
            </a:r>
            <a:r>
              <a:rPr lang="en-US" altLang="zh-CN" sz="2000" dirty="0">
                <a:solidFill>
                  <a:schemeClr val="bg1"/>
                </a:solidFill>
              </a:rPr>
              <a:t>Allocation</a:t>
            </a:r>
            <a:r>
              <a:rPr lang="zh-CN" altLang="en-US" sz="2000" dirty="0">
                <a:solidFill>
                  <a:schemeClr val="bg1"/>
                </a:solidFill>
              </a:rPr>
              <a:t>的</a:t>
            </a:r>
            <a:r>
              <a:rPr lang="zh-CN" altLang="en-US" sz="2000" dirty="0" smtClean="0">
                <a:solidFill>
                  <a:schemeClr val="bg1"/>
                </a:solidFill>
              </a:rPr>
              <a:t>原理</a:t>
            </a:r>
            <a:endParaRPr lang="en-US" altLang="zh-CN" sz="2000" dirty="0" smtClean="0">
              <a:solidFill>
                <a:schemeClr val="bg1"/>
              </a:solidFill>
            </a:endParaRPr>
          </a:p>
          <a:p>
            <a:pPr>
              <a:buFontTx/>
              <a:buChar char="•"/>
            </a:pPr>
            <a:r>
              <a:rPr lang="en-US" altLang="zh-CN" sz="2000" dirty="0">
                <a:solidFill>
                  <a:schemeClr val="bg1"/>
                </a:solidFill>
              </a:rPr>
              <a:t> </a:t>
            </a:r>
            <a:r>
              <a:rPr lang="zh-CN" altLang="en-US" sz="2000" dirty="0" smtClean="0">
                <a:solidFill>
                  <a:schemeClr val="bg1"/>
                </a:solidFill>
              </a:rPr>
              <a:t>将</a:t>
            </a:r>
            <a:r>
              <a:rPr lang="zh-CN" altLang="en-US" sz="2000" dirty="0">
                <a:solidFill>
                  <a:schemeClr val="bg1"/>
                </a:solidFill>
              </a:rPr>
              <a:t>分配的内存分割成各种尺寸的块（</a:t>
            </a:r>
            <a:r>
              <a:rPr lang="en-US" altLang="zh-CN" sz="2000" dirty="0">
                <a:solidFill>
                  <a:schemeClr val="bg1"/>
                </a:solidFill>
              </a:rPr>
              <a:t>chunk</a:t>
            </a:r>
            <a:r>
              <a:rPr lang="zh-CN" altLang="en-US" sz="2000" dirty="0">
                <a:solidFill>
                  <a:schemeClr val="bg1"/>
                </a:solidFill>
              </a:rPr>
              <a:t>）， 并把尺寸相同的块分成组（</a:t>
            </a:r>
            <a:r>
              <a:rPr lang="en-US" altLang="zh-CN" sz="2000" dirty="0">
                <a:solidFill>
                  <a:schemeClr val="bg1"/>
                </a:solidFill>
              </a:rPr>
              <a:t>chunk</a:t>
            </a:r>
            <a:r>
              <a:rPr lang="zh-CN" altLang="en-US" sz="2000" dirty="0">
                <a:solidFill>
                  <a:schemeClr val="bg1"/>
                </a:solidFill>
              </a:rPr>
              <a:t>的集合），每个</a:t>
            </a:r>
            <a:r>
              <a:rPr lang="en-US" altLang="zh-CN" sz="2000" dirty="0">
                <a:solidFill>
                  <a:schemeClr val="bg1"/>
                </a:solidFill>
              </a:rPr>
              <a:t>chunk</a:t>
            </a:r>
            <a:r>
              <a:rPr lang="zh-CN" altLang="en-US" sz="2000" dirty="0">
                <a:solidFill>
                  <a:schemeClr val="bg1"/>
                </a:solidFill>
              </a:rPr>
              <a:t>集合被称为</a:t>
            </a:r>
            <a:r>
              <a:rPr lang="en-US" altLang="zh-CN" sz="2000" dirty="0">
                <a:solidFill>
                  <a:schemeClr val="bg1"/>
                </a:solidFill>
              </a:rPr>
              <a:t>slab</a:t>
            </a:r>
            <a:r>
              <a:rPr lang="zh-CN" altLang="en-US" sz="2000" dirty="0" smtClean="0">
                <a:solidFill>
                  <a:schemeClr val="bg1"/>
                </a:solidFill>
              </a:rPr>
              <a:t>。</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err="1" smtClean="0">
                <a:solidFill>
                  <a:schemeClr val="bg1"/>
                </a:solidFill>
              </a:rPr>
              <a:t>Memcached</a:t>
            </a:r>
            <a:r>
              <a:rPr lang="zh-CN" altLang="en-US" sz="2000" dirty="0">
                <a:solidFill>
                  <a:schemeClr val="bg1"/>
                </a:solidFill>
              </a:rPr>
              <a:t>的内存分配以</a:t>
            </a:r>
            <a:r>
              <a:rPr lang="en-US" altLang="zh-CN" sz="2000" dirty="0">
                <a:solidFill>
                  <a:schemeClr val="bg1"/>
                </a:solidFill>
              </a:rPr>
              <a:t>Page</a:t>
            </a:r>
            <a:r>
              <a:rPr lang="zh-CN" altLang="en-US" sz="2000" dirty="0">
                <a:solidFill>
                  <a:schemeClr val="bg1"/>
                </a:solidFill>
              </a:rPr>
              <a:t>为单位，</a:t>
            </a:r>
            <a:r>
              <a:rPr lang="en-US" altLang="zh-CN" sz="2000" dirty="0">
                <a:solidFill>
                  <a:schemeClr val="bg1"/>
                </a:solidFill>
              </a:rPr>
              <a:t>Page</a:t>
            </a:r>
            <a:r>
              <a:rPr lang="zh-CN" altLang="en-US" sz="2000" dirty="0">
                <a:solidFill>
                  <a:schemeClr val="bg1"/>
                </a:solidFill>
              </a:rPr>
              <a:t>默认值为</a:t>
            </a:r>
            <a:r>
              <a:rPr lang="en-US" altLang="zh-CN" sz="2000" dirty="0">
                <a:solidFill>
                  <a:schemeClr val="bg1"/>
                </a:solidFill>
              </a:rPr>
              <a:t>1M</a:t>
            </a:r>
            <a:r>
              <a:rPr lang="zh-CN" altLang="en-US" sz="2000" dirty="0">
                <a:solidFill>
                  <a:schemeClr val="bg1"/>
                </a:solidFill>
              </a:rPr>
              <a:t>，可以在启动时通过</a:t>
            </a:r>
            <a:r>
              <a:rPr lang="en-US" altLang="zh-CN" sz="2000" dirty="0">
                <a:solidFill>
                  <a:schemeClr val="bg1"/>
                </a:solidFill>
              </a:rPr>
              <a:t>-</a:t>
            </a:r>
            <a:r>
              <a:rPr lang="en-US" altLang="zh-CN" sz="2000" dirty="0" smtClean="0">
                <a:solidFill>
                  <a:schemeClr val="bg1"/>
                </a:solidFill>
                <a:latin typeface="BatangChe" panose="02030609000101010101" pitchFamily="49" charset="-127"/>
                <a:ea typeface="BatangChe" panose="02030609000101010101" pitchFamily="49" charset="-127"/>
              </a:rPr>
              <a:t>I</a:t>
            </a:r>
            <a:r>
              <a:rPr lang="zh-CN" altLang="en-US" sz="2000" dirty="0" smtClean="0">
                <a:solidFill>
                  <a:schemeClr val="bg1"/>
                </a:solidFill>
              </a:rPr>
              <a:t>参数</a:t>
            </a:r>
            <a:r>
              <a:rPr lang="zh-CN" altLang="en-US" sz="2000" dirty="0">
                <a:solidFill>
                  <a:schemeClr val="bg1"/>
                </a:solidFill>
              </a:rPr>
              <a:t>来指定</a:t>
            </a:r>
            <a:r>
              <a:rPr lang="zh-CN" altLang="en-US" sz="2000" dirty="0" smtClean="0">
                <a:solidFill>
                  <a:schemeClr val="bg1"/>
                </a:solidFill>
              </a:rPr>
              <a:t>。</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smtClean="0">
                <a:solidFill>
                  <a:schemeClr val="bg1"/>
                </a:solidFill>
              </a:rPr>
              <a:t>Slab</a:t>
            </a:r>
            <a:r>
              <a:rPr lang="zh-CN" altLang="en-US" sz="2000" dirty="0">
                <a:solidFill>
                  <a:schemeClr val="bg1"/>
                </a:solidFill>
              </a:rPr>
              <a:t>是由多个</a:t>
            </a:r>
            <a:r>
              <a:rPr lang="en-US" altLang="zh-CN" sz="2000" dirty="0">
                <a:solidFill>
                  <a:schemeClr val="bg1"/>
                </a:solidFill>
              </a:rPr>
              <a:t>Page</a:t>
            </a:r>
            <a:r>
              <a:rPr lang="zh-CN" altLang="en-US" sz="2000" dirty="0">
                <a:solidFill>
                  <a:schemeClr val="bg1"/>
                </a:solidFill>
              </a:rPr>
              <a:t>组成的，</a:t>
            </a:r>
            <a:r>
              <a:rPr lang="en-US" altLang="zh-CN" sz="2000" dirty="0">
                <a:solidFill>
                  <a:schemeClr val="bg1"/>
                </a:solidFill>
              </a:rPr>
              <a:t>Page</a:t>
            </a:r>
            <a:r>
              <a:rPr lang="zh-CN" altLang="en-US" sz="2000" dirty="0">
                <a:solidFill>
                  <a:schemeClr val="bg1"/>
                </a:solidFill>
              </a:rPr>
              <a:t>按照指定大小切割成多个</a:t>
            </a:r>
            <a:r>
              <a:rPr lang="en-US" altLang="zh-CN" sz="2000" dirty="0">
                <a:solidFill>
                  <a:schemeClr val="bg1"/>
                </a:solidFill>
              </a:rPr>
              <a:t>chunk</a:t>
            </a:r>
            <a:r>
              <a:rPr lang="zh-CN" altLang="en-US" sz="2000" dirty="0" smtClean="0">
                <a:solidFill>
                  <a:schemeClr val="bg1"/>
                </a:solidFill>
              </a:rPr>
              <a:t>。</a:t>
            </a:r>
            <a:endParaRPr lang="en-US" altLang="zh-CN" sz="2000" dirty="0">
              <a:solidFill>
                <a:schemeClr val="bg1"/>
              </a:solidFill>
            </a:endParaRPr>
          </a:p>
        </p:txBody>
      </p:sp>
      <p:sp>
        <p:nvSpPr>
          <p:cNvPr id="2" name="Shape 201"/>
          <p:cNvSpPr>
            <a:spLocks noChangeArrowheads="1"/>
          </p:cNvSpPr>
          <p:nvPr/>
        </p:nvSpPr>
        <p:spPr bwMode="auto">
          <a:xfrm>
            <a:off x="1468438" y="811213"/>
            <a:ext cx="7854950" cy="705485"/>
          </a:xfrm>
          <a:prstGeom prst="rect">
            <a:avLst/>
          </a:prstGeom>
          <a:noFill/>
          <a:ln w="12700">
            <a:noFill/>
            <a:miter lim="400000"/>
          </a:ln>
        </p:spPr>
        <p:txBody>
          <a:bodyPr lIns="45719" tIns="45719" rIns="45719" bIns="45719">
            <a:spAutoFit/>
          </a:bodyPr>
          <a:lstStyle/>
          <a:p>
            <a:r>
              <a:rPr lang="en-US" altLang="zh-CN"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Slab allocation	</a:t>
            </a:r>
            <a:endParaRPr lang="en-US" altLang="zh-CN"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49"/>
                                        </p:tgtEl>
                                        <p:attrNameLst>
                                          <p:attrName>style.visibility</p:attrName>
                                        </p:attrNameLst>
                                      </p:cBhvr>
                                      <p:to>
                                        <p:strVal val="visible"/>
                                      </p:to>
                                    </p:set>
                                    <p:anim calcmode="lin" valueType="num">
                                      <p:cBhvr additive="base">
                                        <p:cTn id="7" dur="500" fill="hold"/>
                                        <p:tgtEl>
                                          <p:spTgt spid="27649"/>
                                        </p:tgtEl>
                                        <p:attrNameLst>
                                          <p:attrName>ppt_x</p:attrName>
                                        </p:attrNameLst>
                                      </p:cBhvr>
                                      <p:tavLst>
                                        <p:tav tm="0">
                                          <p:val>
                                            <p:strVal val="#ppt_x"/>
                                          </p:val>
                                        </p:tav>
                                        <p:tav tm="100000">
                                          <p:val>
                                            <p:strVal val="#ppt_x"/>
                                          </p:val>
                                        </p:tav>
                                      </p:tavLst>
                                    </p:anim>
                                    <p:anim calcmode="lin" valueType="num">
                                      <p:cBhvr additive="base">
                                        <p:cTn id="8" dur="500" fill="hold"/>
                                        <p:tgtEl>
                                          <p:spTgt spid="276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 grpId="0" bldLvl="0"/>
      <p:bldP spid="2" grpId="0" bldLvl="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3785652"/>
          </a:xfrm>
          <a:prstGeom prst="rect">
            <a:avLst/>
          </a:prstGeom>
        </p:spPr>
        <p:txBody>
          <a:bodyPr wrap="square">
            <a:spAutoFit/>
          </a:bodyPr>
          <a:lstStyle/>
          <a:p>
            <a:pPr>
              <a:buSzPct val="100000"/>
              <a:buFontTx/>
              <a:buChar char="•"/>
            </a:pPr>
            <a:r>
              <a:rPr lang="en-US" altLang="zh-CN" sz="2400" dirty="0" smtClean="0">
                <a:solidFill>
                  <a:schemeClr val="bg1"/>
                </a:solidFill>
              </a:rPr>
              <a:t> </a:t>
            </a:r>
            <a:r>
              <a:rPr lang="zh-CN" altLang="en-US" sz="2400" dirty="0" smtClean="0">
                <a:solidFill>
                  <a:schemeClr val="bg1"/>
                </a:solidFill>
              </a:rPr>
              <a:t>到</a:t>
            </a:r>
            <a:r>
              <a:rPr lang="en-US" altLang="zh-CN" sz="2400" dirty="0" err="1" smtClean="0">
                <a:solidFill>
                  <a:schemeClr val="bg1"/>
                </a:solidFill>
              </a:rPr>
              <a:t>pecl</a:t>
            </a:r>
            <a:r>
              <a:rPr lang="zh-CN" altLang="en-US" sz="2400" dirty="0" smtClean="0">
                <a:solidFill>
                  <a:schemeClr val="bg1"/>
                </a:solidFill>
              </a:rPr>
              <a:t>官网上下载</a:t>
            </a:r>
            <a:r>
              <a:rPr lang="en-US" altLang="zh-CN" sz="2400" dirty="0" smtClean="0">
                <a:solidFill>
                  <a:schemeClr val="bg1"/>
                </a:solidFill>
              </a:rPr>
              <a:t>mongo</a:t>
            </a:r>
            <a:r>
              <a:rPr lang="zh-CN" altLang="en-US" sz="2400" dirty="0" smtClean="0">
                <a:solidFill>
                  <a:schemeClr val="bg1"/>
                </a:solidFill>
              </a:rPr>
              <a:t>的扩展源码包</a:t>
            </a:r>
            <a:endParaRPr lang="en-US" altLang="zh-CN" sz="2400" dirty="0" smtClean="0">
              <a:solidFill>
                <a:schemeClr val="bg1"/>
              </a:solidFill>
            </a:endParaRPr>
          </a:p>
          <a:p>
            <a:pPr>
              <a:buSzPct val="100000"/>
              <a:buFontTx/>
              <a:buChar char="•"/>
            </a:pPr>
            <a:r>
              <a:rPr lang="en-US" altLang="zh-CN" sz="2400" dirty="0" smtClean="0">
                <a:solidFill>
                  <a:schemeClr val="bg1"/>
                </a:solidFill>
              </a:rPr>
              <a:t> cd </a:t>
            </a:r>
            <a:r>
              <a:rPr lang="en-US" altLang="zh-CN" sz="2400" dirty="0">
                <a:solidFill>
                  <a:schemeClr val="bg1"/>
                </a:solidFill>
              </a:rPr>
              <a:t>/</a:t>
            </a:r>
            <a:r>
              <a:rPr lang="en-US" altLang="zh-CN" sz="2400" dirty="0" err="1">
                <a:solidFill>
                  <a:schemeClr val="bg1"/>
                </a:solidFill>
              </a:rPr>
              <a:t>usr</a:t>
            </a:r>
            <a:r>
              <a:rPr lang="en-US" altLang="zh-CN" sz="2400" dirty="0">
                <a:solidFill>
                  <a:schemeClr val="bg1"/>
                </a:solidFill>
              </a:rPr>
              <a:t>/local/</a:t>
            </a:r>
            <a:r>
              <a:rPr lang="en-US" altLang="zh-CN" sz="2400" dirty="0" err="1">
                <a:solidFill>
                  <a:schemeClr val="bg1"/>
                </a:solidFill>
              </a:rPr>
              <a:t>src</a:t>
            </a:r>
            <a:r>
              <a:rPr lang="en-US" altLang="zh-CN" sz="2400" dirty="0">
                <a:solidFill>
                  <a:schemeClr val="bg1"/>
                </a:solidFill>
              </a:rPr>
              <a:t>/</a:t>
            </a:r>
          </a:p>
          <a:p>
            <a:pPr>
              <a:buSzPct val="100000"/>
              <a:buFontTx/>
              <a:buChar char="•"/>
            </a:pPr>
            <a:r>
              <a:rPr lang="en-US" altLang="zh-CN" sz="2400" dirty="0" smtClean="0">
                <a:solidFill>
                  <a:schemeClr val="bg1"/>
                </a:solidFill>
              </a:rPr>
              <a:t> </a:t>
            </a:r>
            <a:r>
              <a:rPr lang="en-US" altLang="zh-CN" sz="2400" dirty="0" err="1" smtClean="0">
                <a:solidFill>
                  <a:schemeClr val="bg1"/>
                </a:solidFill>
              </a:rPr>
              <a:t>wget</a:t>
            </a:r>
            <a:r>
              <a:rPr lang="en-US" altLang="zh-CN" sz="2400" dirty="0" smtClean="0">
                <a:solidFill>
                  <a:schemeClr val="bg1"/>
                </a:solidFill>
              </a:rPr>
              <a:t> </a:t>
            </a:r>
            <a:r>
              <a:rPr lang="en-US" altLang="zh-CN" sz="2400" dirty="0" smtClean="0">
                <a:solidFill>
                  <a:schemeClr val="bg1"/>
                </a:solidFill>
              </a:rPr>
              <a:t>https</a:t>
            </a:r>
            <a:r>
              <a:rPr lang="en-US" altLang="zh-CN" sz="2400" dirty="0">
                <a:solidFill>
                  <a:schemeClr val="bg1"/>
                </a:solidFill>
              </a:rPr>
              <a:t>://</a:t>
            </a:r>
            <a:r>
              <a:rPr lang="en-US" altLang="zh-CN" sz="2400" dirty="0" smtClean="0">
                <a:solidFill>
                  <a:schemeClr val="bg1"/>
                </a:solidFill>
              </a:rPr>
              <a:t>pecl.php.net/get/mongo-1.6.16.tgz</a:t>
            </a:r>
            <a:r>
              <a:rPr lang="en-US" altLang="zh-CN" sz="2400" dirty="0" smtClean="0">
                <a:solidFill>
                  <a:schemeClr val="bg1"/>
                </a:solidFill>
              </a:rPr>
              <a:t> </a:t>
            </a:r>
          </a:p>
          <a:p>
            <a:pPr>
              <a:buSzPct val="100000"/>
              <a:buFontTx/>
              <a:buChar char="•"/>
            </a:pPr>
            <a:r>
              <a:rPr lang="en-US" altLang="zh-CN" sz="2400" dirty="0">
                <a:solidFill>
                  <a:schemeClr val="bg1"/>
                </a:solidFill>
              </a:rPr>
              <a:t> </a:t>
            </a:r>
            <a:r>
              <a:rPr lang="en-US" altLang="zh-CN" sz="2400" dirty="0" smtClean="0">
                <a:solidFill>
                  <a:schemeClr val="bg1"/>
                </a:solidFill>
              </a:rPr>
              <a:t>tar </a:t>
            </a:r>
            <a:r>
              <a:rPr lang="en-US" altLang="zh-CN" sz="2400" dirty="0" err="1" smtClean="0">
                <a:solidFill>
                  <a:schemeClr val="bg1"/>
                </a:solidFill>
              </a:rPr>
              <a:t>zxvf</a:t>
            </a:r>
            <a:r>
              <a:rPr lang="en-US" altLang="zh-CN" sz="2400" dirty="0" smtClean="0">
                <a:solidFill>
                  <a:schemeClr val="bg1"/>
                </a:solidFill>
              </a:rPr>
              <a:t> mongodb-1.6.16.tgz</a:t>
            </a:r>
          </a:p>
          <a:p>
            <a:pPr>
              <a:buSzPct val="100000"/>
              <a:buFontTx/>
              <a:buChar char="•"/>
            </a:pPr>
            <a:r>
              <a:rPr lang="en-US" altLang="zh-CN" sz="2400" dirty="0">
                <a:solidFill>
                  <a:schemeClr val="bg1"/>
                </a:solidFill>
              </a:rPr>
              <a:t> </a:t>
            </a:r>
            <a:r>
              <a:rPr lang="en-US" altLang="zh-CN" sz="2400" dirty="0" smtClean="0">
                <a:solidFill>
                  <a:schemeClr val="bg1"/>
                </a:solidFill>
              </a:rPr>
              <a:t>cd mongodb-1.6.16</a:t>
            </a:r>
          </a:p>
          <a:p>
            <a:pPr>
              <a:buSzPct val="100000"/>
              <a:buFontTx/>
              <a:buChar char="•"/>
            </a:pPr>
            <a:r>
              <a:rPr lang="en-US" altLang="zh-CN" sz="2400" dirty="0">
                <a:solidFill>
                  <a:schemeClr val="bg1"/>
                </a:solidFill>
              </a:rPr>
              <a:t> </a:t>
            </a:r>
            <a:r>
              <a:rPr lang="en-US" altLang="zh-CN" sz="2400" dirty="0" smtClean="0">
                <a:solidFill>
                  <a:schemeClr val="bg1"/>
                </a:solidFill>
              </a:rPr>
              <a:t>/</a:t>
            </a:r>
            <a:r>
              <a:rPr lang="en-US" altLang="zh-CN" sz="2400" dirty="0" err="1" smtClean="0">
                <a:solidFill>
                  <a:schemeClr val="bg1"/>
                </a:solidFill>
              </a:rPr>
              <a:t>usr</a:t>
            </a:r>
            <a:r>
              <a:rPr lang="en-US" altLang="zh-CN" sz="2400" dirty="0" smtClean="0">
                <a:solidFill>
                  <a:schemeClr val="bg1"/>
                </a:solidFill>
              </a:rPr>
              <a:t>/local/</a:t>
            </a:r>
            <a:r>
              <a:rPr lang="en-US" altLang="zh-CN" sz="2400" dirty="0" err="1" smtClean="0">
                <a:solidFill>
                  <a:schemeClr val="bg1"/>
                </a:solidFill>
              </a:rPr>
              <a:t>php</a:t>
            </a:r>
            <a:r>
              <a:rPr lang="en-US" altLang="zh-CN" sz="2400" dirty="0" smtClean="0">
                <a:solidFill>
                  <a:schemeClr val="bg1"/>
                </a:solidFill>
              </a:rPr>
              <a:t>/bin/</a:t>
            </a:r>
            <a:r>
              <a:rPr lang="en-US" altLang="zh-CN" sz="2400" dirty="0" err="1" smtClean="0">
                <a:solidFill>
                  <a:schemeClr val="bg1"/>
                </a:solidFill>
              </a:rPr>
              <a:t>phpize</a:t>
            </a:r>
            <a:endParaRPr lang="en-US" altLang="zh-CN" sz="2400" dirty="0">
              <a:solidFill>
                <a:schemeClr val="bg1"/>
              </a:solidFill>
            </a:endParaRPr>
          </a:p>
          <a:p>
            <a:pPr>
              <a:buSzPct val="100000"/>
              <a:buFontTx/>
              <a:buChar char="•"/>
            </a:pPr>
            <a:r>
              <a:rPr lang="en-US" altLang="zh-CN" sz="2400" dirty="0" smtClean="0">
                <a:solidFill>
                  <a:schemeClr val="bg1"/>
                </a:solidFill>
              </a:rPr>
              <a:t> </a:t>
            </a:r>
            <a:r>
              <a:rPr lang="en-US" altLang="zh-CN" sz="2400" dirty="0">
                <a:solidFill>
                  <a:schemeClr val="bg1"/>
                </a:solidFill>
              </a:rPr>
              <a:t>./configure --with-</a:t>
            </a:r>
            <a:r>
              <a:rPr lang="en-US" altLang="zh-CN" sz="2400" dirty="0" err="1">
                <a:solidFill>
                  <a:schemeClr val="bg1"/>
                </a:solidFill>
              </a:rPr>
              <a:t>php</a:t>
            </a:r>
            <a:r>
              <a:rPr lang="en-US" altLang="zh-CN" sz="2400" dirty="0">
                <a:solidFill>
                  <a:schemeClr val="bg1"/>
                </a:solidFill>
              </a:rPr>
              <a:t>-</a:t>
            </a:r>
            <a:r>
              <a:rPr lang="en-US" altLang="zh-CN" sz="2400" dirty="0" err="1">
                <a:solidFill>
                  <a:schemeClr val="bg1"/>
                </a:solidFill>
              </a:rPr>
              <a:t>config</a:t>
            </a:r>
            <a:r>
              <a:rPr lang="en-US" altLang="zh-CN" sz="2400" dirty="0">
                <a:solidFill>
                  <a:schemeClr val="bg1"/>
                </a:solidFill>
              </a:rPr>
              <a:t>=/</a:t>
            </a:r>
            <a:r>
              <a:rPr lang="en-US" altLang="zh-CN" sz="2400" dirty="0" err="1">
                <a:solidFill>
                  <a:schemeClr val="bg1"/>
                </a:solidFill>
              </a:rPr>
              <a:t>usr</a:t>
            </a:r>
            <a:r>
              <a:rPr lang="en-US" altLang="zh-CN" sz="2400" dirty="0">
                <a:solidFill>
                  <a:schemeClr val="bg1"/>
                </a:solidFill>
              </a:rPr>
              <a:t>/local/</a:t>
            </a:r>
            <a:r>
              <a:rPr lang="en-US" altLang="zh-CN" sz="2400" dirty="0" err="1">
                <a:solidFill>
                  <a:schemeClr val="bg1"/>
                </a:solidFill>
              </a:rPr>
              <a:t>php</a:t>
            </a:r>
            <a:r>
              <a:rPr lang="en-US" altLang="zh-CN" sz="2400" dirty="0">
                <a:solidFill>
                  <a:schemeClr val="bg1"/>
                </a:solidFill>
              </a:rPr>
              <a:t>/bin/</a:t>
            </a:r>
            <a:r>
              <a:rPr lang="en-US" altLang="zh-CN" sz="2400" dirty="0" err="1">
                <a:solidFill>
                  <a:schemeClr val="bg1"/>
                </a:solidFill>
              </a:rPr>
              <a:t>php-config</a:t>
            </a:r>
            <a:endParaRPr lang="en-US" altLang="zh-CN" sz="2400" dirty="0">
              <a:solidFill>
                <a:schemeClr val="bg1"/>
              </a:solidFill>
            </a:endParaRPr>
          </a:p>
          <a:p>
            <a:pPr>
              <a:buSzPct val="100000"/>
              <a:buFontTx/>
              <a:buChar char="•"/>
            </a:pPr>
            <a:r>
              <a:rPr lang="en-US" altLang="zh-CN" sz="2400" dirty="0" smtClean="0">
                <a:solidFill>
                  <a:schemeClr val="bg1"/>
                </a:solidFill>
              </a:rPr>
              <a:t> </a:t>
            </a:r>
            <a:r>
              <a:rPr lang="en-US" altLang="zh-CN" sz="2400" dirty="0">
                <a:solidFill>
                  <a:schemeClr val="bg1"/>
                </a:solidFill>
              </a:rPr>
              <a:t>make &amp;&amp; make install</a:t>
            </a:r>
          </a:p>
          <a:p>
            <a:pPr>
              <a:buSzPct val="100000"/>
              <a:buFontTx/>
              <a:buChar char="•"/>
            </a:pPr>
            <a:r>
              <a:rPr lang="en-US" altLang="zh-CN" sz="2400" dirty="0" smtClean="0">
                <a:solidFill>
                  <a:schemeClr val="bg1"/>
                </a:solidFill>
              </a:rPr>
              <a:t> </a:t>
            </a:r>
            <a:r>
              <a:rPr lang="en-US" altLang="zh-CN" sz="2400" dirty="0">
                <a:solidFill>
                  <a:schemeClr val="bg1"/>
                </a:solidFill>
              </a:rPr>
              <a:t>vi /</a:t>
            </a:r>
            <a:r>
              <a:rPr lang="en-US" altLang="zh-CN" sz="2400" dirty="0" err="1">
                <a:solidFill>
                  <a:schemeClr val="bg1"/>
                </a:solidFill>
              </a:rPr>
              <a:t>usr</a:t>
            </a:r>
            <a:r>
              <a:rPr lang="en-US" altLang="zh-CN" sz="2400" dirty="0">
                <a:solidFill>
                  <a:schemeClr val="bg1"/>
                </a:solidFill>
              </a:rPr>
              <a:t>/local/</a:t>
            </a:r>
            <a:r>
              <a:rPr lang="en-US" altLang="zh-CN" sz="2400" dirty="0" err="1">
                <a:solidFill>
                  <a:schemeClr val="bg1"/>
                </a:solidFill>
              </a:rPr>
              <a:t>php</a:t>
            </a:r>
            <a:r>
              <a:rPr lang="en-US" altLang="zh-CN" sz="2400" dirty="0">
                <a:solidFill>
                  <a:schemeClr val="bg1"/>
                </a:solidFill>
              </a:rPr>
              <a:t>/</a:t>
            </a:r>
            <a:r>
              <a:rPr lang="en-US" altLang="zh-CN" sz="2400" dirty="0" err="1">
                <a:solidFill>
                  <a:schemeClr val="bg1"/>
                </a:solidFill>
              </a:rPr>
              <a:t>etc</a:t>
            </a:r>
            <a:r>
              <a:rPr lang="en-US" altLang="zh-CN" sz="2400" dirty="0">
                <a:solidFill>
                  <a:schemeClr val="bg1"/>
                </a:solidFill>
              </a:rPr>
              <a:t>/php.ini //</a:t>
            </a:r>
            <a:r>
              <a:rPr lang="zh-CN" altLang="en-US" sz="2400" dirty="0">
                <a:solidFill>
                  <a:schemeClr val="bg1"/>
                </a:solidFill>
              </a:rPr>
              <a:t>增加 </a:t>
            </a:r>
            <a:r>
              <a:rPr lang="en-US" altLang="zh-CN" sz="2400" dirty="0">
                <a:solidFill>
                  <a:schemeClr val="bg1"/>
                </a:solidFill>
              </a:rPr>
              <a:t>extension = </a:t>
            </a:r>
            <a:r>
              <a:rPr lang="en-US" altLang="zh-CN" sz="2400" dirty="0" smtClean="0">
                <a:solidFill>
                  <a:schemeClr val="bg1"/>
                </a:solidFill>
              </a:rPr>
              <a:t>mongo.so</a:t>
            </a:r>
            <a:endParaRPr lang="en-US" altLang="zh-CN" sz="2400" dirty="0">
              <a:solidFill>
                <a:schemeClr val="bg1"/>
              </a:solidFill>
            </a:endParaRPr>
          </a:p>
          <a:p>
            <a:pPr>
              <a:buSzPct val="100000"/>
              <a:buFontTx/>
              <a:buChar char="•"/>
            </a:pPr>
            <a:r>
              <a:rPr lang="en-US" altLang="zh-CN" sz="2400" dirty="0" smtClean="0">
                <a:solidFill>
                  <a:schemeClr val="bg1"/>
                </a:solidFill>
              </a:rPr>
              <a:t> </a:t>
            </a:r>
            <a:r>
              <a:rPr lang="en-US" altLang="zh-CN" sz="2400" dirty="0">
                <a:solidFill>
                  <a:schemeClr val="bg1"/>
                </a:solidFill>
              </a:rPr>
              <a:t>/</a:t>
            </a:r>
            <a:r>
              <a:rPr lang="en-US" altLang="zh-CN" sz="2400" dirty="0" err="1" smtClean="0">
                <a:solidFill>
                  <a:schemeClr val="bg1"/>
                </a:solidFill>
              </a:rPr>
              <a:t>usr</a:t>
            </a:r>
            <a:r>
              <a:rPr lang="en-US" altLang="zh-CN" sz="2400" dirty="0" smtClean="0">
                <a:solidFill>
                  <a:schemeClr val="bg1"/>
                </a:solidFill>
              </a:rPr>
              <a:t>/local/</a:t>
            </a:r>
            <a:r>
              <a:rPr lang="en-US" altLang="zh-CN" sz="2400" dirty="0" err="1" smtClean="0">
                <a:solidFill>
                  <a:schemeClr val="bg1"/>
                </a:solidFill>
              </a:rPr>
              <a:t>php</a:t>
            </a:r>
            <a:r>
              <a:rPr lang="en-US" altLang="zh-CN" sz="2400" dirty="0" smtClean="0">
                <a:solidFill>
                  <a:schemeClr val="bg1"/>
                </a:solidFill>
              </a:rPr>
              <a:t>/bin/</a:t>
            </a:r>
            <a:r>
              <a:rPr lang="en-US" altLang="zh-CN" sz="2400" dirty="0" err="1" smtClean="0">
                <a:solidFill>
                  <a:schemeClr val="bg1"/>
                </a:solidFill>
              </a:rPr>
              <a:t>php</a:t>
            </a:r>
            <a:r>
              <a:rPr lang="en-US" altLang="zh-CN" sz="2400" dirty="0" smtClean="0">
                <a:solidFill>
                  <a:schemeClr val="bg1"/>
                </a:solidFill>
              </a:rPr>
              <a:t> -m</a:t>
            </a: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PHP</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连接</a:t>
            </a:r>
            <a:r>
              <a:rPr lang="en-US" altLang="zh-CN" sz="4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MongoDB</a:t>
            </a:r>
            <a:r>
              <a:rPr lang="en-US" altLang="zh-CN"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 mongo.so</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6260506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3785652"/>
          </a:xfrm>
          <a:prstGeom prst="rect">
            <a:avLst/>
          </a:prstGeom>
        </p:spPr>
        <p:txBody>
          <a:bodyPr wrap="square">
            <a:spAutoFit/>
          </a:bodyPr>
          <a:lstStyle/>
          <a:p>
            <a:pPr>
              <a:buSzPct val="100000"/>
              <a:buFontTx/>
              <a:buChar char="•"/>
            </a:pPr>
            <a:r>
              <a:rPr lang="en-US" altLang="zh-CN" sz="2400" dirty="0" smtClean="0">
                <a:solidFill>
                  <a:schemeClr val="bg1"/>
                </a:solidFill>
              </a:rPr>
              <a:t> </a:t>
            </a:r>
            <a:r>
              <a:rPr lang="zh-CN" altLang="en-US" sz="2400" dirty="0" smtClean="0">
                <a:solidFill>
                  <a:schemeClr val="bg1"/>
                </a:solidFill>
              </a:rPr>
              <a:t>参考文档 </a:t>
            </a:r>
            <a:r>
              <a:rPr lang="en-US" altLang="zh-CN" sz="2400" dirty="0">
                <a:solidFill>
                  <a:schemeClr val="bg1"/>
                </a:solidFill>
              </a:rPr>
              <a:t>https://docs.mongodb.com/ecosystem/drivers/php</a:t>
            </a:r>
            <a:r>
              <a:rPr lang="en-US" altLang="zh-CN" sz="2400" dirty="0" smtClean="0">
                <a:solidFill>
                  <a:schemeClr val="bg1"/>
                </a:solidFill>
              </a:rPr>
              <a:t>/</a:t>
            </a:r>
          </a:p>
          <a:p>
            <a:pPr>
              <a:buSzPct val="100000"/>
              <a:buFontTx/>
              <a:buChar char="•"/>
            </a:pPr>
            <a:r>
              <a:rPr lang="en-US" altLang="zh-CN" sz="2400" dirty="0">
                <a:solidFill>
                  <a:schemeClr val="bg1"/>
                </a:solidFill>
              </a:rPr>
              <a:t> </a:t>
            </a:r>
            <a:r>
              <a:rPr lang="en-US" altLang="zh-CN" sz="2400" dirty="0">
                <a:solidFill>
                  <a:schemeClr val="bg1"/>
                </a:solidFill>
              </a:rPr>
              <a:t>http://www.runoob.com/mongodb/mongodb-php.html</a:t>
            </a:r>
            <a:endParaRPr lang="en-US" altLang="zh-CN" sz="2400" dirty="0" smtClean="0">
              <a:solidFill>
                <a:schemeClr val="bg1"/>
              </a:solidFill>
            </a:endParaRPr>
          </a:p>
          <a:p>
            <a:pPr>
              <a:buSzPct val="100000"/>
              <a:buFontTx/>
              <a:buChar char="•"/>
            </a:pPr>
            <a:r>
              <a:rPr lang="en-US" altLang="zh-CN" sz="2400" dirty="0">
                <a:solidFill>
                  <a:schemeClr val="bg1"/>
                </a:solidFill>
              </a:rPr>
              <a:t> </a:t>
            </a:r>
            <a:r>
              <a:rPr lang="en-US" altLang="zh-CN" sz="2400" dirty="0" smtClean="0">
                <a:solidFill>
                  <a:schemeClr val="bg1"/>
                </a:solidFill>
              </a:rPr>
              <a:t>vi </a:t>
            </a:r>
            <a:r>
              <a:rPr lang="en-US" altLang="zh-CN" sz="2400" dirty="0">
                <a:solidFill>
                  <a:schemeClr val="bg1"/>
                </a:solidFill>
              </a:rPr>
              <a:t>/</a:t>
            </a:r>
            <a:r>
              <a:rPr lang="en-US" altLang="zh-CN" sz="2400" dirty="0" err="1">
                <a:solidFill>
                  <a:schemeClr val="bg1"/>
                </a:solidFill>
              </a:rPr>
              <a:t>usr</a:t>
            </a:r>
            <a:r>
              <a:rPr lang="en-US" altLang="zh-CN" sz="2400" dirty="0">
                <a:solidFill>
                  <a:schemeClr val="bg1"/>
                </a:solidFill>
              </a:rPr>
              <a:t>/local/apache2/</a:t>
            </a:r>
            <a:r>
              <a:rPr lang="en-US" altLang="zh-CN" sz="2400" dirty="0" err="1">
                <a:solidFill>
                  <a:schemeClr val="bg1"/>
                </a:solidFill>
              </a:rPr>
              <a:t>htdocs</a:t>
            </a:r>
            <a:r>
              <a:rPr lang="en-US" altLang="zh-CN" sz="2400" dirty="0">
                <a:solidFill>
                  <a:schemeClr val="bg1"/>
                </a:solidFill>
              </a:rPr>
              <a:t>/1.php //</a:t>
            </a:r>
            <a:r>
              <a:rPr lang="zh-CN" altLang="en-US" sz="2400" dirty="0">
                <a:solidFill>
                  <a:schemeClr val="bg1"/>
                </a:solidFill>
              </a:rPr>
              <a:t>增加</a:t>
            </a:r>
            <a:br>
              <a:rPr lang="zh-CN" altLang="en-US" sz="2400" dirty="0">
                <a:solidFill>
                  <a:schemeClr val="bg1"/>
                </a:solidFill>
              </a:rPr>
            </a:br>
            <a:r>
              <a:rPr lang="en-US" altLang="zh-CN" sz="2400" dirty="0">
                <a:solidFill>
                  <a:schemeClr val="bg1"/>
                </a:solidFill>
              </a:rPr>
              <a:t>&lt;?</a:t>
            </a:r>
            <a:r>
              <a:rPr lang="en-US" altLang="zh-CN" sz="2400" dirty="0" err="1">
                <a:solidFill>
                  <a:schemeClr val="bg1"/>
                </a:solidFill>
              </a:rPr>
              <a:t>php</a:t>
            </a:r>
            <a:endParaRPr lang="en-US" altLang="zh-CN" sz="2400" dirty="0">
              <a:solidFill>
                <a:schemeClr val="bg1"/>
              </a:solidFill>
            </a:endParaRPr>
          </a:p>
          <a:p>
            <a:pPr>
              <a:buSzPct val="100000"/>
            </a:pPr>
            <a:r>
              <a:rPr lang="en-US" altLang="zh-CN" sz="2400" dirty="0">
                <a:solidFill>
                  <a:schemeClr val="bg1"/>
                </a:solidFill>
              </a:rPr>
              <a:t>$m = new </a:t>
            </a:r>
            <a:r>
              <a:rPr lang="en-US" altLang="zh-CN" sz="2400" dirty="0" err="1">
                <a:solidFill>
                  <a:schemeClr val="bg1"/>
                </a:solidFill>
              </a:rPr>
              <a:t>MongoClient</a:t>
            </a:r>
            <a:r>
              <a:rPr lang="en-US" altLang="zh-CN" sz="2400" dirty="0">
                <a:solidFill>
                  <a:schemeClr val="bg1"/>
                </a:solidFill>
              </a:rPr>
              <a:t>(); // </a:t>
            </a:r>
            <a:r>
              <a:rPr lang="zh-CN" altLang="en-US" sz="2400" dirty="0">
                <a:solidFill>
                  <a:schemeClr val="bg1"/>
                </a:solidFill>
              </a:rPr>
              <a:t>连接</a:t>
            </a:r>
          </a:p>
          <a:p>
            <a:pPr>
              <a:buSzPct val="100000"/>
            </a:pPr>
            <a:r>
              <a:rPr lang="en-US" altLang="zh-CN" sz="2400" dirty="0">
                <a:solidFill>
                  <a:schemeClr val="bg1"/>
                </a:solidFill>
              </a:rPr>
              <a:t>$</a:t>
            </a:r>
            <a:r>
              <a:rPr lang="en-US" altLang="zh-CN" sz="2400" dirty="0" err="1">
                <a:solidFill>
                  <a:schemeClr val="bg1"/>
                </a:solidFill>
              </a:rPr>
              <a:t>db</a:t>
            </a:r>
            <a:r>
              <a:rPr lang="en-US" altLang="zh-CN" sz="2400" dirty="0">
                <a:solidFill>
                  <a:schemeClr val="bg1"/>
                </a:solidFill>
              </a:rPr>
              <a:t> = $m-&gt;test; // </a:t>
            </a:r>
            <a:r>
              <a:rPr lang="zh-CN" altLang="en-US" sz="2400" dirty="0">
                <a:solidFill>
                  <a:schemeClr val="bg1"/>
                </a:solidFill>
              </a:rPr>
              <a:t>获取名称为 </a:t>
            </a:r>
            <a:r>
              <a:rPr lang="en-US" altLang="zh-CN" sz="2400" dirty="0">
                <a:solidFill>
                  <a:schemeClr val="bg1"/>
                </a:solidFill>
              </a:rPr>
              <a:t>"test" </a:t>
            </a:r>
            <a:r>
              <a:rPr lang="zh-CN" altLang="en-US" sz="2400" dirty="0">
                <a:solidFill>
                  <a:schemeClr val="bg1"/>
                </a:solidFill>
              </a:rPr>
              <a:t>的数据库</a:t>
            </a:r>
          </a:p>
          <a:p>
            <a:pPr>
              <a:buSzPct val="100000"/>
            </a:pPr>
            <a:r>
              <a:rPr lang="en-US" altLang="zh-CN" sz="2400" dirty="0">
                <a:solidFill>
                  <a:schemeClr val="bg1"/>
                </a:solidFill>
              </a:rPr>
              <a:t>$collection = $</a:t>
            </a:r>
            <a:r>
              <a:rPr lang="en-US" altLang="zh-CN" sz="2400" dirty="0" err="1">
                <a:solidFill>
                  <a:schemeClr val="bg1"/>
                </a:solidFill>
              </a:rPr>
              <a:t>db</a:t>
            </a:r>
            <a:r>
              <a:rPr lang="en-US" altLang="zh-CN" sz="2400" dirty="0">
                <a:solidFill>
                  <a:schemeClr val="bg1"/>
                </a:solidFill>
              </a:rPr>
              <a:t>-&gt;</a:t>
            </a:r>
            <a:r>
              <a:rPr lang="en-US" altLang="zh-CN" sz="2400" dirty="0" err="1">
                <a:solidFill>
                  <a:schemeClr val="bg1"/>
                </a:solidFill>
              </a:rPr>
              <a:t>createCollection</a:t>
            </a:r>
            <a:r>
              <a:rPr lang="en-US" altLang="zh-CN" sz="2400" dirty="0">
                <a:solidFill>
                  <a:schemeClr val="bg1"/>
                </a:solidFill>
              </a:rPr>
              <a:t>("</a:t>
            </a:r>
            <a:r>
              <a:rPr lang="en-US" altLang="zh-CN" sz="2400" dirty="0" err="1">
                <a:solidFill>
                  <a:schemeClr val="bg1"/>
                </a:solidFill>
              </a:rPr>
              <a:t>runoob</a:t>
            </a:r>
            <a:r>
              <a:rPr lang="en-US" altLang="zh-CN" sz="2400" dirty="0">
                <a:solidFill>
                  <a:schemeClr val="bg1"/>
                </a:solidFill>
              </a:rPr>
              <a:t>");</a:t>
            </a:r>
          </a:p>
          <a:p>
            <a:pPr>
              <a:buSzPct val="100000"/>
            </a:pPr>
            <a:r>
              <a:rPr lang="en-US" altLang="zh-CN" sz="2400" dirty="0">
                <a:solidFill>
                  <a:schemeClr val="bg1"/>
                </a:solidFill>
              </a:rPr>
              <a:t>echo "</a:t>
            </a:r>
            <a:r>
              <a:rPr lang="zh-CN" altLang="en-US" sz="2400" dirty="0">
                <a:solidFill>
                  <a:schemeClr val="bg1"/>
                </a:solidFill>
              </a:rPr>
              <a:t>集合创建成功</a:t>
            </a:r>
            <a:r>
              <a:rPr lang="en-US" altLang="zh-CN" sz="2400" dirty="0">
                <a:solidFill>
                  <a:schemeClr val="bg1"/>
                </a:solidFill>
              </a:rPr>
              <a:t>";</a:t>
            </a:r>
          </a:p>
          <a:p>
            <a:pPr>
              <a:buSzPct val="100000"/>
            </a:pPr>
            <a:r>
              <a:rPr lang="en-US" altLang="zh-CN" sz="2400" dirty="0" smtClean="0">
                <a:solidFill>
                  <a:schemeClr val="bg1"/>
                </a:solidFill>
              </a:rPr>
              <a:t>?&gt;</a:t>
            </a:r>
          </a:p>
          <a:p>
            <a:pPr>
              <a:buSzPct val="100000"/>
              <a:buFontTx/>
              <a:buChar char="•"/>
            </a:pPr>
            <a:r>
              <a:rPr lang="en-US" altLang="zh-CN" sz="2400" dirty="0">
                <a:solidFill>
                  <a:schemeClr val="bg1"/>
                </a:solidFill>
              </a:rPr>
              <a:t> </a:t>
            </a:r>
            <a:r>
              <a:rPr lang="en-US" altLang="zh-CN" sz="2400" dirty="0" smtClean="0">
                <a:solidFill>
                  <a:schemeClr val="bg1"/>
                </a:solidFill>
              </a:rPr>
              <a:t>curl  </a:t>
            </a:r>
            <a:r>
              <a:rPr lang="en-US" altLang="zh-CN" sz="2400" dirty="0" err="1" smtClean="0">
                <a:solidFill>
                  <a:schemeClr val="bg1"/>
                </a:solidFill>
              </a:rPr>
              <a:t>localhost</a:t>
            </a:r>
            <a:r>
              <a:rPr lang="en-US" altLang="zh-CN" sz="2400" dirty="0" smtClean="0">
                <a:solidFill>
                  <a:schemeClr val="bg1"/>
                </a:solidFill>
              </a:rPr>
              <a:t>/1.php</a:t>
            </a:r>
            <a:endParaRPr lang="en-US" altLang="zh-CN" sz="2400" dirty="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测试</a:t>
            </a:r>
            <a:r>
              <a:rPr lang="en-US" altLang="zh-CN"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mongo</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扩展</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1806484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3416320"/>
          </a:xfrm>
          <a:prstGeom prst="rect">
            <a:avLst/>
          </a:prstGeom>
        </p:spPr>
        <p:txBody>
          <a:bodyPr wrap="square">
            <a:spAutoFit/>
          </a:bodyPr>
          <a:lstStyle/>
          <a:p>
            <a:pPr>
              <a:buSzPct val="100000"/>
              <a:buFontTx/>
              <a:buChar char="•"/>
            </a:pPr>
            <a:r>
              <a:rPr lang="en-US" altLang="zh-CN" sz="2400" dirty="0" smtClean="0">
                <a:solidFill>
                  <a:schemeClr val="bg1"/>
                </a:solidFill>
              </a:rPr>
              <a:t> </a:t>
            </a:r>
            <a:r>
              <a:rPr lang="zh-CN" altLang="en-US" sz="2400" dirty="0" smtClean="0">
                <a:solidFill>
                  <a:schemeClr val="bg1"/>
                </a:solidFill>
              </a:rPr>
              <a:t>早期</a:t>
            </a:r>
            <a:r>
              <a:rPr lang="zh-CN" altLang="en-US" sz="2400" dirty="0">
                <a:solidFill>
                  <a:schemeClr val="bg1"/>
                </a:solidFill>
              </a:rPr>
              <a:t>版本使用</a:t>
            </a:r>
            <a:r>
              <a:rPr lang="en-US" altLang="zh-CN" sz="2400" dirty="0">
                <a:solidFill>
                  <a:schemeClr val="bg1"/>
                </a:solidFill>
              </a:rPr>
              <a:t>master-slave</a:t>
            </a:r>
            <a:r>
              <a:rPr lang="zh-CN" altLang="en-US" sz="2400" dirty="0">
                <a:solidFill>
                  <a:schemeClr val="bg1"/>
                </a:solidFill>
              </a:rPr>
              <a:t>，一主一从和</a:t>
            </a:r>
            <a:r>
              <a:rPr lang="en-US" altLang="zh-CN" sz="2400" dirty="0">
                <a:solidFill>
                  <a:schemeClr val="bg1"/>
                </a:solidFill>
              </a:rPr>
              <a:t>MySQL</a:t>
            </a:r>
            <a:r>
              <a:rPr lang="zh-CN" altLang="en-US" sz="2400" dirty="0">
                <a:solidFill>
                  <a:schemeClr val="bg1"/>
                </a:solidFill>
              </a:rPr>
              <a:t>类似，但</a:t>
            </a:r>
            <a:r>
              <a:rPr lang="en-US" altLang="zh-CN" sz="2400" dirty="0">
                <a:solidFill>
                  <a:schemeClr val="bg1"/>
                </a:solidFill>
              </a:rPr>
              <a:t>slave</a:t>
            </a:r>
            <a:r>
              <a:rPr lang="zh-CN" altLang="en-US" sz="2400" dirty="0">
                <a:solidFill>
                  <a:schemeClr val="bg1"/>
                </a:solidFill>
              </a:rPr>
              <a:t>在此架构中为只读，当主库宕机后，从库不能自动切换为主</a:t>
            </a:r>
          </a:p>
          <a:p>
            <a:pPr>
              <a:buSzPct val="100000"/>
              <a:buFontTx/>
              <a:buChar char="•"/>
            </a:pPr>
            <a:r>
              <a:rPr lang="zh-CN" altLang="en-US" sz="2400" dirty="0" smtClean="0">
                <a:solidFill>
                  <a:schemeClr val="bg1"/>
                </a:solidFill>
              </a:rPr>
              <a:t> 目前</a:t>
            </a:r>
            <a:r>
              <a:rPr lang="zh-CN" altLang="en-US" sz="2400" dirty="0">
                <a:solidFill>
                  <a:schemeClr val="bg1"/>
                </a:solidFill>
              </a:rPr>
              <a:t>已经淘汰</a:t>
            </a:r>
            <a:r>
              <a:rPr lang="en-US" altLang="zh-CN" sz="2400" dirty="0">
                <a:solidFill>
                  <a:schemeClr val="bg1"/>
                </a:solidFill>
              </a:rPr>
              <a:t>master-slave</a:t>
            </a:r>
            <a:r>
              <a:rPr lang="zh-CN" altLang="en-US" sz="2400" dirty="0">
                <a:solidFill>
                  <a:schemeClr val="bg1"/>
                </a:solidFill>
              </a:rPr>
              <a:t>模式，改为副本集，这种模式下有一个主</a:t>
            </a:r>
            <a:r>
              <a:rPr lang="en-US" altLang="zh-CN" sz="2400" dirty="0">
                <a:solidFill>
                  <a:schemeClr val="bg1"/>
                </a:solidFill>
              </a:rPr>
              <a:t>(primary)</a:t>
            </a:r>
            <a:r>
              <a:rPr lang="zh-CN" altLang="en-US" sz="2400" dirty="0">
                <a:solidFill>
                  <a:schemeClr val="bg1"/>
                </a:solidFill>
              </a:rPr>
              <a:t>，和多个从</a:t>
            </a:r>
            <a:r>
              <a:rPr lang="en-US" altLang="zh-CN" sz="2400" dirty="0">
                <a:solidFill>
                  <a:schemeClr val="bg1"/>
                </a:solidFill>
              </a:rPr>
              <a:t>(secondary)</a:t>
            </a:r>
            <a:r>
              <a:rPr lang="zh-CN" altLang="en-US" sz="2400" dirty="0">
                <a:solidFill>
                  <a:schemeClr val="bg1"/>
                </a:solidFill>
              </a:rPr>
              <a:t>，只读。支持给它们设置权重，当主宕掉后，权重最高的从切换为主</a:t>
            </a:r>
          </a:p>
          <a:p>
            <a:pPr>
              <a:buSzPct val="100000"/>
              <a:buFontTx/>
              <a:buChar char="•"/>
            </a:pPr>
            <a:r>
              <a:rPr lang="zh-CN" altLang="en-US" sz="2400" dirty="0" smtClean="0">
                <a:solidFill>
                  <a:schemeClr val="bg1"/>
                </a:solidFill>
              </a:rPr>
              <a:t> 在此</a:t>
            </a:r>
            <a:r>
              <a:rPr lang="zh-CN" altLang="en-US" sz="2400" dirty="0">
                <a:solidFill>
                  <a:schemeClr val="bg1"/>
                </a:solidFill>
              </a:rPr>
              <a:t>架构中还可以建立一个仲裁</a:t>
            </a:r>
            <a:r>
              <a:rPr lang="en-US" altLang="zh-CN" sz="2400" dirty="0">
                <a:solidFill>
                  <a:schemeClr val="bg1"/>
                </a:solidFill>
              </a:rPr>
              <a:t>(arbiter)</a:t>
            </a:r>
            <a:r>
              <a:rPr lang="zh-CN" altLang="en-US" sz="2400" dirty="0">
                <a:solidFill>
                  <a:schemeClr val="bg1"/>
                </a:solidFill>
              </a:rPr>
              <a:t>的角色，它只负责裁决，而不存储数据</a:t>
            </a:r>
          </a:p>
          <a:p>
            <a:pPr>
              <a:buSzPct val="100000"/>
              <a:buFontTx/>
              <a:buChar char="•"/>
            </a:pPr>
            <a:r>
              <a:rPr lang="zh-CN" altLang="en-US" sz="2400" dirty="0" smtClean="0">
                <a:solidFill>
                  <a:schemeClr val="bg1"/>
                </a:solidFill>
              </a:rPr>
              <a:t> 再</a:t>
            </a:r>
            <a:r>
              <a:rPr lang="zh-CN" altLang="en-US" sz="2400" dirty="0">
                <a:solidFill>
                  <a:schemeClr val="bg1"/>
                </a:solidFill>
              </a:rPr>
              <a:t>此架构中读写数据都是在主上，要想实现负载均衡的目的需要手动指定读库的目标</a:t>
            </a:r>
            <a:r>
              <a:rPr lang="en-US" altLang="zh-CN" sz="2400" dirty="0">
                <a:solidFill>
                  <a:schemeClr val="bg1"/>
                </a:solidFill>
              </a:rPr>
              <a:t>server</a:t>
            </a:r>
            <a:endParaRPr lang="en-US" altLang="zh-CN" sz="2400" dirty="0" smtClean="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MongoDB</a:t>
            </a:r>
            <a:r>
              <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副本</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集</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28368069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zh-CN" altLang="en-US" sz="4000" dirty="0">
                <a:solidFill>
                  <a:schemeClr val="bg1"/>
                </a:solidFill>
              </a:rPr>
              <a:t>副本集</a:t>
            </a:r>
            <a:r>
              <a:rPr lang="en-US" altLang="zh-CN" sz="4000" dirty="0" err="1">
                <a:solidFill>
                  <a:schemeClr val="bg1"/>
                </a:solidFill>
              </a:rPr>
              <a:t>架构图</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 name="Picture 5" descr="replica-set-read-write-operations-prim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416" y="2066994"/>
            <a:ext cx="4011613" cy="328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replica-set-primary-with-secondary-and-arbi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5563" y="2627381"/>
            <a:ext cx="469900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45409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zh-CN" altLang="en-US" sz="4000" dirty="0">
                <a:solidFill>
                  <a:schemeClr val="bg1"/>
                </a:solidFill>
              </a:rPr>
              <a:t>副本集</a:t>
            </a:r>
            <a:r>
              <a:rPr lang="en-US" altLang="zh-CN" sz="4000" dirty="0" err="1">
                <a:solidFill>
                  <a:schemeClr val="bg1"/>
                </a:solidFill>
              </a:rPr>
              <a:t>架构图</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6" name="Picture 5" descr="replica-set-trigger-el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437" y="1924934"/>
            <a:ext cx="5486400" cy="415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59775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3416320"/>
          </a:xfrm>
          <a:prstGeom prst="rect">
            <a:avLst/>
          </a:prstGeom>
        </p:spPr>
        <p:txBody>
          <a:bodyPr wrap="square">
            <a:spAutoFit/>
          </a:bodyPr>
          <a:lstStyle/>
          <a:p>
            <a:pPr>
              <a:buSzPct val="100000"/>
              <a:buFontTx/>
              <a:buChar char="•"/>
            </a:pPr>
            <a:r>
              <a:rPr lang="en-US" altLang="zh-CN" sz="2400" dirty="0" smtClean="0">
                <a:solidFill>
                  <a:schemeClr val="bg1"/>
                </a:solidFill>
              </a:rPr>
              <a:t> </a:t>
            </a:r>
            <a:r>
              <a:rPr lang="zh-CN" altLang="en-US" sz="2400" dirty="0" smtClean="0">
                <a:solidFill>
                  <a:schemeClr val="bg1"/>
                </a:solidFill>
              </a:rPr>
              <a:t>三</a:t>
            </a:r>
            <a:r>
              <a:rPr lang="zh-CN" altLang="en-US" sz="2400" dirty="0">
                <a:solidFill>
                  <a:schemeClr val="bg1"/>
                </a:solidFill>
              </a:rPr>
              <a:t>台机器： </a:t>
            </a:r>
            <a:r>
              <a:rPr lang="en-US" altLang="zh-CN" sz="2400" dirty="0" smtClean="0">
                <a:solidFill>
                  <a:schemeClr val="bg1"/>
                </a:solidFill>
              </a:rPr>
              <a:t>192.168.133.130</a:t>
            </a:r>
            <a:r>
              <a:rPr lang="en-US" altLang="zh-CN" sz="2400" dirty="0" smtClean="0">
                <a:solidFill>
                  <a:schemeClr val="bg1"/>
                </a:solidFill>
              </a:rPr>
              <a:t>(</a:t>
            </a:r>
            <a:r>
              <a:rPr lang="en-US" altLang="zh-CN" sz="2400" dirty="0" smtClean="0">
                <a:solidFill>
                  <a:schemeClr val="bg1"/>
                </a:solidFill>
              </a:rPr>
              <a:t>primary</a:t>
            </a:r>
            <a:r>
              <a:rPr lang="en-US" altLang="zh-CN" sz="2400" dirty="0">
                <a:solidFill>
                  <a:schemeClr val="bg1"/>
                </a:solidFill>
              </a:rPr>
              <a:t>)</a:t>
            </a:r>
            <a:r>
              <a:rPr lang="zh-CN" altLang="en-US" sz="2400" dirty="0" smtClean="0">
                <a:solidFill>
                  <a:schemeClr val="bg1"/>
                </a:solidFill>
              </a:rPr>
              <a:t>   </a:t>
            </a:r>
            <a:r>
              <a:rPr lang="en-US" altLang="zh-CN" sz="2400" dirty="0" smtClean="0">
                <a:solidFill>
                  <a:schemeClr val="bg1"/>
                </a:solidFill>
              </a:rPr>
              <a:t>192.168.133.132</a:t>
            </a:r>
            <a:r>
              <a:rPr lang="en-US" altLang="zh-CN" sz="2400" dirty="0">
                <a:solidFill>
                  <a:schemeClr val="bg1"/>
                </a:solidFill>
              </a:rPr>
              <a:t>(</a:t>
            </a:r>
            <a:r>
              <a:rPr lang="en-US" altLang="zh-CN" sz="2400" dirty="0" smtClean="0">
                <a:solidFill>
                  <a:schemeClr val="bg1"/>
                </a:solidFill>
              </a:rPr>
              <a:t>secondary</a:t>
            </a:r>
            <a:r>
              <a:rPr lang="en-US" altLang="zh-CN" sz="2400" dirty="0">
                <a:solidFill>
                  <a:schemeClr val="bg1"/>
                </a:solidFill>
              </a:rPr>
              <a:t>) </a:t>
            </a:r>
            <a:r>
              <a:rPr lang="en-US" altLang="zh-CN" sz="2400" dirty="0" smtClean="0">
                <a:solidFill>
                  <a:schemeClr val="bg1"/>
                </a:solidFill>
              </a:rPr>
              <a:t>192.168.133.133</a:t>
            </a:r>
            <a:r>
              <a:rPr lang="en-US" altLang="zh-CN" sz="2400" dirty="0">
                <a:solidFill>
                  <a:schemeClr val="bg1"/>
                </a:solidFill>
              </a:rPr>
              <a:t>(</a:t>
            </a:r>
            <a:r>
              <a:rPr lang="en-US" altLang="zh-CN" sz="2400" dirty="0" smtClean="0">
                <a:solidFill>
                  <a:schemeClr val="bg1"/>
                </a:solidFill>
              </a:rPr>
              <a:t>secondary</a:t>
            </a:r>
            <a:r>
              <a:rPr lang="en-US" altLang="zh-CN" sz="2400" dirty="0">
                <a:solidFill>
                  <a:schemeClr val="bg1"/>
                </a:solidFill>
              </a:rPr>
              <a:t>)</a:t>
            </a:r>
          </a:p>
          <a:p>
            <a:pPr>
              <a:buSzPct val="100000"/>
              <a:buFontTx/>
              <a:buChar char="•"/>
            </a:pPr>
            <a:r>
              <a:rPr lang="zh-CN" altLang="en-US" sz="2400" dirty="0" smtClean="0">
                <a:solidFill>
                  <a:schemeClr val="bg1"/>
                </a:solidFill>
              </a:rPr>
              <a:t> 编辑</a:t>
            </a:r>
            <a:r>
              <a:rPr lang="zh-CN" altLang="en-US" sz="2400" dirty="0">
                <a:solidFill>
                  <a:schemeClr val="bg1"/>
                </a:solidFill>
              </a:rPr>
              <a:t>三台机器的配置文件</a:t>
            </a:r>
            <a:r>
              <a:rPr lang="zh-CN" altLang="en-US" sz="2400" dirty="0" smtClean="0">
                <a:solidFill>
                  <a:schemeClr val="bg1"/>
                </a:solidFill>
              </a:rPr>
              <a:t>，更改或增加</a:t>
            </a:r>
            <a:r>
              <a:rPr lang="zh-CN" altLang="en-US" sz="2400" dirty="0">
                <a:solidFill>
                  <a:schemeClr val="bg1"/>
                </a:solidFill>
              </a:rPr>
              <a:t>：</a:t>
            </a:r>
          </a:p>
          <a:p>
            <a:pPr>
              <a:buSzPct val="100000"/>
              <a:buFontTx/>
              <a:buChar char="•"/>
            </a:pPr>
            <a:r>
              <a:rPr lang="en-US" altLang="zh-CN" sz="2400" dirty="0" smtClean="0">
                <a:solidFill>
                  <a:schemeClr val="bg1"/>
                </a:solidFill>
              </a:rPr>
              <a:t> replication</a:t>
            </a:r>
            <a:r>
              <a:rPr lang="en-US" altLang="zh-CN" sz="2400" dirty="0" smtClean="0">
                <a:solidFill>
                  <a:schemeClr val="bg1"/>
                </a:solidFill>
              </a:rPr>
              <a:t>://</a:t>
            </a:r>
            <a:r>
              <a:rPr lang="zh-CN" altLang="en-US" sz="2400" dirty="0" smtClean="0">
                <a:solidFill>
                  <a:schemeClr val="bg1"/>
                </a:solidFill>
              </a:rPr>
              <a:t>把此行前面的</a:t>
            </a:r>
            <a:r>
              <a:rPr lang="en-US" altLang="zh-CN" sz="2400" dirty="0" smtClean="0">
                <a:solidFill>
                  <a:schemeClr val="bg1"/>
                </a:solidFill>
              </a:rPr>
              <a:t>#</a:t>
            </a:r>
            <a:r>
              <a:rPr lang="zh-CN" altLang="en-US" sz="2400" dirty="0" smtClean="0">
                <a:solidFill>
                  <a:schemeClr val="bg1"/>
                </a:solidFill>
              </a:rPr>
              <a:t>删除</a:t>
            </a:r>
            <a:endParaRPr lang="en-US" altLang="zh-CN" sz="2400" dirty="0">
              <a:solidFill>
                <a:schemeClr val="bg1"/>
              </a:solidFill>
            </a:endParaRPr>
          </a:p>
          <a:p>
            <a:pPr>
              <a:buSzPct val="100000"/>
              <a:buFontTx/>
              <a:buChar char="•"/>
            </a:pPr>
            <a:r>
              <a:rPr lang="en-US" altLang="zh-CN" sz="2400" dirty="0" smtClean="0">
                <a:solidFill>
                  <a:schemeClr val="bg1"/>
                </a:solidFill>
              </a:rPr>
              <a:t> ##</a:t>
            </a:r>
            <a:r>
              <a:rPr lang="en-US" altLang="zh-CN" sz="2400" dirty="0" err="1">
                <a:solidFill>
                  <a:schemeClr val="bg1"/>
                </a:solidFill>
              </a:rPr>
              <a:t>oplog</a:t>
            </a:r>
            <a:r>
              <a:rPr lang="zh-CN" altLang="en-US" sz="2400" dirty="0">
                <a:solidFill>
                  <a:schemeClr val="bg1"/>
                </a:solidFill>
              </a:rPr>
              <a:t>大小</a:t>
            </a:r>
          </a:p>
          <a:p>
            <a:pPr>
              <a:buSzPct val="100000"/>
              <a:buFontTx/>
              <a:buChar char="•"/>
            </a:pPr>
            <a:r>
              <a:rPr lang="zh-CN" altLang="en-US" sz="2400" dirty="0">
                <a:solidFill>
                  <a:schemeClr val="bg1"/>
                </a:solidFill>
              </a:rPr>
              <a:t> </a:t>
            </a:r>
            <a:r>
              <a:rPr lang="en-US" altLang="zh-CN" sz="2400" dirty="0" err="1" smtClean="0">
                <a:solidFill>
                  <a:schemeClr val="bg1"/>
                </a:solidFill>
              </a:rPr>
              <a:t>oplogSizeMB</a:t>
            </a:r>
            <a:r>
              <a:rPr lang="en-US" altLang="zh-CN" sz="2400" dirty="0">
                <a:solidFill>
                  <a:schemeClr val="bg1"/>
                </a:solidFill>
              </a:rPr>
              <a:t>: </a:t>
            </a:r>
            <a:r>
              <a:rPr lang="en-US" altLang="zh-CN" sz="2400" dirty="0" smtClean="0">
                <a:solidFill>
                  <a:schemeClr val="bg1"/>
                </a:solidFill>
              </a:rPr>
              <a:t>20//</a:t>
            </a:r>
            <a:r>
              <a:rPr lang="zh-CN" altLang="en-US" sz="2400" dirty="0" smtClean="0">
                <a:solidFill>
                  <a:schemeClr val="bg1"/>
                </a:solidFill>
              </a:rPr>
              <a:t>前面有两个空格</a:t>
            </a:r>
            <a:endParaRPr lang="en-US" altLang="zh-CN" sz="2400" dirty="0">
              <a:solidFill>
                <a:schemeClr val="bg1"/>
              </a:solidFill>
            </a:endParaRPr>
          </a:p>
          <a:p>
            <a:pPr>
              <a:buSzPct val="100000"/>
              <a:buFontTx/>
              <a:buChar char="•"/>
            </a:pPr>
            <a:r>
              <a:rPr lang="en-US" altLang="zh-CN" sz="2400" dirty="0" smtClean="0">
                <a:solidFill>
                  <a:schemeClr val="bg1"/>
                </a:solidFill>
              </a:rPr>
              <a:t> ##</a:t>
            </a:r>
            <a:r>
              <a:rPr lang="zh-CN" altLang="en-US" sz="2400" dirty="0">
                <a:solidFill>
                  <a:schemeClr val="bg1"/>
                </a:solidFill>
              </a:rPr>
              <a:t>复制集名称</a:t>
            </a:r>
          </a:p>
          <a:p>
            <a:pPr>
              <a:buSzPct val="100000"/>
              <a:buFontTx/>
              <a:buChar char="•"/>
            </a:pPr>
            <a:r>
              <a:rPr lang="zh-CN" altLang="en-US" sz="2400" dirty="0">
                <a:solidFill>
                  <a:schemeClr val="bg1"/>
                </a:solidFill>
              </a:rPr>
              <a:t> </a:t>
            </a:r>
            <a:r>
              <a:rPr lang="en-US" altLang="zh-CN" sz="2400" dirty="0" err="1" smtClean="0">
                <a:solidFill>
                  <a:schemeClr val="bg1"/>
                </a:solidFill>
              </a:rPr>
              <a:t>replSetName</a:t>
            </a:r>
            <a:r>
              <a:rPr lang="en-US" altLang="zh-CN" sz="2400" dirty="0">
                <a:solidFill>
                  <a:schemeClr val="bg1"/>
                </a:solidFill>
              </a:rPr>
              <a:t>: </a:t>
            </a:r>
            <a:r>
              <a:rPr lang="en-US" altLang="zh-CN" sz="2400" dirty="0" err="1" smtClean="0">
                <a:solidFill>
                  <a:schemeClr val="bg1"/>
                </a:solidFill>
              </a:rPr>
              <a:t>aminglinux</a:t>
            </a:r>
            <a:r>
              <a:rPr lang="en-US" altLang="zh-CN" sz="2400" dirty="0" smtClean="0">
                <a:solidFill>
                  <a:schemeClr val="bg1"/>
                </a:solidFill>
              </a:rPr>
              <a:t>//</a:t>
            </a:r>
            <a:r>
              <a:rPr lang="zh-CN" altLang="en-US" sz="2400" dirty="0" smtClean="0">
                <a:solidFill>
                  <a:schemeClr val="bg1"/>
                </a:solidFill>
              </a:rPr>
              <a:t>前面有两个空格</a:t>
            </a:r>
            <a:endParaRPr lang="en-US" altLang="zh-CN" sz="2400" dirty="0">
              <a:solidFill>
                <a:schemeClr val="bg1"/>
              </a:solidFill>
            </a:endParaRPr>
          </a:p>
          <a:p>
            <a:pPr>
              <a:buSzPct val="100000"/>
              <a:buFontTx/>
              <a:buChar char="•"/>
            </a:pPr>
            <a:r>
              <a:rPr lang="zh-CN" altLang="en-US" sz="2400" dirty="0" smtClean="0">
                <a:solidFill>
                  <a:schemeClr val="bg1"/>
                </a:solidFill>
              </a:rPr>
              <a:t> 分别</a:t>
            </a:r>
            <a:r>
              <a:rPr lang="zh-CN" altLang="en-US" sz="2400" dirty="0">
                <a:solidFill>
                  <a:schemeClr val="bg1"/>
                </a:solidFill>
              </a:rPr>
              <a:t>重启三台</a:t>
            </a:r>
            <a:r>
              <a:rPr lang="zh-CN" altLang="en-US" sz="2400" dirty="0" smtClean="0">
                <a:solidFill>
                  <a:schemeClr val="bg1"/>
                </a:solidFill>
              </a:rPr>
              <a:t>机器</a:t>
            </a:r>
            <a:endParaRPr lang="zh-CN" altLang="en-US" sz="2400" dirty="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MongoDB</a:t>
            </a:r>
            <a:r>
              <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副本</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集搭建</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9714993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3785652"/>
          </a:xfrm>
          <a:prstGeom prst="rect">
            <a:avLst/>
          </a:prstGeom>
        </p:spPr>
        <p:txBody>
          <a:bodyPr wrap="square">
            <a:spAutoFit/>
          </a:bodyPr>
          <a:lstStyle/>
          <a:p>
            <a:pPr>
              <a:buSzPct val="100000"/>
              <a:buFontTx/>
              <a:buChar char="•"/>
            </a:pPr>
            <a:r>
              <a:rPr lang="zh-CN" altLang="en-US" sz="2000" dirty="0" smtClean="0">
                <a:solidFill>
                  <a:schemeClr val="bg1"/>
                </a:solidFill>
              </a:rPr>
              <a:t> 连接</a:t>
            </a:r>
            <a:r>
              <a:rPr lang="zh-CN" altLang="en-US" sz="2000" dirty="0">
                <a:solidFill>
                  <a:schemeClr val="bg1"/>
                </a:solidFill>
              </a:rPr>
              <a:t>主，在主上运行命令</a:t>
            </a:r>
            <a:r>
              <a:rPr lang="en-US" altLang="zh-CN" sz="2000" dirty="0">
                <a:solidFill>
                  <a:schemeClr val="bg1"/>
                </a:solidFill>
              </a:rPr>
              <a:t>mongo</a:t>
            </a:r>
          </a:p>
          <a:p>
            <a:pPr>
              <a:buSzPct val="100000"/>
            </a:pPr>
            <a:r>
              <a:rPr lang="en-US" altLang="zh-CN" sz="2000" dirty="0">
                <a:solidFill>
                  <a:schemeClr val="bg1"/>
                </a:solidFill>
              </a:rPr>
              <a:t>&gt;use admin</a:t>
            </a:r>
          </a:p>
          <a:p>
            <a:pPr>
              <a:buSzPct val="100000"/>
            </a:pPr>
            <a:r>
              <a:rPr lang="en-US" altLang="zh-CN" sz="2000" dirty="0" smtClean="0">
                <a:solidFill>
                  <a:schemeClr val="bg1"/>
                </a:solidFill>
              </a:rPr>
              <a:t>&gt;</a:t>
            </a:r>
            <a:r>
              <a:rPr lang="en-US" altLang="zh-CN" sz="2000" dirty="0" err="1" smtClean="0">
                <a:solidFill>
                  <a:schemeClr val="bg1"/>
                </a:solidFill>
              </a:rPr>
              <a:t>config</a:t>
            </a:r>
            <a:r>
              <a:rPr lang="en-US" altLang="zh-CN" sz="2000" dirty="0" smtClean="0">
                <a:solidFill>
                  <a:schemeClr val="bg1"/>
                </a:solidFill>
              </a:rPr>
              <a:t>={_id:"</a:t>
            </a:r>
            <a:r>
              <a:rPr lang="en-US" altLang="zh-CN" sz="2000" dirty="0" err="1" smtClean="0">
                <a:solidFill>
                  <a:schemeClr val="bg1"/>
                </a:solidFill>
              </a:rPr>
              <a:t>aminglinux</a:t>
            </a:r>
            <a:r>
              <a:rPr lang="en-US" altLang="zh-CN" sz="2000" dirty="0" smtClean="0">
                <a:solidFill>
                  <a:schemeClr val="bg1"/>
                </a:solidFill>
              </a:rPr>
              <a:t>",members:[{_id:0,host</a:t>
            </a:r>
            <a:r>
              <a:rPr lang="en-US" altLang="zh-CN" sz="2000" dirty="0">
                <a:solidFill>
                  <a:schemeClr val="bg1"/>
                </a:solidFill>
              </a:rPr>
              <a:t>:"</a:t>
            </a:r>
            <a:r>
              <a:rPr lang="en-US" altLang="zh-CN" sz="2000" dirty="0" smtClean="0">
                <a:solidFill>
                  <a:schemeClr val="bg1"/>
                </a:solidFill>
              </a:rPr>
              <a:t>192.168.133.130:27017</a:t>
            </a:r>
            <a:r>
              <a:rPr lang="en-US" altLang="zh-CN" sz="2000" dirty="0" smtClean="0">
                <a:solidFill>
                  <a:schemeClr val="bg1"/>
                </a:solidFill>
              </a:rPr>
              <a:t>"},{_id:1,host</a:t>
            </a:r>
            <a:r>
              <a:rPr lang="en-US" altLang="zh-CN" sz="2000" dirty="0">
                <a:solidFill>
                  <a:schemeClr val="bg1"/>
                </a:solidFill>
              </a:rPr>
              <a:t>:"192.168.133.132:27017</a:t>
            </a:r>
            <a:r>
              <a:rPr lang="en-US" altLang="zh-CN" sz="2000" dirty="0" smtClean="0">
                <a:solidFill>
                  <a:schemeClr val="bg1"/>
                </a:solidFill>
              </a:rPr>
              <a:t>"},{_id:2,host</a:t>
            </a:r>
            <a:r>
              <a:rPr lang="en-US" altLang="zh-CN" sz="2000" dirty="0">
                <a:solidFill>
                  <a:schemeClr val="bg1"/>
                </a:solidFill>
              </a:rPr>
              <a:t>:"</a:t>
            </a:r>
            <a:r>
              <a:rPr lang="en-US" altLang="zh-CN" sz="2000" dirty="0" smtClean="0">
                <a:solidFill>
                  <a:schemeClr val="bg1"/>
                </a:solidFill>
              </a:rPr>
              <a:t>192.168.133.133:27017</a:t>
            </a:r>
            <a:r>
              <a:rPr lang="en-US" altLang="zh-CN" sz="2000" dirty="0" smtClean="0">
                <a:solidFill>
                  <a:schemeClr val="bg1"/>
                </a:solidFill>
              </a:rPr>
              <a:t>"}]}</a:t>
            </a:r>
          </a:p>
          <a:p>
            <a:pPr>
              <a:buSzPct val="100000"/>
            </a:pPr>
            <a:r>
              <a:rPr lang="en-US" altLang="zh-CN" sz="2000" dirty="0" smtClean="0">
                <a:solidFill>
                  <a:schemeClr val="bg1"/>
                </a:solidFill>
              </a:rPr>
              <a:t>&gt;</a:t>
            </a:r>
            <a:r>
              <a:rPr lang="en-US" altLang="zh-CN" sz="2000" dirty="0" err="1">
                <a:solidFill>
                  <a:schemeClr val="bg1"/>
                </a:solidFill>
              </a:rPr>
              <a:t>rs.initiate</a:t>
            </a:r>
            <a:r>
              <a:rPr lang="en-US" altLang="zh-CN" sz="2000" dirty="0">
                <a:solidFill>
                  <a:schemeClr val="bg1"/>
                </a:solidFill>
              </a:rPr>
              <a:t>(</a:t>
            </a:r>
            <a:r>
              <a:rPr lang="en-US" altLang="zh-CN" sz="2000" dirty="0" err="1">
                <a:solidFill>
                  <a:schemeClr val="bg1"/>
                </a:solidFill>
              </a:rPr>
              <a:t>config</a:t>
            </a:r>
            <a:r>
              <a:rPr lang="en-US" altLang="zh-CN" sz="2000" dirty="0" smtClean="0">
                <a:solidFill>
                  <a:schemeClr val="bg1"/>
                </a:solidFill>
              </a:rPr>
              <a:t>)</a:t>
            </a:r>
            <a:endParaRPr lang="en-US" altLang="zh-CN" sz="2000" dirty="0">
              <a:solidFill>
                <a:schemeClr val="bg1"/>
              </a:solidFill>
            </a:endParaRPr>
          </a:p>
          <a:p>
            <a:pPr>
              <a:buSzPct val="100000"/>
              <a:buFontTx/>
              <a:buChar char="•"/>
            </a:pPr>
            <a:r>
              <a:rPr lang="en-US" altLang="zh-CN" sz="2000" dirty="0" smtClean="0">
                <a:solidFill>
                  <a:schemeClr val="bg1"/>
                </a:solidFill>
              </a:rPr>
              <a:t> </a:t>
            </a:r>
            <a:r>
              <a:rPr lang="en-US" altLang="zh-CN" sz="2000" dirty="0" err="1" smtClean="0">
                <a:solidFill>
                  <a:schemeClr val="bg1"/>
                </a:solidFill>
              </a:rPr>
              <a:t>rs.status</a:t>
            </a:r>
            <a:r>
              <a:rPr lang="en-US" altLang="zh-CN" sz="2000" dirty="0">
                <a:solidFill>
                  <a:schemeClr val="bg1"/>
                </a:solidFill>
              </a:rPr>
              <a:t>() //</a:t>
            </a:r>
            <a:r>
              <a:rPr lang="zh-CN" altLang="en-US" sz="2000" dirty="0">
                <a:solidFill>
                  <a:schemeClr val="bg1"/>
                </a:solidFill>
              </a:rPr>
              <a:t>查看状态</a:t>
            </a:r>
          </a:p>
          <a:p>
            <a:pPr>
              <a:buSzPct val="100000"/>
              <a:buFontTx/>
              <a:buChar char="•"/>
            </a:pPr>
            <a:r>
              <a:rPr lang="zh-CN" altLang="en-US" sz="2000" dirty="0" smtClean="0">
                <a:solidFill>
                  <a:schemeClr val="bg1"/>
                </a:solidFill>
              </a:rPr>
              <a:t> 如果两个从上的状态为</a:t>
            </a:r>
            <a:r>
              <a:rPr lang="en-US" altLang="zh-CN" sz="2000" dirty="0" smtClean="0">
                <a:solidFill>
                  <a:schemeClr val="bg1"/>
                </a:solidFill>
              </a:rPr>
              <a:t>"</a:t>
            </a:r>
            <a:r>
              <a:rPr lang="en-US" altLang="zh-CN" sz="2000" dirty="0" err="1" smtClean="0">
                <a:solidFill>
                  <a:schemeClr val="bg1"/>
                </a:solidFill>
              </a:rPr>
              <a:t>stateStr</a:t>
            </a:r>
            <a:r>
              <a:rPr lang="en-US" altLang="zh-CN" sz="2000" dirty="0" smtClean="0">
                <a:solidFill>
                  <a:schemeClr val="bg1"/>
                </a:solidFill>
              </a:rPr>
              <a:t>" : "STARTUP", </a:t>
            </a:r>
            <a:r>
              <a:rPr lang="zh-CN" altLang="en-US" sz="2000" dirty="0" smtClean="0">
                <a:solidFill>
                  <a:schemeClr val="bg1"/>
                </a:solidFill>
              </a:rPr>
              <a:t>则需要进行如下操作</a:t>
            </a:r>
            <a:endParaRPr lang="en-US" altLang="zh-CN" sz="2000" dirty="0" smtClean="0">
              <a:solidFill>
                <a:schemeClr val="bg1"/>
              </a:solidFill>
            </a:endParaRPr>
          </a:p>
          <a:p>
            <a:pPr>
              <a:buSzPct val="100000"/>
              <a:buFontTx/>
              <a:buChar char="•"/>
            </a:pPr>
            <a:r>
              <a:rPr lang="en-US" altLang="zh-CN" sz="2000" dirty="0" smtClean="0">
                <a:solidFill>
                  <a:schemeClr val="bg1"/>
                </a:solidFill>
              </a:rPr>
              <a:t>&gt; </a:t>
            </a:r>
            <a:r>
              <a:rPr lang="en-US" altLang="zh-CN" sz="2000" dirty="0" err="1" smtClean="0">
                <a:solidFill>
                  <a:schemeClr val="bg1"/>
                </a:solidFill>
              </a:rPr>
              <a:t>var</a:t>
            </a:r>
            <a:r>
              <a:rPr lang="en-US" altLang="zh-CN" sz="2000" dirty="0" smtClean="0">
                <a:solidFill>
                  <a:schemeClr val="bg1"/>
                </a:solidFill>
              </a:rPr>
              <a:t> </a:t>
            </a:r>
            <a:r>
              <a:rPr lang="en-US" altLang="zh-CN" sz="2000" dirty="0" err="1" smtClean="0">
                <a:solidFill>
                  <a:schemeClr val="bg1"/>
                </a:solidFill>
              </a:rPr>
              <a:t>config</a:t>
            </a:r>
            <a:r>
              <a:rPr lang="en-US" altLang="zh-CN" sz="2000" dirty="0" smtClean="0">
                <a:solidFill>
                  <a:schemeClr val="bg1"/>
                </a:solidFill>
              </a:rPr>
              <a:t>={_id:"</a:t>
            </a:r>
            <a:r>
              <a:rPr lang="en-US" altLang="zh-CN" sz="2000" dirty="0" err="1" smtClean="0">
                <a:solidFill>
                  <a:schemeClr val="bg1"/>
                </a:solidFill>
              </a:rPr>
              <a:t>aminglinux</a:t>
            </a:r>
            <a:r>
              <a:rPr lang="en-US" altLang="zh-CN" sz="2000" dirty="0" smtClean="0">
                <a:solidFill>
                  <a:schemeClr val="bg1"/>
                </a:solidFill>
              </a:rPr>
              <a:t>",members:[{_id:0,host</a:t>
            </a:r>
            <a:r>
              <a:rPr lang="en-US" altLang="zh-CN" sz="2000" dirty="0" smtClean="0">
                <a:solidFill>
                  <a:schemeClr val="bg1"/>
                </a:solidFill>
              </a:rPr>
              <a:t>:"192.168.133.130:27017</a:t>
            </a:r>
            <a:r>
              <a:rPr lang="en-US" altLang="zh-CN" sz="2000" dirty="0" smtClean="0">
                <a:solidFill>
                  <a:schemeClr val="bg1"/>
                </a:solidFill>
              </a:rPr>
              <a:t>"},{_id:1,host</a:t>
            </a:r>
            <a:r>
              <a:rPr lang="en-US" altLang="zh-CN" sz="2000" dirty="0" smtClean="0">
                <a:solidFill>
                  <a:schemeClr val="bg1"/>
                </a:solidFill>
              </a:rPr>
              <a:t>:"192.168.133.132:27017</a:t>
            </a:r>
            <a:r>
              <a:rPr lang="en-US" altLang="zh-CN" sz="2000" dirty="0" smtClean="0">
                <a:solidFill>
                  <a:schemeClr val="bg1"/>
                </a:solidFill>
              </a:rPr>
              <a:t>"},{_id:2,host</a:t>
            </a:r>
            <a:r>
              <a:rPr lang="en-US" altLang="zh-CN" sz="2000" dirty="0" smtClean="0">
                <a:solidFill>
                  <a:schemeClr val="bg1"/>
                </a:solidFill>
              </a:rPr>
              <a:t>:"192.168.133.133:27017</a:t>
            </a:r>
            <a:r>
              <a:rPr lang="en-US" altLang="zh-CN" sz="2000" dirty="0" smtClean="0">
                <a:solidFill>
                  <a:schemeClr val="bg1"/>
                </a:solidFill>
              </a:rPr>
              <a:t>"}]}</a:t>
            </a:r>
          </a:p>
          <a:p>
            <a:pPr>
              <a:buSzPct val="100000"/>
              <a:buFontTx/>
              <a:buChar char="•"/>
            </a:pPr>
            <a:r>
              <a:rPr lang="en-US" altLang="zh-CN" sz="2000" dirty="0" smtClean="0">
                <a:solidFill>
                  <a:schemeClr val="bg1"/>
                </a:solidFill>
              </a:rPr>
              <a:t> </a:t>
            </a:r>
            <a:r>
              <a:rPr lang="en-US" altLang="zh-CN" sz="2000" dirty="0" smtClean="0">
                <a:solidFill>
                  <a:schemeClr val="bg1"/>
                </a:solidFill>
              </a:rPr>
              <a:t>&gt;</a:t>
            </a:r>
            <a:r>
              <a:rPr lang="en-US" altLang="zh-CN" sz="2000" dirty="0" err="1">
                <a:solidFill>
                  <a:schemeClr val="bg1"/>
                </a:solidFill>
              </a:rPr>
              <a:t>rs.reconfig</a:t>
            </a:r>
            <a:r>
              <a:rPr lang="en-US" altLang="zh-CN" sz="2000" dirty="0">
                <a:solidFill>
                  <a:schemeClr val="bg1"/>
                </a:solidFill>
              </a:rPr>
              <a:t>(</a:t>
            </a:r>
            <a:r>
              <a:rPr lang="en-US" altLang="zh-CN" sz="2000" dirty="0" err="1">
                <a:solidFill>
                  <a:schemeClr val="bg1"/>
                </a:solidFill>
              </a:rPr>
              <a:t>config</a:t>
            </a:r>
            <a:r>
              <a:rPr lang="en-US" altLang="zh-CN" sz="2000" dirty="0">
                <a:solidFill>
                  <a:schemeClr val="bg1"/>
                </a:solidFill>
              </a:rPr>
              <a:t>)</a:t>
            </a:r>
          </a:p>
          <a:p>
            <a:pPr>
              <a:buSzPct val="100000"/>
              <a:buFontTx/>
              <a:buChar char="•"/>
            </a:pPr>
            <a:r>
              <a:rPr lang="zh-CN" altLang="en-US" sz="2000" dirty="0" smtClean="0">
                <a:solidFill>
                  <a:schemeClr val="bg1"/>
                </a:solidFill>
              </a:rPr>
              <a:t> 此时</a:t>
            </a:r>
            <a:r>
              <a:rPr lang="zh-CN" altLang="en-US" sz="2000" dirty="0">
                <a:solidFill>
                  <a:schemeClr val="bg1"/>
                </a:solidFill>
              </a:rPr>
              <a:t>再次查看</a:t>
            </a:r>
            <a:r>
              <a:rPr lang="en-US" altLang="zh-CN" sz="2000" dirty="0" err="1">
                <a:solidFill>
                  <a:schemeClr val="bg1"/>
                </a:solidFill>
              </a:rPr>
              <a:t>rs.status</a:t>
            </a:r>
            <a:r>
              <a:rPr lang="en-US" altLang="zh-CN" sz="2000" dirty="0">
                <a:solidFill>
                  <a:schemeClr val="bg1"/>
                </a:solidFill>
              </a:rPr>
              <a:t>()</a:t>
            </a:r>
            <a:r>
              <a:rPr lang="zh-CN" altLang="en-US" sz="2000" dirty="0">
                <a:solidFill>
                  <a:schemeClr val="bg1"/>
                </a:solidFill>
              </a:rPr>
              <a:t>会发现从的状态变为</a:t>
            </a:r>
            <a:r>
              <a:rPr lang="en-US" altLang="zh-CN" sz="2000" dirty="0">
                <a:solidFill>
                  <a:schemeClr val="bg1"/>
                </a:solidFill>
              </a:rPr>
              <a:t>SECONDARY</a:t>
            </a: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MongoDB</a:t>
            </a:r>
            <a:r>
              <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副本</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集搭建</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2318123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2862322"/>
          </a:xfrm>
          <a:prstGeom prst="rect">
            <a:avLst/>
          </a:prstGeom>
        </p:spPr>
        <p:txBody>
          <a:bodyPr wrap="square">
            <a:spAutoFit/>
          </a:bodyPr>
          <a:lstStyle/>
          <a:p>
            <a:pPr>
              <a:buSzPct val="100000"/>
              <a:buFontTx/>
              <a:buChar char="•"/>
            </a:pPr>
            <a:r>
              <a:rPr lang="zh-CN" altLang="en-US" sz="2000" dirty="0" smtClean="0">
                <a:solidFill>
                  <a:schemeClr val="bg1"/>
                </a:solidFill>
              </a:rPr>
              <a:t> 主上</a:t>
            </a:r>
            <a:r>
              <a:rPr lang="zh-CN" altLang="en-US" sz="2000" dirty="0">
                <a:solidFill>
                  <a:schemeClr val="bg1"/>
                </a:solidFill>
              </a:rPr>
              <a:t>建库，建集合</a:t>
            </a:r>
          </a:p>
          <a:p>
            <a:pPr>
              <a:buSzPct val="100000"/>
              <a:buFontTx/>
              <a:buChar char="•"/>
            </a:pPr>
            <a:r>
              <a:rPr lang="en-US" altLang="zh-CN" sz="2000" dirty="0" smtClean="0">
                <a:solidFill>
                  <a:schemeClr val="bg1"/>
                </a:solidFill>
              </a:rPr>
              <a:t> &gt;</a:t>
            </a:r>
            <a:r>
              <a:rPr lang="en-US" altLang="zh-CN" sz="2000" dirty="0">
                <a:solidFill>
                  <a:schemeClr val="bg1"/>
                </a:solidFill>
              </a:rPr>
              <a:t>use </a:t>
            </a:r>
            <a:r>
              <a:rPr lang="en-US" altLang="zh-CN" sz="2000" dirty="0" err="1">
                <a:solidFill>
                  <a:schemeClr val="bg1"/>
                </a:solidFill>
              </a:rPr>
              <a:t>mydb</a:t>
            </a:r>
            <a:endParaRPr lang="en-US" altLang="zh-CN" sz="2000" dirty="0">
              <a:solidFill>
                <a:schemeClr val="bg1"/>
              </a:solidFill>
            </a:endParaRPr>
          </a:p>
          <a:p>
            <a:pPr>
              <a:buSzPct val="100000"/>
              <a:buFontTx/>
              <a:buChar char="•"/>
            </a:pPr>
            <a:r>
              <a:rPr lang="en-US" altLang="zh-CN" sz="2000" dirty="0" smtClean="0">
                <a:solidFill>
                  <a:schemeClr val="bg1"/>
                </a:solidFill>
              </a:rPr>
              <a:t> &gt;</a:t>
            </a:r>
            <a:r>
              <a:rPr lang="en-US" altLang="zh-CN" sz="2000" dirty="0" err="1">
                <a:solidFill>
                  <a:schemeClr val="bg1"/>
                </a:solidFill>
              </a:rPr>
              <a:t>db.acc.insert</a:t>
            </a:r>
            <a:r>
              <a:rPr lang="en-US" altLang="zh-CN" sz="2000" dirty="0">
                <a:solidFill>
                  <a:schemeClr val="bg1"/>
                </a:solidFill>
              </a:rPr>
              <a:t>({AccountID:1,UserName:"123",password:"123456"})</a:t>
            </a:r>
          </a:p>
          <a:p>
            <a:pPr>
              <a:buSzPct val="100000"/>
              <a:buFontTx/>
              <a:buChar char="•"/>
            </a:pPr>
            <a:r>
              <a:rPr lang="en-US" altLang="zh-CN" sz="2000" dirty="0" smtClean="0">
                <a:solidFill>
                  <a:schemeClr val="bg1"/>
                </a:solidFill>
              </a:rPr>
              <a:t> &gt;</a:t>
            </a:r>
            <a:r>
              <a:rPr lang="en-US" altLang="zh-CN" sz="2000" dirty="0">
                <a:solidFill>
                  <a:schemeClr val="bg1"/>
                </a:solidFill>
              </a:rPr>
              <a:t>show </a:t>
            </a:r>
            <a:r>
              <a:rPr lang="en-US" altLang="zh-CN" sz="2000" dirty="0" err="1">
                <a:solidFill>
                  <a:schemeClr val="bg1"/>
                </a:solidFill>
              </a:rPr>
              <a:t>dbs</a:t>
            </a:r>
            <a:endParaRPr lang="en-US" altLang="zh-CN" sz="2000" dirty="0">
              <a:solidFill>
                <a:schemeClr val="bg1"/>
              </a:solidFill>
            </a:endParaRPr>
          </a:p>
          <a:p>
            <a:pPr>
              <a:buSzPct val="100000"/>
              <a:buFontTx/>
              <a:buChar char="•"/>
            </a:pPr>
            <a:r>
              <a:rPr lang="zh-CN" altLang="en-US" sz="2000" dirty="0" smtClean="0">
                <a:solidFill>
                  <a:schemeClr val="bg1"/>
                </a:solidFill>
              </a:rPr>
              <a:t> 从</a:t>
            </a:r>
            <a:r>
              <a:rPr lang="zh-CN" altLang="en-US" sz="2000" dirty="0">
                <a:solidFill>
                  <a:schemeClr val="bg1"/>
                </a:solidFill>
              </a:rPr>
              <a:t>上查看</a:t>
            </a:r>
          </a:p>
          <a:p>
            <a:pPr>
              <a:buSzPct val="100000"/>
              <a:buFontTx/>
              <a:buChar char="•"/>
            </a:pPr>
            <a:r>
              <a:rPr lang="en-US" altLang="zh-CN" sz="2000" dirty="0" smtClean="0">
                <a:solidFill>
                  <a:schemeClr val="bg1"/>
                </a:solidFill>
              </a:rPr>
              <a:t> &gt;</a:t>
            </a:r>
            <a:r>
              <a:rPr lang="en-US" altLang="zh-CN" sz="2000" dirty="0">
                <a:solidFill>
                  <a:schemeClr val="bg1"/>
                </a:solidFill>
              </a:rPr>
              <a:t>show </a:t>
            </a:r>
            <a:r>
              <a:rPr lang="en-US" altLang="zh-CN" sz="2000" dirty="0" err="1">
                <a:solidFill>
                  <a:schemeClr val="bg1"/>
                </a:solidFill>
              </a:rPr>
              <a:t>dbs</a:t>
            </a:r>
            <a:r>
              <a:rPr lang="en-US" altLang="zh-CN" sz="2000" dirty="0">
                <a:solidFill>
                  <a:schemeClr val="bg1"/>
                </a:solidFill>
              </a:rPr>
              <a:t>   </a:t>
            </a:r>
          </a:p>
          <a:p>
            <a:pPr>
              <a:buSzPct val="100000"/>
              <a:buFontTx/>
              <a:buChar char="•"/>
            </a:pPr>
            <a:r>
              <a:rPr lang="zh-CN" altLang="en-US" sz="2000" dirty="0" smtClean="0">
                <a:solidFill>
                  <a:schemeClr val="bg1"/>
                </a:solidFill>
              </a:rPr>
              <a:t> 若</a:t>
            </a:r>
            <a:r>
              <a:rPr lang="zh-CN" altLang="en-US" sz="2000" dirty="0">
                <a:solidFill>
                  <a:schemeClr val="bg1"/>
                </a:solidFill>
              </a:rPr>
              <a:t>出现错误</a:t>
            </a:r>
            <a:r>
              <a:rPr lang="en-US" altLang="zh-CN" sz="2000" dirty="0">
                <a:solidFill>
                  <a:schemeClr val="bg1"/>
                </a:solidFill>
              </a:rPr>
              <a:t>Error: </a:t>
            </a:r>
            <a:r>
              <a:rPr lang="en-US" altLang="zh-CN" sz="2000" dirty="0" err="1">
                <a:solidFill>
                  <a:schemeClr val="bg1"/>
                </a:solidFill>
              </a:rPr>
              <a:t>listDatabases</a:t>
            </a:r>
            <a:r>
              <a:rPr lang="en-US" altLang="zh-CN" sz="2000" dirty="0">
                <a:solidFill>
                  <a:schemeClr val="bg1"/>
                </a:solidFill>
              </a:rPr>
              <a:t> failed:{ "note" : "from </a:t>
            </a:r>
            <a:r>
              <a:rPr lang="en-US" altLang="zh-CN" sz="2000" dirty="0" err="1">
                <a:solidFill>
                  <a:schemeClr val="bg1"/>
                </a:solidFill>
              </a:rPr>
              <a:t>execCommand</a:t>
            </a:r>
            <a:r>
              <a:rPr lang="en-US" altLang="zh-CN" sz="2000" dirty="0">
                <a:solidFill>
                  <a:schemeClr val="bg1"/>
                </a:solidFill>
              </a:rPr>
              <a:t>", "ok" : 0, "</a:t>
            </a:r>
            <a:r>
              <a:rPr lang="en-US" altLang="zh-CN" sz="2000" dirty="0" err="1">
                <a:solidFill>
                  <a:schemeClr val="bg1"/>
                </a:solidFill>
              </a:rPr>
              <a:t>errmsg</a:t>
            </a:r>
            <a:r>
              <a:rPr lang="en-US" altLang="zh-CN" sz="2000" dirty="0">
                <a:solidFill>
                  <a:schemeClr val="bg1"/>
                </a:solidFill>
              </a:rPr>
              <a:t>" : "not master" }</a:t>
            </a:r>
            <a:r>
              <a:rPr lang="zh-CN" altLang="en-US" sz="2000" dirty="0">
                <a:solidFill>
                  <a:schemeClr val="bg1"/>
                </a:solidFill>
              </a:rPr>
              <a:t>，需要执行</a:t>
            </a:r>
          </a:p>
          <a:p>
            <a:pPr>
              <a:buSzPct val="100000"/>
              <a:buFontTx/>
              <a:buChar char="•"/>
            </a:pPr>
            <a:r>
              <a:rPr lang="en-US" altLang="zh-CN" sz="2000" dirty="0" smtClean="0">
                <a:solidFill>
                  <a:schemeClr val="bg1"/>
                </a:solidFill>
              </a:rPr>
              <a:t> &gt;</a:t>
            </a:r>
            <a:r>
              <a:rPr lang="en-US" altLang="zh-CN" sz="2000" dirty="0" err="1">
                <a:solidFill>
                  <a:schemeClr val="bg1"/>
                </a:solidFill>
              </a:rPr>
              <a:t>rs.slaveok</a:t>
            </a:r>
            <a:r>
              <a:rPr lang="en-US" altLang="zh-CN" sz="2000" dirty="0">
                <a:solidFill>
                  <a:schemeClr val="bg1"/>
                </a:solidFill>
              </a:rPr>
              <a:t>() </a:t>
            </a: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MongoDB</a:t>
            </a:r>
            <a:r>
              <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副本</a:t>
            </a:r>
            <a:r>
              <a:rPr lang="zh-CN" altLang="en-US"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集测试</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4369832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3477875"/>
          </a:xfrm>
          <a:prstGeom prst="rect">
            <a:avLst/>
          </a:prstGeom>
        </p:spPr>
        <p:txBody>
          <a:bodyPr wrap="square">
            <a:spAutoFit/>
          </a:bodyPr>
          <a:lstStyle/>
          <a:p>
            <a:pPr>
              <a:buSzPct val="100000"/>
              <a:buFontTx/>
              <a:buChar char="•"/>
            </a:pPr>
            <a:r>
              <a:rPr lang="zh-CN" altLang="en-US" sz="2000" dirty="0" smtClean="0">
                <a:solidFill>
                  <a:schemeClr val="bg1"/>
                </a:solidFill>
              </a:rPr>
              <a:t> 默认</a:t>
            </a:r>
            <a:r>
              <a:rPr lang="zh-CN" altLang="en-US" sz="2000" dirty="0">
                <a:solidFill>
                  <a:schemeClr val="bg1"/>
                </a:solidFill>
              </a:rPr>
              <a:t>三台机器权重都为</a:t>
            </a:r>
            <a:r>
              <a:rPr lang="en-US" altLang="zh-CN" sz="2000" dirty="0">
                <a:solidFill>
                  <a:schemeClr val="bg1"/>
                </a:solidFill>
              </a:rPr>
              <a:t>1</a:t>
            </a:r>
            <a:r>
              <a:rPr lang="zh-CN" altLang="en-US" sz="2000" dirty="0">
                <a:solidFill>
                  <a:schemeClr val="bg1"/>
                </a:solidFill>
              </a:rPr>
              <a:t>，如果任何一个权重设置为比其他的高，则该台机器马上切换为</a:t>
            </a:r>
            <a:r>
              <a:rPr lang="en-US" altLang="zh-CN" sz="2000" dirty="0">
                <a:solidFill>
                  <a:schemeClr val="bg1"/>
                </a:solidFill>
              </a:rPr>
              <a:t>primary</a:t>
            </a:r>
            <a:r>
              <a:rPr lang="zh-CN" altLang="en-US" sz="2000" dirty="0">
                <a:solidFill>
                  <a:schemeClr val="bg1"/>
                </a:solidFill>
              </a:rPr>
              <a:t>角色，所以我们预设三台机器的权重分别为</a:t>
            </a:r>
            <a:r>
              <a:rPr lang="zh-CN" altLang="en-US" sz="2000" dirty="0" smtClean="0">
                <a:solidFill>
                  <a:schemeClr val="bg1"/>
                </a:solidFill>
              </a:rPr>
              <a:t>：</a:t>
            </a:r>
            <a:r>
              <a:rPr lang="en-US" altLang="zh-CN" sz="2000" dirty="0" smtClean="0">
                <a:solidFill>
                  <a:schemeClr val="bg1"/>
                </a:solidFill>
              </a:rPr>
              <a:t>130:3,132:2,133:1</a:t>
            </a:r>
            <a:endParaRPr lang="en-US" altLang="zh-CN" sz="2000" dirty="0">
              <a:solidFill>
                <a:schemeClr val="bg1"/>
              </a:solidFill>
            </a:endParaRPr>
          </a:p>
          <a:p>
            <a:pPr>
              <a:buSzPct val="100000"/>
              <a:buFontTx/>
              <a:buChar char="•"/>
            </a:pPr>
            <a:r>
              <a:rPr lang="zh-CN" altLang="en-US" sz="2000" dirty="0" smtClean="0">
                <a:solidFill>
                  <a:schemeClr val="bg1"/>
                </a:solidFill>
              </a:rPr>
              <a:t> 在</a:t>
            </a:r>
            <a:r>
              <a:rPr lang="zh-CN" altLang="en-US" sz="2000" dirty="0">
                <a:solidFill>
                  <a:schemeClr val="bg1"/>
                </a:solidFill>
              </a:rPr>
              <a:t>主上执行</a:t>
            </a:r>
          </a:p>
          <a:p>
            <a:pPr>
              <a:buSzPct val="100000"/>
              <a:buFontTx/>
              <a:buChar char="•"/>
            </a:pPr>
            <a:r>
              <a:rPr lang="en-US" altLang="zh-CN" sz="2000" dirty="0" smtClean="0">
                <a:solidFill>
                  <a:schemeClr val="bg1"/>
                </a:solidFill>
              </a:rPr>
              <a:t> </a:t>
            </a:r>
            <a:r>
              <a:rPr lang="en-US" altLang="zh-CN" sz="2000" dirty="0" err="1" smtClean="0">
                <a:solidFill>
                  <a:schemeClr val="bg1"/>
                </a:solidFill>
              </a:rPr>
              <a:t>cfg</a:t>
            </a:r>
            <a:r>
              <a:rPr lang="en-US" altLang="zh-CN" sz="2000" dirty="0" smtClean="0">
                <a:solidFill>
                  <a:schemeClr val="bg1"/>
                </a:solidFill>
              </a:rPr>
              <a:t> </a:t>
            </a:r>
            <a:r>
              <a:rPr lang="en-US" altLang="zh-CN" sz="2000" dirty="0">
                <a:solidFill>
                  <a:schemeClr val="bg1"/>
                </a:solidFill>
              </a:rPr>
              <a:t>= </a:t>
            </a:r>
            <a:r>
              <a:rPr lang="en-US" altLang="zh-CN" sz="2000" dirty="0" err="1">
                <a:solidFill>
                  <a:schemeClr val="bg1"/>
                </a:solidFill>
              </a:rPr>
              <a:t>rs.conf</a:t>
            </a:r>
            <a:r>
              <a:rPr lang="en-US" altLang="zh-CN" sz="2000" dirty="0">
                <a:solidFill>
                  <a:schemeClr val="bg1"/>
                </a:solidFill>
              </a:rPr>
              <a:t>()</a:t>
            </a:r>
          </a:p>
          <a:p>
            <a:pPr>
              <a:buSzPct val="100000"/>
              <a:buFontTx/>
              <a:buChar char="•"/>
            </a:pPr>
            <a:r>
              <a:rPr lang="en-US" altLang="zh-CN" sz="2000" dirty="0" smtClean="0">
                <a:solidFill>
                  <a:schemeClr val="bg1"/>
                </a:solidFill>
              </a:rPr>
              <a:t> </a:t>
            </a:r>
            <a:r>
              <a:rPr lang="en-US" altLang="zh-CN" sz="2000" dirty="0" err="1" smtClean="0">
                <a:solidFill>
                  <a:schemeClr val="bg1"/>
                </a:solidFill>
              </a:rPr>
              <a:t>cfg.members</a:t>
            </a:r>
            <a:r>
              <a:rPr lang="en-US" altLang="zh-CN" sz="2000" dirty="0" smtClean="0">
                <a:solidFill>
                  <a:schemeClr val="bg1"/>
                </a:solidFill>
              </a:rPr>
              <a:t>[0</a:t>
            </a:r>
            <a:r>
              <a:rPr lang="en-US" altLang="zh-CN" sz="2000" dirty="0">
                <a:solidFill>
                  <a:schemeClr val="bg1"/>
                </a:solidFill>
              </a:rPr>
              <a:t>].priority = 3</a:t>
            </a:r>
          </a:p>
          <a:p>
            <a:pPr>
              <a:buSzPct val="100000"/>
              <a:buFontTx/>
              <a:buChar char="•"/>
            </a:pPr>
            <a:r>
              <a:rPr lang="en-US" altLang="zh-CN" sz="2000" dirty="0" smtClean="0">
                <a:solidFill>
                  <a:schemeClr val="bg1"/>
                </a:solidFill>
              </a:rPr>
              <a:t> </a:t>
            </a:r>
            <a:r>
              <a:rPr lang="en-US" altLang="zh-CN" sz="2000" dirty="0" err="1" smtClean="0">
                <a:solidFill>
                  <a:schemeClr val="bg1"/>
                </a:solidFill>
              </a:rPr>
              <a:t>cfg.members</a:t>
            </a:r>
            <a:r>
              <a:rPr lang="en-US" altLang="zh-CN" sz="2000" dirty="0" smtClean="0">
                <a:solidFill>
                  <a:schemeClr val="bg1"/>
                </a:solidFill>
              </a:rPr>
              <a:t>[1</a:t>
            </a:r>
            <a:r>
              <a:rPr lang="en-US" altLang="zh-CN" sz="2000" dirty="0">
                <a:solidFill>
                  <a:schemeClr val="bg1"/>
                </a:solidFill>
              </a:rPr>
              <a:t>].priority = 2</a:t>
            </a:r>
          </a:p>
          <a:p>
            <a:pPr>
              <a:buSzPct val="100000"/>
              <a:buFontTx/>
              <a:buChar char="•"/>
            </a:pPr>
            <a:r>
              <a:rPr lang="en-US" altLang="zh-CN" sz="2000" dirty="0" smtClean="0">
                <a:solidFill>
                  <a:schemeClr val="bg1"/>
                </a:solidFill>
              </a:rPr>
              <a:t> </a:t>
            </a:r>
            <a:r>
              <a:rPr lang="en-US" altLang="zh-CN" sz="2000" dirty="0" err="1" smtClean="0">
                <a:solidFill>
                  <a:schemeClr val="bg1"/>
                </a:solidFill>
              </a:rPr>
              <a:t>cfg.members</a:t>
            </a:r>
            <a:r>
              <a:rPr lang="en-US" altLang="zh-CN" sz="2000" dirty="0" smtClean="0">
                <a:solidFill>
                  <a:schemeClr val="bg1"/>
                </a:solidFill>
              </a:rPr>
              <a:t>[2</a:t>
            </a:r>
            <a:r>
              <a:rPr lang="en-US" altLang="zh-CN" sz="2000" dirty="0">
                <a:solidFill>
                  <a:schemeClr val="bg1"/>
                </a:solidFill>
              </a:rPr>
              <a:t>].priority = 1</a:t>
            </a:r>
          </a:p>
          <a:p>
            <a:pPr>
              <a:buSzPct val="100000"/>
              <a:buFontTx/>
              <a:buChar char="•"/>
            </a:pPr>
            <a:r>
              <a:rPr lang="en-US" altLang="zh-CN" sz="2000" dirty="0" smtClean="0">
                <a:solidFill>
                  <a:schemeClr val="bg1"/>
                </a:solidFill>
              </a:rPr>
              <a:t> </a:t>
            </a:r>
            <a:r>
              <a:rPr lang="en-US" altLang="zh-CN" sz="2000" dirty="0" err="1" smtClean="0">
                <a:solidFill>
                  <a:schemeClr val="bg1"/>
                </a:solidFill>
              </a:rPr>
              <a:t>rs.reconfig</a:t>
            </a:r>
            <a:r>
              <a:rPr lang="en-US" altLang="zh-CN" sz="2000" dirty="0" smtClean="0">
                <a:solidFill>
                  <a:schemeClr val="bg1"/>
                </a:solidFill>
              </a:rPr>
              <a:t>(</a:t>
            </a:r>
            <a:r>
              <a:rPr lang="en-US" altLang="zh-CN" sz="2000" dirty="0" err="1" smtClean="0">
                <a:solidFill>
                  <a:schemeClr val="bg1"/>
                </a:solidFill>
              </a:rPr>
              <a:t>cfg</a:t>
            </a:r>
            <a:r>
              <a:rPr lang="en-US" altLang="zh-CN" sz="2000" dirty="0">
                <a:solidFill>
                  <a:schemeClr val="bg1"/>
                </a:solidFill>
              </a:rPr>
              <a:t>)</a:t>
            </a:r>
          </a:p>
          <a:p>
            <a:pPr>
              <a:buSzPct val="100000"/>
              <a:buFontTx/>
              <a:buChar char="•"/>
            </a:pPr>
            <a:r>
              <a:rPr lang="zh-CN" altLang="en-US" sz="2000" dirty="0" smtClean="0">
                <a:solidFill>
                  <a:schemeClr val="bg1"/>
                </a:solidFill>
              </a:rPr>
              <a:t> 这样</a:t>
            </a:r>
            <a:r>
              <a:rPr lang="zh-CN" altLang="en-US" sz="2000" dirty="0">
                <a:solidFill>
                  <a:schemeClr val="bg1"/>
                </a:solidFill>
              </a:rPr>
              <a:t>的话，第二个节点将会成为候选主节点。</a:t>
            </a:r>
          </a:p>
          <a:p>
            <a:pPr>
              <a:buSzPct val="100000"/>
              <a:buFontTx/>
              <a:buChar char="•"/>
            </a:pPr>
            <a:r>
              <a:rPr lang="zh-CN" altLang="en-US" sz="2000" dirty="0" smtClean="0">
                <a:solidFill>
                  <a:schemeClr val="bg1"/>
                </a:solidFill>
              </a:rPr>
              <a:t> 主上</a:t>
            </a:r>
            <a:r>
              <a:rPr lang="zh-CN" altLang="en-US" sz="2000" dirty="0">
                <a:solidFill>
                  <a:schemeClr val="bg1"/>
                </a:solidFill>
              </a:rPr>
              <a:t>执行 </a:t>
            </a:r>
            <a:r>
              <a:rPr lang="en-US" altLang="zh-CN" sz="2000" dirty="0" err="1">
                <a:solidFill>
                  <a:schemeClr val="bg1"/>
                </a:solidFill>
              </a:rPr>
              <a:t>iptables</a:t>
            </a:r>
            <a:r>
              <a:rPr lang="en-US" altLang="zh-CN" sz="2000" dirty="0">
                <a:solidFill>
                  <a:schemeClr val="bg1"/>
                </a:solidFill>
              </a:rPr>
              <a:t> -I INPUT -p </a:t>
            </a:r>
            <a:r>
              <a:rPr lang="en-US" altLang="zh-CN" sz="2000" dirty="0" err="1">
                <a:solidFill>
                  <a:schemeClr val="bg1"/>
                </a:solidFill>
              </a:rPr>
              <a:t>tcp</a:t>
            </a:r>
            <a:r>
              <a:rPr lang="en-US" altLang="zh-CN" sz="2000" dirty="0">
                <a:solidFill>
                  <a:schemeClr val="bg1"/>
                </a:solidFill>
              </a:rPr>
              <a:t> --</a:t>
            </a:r>
            <a:r>
              <a:rPr lang="en-US" altLang="zh-CN" sz="2000" dirty="0" err="1">
                <a:solidFill>
                  <a:schemeClr val="bg1"/>
                </a:solidFill>
              </a:rPr>
              <a:t>dport</a:t>
            </a:r>
            <a:r>
              <a:rPr lang="en-US" altLang="zh-CN" sz="2000" dirty="0">
                <a:solidFill>
                  <a:schemeClr val="bg1"/>
                </a:solidFill>
              </a:rPr>
              <a:t> 27017 -j DROP</a:t>
            </a: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zh-CN" altLang="en-US"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副本集</a:t>
            </a:r>
            <a:r>
              <a:rPr lang="zh-CN" altLang="en-US" sz="4000" dirty="0">
                <a:solidFill>
                  <a:schemeClr val="bg1"/>
                </a:solidFill>
                <a:latin typeface="黑体" panose="02010609060101010101" pitchFamily="49" charset="-122"/>
                <a:ea typeface="黑体" panose="02010609060101010101" pitchFamily="49" charset="-122"/>
              </a:rPr>
              <a:t>更改权重模拟主宕机</a:t>
            </a:r>
            <a:endParaRPr lang="zh-CN" altLang="en-US" sz="4000" dirty="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Tree>
    <p:extLst>
      <p:ext uri="{BB962C8B-B14F-4D97-AF65-F5344CB8AC3E}">
        <p14:creationId xmlns:p14="http://schemas.microsoft.com/office/powerpoint/2010/main" val="36818493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3170099"/>
          </a:xfrm>
          <a:prstGeom prst="rect">
            <a:avLst/>
          </a:prstGeom>
        </p:spPr>
        <p:txBody>
          <a:bodyPr wrap="square">
            <a:spAutoFit/>
          </a:bodyPr>
          <a:lstStyle/>
          <a:p>
            <a:pPr>
              <a:buSzPct val="100000"/>
              <a:buFontTx/>
              <a:buChar char="•"/>
            </a:pPr>
            <a:r>
              <a:rPr lang="zh-CN" altLang="en-US" sz="2000" dirty="0" smtClean="0">
                <a:solidFill>
                  <a:schemeClr val="bg1"/>
                </a:solidFill>
              </a:rPr>
              <a:t> </a:t>
            </a:r>
            <a:r>
              <a:rPr lang="zh-CN" altLang="en-US" sz="2000" dirty="0" smtClean="0">
                <a:solidFill>
                  <a:schemeClr val="bg1"/>
                </a:solidFill>
              </a:rPr>
              <a:t>分片就是将数据库进行拆分，将大型集合分隔到不同服务器上。比如，本来</a:t>
            </a:r>
            <a:r>
              <a:rPr lang="en-US" altLang="zh-CN" sz="2000" dirty="0" smtClean="0">
                <a:solidFill>
                  <a:schemeClr val="bg1"/>
                </a:solidFill>
              </a:rPr>
              <a:t>100G</a:t>
            </a:r>
            <a:r>
              <a:rPr lang="zh-CN" altLang="en-US" sz="2000" dirty="0" smtClean="0">
                <a:solidFill>
                  <a:schemeClr val="bg1"/>
                </a:solidFill>
              </a:rPr>
              <a:t>的数据，可以分割成</a:t>
            </a:r>
            <a:r>
              <a:rPr lang="en-US" altLang="zh-CN" sz="2000" dirty="0" smtClean="0">
                <a:solidFill>
                  <a:schemeClr val="bg1"/>
                </a:solidFill>
              </a:rPr>
              <a:t>10</a:t>
            </a:r>
            <a:r>
              <a:rPr lang="zh-CN" altLang="en-US" sz="2000" dirty="0" smtClean="0">
                <a:solidFill>
                  <a:schemeClr val="bg1"/>
                </a:solidFill>
              </a:rPr>
              <a:t>份存储到</a:t>
            </a:r>
            <a:r>
              <a:rPr lang="en-US" altLang="zh-CN" sz="2000" dirty="0" smtClean="0">
                <a:solidFill>
                  <a:schemeClr val="bg1"/>
                </a:solidFill>
              </a:rPr>
              <a:t>10</a:t>
            </a:r>
            <a:r>
              <a:rPr lang="zh-CN" altLang="en-US" sz="2000" dirty="0" smtClean="0">
                <a:solidFill>
                  <a:schemeClr val="bg1"/>
                </a:solidFill>
              </a:rPr>
              <a:t>台服务器上，这样每台机器只有</a:t>
            </a:r>
            <a:r>
              <a:rPr lang="en-US" altLang="zh-CN" sz="2000" dirty="0" smtClean="0">
                <a:solidFill>
                  <a:schemeClr val="bg1"/>
                </a:solidFill>
              </a:rPr>
              <a:t>10G</a:t>
            </a:r>
            <a:r>
              <a:rPr lang="zh-CN" altLang="en-US" sz="2000" dirty="0" smtClean="0">
                <a:solidFill>
                  <a:schemeClr val="bg1"/>
                </a:solidFill>
              </a:rPr>
              <a:t>的数据。</a:t>
            </a:r>
            <a:endParaRPr lang="en-US" altLang="zh-CN" sz="2000" dirty="0" smtClean="0">
              <a:solidFill>
                <a:schemeClr val="bg1"/>
              </a:solidFill>
            </a:endParaRPr>
          </a:p>
          <a:p>
            <a:pPr>
              <a:buSzPct val="100000"/>
              <a:buFontTx/>
              <a:buChar char="•"/>
            </a:pPr>
            <a:r>
              <a:rPr lang="en-US" altLang="zh-CN" sz="2000" dirty="0" smtClean="0">
                <a:solidFill>
                  <a:schemeClr val="bg1"/>
                </a:solidFill>
              </a:rPr>
              <a:t> </a:t>
            </a:r>
            <a:r>
              <a:rPr lang="zh-CN" altLang="en-US" sz="2000" dirty="0" smtClean="0">
                <a:solidFill>
                  <a:schemeClr val="bg1"/>
                </a:solidFill>
              </a:rPr>
              <a:t>通过一个</a:t>
            </a:r>
            <a:r>
              <a:rPr lang="en-US" altLang="zh-CN" sz="2000" dirty="0" smtClean="0">
                <a:solidFill>
                  <a:schemeClr val="bg1"/>
                </a:solidFill>
              </a:rPr>
              <a:t>mongos</a:t>
            </a:r>
            <a:r>
              <a:rPr lang="zh-CN" altLang="en-US" sz="2000" dirty="0" smtClean="0">
                <a:solidFill>
                  <a:schemeClr val="bg1"/>
                </a:solidFill>
              </a:rPr>
              <a:t>的进程（路由）实现分片后的数据存储与访问，也就是说</a:t>
            </a:r>
            <a:r>
              <a:rPr lang="en-US" altLang="zh-CN" sz="2000" dirty="0" smtClean="0">
                <a:solidFill>
                  <a:schemeClr val="bg1"/>
                </a:solidFill>
              </a:rPr>
              <a:t>mongos</a:t>
            </a:r>
            <a:r>
              <a:rPr lang="zh-CN" altLang="en-US" sz="2000" dirty="0" smtClean="0">
                <a:solidFill>
                  <a:schemeClr val="bg1"/>
                </a:solidFill>
              </a:rPr>
              <a:t>是整个分片架构的核心，对客户端而言是不知道是否有分片的，客户端只需要把读写操作转达给</a:t>
            </a:r>
            <a:r>
              <a:rPr lang="en-US" altLang="zh-CN" sz="2000" dirty="0" smtClean="0">
                <a:solidFill>
                  <a:schemeClr val="bg1"/>
                </a:solidFill>
              </a:rPr>
              <a:t>mongos</a:t>
            </a:r>
            <a:r>
              <a:rPr lang="zh-CN" altLang="en-US" sz="2000" dirty="0" smtClean="0">
                <a:solidFill>
                  <a:schemeClr val="bg1"/>
                </a:solidFill>
              </a:rPr>
              <a:t>即可。</a:t>
            </a:r>
            <a:endParaRPr lang="en-US" altLang="zh-CN" sz="2000" dirty="0" smtClean="0">
              <a:solidFill>
                <a:schemeClr val="bg1"/>
              </a:solidFill>
            </a:endParaRPr>
          </a:p>
          <a:p>
            <a:pPr>
              <a:buSzPct val="100000"/>
              <a:buFontTx/>
              <a:buChar char="•"/>
            </a:pPr>
            <a:r>
              <a:rPr lang="en-US" altLang="zh-CN" sz="2000" dirty="0">
                <a:solidFill>
                  <a:schemeClr val="bg1"/>
                </a:solidFill>
              </a:rPr>
              <a:t> </a:t>
            </a:r>
            <a:r>
              <a:rPr lang="zh-CN" altLang="en-US" sz="2000" dirty="0" smtClean="0">
                <a:solidFill>
                  <a:schemeClr val="bg1"/>
                </a:solidFill>
              </a:rPr>
              <a:t>虽然分片会把数据分隔到很多台服务器上，但是每一个节点都是需要有一个备用角色的，这样能保证数据的高可用。</a:t>
            </a:r>
            <a:endParaRPr lang="en-US" altLang="zh-CN" sz="2000" dirty="0" smtClean="0">
              <a:solidFill>
                <a:schemeClr val="bg1"/>
              </a:solidFill>
            </a:endParaRPr>
          </a:p>
          <a:p>
            <a:pPr>
              <a:buSzPct val="100000"/>
              <a:buFontTx/>
              <a:buChar char="•"/>
            </a:pPr>
            <a:r>
              <a:rPr lang="en-US" altLang="zh-CN" sz="2000" dirty="0">
                <a:solidFill>
                  <a:schemeClr val="bg1"/>
                </a:solidFill>
              </a:rPr>
              <a:t> </a:t>
            </a:r>
            <a:r>
              <a:rPr lang="zh-CN" altLang="en-US" sz="2000" dirty="0" smtClean="0">
                <a:solidFill>
                  <a:schemeClr val="bg1"/>
                </a:solidFill>
              </a:rPr>
              <a:t>当系统需要更多空间或者资源的时候，分片可以让我们按需方便扩展，只需要把</a:t>
            </a:r>
            <a:r>
              <a:rPr lang="en-US" altLang="zh-CN" sz="2000" dirty="0" err="1" smtClean="0">
                <a:solidFill>
                  <a:schemeClr val="bg1"/>
                </a:solidFill>
              </a:rPr>
              <a:t>mongodb</a:t>
            </a:r>
            <a:r>
              <a:rPr lang="zh-CN" altLang="en-US" sz="2000" dirty="0" smtClean="0">
                <a:solidFill>
                  <a:schemeClr val="bg1"/>
                </a:solidFill>
              </a:rPr>
              <a:t>服务的机器加入到分片集群中即可</a:t>
            </a:r>
            <a:endParaRPr lang="en-US" altLang="zh-CN" sz="2000" dirty="0" smtClean="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err="1"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MongoDB</a:t>
            </a:r>
            <a:r>
              <a:rPr lang="zh-CN" altLang="en-US"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分片介绍</a:t>
            </a:r>
            <a:endParaRPr lang="zh-CN" altLang="en-US" sz="4000" dirty="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Tree>
    <p:extLst>
      <p:ext uri="{BB962C8B-B14F-4D97-AF65-F5344CB8AC3E}">
        <p14:creationId xmlns:p14="http://schemas.microsoft.com/office/powerpoint/2010/main" val="13599383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1"/>
          <p:cNvSpPr>
            <a:spLocks noChangeArrowheads="1"/>
          </p:cNvSpPr>
          <p:nvPr/>
        </p:nvSpPr>
        <p:spPr bwMode="auto">
          <a:xfrm>
            <a:off x="1468438" y="811213"/>
            <a:ext cx="7854950" cy="705485"/>
          </a:xfrm>
          <a:prstGeom prst="rect">
            <a:avLst/>
          </a:prstGeom>
          <a:noFill/>
          <a:ln w="12700">
            <a:noFill/>
            <a:miter lim="400000"/>
          </a:ln>
        </p:spPr>
        <p:txBody>
          <a:bodyPr lIns="45719" tIns="45719" rIns="45719" bIns="45719">
            <a:spAutoFit/>
          </a:bodyPr>
          <a:lstStyle/>
          <a:p>
            <a:r>
              <a:rPr lang="en-US" altLang="zh-CN" sz="4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Slab allocation	</a:t>
            </a:r>
            <a:endParaRPr lang="en-US" altLang="zh-CN"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 name="Picture 8" descr="771394f0-1ba6-47de-9a43-2cdcf3b420f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438" y="1786890"/>
            <a:ext cx="7161213"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5964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err="1"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MongoDB</a:t>
            </a:r>
            <a:r>
              <a:rPr lang="zh-CN" altLang="en-US"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分片架构图</a:t>
            </a:r>
            <a:endParaRPr lang="zh-CN" altLang="en-US" sz="4000" dirty="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1468437" y="1723331"/>
            <a:ext cx="5895238" cy="4142857"/>
          </a:xfrm>
          <a:prstGeom prst="rect">
            <a:avLst/>
          </a:prstGeom>
        </p:spPr>
      </p:pic>
    </p:spTree>
    <p:extLst>
      <p:ext uri="{BB962C8B-B14F-4D97-AF65-F5344CB8AC3E}">
        <p14:creationId xmlns:p14="http://schemas.microsoft.com/office/powerpoint/2010/main" val="6944812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4401205"/>
          </a:xfrm>
          <a:prstGeom prst="rect">
            <a:avLst/>
          </a:prstGeom>
        </p:spPr>
        <p:txBody>
          <a:bodyPr wrap="square">
            <a:spAutoFit/>
          </a:bodyPr>
          <a:lstStyle/>
          <a:p>
            <a:pPr>
              <a:buSzPct val="100000"/>
              <a:buFontTx/>
              <a:buChar char="•"/>
            </a:pPr>
            <a:r>
              <a:rPr lang="zh-CN" altLang="en-US" sz="2000" dirty="0" smtClean="0">
                <a:solidFill>
                  <a:schemeClr val="bg1"/>
                </a:solidFill>
              </a:rPr>
              <a:t> </a:t>
            </a:r>
            <a:r>
              <a:rPr lang="en-US" altLang="zh-CN" sz="2000" dirty="0" smtClean="0">
                <a:solidFill>
                  <a:schemeClr val="bg1"/>
                </a:solidFill>
              </a:rPr>
              <a:t>mongos</a:t>
            </a:r>
            <a:r>
              <a:rPr lang="en-US" altLang="zh-CN" sz="2000" dirty="0" smtClean="0">
                <a:solidFill>
                  <a:schemeClr val="bg1"/>
                </a:solidFill>
              </a:rPr>
              <a:t>: </a:t>
            </a:r>
            <a:r>
              <a:rPr lang="zh-CN" altLang="en-US" sz="2000" dirty="0" smtClean="0">
                <a:solidFill>
                  <a:schemeClr val="bg1"/>
                </a:solidFill>
              </a:rPr>
              <a:t>数据库</a:t>
            </a:r>
            <a:r>
              <a:rPr lang="zh-CN" altLang="en-US" sz="2000" dirty="0">
                <a:solidFill>
                  <a:schemeClr val="bg1"/>
                </a:solidFill>
              </a:rPr>
              <a:t>集群请求的入口，所有的请求都通过</a:t>
            </a:r>
            <a:r>
              <a:rPr lang="en-US" altLang="zh-CN" sz="2000" dirty="0">
                <a:solidFill>
                  <a:schemeClr val="bg1"/>
                </a:solidFill>
              </a:rPr>
              <a:t>mongos</a:t>
            </a:r>
            <a:r>
              <a:rPr lang="zh-CN" altLang="en-US" sz="2000" dirty="0">
                <a:solidFill>
                  <a:schemeClr val="bg1"/>
                </a:solidFill>
              </a:rPr>
              <a:t>进行协调，不需要在应用程序添加一个路由选择器，</a:t>
            </a:r>
            <a:r>
              <a:rPr lang="en-US" altLang="zh-CN" sz="2000" dirty="0">
                <a:solidFill>
                  <a:schemeClr val="bg1"/>
                </a:solidFill>
              </a:rPr>
              <a:t>mongos</a:t>
            </a:r>
            <a:r>
              <a:rPr lang="zh-CN" altLang="en-US" sz="2000" dirty="0">
                <a:solidFill>
                  <a:schemeClr val="bg1"/>
                </a:solidFill>
              </a:rPr>
              <a:t>自己就是一个请求分发中心，它负责把对应的数据请求请求转发到对应的</a:t>
            </a:r>
            <a:r>
              <a:rPr lang="en-US" altLang="zh-CN" sz="2000" dirty="0">
                <a:solidFill>
                  <a:schemeClr val="bg1"/>
                </a:solidFill>
              </a:rPr>
              <a:t>shard</a:t>
            </a:r>
            <a:r>
              <a:rPr lang="zh-CN" altLang="en-US" sz="2000" dirty="0">
                <a:solidFill>
                  <a:schemeClr val="bg1"/>
                </a:solidFill>
              </a:rPr>
              <a:t>服务器上。在生产环境通常有多</a:t>
            </a:r>
            <a:r>
              <a:rPr lang="en-US" altLang="zh-CN" sz="2000" dirty="0">
                <a:solidFill>
                  <a:schemeClr val="bg1"/>
                </a:solidFill>
              </a:rPr>
              <a:t>mongos</a:t>
            </a:r>
            <a:r>
              <a:rPr lang="zh-CN" altLang="en-US" sz="2000" dirty="0">
                <a:solidFill>
                  <a:schemeClr val="bg1"/>
                </a:solidFill>
              </a:rPr>
              <a:t>作为请求的入口，防止其中一个挂掉所有的</a:t>
            </a:r>
            <a:r>
              <a:rPr lang="en-US" altLang="zh-CN" sz="2000" dirty="0" err="1">
                <a:solidFill>
                  <a:schemeClr val="bg1"/>
                </a:solidFill>
              </a:rPr>
              <a:t>mongodb</a:t>
            </a:r>
            <a:r>
              <a:rPr lang="zh-CN" altLang="en-US" sz="2000" dirty="0">
                <a:solidFill>
                  <a:schemeClr val="bg1"/>
                </a:solidFill>
              </a:rPr>
              <a:t>请求都没有办法操作</a:t>
            </a:r>
            <a:r>
              <a:rPr lang="zh-CN" altLang="en-US" sz="2000" dirty="0" smtClean="0">
                <a:solidFill>
                  <a:schemeClr val="bg1"/>
                </a:solidFill>
              </a:rPr>
              <a:t>。</a:t>
            </a:r>
            <a:endParaRPr lang="en-US" altLang="zh-CN" sz="2000" dirty="0" smtClean="0">
              <a:solidFill>
                <a:schemeClr val="bg1"/>
              </a:solidFill>
            </a:endParaRPr>
          </a:p>
          <a:p>
            <a:pPr>
              <a:buSzPct val="100000"/>
              <a:buFontTx/>
              <a:buChar char="•"/>
            </a:pPr>
            <a:r>
              <a:rPr lang="en-US" altLang="zh-CN" sz="2000" dirty="0">
                <a:solidFill>
                  <a:schemeClr val="bg1"/>
                </a:solidFill>
              </a:rPr>
              <a:t> </a:t>
            </a:r>
            <a:r>
              <a:rPr lang="en-US" altLang="zh-CN" sz="2000" dirty="0" err="1" smtClean="0">
                <a:solidFill>
                  <a:schemeClr val="bg1"/>
                </a:solidFill>
              </a:rPr>
              <a:t>config</a:t>
            </a:r>
            <a:r>
              <a:rPr lang="en-US" altLang="zh-CN" sz="2000" dirty="0" smtClean="0">
                <a:solidFill>
                  <a:schemeClr val="bg1"/>
                </a:solidFill>
              </a:rPr>
              <a:t> server: </a:t>
            </a:r>
            <a:r>
              <a:rPr lang="zh-CN" altLang="en-US" sz="2000" dirty="0" smtClean="0">
                <a:solidFill>
                  <a:schemeClr val="bg1"/>
                </a:solidFill>
              </a:rPr>
              <a:t>配置</a:t>
            </a:r>
            <a:r>
              <a:rPr lang="zh-CN" altLang="en-US" sz="2000" dirty="0">
                <a:solidFill>
                  <a:schemeClr val="bg1"/>
                </a:solidFill>
              </a:rPr>
              <a:t>服务器，存储所有数据库元信息（路由、分片）的配置。</a:t>
            </a:r>
            <a:r>
              <a:rPr lang="en-US" altLang="zh-CN" sz="2000" dirty="0">
                <a:solidFill>
                  <a:schemeClr val="bg1"/>
                </a:solidFill>
              </a:rPr>
              <a:t>mongos</a:t>
            </a:r>
            <a:r>
              <a:rPr lang="zh-CN" altLang="en-US" sz="2000" dirty="0">
                <a:solidFill>
                  <a:schemeClr val="bg1"/>
                </a:solidFill>
              </a:rPr>
              <a:t>本身没有物理存储分片服务器和数据路由信息，只是缓存在内存里，配置服务器则实际存储这些数据。</a:t>
            </a:r>
            <a:r>
              <a:rPr lang="en-US" altLang="zh-CN" sz="2000" dirty="0">
                <a:solidFill>
                  <a:schemeClr val="bg1"/>
                </a:solidFill>
              </a:rPr>
              <a:t>mongos</a:t>
            </a:r>
            <a:r>
              <a:rPr lang="zh-CN" altLang="en-US" sz="2000" dirty="0">
                <a:solidFill>
                  <a:schemeClr val="bg1"/>
                </a:solidFill>
              </a:rPr>
              <a:t>第一次启动或者关掉重启就会从 </a:t>
            </a:r>
            <a:r>
              <a:rPr lang="en-US" altLang="zh-CN" sz="2000" dirty="0" err="1">
                <a:solidFill>
                  <a:schemeClr val="bg1"/>
                </a:solidFill>
              </a:rPr>
              <a:t>config</a:t>
            </a:r>
            <a:r>
              <a:rPr lang="en-US" altLang="zh-CN" sz="2000" dirty="0">
                <a:solidFill>
                  <a:schemeClr val="bg1"/>
                </a:solidFill>
              </a:rPr>
              <a:t> server </a:t>
            </a:r>
            <a:r>
              <a:rPr lang="zh-CN" altLang="en-US" sz="2000" dirty="0">
                <a:solidFill>
                  <a:schemeClr val="bg1"/>
                </a:solidFill>
              </a:rPr>
              <a:t>加载配置信息，以后如果配置服务器信息变化会通知到所有的 </a:t>
            </a:r>
            <a:r>
              <a:rPr lang="en-US" altLang="zh-CN" sz="2000" dirty="0">
                <a:solidFill>
                  <a:schemeClr val="bg1"/>
                </a:solidFill>
              </a:rPr>
              <a:t>mongos </a:t>
            </a:r>
            <a:r>
              <a:rPr lang="zh-CN" altLang="en-US" sz="2000" dirty="0">
                <a:solidFill>
                  <a:schemeClr val="bg1"/>
                </a:solidFill>
              </a:rPr>
              <a:t>更新自己的状态，这样 </a:t>
            </a:r>
            <a:r>
              <a:rPr lang="en-US" altLang="zh-CN" sz="2000" dirty="0">
                <a:solidFill>
                  <a:schemeClr val="bg1"/>
                </a:solidFill>
              </a:rPr>
              <a:t>mongos </a:t>
            </a:r>
            <a:r>
              <a:rPr lang="zh-CN" altLang="en-US" sz="2000" dirty="0">
                <a:solidFill>
                  <a:schemeClr val="bg1"/>
                </a:solidFill>
              </a:rPr>
              <a:t>就能继续准确路由。在生产环境通常有多个 </a:t>
            </a:r>
            <a:r>
              <a:rPr lang="en-US" altLang="zh-CN" sz="2000" dirty="0" err="1">
                <a:solidFill>
                  <a:schemeClr val="bg1"/>
                </a:solidFill>
              </a:rPr>
              <a:t>config</a:t>
            </a:r>
            <a:r>
              <a:rPr lang="en-US" altLang="zh-CN" sz="2000" dirty="0">
                <a:solidFill>
                  <a:schemeClr val="bg1"/>
                </a:solidFill>
              </a:rPr>
              <a:t> server </a:t>
            </a:r>
            <a:r>
              <a:rPr lang="zh-CN" altLang="en-US" sz="2000" dirty="0">
                <a:solidFill>
                  <a:schemeClr val="bg1"/>
                </a:solidFill>
              </a:rPr>
              <a:t>配置服务器，因为它存储了分片路由的元数据，防止数据丢失</a:t>
            </a:r>
            <a:r>
              <a:rPr lang="zh-CN" altLang="en-US" sz="2000" dirty="0" smtClean="0">
                <a:solidFill>
                  <a:schemeClr val="bg1"/>
                </a:solidFill>
              </a:rPr>
              <a:t>！</a:t>
            </a:r>
            <a:endParaRPr lang="en-US" altLang="zh-CN" sz="2000" dirty="0" smtClean="0">
              <a:solidFill>
                <a:schemeClr val="bg1"/>
              </a:solidFill>
            </a:endParaRPr>
          </a:p>
          <a:p>
            <a:pPr>
              <a:buSzPct val="100000"/>
              <a:buFontTx/>
              <a:buChar char="•"/>
            </a:pPr>
            <a:r>
              <a:rPr lang="en-US" altLang="zh-CN" sz="2000" dirty="0">
                <a:solidFill>
                  <a:schemeClr val="bg1"/>
                </a:solidFill>
              </a:rPr>
              <a:t> </a:t>
            </a:r>
            <a:r>
              <a:rPr lang="en-US" altLang="zh-CN" sz="2000" dirty="0" smtClean="0">
                <a:solidFill>
                  <a:schemeClr val="bg1"/>
                </a:solidFill>
              </a:rPr>
              <a:t>shard: </a:t>
            </a:r>
            <a:r>
              <a:rPr lang="zh-CN" altLang="en-US" sz="2000" dirty="0" smtClean="0">
                <a:solidFill>
                  <a:schemeClr val="bg1"/>
                </a:solidFill>
              </a:rPr>
              <a:t>存储</a:t>
            </a:r>
            <a:r>
              <a:rPr lang="zh-CN" altLang="en-US" sz="2000" dirty="0">
                <a:solidFill>
                  <a:schemeClr val="bg1"/>
                </a:solidFill>
              </a:rPr>
              <a:t>了一个集合部分数据的</a:t>
            </a:r>
            <a:r>
              <a:rPr lang="en-US" altLang="zh-CN" sz="2000" dirty="0" err="1">
                <a:solidFill>
                  <a:schemeClr val="bg1"/>
                </a:solidFill>
              </a:rPr>
              <a:t>MongoDB</a:t>
            </a:r>
            <a:r>
              <a:rPr lang="zh-CN" altLang="en-US" sz="2000" dirty="0">
                <a:solidFill>
                  <a:schemeClr val="bg1"/>
                </a:solidFill>
              </a:rPr>
              <a:t>实例，每个分片是单独</a:t>
            </a:r>
            <a:r>
              <a:rPr lang="zh-CN" altLang="en-US" sz="2000" dirty="0" smtClean="0">
                <a:solidFill>
                  <a:schemeClr val="bg1"/>
                </a:solidFill>
              </a:rPr>
              <a:t>的</a:t>
            </a:r>
            <a:r>
              <a:rPr lang="en-US" altLang="zh-CN" sz="2000" dirty="0" err="1" smtClean="0">
                <a:solidFill>
                  <a:schemeClr val="bg1"/>
                </a:solidFill>
              </a:rPr>
              <a:t>mongodb</a:t>
            </a:r>
            <a:r>
              <a:rPr lang="zh-CN" altLang="en-US" sz="2000" dirty="0" smtClean="0">
                <a:solidFill>
                  <a:schemeClr val="bg1"/>
                </a:solidFill>
              </a:rPr>
              <a:t>服务或者副本集</a:t>
            </a:r>
            <a:r>
              <a:rPr lang="zh-CN" altLang="en-US" sz="2000" dirty="0">
                <a:solidFill>
                  <a:schemeClr val="bg1"/>
                </a:solidFill>
              </a:rPr>
              <a:t>，在生产环境中，所有的分片都应该</a:t>
            </a:r>
            <a:r>
              <a:rPr lang="zh-CN" altLang="en-US" sz="2000" dirty="0" smtClean="0">
                <a:solidFill>
                  <a:schemeClr val="bg1"/>
                </a:solidFill>
              </a:rPr>
              <a:t>是副本集。</a:t>
            </a:r>
            <a:endParaRPr lang="en-US" altLang="zh-CN" sz="2000" dirty="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err="1"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MongoDB</a:t>
            </a:r>
            <a:r>
              <a:rPr lang="zh-CN" altLang="en-US"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分片</a:t>
            </a:r>
            <a:r>
              <a:rPr lang="zh-CN" altLang="en-US"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相关概念</a:t>
            </a:r>
            <a:endParaRPr lang="zh-CN" altLang="en-US" sz="4000" dirty="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Tree>
    <p:extLst>
      <p:ext uri="{BB962C8B-B14F-4D97-AF65-F5344CB8AC3E}">
        <p14:creationId xmlns:p14="http://schemas.microsoft.com/office/powerpoint/2010/main" val="30886131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3170099"/>
          </a:xfrm>
          <a:prstGeom prst="rect">
            <a:avLst/>
          </a:prstGeom>
        </p:spPr>
        <p:txBody>
          <a:bodyPr wrap="square">
            <a:spAutoFit/>
          </a:bodyPr>
          <a:lstStyle/>
          <a:p>
            <a:pPr>
              <a:buSzPct val="100000"/>
              <a:buFontTx/>
              <a:buChar char="•"/>
            </a:pPr>
            <a:r>
              <a:rPr lang="zh-CN" altLang="en-US" sz="2000" dirty="0" smtClean="0">
                <a:solidFill>
                  <a:schemeClr val="bg1"/>
                </a:solidFill>
              </a:rPr>
              <a:t> 三台机器 </a:t>
            </a:r>
            <a:r>
              <a:rPr lang="en-US" altLang="zh-CN" sz="2000" dirty="0" smtClean="0">
                <a:solidFill>
                  <a:schemeClr val="bg1"/>
                </a:solidFill>
              </a:rPr>
              <a:t>A B C</a:t>
            </a:r>
          </a:p>
          <a:p>
            <a:pPr>
              <a:buSzPct val="100000"/>
              <a:buFontTx/>
              <a:buChar char="•"/>
            </a:pPr>
            <a:r>
              <a:rPr lang="en-US" altLang="zh-CN" sz="2000" dirty="0">
                <a:solidFill>
                  <a:schemeClr val="bg1"/>
                </a:solidFill>
              </a:rPr>
              <a:t> </a:t>
            </a:r>
            <a:r>
              <a:rPr lang="en-US" altLang="zh-CN" sz="2000" dirty="0" smtClean="0">
                <a:solidFill>
                  <a:schemeClr val="bg1"/>
                </a:solidFill>
              </a:rPr>
              <a:t>A</a:t>
            </a:r>
            <a:r>
              <a:rPr lang="zh-CN" altLang="en-US" sz="2000" dirty="0" smtClean="0">
                <a:solidFill>
                  <a:schemeClr val="bg1"/>
                </a:solidFill>
              </a:rPr>
              <a:t>搭建：</a:t>
            </a:r>
            <a:r>
              <a:rPr lang="en-US" altLang="zh-CN" sz="2000" dirty="0" smtClean="0">
                <a:solidFill>
                  <a:schemeClr val="bg1"/>
                </a:solidFill>
              </a:rPr>
              <a:t>mongos</a:t>
            </a:r>
            <a:r>
              <a:rPr lang="zh-CN" altLang="en-US" sz="2000" dirty="0" smtClean="0">
                <a:solidFill>
                  <a:schemeClr val="bg1"/>
                </a:solidFill>
              </a:rPr>
              <a:t>、</a:t>
            </a:r>
            <a:r>
              <a:rPr lang="en-US" altLang="zh-CN" sz="2000" dirty="0" err="1" smtClean="0">
                <a:solidFill>
                  <a:schemeClr val="bg1"/>
                </a:solidFill>
              </a:rPr>
              <a:t>config</a:t>
            </a:r>
            <a:r>
              <a:rPr lang="en-US" altLang="zh-CN" sz="2000" dirty="0" smtClean="0">
                <a:solidFill>
                  <a:schemeClr val="bg1"/>
                </a:solidFill>
              </a:rPr>
              <a:t> server</a:t>
            </a:r>
            <a:r>
              <a:rPr lang="zh-CN" altLang="en-US" sz="2000" dirty="0" smtClean="0">
                <a:solidFill>
                  <a:schemeClr val="bg1"/>
                </a:solidFill>
              </a:rPr>
              <a:t>、</a:t>
            </a:r>
            <a:r>
              <a:rPr lang="zh-CN" altLang="en-US" sz="2000" dirty="0">
                <a:solidFill>
                  <a:schemeClr val="bg1"/>
                </a:solidFill>
              </a:rPr>
              <a:t>副本</a:t>
            </a:r>
            <a:r>
              <a:rPr lang="zh-CN" altLang="en-US" sz="2000" dirty="0" smtClean="0">
                <a:solidFill>
                  <a:schemeClr val="bg1"/>
                </a:solidFill>
              </a:rPr>
              <a:t>集</a:t>
            </a:r>
            <a:r>
              <a:rPr lang="en-US" altLang="zh-CN" sz="2000" dirty="0" smtClean="0">
                <a:solidFill>
                  <a:schemeClr val="bg1"/>
                </a:solidFill>
              </a:rPr>
              <a:t>1</a:t>
            </a:r>
            <a:r>
              <a:rPr lang="zh-CN" altLang="en-US" sz="2000" dirty="0" smtClean="0">
                <a:solidFill>
                  <a:schemeClr val="bg1"/>
                </a:solidFill>
              </a:rPr>
              <a:t>主节点、副本集</a:t>
            </a:r>
            <a:r>
              <a:rPr lang="en-US" altLang="zh-CN" sz="2000" dirty="0" smtClean="0">
                <a:solidFill>
                  <a:schemeClr val="bg1"/>
                </a:solidFill>
              </a:rPr>
              <a:t>2</a:t>
            </a:r>
            <a:r>
              <a:rPr lang="zh-CN" altLang="en-US" sz="2000" dirty="0" smtClean="0">
                <a:solidFill>
                  <a:schemeClr val="bg1"/>
                </a:solidFill>
              </a:rPr>
              <a:t>仲裁、副本集</a:t>
            </a:r>
            <a:r>
              <a:rPr lang="en-US" altLang="zh-CN" sz="2000" dirty="0" smtClean="0">
                <a:solidFill>
                  <a:schemeClr val="bg1"/>
                </a:solidFill>
              </a:rPr>
              <a:t>3</a:t>
            </a:r>
            <a:r>
              <a:rPr lang="zh-CN" altLang="en-US" sz="2000" dirty="0" smtClean="0">
                <a:solidFill>
                  <a:schemeClr val="bg1"/>
                </a:solidFill>
              </a:rPr>
              <a:t>从节点</a:t>
            </a:r>
            <a:endParaRPr lang="en-US" altLang="zh-CN" sz="2000" dirty="0" smtClean="0">
              <a:solidFill>
                <a:schemeClr val="bg1"/>
              </a:solidFill>
            </a:endParaRPr>
          </a:p>
          <a:p>
            <a:pPr>
              <a:buSzPct val="100000"/>
              <a:buFontTx/>
              <a:buChar char="•"/>
            </a:pPr>
            <a:r>
              <a:rPr lang="en-US" altLang="zh-CN" sz="2000" dirty="0" smtClean="0">
                <a:solidFill>
                  <a:schemeClr val="bg1"/>
                </a:solidFill>
              </a:rPr>
              <a:t> B</a:t>
            </a:r>
            <a:r>
              <a:rPr lang="zh-CN" altLang="en-US" sz="2000" dirty="0" smtClean="0">
                <a:solidFill>
                  <a:schemeClr val="bg1"/>
                </a:solidFill>
              </a:rPr>
              <a:t>搭建：</a:t>
            </a:r>
            <a:r>
              <a:rPr lang="en-US" altLang="zh-CN" sz="2000" dirty="0" smtClean="0">
                <a:solidFill>
                  <a:schemeClr val="bg1"/>
                </a:solidFill>
              </a:rPr>
              <a:t>mongos</a:t>
            </a:r>
            <a:r>
              <a:rPr lang="zh-CN" altLang="en-US" sz="2000" dirty="0" smtClean="0">
                <a:solidFill>
                  <a:schemeClr val="bg1"/>
                </a:solidFill>
              </a:rPr>
              <a:t>、</a:t>
            </a:r>
            <a:r>
              <a:rPr lang="en-US" altLang="zh-CN" sz="2000" dirty="0" err="1" smtClean="0">
                <a:solidFill>
                  <a:schemeClr val="bg1"/>
                </a:solidFill>
              </a:rPr>
              <a:t>config</a:t>
            </a:r>
            <a:r>
              <a:rPr lang="en-US" altLang="zh-CN" sz="2000" dirty="0" smtClean="0">
                <a:solidFill>
                  <a:schemeClr val="bg1"/>
                </a:solidFill>
              </a:rPr>
              <a:t> server</a:t>
            </a:r>
            <a:r>
              <a:rPr lang="zh-CN" altLang="en-US" sz="2000" dirty="0" smtClean="0">
                <a:solidFill>
                  <a:schemeClr val="bg1"/>
                </a:solidFill>
              </a:rPr>
              <a:t>、副本集</a:t>
            </a:r>
            <a:r>
              <a:rPr lang="en-US" altLang="zh-CN" sz="2000" dirty="0" smtClean="0">
                <a:solidFill>
                  <a:schemeClr val="bg1"/>
                </a:solidFill>
              </a:rPr>
              <a:t>1</a:t>
            </a:r>
            <a:r>
              <a:rPr lang="zh-CN" altLang="en-US" sz="2000" dirty="0" smtClean="0">
                <a:solidFill>
                  <a:schemeClr val="bg1"/>
                </a:solidFill>
              </a:rPr>
              <a:t>从节点、副本集</a:t>
            </a:r>
            <a:r>
              <a:rPr lang="en-US" altLang="zh-CN" sz="2000" dirty="0" smtClean="0">
                <a:solidFill>
                  <a:schemeClr val="bg1"/>
                </a:solidFill>
              </a:rPr>
              <a:t>2</a:t>
            </a:r>
            <a:r>
              <a:rPr lang="zh-CN" altLang="en-US" sz="2000" dirty="0" smtClean="0">
                <a:solidFill>
                  <a:schemeClr val="bg1"/>
                </a:solidFill>
              </a:rPr>
              <a:t>主节点、副本集</a:t>
            </a:r>
            <a:r>
              <a:rPr lang="en-US" altLang="zh-CN" sz="2000" dirty="0" smtClean="0">
                <a:solidFill>
                  <a:schemeClr val="bg1"/>
                </a:solidFill>
              </a:rPr>
              <a:t>3</a:t>
            </a:r>
            <a:r>
              <a:rPr lang="zh-CN" altLang="en-US" sz="2000" dirty="0" smtClean="0">
                <a:solidFill>
                  <a:schemeClr val="bg1"/>
                </a:solidFill>
              </a:rPr>
              <a:t>仲裁</a:t>
            </a:r>
            <a:endParaRPr lang="en-US" altLang="zh-CN" sz="2000" dirty="0" smtClean="0">
              <a:solidFill>
                <a:schemeClr val="bg1"/>
              </a:solidFill>
            </a:endParaRPr>
          </a:p>
          <a:p>
            <a:pPr>
              <a:buSzPct val="100000"/>
              <a:buFontTx/>
              <a:buChar char="•"/>
            </a:pPr>
            <a:r>
              <a:rPr lang="en-US" altLang="zh-CN" sz="2000" dirty="0">
                <a:solidFill>
                  <a:schemeClr val="bg1"/>
                </a:solidFill>
              </a:rPr>
              <a:t> </a:t>
            </a:r>
            <a:r>
              <a:rPr lang="en-US" altLang="zh-CN" sz="2000" dirty="0" smtClean="0">
                <a:solidFill>
                  <a:schemeClr val="bg1"/>
                </a:solidFill>
              </a:rPr>
              <a:t>C</a:t>
            </a:r>
            <a:r>
              <a:rPr lang="zh-CN" altLang="en-US" sz="2000" dirty="0" smtClean="0">
                <a:solidFill>
                  <a:schemeClr val="bg1"/>
                </a:solidFill>
              </a:rPr>
              <a:t>搭建</a:t>
            </a:r>
            <a:r>
              <a:rPr lang="zh-CN" altLang="en-US" sz="2000" dirty="0">
                <a:solidFill>
                  <a:schemeClr val="bg1"/>
                </a:solidFill>
              </a:rPr>
              <a:t>：</a:t>
            </a:r>
            <a:r>
              <a:rPr lang="en-US" altLang="zh-CN" sz="2000" dirty="0">
                <a:solidFill>
                  <a:schemeClr val="bg1"/>
                </a:solidFill>
              </a:rPr>
              <a:t>mongos</a:t>
            </a:r>
            <a:r>
              <a:rPr lang="zh-CN" altLang="en-US" sz="2000" dirty="0">
                <a:solidFill>
                  <a:schemeClr val="bg1"/>
                </a:solidFill>
              </a:rPr>
              <a:t>、</a:t>
            </a:r>
            <a:r>
              <a:rPr lang="en-US" altLang="zh-CN" sz="2000" dirty="0" err="1">
                <a:solidFill>
                  <a:schemeClr val="bg1"/>
                </a:solidFill>
              </a:rPr>
              <a:t>config</a:t>
            </a:r>
            <a:r>
              <a:rPr lang="en-US" altLang="zh-CN" sz="2000" dirty="0">
                <a:solidFill>
                  <a:schemeClr val="bg1"/>
                </a:solidFill>
              </a:rPr>
              <a:t> server</a:t>
            </a:r>
            <a:r>
              <a:rPr lang="zh-CN" altLang="en-US" sz="2000" dirty="0">
                <a:solidFill>
                  <a:schemeClr val="bg1"/>
                </a:solidFill>
              </a:rPr>
              <a:t>、副本集</a:t>
            </a:r>
            <a:r>
              <a:rPr lang="en-US" altLang="zh-CN" sz="2000" dirty="0" smtClean="0">
                <a:solidFill>
                  <a:schemeClr val="bg1"/>
                </a:solidFill>
              </a:rPr>
              <a:t>1</a:t>
            </a:r>
            <a:r>
              <a:rPr lang="zh-CN" altLang="en-US" sz="2000" dirty="0" smtClean="0">
                <a:solidFill>
                  <a:schemeClr val="bg1"/>
                </a:solidFill>
              </a:rPr>
              <a:t>仲裁、</a:t>
            </a:r>
            <a:r>
              <a:rPr lang="zh-CN" altLang="en-US" sz="2000" dirty="0">
                <a:solidFill>
                  <a:schemeClr val="bg1"/>
                </a:solidFill>
              </a:rPr>
              <a:t>副本集</a:t>
            </a:r>
            <a:r>
              <a:rPr lang="en-US" altLang="zh-CN" sz="2000" dirty="0" smtClean="0">
                <a:solidFill>
                  <a:schemeClr val="bg1"/>
                </a:solidFill>
              </a:rPr>
              <a:t>2</a:t>
            </a:r>
            <a:r>
              <a:rPr lang="zh-CN" altLang="en-US" sz="2000" dirty="0" smtClean="0">
                <a:solidFill>
                  <a:schemeClr val="bg1"/>
                </a:solidFill>
              </a:rPr>
              <a:t>从节点</a:t>
            </a:r>
            <a:r>
              <a:rPr lang="zh-CN" altLang="en-US" sz="2000" dirty="0">
                <a:solidFill>
                  <a:schemeClr val="bg1"/>
                </a:solidFill>
              </a:rPr>
              <a:t>、副本集</a:t>
            </a:r>
            <a:r>
              <a:rPr lang="en-US" altLang="zh-CN" sz="2000" dirty="0" smtClean="0">
                <a:solidFill>
                  <a:schemeClr val="bg1"/>
                </a:solidFill>
              </a:rPr>
              <a:t>3</a:t>
            </a:r>
            <a:r>
              <a:rPr lang="zh-CN" altLang="en-US" sz="2000" dirty="0" smtClean="0">
                <a:solidFill>
                  <a:schemeClr val="bg1"/>
                </a:solidFill>
              </a:rPr>
              <a:t>主节点</a:t>
            </a:r>
            <a:endParaRPr lang="en-US" altLang="zh-CN" sz="2000" dirty="0">
              <a:solidFill>
                <a:schemeClr val="bg1"/>
              </a:solidFill>
            </a:endParaRPr>
          </a:p>
          <a:p>
            <a:pPr>
              <a:buSzPct val="100000"/>
              <a:buFontTx/>
              <a:buChar char="•"/>
            </a:pPr>
            <a:r>
              <a:rPr lang="en-US" altLang="zh-CN" sz="2000" dirty="0" smtClean="0">
                <a:solidFill>
                  <a:schemeClr val="bg1"/>
                </a:solidFill>
              </a:rPr>
              <a:t> </a:t>
            </a:r>
            <a:r>
              <a:rPr lang="zh-CN" altLang="en-US" sz="2000" dirty="0" smtClean="0">
                <a:solidFill>
                  <a:schemeClr val="bg1"/>
                </a:solidFill>
              </a:rPr>
              <a:t>端口分配：</a:t>
            </a:r>
            <a:r>
              <a:rPr lang="en-US" altLang="zh-CN" sz="2000" dirty="0" smtClean="0">
                <a:solidFill>
                  <a:schemeClr val="bg1"/>
                </a:solidFill>
              </a:rPr>
              <a:t>mongos 20000</a:t>
            </a:r>
            <a:r>
              <a:rPr lang="zh-CN" altLang="en-US" sz="2000" dirty="0" smtClean="0">
                <a:solidFill>
                  <a:schemeClr val="bg1"/>
                </a:solidFill>
              </a:rPr>
              <a:t>、</a:t>
            </a:r>
            <a:r>
              <a:rPr lang="en-US" altLang="zh-CN" sz="2000" dirty="0" err="1" smtClean="0">
                <a:solidFill>
                  <a:schemeClr val="bg1"/>
                </a:solidFill>
              </a:rPr>
              <a:t>config</a:t>
            </a:r>
            <a:r>
              <a:rPr lang="en-US" altLang="zh-CN" sz="2000" dirty="0" smtClean="0">
                <a:solidFill>
                  <a:schemeClr val="bg1"/>
                </a:solidFill>
              </a:rPr>
              <a:t> 21000</a:t>
            </a:r>
            <a:r>
              <a:rPr lang="zh-CN" altLang="en-US" sz="2000" dirty="0" smtClean="0">
                <a:solidFill>
                  <a:schemeClr val="bg1"/>
                </a:solidFill>
              </a:rPr>
              <a:t>、副本集</a:t>
            </a:r>
            <a:r>
              <a:rPr lang="en-US" altLang="zh-CN" sz="2000" dirty="0" smtClean="0">
                <a:solidFill>
                  <a:schemeClr val="bg1"/>
                </a:solidFill>
              </a:rPr>
              <a:t>1 27001</a:t>
            </a:r>
            <a:r>
              <a:rPr lang="zh-CN" altLang="en-US" sz="2000" dirty="0" smtClean="0">
                <a:solidFill>
                  <a:schemeClr val="bg1"/>
                </a:solidFill>
              </a:rPr>
              <a:t>、副本集</a:t>
            </a:r>
            <a:r>
              <a:rPr lang="en-US" altLang="zh-CN" sz="2000" dirty="0" smtClean="0">
                <a:solidFill>
                  <a:schemeClr val="bg1"/>
                </a:solidFill>
              </a:rPr>
              <a:t>2 27002</a:t>
            </a:r>
            <a:r>
              <a:rPr lang="zh-CN" altLang="en-US" sz="2000" dirty="0" smtClean="0">
                <a:solidFill>
                  <a:schemeClr val="bg1"/>
                </a:solidFill>
              </a:rPr>
              <a:t>、副本集</a:t>
            </a:r>
            <a:r>
              <a:rPr lang="en-US" altLang="zh-CN" sz="2000" dirty="0" smtClean="0">
                <a:solidFill>
                  <a:schemeClr val="bg1"/>
                </a:solidFill>
              </a:rPr>
              <a:t>3 27003</a:t>
            </a:r>
          </a:p>
          <a:p>
            <a:pPr>
              <a:buSzPct val="100000"/>
              <a:buFontTx/>
              <a:buChar char="•"/>
            </a:pPr>
            <a:r>
              <a:rPr lang="en-US" altLang="zh-CN" sz="2000" dirty="0">
                <a:solidFill>
                  <a:schemeClr val="bg1"/>
                </a:solidFill>
              </a:rPr>
              <a:t> </a:t>
            </a:r>
            <a:r>
              <a:rPr lang="zh-CN" altLang="en-US" sz="2000" dirty="0">
                <a:solidFill>
                  <a:schemeClr val="bg1"/>
                </a:solidFill>
              </a:rPr>
              <a:t>三台</a:t>
            </a:r>
            <a:r>
              <a:rPr lang="zh-CN" altLang="en-US" sz="2000" dirty="0" smtClean="0">
                <a:solidFill>
                  <a:schemeClr val="bg1"/>
                </a:solidFill>
              </a:rPr>
              <a:t>机器全部关闭</a:t>
            </a:r>
            <a:r>
              <a:rPr lang="en-US" altLang="zh-CN" sz="2000" dirty="0" err="1" smtClean="0">
                <a:solidFill>
                  <a:schemeClr val="bg1"/>
                </a:solidFill>
              </a:rPr>
              <a:t>firewalld</a:t>
            </a:r>
            <a:r>
              <a:rPr lang="zh-CN" altLang="en-US" sz="2000" dirty="0" smtClean="0">
                <a:solidFill>
                  <a:schemeClr val="bg1"/>
                </a:solidFill>
              </a:rPr>
              <a:t>服务和</a:t>
            </a:r>
            <a:r>
              <a:rPr lang="en-US" altLang="zh-CN" sz="2000" dirty="0" err="1" smtClean="0">
                <a:solidFill>
                  <a:schemeClr val="bg1"/>
                </a:solidFill>
              </a:rPr>
              <a:t>selinux</a:t>
            </a:r>
            <a:r>
              <a:rPr lang="zh-CN" altLang="en-US" sz="2000" dirty="0" smtClean="0">
                <a:solidFill>
                  <a:schemeClr val="bg1"/>
                </a:solidFill>
              </a:rPr>
              <a:t>，或者增加对应端口的规则</a:t>
            </a:r>
            <a:endParaRPr lang="en-US" altLang="zh-CN" sz="2000" dirty="0" smtClean="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zh-CN" altLang="en-US"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分片搭建 </a:t>
            </a:r>
            <a:r>
              <a:rPr lang="en-US" altLang="zh-CN"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a:t>
            </a:r>
            <a:r>
              <a:rPr lang="zh-CN" altLang="en-US" sz="4000" dirty="0">
                <a:solidFill>
                  <a:schemeClr val="bg1"/>
                </a:solidFill>
              </a:rPr>
              <a:t>服务器</a:t>
            </a:r>
            <a:r>
              <a:rPr lang="zh-CN" altLang="en-US" sz="4000" dirty="0" smtClean="0">
                <a:solidFill>
                  <a:schemeClr val="bg1"/>
                </a:solidFill>
              </a:rPr>
              <a:t>规划</a:t>
            </a:r>
            <a:endParaRPr lang="en-US" altLang="zh-CN" sz="4000" dirty="0">
              <a:solidFill>
                <a:schemeClr val="bg1"/>
              </a:solidFill>
            </a:endParaRPr>
          </a:p>
        </p:txBody>
      </p:sp>
    </p:spTree>
    <p:extLst>
      <p:ext uri="{BB962C8B-B14F-4D97-AF65-F5344CB8AC3E}">
        <p14:creationId xmlns:p14="http://schemas.microsoft.com/office/powerpoint/2010/main" val="4675215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1938992"/>
          </a:xfrm>
          <a:prstGeom prst="rect">
            <a:avLst/>
          </a:prstGeom>
        </p:spPr>
        <p:txBody>
          <a:bodyPr wrap="square">
            <a:spAutoFit/>
          </a:bodyPr>
          <a:lstStyle/>
          <a:p>
            <a:pPr>
              <a:buSzPct val="100000"/>
              <a:buFontTx/>
              <a:buChar char="•"/>
            </a:pPr>
            <a:r>
              <a:rPr lang="zh-CN" altLang="en-US" sz="2000" dirty="0" smtClean="0">
                <a:solidFill>
                  <a:schemeClr val="bg1"/>
                </a:solidFill>
              </a:rPr>
              <a:t> 分别在三台机器上创建各个角色所需要的目录</a:t>
            </a:r>
            <a:endParaRPr lang="en-US" altLang="zh-CN" sz="2000" dirty="0" smtClean="0">
              <a:solidFill>
                <a:schemeClr val="bg1"/>
              </a:solidFill>
            </a:endParaRPr>
          </a:p>
          <a:p>
            <a:pPr>
              <a:buSzPct val="100000"/>
              <a:buFontTx/>
              <a:buChar char="•"/>
            </a:pPr>
            <a:r>
              <a:rPr lang="en-US" altLang="zh-CN" sz="2000" dirty="0">
                <a:solidFill>
                  <a:schemeClr val="bg1"/>
                </a:solidFill>
              </a:rPr>
              <a:t> </a:t>
            </a:r>
            <a:r>
              <a:rPr lang="en-US" altLang="zh-CN" sz="2000" dirty="0" err="1" smtClean="0">
                <a:solidFill>
                  <a:schemeClr val="bg1"/>
                </a:solidFill>
              </a:rPr>
              <a:t>mkdir</a:t>
            </a:r>
            <a:r>
              <a:rPr lang="en-US" altLang="zh-CN" sz="2000" dirty="0" smtClean="0">
                <a:solidFill>
                  <a:schemeClr val="bg1"/>
                </a:solidFill>
              </a:rPr>
              <a:t> -p /data/</a:t>
            </a:r>
            <a:r>
              <a:rPr lang="en-US" altLang="zh-CN" sz="2000" dirty="0" err="1" smtClean="0">
                <a:solidFill>
                  <a:schemeClr val="bg1"/>
                </a:solidFill>
              </a:rPr>
              <a:t>mongodb</a:t>
            </a:r>
            <a:r>
              <a:rPr lang="en-US" altLang="zh-CN" sz="2000" dirty="0" smtClean="0">
                <a:solidFill>
                  <a:schemeClr val="bg1"/>
                </a:solidFill>
              </a:rPr>
              <a:t>/mongos/log</a:t>
            </a:r>
          </a:p>
          <a:p>
            <a:pPr>
              <a:buSzPct val="100000"/>
              <a:buFontTx/>
              <a:buChar char="•"/>
            </a:pPr>
            <a:r>
              <a:rPr lang="en-US" altLang="zh-CN" sz="2000" dirty="0">
                <a:solidFill>
                  <a:schemeClr val="bg1"/>
                </a:solidFill>
              </a:rPr>
              <a:t> </a:t>
            </a:r>
            <a:r>
              <a:rPr lang="en-US" altLang="zh-CN" sz="2000" dirty="0" err="1" smtClean="0">
                <a:solidFill>
                  <a:schemeClr val="bg1"/>
                </a:solidFill>
              </a:rPr>
              <a:t>mkdir</a:t>
            </a:r>
            <a:r>
              <a:rPr lang="en-US" altLang="zh-CN" sz="2000" dirty="0" smtClean="0">
                <a:solidFill>
                  <a:schemeClr val="bg1"/>
                </a:solidFill>
              </a:rPr>
              <a:t> -p /data/</a:t>
            </a:r>
            <a:r>
              <a:rPr lang="en-US" altLang="zh-CN" sz="2000" dirty="0" err="1" smtClean="0">
                <a:solidFill>
                  <a:schemeClr val="bg1"/>
                </a:solidFill>
              </a:rPr>
              <a:t>mongodb</a:t>
            </a:r>
            <a:r>
              <a:rPr lang="en-US" altLang="zh-CN" sz="2000" dirty="0" smtClean="0">
                <a:solidFill>
                  <a:schemeClr val="bg1"/>
                </a:solidFill>
              </a:rPr>
              <a:t>/</a:t>
            </a:r>
            <a:r>
              <a:rPr lang="en-US" altLang="zh-CN" sz="2000" dirty="0" err="1" smtClean="0">
                <a:solidFill>
                  <a:schemeClr val="bg1"/>
                </a:solidFill>
              </a:rPr>
              <a:t>config</a:t>
            </a:r>
            <a:r>
              <a:rPr lang="en-US" altLang="zh-CN" sz="2000" dirty="0" smtClean="0">
                <a:solidFill>
                  <a:schemeClr val="bg1"/>
                </a:solidFill>
              </a:rPr>
              <a:t>/{</a:t>
            </a:r>
            <a:r>
              <a:rPr lang="en-US" altLang="zh-CN" sz="2000" dirty="0" err="1" smtClean="0">
                <a:solidFill>
                  <a:schemeClr val="bg1"/>
                </a:solidFill>
              </a:rPr>
              <a:t>data,log</a:t>
            </a:r>
            <a:r>
              <a:rPr lang="en-US" altLang="zh-CN" sz="2000" dirty="0" smtClean="0">
                <a:solidFill>
                  <a:schemeClr val="bg1"/>
                </a:solidFill>
              </a:rPr>
              <a:t>}</a:t>
            </a:r>
          </a:p>
          <a:p>
            <a:pPr>
              <a:buSzPct val="100000"/>
              <a:buFontTx/>
              <a:buChar char="•"/>
            </a:pPr>
            <a:r>
              <a:rPr lang="en-US" altLang="zh-CN" sz="2000" dirty="0">
                <a:solidFill>
                  <a:schemeClr val="bg1"/>
                </a:solidFill>
              </a:rPr>
              <a:t> </a:t>
            </a:r>
            <a:r>
              <a:rPr lang="en-US" altLang="zh-CN" sz="2000" dirty="0" err="1" smtClean="0">
                <a:solidFill>
                  <a:schemeClr val="bg1"/>
                </a:solidFill>
              </a:rPr>
              <a:t>mkdir</a:t>
            </a:r>
            <a:r>
              <a:rPr lang="en-US" altLang="zh-CN" sz="2000" dirty="0" smtClean="0">
                <a:solidFill>
                  <a:schemeClr val="bg1"/>
                </a:solidFill>
              </a:rPr>
              <a:t> -p /data/</a:t>
            </a:r>
            <a:r>
              <a:rPr lang="en-US" altLang="zh-CN" sz="2000" dirty="0" err="1" smtClean="0">
                <a:solidFill>
                  <a:schemeClr val="bg1"/>
                </a:solidFill>
              </a:rPr>
              <a:t>mongodb</a:t>
            </a:r>
            <a:r>
              <a:rPr lang="en-US" altLang="zh-CN" sz="2000" dirty="0" smtClean="0">
                <a:solidFill>
                  <a:schemeClr val="bg1"/>
                </a:solidFill>
              </a:rPr>
              <a:t>/shard1/{</a:t>
            </a:r>
            <a:r>
              <a:rPr lang="en-US" altLang="zh-CN" sz="2000" dirty="0" err="1" smtClean="0">
                <a:solidFill>
                  <a:schemeClr val="bg1"/>
                </a:solidFill>
              </a:rPr>
              <a:t>data,log</a:t>
            </a:r>
            <a:r>
              <a:rPr lang="en-US" altLang="zh-CN" sz="2000" dirty="0" smtClean="0">
                <a:solidFill>
                  <a:schemeClr val="bg1"/>
                </a:solidFill>
              </a:rPr>
              <a:t>}</a:t>
            </a:r>
          </a:p>
          <a:p>
            <a:pPr>
              <a:buSzPct val="100000"/>
              <a:buFontTx/>
              <a:buChar char="•"/>
            </a:pPr>
            <a:r>
              <a:rPr lang="en-US" altLang="zh-CN" sz="2000" dirty="0">
                <a:solidFill>
                  <a:schemeClr val="bg1"/>
                </a:solidFill>
              </a:rPr>
              <a:t> </a:t>
            </a:r>
            <a:r>
              <a:rPr lang="en-US" altLang="zh-CN" sz="2000" dirty="0" err="1">
                <a:solidFill>
                  <a:schemeClr val="bg1"/>
                </a:solidFill>
              </a:rPr>
              <a:t>mkdir</a:t>
            </a:r>
            <a:r>
              <a:rPr lang="en-US" altLang="zh-CN" sz="2000" dirty="0">
                <a:solidFill>
                  <a:schemeClr val="bg1"/>
                </a:solidFill>
              </a:rPr>
              <a:t> -p /</a:t>
            </a:r>
            <a:r>
              <a:rPr lang="en-US" altLang="zh-CN" sz="2000" dirty="0" smtClean="0">
                <a:solidFill>
                  <a:schemeClr val="bg1"/>
                </a:solidFill>
              </a:rPr>
              <a:t>data/</a:t>
            </a:r>
            <a:r>
              <a:rPr lang="en-US" altLang="zh-CN" sz="2000" dirty="0" err="1" smtClean="0">
                <a:solidFill>
                  <a:schemeClr val="bg1"/>
                </a:solidFill>
              </a:rPr>
              <a:t>mongodb</a:t>
            </a:r>
            <a:r>
              <a:rPr lang="en-US" altLang="zh-CN" sz="2000" dirty="0" smtClean="0">
                <a:solidFill>
                  <a:schemeClr val="bg1"/>
                </a:solidFill>
              </a:rPr>
              <a:t>/shard2/{</a:t>
            </a:r>
            <a:r>
              <a:rPr lang="en-US" altLang="zh-CN" sz="2000" dirty="0" err="1">
                <a:solidFill>
                  <a:schemeClr val="bg1"/>
                </a:solidFill>
              </a:rPr>
              <a:t>data,log</a:t>
            </a:r>
            <a:r>
              <a:rPr lang="en-US" altLang="zh-CN" sz="2000" dirty="0" smtClean="0">
                <a:solidFill>
                  <a:schemeClr val="bg1"/>
                </a:solidFill>
              </a:rPr>
              <a:t>}</a:t>
            </a:r>
          </a:p>
          <a:p>
            <a:pPr>
              <a:buSzPct val="100000"/>
              <a:buFontTx/>
              <a:buChar char="•"/>
            </a:pPr>
            <a:r>
              <a:rPr lang="en-US" altLang="zh-CN" sz="2000" dirty="0">
                <a:solidFill>
                  <a:schemeClr val="bg1"/>
                </a:solidFill>
              </a:rPr>
              <a:t> </a:t>
            </a:r>
            <a:r>
              <a:rPr lang="en-US" altLang="zh-CN" sz="2000" dirty="0" err="1">
                <a:solidFill>
                  <a:schemeClr val="bg1"/>
                </a:solidFill>
              </a:rPr>
              <a:t>mkdir</a:t>
            </a:r>
            <a:r>
              <a:rPr lang="en-US" altLang="zh-CN" sz="2000" dirty="0">
                <a:solidFill>
                  <a:schemeClr val="bg1"/>
                </a:solidFill>
              </a:rPr>
              <a:t> -p /</a:t>
            </a:r>
            <a:r>
              <a:rPr lang="en-US" altLang="zh-CN" sz="2000" dirty="0" smtClean="0">
                <a:solidFill>
                  <a:schemeClr val="bg1"/>
                </a:solidFill>
              </a:rPr>
              <a:t>data/</a:t>
            </a:r>
            <a:r>
              <a:rPr lang="en-US" altLang="zh-CN" sz="2000" dirty="0" err="1" smtClean="0">
                <a:solidFill>
                  <a:schemeClr val="bg1"/>
                </a:solidFill>
              </a:rPr>
              <a:t>mongodb</a:t>
            </a:r>
            <a:r>
              <a:rPr lang="en-US" altLang="zh-CN" sz="2000" dirty="0" smtClean="0">
                <a:solidFill>
                  <a:schemeClr val="bg1"/>
                </a:solidFill>
              </a:rPr>
              <a:t>/shard3/{</a:t>
            </a:r>
            <a:r>
              <a:rPr lang="en-US" altLang="zh-CN" sz="2000" dirty="0" err="1">
                <a:solidFill>
                  <a:schemeClr val="bg1"/>
                </a:solidFill>
              </a:rPr>
              <a:t>data,log</a:t>
            </a:r>
            <a:r>
              <a:rPr lang="en-US" altLang="zh-CN" sz="2000" dirty="0">
                <a:solidFill>
                  <a:schemeClr val="bg1"/>
                </a:solidFill>
              </a:rPr>
              <a:t>}</a:t>
            </a:r>
            <a:endParaRPr lang="en-US" altLang="zh-CN" sz="2000" dirty="0" smtClean="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zh-CN" altLang="en-US"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分片搭建 </a:t>
            </a:r>
            <a:r>
              <a:rPr lang="en-US" altLang="zh-CN"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创建目录</a:t>
            </a:r>
            <a:endParaRPr lang="en-US" altLang="zh-CN" sz="4000" dirty="0">
              <a:solidFill>
                <a:schemeClr val="bg1"/>
              </a:solidFill>
            </a:endParaRPr>
          </a:p>
        </p:txBody>
      </p:sp>
    </p:spTree>
    <p:extLst>
      <p:ext uri="{BB962C8B-B14F-4D97-AF65-F5344CB8AC3E}">
        <p14:creationId xmlns:p14="http://schemas.microsoft.com/office/powerpoint/2010/main" val="213076739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4401205"/>
          </a:xfrm>
          <a:prstGeom prst="rect">
            <a:avLst/>
          </a:prstGeom>
        </p:spPr>
        <p:txBody>
          <a:bodyPr wrap="square">
            <a:spAutoFit/>
          </a:bodyPr>
          <a:lstStyle/>
          <a:p>
            <a:pPr>
              <a:buSzPct val="100000"/>
              <a:buFontTx/>
              <a:buChar char="•"/>
            </a:pPr>
            <a:r>
              <a:rPr lang="zh-CN" altLang="en-US" sz="2000" dirty="0" smtClean="0">
                <a:solidFill>
                  <a:schemeClr val="bg1"/>
                </a:solidFill>
              </a:rPr>
              <a:t> </a:t>
            </a:r>
            <a:r>
              <a:rPr lang="en-US" altLang="zh-CN" sz="2000" dirty="0" smtClean="0">
                <a:solidFill>
                  <a:schemeClr val="bg1"/>
                </a:solidFill>
              </a:rPr>
              <a:t>mongodb3.4</a:t>
            </a:r>
            <a:r>
              <a:rPr lang="zh-CN" altLang="en-US" sz="2000" dirty="0" smtClean="0">
                <a:solidFill>
                  <a:schemeClr val="bg1"/>
                </a:solidFill>
              </a:rPr>
              <a:t>版本以后需要对</a:t>
            </a:r>
            <a:r>
              <a:rPr lang="en-US" altLang="zh-CN" sz="2000" dirty="0" err="1" smtClean="0">
                <a:solidFill>
                  <a:schemeClr val="bg1"/>
                </a:solidFill>
              </a:rPr>
              <a:t>config</a:t>
            </a:r>
            <a:r>
              <a:rPr lang="en-US" altLang="zh-CN" sz="2000" dirty="0" smtClean="0">
                <a:solidFill>
                  <a:schemeClr val="bg1"/>
                </a:solidFill>
              </a:rPr>
              <a:t> server</a:t>
            </a:r>
            <a:r>
              <a:rPr lang="zh-CN" altLang="en-US" sz="2000" dirty="0" smtClean="0">
                <a:solidFill>
                  <a:schemeClr val="bg1"/>
                </a:solidFill>
              </a:rPr>
              <a:t>创建副本集</a:t>
            </a:r>
            <a:endParaRPr lang="en-US" altLang="zh-CN" sz="2000" dirty="0" smtClean="0">
              <a:solidFill>
                <a:schemeClr val="bg1"/>
              </a:solidFill>
            </a:endParaRPr>
          </a:p>
          <a:p>
            <a:pPr>
              <a:buSzPct val="100000"/>
              <a:buFontTx/>
              <a:buChar char="•"/>
            </a:pPr>
            <a:r>
              <a:rPr lang="en-US" altLang="zh-CN" sz="2000" dirty="0">
                <a:solidFill>
                  <a:schemeClr val="bg1"/>
                </a:solidFill>
              </a:rPr>
              <a:t> </a:t>
            </a:r>
            <a:r>
              <a:rPr lang="zh-CN" altLang="en-US" sz="2000" dirty="0" smtClean="0">
                <a:solidFill>
                  <a:schemeClr val="bg1"/>
                </a:solidFill>
              </a:rPr>
              <a:t>添加配置文件</a:t>
            </a:r>
            <a:r>
              <a:rPr lang="en-US" altLang="zh-CN" sz="2000" dirty="0" smtClean="0">
                <a:solidFill>
                  <a:schemeClr val="bg1"/>
                </a:solidFill>
              </a:rPr>
              <a:t>(</a:t>
            </a:r>
            <a:r>
              <a:rPr lang="zh-CN" altLang="en-US" sz="2000" dirty="0" smtClean="0">
                <a:solidFill>
                  <a:schemeClr val="bg1"/>
                </a:solidFill>
              </a:rPr>
              <a:t>三台机器都操作</a:t>
            </a:r>
            <a:r>
              <a:rPr lang="en-US" altLang="zh-CN" sz="2000" dirty="0" smtClean="0">
                <a:solidFill>
                  <a:schemeClr val="bg1"/>
                </a:solidFill>
              </a:rPr>
              <a:t>)</a:t>
            </a:r>
          </a:p>
          <a:p>
            <a:pPr>
              <a:buSzPct val="100000"/>
              <a:buFontTx/>
              <a:buChar char="•"/>
            </a:pPr>
            <a:r>
              <a:rPr lang="en-US" altLang="zh-CN" sz="2000" dirty="0">
                <a:solidFill>
                  <a:schemeClr val="bg1"/>
                </a:solidFill>
              </a:rPr>
              <a:t> </a:t>
            </a:r>
            <a:r>
              <a:rPr lang="en-US" altLang="zh-CN" sz="2000" dirty="0" err="1" smtClean="0">
                <a:solidFill>
                  <a:schemeClr val="bg1"/>
                </a:solidFill>
              </a:rPr>
              <a:t>mkdir</a:t>
            </a:r>
            <a:r>
              <a:rPr lang="en-US" altLang="zh-CN" sz="2000" dirty="0" smtClean="0">
                <a:solidFill>
                  <a:schemeClr val="bg1"/>
                </a:solidFill>
              </a:rPr>
              <a:t> /</a:t>
            </a:r>
            <a:r>
              <a:rPr lang="en-US" altLang="zh-CN" sz="2000" dirty="0" err="1" smtClean="0">
                <a:solidFill>
                  <a:schemeClr val="bg1"/>
                </a:solidFill>
              </a:rPr>
              <a:t>etc</a:t>
            </a:r>
            <a:r>
              <a:rPr lang="en-US" altLang="zh-CN" sz="2000" dirty="0" smtClean="0">
                <a:solidFill>
                  <a:schemeClr val="bg1"/>
                </a:solidFill>
              </a:rPr>
              <a:t>/</a:t>
            </a:r>
            <a:r>
              <a:rPr lang="en-US" altLang="zh-CN" sz="2000" dirty="0" err="1" smtClean="0">
                <a:solidFill>
                  <a:schemeClr val="bg1"/>
                </a:solidFill>
              </a:rPr>
              <a:t>mongod</a:t>
            </a:r>
            <a:r>
              <a:rPr lang="en-US" altLang="zh-CN" sz="2000" dirty="0" smtClean="0">
                <a:solidFill>
                  <a:schemeClr val="bg1"/>
                </a:solidFill>
              </a:rPr>
              <a:t>/</a:t>
            </a:r>
          </a:p>
          <a:p>
            <a:pPr>
              <a:buSzPct val="100000"/>
              <a:buFontTx/>
              <a:buChar char="•"/>
            </a:pPr>
            <a:r>
              <a:rPr lang="en-US" altLang="zh-CN" sz="2000" dirty="0">
                <a:solidFill>
                  <a:schemeClr val="bg1"/>
                </a:solidFill>
              </a:rPr>
              <a:t> </a:t>
            </a:r>
            <a:r>
              <a:rPr lang="en-US" altLang="zh-CN" sz="2000" dirty="0" smtClean="0">
                <a:solidFill>
                  <a:schemeClr val="bg1"/>
                </a:solidFill>
              </a:rPr>
              <a:t>vim /</a:t>
            </a:r>
            <a:r>
              <a:rPr lang="en-US" altLang="zh-CN" sz="2000" dirty="0" err="1" smtClean="0">
                <a:solidFill>
                  <a:schemeClr val="bg1"/>
                </a:solidFill>
              </a:rPr>
              <a:t>etc</a:t>
            </a:r>
            <a:r>
              <a:rPr lang="en-US" altLang="zh-CN" sz="2000" dirty="0" smtClean="0">
                <a:solidFill>
                  <a:schemeClr val="bg1"/>
                </a:solidFill>
              </a:rPr>
              <a:t>/</a:t>
            </a:r>
            <a:r>
              <a:rPr lang="en-US" altLang="zh-CN" sz="2000" dirty="0" err="1" smtClean="0">
                <a:solidFill>
                  <a:schemeClr val="bg1"/>
                </a:solidFill>
              </a:rPr>
              <a:t>mongod</a:t>
            </a:r>
            <a:r>
              <a:rPr lang="en-US" altLang="zh-CN" sz="2000" dirty="0" smtClean="0">
                <a:solidFill>
                  <a:schemeClr val="bg1"/>
                </a:solidFill>
              </a:rPr>
              <a:t>/</a:t>
            </a:r>
            <a:r>
              <a:rPr lang="en-US" altLang="zh-CN" sz="2000" dirty="0" err="1" smtClean="0">
                <a:solidFill>
                  <a:schemeClr val="bg1"/>
                </a:solidFill>
              </a:rPr>
              <a:t>config.conf</a:t>
            </a:r>
            <a:r>
              <a:rPr lang="zh-CN" altLang="en-US" sz="2000" dirty="0">
                <a:solidFill>
                  <a:schemeClr val="bg1"/>
                </a:solidFill>
              </a:rPr>
              <a:t> </a:t>
            </a:r>
            <a:r>
              <a:rPr lang="en-US" altLang="zh-CN" sz="2000" dirty="0" smtClean="0">
                <a:solidFill>
                  <a:schemeClr val="bg1"/>
                </a:solidFill>
              </a:rPr>
              <a:t>//</a:t>
            </a:r>
            <a:r>
              <a:rPr lang="zh-CN" altLang="en-US" sz="2000" dirty="0" smtClean="0">
                <a:solidFill>
                  <a:schemeClr val="bg1"/>
                </a:solidFill>
              </a:rPr>
              <a:t>加入如下内容</a:t>
            </a:r>
            <a:endParaRPr lang="en-US" altLang="zh-CN" sz="2000" dirty="0" smtClean="0">
              <a:solidFill>
                <a:schemeClr val="bg1"/>
              </a:solidFill>
            </a:endParaRPr>
          </a:p>
          <a:p>
            <a:pPr>
              <a:buSzPct val="100000"/>
            </a:pPr>
            <a:r>
              <a:rPr lang="en-US" altLang="zh-CN" sz="2000" dirty="0" err="1" smtClean="0">
                <a:solidFill>
                  <a:schemeClr val="bg1"/>
                </a:solidFill>
              </a:rPr>
              <a:t>pidfilepath</a:t>
            </a:r>
            <a:r>
              <a:rPr lang="en-US" altLang="zh-CN" sz="2000" dirty="0" smtClean="0">
                <a:solidFill>
                  <a:schemeClr val="bg1"/>
                </a:solidFill>
              </a:rPr>
              <a:t> </a:t>
            </a:r>
            <a:r>
              <a:rPr lang="en-US" altLang="zh-CN" sz="2000" dirty="0">
                <a:solidFill>
                  <a:schemeClr val="bg1"/>
                </a:solidFill>
              </a:rPr>
              <a:t>= /</a:t>
            </a:r>
            <a:r>
              <a:rPr lang="en-US" altLang="zh-CN" sz="2000" dirty="0" err="1" smtClean="0">
                <a:solidFill>
                  <a:schemeClr val="bg1"/>
                </a:solidFill>
              </a:rPr>
              <a:t>var</a:t>
            </a:r>
            <a:r>
              <a:rPr lang="en-US" altLang="zh-CN" sz="2000" dirty="0" smtClean="0">
                <a:solidFill>
                  <a:schemeClr val="bg1"/>
                </a:solidFill>
              </a:rPr>
              <a:t>/run/</a:t>
            </a:r>
            <a:r>
              <a:rPr lang="en-US" altLang="zh-CN" sz="2000" dirty="0" err="1" smtClean="0">
                <a:solidFill>
                  <a:schemeClr val="bg1"/>
                </a:solidFill>
              </a:rPr>
              <a:t>mongodb</a:t>
            </a:r>
            <a:r>
              <a:rPr lang="en-US" altLang="zh-CN" sz="2000" dirty="0" smtClean="0">
                <a:solidFill>
                  <a:schemeClr val="bg1"/>
                </a:solidFill>
              </a:rPr>
              <a:t>/</a:t>
            </a:r>
            <a:r>
              <a:rPr lang="en-US" altLang="zh-CN" sz="2000" dirty="0" err="1" smtClean="0">
                <a:solidFill>
                  <a:schemeClr val="bg1"/>
                </a:solidFill>
              </a:rPr>
              <a:t>configsrv.pid</a:t>
            </a:r>
            <a:endParaRPr lang="en-US" altLang="zh-CN" sz="2000" dirty="0" smtClean="0">
              <a:solidFill>
                <a:schemeClr val="bg1"/>
              </a:solidFill>
            </a:endParaRPr>
          </a:p>
          <a:p>
            <a:pPr>
              <a:buSzPct val="100000"/>
            </a:pPr>
            <a:r>
              <a:rPr lang="en-US" altLang="zh-CN" sz="2000" dirty="0" err="1" smtClean="0">
                <a:solidFill>
                  <a:schemeClr val="bg1"/>
                </a:solidFill>
              </a:rPr>
              <a:t>dbpath</a:t>
            </a:r>
            <a:r>
              <a:rPr lang="en-US" altLang="zh-CN" sz="2000" dirty="0" smtClean="0">
                <a:solidFill>
                  <a:schemeClr val="bg1"/>
                </a:solidFill>
              </a:rPr>
              <a:t> </a:t>
            </a:r>
            <a:r>
              <a:rPr lang="en-US" altLang="zh-CN" sz="2000" dirty="0">
                <a:solidFill>
                  <a:schemeClr val="bg1"/>
                </a:solidFill>
              </a:rPr>
              <a:t>= /data/</a:t>
            </a:r>
            <a:r>
              <a:rPr lang="en-US" altLang="zh-CN" sz="2000" dirty="0" err="1">
                <a:solidFill>
                  <a:schemeClr val="bg1"/>
                </a:solidFill>
              </a:rPr>
              <a:t>mongodb</a:t>
            </a:r>
            <a:r>
              <a:rPr lang="en-US" altLang="zh-CN" sz="2000" dirty="0">
                <a:solidFill>
                  <a:schemeClr val="bg1"/>
                </a:solidFill>
              </a:rPr>
              <a:t>/</a:t>
            </a:r>
            <a:r>
              <a:rPr lang="en-US" altLang="zh-CN" sz="2000" dirty="0" err="1">
                <a:solidFill>
                  <a:schemeClr val="bg1"/>
                </a:solidFill>
              </a:rPr>
              <a:t>config</a:t>
            </a:r>
            <a:r>
              <a:rPr lang="en-US" altLang="zh-CN" sz="2000" dirty="0">
                <a:solidFill>
                  <a:schemeClr val="bg1"/>
                </a:solidFill>
              </a:rPr>
              <a:t>/data</a:t>
            </a:r>
          </a:p>
          <a:p>
            <a:pPr>
              <a:buSzPct val="100000"/>
            </a:pPr>
            <a:r>
              <a:rPr lang="en-US" altLang="zh-CN" sz="2000" dirty="0" err="1">
                <a:solidFill>
                  <a:schemeClr val="bg1"/>
                </a:solidFill>
              </a:rPr>
              <a:t>logpath</a:t>
            </a:r>
            <a:r>
              <a:rPr lang="en-US" altLang="zh-CN" sz="2000" dirty="0">
                <a:solidFill>
                  <a:schemeClr val="bg1"/>
                </a:solidFill>
              </a:rPr>
              <a:t> = /data/</a:t>
            </a:r>
            <a:r>
              <a:rPr lang="en-US" altLang="zh-CN" sz="2000" dirty="0" err="1">
                <a:solidFill>
                  <a:schemeClr val="bg1"/>
                </a:solidFill>
              </a:rPr>
              <a:t>mongodb</a:t>
            </a:r>
            <a:r>
              <a:rPr lang="en-US" altLang="zh-CN" sz="2000" dirty="0">
                <a:solidFill>
                  <a:schemeClr val="bg1"/>
                </a:solidFill>
              </a:rPr>
              <a:t>/</a:t>
            </a:r>
            <a:r>
              <a:rPr lang="en-US" altLang="zh-CN" sz="2000" dirty="0" err="1">
                <a:solidFill>
                  <a:schemeClr val="bg1"/>
                </a:solidFill>
              </a:rPr>
              <a:t>config</a:t>
            </a:r>
            <a:r>
              <a:rPr lang="en-US" altLang="zh-CN" sz="2000" dirty="0">
                <a:solidFill>
                  <a:schemeClr val="bg1"/>
                </a:solidFill>
              </a:rPr>
              <a:t>/log/congigsrv.log</a:t>
            </a:r>
          </a:p>
          <a:p>
            <a:pPr>
              <a:buSzPct val="100000"/>
            </a:pPr>
            <a:r>
              <a:rPr lang="en-US" altLang="zh-CN" sz="2000" dirty="0" err="1">
                <a:solidFill>
                  <a:schemeClr val="bg1"/>
                </a:solidFill>
              </a:rPr>
              <a:t>logappend</a:t>
            </a:r>
            <a:r>
              <a:rPr lang="en-US" altLang="zh-CN" sz="2000" dirty="0">
                <a:solidFill>
                  <a:schemeClr val="bg1"/>
                </a:solidFill>
              </a:rPr>
              <a:t> = true</a:t>
            </a:r>
          </a:p>
          <a:p>
            <a:pPr>
              <a:buSzPct val="100000"/>
            </a:pPr>
            <a:r>
              <a:rPr lang="en-US" altLang="zh-CN" sz="2000" dirty="0" err="1">
                <a:solidFill>
                  <a:schemeClr val="bg1"/>
                </a:solidFill>
              </a:rPr>
              <a:t>bind_ip</a:t>
            </a:r>
            <a:r>
              <a:rPr lang="en-US" altLang="zh-CN" sz="2000" dirty="0">
                <a:solidFill>
                  <a:schemeClr val="bg1"/>
                </a:solidFill>
              </a:rPr>
              <a:t> = 0.0.0.0</a:t>
            </a:r>
          </a:p>
          <a:p>
            <a:pPr>
              <a:buSzPct val="100000"/>
            </a:pPr>
            <a:r>
              <a:rPr lang="en-US" altLang="zh-CN" sz="2000" dirty="0">
                <a:solidFill>
                  <a:schemeClr val="bg1"/>
                </a:solidFill>
              </a:rPr>
              <a:t>port = 21000</a:t>
            </a:r>
          </a:p>
          <a:p>
            <a:pPr>
              <a:buSzPct val="100000"/>
            </a:pPr>
            <a:r>
              <a:rPr lang="en-US" altLang="zh-CN" sz="2000" dirty="0">
                <a:solidFill>
                  <a:schemeClr val="bg1"/>
                </a:solidFill>
              </a:rPr>
              <a:t>fork = true</a:t>
            </a:r>
          </a:p>
          <a:p>
            <a:pPr>
              <a:buSzPct val="100000"/>
            </a:pPr>
            <a:r>
              <a:rPr lang="en-US" altLang="zh-CN" sz="2000" dirty="0" err="1">
                <a:solidFill>
                  <a:schemeClr val="bg1"/>
                </a:solidFill>
              </a:rPr>
              <a:t>configsvr</a:t>
            </a:r>
            <a:r>
              <a:rPr lang="en-US" altLang="zh-CN" sz="2000" dirty="0">
                <a:solidFill>
                  <a:schemeClr val="bg1"/>
                </a:solidFill>
              </a:rPr>
              <a:t> = true #declare this is a </a:t>
            </a:r>
            <a:r>
              <a:rPr lang="en-US" altLang="zh-CN" sz="2000" dirty="0" err="1">
                <a:solidFill>
                  <a:schemeClr val="bg1"/>
                </a:solidFill>
              </a:rPr>
              <a:t>config</a:t>
            </a:r>
            <a:r>
              <a:rPr lang="en-US" altLang="zh-CN" sz="2000" dirty="0">
                <a:solidFill>
                  <a:schemeClr val="bg1"/>
                </a:solidFill>
              </a:rPr>
              <a:t> </a:t>
            </a:r>
            <a:r>
              <a:rPr lang="en-US" altLang="zh-CN" sz="2000" dirty="0" err="1">
                <a:solidFill>
                  <a:schemeClr val="bg1"/>
                </a:solidFill>
              </a:rPr>
              <a:t>db</a:t>
            </a:r>
            <a:r>
              <a:rPr lang="en-US" altLang="zh-CN" sz="2000" dirty="0">
                <a:solidFill>
                  <a:schemeClr val="bg1"/>
                </a:solidFill>
              </a:rPr>
              <a:t> of a cluster;</a:t>
            </a:r>
          </a:p>
          <a:p>
            <a:pPr>
              <a:buSzPct val="100000"/>
            </a:pPr>
            <a:r>
              <a:rPr lang="en-US" altLang="zh-CN" sz="2000" dirty="0" err="1">
                <a:solidFill>
                  <a:schemeClr val="bg1"/>
                </a:solidFill>
              </a:rPr>
              <a:t>replSet</a:t>
            </a:r>
            <a:r>
              <a:rPr lang="en-US" altLang="zh-CN" sz="2000" dirty="0">
                <a:solidFill>
                  <a:schemeClr val="bg1"/>
                </a:solidFill>
              </a:rPr>
              <a:t>=</a:t>
            </a:r>
            <a:r>
              <a:rPr lang="en-US" altLang="zh-CN" sz="2000" dirty="0" err="1">
                <a:solidFill>
                  <a:schemeClr val="bg1"/>
                </a:solidFill>
              </a:rPr>
              <a:t>configs</a:t>
            </a:r>
            <a:r>
              <a:rPr lang="en-US" altLang="zh-CN" sz="2000" dirty="0">
                <a:solidFill>
                  <a:schemeClr val="bg1"/>
                </a:solidFill>
              </a:rPr>
              <a:t> #</a:t>
            </a:r>
            <a:r>
              <a:rPr lang="zh-CN" altLang="en-US" sz="2000" dirty="0">
                <a:solidFill>
                  <a:schemeClr val="bg1"/>
                </a:solidFill>
              </a:rPr>
              <a:t>副本集名称</a:t>
            </a:r>
          </a:p>
          <a:p>
            <a:pPr>
              <a:buSzPct val="100000"/>
            </a:pPr>
            <a:r>
              <a:rPr lang="en-US" altLang="zh-CN" sz="2000" dirty="0" err="1" smtClean="0">
                <a:solidFill>
                  <a:schemeClr val="bg1"/>
                </a:solidFill>
              </a:rPr>
              <a:t>maxConns</a:t>
            </a:r>
            <a:r>
              <a:rPr lang="en-US" altLang="zh-CN" sz="2000" dirty="0" smtClean="0">
                <a:solidFill>
                  <a:schemeClr val="bg1"/>
                </a:solidFill>
              </a:rPr>
              <a:t>=20000 #</a:t>
            </a:r>
            <a:r>
              <a:rPr lang="zh-CN" altLang="en-US" sz="2000" dirty="0">
                <a:solidFill>
                  <a:schemeClr val="bg1"/>
                </a:solidFill>
              </a:rPr>
              <a:t>设置最大连接</a:t>
            </a:r>
            <a:r>
              <a:rPr lang="zh-CN" altLang="en-US" sz="2000" dirty="0" smtClean="0">
                <a:solidFill>
                  <a:schemeClr val="bg1"/>
                </a:solidFill>
              </a:rPr>
              <a:t>数</a:t>
            </a:r>
            <a:endParaRPr lang="zh-CN" altLang="en-US" sz="2000" dirty="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zh-CN" altLang="en-US"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分片搭建</a:t>
            </a:r>
            <a:r>
              <a:rPr lang="en-US" altLang="zh-CN"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a:t>
            </a:r>
            <a:r>
              <a:rPr lang="en-US" altLang="zh-CN" sz="4000" dirty="0" err="1"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config</a:t>
            </a:r>
            <a:r>
              <a:rPr lang="en-US" altLang="zh-CN"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 server</a:t>
            </a:r>
            <a:r>
              <a:rPr lang="zh-CN" altLang="en-US"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配置</a:t>
            </a:r>
            <a:endParaRPr lang="en-US" altLang="zh-CN" sz="4000" dirty="0">
              <a:solidFill>
                <a:schemeClr val="bg1"/>
              </a:solidFill>
            </a:endParaRPr>
          </a:p>
        </p:txBody>
      </p:sp>
    </p:spTree>
    <p:extLst>
      <p:ext uri="{BB962C8B-B14F-4D97-AF65-F5344CB8AC3E}">
        <p14:creationId xmlns:p14="http://schemas.microsoft.com/office/powerpoint/2010/main" val="39442275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2862322"/>
          </a:xfrm>
          <a:prstGeom prst="rect">
            <a:avLst/>
          </a:prstGeom>
        </p:spPr>
        <p:txBody>
          <a:bodyPr wrap="square">
            <a:spAutoFit/>
          </a:bodyPr>
          <a:lstStyle/>
          <a:p>
            <a:pPr>
              <a:buSzPct val="100000"/>
              <a:buFontTx/>
              <a:buChar char="•"/>
            </a:pPr>
            <a:r>
              <a:rPr lang="zh-CN" altLang="en-US" sz="2000" dirty="0" smtClean="0">
                <a:solidFill>
                  <a:schemeClr val="bg1"/>
                </a:solidFill>
              </a:rPr>
              <a:t> 启动三台机器的</a:t>
            </a:r>
            <a:r>
              <a:rPr lang="en-US" altLang="zh-CN" sz="2000" dirty="0" err="1" smtClean="0">
                <a:solidFill>
                  <a:schemeClr val="bg1"/>
                </a:solidFill>
              </a:rPr>
              <a:t>config</a:t>
            </a:r>
            <a:r>
              <a:rPr lang="en-US" altLang="zh-CN" sz="2000" dirty="0" smtClean="0">
                <a:solidFill>
                  <a:schemeClr val="bg1"/>
                </a:solidFill>
              </a:rPr>
              <a:t> server</a:t>
            </a:r>
          </a:p>
          <a:p>
            <a:pPr>
              <a:buSzPct val="100000"/>
              <a:buFontTx/>
              <a:buChar char="•"/>
            </a:pPr>
            <a:r>
              <a:rPr lang="en-US" altLang="zh-CN" sz="2000" dirty="0">
                <a:solidFill>
                  <a:schemeClr val="bg1"/>
                </a:solidFill>
              </a:rPr>
              <a:t> </a:t>
            </a:r>
            <a:r>
              <a:rPr lang="en-US" altLang="zh-CN" sz="2000" dirty="0" err="1" smtClean="0">
                <a:solidFill>
                  <a:schemeClr val="bg1"/>
                </a:solidFill>
              </a:rPr>
              <a:t>mongod</a:t>
            </a:r>
            <a:r>
              <a:rPr lang="en-US" altLang="zh-CN" sz="2000" dirty="0" smtClean="0">
                <a:solidFill>
                  <a:schemeClr val="bg1"/>
                </a:solidFill>
              </a:rPr>
              <a:t> -f </a:t>
            </a:r>
            <a:r>
              <a:rPr lang="en-US" altLang="zh-CN" sz="2000" dirty="0">
                <a:solidFill>
                  <a:schemeClr val="bg1"/>
                </a:solidFill>
              </a:rPr>
              <a:t>/</a:t>
            </a:r>
            <a:r>
              <a:rPr lang="en-US" altLang="zh-CN" sz="2000" dirty="0" err="1">
                <a:solidFill>
                  <a:schemeClr val="bg1"/>
                </a:solidFill>
              </a:rPr>
              <a:t>etc</a:t>
            </a:r>
            <a:r>
              <a:rPr lang="en-US" altLang="zh-CN" sz="2000" dirty="0">
                <a:solidFill>
                  <a:schemeClr val="bg1"/>
                </a:solidFill>
              </a:rPr>
              <a:t>/</a:t>
            </a:r>
            <a:r>
              <a:rPr lang="en-US" altLang="zh-CN" sz="2000" dirty="0" err="1">
                <a:solidFill>
                  <a:schemeClr val="bg1"/>
                </a:solidFill>
              </a:rPr>
              <a:t>mongod</a:t>
            </a:r>
            <a:r>
              <a:rPr lang="en-US" altLang="zh-CN" sz="2000" dirty="0">
                <a:solidFill>
                  <a:schemeClr val="bg1"/>
                </a:solidFill>
              </a:rPr>
              <a:t>/</a:t>
            </a:r>
            <a:r>
              <a:rPr lang="en-US" altLang="zh-CN" sz="2000" dirty="0" err="1">
                <a:solidFill>
                  <a:schemeClr val="bg1"/>
                </a:solidFill>
              </a:rPr>
              <a:t>config.conf</a:t>
            </a:r>
            <a:r>
              <a:rPr lang="zh-CN" altLang="en-US" sz="2000" dirty="0">
                <a:solidFill>
                  <a:schemeClr val="bg1"/>
                </a:solidFill>
              </a:rPr>
              <a:t> </a:t>
            </a:r>
            <a:r>
              <a:rPr lang="zh-CN" altLang="en-US" sz="2000" dirty="0" smtClean="0">
                <a:solidFill>
                  <a:schemeClr val="bg1"/>
                </a:solidFill>
              </a:rPr>
              <a:t> </a:t>
            </a:r>
            <a:r>
              <a:rPr lang="en-US" altLang="zh-CN" sz="2000" dirty="0" smtClean="0">
                <a:solidFill>
                  <a:schemeClr val="bg1"/>
                </a:solidFill>
              </a:rPr>
              <a:t>//</a:t>
            </a:r>
            <a:r>
              <a:rPr lang="zh-CN" altLang="en-US" sz="2000" dirty="0" smtClean="0">
                <a:solidFill>
                  <a:schemeClr val="bg1"/>
                </a:solidFill>
              </a:rPr>
              <a:t>三台机器都要操作</a:t>
            </a:r>
            <a:endParaRPr lang="en-US" altLang="zh-CN" sz="2000" dirty="0" smtClean="0">
              <a:solidFill>
                <a:schemeClr val="bg1"/>
              </a:solidFill>
            </a:endParaRPr>
          </a:p>
          <a:p>
            <a:pPr>
              <a:buSzPct val="100000"/>
              <a:buFontTx/>
              <a:buChar char="•"/>
            </a:pPr>
            <a:r>
              <a:rPr lang="en-US" altLang="zh-CN" sz="2000" dirty="0">
                <a:solidFill>
                  <a:schemeClr val="bg1"/>
                </a:solidFill>
              </a:rPr>
              <a:t> </a:t>
            </a:r>
            <a:r>
              <a:rPr lang="zh-CN" altLang="en-US" sz="2000" dirty="0" smtClean="0">
                <a:solidFill>
                  <a:schemeClr val="bg1"/>
                </a:solidFill>
              </a:rPr>
              <a:t>登录任意一台机器的</a:t>
            </a:r>
            <a:r>
              <a:rPr lang="en-US" altLang="zh-CN" sz="2000" dirty="0" smtClean="0">
                <a:solidFill>
                  <a:schemeClr val="bg1"/>
                </a:solidFill>
              </a:rPr>
              <a:t>21000</a:t>
            </a:r>
            <a:r>
              <a:rPr lang="zh-CN" altLang="en-US" sz="2000" dirty="0" smtClean="0">
                <a:solidFill>
                  <a:schemeClr val="bg1"/>
                </a:solidFill>
              </a:rPr>
              <a:t>端口，初始化副本集</a:t>
            </a:r>
            <a:endParaRPr lang="en-US" altLang="zh-CN" sz="2000" dirty="0" smtClean="0">
              <a:solidFill>
                <a:schemeClr val="bg1"/>
              </a:solidFill>
            </a:endParaRPr>
          </a:p>
          <a:p>
            <a:pPr>
              <a:buSzPct val="100000"/>
              <a:buFontTx/>
              <a:buChar char="•"/>
            </a:pPr>
            <a:r>
              <a:rPr lang="en-US" altLang="zh-CN" sz="2000" dirty="0">
                <a:solidFill>
                  <a:schemeClr val="bg1"/>
                </a:solidFill>
              </a:rPr>
              <a:t> </a:t>
            </a:r>
            <a:r>
              <a:rPr lang="en-US" altLang="zh-CN" sz="2000" dirty="0" smtClean="0">
                <a:solidFill>
                  <a:schemeClr val="bg1"/>
                </a:solidFill>
              </a:rPr>
              <a:t>mongo --port 21000</a:t>
            </a:r>
          </a:p>
          <a:p>
            <a:pPr>
              <a:buSzPct val="100000"/>
              <a:buFontTx/>
              <a:buChar char="•"/>
            </a:pPr>
            <a:r>
              <a:rPr lang="en-US" altLang="zh-CN" sz="2000" dirty="0">
                <a:solidFill>
                  <a:schemeClr val="bg1"/>
                </a:solidFill>
              </a:rPr>
              <a:t> </a:t>
            </a:r>
            <a:r>
              <a:rPr lang="en-US" altLang="zh-CN" sz="2000" dirty="0" err="1">
                <a:solidFill>
                  <a:schemeClr val="bg1"/>
                </a:solidFill>
              </a:rPr>
              <a:t>config</a:t>
            </a:r>
            <a:r>
              <a:rPr lang="en-US" altLang="zh-CN" sz="2000" dirty="0">
                <a:solidFill>
                  <a:schemeClr val="bg1"/>
                </a:solidFill>
              </a:rPr>
              <a:t> = { _id: "</a:t>
            </a:r>
            <a:r>
              <a:rPr lang="en-US" altLang="zh-CN" sz="2000" dirty="0" err="1">
                <a:solidFill>
                  <a:schemeClr val="bg1"/>
                </a:solidFill>
              </a:rPr>
              <a:t>configs</a:t>
            </a:r>
            <a:r>
              <a:rPr lang="en-US" altLang="zh-CN" sz="2000" dirty="0">
                <a:solidFill>
                  <a:schemeClr val="bg1"/>
                </a:solidFill>
              </a:rPr>
              <a:t>", members: [ {_id : 0, host : "</a:t>
            </a:r>
            <a:r>
              <a:rPr lang="en-US" altLang="zh-CN" sz="2000" dirty="0" smtClean="0">
                <a:solidFill>
                  <a:schemeClr val="bg1"/>
                </a:solidFill>
              </a:rPr>
              <a:t>192.168.133.130:21000</a:t>
            </a:r>
            <a:r>
              <a:rPr lang="en-US" altLang="zh-CN" sz="2000" dirty="0">
                <a:solidFill>
                  <a:schemeClr val="bg1"/>
                </a:solidFill>
              </a:rPr>
              <a:t>"},{_id : 1, host : "</a:t>
            </a:r>
            <a:r>
              <a:rPr lang="en-US" altLang="zh-CN" sz="2000" dirty="0" smtClean="0">
                <a:solidFill>
                  <a:schemeClr val="bg1"/>
                </a:solidFill>
              </a:rPr>
              <a:t>192.168.133.132:21000</a:t>
            </a:r>
            <a:r>
              <a:rPr lang="en-US" altLang="zh-CN" sz="2000" dirty="0">
                <a:solidFill>
                  <a:schemeClr val="bg1"/>
                </a:solidFill>
              </a:rPr>
              <a:t>"},{_id : 2, host : "192.168.133.133:21000"}] </a:t>
            </a:r>
            <a:r>
              <a:rPr lang="en-US" altLang="zh-CN" sz="2000" dirty="0" smtClean="0">
                <a:solidFill>
                  <a:schemeClr val="bg1"/>
                </a:solidFill>
              </a:rPr>
              <a:t>}</a:t>
            </a:r>
          </a:p>
          <a:p>
            <a:pPr>
              <a:buSzPct val="100000"/>
              <a:buFontTx/>
              <a:buChar char="•"/>
            </a:pPr>
            <a:r>
              <a:rPr lang="en-US" altLang="zh-CN" sz="2000" dirty="0">
                <a:solidFill>
                  <a:schemeClr val="bg1"/>
                </a:solidFill>
              </a:rPr>
              <a:t> </a:t>
            </a:r>
            <a:r>
              <a:rPr lang="en-US" altLang="zh-CN" sz="2000" dirty="0" err="1">
                <a:solidFill>
                  <a:schemeClr val="bg1"/>
                </a:solidFill>
              </a:rPr>
              <a:t>rs.initiate</a:t>
            </a:r>
            <a:r>
              <a:rPr lang="en-US" altLang="zh-CN" sz="2000" dirty="0">
                <a:solidFill>
                  <a:schemeClr val="bg1"/>
                </a:solidFill>
              </a:rPr>
              <a:t>(</a:t>
            </a:r>
            <a:r>
              <a:rPr lang="en-US" altLang="zh-CN" sz="2000" dirty="0" err="1">
                <a:solidFill>
                  <a:schemeClr val="bg1"/>
                </a:solidFill>
              </a:rPr>
              <a:t>config</a:t>
            </a:r>
            <a:r>
              <a:rPr lang="en-US" altLang="zh-CN" sz="2000" dirty="0" smtClean="0">
                <a:solidFill>
                  <a:schemeClr val="bg1"/>
                </a:solidFill>
              </a:rPr>
              <a:t>)</a:t>
            </a:r>
          </a:p>
          <a:p>
            <a:pPr>
              <a:buSzPct val="100000"/>
            </a:pPr>
            <a:r>
              <a:rPr lang="en-US" altLang="zh-CN" sz="2000" dirty="0">
                <a:solidFill>
                  <a:schemeClr val="bg1"/>
                </a:solidFill>
              </a:rPr>
              <a:t>{ "ok" : 1 }</a:t>
            </a:r>
            <a:endParaRPr lang="zh-CN" altLang="en-US" sz="2000" dirty="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zh-CN" altLang="en-US"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分片搭建</a:t>
            </a:r>
            <a:r>
              <a:rPr lang="en-US" altLang="zh-CN"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a:t>
            </a:r>
            <a:r>
              <a:rPr lang="en-US" altLang="zh-CN" sz="4000" dirty="0" err="1"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config</a:t>
            </a:r>
            <a:r>
              <a:rPr lang="en-US" altLang="zh-CN"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 server</a:t>
            </a:r>
            <a:r>
              <a:rPr lang="zh-CN" altLang="en-US"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配置</a:t>
            </a:r>
            <a:endParaRPr lang="en-US" altLang="zh-CN" sz="4000" dirty="0">
              <a:solidFill>
                <a:schemeClr val="bg1"/>
              </a:solidFill>
            </a:endParaRPr>
          </a:p>
        </p:txBody>
      </p:sp>
    </p:spTree>
    <p:extLst>
      <p:ext uri="{BB962C8B-B14F-4D97-AF65-F5344CB8AC3E}">
        <p14:creationId xmlns:p14="http://schemas.microsoft.com/office/powerpoint/2010/main" val="785184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4708981"/>
          </a:xfrm>
          <a:prstGeom prst="rect">
            <a:avLst/>
          </a:prstGeom>
        </p:spPr>
        <p:txBody>
          <a:bodyPr wrap="square">
            <a:spAutoFit/>
          </a:bodyPr>
          <a:lstStyle/>
          <a:p>
            <a:pPr>
              <a:buSzPct val="100000"/>
              <a:buFontTx/>
              <a:buChar char="•"/>
            </a:pPr>
            <a:r>
              <a:rPr lang="zh-CN" altLang="en-US" sz="2000" dirty="0" smtClean="0">
                <a:solidFill>
                  <a:schemeClr val="bg1"/>
                </a:solidFill>
              </a:rPr>
              <a:t>添加配置文件</a:t>
            </a:r>
            <a:r>
              <a:rPr lang="en-US" altLang="zh-CN" sz="2000" dirty="0" smtClean="0">
                <a:solidFill>
                  <a:schemeClr val="bg1"/>
                </a:solidFill>
              </a:rPr>
              <a:t>(</a:t>
            </a:r>
            <a:r>
              <a:rPr lang="zh-CN" altLang="en-US" sz="2000" dirty="0" smtClean="0">
                <a:solidFill>
                  <a:schemeClr val="bg1"/>
                </a:solidFill>
              </a:rPr>
              <a:t>三台机器都操作</a:t>
            </a:r>
            <a:r>
              <a:rPr lang="en-US" altLang="zh-CN" sz="2000" dirty="0" smtClean="0">
                <a:solidFill>
                  <a:schemeClr val="bg1"/>
                </a:solidFill>
              </a:rPr>
              <a:t>)</a:t>
            </a:r>
          </a:p>
          <a:p>
            <a:pPr>
              <a:buSzPct val="100000"/>
              <a:buFontTx/>
              <a:buChar char="•"/>
            </a:pPr>
            <a:r>
              <a:rPr lang="en-US" altLang="zh-CN" sz="2000" dirty="0" smtClean="0">
                <a:solidFill>
                  <a:schemeClr val="bg1"/>
                </a:solidFill>
              </a:rPr>
              <a:t> vim /</a:t>
            </a:r>
            <a:r>
              <a:rPr lang="en-US" altLang="zh-CN" sz="2000" dirty="0" err="1" smtClean="0">
                <a:solidFill>
                  <a:schemeClr val="bg1"/>
                </a:solidFill>
              </a:rPr>
              <a:t>etc</a:t>
            </a:r>
            <a:r>
              <a:rPr lang="en-US" altLang="zh-CN" sz="2000" dirty="0" smtClean="0">
                <a:solidFill>
                  <a:schemeClr val="bg1"/>
                </a:solidFill>
              </a:rPr>
              <a:t>/</a:t>
            </a:r>
            <a:r>
              <a:rPr lang="en-US" altLang="zh-CN" sz="2000" dirty="0" err="1" smtClean="0">
                <a:solidFill>
                  <a:schemeClr val="bg1"/>
                </a:solidFill>
              </a:rPr>
              <a:t>mongod</a:t>
            </a:r>
            <a:r>
              <a:rPr lang="en-US" altLang="zh-CN" sz="2000" dirty="0" smtClean="0">
                <a:solidFill>
                  <a:schemeClr val="bg1"/>
                </a:solidFill>
              </a:rPr>
              <a:t>/shard1.conf</a:t>
            </a:r>
            <a:r>
              <a:rPr lang="zh-CN" altLang="en-US" sz="2000" dirty="0" smtClean="0">
                <a:solidFill>
                  <a:schemeClr val="bg1"/>
                </a:solidFill>
              </a:rPr>
              <a:t> </a:t>
            </a:r>
            <a:r>
              <a:rPr lang="en-US" altLang="zh-CN" sz="2000" dirty="0" smtClean="0">
                <a:solidFill>
                  <a:schemeClr val="bg1"/>
                </a:solidFill>
              </a:rPr>
              <a:t>//</a:t>
            </a:r>
            <a:r>
              <a:rPr lang="zh-CN" altLang="en-US" sz="2000" dirty="0" smtClean="0">
                <a:solidFill>
                  <a:schemeClr val="bg1"/>
                </a:solidFill>
              </a:rPr>
              <a:t>加入如下内容</a:t>
            </a:r>
            <a:endParaRPr lang="en-US" altLang="zh-CN" sz="2000" dirty="0" smtClean="0">
              <a:solidFill>
                <a:schemeClr val="bg1"/>
              </a:solidFill>
            </a:endParaRPr>
          </a:p>
          <a:p>
            <a:pPr>
              <a:buSzPct val="100000"/>
            </a:pPr>
            <a:r>
              <a:rPr lang="en-US" altLang="zh-CN" sz="2000" dirty="0" err="1">
                <a:solidFill>
                  <a:schemeClr val="bg1"/>
                </a:solidFill>
              </a:rPr>
              <a:t>pidfilepath</a:t>
            </a:r>
            <a:r>
              <a:rPr lang="en-US" altLang="zh-CN" sz="2000" dirty="0">
                <a:solidFill>
                  <a:schemeClr val="bg1"/>
                </a:solidFill>
              </a:rPr>
              <a:t> = /</a:t>
            </a:r>
            <a:r>
              <a:rPr lang="en-US" altLang="zh-CN" sz="2000" dirty="0" err="1">
                <a:solidFill>
                  <a:schemeClr val="bg1"/>
                </a:solidFill>
              </a:rPr>
              <a:t>var</a:t>
            </a:r>
            <a:r>
              <a:rPr lang="en-US" altLang="zh-CN" sz="2000" dirty="0">
                <a:solidFill>
                  <a:schemeClr val="bg1"/>
                </a:solidFill>
              </a:rPr>
              <a:t>/run/</a:t>
            </a:r>
            <a:r>
              <a:rPr lang="en-US" altLang="zh-CN" sz="2000" dirty="0" err="1">
                <a:solidFill>
                  <a:schemeClr val="bg1"/>
                </a:solidFill>
              </a:rPr>
              <a:t>mongodb</a:t>
            </a:r>
            <a:r>
              <a:rPr lang="en-US" altLang="zh-CN" sz="2000" dirty="0">
                <a:solidFill>
                  <a:schemeClr val="bg1"/>
                </a:solidFill>
              </a:rPr>
              <a:t>/shard1.pid</a:t>
            </a:r>
          </a:p>
          <a:p>
            <a:pPr>
              <a:buSzPct val="100000"/>
            </a:pPr>
            <a:r>
              <a:rPr lang="en-US" altLang="zh-CN" sz="2000" dirty="0" err="1" smtClean="0">
                <a:solidFill>
                  <a:schemeClr val="bg1"/>
                </a:solidFill>
              </a:rPr>
              <a:t>dbpath</a:t>
            </a:r>
            <a:r>
              <a:rPr lang="en-US" altLang="zh-CN" sz="2000" dirty="0" smtClean="0">
                <a:solidFill>
                  <a:schemeClr val="bg1"/>
                </a:solidFill>
              </a:rPr>
              <a:t> </a:t>
            </a:r>
            <a:r>
              <a:rPr lang="en-US" altLang="zh-CN" sz="2000" dirty="0">
                <a:solidFill>
                  <a:schemeClr val="bg1"/>
                </a:solidFill>
              </a:rPr>
              <a:t>= /data/</a:t>
            </a:r>
            <a:r>
              <a:rPr lang="en-US" altLang="zh-CN" sz="2000" dirty="0" err="1">
                <a:solidFill>
                  <a:schemeClr val="bg1"/>
                </a:solidFill>
              </a:rPr>
              <a:t>mongodb</a:t>
            </a:r>
            <a:r>
              <a:rPr lang="en-US" altLang="zh-CN" sz="2000" dirty="0">
                <a:solidFill>
                  <a:schemeClr val="bg1"/>
                </a:solidFill>
              </a:rPr>
              <a:t>/shard1/data</a:t>
            </a:r>
          </a:p>
          <a:p>
            <a:pPr>
              <a:buSzPct val="100000"/>
            </a:pPr>
            <a:r>
              <a:rPr lang="en-US" altLang="zh-CN" sz="2000" dirty="0" err="1">
                <a:solidFill>
                  <a:schemeClr val="bg1"/>
                </a:solidFill>
              </a:rPr>
              <a:t>logpath</a:t>
            </a:r>
            <a:r>
              <a:rPr lang="en-US" altLang="zh-CN" sz="2000" dirty="0">
                <a:solidFill>
                  <a:schemeClr val="bg1"/>
                </a:solidFill>
              </a:rPr>
              <a:t> = /data/</a:t>
            </a:r>
            <a:r>
              <a:rPr lang="en-US" altLang="zh-CN" sz="2000" dirty="0" err="1">
                <a:solidFill>
                  <a:schemeClr val="bg1"/>
                </a:solidFill>
              </a:rPr>
              <a:t>mongodb</a:t>
            </a:r>
            <a:r>
              <a:rPr lang="en-US" altLang="zh-CN" sz="2000" dirty="0">
                <a:solidFill>
                  <a:schemeClr val="bg1"/>
                </a:solidFill>
              </a:rPr>
              <a:t>/shard1/log/shard1.log</a:t>
            </a:r>
          </a:p>
          <a:p>
            <a:pPr>
              <a:buSzPct val="100000"/>
            </a:pPr>
            <a:r>
              <a:rPr lang="en-US" altLang="zh-CN" sz="2000" dirty="0" err="1">
                <a:solidFill>
                  <a:schemeClr val="bg1"/>
                </a:solidFill>
              </a:rPr>
              <a:t>logappend</a:t>
            </a:r>
            <a:r>
              <a:rPr lang="en-US" altLang="zh-CN" sz="2000" dirty="0">
                <a:solidFill>
                  <a:schemeClr val="bg1"/>
                </a:solidFill>
              </a:rPr>
              <a:t> = true</a:t>
            </a:r>
          </a:p>
          <a:p>
            <a:pPr>
              <a:buSzPct val="100000"/>
            </a:pPr>
            <a:r>
              <a:rPr lang="en-US" altLang="zh-CN" sz="2000" dirty="0" err="1">
                <a:solidFill>
                  <a:schemeClr val="bg1"/>
                </a:solidFill>
              </a:rPr>
              <a:t>bind_ip</a:t>
            </a:r>
            <a:r>
              <a:rPr lang="en-US" altLang="zh-CN" sz="2000" dirty="0">
                <a:solidFill>
                  <a:schemeClr val="bg1"/>
                </a:solidFill>
              </a:rPr>
              <a:t> = 0.0.0.0</a:t>
            </a:r>
          </a:p>
          <a:p>
            <a:pPr>
              <a:buSzPct val="100000"/>
            </a:pPr>
            <a:r>
              <a:rPr lang="en-US" altLang="zh-CN" sz="2000" dirty="0">
                <a:solidFill>
                  <a:schemeClr val="bg1"/>
                </a:solidFill>
              </a:rPr>
              <a:t>port = 27001</a:t>
            </a:r>
          </a:p>
          <a:p>
            <a:pPr>
              <a:buSzPct val="100000"/>
            </a:pPr>
            <a:r>
              <a:rPr lang="en-US" altLang="zh-CN" sz="2000" dirty="0">
                <a:solidFill>
                  <a:schemeClr val="bg1"/>
                </a:solidFill>
              </a:rPr>
              <a:t>fork = true</a:t>
            </a:r>
          </a:p>
          <a:p>
            <a:pPr>
              <a:buSzPct val="100000"/>
            </a:pPr>
            <a:r>
              <a:rPr lang="en-US" altLang="zh-CN" sz="2000" dirty="0" err="1">
                <a:solidFill>
                  <a:schemeClr val="bg1"/>
                </a:solidFill>
              </a:rPr>
              <a:t>httpinterface</a:t>
            </a:r>
            <a:r>
              <a:rPr lang="en-US" altLang="zh-CN" sz="2000" dirty="0">
                <a:solidFill>
                  <a:schemeClr val="bg1"/>
                </a:solidFill>
              </a:rPr>
              <a:t>=true #</a:t>
            </a:r>
            <a:r>
              <a:rPr lang="zh-CN" altLang="en-US" sz="2000" dirty="0">
                <a:solidFill>
                  <a:schemeClr val="bg1"/>
                </a:solidFill>
              </a:rPr>
              <a:t>打开</a:t>
            </a:r>
            <a:r>
              <a:rPr lang="en-US" altLang="zh-CN" sz="2000" dirty="0">
                <a:solidFill>
                  <a:schemeClr val="bg1"/>
                </a:solidFill>
              </a:rPr>
              <a:t>web</a:t>
            </a:r>
            <a:r>
              <a:rPr lang="zh-CN" altLang="en-US" sz="2000" dirty="0">
                <a:solidFill>
                  <a:schemeClr val="bg1"/>
                </a:solidFill>
              </a:rPr>
              <a:t>监控</a:t>
            </a:r>
          </a:p>
          <a:p>
            <a:pPr>
              <a:buSzPct val="100000"/>
            </a:pPr>
            <a:r>
              <a:rPr lang="en-US" altLang="zh-CN" sz="2000" dirty="0">
                <a:solidFill>
                  <a:schemeClr val="bg1"/>
                </a:solidFill>
              </a:rPr>
              <a:t>rest=true</a:t>
            </a:r>
          </a:p>
          <a:p>
            <a:pPr>
              <a:buSzPct val="100000"/>
            </a:pPr>
            <a:r>
              <a:rPr lang="en-US" altLang="zh-CN" sz="2000" dirty="0" err="1">
                <a:solidFill>
                  <a:schemeClr val="bg1"/>
                </a:solidFill>
              </a:rPr>
              <a:t>replSet</a:t>
            </a:r>
            <a:r>
              <a:rPr lang="en-US" altLang="zh-CN" sz="2000" dirty="0">
                <a:solidFill>
                  <a:schemeClr val="bg1"/>
                </a:solidFill>
              </a:rPr>
              <a:t>=shard1 #</a:t>
            </a:r>
            <a:r>
              <a:rPr lang="zh-CN" altLang="en-US" sz="2000" dirty="0">
                <a:solidFill>
                  <a:schemeClr val="bg1"/>
                </a:solidFill>
              </a:rPr>
              <a:t>副本集名称</a:t>
            </a:r>
          </a:p>
          <a:p>
            <a:pPr>
              <a:buSzPct val="100000"/>
            </a:pPr>
            <a:r>
              <a:rPr lang="en-US" altLang="zh-CN" sz="2000" dirty="0" err="1">
                <a:solidFill>
                  <a:schemeClr val="bg1"/>
                </a:solidFill>
              </a:rPr>
              <a:t>shardsvr</a:t>
            </a:r>
            <a:r>
              <a:rPr lang="en-US" altLang="zh-CN" sz="2000" dirty="0">
                <a:solidFill>
                  <a:schemeClr val="bg1"/>
                </a:solidFill>
              </a:rPr>
              <a:t> = true #declare this is a shard </a:t>
            </a:r>
            <a:r>
              <a:rPr lang="en-US" altLang="zh-CN" sz="2000" dirty="0" err="1">
                <a:solidFill>
                  <a:schemeClr val="bg1"/>
                </a:solidFill>
              </a:rPr>
              <a:t>db</a:t>
            </a:r>
            <a:r>
              <a:rPr lang="en-US" altLang="zh-CN" sz="2000" dirty="0">
                <a:solidFill>
                  <a:schemeClr val="bg1"/>
                </a:solidFill>
              </a:rPr>
              <a:t> of a cluster;</a:t>
            </a:r>
          </a:p>
          <a:p>
            <a:pPr>
              <a:buSzPct val="100000"/>
            </a:pPr>
            <a:r>
              <a:rPr lang="en-US" altLang="zh-CN" sz="2000" dirty="0" err="1">
                <a:solidFill>
                  <a:schemeClr val="bg1"/>
                </a:solidFill>
              </a:rPr>
              <a:t>maxConns</a:t>
            </a:r>
            <a:r>
              <a:rPr lang="en-US" altLang="zh-CN" sz="2000" dirty="0">
                <a:solidFill>
                  <a:schemeClr val="bg1"/>
                </a:solidFill>
              </a:rPr>
              <a:t>=20000 #</a:t>
            </a:r>
            <a:r>
              <a:rPr lang="zh-CN" altLang="en-US" sz="2000" dirty="0">
                <a:solidFill>
                  <a:schemeClr val="bg1"/>
                </a:solidFill>
              </a:rPr>
              <a:t>设置最大连接数</a:t>
            </a:r>
          </a:p>
          <a:p>
            <a:pPr>
              <a:buSzPct val="100000"/>
              <a:buFontTx/>
              <a:buChar char="•"/>
            </a:pPr>
            <a:endParaRPr lang="en-US" altLang="zh-CN" sz="2000" dirty="0" smtClean="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zh-CN" altLang="en-US"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分片搭建</a:t>
            </a:r>
            <a:r>
              <a:rPr lang="en-US" altLang="zh-CN"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a:t>
            </a:r>
            <a:r>
              <a:rPr lang="zh-CN" altLang="en-US"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分片配置</a:t>
            </a:r>
            <a:endParaRPr lang="en-US" altLang="zh-CN" sz="4000" dirty="0">
              <a:solidFill>
                <a:schemeClr val="bg1"/>
              </a:solidFill>
            </a:endParaRPr>
          </a:p>
        </p:txBody>
      </p:sp>
    </p:spTree>
    <p:extLst>
      <p:ext uri="{BB962C8B-B14F-4D97-AF65-F5344CB8AC3E}">
        <p14:creationId xmlns:p14="http://schemas.microsoft.com/office/powerpoint/2010/main" val="38971625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4708981"/>
          </a:xfrm>
          <a:prstGeom prst="rect">
            <a:avLst/>
          </a:prstGeom>
        </p:spPr>
        <p:txBody>
          <a:bodyPr wrap="square">
            <a:spAutoFit/>
          </a:bodyPr>
          <a:lstStyle/>
          <a:p>
            <a:pPr>
              <a:buSzPct val="100000"/>
              <a:buFontTx/>
              <a:buChar char="•"/>
            </a:pPr>
            <a:r>
              <a:rPr lang="zh-CN" altLang="en-US" sz="2000" dirty="0" smtClean="0">
                <a:solidFill>
                  <a:schemeClr val="bg1"/>
                </a:solidFill>
              </a:rPr>
              <a:t>添加配置文件</a:t>
            </a:r>
            <a:r>
              <a:rPr lang="en-US" altLang="zh-CN" sz="2000" dirty="0" smtClean="0">
                <a:solidFill>
                  <a:schemeClr val="bg1"/>
                </a:solidFill>
              </a:rPr>
              <a:t>(</a:t>
            </a:r>
            <a:r>
              <a:rPr lang="zh-CN" altLang="en-US" sz="2000" dirty="0" smtClean="0">
                <a:solidFill>
                  <a:schemeClr val="bg1"/>
                </a:solidFill>
              </a:rPr>
              <a:t>三台机器都操作</a:t>
            </a:r>
            <a:r>
              <a:rPr lang="en-US" altLang="zh-CN" sz="2000" dirty="0" smtClean="0">
                <a:solidFill>
                  <a:schemeClr val="bg1"/>
                </a:solidFill>
              </a:rPr>
              <a:t>)</a:t>
            </a:r>
          </a:p>
          <a:p>
            <a:pPr>
              <a:buSzPct val="100000"/>
              <a:buFontTx/>
              <a:buChar char="•"/>
            </a:pPr>
            <a:r>
              <a:rPr lang="en-US" altLang="zh-CN" sz="2000" dirty="0" smtClean="0">
                <a:solidFill>
                  <a:schemeClr val="bg1"/>
                </a:solidFill>
              </a:rPr>
              <a:t> vim /</a:t>
            </a:r>
            <a:r>
              <a:rPr lang="en-US" altLang="zh-CN" sz="2000" dirty="0" err="1" smtClean="0">
                <a:solidFill>
                  <a:schemeClr val="bg1"/>
                </a:solidFill>
              </a:rPr>
              <a:t>etc</a:t>
            </a:r>
            <a:r>
              <a:rPr lang="en-US" altLang="zh-CN" sz="2000" dirty="0" smtClean="0">
                <a:solidFill>
                  <a:schemeClr val="bg1"/>
                </a:solidFill>
              </a:rPr>
              <a:t>/</a:t>
            </a:r>
            <a:r>
              <a:rPr lang="en-US" altLang="zh-CN" sz="2000" dirty="0" err="1" smtClean="0">
                <a:solidFill>
                  <a:schemeClr val="bg1"/>
                </a:solidFill>
              </a:rPr>
              <a:t>mongod</a:t>
            </a:r>
            <a:r>
              <a:rPr lang="en-US" altLang="zh-CN" sz="2000" dirty="0" smtClean="0">
                <a:solidFill>
                  <a:schemeClr val="bg1"/>
                </a:solidFill>
              </a:rPr>
              <a:t>/shard2.conf</a:t>
            </a:r>
            <a:r>
              <a:rPr lang="zh-CN" altLang="en-US" sz="2000" dirty="0" smtClean="0">
                <a:solidFill>
                  <a:schemeClr val="bg1"/>
                </a:solidFill>
              </a:rPr>
              <a:t> </a:t>
            </a:r>
            <a:r>
              <a:rPr lang="en-US" altLang="zh-CN" sz="2000" dirty="0" smtClean="0">
                <a:solidFill>
                  <a:schemeClr val="bg1"/>
                </a:solidFill>
              </a:rPr>
              <a:t>//</a:t>
            </a:r>
            <a:r>
              <a:rPr lang="zh-CN" altLang="en-US" sz="2000" dirty="0" smtClean="0">
                <a:solidFill>
                  <a:schemeClr val="bg1"/>
                </a:solidFill>
              </a:rPr>
              <a:t>加入如下内容</a:t>
            </a:r>
            <a:endParaRPr lang="en-US" altLang="zh-CN" sz="2000" dirty="0" smtClean="0">
              <a:solidFill>
                <a:schemeClr val="bg1"/>
              </a:solidFill>
            </a:endParaRPr>
          </a:p>
          <a:p>
            <a:pPr>
              <a:buSzPct val="100000"/>
            </a:pPr>
            <a:r>
              <a:rPr lang="en-US" altLang="zh-CN" sz="2000" dirty="0" err="1">
                <a:solidFill>
                  <a:schemeClr val="bg1"/>
                </a:solidFill>
              </a:rPr>
              <a:t>pidfilepath</a:t>
            </a:r>
            <a:r>
              <a:rPr lang="en-US" altLang="zh-CN" sz="2000" dirty="0">
                <a:solidFill>
                  <a:schemeClr val="bg1"/>
                </a:solidFill>
              </a:rPr>
              <a:t> = /</a:t>
            </a:r>
            <a:r>
              <a:rPr lang="en-US" altLang="zh-CN" sz="2000" dirty="0" err="1" smtClean="0">
                <a:solidFill>
                  <a:schemeClr val="bg1"/>
                </a:solidFill>
              </a:rPr>
              <a:t>var</a:t>
            </a:r>
            <a:r>
              <a:rPr lang="en-US" altLang="zh-CN" sz="2000" dirty="0" smtClean="0">
                <a:solidFill>
                  <a:schemeClr val="bg1"/>
                </a:solidFill>
              </a:rPr>
              <a:t>/run/</a:t>
            </a:r>
            <a:r>
              <a:rPr lang="en-US" altLang="zh-CN" sz="2000" dirty="0" err="1" smtClean="0">
                <a:solidFill>
                  <a:schemeClr val="bg1"/>
                </a:solidFill>
              </a:rPr>
              <a:t>mongodb</a:t>
            </a:r>
            <a:r>
              <a:rPr lang="en-US" altLang="zh-CN" sz="2000" dirty="0" smtClean="0">
                <a:solidFill>
                  <a:schemeClr val="bg1"/>
                </a:solidFill>
              </a:rPr>
              <a:t>/shard2.pid</a:t>
            </a:r>
            <a:endParaRPr lang="en-US" altLang="zh-CN" sz="2000" dirty="0">
              <a:solidFill>
                <a:schemeClr val="bg1"/>
              </a:solidFill>
            </a:endParaRPr>
          </a:p>
          <a:p>
            <a:pPr>
              <a:buSzPct val="100000"/>
            </a:pPr>
            <a:r>
              <a:rPr lang="en-US" altLang="zh-CN" sz="2000" dirty="0" err="1" smtClean="0">
                <a:solidFill>
                  <a:schemeClr val="bg1"/>
                </a:solidFill>
              </a:rPr>
              <a:t>dbpath</a:t>
            </a:r>
            <a:r>
              <a:rPr lang="en-US" altLang="zh-CN" sz="2000" dirty="0" smtClean="0">
                <a:solidFill>
                  <a:schemeClr val="bg1"/>
                </a:solidFill>
              </a:rPr>
              <a:t> </a:t>
            </a:r>
            <a:r>
              <a:rPr lang="en-US" altLang="zh-CN" sz="2000" dirty="0">
                <a:solidFill>
                  <a:schemeClr val="bg1"/>
                </a:solidFill>
              </a:rPr>
              <a:t>= /</a:t>
            </a:r>
            <a:r>
              <a:rPr lang="en-US" altLang="zh-CN" sz="2000" dirty="0" smtClean="0">
                <a:solidFill>
                  <a:schemeClr val="bg1"/>
                </a:solidFill>
              </a:rPr>
              <a:t>data/</a:t>
            </a:r>
            <a:r>
              <a:rPr lang="en-US" altLang="zh-CN" sz="2000" dirty="0" err="1" smtClean="0">
                <a:solidFill>
                  <a:schemeClr val="bg1"/>
                </a:solidFill>
              </a:rPr>
              <a:t>mongodb</a:t>
            </a:r>
            <a:r>
              <a:rPr lang="en-US" altLang="zh-CN" sz="2000" dirty="0" smtClean="0">
                <a:solidFill>
                  <a:schemeClr val="bg1"/>
                </a:solidFill>
              </a:rPr>
              <a:t>/shard2/data</a:t>
            </a:r>
            <a:endParaRPr lang="en-US" altLang="zh-CN" sz="2000" dirty="0">
              <a:solidFill>
                <a:schemeClr val="bg1"/>
              </a:solidFill>
            </a:endParaRPr>
          </a:p>
          <a:p>
            <a:pPr>
              <a:buSzPct val="100000"/>
            </a:pPr>
            <a:r>
              <a:rPr lang="en-US" altLang="zh-CN" sz="2000" dirty="0" err="1">
                <a:solidFill>
                  <a:schemeClr val="bg1"/>
                </a:solidFill>
              </a:rPr>
              <a:t>logpath</a:t>
            </a:r>
            <a:r>
              <a:rPr lang="en-US" altLang="zh-CN" sz="2000" dirty="0">
                <a:solidFill>
                  <a:schemeClr val="bg1"/>
                </a:solidFill>
              </a:rPr>
              <a:t> = /</a:t>
            </a:r>
            <a:r>
              <a:rPr lang="en-US" altLang="zh-CN" sz="2000" dirty="0" smtClean="0">
                <a:solidFill>
                  <a:schemeClr val="bg1"/>
                </a:solidFill>
              </a:rPr>
              <a:t>data/</a:t>
            </a:r>
            <a:r>
              <a:rPr lang="en-US" altLang="zh-CN" sz="2000" dirty="0" err="1" smtClean="0">
                <a:solidFill>
                  <a:schemeClr val="bg1"/>
                </a:solidFill>
              </a:rPr>
              <a:t>mongodb</a:t>
            </a:r>
            <a:r>
              <a:rPr lang="en-US" altLang="zh-CN" sz="2000" dirty="0" smtClean="0">
                <a:solidFill>
                  <a:schemeClr val="bg1"/>
                </a:solidFill>
              </a:rPr>
              <a:t>/shard2/log/shard2.log</a:t>
            </a:r>
            <a:endParaRPr lang="en-US" altLang="zh-CN" sz="2000" dirty="0">
              <a:solidFill>
                <a:schemeClr val="bg1"/>
              </a:solidFill>
            </a:endParaRPr>
          </a:p>
          <a:p>
            <a:pPr>
              <a:buSzPct val="100000"/>
            </a:pPr>
            <a:r>
              <a:rPr lang="en-US" altLang="zh-CN" sz="2000" dirty="0" err="1">
                <a:solidFill>
                  <a:schemeClr val="bg1"/>
                </a:solidFill>
              </a:rPr>
              <a:t>logappend</a:t>
            </a:r>
            <a:r>
              <a:rPr lang="en-US" altLang="zh-CN" sz="2000" dirty="0">
                <a:solidFill>
                  <a:schemeClr val="bg1"/>
                </a:solidFill>
              </a:rPr>
              <a:t> = true</a:t>
            </a:r>
          </a:p>
          <a:p>
            <a:pPr>
              <a:buSzPct val="100000"/>
            </a:pPr>
            <a:r>
              <a:rPr lang="en-US" altLang="zh-CN" sz="2000" dirty="0" err="1">
                <a:solidFill>
                  <a:schemeClr val="bg1"/>
                </a:solidFill>
              </a:rPr>
              <a:t>bind_ip</a:t>
            </a:r>
            <a:r>
              <a:rPr lang="en-US" altLang="zh-CN" sz="2000" dirty="0">
                <a:solidFill>
                  <a:schemeClr val="bg1"/>
                </a:solidFill>
              </a:rPr>
              <a:t> = 0.0.0.0</a:t>
            </a:r>
          </a:p>
          <a:p>
            <a:pPr>
              <a:buSzPct val="100000"/>
            </a:pPr>
            <a:r>
              <a:rPr lang="en-US" altLang="zh-CN" sz="2000" dirty="0">
                <a:solidFill>
                  <a:schemeClr val="bg1"/>
                </a:solidFill>
              </a:rPr>
              <a:t>port = </a:t>
            </a:r>
            <a:r>
              <a:rPr lang="en-US" altLang="zh-CN" sz="2000" dirty="0" smtClean="0">
                <a:solidFill>
                  <a:schemeClr val="bg1"/>
                </a:solidFill>
              </a:rPr>
              <a:t>27002</a:t>
            </a:r>
            <a:endParaRPr lang="en-US" altLang="zh-CN" sz="2000" dirty="0">
              <a:solidFill>
                <a:schemeClr val="bg1"/>
              </a:solidFill>
            </a:endParaRPr>
          </a:p>
          <a:p>
            <a:pPr>
              <a:buSzPct val="100000"/>
            </a:pPr>
            <a:r>
              <a:rPr lang="en-US" altLang="zh-CN" sz="2000" dirty="0">
                <a:solidFill>
                  <a:schemeClr val="bg1"/>
                </a:solidFill>
              </a:rPr>
              <a:t>fork = true</a:t>
            </a:r>
          </a:p>
          <a:p>
            <a:pPr>
              <a:buSzPct val="100000"/>
            </a:pPr>
            <a:r>
              <a:rPr lang="en-US" altLang="zh-CN" sz="2000" dirty="0" err="1">
                <a:solidFill>
                  <a:schemeClr val="bg1"/>
                </a:solidFill>
              </a:rPr>
              <a:t>httpinterface</a:t>
            </a:r>
            <a:r>
              <a:rPr lang="en-US" altLang="zh-CN" sz="2000" dirty="0">
                <a:solidFill>
                  <a:schemeClr val="bg1"/>
                </a:solidFill>
              </a:rPr>
              <a:t>=true #</a:t>
            </a:r>
            <a:r>
              <a:rPr lang="zh-CN" altLang="en-US" sz="2000" dirty="0">
                <a:solidFill>
                  <a:schemeClr val="bg1"/>
                </a:solidFill>
              </a:rPr>
              <a:t>打开</a:t>
            </a:r>
            <a:r>
              <a:rPr lang="en-US" altLang="zh-CN" sz="2000" dirty="0">
                <a:solidFill>
                  <a:schemeClr val="bg1"/>
                </a:solidFill>
              </a:rPr>
              <a:t>web</a:t>
            </a:r>
            <a:r>
              <a:rPr lang="zh-CN" altLang="en-US" sz="2000" dirty="0">
                <a:solidFill>
                  <a:schemeClr val="bg1"/>
                </a:solidFill>
              </a:rPr>
              <a:t>监控</a:t>
            </a:r>
          </a:p>
          <a:p>
            <a:pPr>
              <a:buSzPct val="100000"/>
            </a:pPr>
            <a:r>
              <a:rPr lang="en-US" altLang="zh-CN" sz="2000" dirty="0">
                <a:solidFill>
                  <a:schemeClr val="bg1"/>
                </a:solidFill>
              </a:rPr>
              <a:t>rest=true</a:t>
            </a:r>
          </a:p>
          <a:p>
            <a:pPr>
              <a:buSzPct val="100000"/>
            </a:pPr>
            <a:r>
              <a:rPr lang="en-US" altLang="zh-CN" sz="2000" dirty="0" err="1" smtClean="0">
                <a:solidFill>
                  <a:schemeClr val="bg1"/>
                </a:solidFill>
              </a:rPr>
              <a:t>replSet</a:t>
            </a:r>
            <a:r>
              <a:rPr lang="en-US" altLang="zh-CN" sz="2000" dirty="0" smtClean="0">
                <a:solidFill>
                  <a:schemeClr val="bg1"/>
                </a:solidFill>
              </a:rPr>
              <a:t>=shard2 #</a:t>
            </a:r>
            <a:r>
              <a:rPr lang="zh-CN" altLang="en-US" sz="2000" dirty="0">
                <a:solidFill>
                  <a:schemeClr val="bg1"/>
                </a:solidFill>
              </a:rPr>
              <a:t>副本集名称</a:t>
            </a:r>
          </a:p>
          <a:p>
            <a:pPr>
              <a:buSzPct val="100000"/>
            </a:pPr>
            <a:r>
              <a:rPr lang="en-US" altLang="zh-CN" sz="2000" dirty="0" err="1">
                <a:solidFill>
                  <a:schemeClr val="bg1"/>
                </a:solidFill>
              </a:rPr>
              <a:t>shardsvr</a:t>
            </a:r>
            <a:r>
              <a:rPr lang="en-US" altLang="zh-CN" sz="2000" dirty="0">
                <a:solidFill>
                  <a:schemeClr val="bg1"/>
                </a:solidFill>
              </a:rPr>
              <a:t> = true #declare this is a shard </a:t>
            </a:r>
            <a:r>
              <a:rPr lang="en-US" altLang="zh-CN" sz="2000" dirty="0" err="1">
                <a:solidFill>
                  <a:schemeClr val="bg1"/>
                </a:solidFill>
              </a:rPr>
              <a:t>db</a:t>
            </a:r>
            <a:r>
              <a:rPr lang="en-US" altLang="zh-CN" sz="2000" dirty="0">
                <a:solidFill>
                  <a:schemeClr val="bg1"/>
                </a:solidFill>
              </a:rPr>
              <a:t> of a cluster;</a:t>
            </a:r>
          </a:p>
          <a:p>
            <a:pPr>
              <a:buSzPct val="100000"/>
            </a:pPr>
            <a:r>
              <a:rPr lang="en-US" altLang="zh-CN" sz="2000" dirty="0" err="1">
                <a:solidFill>
                  <a:schemeClr val="bg1"/>
                </a:solidFill>
              </a:rPr>
              <a:t>maxConns</a:t>
            </a:r>
            <a:r>
              <a:rPr lang="en-US" altLang="zh-CN" sz="2000" dirty="0">
                <a:solidFill>
                  <a:schemeClr val="bg1"/>
                </a:solidFill>
              </a:rPr>
              <a:t>=20000 #</a:t>
            </a:r>
            <a:r>
              <a:rPr lang="zh-CN" altLang="en-US" sz="2000" dirty="0">
                <a:solidFill>
                  <a:schemeClr val="bg1"/>
                </a:solidFill>
              </a:rPr>
              <a:t>设置最大连接数</a:t>
            </a:r>
          </a:p>
          <a:p>
            <a:pPr>
              <a:buSzPct val="100000"/>
              <a:buFontTx/>
              <a:buChar char="•"/>
            </a:pPr>
            <a:endParaRPr lang="en-US" altLang="zh-CN" sz="2000" dirty="0" smtClean="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zh-CN" altLang="en-US"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分片搭建</a:t>
            </a:r>
            <a:r>
              <a:rPr lang="en-US" altLang="zh-CN"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a:t>
            </a:r>
            <a:r>
              <a:rPr lang="zh-CN" altLang="en-US"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分片配置</a:t>
            </a:r>
            <a:endParaRPr lang="en-US" altLang="zh-CN" sz="4000" dirty="0">
              <a:solidFill>
                <a:schemeClr val="bg1"/>
              </a:solidFill>
            </a:endParaRPr>
          </a:p>
        </p:txBody>
      </p:sp>
    </p:spTree>
    <p:extLst>
      <p:ext uri="{BB962C8B-B14F-4D97-AF65-F5344CB8AC3E}">
        <p14:creationId xmlns:p14="http://schemas.microsoft.com/office/powerpoint/2010/main" val="3316252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4708981"/>
          </a:xfrm>
          <a:prstGeom prst="rect">
            <a:avLst/>
          </a:prstGeom>
        </p:spPr>
        <p:txBody>
          <a:bodyPr wrap="square">
            <a:spAutoFit/>
          </a:bodyPr>
          <a:lstStyle/>
          <a:p>
            <a:pPr>
              <a:buSzPct val="100000"/>
              <a:buFontTx/>
              <a:buChar char="•"/>
            </a:pPr>
            <a:r>
              <a:rPr lang="zh-CN" altLang="en-US" sz="2000" dirty="0" smtClean="0">
                <a:solidFill>
                  <a:schemeClr val="bg1"/>
                </a:solidFill>
              </a:rPr>
              <a:t>添加配置文件</a:t>
            </a:r>
            <a:r>
              <a:rPr lang="en-US" altLang="zh-CN" sz="2000" dirty="0" smtClean="0">
                <a:solidFill>
                  <a:schemeClr val="bg1"/>
                </a:solidFill>
              </a:rPr>
              <a:t>(</a:t>
            </a:r>
            <a:r>
              <a:rPr lang="zh-CN" altLang="en-US" sz="2000" dirty="0" smtClean="0">
                <a:solidFill>
                  <a:schemeClr val="bg1"/>
                </a:solidFill>
              </a:rPr>
              <a:t>三台机器都操作</a:t>
            </a:r>
            <a:r>
              <a:rPr lang="en-US" altLang="zh-CN" sz="2000" dirty="0" smtClean="0">
                <a:solidFill>
                  <a:schemeClr val="bg1"/>
                </a:solidFill>
              </a:rPr>
              <a:t>)</a:t>
            </a:r>
          </a:p>
          <a:p>
            <a:pPr>
              <a:buSzPct val="100000"/>
              <a:buFontTx/>
              <a:buChar char="•"/>
            </a:pPr>
            <a:r>
              <a:rPr lang="en-US" altLang="zh-CN" sz="2000" dirty="0" smtClean="0">
                <a:solidFill>
                  <a:schemeClr val="bg1"/>
                </a:solidFill>
              </a:rPr>
              <a:t> vim /</a:t>
            </a:r>
            <a:r>
              <a:rPr lang="en-US" altLang="zh-CN" sz="2000" dirty="0" err="1" smtClean="0">
                <a:solidFill>
                  <a:schemeClr val="bg1"/>
                </a:solidFill>
              </a:rPr>
              <a:t>etc</a:t>
            </a:r>
            <a:r>
              <a:rPr lang="en-US" altLang="zh-CN" sz="2000" dirty="0" smtClean="0">
                <a:solidFill>
                  <a:schemeClr val="bg1"/>
                </a:solidFill>
              </a:rPr>
              <a:t>/</a:t>
            </a:r>
            <a:r>
              <a:rPr lang="en-US" altLang="zh-CN" sz="2000" dirty="0" err="1" smtClean="0">
                <a:solidFill>
                  <a:schemeClr val="bg1"/>
                </a:solidFill>
              </a:rPr>
              <a:t>mongod</a:t>
            </a:r>
            <a:r>
              <a:rPr lang="en-US" altLang="zh-CN" sz="2000" dirty="0" smtClean="0">
                <a:solidFill>
                  <a:schemeClr val="bg1"/>
                </a:solidFill>
              </a:rPr>
              <a:t>/shard3.conf</a:t>
            </a:r>
            <a:r>
              <a:rPr lang="zh-CN" altLang="en-US" sz="2000" dirty="0" smtClean="0">
                <a:solidFill>
                  <a:schemeClr val="bg1"/>
                </a:solidFill>
              </a:rPr>
              <a:t> </a:t>
            </a:r>
            <a:r>
              <a:rPr lang="en-US" altLang="zh-CN" sz="2000" dirty="0" smtClean="0">
                <a:solidFill>
                  <a:schemeClr val="bg1"/>
                </a:solidFill>
              </a:rPr>
              <a:t>//</a:t>
            </a:r>
            <a:r>
              <a:rPr lang="zh-CN" altLang="en-US" sz="2000" dirty="0" smtClean="0">
                <a:solidFill>
                  <a:schemeClr val="bg1"/>
                </a:solidFill>
              </a:rPr>
              <a:t>加入如下内容</a:t>
            </a:r>
            <a:endParaRPr lang="en-US" altLang="zh-CN" sz="2000" dirty="0" smtClean="0">
              <a:solidFill>
                <a:schemeClr val="bg1"/>
              </a:solidFill>
            </a:endParaRPr>
          </a:p>
          <a:p>
            <a:pPr>
              <a:buSzPct val="100000"/>
            </a:pPr>
            <a:r>
              <a:rPr lang="en-US" altLang="zh-CN" sz="2000" dirty="0" err="1">
                <a:solidFill>
                  <a:schemeClr val="bg1"/>
                </a:solidFill>
              </a:rPr>
              <a:t>pidfilepath</a:t>
            </a:r>
            <a:r>
              <a:rPr lang="en-US" altLang="zh-CN" sz="2000" dirty="0">
                <a:solidFill>
                  <a:schemeClr val="bg1"/>
                </a:solidFill>
              </a:rPr>
              <a:t> = /</a:t>
            </a:r>
            <a:r>
              <a:rPr lang="en-US" altLang="zh-CN" sz="2000" dirty="0" err="1" smtClean="0">
                <a:solidFill>
                  <a:schemeClr val="bg1"/>
                </a:solidFill>
              </a:rPr>
              <a:t>var</a:t>
            </a:r>
            <a:r>
              <a:rPr lang="en-US" altLang="zh-CN" sz="2000" dirty="0" smtClean="0">
                <a:solidFill>
                  <a:schemeClr val="bg1"/>
                </a:solidFill>
              </a:rPr>
              <a:t>/run/</a:t>
            </a:r>
            <a:r>
              <a:rPr lang="en-US" altLang="zh-CN" sz="2000" dirty="0" err="1" smtClean="0">
                <a:solidFill>
                  <a:schemeClr val="bg1"/>
                </a:solidFill>
              </a:rPr>
              <a:t>mongodb</a:t>
            </a:r>
            <a:r>
              <a:rPr lang="en-US" altLang="zh-CN" sz="2000" dirty="0" smtClean="0">
                <a:solidFill>
                  <a:schemeClr val="bg1"/>
                </a:solidFill>
              </a:rPr>
              <a:t>/shard3.pid</a:t>
            </a:r>
            <a:endParaRPr lang="en-US" altLang="zh-CN" sz="2000" dirty="0">
              <a:solidFill>
                <a:schemeClr val="bg1"/>
              </a:solidFill>
            </a:endParaRPr>
          </a:p>
          <a:p>
            <a:pPr>
              <a:buSzPct val="100000"/>
            </a:pPr>
            <a:r>
              <a:rPr lang="en-US" altLang="zh-CN" sz="2000" dirty="0" err="1" smtClean="0">
                <a:solidFill>
                  <a:schemeClr val="bg1"/>
                </a:solidFill>
              </a:rPr>
              <a:t>dbpath</a:t>
            </a:r>
            <a:r>
              <a:rPr lang="en-US" altLang="zh-CN" sz="2000" dirty="0" smtClean="0">
                <a:solidFill>
                  <a:schemeClr val="bg1"/>
                </a:solidFill>
              </a:rPr>
              <a:t> </a:t>
            </a:r>
            <a:r>
              <a:rPr lang="en-US" altLang="zh-CN" sz="2000" dirty="0">
                <a:solidFill>
                  <a:schemeClr val="bg1"/>
                </a:solidFill>
              </a:rPr>
              <a:t>= /</a:t>
            </a:r>
            <a:r>
              <a:rPr lang="en-US" altLang="zh-CN" sz="2000" dirty="0" smtClean="0">
                <a:solidFill>
                  <a:schemeClr val="bg1"/>
                </a:solidFill>
              </a:rPr>
              <a:t>data/</a:t>
            </a:r>
            <a:r>
              <a:rPr lang="en-US" altLang="zh-CN" sz="2000" dirty="0" err="1" smtClean="0">
                <a:solidFill>
                  <a:schemeClr val="bg1"/>
                </a:solidFill>
              </a:rPr>
              <a:t>mongodb</a:t>
            </a:r>
            <a:r>
              <a:rPr lang="en-US" altLang="zh-CN" sz="2000" dirty="0" smtClean="0">
                <a:solidFill>
                  <a:schemeClr val="bg1"/>
                </a:solidFill>
              </a:rPr>
              <a:t>/shard3/data</a:t>
            </a:r>
            <a:endParaRPr lang="en-US" altLang="zh-CN" sz="2000" dirty="0">
              <a:solidFill>
                <a:schemeClr val="bg1"/>
              </a:solidFill>
            </a:endParaRPr>
          </a:p>
          <a:p>
            <a:pPr>
              <a:buSzPct val="100000"/>
            </a:pPr>
            <a:r>
              <a:rPr lang="en-US" altLang="zh-CN" sz="2000" dirty="0" err="1">
                <a:solidFill>
                  <a:schemeClr val="bg1"/>
                </a:solidFill>
              </a:rPr>
              <a:t>logpath</a:t>
            </a:r>
            <a:r>
              <a:rPr lang="en-US" altLang="zh-CN" sz="2000" dirty="0">
                <a:solidFill>
                  <a:schemeClr val="bg1"/>
                </a:solidFill>
              </a:rPr>
              <a:t> = /</a:t>
            </a:r>
            <a:r>
              <a:rPr lang="en-US" altLang="zh-CN" sz="2000" dirty="0" smtClean="0">
                <a:solidFill>
                  <a:schemeClr val="bg1"/>
                </a:solidFill>
              </a:rPr>
              <a:t>data/</a:t>
            </a:r>
            <a:r>
              <a:rPr lang="en-US" altLang="zh-CN" sz="2000" dirty="0" err="1" smtClean="0">
                <a:solidFill>
                  <a:schemeClr val="bg1"/>
                </a:solidFill>
              </a:rPr>
              <a:t>mongodb</a:t>
            </a:r>
            <a:r>
              <a:rPr lang="en-US" altLang="zh-CN" sz="2000" dirty="0" smtClean="0">
                <a:solidFill>
                  <a:schemeClr val="bg1"/>
                </a:solidFill>
              </a:rPr>
              <a:t>/shard3/log/shard3.log</a:t>
            </a:r>
            <a:endParaRPr lang="en-US" altLang="zh-CN" sz="2000" dirty="0">
              <a:solidFill>
                <a:schemeClr val="bg1"/>
              </a:solidFill>
            </a:endParaRPr>
          </a:p>
          <a:p>
            <a:pPr>
              <a:buSzPct val="100000"/>
            </a:pPr>
            <a:r>
              <a:rPr lang="en-US" altLang="zh-CN" sz="2000" dirty="0" err="1">
                <a:solidFill>
                  <a:schemeClr val="bg1"/>
                </a:solidFill>
              </a:rPr>
              <a:t>logappend</a:t>
            </a:r>
            <a:r>
              <a:rPr lang="en-US" altLang="zh-CN" sz="2000" dirty="0">
                <a:solidFill>
                  <a:schemeClr val="bg1"/>
                </a:solidFill>
              </a:rPr>
              <a:t> = true</a:t>
            </a:r>
          </a:p>
          <a:p>
            <a:pPr>
              <a:buSzPct val="100000"/>
            </a:pPr>
            <a:r>
              <a:rPr lang="en-US" altLang="zh-CN" sz="2000" dirty="0" err="1">
                <a:solidFill>
                  <a:schemeClr val="bg1"/>
                </a:solidFill>
              </a:rPr>
              <a:t>bind_ip</a:t>
            </a:r>
            <a:r>
              <a:rPr lang="en-US" altLang="zh-CN" sz="2000" dirty="0">
                <a:solidFill>
                  <a:schemeClr val="bg1"/>
                </a:solidFill>
              </a:rPr>
              <a:t> = 0.0.0.0</a:t>
            </a:r>
          </a:p>
          <a:p>
            <a:pPr>
              <a:buSzPct val="100000"/>
            </a:pPr>
            <a:r>
              <a:rPr lang="en-US" altLang="zh-CN" sz="2000" dirty="0">
                <a:solidFill>
                  <a:schemeClr val="bg1"/>
                </a:solidFill>
              </a:rPr>
              <a:t>port = </a:t>
            </a:r>
            <a:r>
              <a:rPr lang="en-US" altLang="zh-CN" sz="2000" dirty="0" smtClean="0">
                <a:solidFill>
                  <a:schemeClr val="bg1"/>
                </a:solidFill>
              </a:rPr>
              <a:t>27003</a:t>
            </a:r>
            <a:endParaRPr lang="en-US" altLang="zh-CN" sz="2000" dirty="0">
              <a:solidFill>
                <a:schemeClr val="bg1"/>
              </a:solidFill>
            </a:endParaRPr>
          </a:p>
          <a:p>
            <a:pPr>
              <a:buSzPct val="100000"/>
            </a:pPr>
            <a:r>
              <a:rPr lang="en-US" altLang="zh-CN" sz="2000" dirty="0">
                <a:solidFill>
                  <a:schemeClr val="bg1"/>
                </a:solidFill>
              </a:rPr>
              <a:t>fork = true</a:t>
            </a:r>
          </a:p>
          <a:p>
            <a:pPr>
              <a:buSzPct val="100000"/>
            </a:pPr>
            <a:r>
              <a:rPr lang="en-US" altLang="zh-CN" sz="2000" dirty="0" err="1">
                <a:solidFill>
                  <a:schemeClr val="bg1"/>
                </a:solidFill>
              </a:rPr>
              <a:t>httpinterface</a:t>
            </a:r>
            <a:r>
              <a:rPr lang="en-US" altLang="zh-CN" sz="2000" dirty="0">
                <a:solidFill>
                  <a:schemeClr val="bg1"/>
                </a:solidFill>
              </a:rPr>
              <a:t>=true #</a:t>
            </a:r>
            <a:r>
              <a:rPr lang="zh-CN" altLang="en-US" sz="2000" dirty="0">
                <a:solidFill>
                  <a:schemeClr val="bg1"/>
                </a:solidFill>
              </a:rPr>
              <a:t>打开</a:t>
            </a:r>
            <a:r>
              <a:rPr lang="en-US" altLang="zh-CN" sz="2000" dirty="0">
                <a:solidFill>
                  <a:schemeClr val="bg1"/>
                </a:solidFill>
              </a:rPr>
              <a:t>web</a:t>
            </a:r>
            <a:r>
              <a:rPr lang="zh-CN" altLang="en-US" sz="2000" dirty="0">
                <a:solidFill>
                  <a:schemeClr val="bg1"/>
                </a:solidFill>
              </a:rPr>
              <a:t>监控</a:t>
            </a:r>
          </a:p>
          <a:p>
            <a:pPr>
              <a:buSzPct val="100000"/>
            </a:pPr>
            <a:r>
              <a:rPr lang="en-US" altLang="zh-CN" sz="2000" dirty="0">
                <a:solidFill>
                  <a:schemeClr val="bg1"/>
                </a:solidFill>
              </a:rPr>
              <a:t>rest=true</a:t>
            </a:r>
          </a:p>
          <a:p>
            <a:pPr>
              <a:buSzPct val="100000"/>
            </a:pPr>
            <a:r>
              <a:rPr lang="en-US" altLang="zh-CN" sz="2000" dirty="0" err="1" smtClean="0">
                <a:solidFill>
                  <a:schemeClr val="bg1"/>
                </a:solidFill>
              </a:rPr>
              <a:t>replSet</a:t>
            </a:r>
            <a:r>
              <a:rPr lang="en-US" altLang="zh-CN" sz="2000" dirty="0" smtClean="0">
                <a:solidFill>
                  <a:schemeClr val="bg1"/>
                </a:solidFill>
              </a:rPr>
              <a:t>=shard3 #</a:t>
            </a:r>
            <a:r>
              <a:rPr lang="zh-CN" altLang="en-US" sz="2000" dirty="0">
                <a:solidFill>
                  <a:schemeClr val="bg1"/>
                </a:solidFill>
              </a:rPr>
              <a:t>副本集名称</a:t>
            </a:r>
          </a:p>
          <a:p>
            <a:pPr>
              <a:buSzPct val="100000"/>
            </a:pPr>
            <a:r>
              <a:rPr lang="en-US" altLang="zh-CN" sz="2000" dirty="0" err="1">
                <a:solidFill>
                  <a:schemeClr val="bg1"/>
                </a:solidFill>
              </a:rPr>
              <a:t>shardsvr</a:t>
            </a:r>
            <a:r>
              <a:rPr lang="en-US" altLang="zh-CN" sz="2000" dirty="0">
                <a:solidFill>
                  <a:schemeClr val="bg1"/>
                </a:solidFill>
              </a:rPr>
              <a:t> = true #declare this is a shard </a:t>
            </a:r>
            <a:r>
              <a:rPr lang="en-US" altLang="zh-CN" sz="2000" dirty="0" err="1">
                <a:solidFill>
                  <a:schemeClr val="bg1"/>
                </a:solidFill>
              </a:rPr>
              <a:t>db</a:t>
            </a:r>
            <a:r>
              <a:rPr lang="en-US" altLang="zh-CN" sz="2000" dirty="0">
                <a:solidFill>
                  <a:schemeClr val="bg1"/>
                </a:solidFill>
              </a:rPr>
              <a:t> of a cluster;</a:t>
            </a:r>
          </a:p>
          <a:p>
            <a:pPr>
              <a:buSzPct val="100000"/>
            </a:pPr>
            <a:r>
              <a:rPr lang="en-US" altLang="zh-CN" sz="2000" dirty="0" err="1">
                <a:solidFill>
                  <a:schemeClr val="bg1"/>
                </a:solidFill>
              </a:rPr>
              <a:t>maxConns</a:t>
            </a:r>
            <a:r>
              <a:rPr lang="en-US" altLang="zh-CN" sz="2000" dirty="0">
                <a:solidFill>
                  <a:schemeClr val="bg1"/>
                </a:solidFill>
              </a:rPr>
              <a:t>=20000 #</a:t>
            </a:r>
            <a:r>
              <a:rPr lang="zh-CN" altLang="en-US" sz="2000" dirty="0">
                <a:solidFill>
                  <a:schemeClr val="bg1"/>
                </a:solidFill>
              </a:rPr>
              <a:t>设置最大连接数</a:t>
            </a:r>
          </a:p>
          <a:p>
            <a:pPr>
              <a:buSzPct val="100000"/>
              <a:buFontTx/>
              <a:buChar char="•"/>
            </a:pPr>
            <a:endParaRPr lang="en-US" altLang="zh-CN" sz="2000" dirty="0" smtClean="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zh-CN" altLang="en-US"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分片搭建</a:t>
            </a:r>
            <a:r>
              <a:rPr lang="en-US" altLang="zh-CN"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a:t>
            </a:r>
            <a:r>
              <a:rPr lang="zh-CN" altLang="en-US"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分片配置</a:t>
            </a:r>
            <a:endParaRPr lang="en-US" altLang="zh-CN" sz="4000" dirty="0">
              <a:solidFill>
                <a:schemeClr val="bg1"/>
              </a:solidFill>
            </a:endParaRPr>
          </a:p>
        </p:txBody>
      </p:sp>
    </p:spTree>
    <p:extLst>
      <p:ext uri="{BB962C8B-B14F-4D97-AF65-F5344CB8AC3E}">
        <p14:creationId xmlns:p14="http://schemas.microsoft.com/office/powerpoint/2010/main" val="17785957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3477875"/>
          </a:xfrm>
          <a:prstGeom prst="rect">
            <a:avLst/>
          </a:prstGeom>
        </p:spPr>
        <p:txBody>
          <a:bodyPr wrap="square">
            <a:spAutoFit/>
          </a:bodyPr>
          <a:lstStyle/>
          <a:p>
            <a:pPr>
              <a:buSzPct val="100000"/>
              <a:buFontTx/>
              <a:buChar char="•"/>
            </a:pPr>
            <a:r>
              <a:rPr lang="en-US" altLang="zh-CN" sz="2000" dirty="0" smtClean="0">
                <a:solidFill>
                  <a:schemeClr val="bg1"/>
                </a:solidFill>
              </a:rPr>
              <a:t> </a:t>
            </a:r>
            <a:r>
              <a:rPr lang="zh-CN" altLang="en-US" sz="2000" dirty="0" smtClean="0">
                <a:solidFill>
                  <a:schemeClr val="bg1"/>
                </a:solidFill>
              </a:rPr>
              <a:t>启动</a:t>
            </a:r>
            <a:r>
              <a:rPr lang="en-US" altLang="zh-CN" sz="2000" dirty="0" smtClean="0">
                <a:solidFill>
                  <a:schemeClr val="bg1"/>
                </a:solidFill>
              </a:rPr>
              <a:t>shard1</a:t>
            </a:r>
          </a:p>
          <a:p>
            <a:pPr>
              <a:buSzPct val="100000"/>
              <a:buFontTx/>
              <a:buChar char="•"/>
            </a:pPr>
            <a:r>
              <a:rPr lang="en-US" altLang="zh-CN" sz="2000" dirty="0">
                <a:solidFill>
                  <a:schemeClr val="bg1"/>
                </a:solidFill>
              </a:rPr>
              <a:t> </a:t>
            </a:r>
            <a:r>
              <a:rPr lang="en-US" altLang="zh-CN" sz="2000" dirty="0" err="1" smtClean="0">
                <a:solidFill>
                  <a:schemeClr val="bg1"/>
                </a:solidFill>
              </a:rPr>
              <a:t>mongod</a:t>
            </a:r>
            <a:r>
              <a:rPr lang="en-US" altLang="zh-CN" sz="2000" dirty="0" smtClean="0">
                <a:solidFill>
                  <a:schemeClr val="bg1"/>
                </a:solidFill>
              </a:rPr>
              <a:t> -f /</a:t>
            </a:r>
            <a:r>
              <a:rPr lang="en-US" altLang="zh-CN" sz="2000" dirty="0" err="1" smtClean="0">
                <a:solidFill>
                  <a:schemeClr val="bg1"/>
                </a:solidFill>
              </a:rPr>
              <a:t>etc</a:t>
            </a:r>
            <a:r>
              <a:rPr lang="en-US" altLang="zh-CN" sz="2000" dirty="0" smtClean="0">
                <a:solidFill>
                  <a:schemeClr val="bg1"/>
                </a:solidFill>
              </a:rPr>
              <a:t>/</a:t>
            </a:r>
            <a:r>
              <a:rPr lang="en-US" altLang="zh-CN" sz="2000" dirty="0" err="1" smtClean="0">
                <a:solidFill>
                  <a:schemeClr val="bg1"/>
                </a:solidFill>
              </a:rPr>
              <a:t>mongod</a:t>
            </a:r>
            <a:r>
              <a:rPr lang="en-US" altLang="zh-CN" sz="2000" dirty="0" smtClean="0">
                <a:solidFill>
                  <a:schemeClr val="bg1"/>
                </a:solidFill>
              </a:rPr>
              <a:t>/shard1.conf //</a:t>
            </a:r>
            <a:r>
              <a:rPr lang="zh-CN" altLang="en-US" sz="2000" dirty="0" smtClean="0">
                <a:solidFill>
                  <a:schemeClr val="bg1"/>
                </a:solidFill>
              </a:rPr>
              <a:t>三台机器都要操作</a:t>
            </a:r>
            <a:endParaRPr lang="en-US" altLang="zh-CN" sz="2000" dirty="0" smtClean="0">
              <a:solidFill>
                <a:schemeClr val="bg1"/>
              </a:solidFill>
            </a:endParaRPr>
          </a:p>
          <a:p>
            <a:pPr>
              <a:buSzPct val="100000"/>
              <a:buFontTx/>
              <a:buChar char="•"/>
            </a:pPr>
            <a:r>
              <a:rPr lang="en-US" altLang="zh-CN" sz="2000" dirty="0">
                <a:solidFill>
                  <a:schemeClr val="bg1"/>
                </a:solidFill>
              </a:rPr>
              <a:t> </a:t>
            </a:r>
            <a:r>
              <a:rPr lang="zh-CN" altLang="en-US" sz="2000" dirty="0" smtClean="0">
                <a:solidFill>
                  <a:schemeClr val="bg1"/>
                </a:solidFill>
              </a:rPr>
              <a:t>登录</a:t>
            </a:r>
            <a:r>
              <a:rPr lang="en-US" altLang="zh-CN" sz="2000" dirty="0" smtClean="0">
                <a:solidFill>
                  <a:schemeClr val="bg1"/>
                </a:solidFill>
              </a:rPr>
              <a:t>130</a:t>
            </a:r>
            <a:r>
              <a:rPr lang="zh-CN" altLang="en-US" sz="2000" dirty="0" smtClean="0">
                <a:solidFill>
                  <a:schemeClr val="bg1"/>
                </a:solidFill>
              </a:rPr>
              <a:t>或者</a:t>
            </a:r>
            <a:r>
              <a:rPr lang="en-US" altLang="zh-CN" sz="2000" dirty="0" smtClean="0">
                <a:solidFill>
                  <a:schemeClr val="bg1"/>
                </a:solidFill>
              </a:rPr>
              <a:t>132</a:t>
            </a:r>
            <a:r>
              <a:rPr lang="zh-CN" altLang="en-US" sz="2000" dirty="0" smtClean="0">
                <a:solidFill>
                  <a:schemeClr val="bg1"/>
                </a:solidFill>
              </a:rPr>
              <a:t>任何一台机器的</a:t>
            </a:r>
            <a:r>
              <a:rPr lang="en-US" altLang="zh-CN" sz="2000" dirty="0" smtClean="0">
                <a:solidFill>
                  <a:schemeClr val="bg1"/>
                </a:solidFill>
              </a:rPr>
              <a:t>27001</a:t>
            </a:r>
            <a:r>
              <a:rPr lang="zh-CN" altLang="en-US" sz="2000" dirty="0" smtClean="0">
                <a:solidFill>
                  <a:schemeClr val="bg1"/>
                </a:solidFill>
              </a:rPr>
              <a:t>端口初始化副本集，</a:t>
            </a:r>
            <a:r>
              <a:rPr lang="en-US" altLang="zh-CN" sz="2000" dirty="0" smtClean="0">
                <a:solidFill>
                  <a:schemeClr val="bg1"/>
                </a:solidFill>
              </a:rPr>
              <a:t>133</a:t>
            </a:r>
            <a:r>
              <a:rPr lang="zh-CN" altLang="en-US" sz="2000" dirty="0" smtClean="0">
                <a:solidFill>
                  <a:schemeClr val="bg1"/>
                </a:solidFill>
              </a:rPr>
              <a:t>之所以不行，是因为</a:t>
            </a:r>
            <a:r>
              <a:rPr lang="en-US" altLang="zh-CN" sz="2000" dirty="0" smtClean="0">
                <a:solidFill>
                  <a:schemeClr val="bg1"/>
                </a:solidFill>
              </a:rPr>
              <a:t>shard1</a:t>
            </a:r>
            <a:r>
              <a:rPr lang="zh-CN" altLang="en-US" sz="2000" dirty="0" smtClean="0">
                <a:solidFill>
                  <a:schemeClr val="bg1"/>
                </a:solidFill>
              </a:rPr>
              <a:t>我们把</a:t>
            </a:r>
            <a:r>
              <a:rPr lang="en-US" altLang="zh-CN" sz="2000" dirty="0" smtClean="0">
                <a:solidFill>
                  <a:schemeClr val="bg1"/>
                </a:solidFill>
              </a:rPr>
              <a:t>133</a:t>
            </a:r>
            <a:r>
              <a:rPr lang="zh-CN" altLang="en-US" sz="2000" dirty="0" smtClean="0">
                <a:solidFill>
                  <a:schemeClr val="bg1"/>
                </a:solidFill>
              </a:rPr>
              <a:t>这台机器的</a:t>
            </a:r>
            <a:r>
              <a:rPr lang="en-US" altLang="zh-CN" sz="2000" dirty="0" smtClean="0">
                <a:solidFill>
                  <a:schemeClr val="bg1"/>
                </a:solidFill>
              </a:rPr>
              <a:t>27001</a:t>
            </a:r>
            <a:r>
              <a:rPr lang="zh-CN" altLang="en-US" sz="2000" dirty="0" smtClean="0">
                <a:solidFill>
                  <a:schemeClr val="bg1"/>
                </a:solidFill>
              </a:rPr>
              <a:t>端口作为了仲裁节点</a:t>
            </a:r>
            <a:endParaRPr lang="en-US" altLang="zh-CN" sz="2000" dirty="0" smtClean="0">
              <a:solidFill>
                <a:schemeClr val="bg1"/>
              </a:solidFill>
            </a:endParaRPr>
          </a:p>
          <a:p>
            <a:pPr>
              <a:buSzPct val="100000"/>
              <a:buFontTx/>
              <a:buChar char="•"/>
            </a:pPr>
            <a:r>
              <a:rPr lang="en-US" altLang="zh-CN" sz="2000" dirty="0">
                <a:solidFill>
                  <a:schemeClr val="bg1"/>
                </a:solidFill>
              </a:rPr>
              <a:t> </a:t>
            </a:r>
            <a:r>
              <a:rPr lang="en-US" altLang="zh-CN" sz="2000" dirty="0" smtClean="0">
                <a:solidFill>
                  <a:schemeClr val="bg1"/>
                </a:solidFill>
              </a:rPr>
              <a:t>mongo --port 27001</a:t>
            </a:r>
          </a:p>
          <a:p>
            <a:pPr>
              <a:buSzPct val="100000"/>
              <a:buFontTx/>
              <a:buChar char="•"/>
            </a:pPr>
            <a:r>
              <a:rPr lang="en-US" altLang="zh-CN" sz="2000" dirty="0">
                <a:solidFill>
                  <a:schemeClr val="bg1"/>
                </a:solidFill>
              </a:rPr>
              <a:t> </a:t>
            </a:r>
            <a:r>
              <a:rPr lang="en-US" altLang="zh-CN" sz="2000" dirty="0" smtClean="0">
                <a:solidFill>
                  <a:schemeClr val="bg1"/>
                </a:solidFill>
              </a:rPr>
              <a:t>use admin</a:t>
            </a:r>
          </a:p>
          <a:p>
            <a:pPr>
              <a:buSzPct val="100000"/>
              <a:buFontTx/>
              <a:buChar char="•"/>
            </a:pPr>
            <a:r>
              <a:rPr lang="en-US" altLang="zh-CN" sz="2000" dirty="0">
                <a:solidFill>
                  <a:schemeClr val="bg1"/>
                </a:solidFill>
              </a:rPr>
              <a:t> </a:t>
            </a:r>
            <a:r>
              <a:rPr lang="en-US" altLang="zh-CN" sz="2000" dirty="0" err="1">
                <a:solidFill>
                  <a:schemeClr val="bg1"/>
                </a:solidFill>
              </a:rPr>
              <a:t>config</a:t>
            </a:r>
            <a:r>
              <a:rPr lang="en-US" altLang="zh-CN" sz="2000" dirty="0">
                <a:solidFill>
                  <a:schemeClr val="bg1"/>
                </a:solidFill>
              </a:rPr>
              <a:t> = { _id: </a:t>
            </a:r>
            <a:r>
              <a:rPr lang="en-US" altLang="zh-CN" sz="2000" dirty="0" smtClean="0">
                <a:solidFill>
                  <a:schemeClr val="bg1"/>
                </a:solidFill>
              </a:rPr>
              <a:t>"shard1", </a:t>
            </a:r>
            <a:r>
              <a:rPr lang="en-US" altLang="zh-CN" sz="2000" dirty="0">
                <a:solidFill>
                  <a:schemeClr val="bg1"/>
                </a:solidFill>
              </a:rPr>
              <a:t>members: [ {_id : 0, host : </a:t>
            </a:r>
            <a:r>
              <a:rPr lang="en-US" altLang="zh-CN" sz="2000" dirty="0" smtClean="0">
                <a:solidFill>
                  <a:schemeClr val="bg1"/>
                </a:solidFill>
              </a:rPr>
              <a:t>"192.168.133.130:27001</a:t>
            </a:r>
            <a:r>
              <a:rPr lang="en-US" altLang="zh-CN" sz="2000" dirty="0">
                <a:solidFill>
                  <a:schemeClr val="bg1"/>
                </a:solidFill>
              </a:rPr>
              <a:t>"}, {_id: 1,host </a:t>
            </a:r>
            <a:r>
              <a:rPr lang="en-US" altLang="zh-CN" sz="2000" dirty="0" smtClean="0">
                <a:solidFill>
                  <a:schemeClr val="bg1"/>
                </a:solidFill>
              </a:rPr>
              <a:t>: "192.168.133.132:27001"},{_</a:t>
            </a:r>
            <a:r>
              <a:rPr lang="en-US" altLang="zh-CN" sz="2000" dirty="0">
                <a:solidFill>
                  <a:schemeClr val="bg1"/>
                </a:solidFill>
              </a:rPr>
              <a:t>id : 2, host : </a:t>
            </a:r>
            <a:r>
              <a:rPr lang="en-US" altLang="zh-CN" sz="2000" dirty="0" smtClean="0">
                <a:solidFill>
                  <a:schemeClr val="bg1"/>
                </a:solidFill>
              </a:rPr>
              <a:t>"192.168.133.133:27001",arbiterOnly:true}] </a:t>
            </a:r>
            <a:r>
              <a:rPr lang="en-US" altLang="zh-CN" sz="2000" dirty="0">
                <a:solidFill>
                  <a:schemeClr val="bg1"/>
                </a:solidFill>
              </a:rPr>
              <a:t>}</a:t>
            </a:r>
          </a:p>
          <a:p>
            <a:pPr>
              <a:buSzPct val="100000"/>
              <a:buFontTx/>
              <a:buChar char="•"/>
            </a:pPr>
            <a:r>
              <a:rPr lang="en-US" altLang="zh-CN" sz="2000" dirty="0">
                <a:solidFill>
                  <a:schemeClr val="bg1"/>
                </a:solidFill>
              </a:rPr>
              <a:t> </a:t>
            </a:r>
            <a:r>
              <a:rPr lang="en-US" altLang="zh-CN" sz="2000" dirty="0" err="1">
                <a:solidFill>
                  <a:schemeClr val="bg1"/>
                </a:solidFill>
              </a:rPr>
              <a:t>rs.initiate</a:t>
            </a:r>
            <a:r>
              <a:rPr lang="en-US" altLang="zh-CN" sz="2000" dirty="0">
                <a:solidFill>
                  <a:schemeClr val="bg1"/>
                </a:solidFill>
              </a:rPr>
              <a:t>(</a:t>
            </a:r>
            <a:r>
              <a:rPr lang="en-US" altLang="zh-CN" sz="2000" dirty="0" err="1">
                <a:solidFill>
                  <a:schemeClr val="bg1"/>
                </a:solidFill>
              </a:rPr>
              <a:t>config</a:t>
            </a:r>
            <a:r>
              <a:rPr lang="en-US" altLang="zh-CN" sz="2000" dirty="0">
                <a:solidFill>
                  <a:schemeClr val="bg1"/>
                </a:solidFill>
              </a:rPr>
              <a:t>)</a:t>
            </a:r>
          </a:p>
          <a:p>
            <a:pPr>
              <a:buSzPct val="100000"/>
              <a:buFontTx/>
              <a:buChar char="•"/>
            </a:pPr>
            <a:endParaRPr lang="en-US" altLang="zh-CN" sz="2000" dirty="0" smtClean="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zh-CN" altLang="en-US"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分片搭建</a:t>
            </a:r>
            <a:r>
              <a:rPr lang="en-US" altLang="zh-CN"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a:t>
            </a:r>
            <a:r>
              <a:rPr lang="zh-CN" altLang="en-US"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分片配置</a:t>
            </a:r>
            <a:endParaRPr lang="en-US" altLang="zh-CN" sz="4000" dirty="0">
              <a:solidFill>
                <a:schemeClr val="bg1"/>
              </a:solidFill>
            </a:endParaRPr>
          </a:p>
        </p:txBody>
      </p:sp>
    </p:spTree>
    <p:extLst>
      <p:ext uri="{BB962C8B-B14F-4D97-AF65-F5344CB8AC3E}">
        <p14:creationId xmlns:p14="http://schemas.microsoft.com/office/powerpoint/2010/main" val="30736159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hape 201"/>
          <p:cNvSpPr>
            <a:spLocks noChangeArrowheads="1"/>
          </p:cNvSpPr>
          <p:nvPr/>
        </p:nvSpPr>
        <p:spPr bwMode="auto">
          <a:xfrm>
            <a:off x="1404938" y="1714500"/>
            <a:ext cx="8950325" cy="1938990"/>
          </a:xfrm>
          <a:prstGeom prst="rect">
            <a:avLst/>
          </a:prstGeom>
          <a:noFill/>
          <a:ln w="12700">
            <a:noFill/>
            <a:miter lim="400000"/>
          </a:ln>
        </p:spPr>
        <p:txBody>
          <a:bodyPr lIns="45719" tIns="45719" rIns="45719" bIns="45719">
            <a:spAutoFit/>
          </a:bodyPr>
          <a:lstStyle/>
          <a:p>
            <a:pPr>
              <a:buFontTx/>
              <a:buChar char="•"/>
            </a:pPr>
            <a:r>
              <a:rPr lang="en-US" altLang="zh-CN" sz="2000" dirty="0" smtClean="0">
                <a:solidFill>
                  <a:schemeClr val="bg1"/>
                </a:solidFill>
              </a:rPr>
              <a:t> </a:t>
            </a:r>
            <a:r>
              <a:rPr lang="en-US" altLang="zh-CN" sz="2000" dirty="0" err="1" smtClean="0">
                <a:solidFill>
                  <a:schemeClr val="bg1"/>
                </a:solidFill>
              </a:rPr>
              <a:t>Memcached</a:t>
            </a:r>
            <a:r>
              <a:rPr lang="zh-CN" altLang="en-US" sz="2000" dirty="0">
                <a:solidFill>
                  <a:schemeClr val="bg1"/>
                </a:solidFill>
              </a:rPr>
              <a:t>在启动时通过</a:t>
            </a:r>
            <a:r>
              <a:rPr lang="en-US" altLang="zh-CN" sz="2000" dirty="0">
                <a:solidFill>
                  <a:schemeClr val="bg1"/>
                </a:solidFill>
              </a:rPr>
              <a:t>-f</a:t>
            </a:r>
            <a:r>
              <a:rPr lang="zh-CN" altLang="en-US" sz="2000" dirty="0">
                <a:solidFill>
                  <a:schemeClr val="bg1"/>
                </a:solidFill>
              </a:rPr>
              <a:t>选项可以指定 </a:t>
            </a:r>
            <a:r>
              <a:rPr lang="en-US" altLang="zh-CN" sz="2000" dirty="0">
                <a:solidFill>
                  <a:schemeClr val="bg1"/>
                </a:solidFill>
              </a:rPr>
              <a:t>Growth Factor</a:t>
            </a:r>
            <a:r>
              <a:rPr lang="zh-CN" altLang="en-US" sz="2000" dirty="0">
                <a:solidFill>
                  <a:schemeClr val="bg1"/>
                </a:solidFill>
              </a:rPr>
              <a:t>因子。该值控制</a:t>
            </a:r>
            <a:r>
              <a:rPr lang="en-US" altLang="zh-CN" sz="2000" dirty="0">
                <a:solidFill>
                  <a:schemeClr val="bg1"/>
                </a:solidFill>
              </a:rPr>
              <a:t>chunk</a:t>
            </a:r>
            <a:r>
              <a:rPr lang="zh-CN" altLang="en-US" sz="2000" dirty="0">
                <a:solidFill>
                  <a:schemeClr val="bg1"/>
                </a:solidFill>
              </a:rPr>
              <a:t>大小的差异。默认值为</a:t>
            </a:r>
            <a:r>
              <a:rPr lang="en-US" altLang="zh-CN" sz="2000" dirty="0">
                <a:solidFill>
                  <a:schemeClr val="bg1"/>
                </a:solidFill>
              </a:rPr>
              <a:t>1.25</a:t>
            </a:r>
            <a:r>
              <a:rPr lang="zh-CN" altLang="en-US" sz="2000" dirty="0" smtClean="0">
                <a:solidFill>
                  <a:schemeClr val="bg1"/>
                </a:solidFill>
              </a:rPr>
              <a:t>。</a:t>
            </a:r>
            <a:endParaRPr lang="en-US" altLang="zh-CN" sz="2000" dirty="0" smtClean="0">
              <a:solidFill>
                <a:schemeClr val="bg1"/>
              </a:solidFill>
            </a:endParaRPr>
          </a:p>
          <a:p>
            <a:pPr>
              <a:buFontTx/>
              <a:buChar char="•"/>
            </a:pPr>
            <a:r>
              <a:rPr lang="en-US" altLang="zh-CN" sz="2000" dirty="0">
                <a:solidFill>
                  <a:schemeClr val="bg1"/>
                </a:solidFill>
              </a:rPr>
              <a:t> </a:t>
            </a:r>
            <a:r>
              <a:rPr lang="zh-CN" altLang="en-US" sz="2000" dirty="0" smtClean="0">
                <a:solidFill>
                  <a:schemeClr val="bg1"/>
                </a:solidFill>
              </a:rPr>
              <a:t>通过</a:t>
            </a:r>
            <a:r>
              <a:rPr lang="en-US" altLang="zh-CN" sz="2000" dirty="0" err="1" smtClean="0">
                <a:solidFill>
                  <a:schemeClr val="bg1"/>
                </a:solidFill>
              </a:rPr>
              <a:t>memcached</a:t>
            </a:r>
            <a:r>
              <a:rPr lang="en-US" altLang="zh-CN" sz="2000" dirty="0" smtClean="0">
                <a:solidFill>
                  <a:schemeClr val="bg1"/>
                </a:solidFill>
              </a:rPr>
              <a:t>-tool</a:t>
            </a:r>
            <a:r>
              <a:rPr lang="zh-CN" altLang="en-US" sz="2000" dirty="0" smtClean="0">
                <a:solidFill>
                  <a:schemeClr val="bg1"/>
                </a:solidFill>
              </a:rPr>
              <a:t>命令查看指定</a:t>
            </a:r>
            <a:r>
              <a:rPr lang="en-US" altLang="zh-CN" sz="2000" dirty="0" err="1" smtClean="0">
                <a:solidFill>
                  <a:schemeClr val="bg1"/>
                </a:solidFill>
              </a:rPr>
              <a:t>Memcached</a:t>
            </a:r>
            <a:r>
              <a:rPr lang="zh-CN" altLang="en-US" sz="2000" dirty="0">
                <a:solidFill>
                  <a:schemeClr val="bg1"/>
                </a:solidFill>
              </a:rPr>
              <a:t>实例的不同</a:t>
            </a:r>
            <a:r>
              <a:rPr lang="en-US" altLang="zh-CN" sz="2000" dirty="0">
                <a:solidFill>
                  <a:schemeClr val="bg1"/>
                </a:solidFill>
              </a:rPr>
              <a:t>slab</a:t>
            </a:r>
            <a:r>
              <a:rPr lang="zh-CN" altLang="en-US" sz="2000" dirty="0">
                <a:solidFill>
                  <a:schemeClr val="bg1"/>
                </a:solidFill>
              </a:rPr>
              <a:t>状态，可以看到各</a:t>
            </a:r>
            <a:r>
              <a:rPr lang="en-US" altLang="zh-CN" sz="2000" dirty="0">
                <a:solidFill>
                  <a:schemeClr val="bg1"/>
                </a:solidFill>
              </a:rPr>
              <a:t>Item</a:t>
            </a:r>
            <a:r>
              <a:rPr lang="zh-CN" altLang="en-US" sz="2000" dirty="0">
                <a:solidFill>
                  <a:schemeClr val="bg1"/>
                </a:solidFill>
              </a:rPr>
              <a:t>所占大小（</a:t>
            </a:r>
            <a:r>
              <a:rPr lang="en-US" altLang="zh-CN" sz="2000" dirty="0">
                <a:solidFill>
                  <a:schemeClr val="bg1"/>
                </a:solidFill>
              </a:rPr>
              <a:t>chunk</a:t>
            </a:r>
            <a:r>
              <a:rPr lang="zh-CN" altLang="en-US" sz="2000" dirty="0">
                <a:solidFill>
                  <a:schemeClr val="bg1"/>
                </a:solidFill>
              </a:rPr>
              <a:t>大小）差距为</a:t>
            </a:r>
            <a:r>
              <a:rPr lang="en-US" altLang="zh-CN" sz="2000" dirty="0">
                <a:solidFill>
                  <a:schemeClr val="bg1"/>
                </a:solidFill>
              </a:rPr>
              <a:t>1.25 </a:t>
            </a:r>
            <a:endParaRPr lang="en-US" altLang="zh-CN" sz="2000" dirty="0" smtClean="0">
              <a:solidFill>
                <a:schemeClr val="bg1"/>
              </a:solidFill>
            </a:endParaRPr>
          </a:p>
          <a:p>
            <a:pPr>
              <a:buFontTx/>
              <a:buChar char="•"/>
            </a:pPr>
            <a:r>
              <a:rPr lang="en-US" altLang="zh-CN" sz="2000" dirty="0">
                <a:solidFill>
                  <a:schemeClr val="bg1"/>
                </a:solidFill>
              </a:rPr>
              <a:t> </a:t>
            </a:r>
            <a:r>
              <a:rPr lang="zh-CN" altLang="en-US" sz="2000" dirty="0" smtClean="0">
                <a:solidFill>
                  <a:schemeClr val="bg1"/>
                </a:solidFill>
              </a:rPr>
              <a:t>命令</a:t>
            </a:r>
            <a:r>
              <a:rPr lang="zh-CN" altLang="en-US" sz="2000" dirty="0">
                <a:solidFill>
                  <a:schemeClr val="bg1"/>
                </a:solidFill>
              </a:rPr>
              <a:t>：</a:t>
            </a:r>
            <a:r>
              <a:rPr lang="en-US" altLang="zh-CN" sz="2000" dirty="0" smtClean="0">
                <a:solidFill>
                  <a:schemeClr val="bg1"/>
                </a:solidFill>
              </a:rPr>
              <a:t># </a:t>
            </a:r>
            <a:r>
              <a:rPr lang="en-US" altLang="zh-CN" sz="2000" dirty="0" err="1" smtClean="0">
                <a:solidFill>
                  <a:schemeClr val="bg1"/>
                </a:solidFill>
              </a:rPr>
              <a:t>memcached</a:t>
            </a:r>
            <a:r>
              <a:rPr lang="en-US" altLang="zh-CN" sz="2000" dirty="0" smtClean="0">
                <a:solidFill>
                  <a:schemeClr val="bg1"/>
                </a:solidFill>
              </a:rPr>
              <a:t>-tool </a:t>
            </a:r>
            <a:r>
              <a:rPr lang="en-US" altLang="zh-CN" sz="2000" dirty="0">
                <a:solidFill>
                  <a:schemeClr val="bg1"/>
                </a:solidFill>
              </a:rPr>
              <a:t>127.0.0.1:11211</a:t>
            </a:r>
            <a:r>
              <a:rPr lang="zh-CN" altLang="en-US" sz="2000" dirty="0">
                <a:solidFill>
                  <a:schemeClr val="bg1"/>
                </a:solidFill>
              </a:rPr>
              <a:t> </a:t>
            </a:r>
            <a:r>
              <a:rPr lang="en-US" altLang="zh-CN" sz="2000" dirty="0">
                <a:solidFill>
                  <a:schemeClr val="bg1"/>
                </a:solidFill>
              </a:rPr>
              <a:t>display</a:t>
            </a:r>
          </a:p>
          <a:p>
            <a:pPr>
              <a:buFontTx/>
              <a:buChar char="•"/>
            </a:pPr>
            <a:endParaRPr lang="zh-CN" altLang="en-US" sz="2000" dirty="0" smtClean="0">
              <a:solidFill>
                <a:schemeClr val="bg1"/>
              </a:solidFill>
            </a:endParaRPr>
          </a:p>
        </p:txBody>
      </p:sp>
      <p:sp>
        <p:nvSpPr>
          <p:cNvPr id="2" name="Shape 201"/>
          <p:cNvSpPr>
            <a:spLocks noChangeArrowheads="1"/>
          </p:cNvSpPr>
          <p:nvPr/>
        </p:nvSpPr>
        <p:spPr bwMode="auto">
          <a:xfrm>
            <a:off x="1468438" y="811213"/>
            <a:ext cx="7854950" cy="705485"/>
          </a:xfrm>
          <a:prstGeom prst="rect">
            <a:avLst/>
          </a:prstGeom>
          <a:noFill/>
          <a:ln w="12700">
            <a:noFill/>
            <a:miter lim="400000"/>
          </a:ln>
        </p:spPr>
        <p:txBody>
          <a:bodyPr lIns="45719" tIns="45719" rIns="45719" bIns="45719">
            <a:spAutoFit/>
          </a:bodyPr>
          <a:lstStyle/>
          <a:p>
            <a:r>
              <a:rPr lang="en-US" altLang="zh-CN" sz="4000" dirty="0" smtClean="0">
                <a:solidFill>
                  <a:schemeClr val="bg1"/>
                </a:solidFill>
              </a:rPr>
              <a:t>Growth factor	</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49"/>
                                        </p:tgtEl>
                                        <p:attrNameLst>
                                          <p:attrName>style.visibility</p:attrName>
                                        </p:attrNameLst>
                                      </p:cBhvr>
                                      <p:to>
                                        <p:strVal val="visible"/>
                                      </p:to>
                                    </p:set>
                                    <p:anim calcmode="lin" valueType="num">
                                      <p:cBhvr additive="base">
                                        <p:cTn id="7" dur="500" fill="hold"/>
                                        <p:tgtEl>
                                          <p:spTgt spid="27649"/>
                                        </p:tgtEl>
                                        <p:attrNameLst>
                                          <p:attrName>ppt_x</p:attrName>
                                        </p:attrNameLst>
                                      </p:cBhvr>
                                      <p:tavLst>
                                        <p:tav tm="0">
                                          <p:val>
                                            <p:strVal val="#ppt_x"/>
                                          </p:val>
                                        </p:tav>
                                        <p:tav tm="100000">
                                          <p:val>
                                            <p:strVal val="#ppt_x"/>
                                          </p:val>
                                        </p:tav>
                                      </p:tavLst>
                                    </p:anim>
                                    <p:anim calcmode="lin" valueType="num">
                                      <p:cBhvr additive="base">
                                        <p:cTn id="8" dur="500" fill="hold"/>
                                        <p:tgtEl>
                                          <p:spTgt spid="276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 grpId="0" bldLvl="0"/>
      <p:bldP spid="2" grpId="0" bldLvl="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3477875"/>
          </a:xfrm>
          <a:prstGeom prst="rect">
            <a:avLst/>
          </a:prstGeom>
        </p:spPr>
        <p:txBody>
          <a:bodyPr wrap="square">
            <a:spAutoFit/>
          </a:bodyPr>
          <a:lstStyle/>
          <a:p>
            <a:pPr>
              <a:buSzPct val="100000"/>
              <a:buFontTx/>
              <a:buChar char="•"/>
            </a:pPr>
            <a:r>
              <a:rPr lang="en-US" altLang="zh-CN" sz="2000" dirty="0" smtClean="0">
                <a:solidFill>
                  <a:schemeClr val="bg1"/>
                </a:solidFill>
              </a:rPr>
              <a:t> </a:t>
            </a:r>
            <a:r>
              <a:rPr lang="zh-CN" altLang="en-US" sz="2000" dirty="0" smtClean="0">
                <a:solidFill>
                  <a:schemeClr val="bg1"/>
                </a:solidFill>
              </a:rPr>
              <a:t>启动</a:t>
            </a:r>
            <a:r>
              <a:rPr lang="en-US" altLang="zh-CN" sz="2000" dirty="0" smtClean="0">
                <a:solidFill>
                  <a:schemeClr val="bg1"/>
                </a:solidFill>
              </a:rPr>
              <a:t>shard2</a:t>
            </a:r>
          </a:p>
          <a:p>
            <a:pPr>
              <a:buSzPct val="100000"/>
              <a:buFontTx/>
              <a:buChar char="•"/>
            </a:pPr>
            <a:r>
              <a:rPr lang="en-US" altLang="zh-CN" sz="2000" dirty="0">
                <a:solidFill>
                  <a:schemeClr val="bg1"/>
                </a:solidFill>
              </a:rPr>
              <a:t> </a:t>
            </a:r>
            <a:r>
              <a:rPr lang="en-US" altLang="zh-CN" sz="2000" dirty="0" err="1" smtClean="0">
                <a:solidFill>
                  <a:schemeClr val="bg1"/>
                </a:solidFill>
              </a:rPr>
              <a:t>mongod</a:t>
            </a:r>
            <a:r>
              <a:rPr lang="en-US" altLang="zh-CN" sz="2000" dirty="0" smtClean="0">
                <a:solidFill>
                  <a:schemeClr val="bg1"/>
                </a:solidFill>
              </a:rPr>
              <a:t> -f /</a:t>
            </a:r>
            <a:r>
              <a:rPr lang="en-US" altLang="zh-CN" sz="2000" dirty="0" err="1" smtClean="0">
                <a:solidFill>
                  <a:schemeClr val="bg1"/>
                </a:solidFill>
              </a:rPr>
              <a:t>etc</a:t>
            </a:r>
            <a:r>
              <a:rPr lang="en-US" altLang="zh-CN" sz="2000" dirty="0" smtClean="0">
                <a:solidFill>
                  <a:schemeClr val="bg1"/>
                </a:solidFill>
              </a:rPr>
              <a:t>/</a:t>
            </a:r>
            <a:r>
              <a:rPr lang="en-US" altLang="zh-CN" sz="2000" dirty="0" err="1" smtClean="0">
                <a:solidFill>
                  <a:schemeClr val="bg1"/>
                </a:solidFill>
              </a:rPr>
              <a:t>mongod</a:t>
            </a:r>
            <a:r>
              <a:rPr lang="en-US" altLang="zh-CN" sz="2000" dirty="0" smtClean="0">
                <a:solidFill>
                  <a:schemeClr val="bg1"/>
                </a:solidFill>
              </a:rPr>
              <a:t>/shard2.conf //</a:t>
            </a:r>
            <a:r>
              <a:rPr lang="zh-CN" altLang="en-US" sz="2000" dirty="0" smtClean="0">
                <a:solidFill>
                  <a:schemeClr val="bg1"/>
                </a:solidFill>
              </a:rPr>
              <a:t>三台机器都要操作</a:t>
            </a:r>
            <a:endParaRPr lang="en-US" altLang="zh-CN" sz="2000" dirty="0" smtClean="0">
              <a:solidFill>
                <a:schemeClr val="bg1"/>
              </a:solidFill>
            </a:endParaRPr>
          </a:p>
          <a:p>
            <a:pPr>
              <a:buSzPct val="100000"/>
              <a:buFontTx/>
              <a:buChar char="•"/>
            </a:pPr>
            <a:r>
              <a:rPr lang="en-US" altLang="zh-CN" sz="2000" dirty="0">
                <a:solidFill>
                  <a:schemeClr val="bg1"/>
                </a:solidFill>
              </a:rPr>
              <a:t> </a:t>
            </a:r>
            <a:r>
              <a:rPr lang="zh-CN" altLang="en-US" sz="2000" dirty="0" smtClean="0">
                <a:solidFill>
                  <a:schemeClr val="bg1"/>
                </a:solidFill>
              </a:rPr>
              <a:t>登录</a:t>
            </a:r>
            <a:r>
              <a:rPr lang="en-US" altLang="zh-CN" sz="2000" dirty="0" smtClean="0">
                <a:solidFill>
                  <a:schemeClr val="bg1"/>
                </a:solidFill>
              </a:rPr>
              <a:t>132</a:t>
            </a:r>
            <a:r>
              <a:rPr lang="zh-CN" altLang="en-US" sz="2000" dirty="0" smtClean="0">
                <a:solidFill>
                  <a:schemeClr val="bg1"/>
                </a:solidFill>
              </a:rPr>
              <a:t>或者</a:t>
            </a:r>
            <a:r>
              <a:rPr lang="en-US" altLang="zh-CN" sz="2000" dirty="0" smtClean="0">
                <a:solidFill>
                  <a:schemeClr val="bg1"/>
                </a:solidFill>
              </a:rPr>
              <a:t>133</a:t>
            </a:r>
            <a:r>
              <a:rPr lang="zh-CN" altLang="en-US" sz="2000" dirty="0" smtClean="0">
                <a:solidFill>
                  <a:schemeClr val="bg1"/>
                </a:solidFill>
              </a:rPr>
              <a:t>任何一台机器的</a:t>
            </a:r>
            <a:r>
              <a:rPr lang="en-US" altLang="zh-CN" sz="2000" dirty="0" smtClean="0">
                <a:solidFill>
                  <a:schemeClr val="bg1"/>
                </a:solidFill>
              </a:rPr>
              <a:t>27002</a:t>
            </a:r>
            <a:r>
              <a:rPr lang="zh-CN" altLang="en-US" sz="2000" dirty="0" smtClean="0">
                <a:solidFill>
                  <a:schemeClr val="bg1"/>
                </a:solidFill>
              </a:rPr>
              <a:t>端口初始化副本集，</a:t>
            </a:r>
            <a:r>
              <a:rPr lang="en-US" altLang="zh-CN" sz="2000" dirty="0" smtClean="0">
                <a:solidFill>
                  <a:schemeClr val="bg1"/>
                </a:solidFill>
              </a:rPr>
              <a:t>130</a:t>
            </a:r>
            <a:r>
              <a:rPr lang="zh-CN" altLang="en-US" sz="2000" dirty="0" smtClean="0">
                <a:solidFill>
                  <a:schemeClr val="bg1"/>
                </a:solidFill>
              </a:rPr>
              <a:t>之所以不行，是因为</a:t>
            </a:r>
            <a:r>
              <a:rPr lang="en-US" altLang="zh-CN" sz="2000" dirty="0" smtClean="0">
                <a:solidFill>
                  <a:schemeClr val="bg1"/>
                </a:solidFill>
              </a:rPr>
              <a:t>shard2</a:t>
            </a:r>
            <a:r>
              <a:rPr lang="zh-CN" altLang="en-US" sz="2000" dirty="0" smtClean="0">
                <a:solidFill>
                  <a:schemeClr val="bg1"/>
                </a:solidFill>
              </a:rPr>
              <a:t>我们把</a:t>
            </a:r>
            <a:r>
              <a:rPr lang="en-US" altLang="zh-CN" sz="2000" dirty="0" smtClean="0">
                <a:solidFill>
                  <a:schemeClr val="bg1"/>
                </a:solidFill>
              </a:rPr>
              <a:t>130</a:t>
            </a:r>
            <a:r>
              <a:rPr lang="zh-CN" altLang="en-US" sz="2000" dirty="0" smtClean="0">
                <a:solidFill>
                  <a:schemeClr val="bg1"/>
                </a:solidFill>
              </a:rPr>
              <a:t>这台机器的</a:t>
            </a:r>
            <a:r>
              <a:rPr lang="en-US" altLang="zh-CN" sz="2000" dirty="0" smtClean="0">
                <a:solidFill>
                  <a:schemeClr val="bg1"/>
                </a:solidFill>
              </a:rPr>
              <a:t>27002</a:t>
            </a:r>
            <a:r>
              <a:rPr lang="zh-CN" altLang="en-US" sz="2000" dirty="0" smtClean="0">
                <a:solidFill>
                  <a:schemeClr val="bg1"/>
                </a:solidFill>
              </a:rPr>
              <a:t>端口作为了仲裁节点</a:t>
            </a:r>
            <a:endParaRPr lang="en-US" altLang="zh-CN" sz="2000" dirty="0" smtClean="0">
              <a:solidFill>
                <a:schemeClr val="bg1"/>
              </a:solidFill>
            </a:endParaRPr>
          </a:p>
          <a:p>
            <a:pPr>
              <a:buSzPct val="100000"/>
              <a:buFontTx/>
              <a:buChar char="•"/>
            </a:pPr>
            <a:r>
              <a:rPr lang="en-US" altLang="zh-CN" sz="2000" dirty="0">
                <a:solidFill>
                  <a:schemeClr val="bg1"/>
                </a:solidFill>
              </a:rPr>
              <a:t> </a:t>
            </a:r>
            <a:r>
              <a:rPr lang="en-US" altLang="zh-CN" sz="2000" dirty="0" smtClean="0">
                <a:solidFill>
                  <a:schemeClr val="bg1"/>
                </a:solidFill>
              </a:rPr>
              <a:t>mongo --port 27002</a:t>
            </a:r>
          </a:p>
          <a:p>
            <a:pPr>
              <a:buSzPct val="100000"/>
              <a:buFontTx/>
              <a:buChar char="•"/>
            </a:pPr>
            <a:r>
              <a:rPr lang="en-US" altLang="zh-CN" sz="2000" dirty="0">
                <a:solidFill>
                  <a:schemeClr val="bg1"/>
                </a:solidFill>
              </a:rPr>
              <a:t> </a:t>
            </a:r>
            <a:r>
              <a:rPr lang="en-US" altLang="zh-CN" sz="2000" dirty="0" smtClean="0">
                <a:solidFill>
                  <a:schemeClr val="bg1"/>
                </a:solidFill>
              </a:rPr>
              <a:t>use admin</a:t>
            </a:r>
          </a:p>
          <a:p>
            <a:pPr>
              <a:buSzPct val="100000"/>
              <a:buFontTx/>
              <a:buChar char="•"/>
            </a:pPr>
            <a:r>
              <a:rPr lang="en-US" altLang="zh-CN" sz="2000" dirty="0">
                <a:solidFill>
                  <a:schemeClr val="bg1"/>
                </a:solidFill>
              </a:rPr>
              <a:t> </a:t>
            </a:r>
            <a:r>
              <a:rPr lang="en-US" altLang="zh-CN" sz="2000" dirty="0" err="1">
                <a:solidFill>
                  <a:schemeClr val="bg1"/>
                </a:solidFill>
              </a:rPr>
              <a:t>config</a:t>
            </a:r>
            <a:r>
              <a:rPr lang="en-US" altLang="zh-CN" sz="2000" dirty="0">
                <a:solidFill>
                  <a:schemeClr val="bg1"/>
                </a:solidFill>
              </a:rPr>
              <a:t> = { _id: </a:t>
            </a:r>
            <a:r>
              <a:rPr lang="en-US" altLang="zh-CN" sz="2000" dirty="0" smtClean="0">
                <a:solidFill>
                  <a:schemeClr val="bg1"/>
                </a:solidFill>
              </a:rPr>
              <a:t>"shard2", </a:t>
            </a:r>
            <a:r>
              <a:rPr lang="en-US" altLang="zh-CN" sz="2000" dirty="0">
                <a:solidFill>
                  <a:schemeClr val="bg1"/>
                </a:solidFill>
              </a:rPr>
              <a:t>members: [ {_id : 0, host : </a:t>
            </a:r>
            <a:r>
              <a:rPr lang="en-US" altLang="zh-CN" sz="2000" dirty="0" smtClean="0">
                <a:solidFill>
                  <a:schemeClr val="bg1"/>
                </a:solidFill>
              </a:rPr>
              <a:t>"192.168.133.130:27002" ,</a:t>
            </a:r>
            <a:r>
              <a:rPr lang="en-US" altLang="zh-CN" sz="2000" dirty="0" err="1">
                <a:solidFill>
                  <a:schemeClr val="bg1"/>
                </a:solidFill>
              </a:rPr>
              <a:t>arbiterOnly:true</a:t>
            </a:r>
            <a:r>
              <a:rPr lang="en-US" altLang="zh-CN" sz="2000" dirty="0" smtClean="0">
                <a:solidFill>
                  <a:schemeClr val="bg1"/>
                </a:solidFill>
              </a:rPr>
              <a:t>},{_</a:t>
            </a:r>
            <a:r>
              <a:rPr lang="en-US" altLang="zh-CN" sz="2000" dirty="0">
                <a:solidFill>
                  <a:schemeClr val="bg1"/>
                </a:solidFill>
              </a:rPr>
              <a:t>id : 1, host : </a:t>
            </a:r>
            <a:r>
              <a:rPr lang="en-US" altLang="zh-CN" sz="2000" dirty="0" smtClean="0">
                <a:solidFill>
                  <a:schemeClr val="bg1"/>
                </a:solidFill>
              </a:rPr>
              <a:t>"192.168.133.132:27002"},{_</a:t>
            </a:r>
            <a:r>
              <a:rPr lang="en-US" altLang="zh-CN" sz="2000" dirty="0">
                <a:solidFill>
                  <a:schemeClr val="bg1"/>
                </a:solidFill>
              </a:rPr>
              <a:t>id : 2, host : </a:t>
            </a:r>
            <a:r>
              <a:rPr lang="en-US" altLang="zh-CN" sz="2000" dirty="0" smtClean="0">
                <a:solidFill>
                  <a:schemeClr val="bg1"/>
                </a:solidFill>
              </a:rPr>
              <a:t>"192.168.133.133:27002"}] </a:t>
            </a:r>
            <a:r>
              <a:rPr lang="en-US" altLang="zh-CN" sz="2000" dirty="0">
                <a:solidFill>
                  <a:schemeClr val="bg1"/>
                </a:solidFill>
              </a:rPr>
              <a:t>}</a:t>
            </a:r>
          </a:p>
          <a:p>
            <a:pPr>
              <a:buSzPct val="100000"/>
              <a:buFontTx/>
              <a:buChar char="•"/>
            </a:pPr>
            <a:r>
              <a:rPr lang="en-US" altLang="zh-CN" sz="2000" dirty="0">
                <a:solidFill>
                  <a:schemeClr val="bg1"/>
                </a:solidFill>
              </a:rPr>
              <a:t> </a:t>
            </a:r>
            <a:r>
              <a:rPr lang="en-US" altLang="zh-CN" sz="2000" dirty="0" err="1">
                <a:solidFill>
                  <a:schemeClr val="bg1"/>
                </a:solidFill>
              </a:rPr>
              <a:t>rs.initiate</a:t>
            </a:r>
            <a:r>
              <a:rPr lang="en-US" altLang="zh-CN" sz="2000" dirty="0">
                <a:solidFill>
                  <a:schemeClr val="bg1"/>
                </a:solidFill>
              </a:rPr>
              <a:t>(</a:t>
            </a:r>
            <a:r>
              <a:rPr lang="en-US" altLang="zh-CN" sz="2000" dirty="0" err="1">
                <a:solidFill>
                  <a:schemeClr val="bg1"/>
                </a:solidFill>
              </a:rPr>
              <a:t>config</a:t>
            </a:r>
            <a:r>
              <a:rPr lang="en-US" altLang="zh-CN" sz="2000" dirty="0">
                <a:solidFill>
                  <a:schemeClr val="bg1"/>
                </a:solidFill>
              </a:rPr>
              <a:t>)</a:t>
            </a:r>
          </a:p>
          <a:p>
            <a:pPr>
              <a:buSzPct val="100000"/>
              <a:buFontTx/>
              <a:buChar char="•"/>
            </a:pPr>
            <a:endParaRPr lang="en-US" altLang="zh-CN" sz="2000" dirty="0" smtClean="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zh-CN" altLang="en-US"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分片搭建</a:t>
            </a:r>
            <a:r>
              <a:rPr lang="en-US" altLang="zh-CN"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a:t>
            </a:r>
            <a:r>
              <a:rPr lang="zh-CN" altLang="en-US"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分片配置</a:t>
            </a:r>
            <a:endParaRPr lang="en-US" altLang="zh-CN" sz="4000" dirty="0">
              <a:solidFill>
                <a:schemeClr val="bg1"/>
              </a:solidFill>
            </a:endParaRPr>
          </a:p>
        </p:txBody>
      </p:sp>
    </p:spTree>
    <p:extLst>
      <p:ext uri="{BB962C8B-B14F-4D97-AF65-F5344CB8AC3E}">
        <p14:creationId xmlns:p14="http://schemas.microsoft.com/office/powerpoint/2010/main" val="38891463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3477875"/>
          </a:xfrm>
          <a:prstGeom prst="rect">
            <a:avLst/>
          </a:prstGeom>
        </p:spPr>
        <p:txBody>
          <a:bodyPr wrap="square">
            <a:spAutoFit/>
          </a:bodyPr>
          <a:lstStyle/>
          <a:p>
            <a:pPr>
              <a:buSzPct val="100000"/>
              <a:buFontTx/>
              <a:buChar char="•"/>
            </a:pPr>
            <a:r>
              <a:rPr lang="en-US" altLang="zh-CN" sz="2000" dirty="0" smtClean="0">
                <a:solidFill>
                  <a:schemeClr val="bg1"/>
                </a:solidFill>
              </a:rPr>
              <a:t> </a:t>
            </a:r>
            <a:r>
              <a:rPr lang="zh-CN" altLang="en-US" sz="2000" dirty="0" smtClean="0">
                <a:solidFill>
                  <a:schemeClr val="bg1"/>
                </a:solidFill>
              </a:rPr>
              <a:t>启动</a:t>
            </a:r>
            <a:r>
              <a:rPr lang="en-US" altLang="zh-CN" sz="2000" dirty="0" smtClean="0">
                <a:solidFill>
                  <a:schemeClr val="bg1"/>
                </a:solidFill>
              </a:rPr>
              <a:t>shard3</a:t>
            </a:r>
          </a:p>
          <a:p>
            <a:pPr>
              <a:buSzPct val="100000"/>
              <a:buFontTx/>
              <a:buChar char="•"/>
            </a:pPr>
            <a:r>
              <a:rPr lang="en-US" altLang="zh-CN" sz="2000" dirty="0">
                <a:solidFill>
                  <a:schemeClr val="bg1"/>
                </a:solidFill>
              </a:rPr>
              <a:t> </a:t>
            </a:r>
            <a:r>
              <a:rPr lang="en-US" altLang="zh-CN" sz="2000" dirty="0" err="1" smtClean="0">
                <a:solidFill>
                  <a:schemeClr val="bg1"/>
                </a:solidFill>
              </a:rPr>
              <a:t>mongod</a:t>
            </a:r>
            <a:r>
              <a:rPr lang="en-US" altLang="zh-CN" sz="2000" dirty="0" smtClean="0">
                <a:solidFill>
                  <a:schemeClr val="bg1"/>
                </a:solidFill>
              </a:rPr>
              <a:t> -f /</a:t>
            </a:r>
            <a:r>
              <a:rPr lang="en-US" altLang="zh-CN" sz="2000" dirty="0" err="1" smtClean="0">
                <a:solidFill>
                  <a:schemeClr val="bg1"/>
                </a:solidFill>
              </a:rPr>
              <a:t>etc</a:t>
            </a:r>
            <a:r>
              <a:rPr lang="en-US" altLang="zh-CN" sz="2000" dirty="0" smtClean="0">
                <a:solidFill>
                  <a:schemeClr val="bg1"/>
                </a:solidFill>
              </a:rPr>
              <a:t>/</a:t>
            </a:r>
            <a:r>
              <a:rPr lang="en-US" altLang="zh-CN" sz="2000" dirty="0" err="1" smtClean="0">
                <a:solidFill>
                  <a:schemeClr val="bg1"/>
                </a:solidFill>
              </a:rPr>
              <a:t>mongod</a:t>
            </a:r>
            <a:r>
              <a:rPr lang="en-US" altLang="zh-CN" sz="2000" dirty="0" smtClean="0">
                <a:solidFill>
                  <a:schemeClr val="bg1"/>
                </a:solidFill>
              </a:rPr>
              <a:t>/shard3.conf //</a:t>
            </a:r>
            <a:r>
              <a:rPr lang="zh-CN" altLang="en-US" sz="2000" dirty="0" smtClean="0">
                <a:solidFill>
                  <a:schemeClr val="bg1"/>
                </a:solidFill>
              </a:rPr>
              <a:t>三台机器都要操作</a:t>
            </a:r>
            <a:endParaRPr lang="en-US" altLang="zh-CN" sz="2000" dirty="0" smtClean="0">
              <a:solidFill>
                <a:schemeClr val="bg1"/>
              </a:solidFill>
            </a:endParaRPr>
          </a:p>
          <a:p>
            <a:pPr>
              <a:buSzPct val="100000"/>
              <a:buFontTx/>
              <a:buChar char="•"/>
            </a:pPr>
            <a:r>
              <a:rPr lang="en-US" altLang="zh-CN" sz="2000" dirty="0">
                <a:solidFill>
                  <a:schemeClr val="bg1"/>
                </a:solidFill>
              </a:rPr>
              <a:t> </a:t>
            </a:r>
            <a:r>
              <a:rPr lang="zh-CN" altLang="en-US" sz="2000" dirty="0" smtClean="0">
                <a:solidFill>
                  <a:schemeClr val="bg1"/>
                </a:solidFill>
              </a:rPr>
              <a:t>登录</a:t>
            </a:r>
            <a:r>
              <a:rPr lang="en-US" altLang="zh-CN" sz="2000" dirty="0" smtClean="0">
                <a:solidFill>
                  <a:schemeClr val="bg1"/>
                </a:solidFill>
              </a:rPr>
              <a:t>130</a:t>
            </a:r>
            <a:r>
              <a:rPr lang="zh-CN" altLang="en-US" sz="2000" dirty="0" smtClean="0">
                <a:solidFill>
                  <a:schemeClr val="bg1"/>
                </a:solidFill>
              </a:rPr>
              <a:t>或者</a:t>
            </a:r>
            <a:r>
              <a:rPr lang="en-US" altLang="zh-CN" sz="2000" dirty="0" smtClean="0">
                <a:solidFill>
                  <a:schemeClr val="bg1"/>
                </a:solidFill>
              </a:rPr>
              <a:t>133</a:t>
            </a:r>
            <a:r>
              <a:rPr lang="zh-CN" altLang="en-US" sz="2000" dirty="0" smtClean="0">
                <a:solidFill>
                  <a:schemeClr val="bg1"/>
                </a:solidFill>
              </a:rPr>
              <a:t>任何一台机器的</a:t>
            </a:r>
            <a:r>
              <a:rPr lang="en-US" altLang="zh-CN" sz="2000" dirty="0" smtClean="0">
                <a:solidFill>
                  <a:schemeClr val="bg1"/>
                </a:solidFill>
              </a:rPr>
              <a:t>27003</a:t>
            </a:r>
            <a:r>
              <a:rPr lang="zh-CN" altLang="en-US" sz="2000" dirty="0" smtClean="0">
                <a:solidFill>
                  <a:schemeClr val="bg1"/>
                </a:solidFill>
              </a:rPr>
              <a:t>端口初始化副本集，</a:t>
            </a:r>
            <a:r>
              <a:rPr lang="en-US" altLang="zh-CN" sz="2000" dirty="0" smtClean="0">
                <a:solidFill>
                  <a:schemeClr val="bg1"/>
                </a:solidFill>
              </a:rPr>
              <a:t>132</a:t>
            </a:r>
            <a:r>
              <a:rPr lang="zh-CN" altLang="en-US" sz="2000" dirty="0" smtClean="0">
                <a:solidFill>
                  <a:schemeClr val="bg1"/>
                </a:solidFill>
              </a:rPr>
              <a:t>之所以不行，是因为</a:t>
            </a:r>
            <a:r>
              <a:rPr lang="en-US" altLang="zh-CN" sz="2000" dirty="0" smtClean="0">
                <a:solidFill>
                  <a:schemeClr val="bg1"/>
                </a:solidFill>
              </a:rPr>
              <a:t>shard3</a:t>
            </a:r>
            <a:r>
              <a:rPr lang="zh-CN" altLang="en-US" sz="2000" dirty="0" smtClean="0">
                <a:solidFill>
                  <a:schemeClr val="bg1"/>
                </a:solidFill>
              </a:rPr>
              <a:t>我们把</a:t>
            </a:r>
            <a:r>
              <a:rPr lang="en-US" altLang="zh-CN" sz="2000" dirty="0" smtClean="0">
                <a:solidFill>
                  <a:schemeClr val="bg1"/>
                </a:solidFill>
              </a:rPr>
              <a:t>132</a:t>
            </a:r>
            <a:r>
              <a:rPr lang="zh-CN" altLang="en-US" sz="2000" dirty="0" smtClean="0">
                <a:solidFill>
                  <a:schemeClr val="bg1"/>
                </a:solidFill>
              </a:rPr>
              <a:t>这台机器的</a:t>
            </a:r>
            <a:r>
              <a:rPr lang="en-US" altLang="zh-CN" sz="2000" dirty="0" smtClean="0">
                <a:solidFill>
                  <a:schemeClr val="bg1"/>
                </a:solidFill>
              </a:rPr>
              <a:t>27003</a:t>
            </a:r>
            <a:r>
              <a:rPr lang="zh-CN" altLang="en-US" sz="2000" dirty="0" smtClean="0">
                <a:solidFill>
                  <a:schemeClr val="bg1"/>
                </a:solidFill>
              </a:rPr>
              <a:t>端口作为了仲裁节点</a:t>
            </a:r>
            <a:endParaRPr lang="en-US" altLang="zh-CN" sz="2000" dirty="0" smtClean="0">
              <a:solidFill>
                <a:schemeClr val="bg1"/>
              </a:solidFill>
            </a:endParaRPr>
          </a:p>
          <a:p>
            <a:pPr>
              <a:buSzPct val="100000"/>
              <a:buFontTx/>
              <a:buChar char="•"/>
            </a:pPr>
            <a:r>
              <a:rPr lang="en-US" altLang="zh-CN" sz="2000" dirty="0">
                <a:solidFill>
                  <a:schemeClr val="bg1"/>
                </a:solidFill>
              </a:rPr>
              <a:t> </a:t>
            </a:r>
            <a:r>
              <a:rPr lang="en-US" altLang="zh-CN" sz="2000" dirty="0" smtClean="0">
                <a:solidFill>
                  <a:schemeClr val="bg1"/>
                </a:solidFill>
              </a:rPr>
              <a:t>mongo --port 27003</a:t>
            </a:r>
          </a:p>
          <a:p>
            <a:pPr>
              <a:buSzPct val="100000"/>
              <a:buFontTx/>
              <a:buChar char="•"/>
            </a:pPr>
            <a:r>
              <a:rPr lang="en-US" altLang="zh-CN" sz="2000" dirty="0">
                <a:solidFill>
                  <a:schemeClr val="bg1"/>
                </a:solidFill>
              </a:rPr>
              <a:t> </a:t>
            </a:r>
            <a:r>
              <a:rPr lang="en-US" altLang="zh-CN" sz="2000" dirty="0" smtClean="0">
                <a:solidFill>
                  <a:schemeClr val="bg1"/>
                </a:solidFill>
              </a:rPr>
              <a:t>use admin</a:t>
            </a:r>
          </a:p>
          <a:p>
            <a:pPr>
              <a:buSzPct val="100000"/>
              <a:buFontTx/>
              <a:buChar char="•"/>
            </a:pPr>
            <a:r>
              <a:rPr lang="en-US" altLang="zh-CN" sz="2000" dirty="0">
                <a:solidFill>
                  <a:schemeClr val="bg1"/>
                </a:solidFill>
              </a:rPr>
              <a:t> </a:t>
            </a:r>
            <a:r>
              <a:rPr lang="en-US" altLang="zh-CN" sz="2000" dirty="0" err="1">
                <a:solidFill>
                  <a:schemeClr val="bg1"/>
                </a:solidFill>
              </a:rPr>
              <a:t>config</a:t>
            </a:r>
            <a:r>
              <a:rPr lang="en-US" altLang="zh-CN" sz="2000" dirty="0">
                <a:solidFill>
                  <a:schemeClr val="bg1"/>
                </a:solidFill>
              </a:rPr>
              <a:t> = { _id: </a:t>
            </a:r>
            <a:r>
              <a:rPr lang="en-US" altLang="zh-CN" sz="2000" dirty="0" smtClean="0">
                <a:solidFill>
                  <a:schemeClr val="bg1"/>
                </a:solidFill>
              </a:rPr>
              <a:t>"shard3", </a:t>
            </a:r>
            <a:r>
              <a:rPr lang="en-US" altLang="zh-CN" sz="2000" dirty="0">
                <a:solidFill>
                  <a:schemeClr val="bg1"/>
                </a:solidFill>
              </a:rPr>
              <a:t>members: [ {_id : 0, host : </a:t>
            </a:r>
            <a:r>
              <a:rPr lang="en-US" altLang="zh-CN" sz="2000" dirty="0" smtClean="0">
                <a:solidFill>
                  <a:schemeClr val="bg1"/>
                </a:solidFill>
              </a:rPr>
              <a:t>"192.168.133.130:27003"},  </a:t>
            </a:r>
            <a:r>
              <a:rPr lang="en-US" altLang="zh-CN" sz="2000" dirty="0">
                <a:solidFill>
                  <a:schemeClr val="bg1"/>
                </a:solidFill>
              </a:rPr>
              <a:t>{_id : 1, host : </a:t>
            </a:r>
            <a:r>
              <a:rPr lang="en-US" altLang="zh-CN" sz="2000" dirty="0" smtClean="0">
                <a:solidFill>
                  <a:schemeClr val="bg1"/>
                </a:solidFill>
              </a:rPr>
              <a:t>"192.168.133.132:27003</a:t>
            </a:r>
            <a:r>
              <a:rPr lang="en-US" altLang="zh-CN" sz="2000" dirty="0">
                <a:solidFill>
                  <a:schemeClr val="bg1"/>
                </a:solidFill>
              </a:rPr>
              <a:t>", </a:t>
            </a:r>
            <a:r>
              <a:rPr lang="en-US" altLang="zh-CN" sz="2000" dirty="0" err="1">
                <a:solidFill>
                  <a:schemeClr val="bg1"/>
                </a:solidFill>
              </a:rPr>
              <a:t>arbiterOnly:true</a:t>
            </a:r>
            <a:r>
              <a:rPr lang="en-US" altLang="zh-CN" sz="2000" dirty="0" smtClean="0">
                <a:solidFill>
                  <a:schemeClr val="bg1"/>
                </a:solidFill>
              </a:rPr>
              <a:t>}, {_</a:t>
            </a:r>
            <a:r>
              <a:rPr lang="en-US" altLang="zh-CN" sz="2000" dirty="0">
                <a:solidFill>
                  <a:schemeClr val="bg1"/>
                </a:solidFill>
              </a:rPr>
              <a:t>id : 2, host : </a:t>
            </a:r>
            <a:r>
              <a:rPr lang="en-US" altLang="zh-CN" sz="2000" dirty="0" smtClean="0">
                <a:solidFill>
                  <a:schemeClr val="bg1"/>
                </a:solidFill>
              </a:rPr>
              <a:t>"192.168.133.133:27003"}] </a:t>
            </a:r>
            <a:r>
              <a:rPr lang="en-US" altLang="zh-CN" sz="2000" dirty="0">
                <a:solidFill>
                  <a:schemeClr val="bg1"/>
                </a:solidFill>
              </a:rPr>
              <a:t>}</a:t>
            </a:r>
          </a:p>
          <a:p>
            <a:pPr>
              <a:buSzPct val="100000"/>
              <a:buFontTx/>
              <a:buChar char="•"/>
            </a:pPr>
            <a:r>
              <a:rPr lang="en-US" altLang="zh-CN" sz="2000" dirty="0">
                <a:solidFill>
                  <a:schemeClr val="bg1"/>
                </a:solidFill>
              </a:rPr>
              <a:t> </a:t>
            </a:r>
            <a:r>
              <a:rPr lang="en-US" altLang="zh-CN" sz="2000" dirty="0" err="1">
                <a:solidFill>
                  <a:schemeClr val="bg1"/>
                </a:solidFill>
              </a:rPr>
              <a:t>rs.initiate</a:t>
            </a:r>
            <a:r>
              <a:rPr lang="en-US" altLang="zh-CN" sz="2000" dirty="0">
                <a:solidFill>
                  <a:schemeClr val="bg1"/>
                </a:solidFill>
              </a:rPr>
              <a:t>(</a:t>
            </a:r>
            <a:r>
              <a:rPr lang="en-US" altLang="zh-CN" sz="2000" dirty="0" err="1">
                <a:solidFill>
                  <a:schemeClr val="bg1"/>
                </a:solidFill>
              </a:rPr>
              <a:t>config</a:t>
            </a:r>
            <a:r>
              <a:rPr lang="en-US" altLang="zh-CN" sz="2000" dirty="0">
                <a:solidFill>
                  <a:schemeClr val="bg1"/>
                </a:solidFill>
              </a:rPr>
              <a:t>)</a:t>
            </a:r>
          </a:p>
          <a:p>
            <a:pPr>
              <a:buSzPct val="100000"/>
              <a:buFontTx/>
              <a:buChar char="•"/>
            </a:pPr>
            <a:endParaRPr lang="en-US" altLang="zh-CN" sz="2000" dirty="0" smtClean="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zh-CN" altLang="en-US"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分片搭建</a:t>
            </a:r>
            <a:r>
              <a:rPr lang="en-US" altLang="zh-CN"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a:t>
            </a:r>
            <a:r>
              <a:rPr lang="zh-CN" altLang="en-US"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分片配置</a:t>
            </a:r>
            <a:endParaRPr lang="en-US" altLang="zh-CN" sz="4000" dirty="0">
              <a:solidFill>
                <a:schemeClr val="bg1"/>
              </a:solidFill>
            </a:endParaRPr>
          </a:p>
        </p:txBody>
      </p:sp>
    </p:spTree>
    <p:extLst>
      <p:ext uri="{BB962C8B-B14F-4D97-AF65-F5344CB8AC3E}">
        <p14:creationId xmlns:p14="http://schemas.microsoft.com/office/powerpoint/2010/main" val="10502546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4401205"/>
          </a:xfrm>
          <a:prstGeom prst="rect">
            <a:avLst/>
          </a:prstGeom>
        </p:spPr>
        <p:txBody>
          <a:bodyPr wrap="square">
            <a:spAutoFit/>
          </a:bodyPr>
          <a:lstStyle/>
          <a:p>
            <a:pPr>
              <a:buSzPct val="100000"/>
              <a:buFontTx/>
              <a:buChar char="•"/>
            </a:pPr>
            <a:r>
              <a:rPr lang="zh-CN" altLang="en-US" sz="2000" dirty="0" smtClean="0">
                <a:solidFill>
                  <a:schemeClr val="bg1"/>
                </a:solidFill>
              </a:rPr>
              <a:t> 添加</a:t>
            </a:r>
            <a:r>
              <a:rPr lang="zh-CN" altLang="en-US" sz="2000" dirty="0">
                <a:solidFill>
                  <a:schemeClr val="bg1"/>
                </a:solidFill>
              </a:rPr>
              <a:t>配置文件</a:t>
            </a:r>
            <a:r>
              <a:rPr lang="en-US" altLang="zh-CN" sz="2000" dirty="0">
                <a:solidFill>
                  <a:schemeClr val="bg1"/>
                </a:solidFill>
              </a:rPr>
              <a:t>(</a:t>
            </a:r>
            <a:r>
              <a:rPr lang="zh-CN" altLang="en-US" sz="2000" dirty="0">
                <a:solidFill>
                  <a:schemeClr val="bg1"/>
                </a:solidFill>
              </a:rPr>
              <a:t>三台机器都操作</a:t>
            </a:r>
            <a:r>
              <a:rPr lang="en-US" altLang="zh-CN" sz="2000" dirty="0">
                <a:solidFill>
                  <a:schemeClr val="bg1"/>
                </a:solidFill>
              </a:rPr>
              <a:t>)</a:t>
            </a:r>
          </a:p>
          <a:p>
            <a:pPr>
              <a:buSzPct val="100000"/>
              <a:buFontTx/>
              <a:buChar char="•"/>
            </a:pPr>
            <a:r>
              <a:rPr lang="en-US" altLang="zh-CN" sz="2000" dirty="0">
                <a:solidFill>
                  <a:schemeClr val="bg1"/>
                </a:solidFill>
              </a:rPr>
              <a:t> vim /</a:t>
            </a:r>
            <a:r>
              <a:rPr lang="en-US" altLang="zh-CN" sz="2000" dirty="0" err="1" smtClean="0">
                <a:solidFill>
                  <a:schemeClr val="bg1"/>
                </a:solidFill>
              </a:rPr>
              <a:t>etc</a:t>
            </a:r>
            <a:r>
              <a:rPr lang="en-US" altLang="zh-CN" sz="2000" dirty="0" smtClean="0">
                <a:solidFill>
                  <a:schemeClr val="bg1"/>
                </a:solidFill>
              </a:rPr>
              <a:t>/</a:t>
            </a:r>
            <a:r>
              <a:rPr lang="en-US" altLang="zh-CN" sz="2000" dirty="0" err="1" smtClean="0">
                <a:solidFill>
                  <a:schemeClr val="bg1"/>
                </a:solidFill>
              </a:rPr>
              <a:t>mongod</a:t>
            </a:r>
            <a:r>
              <a:rPr lang="en-US" altLang="zh-CN" sz="2000" dirty="0" smtClean="0">
                <a:solidFill>
                  <a:schemeClr val="bg1"/>
                </a:solidFill>
              </a:rPr>
              <a:t>/</a:t>
            </a:r>
            <a:r>
              <a:rPr lang="en-US" altLang="zh-CN" sz="2000" dirty="0" err="1" smtClean="0">
                <a:solidFill>
                  <a:schemeClr val="bg1"/>
                </a:solidFill>
              </a:rPr>
              <a:t>mongos.conf</a:t>
            </a:r>
            <a:r>
              <a:rPr lang="zh-CN" altLang="en-US" sz="2000" dirty="0" smtClean="0">
                <a:solidFill>
                  <a:schemeClr val="bg1"/>
                </a:solidFill>
              </a:rPr>
              <a:t> </a:t>
            </a:r>
            <a:r>
              <a:rPr lang="en-US" altLang="zh-CN" sz="2000" dirty="0">
                <a:solidFill>
                  <a:schemeClr val="bg1"/>
                </a:solidFill>
              </a:rPr>
              <a:t>//</a:t>
            </a:r>
            <a:r>
              <a:rPr lang="zh-CN" altLang="en-US" sz="2000" dirty="0">
                <a:solidFill>
                  <a:schemeClr val="bg1"/>
                </a:solidFill>
              </a:rPr>
              <a:t>加入如下内容</a:t>
            </a:r>
            <a:endParaRPr lang="en-US" altLang="zh-CN" sz="2000" dirty="0">
              <a:solidFill>
                <a:schemeClr val="bg1"/>
              </a:solidFill>
            </a:endParaRPr>
          </a:p>
          <a:p>
            <a:pPr>
              <a:buSzPct val="100000"/>
            </a:pPr>
            <a:r>
              <a:rPr lang="en-US" altLang="zh-CN" sz="2000" dirty="0" err="1">
                <a:solidFill>
                  <a:schemeClr val="bg1"/>
                </a:solidFill>
              </a:rPr>
              <a:t>pidfilepath</a:t>
            </a:r>
            <a:r>
              <a:rPr lang="en-US" altLang="zh-CN" sz="2000" dirty="0">
                <a:solidFill>
                  <a:schemeClr val="bg1"/>
                </a:solidFill>
              </a:rPr>
              <a:t> = /</a:t>
            </a:r>
            <a:r>
              <a:rPr lang="en-US" altLang="zh-CN" sz="2000" dirty="0" err="1">
                <a:solidFill>
                  <a:schemeClr val="bg1"/>
                </a:solidFill>
              </a:rPr>
              <a:t>var</a:t>
            </a:r>
            <a:r>
              <a:rPr lang="en-US" altLang="zh-CN" sz="2000" dirty="0">
                <a:solidFill>
                  <a:schemeClr val="bg1"/>
                </a:solidFill>
              </a:rPr>
              <a:t>/run/</a:t>
            </a:r>
            <a:r>
              <a:rPr lang="en-US" altLang="zh-CN" sz="2000" dirty="0" err="1">
                <a:solidFill>
                  <a:schemeClr val="bg1"/>
                </a:solidFill>
              </a:rPr>
              <a:t>mongodb</a:t>
            </a:r>
            <a:r>
              <a:rPr lang="en-US" altLang="zh-CN" sz="2000" dirty="0">
                <a:solidFill>
                  <a:schemeClr val="bg1"/>
                </a:solidFill>
              </a:rPr>
              <a:t>/</a:t>
            </a:r>
            <a:r>
              <a:rPr lang="en-US" altLang="zh-CN" sz="2000" dirty="0" err="1">
                <a:solidFill>
                  <a:schemeClr val="bg1"/>
                </a:solidFill>
              </a:rPr>
              <a:t>mongos.pid</a:t>
            </a:r>
            <a:endParaRPr lang="en-US" altLang="zh-CN" sz="2000" dirty="0">
              <a:solidFill>
                <a:schemeClr val="bg1"/>
              </a:solidFill>
            </a:endParaRPr>
          </a:p>
          <a:p>
            <a:pPr>
              <a:buSzPct val="100000"/>
            </a:pPr>
            <a:r>
              <a:rPr lang="en-US" altLang="zh-CN" sz="2000" dirty="0" err="1" smtClean="0">
                <a:solidFill>
                  <a:schemeClr val="bg1"/>
                </a:solidFill>
              </a:rPr>
              <a:t>logpath</a:t>
            </a:r>
            <a:r>
              <a:rPr lang="en-US" altLang="zh-CN" sz="2000" dirty="0" smtClean="0">
                <a:solidFill>
                  <a:schemeClr val="bg1"/>
                </a:solidFill>
              </a:rPr>
              <a:t> </a:t>
            </a:r>
            <a:r>
              <a:rPr lang="en-US" altLang="zh-CN" sz="2000" dirty="0">
                <a:solidFill>
                  <a:schemeClr val="bg1"/>
                </a:solidFill>
              </a:rPr>
              <a:t>= /data/</a:t>
            </a:r>
            <a:r>
              <a:rPr lang="en-US" altLang="zh-CN" sz="2000" dirty="0" err="1">
                <a:solidFill>
                  <a:schemeClr val="bg1"/>
                </a:solidFill>
              </a:rPr>
              <a:t>mongodb</a:t>
            </a:r>
            <a:r>
              <a:rPr lang="en-US" altLang="zh-CN" sz="2000" dirty="0">
                <a:solidFill>
                  <a:schemeClr val="bg1"/>
                </a:solidFill>
              </a:rPr>
              <a:t>/mongos/log/mongos.log</a:t>
            </a:r>
          </a:p>
          <a:p>
            <a:pPr>
              <a:buSzPct val="100000"/>
            </a:pPr>
            <a:r>
              <a:rPr lang="en-US" altLang="zh-CN" sz="2000" dirty="0" err="1">
                <a:solidFill>
                  <a:schemeClr val="bg1"/>
                </a:solidFill>
              </a:rPr>
              <a:t>logappend</a:t>
            </a:r>
            <a:r>
              <a:rPr lang="en-US" altLang="zh-CN" sz="2000" dirty="0">
                <a:solidFill>
                  <a:schemeClr val="bg1"/>
                </a:solidFill>
              </a:rPr>
              <a:t> = true</a:t>
            </a:r>
          </a:p>
          <a:p>
            <a:pPr>
              <a:buSzPct val="100000"/>
            </a:pPr>
            <a:r>
              <a:rPr lang="en-US" altLang="zh-CN" sz="2000" dirty="0" err="1">
                <a:solidFill>
                  <a:schemeClr val="bg1"/>
                </a:solidFill>
              </a:rPr>
              <a:t>bind_ip</a:t>
            </a:r>
            <a:r>
              <a:rPr lang="en-US" altLang="zh-CN" sz="2000" dirty="0">
                <a:solidFill>
                  <a:schemeClr val="bg1"/>
                </a:solidFill>
              </a:rPr>
              <a:t> = 0.0.0.0</a:t>
            </a:r>
          </a:p>
          <a:p>
            <a:pPr>
              <a:buSzPct val="100000"/>
            </a:pPr>
            <a:r>
              <a:rPr lang="en-US" altLang="zh-CN" sz="2000" dirty="0">
                <a:solidFill>
                  <a:schemeClr val="bg1"/>
                </a:solidFill>
              </a:rPr>
              <a:t>port = 20000</a:t>
            </a:r>
          </a:p>
          <a:p>
            <a:pPr>
              <a:buSzPct val="100000"/>
            </a:pPr>
            <a:r>
              <a:rPr lang="en-US" altLang="zh-CN" sz="2000" dirty="0">
                <a:solidFill>
                  <a:schemeClr val="bg1"/>
                </a:solidFill>
              </a:rPr>
              <a:t>fork = true</a:t>
            </a:r>
          </a:p>
          <a:p>
            <a:pPr>
              <a:buSzPct val="100000"/>
            </a:pPr>
            <a:r>
              <a:rPr lang="en-US" altLang="zh-CN" sz="2000" dirty="0" err="1">
                <a:solidFill>
                  <a:schemeClr val="bg1"/>
                </a:solidFill>
              </a:rPr>
              <a:t>configdb</a:t>
            </a:r>
            <a:r>
              <a:rPr lang="en-US" altLang="zh-CN" sz="2000" dirty="0">
                <a:solidFill>
                  <a:schemeClr val="bg1"/>
                </a:solidFill>
              </a:rPr>
              <a:t> = </a:t>
            </a:r>
            <a:r>
              <a:rPr lang="en-US" altLang="zh-CN" sz="2000" dirty="0" err="1" smtClean="0">
                <a:solidFill>
                  <a:schemeClr val="bg1"/>
                </a:solidFill>
              </a:rPr>
              <a:t>configs</a:t>
            </a:r>
            <a:r>
              <a:rPr lang="en-US" altLang="zh-CN" sz="2000" dirty="0" smtClean="0">
                <a:solidFill>
                  <a:schemeClr val="bg1"/>
                </a:solidFill>
              </a:rPr>
              <a:t>/192.168.133.130:21000,</a:t>
            </a:r>
            <a:r>
              <a:rPr lang="en-US" altLang="zh-CN" sz="2000" dirty="0">
                <a:solidFill>
                  <a:schemeClr val="bg1"/>
                </a:solidFill>
              </a:rPr>
              <a:t> </a:t>
            </a:r>
            <a:r>
              <a:rPr lang="en-US" altLang="zh-CN" sz="2000" dirty="0" smtClean="0">
                <a:solidFill>
                  <a:schemeClr val="bg1"/>
                </a:solidFill>
              </a:rPr>
              <a:t>192.168.133.132:21000,</a:t>
            </a:r>
            <a:r>
              <a:rPr lang="en-US" altLang="zh-CN" sz="2000" dirty="0">
                <a:solidFill>
                  <a:schemeClr val="bg1"/>
                </a:solidFill>
              </a:rPr>
              <a:t> </a:t>
            </a:r>
            <a:r>
              <a:rPr lang="en-US" altLang="zh-CN" sz="2000" dirty="0" smtClean="0">
                <a:solidFill>
                  <a:schemeClr val="bg1"/>
                </a:solidFill>
              </a:rPr>
              <a:t>192.168.133.133:21000 </a:t>
            </a:r>
            <a:r>
              <a:rPr lang="en-US" altLang="zh-CN" sz="2000" dirty="0">
                <a:solidFill>
                  <a:schemeClr val="bg1"/>
                </a:solidFill>
              </a:rPr>
              <a:t>#</a:t>
            </a:r>
            <a:r>
              <a:rPr lang="zh-CN" altLang="en-US" sz="2000" dirty="0">
                <a:solidFill>
                  <a:schemeClr val="bg1"/>
                </a:solidFill>
              </a:rPr>
              <a:t>监听的配置服务器</a:t>
            </a:r>
            <a:r>
              <a:rPr lang="en-US" altLang="zh-CN" sz="2000" dirty="0">
                <a:solidFill>
                  <a:schemeClr val="bg1"/>
                </a:solidFill>
              </a:rPr>
              <a:t>,</a:t>
            </a:r>
            <a:r>
              <a:rPr lang="zh-CN" altLang="en-US" sz="2000" dirty="0">
                <a:solidFill>
                  <a:schemeClr val="bg1"/>
                </a:solidFill>
              </a:rPr>
              <a:t>只能有</a:t>
            </a:r>
            <a:r>
              <a:rPr lang="en-US" altLang="zh-CN" sz="2000" dirty="0">
                <a:solidFill>
                  <a:schemeClr val="bg1"/>
                </a:solidFill>
              </a:rPr>
              <a:t>1</a:t>
            </a:r>
            <a:r>
              <a:rPr lang="zh-CN" altLang="en-US" sz="2000" dirty="0">
                <a:solidFill>
                  <a:schemeClr val="bg1"/>
                </a:solidFill>
              </a:rPr>
              <a:t>个或者</a:t>
            </a:r>
            <a:r>
              <a:rPr lang="en-US" altLang="zh-CN" sz="2000" dirty="0">
                <a:solidFill>
                  <a:schemeClr val="bg1"/>
                </a:solidFill>
              </a:rPr>
              <a:t>3</a:t>
            </a:r>
            <a:r>
              <a:rPr lang="zh-CN" altLang="en-US" sz="2000" dirty="0" smtClean="0">
                <a:solidFill>
                  <a:schemeClr val="bg1"/>
                </a:solidFill>
              </a:rPr>
              <a:t>个，</a:t>
            </a:r>
            <a:r>
              <a:rPr lang="en-US" altLang="zh-CN" sz="2000" dirty="0" err="1" smtClean="0">
                <a:solidFill>
                  <a:schemeClr val="bg1"/>
                </a:solidFill>
              </a:rPr>
              <a:t>configs</a:t>
            </a:r>
            <a:r>
              <a:rPr lang="zh-CN" altLang="en-US" sz="2000" dirty="0">
                <a:solidFill>
                  <a:schemeClr val="bg1"/>
                </a:solidFill>
              </a:rPr>
              <a:t>为配置服务器的副本集名字</a:t>
            </a:r>
            <a:endParaRPr lang="en-US" altLang="zh-CN" sz="2000" dirty="0">
              <a:solidFill>
                <a:schemeClr val="bg1"/>
              </a:solidFill>
            </a:endParaRPr>
          </a:p>
          <a:p>
            <a:pPr>
              <a:buSzPct val="100000"/>
            </a:pPr>
            <a:r>
              <a:rPr lang="en-US" altLang="zh-CN" sz="2000" dirty="0" err="1">
                <a:solidFill>
                  <a:schemeClr val="bg1"/>
                </a:solidFill>
              </a:rPr>
              <a:t>maxConns</a:t>
            </a:r>
            <a:r>
              <a:rPr lang="en-US" altLang="zh-CN" sz="2000" dirty="0">
                <a:solidFill>
                  <a:schemeClr val="bg1"/>
                </a:solidFill>
              </a:rPr>
              <a:t>=20000 #</a:t>
            </a:r>
            <a:r>
              <a:rPr lang="zh-CN" altLang="en-US" sz="2000" dirty="0">
                <a:solidFill>
                  <a:schemeClr val="bg1"/>
                </a:solidFill>
              </a:rPr>
              <a:t>设置最大连接</a:t>
            </a:r>
            <a:r>
              <a:rPr lang="zh-CN" altLang="en-US" sz="2000" dirty="0" smtClean="0">
                <a:solidFill>
                  <a:schemeClr val="bg1"/>
                </a:solidFill>
              </a:rPr>
              <a:t>数</a:t>
            </a:r>
            <a:endParaRPr lang="en-US" altLang="zh-CN" sz="2000" dirty="0" smtClean="0">
              <a:solidFill>
                <a:schemeClr val="bg1"/>
              </a:solidFill>
            </a:endParaRPr>
          </a:p>
          <a:p>
            <a:pPr>
              <a:buSzPct val="100000"/>
              <a:buFontTx/>
              <a:buChar char="•"/>
            </a:pPr>
            <a:r>
              <a:rPr lang="zh-CN" altLang="en-US" sz="2000" dirty="0">
                <a:solidFill>
                  <a:schemeClr val="bg1"/>
                </a:solidFill>
              </a:rPr>
              <a:t>启动</a:t>
            </a:r>
            <a:r>
              <a:rPr lang="en-US" altLang="zh-CN" sz="2000" dirty="0">
                <a:solidFill>
                  <a:schemeClr val="bg1"/>
                </a:solidFill>
              </a:rPr>
              <a:t>mongos</a:t>
            </a:r>
            <a:r>
              <a:rPr lang="zh-CN" altLang="en-US" sz="2000" dirty="0">
                <a:solidFill>
                  <a:schemeClr val="bg1"/>
                </a:solidFill>
              </a:rPr>
              <a:t>服务，注意命令，前面都是</a:t>
            </a:r>
            <a:r>
              <a:rPr lang="en-US" altLang="zh-CN" sz="2000" dirty="0" err="1">
                <a:solidFill>
                  <a:schemeClr val="bg1"/>
                </a:solidFill>
              </a:rPr>
              <a:t>mongod</a:t>
            </a:r>
            <a:r>
              <a:rPr lang="zh-CN" altLang="en-US" sz="2000" dirty="0">
                <a:solidFill>
                  <a:schemeClr val="bg1"/>
                </a:solidFill>
              </a:rPr>
              <a:t>，这里是</a:t>
            </a:r>
            <a:r>
              <a:rPr lang="en-US" altLang="zh-CN" sz="2000" dirty="0">
                <a:solidFill>
                  <a:schemeClr val="bg1"/>
                </a:solidFill>
              </a:rPr>
              <a:t>mongos</a:t>
            </a:r>
          </a:p>
          <a:p>
            <a:pPr>
              <a:buSzPct val="100000"/>
              <a:buFontTx/>
              <a:buChar char="•"/>
            </a:pPr>
            <a:r>
              <a:rPr lang="en-US" altLang="zh-CN" sz="2000" dirty="0">
                <a:solidFill>
                  <a:schemeClr val="bg1"/>
                </a:solidFill>
              </a:rPr>
              <a:t> mongos -f /</a:t>
            </a:r>
            <a:r>
              <a:rPr lang="en-US" altLang="zh-CN" sz="2000" dirty="0" err="1" smtClean="0">
                <a:solidFill>
                  <a:schemeClr val="bg1"/>
                </a:solidFill>
              </a:rPr>
              <a:t>etc</a:t>
            </a:r>
            <a:r>
              <a:rPr lang="en-US" altLang="zh-CN" sz="2000" dirty="0" smtClean="0">
                <a:solidFill>
                  <a:schemeClr val="bg1"/>
                </a:solidFill>
              </a:rPr>
              <a:t>/</a:t>
            </a:r>
            <a:r>
              <a:rPr lang="en-US" altLang="zh-CN" sz="2000" dirty="0" err="1" smtClean="0">
                <a:solidFill>
                  <a:schemeClr val="bg1"/>
                </a:solidFill>
              </a:rPr>
              <a:t>mongod</a:t>
            </a:r>
            <a:r>
              <a:rPr lang="en-US" altLang="zh-CN" sz="2000" dirty="0" smtClean="0">
                <a:solidFill>
                  <a:schemeClr val="bg1"/>
                </a:solidFill>
              </a:rPr>
              <a:t>/</a:t>
            </a:r>
            <a:r>
              <a:rPr lang="en-US" altLang="zh-CN" sz="2000" dirty="0" err="1" smtClean="0">
                <a:solidFill>
                  <a:schemeClr val="bg1"/>
                </a:solidFill>
              </a:rPr>
              <a:t>mongos.conf</a:t>
            </a:r>
            <a:endParaRPr lang="en-US" altLang="zh-CN" sz="2000" dirty="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zh-CN" altLang="en-US"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分片搭建</a:t>
            </a:r>
            <a:r>
              <a:rPr lang="en-US" altLang="zh-CN"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a:t>
            </a:r>
            <a:r>
              <a:rPr lang="zh-CN" altLang="en-US"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配置路由服务器</a:t>
            </a:r>
            <a:endParaRPr lang="en-US" altLang="zh-CN" sz="4000" dirty="0">
              <a:solidFill>
                <a:schemeClr val="bg1"/>
              </a:solidFill>
            </a:endParaRPr>
          </a:p>
        </p:txBody>
      </p:sp>
    </p:spTree>
    <p:extLst>
      <p:ext uri="{BB962C8B-B14F-4D97-AF65-F5344CB8AC3E}">
        <p14:creationId xmlns:p14="http://schemas.microsoft.com/office/powerpoint/2010/main" val="28927925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3477875"/>
          </a:xfrm>
          <a:prstGeom prst="rect">
            <a:avLst/>
          </a:prstGeom>
        </p:spPr>
        <p:txBody>
          <a:bodyPr wrap="square">
            <a:spAutoFit/>
          </a:bodyPr>
          <a:lstStyle/>
          <a:p>
            <a:pPr>
              <a:buSzPct val="100000"/>
              <a:buFontTx/>
              <a:buChar char="•"/>
            </a:pPr>
            <a:r>
              <a:rPr lang="zh-CN" altLang="en-US" sz="2000" dirty="0" smtClean="0">
                <a:solidFill>
                  <a:schemeClr val="bg1"/>
                </a:solidFill>
              </a:rPr>
              <a:t> 登录任何一台</a:t>
            </a:r>
            <a:r>
              <a:rPr lang="en-US" altLang="zh-CN" sz="2000" dirty="0" smtClean="0">
                <a:solidFill>
                  <a:schemeClr val="bg1"/>
                </a:solidFill>
              </a:rPr>
              <a:t>20000</a:t>
            </a:r>
            <a:r>
              <a:rPr lang="zh-CN" altLang="en-US" sz="2000" dirty="0" smtClean="0">
                <a:solidFill>
                  <a:schemeClr val="bg1"/>
                </a:solidFill>
              </a:rPr>
              <a:t>端口</a:t>
            </a:r>
            <a:endParaRPr lang="en-US" altLang="zh-CN" sz="2000" dirty="0" smtClean="0">
              <a:solidFill>
                <a:schemeClr val="bg1"/>
              </a:solidFill>
            </a:endParaRPr>
          </a:p>
          <a:p>
            <a:pPr>
              <a:buSzPct val="100000"/>
              <a:buFontTx/>
              <a:buChar char="•"/>
            </a:pPr>
            <a:r>
              <a:rPr lang="en-US" altLang="zh-CN" sz="2000" dirty="0">
                <a:solidFill>
                  <a:schemeClr val="bg1"/>
                </a:solidFill>
              </a:rPr>
              <a:t> </a:t>
            </a:r>
            <a:r>
              <a:rPr lang="en-US" altLang="zh-CN" sz="2000" dirty="0" smtClean="0">
                <a:solidFill>
                  <a:schemeClr val="bg1"/>
                </a:solidFill>
              </a:rPr>
              <a:t>mongo --port 20000</a:t>
            </a:r>
            <a:r>
              <a:rPr lang="zh-CN" altLang="en-US" sz="2000" dirty="0" smtClean="0">
                <a:solidFill>
                  <a:schemeClr val="bg1"/>
                </a:solidFill>
              </a:rPr>
              <a:t> </a:t>
            </a:r>
            <a:r>
              <a:rPr lang="en-US" altLang="zh-CN" sz="2000" dirty="0" smtClean="0">
                <a:solidFill>
                  <a:schemeClr val="bg1"/>
                </a:solidFill>
              </a:rPr>
              <a:t> </a:t>
            </a:r>
          </a:p>
          <a:p>
            <a:pPr>
              <a:buSzPct val="100000"/>
              <a:buFontTx/>
              <a:buChar char="•"/>
            </a:pPr>
            <a:r>
              <a:rPr lang="en-US" altLang="zh-CN" sz="2000" dirty="0">
                <a:solidFill>
                  <a:schemeClr val="bg1"/>
                </a:solidFill>
              </a:rPr>
              <a:t> </a:t>
            </a:r>
            <a:r>
              <a:rPr lang="zh-CN" altLang="en-US" sz="2000" dirty="0" smtClean="0">
                <a:solidFill>
                  <a:schemeClr val="bg1"/>
                </a:solidFill>
              </a:rPr>
              <a:t>把所有分片和路由器串联</a:t>
            </a:r>
            <a:endParaRPr lang="en-US" altLang="zh-CN" sz="2000" dirty="0" smtClean="0">
              <a:solidFill>
                <a:schemeClr val="bg1"/>
              </a:solidFill>
            </a:endParaRPr>
          </a:p>
          <a:p>
            <a:pPr>
              <a:buSzPct val="100000"/>
              <a:buFontTx/>
              <a:buChar char="•"/>
            </a:pPr>
            <a:r>
              <a:rPr lang="en-US" altLang="zh-CN" sz="2000" dirty="0" err="1" smtClean="0">
                <a:solidFill>
                  <a:schemeClr val="bg1"/>
                </a:solidFill>
              </a:rPr>
              <a:t>sh.addShard</a:t>
            </a:r>
            <a:r>
              <a:rPr lang="en-US" altLang="zh-CN" sz="2000" dirty="0">
                <a:solidFill>
                  <a:schemeClr val="bg1"/>
                </a:solidFill>
              </a:rPr>
              <a:t>("</a:t>
            </a:r>
            <a:r>
              <a:rPr lang="en-US" altLang="zh-CN" sz="2000" dirty="0" smtClean="0">
                <a:solidFill>
                  <a:schemeClr val="bg1"/>
                </a:solidFill>
              </a:rPr>
              <a:t>shard1/192.168.133.130:27001,192.168.133.132:27001,192.168.133.133:27001")</a:t>
            </a:r>
          </a:p>
          <a:p>
            <a:pPr>
              <a:buSzPct val="100000"/>
              <a:buFontTx/>
              <a:buChar char="•"/>
            </a:pPr>
            <a:r>
              <a:rPr lang="en-US" altLang="zh-CN" sz="2000" dirty="0" err="1" smtClean="0">
                <a:solidFill>
                  <a:schemeClr val="bg1"/>
                </a:solidFill>
              </a:rPr>
              <a:t>sh.addShard</a:t>
            </a:r>
            <a:r>
              <a:rPr lang="en-US" altLang="zh-CN" sz="2000" dirty="0">
                <a:solidFill>
                  <a:schemeClr val="bg1"/>
                </a:solidFill>
              </a:rPr>
              <a:t>("</a:t>
            </a:r>
            <a:r>
              <a:rPr lang="en-US" altLang="zh-CN" sz="2000" dirty="0" smtClean="0">
                <a:solidFill>
                  <a:schemeClr val="bg1"/>
                </a:solidFill>
              </a:rPr>
              <a:t>shard2/192.168.133.130:27002,192.168.133.132:27002,192.168.133.133:27002")</a:t>
            </a:r>
          </a:p>
          <a:p>
            <a:pPr>
              <a:buSzPct val="100000"/>
              <a:buFontTx/>
              <a:buChar char="•"/>
            </a:pPr>
            <a:r>
              <a:rPr lang="en-US" altLang="zh-CN" sz="2000" dirty="0" err="1">
                <a:solidFill>
                  <a:schemeClr val="bg1"/>
                </a:solidFill>
              </a:rPr>
              <a:t>sh.addShard</a:t>
            </a:r>
            <a:r>
              <a:rPr lang="en-US" altLang="zh-CN" sz="2000" dirty="0">
                <a:solidFill>
                  <a:schemeClr val="bg1"/>
                </a:solidFill>
              </a:rPr>
              <a:t>("</a:t>
            </a:r>
            <a:r>
              <a:rPr lang="en-US" altLang="zh-CN" sz="2000" dirty="0" smtClean="0">
                <a:solidFill>
                  <a:schemeClr val="bg1"/>
                </a:solidFill>
              </a:rPr>
              <a:t>shard3/192.168.133.130:27003,192.168.133.132:27003,192.168.133.133:27003")</a:t>
            </a:r>
          </a:p>
          <a:p>
            <a:pPr>
              <a:buSzPct val="100000"/>
              <a:buFontTx/>
              <a:buChar char="•"/>
            </a:pPr>
            <a:r>
              <a:rPr lang="en-US" altLang="zh-CN" sz="2000" dirty="0">
                <a:solidFill>
                  <a:schemeClr val="bg1"/>
                </a:solidFill>
              </a:rPr>
              <a:t> </a:t>
            </a:r>
            <a:r>
              <a:rPr lang="zh-CN" altLang="en-US" sz="2000" dirty="0" smtClean="0">
                <a:solidFill>
                  <a:schemeClr val="bg1"/>
                </a:solidFill>
              </a:rPr>
              <a:t>查看集群状态</a:t>
            </a:r>
            <a:endParaRPr lang="en-US" altLang="zh-CN" sz="2000" dirty="0" smtClean="0">
              <a:solidFill>
                <a:schemeClr val="bg1"/>
              </a:solidFill>
            </a:endParaRPr>
          </a:p>
          <a:p>
            <a:pPr>
              <a:buSzPct val="100000"/>
              <a:buFontTx/>
              <a:buChar char="•"/>
            </a:pPr>
            <a:r>
              <a:rPr lang="en-US" altLang="zh-CN" sz="2000" dirty="0">
                <a:solidFill>
                  <a:schemeClr val="bg1"/>
                </a:solidFill>
              </a:rPr>
              <a:t> </a:t>
            </a:r>
            <a:r>
              <a:rPr lang="en-US" altLang="zh-CN" sz="2000" dirty="0" err="1" smtClean="0">
                <a:solidFill>
                  <a:schemeClr val="bg1"/>
                </a:solidFill>
              </a:rPr>
              <a:t>sh.status</a:t>
            </a:r>
            <a:r>
              <a:rPr lang="en-US" altLang="zh-CN" sz="2000" dirty="0" smtClean="0">
                <a:solidFill>
                  <a:schemeClr val="bg1"/>
                </a:solidFill>
              </a:rPr>
              <a:t>()</a:t>
            </a:r>
            <a:endParaRPr lang="zh-CN" altLang="en-US" sz="2000" dirty="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zh-CN" altLang="en-US"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分片搭建</a:t>
            </a:r>
            <a:r>
              <a:rPr lang="en-US" altLang="zh-CN"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a:t>
            </a:r>
            <a:r>
              <a:rPr lang="zh-CN" altLang="en-US"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启用分片</a:t>
            </a:r>
            <a:endParaRPr lang="en-US" altLang="zh-CN" sz="4000" dirty="0">
              <a:solidFill>
                <a:schemeClr val="bg1"/>
              </a:solidFill>
            </a:endParaRPr>
          </a:p>
        </p:txBody>
      </p:sp>
    </p:spTree>
    <p:extLst>
      <p:ext uri="{BB962C8B-B14F-4D97-AF65-F5344CB8AC3E}">
        <p14:creationId xmlns:p14="http://schemas.microsoft.com/office/powerpoint/2010/main" val="6032683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3785652"/>
          </a:xfrm>
          <a:prstGeom prst="rect">
            <a:avLst/>
          </a:prstGeom>
        </p:spPr>
        <p:txBody>
          <a:bodyPr wrap="square">
            <a:spAutoFit/>
          </a:bodyPr>
          <a:lstStyle/>
          <a:p>
            <a:pPr>
              <a:buSzPct val="100000"/>
              <a:buFontTx/>
              <a:buChar char="•"/>
            </a:pPr>
            <a:r>
              <a:rPr lang="zh-CN" altLang="en-US" sz="2000" dirty="0" smtClean="0">
                <a:solidFill>
                  <a:schemeClr val="bg1"/>
                </a:solidFill>
              </a:rPr>
              <a:t> 登录任何一台</a:t>
            </a:r>
            <a:r>
              <a:rPr lang="en-US" altLang="zh-CN" sz="2000" dirty="0" smtClean="0">
                <a:solidFill>
                  <a:schemeClr val="bg1"/>
                </a:solidFill>
              </a:rPr>
              <a:t>20000</a:t>
            </a:r>
            <a:r>
              <a:rPr lang="zh-CN" altLang="en-US" sz="2000" dirty="0" smtClean="0">
                <a:solidFill>
                  <a:schemeClr val="bg1"/>
                </a:solidFill>
              </a:rPr>
              <a:t>端口</a:t>
            </a:r>
            <a:endParaRPr lang="en-US" altLang="zh-CN" sz="2000" dirty="0" smtClean="0">
              <a:solidFill>
                <a:schemeClr val="bg1"/>
              </a:solidFill>
            </a:endParaRPr>
          </a:p>
          <a:p>
            <a:pPr>
              <a:buSzPct val="100000"/>
              <a:buFontTx/>
              <a:buChar char="•"/>
            </a:pPr>
            <a:r>
              <a:rPr lang="en-US" altLang="zh-CN" sz="2000" dirty="0">
                <a:solidFill>
                  <a:schemeClr val="bg1"/>
                </a:solidFill>
              </a:rPr>
              <a:t> </a:t>
            </a:r>
            <a:r>
              <a:rPr lang="en-US" altLang="zh-CN" sz="2000" dirty="0" smtClean="0">
                <a:solidFill>
                  <a:schemeClr val="bg1"/>
                </a:solidFill>
              </a:rPr>
              <a:t>mongo --port 20000</a:t>
            </a:r>
            <a:r>
              <a:rPr lang="zh-CN" altLang="en-US" sz="2000" dirty="0" smtClean="0">
                <a:solidFill>
                  <a:schemeClr val="bg1"/>
                </a:solidFill>
              </a:rPr>
              <a:t> </a:t>
            </a:r>
            <a:r>
              <a:rPr lang="en-US" altLang="zh-CN" sz="2000" dirty="0" smtClean="0">
                <a:solidFill>
                  <a:schemeClr val="bg1"/>
                </a:solidFill>
              </a:rPr>
              <a:t> </a:t>
            </a:r>
          </a:p>
          <a:p>
            <a:pPr>
              <a:buSzPct val="100000"/>
              <a:buFontTx/>
              <a:buChar char="•"/>
            </a:pPr>
            <a:r>
              <a:rPr lang="en-US" altLang="zh-CN" sz="2000" dirty="0">
                <a:solidFill>
                  <a:schemeClr val="bg1"/>
                </a:solidFill>
              </a:rPr>
              <a:t> </a:t>
            </a:r>
            <a:r>
              <a:rPr lang="en-US" altLang="zh-CN" sz="2000" dirty="0" smtClean="0">
                <a:solidFill>
                  <a:schemeClr val="bg1"/>
                </a:solidFill>
              </a:rPr>
              <a:t>use admin</a:t>
            </a:r>
          </a:p>
          <a:p>
            <a:pPr>
              <a:buSzPct val="100000"/>
              <a:buFontTx/>
              <a:buChar char="•"/>
            </a:pPr>
            <a:r>
              <a:rPr lang="en-US" altLang="zh-CN" sz="2000" dirty="0">
                <a:solidFill>
                  <a:schemeClr val="bg1"/>
                </a:solidFill>
              </a:rPr>
              <a:t> </a:t>
            </a:r>
            <a:r>
              <a:rPr lang="en-US" altLang="zh-CN" sz="2000" dirty="0" err="1">
                <a:solidFill>
                  <a:schemeClr val="bg1"/>
                </a:solidFill>
              </a:rPr>
              <a:t>db.runCommand</a:t>
            </a:r>
            <a:r>
              <a:rPr lang="en-US" altLang="zh-CN" sz="2000" dirty="0">
                <a:solidFill>
                  <a:schemeClr val="bg1"/>
                </a:solidFill>
              </a:rPr>
              <a:t>({ </a:t>
            </a:r>
            <a:r>
              <a:rPr lang="en-US" altLang="zh-CN" sz="2000" dirty="0" err="1">
                <a:solidFill>
                  <a:schemeClr val="bg1"/>
                </a:solidFill>
              </a:rPr>
              <a:t>enablesharding</a:t>
            </a:r>
            <a:r>
              <a:rPr lang="en-US" altLang="zh-CN" sz="2000" dirty="0">
                <a:solidFill>
                  <a:schemeClr val="bg1"/>
                </a:solidFill>
              </a:rPr>
              <a:t> : </a:t>
            </a:r>
            <a:r>
              <a:rPr lang="en-US" altLang="zh-CN" sz="2000" dirty="0" smtClean="0">
                <a:solidFill>
                  <a:schemeClr val="bg1"/>
                </a:solidFill>
              </a:rPr>
              <a:t>"</a:t>
            </a:r>
            <a:r>
              <a:rPr lang="en-US" altLang="zh-CN" sz="2000" dirty="0" err="1" smtClean="0">
                <a:solidFill>
                  <a:schemeClr val="bg1"/>
                </a:solidFill>
              </a:rPr>
              <a:t>testdb</a:t>
            </a:r>
            <a:r>
              <a:rPr lang="en-US" altLang="zh-CN" sz="2000" dirty="0" smtClean="0">
                <a:solidFill>
                  <a:schemeClr val="bg1"/>
                </a:solidFill>
              </a:rPr>
              <a:t>"}) </a:t>
            </a:r>
            <a:r>
              <a:rPr lang="zh-CN" altLang="en-US" sz="2000" dirty="0" smtClean="0">
                <a:solidFill>
                  <a:schemeClr val="bg1"/>
                </a:solidFill>
              </a:rPr>
              <a:t>或者</a:t>
            </a:r>
            <a:endParaRPr lang="en-US" altLang="zh-CN" sz="2000" dirty="0" smtClean="0">
              <a:solidFill>
                <a:schemeClr val="bg1"/>
              </a:solidFill>
            </a:endParaRPr>
          </a:p>
          <a:p>
            <a:pPr>
              <a:buSzPct val="100000"/>
              <a:buFontTx/>
              <a:buChar char="•"/>
            </a:pPr>
            <a:r>
              <a:rPr lang="en-US" altLang="zh-CN" sz="2000" dirty="0">
                <a:solidFill>
                  <a:schemeClr val="bg1"/>
                </a:solidFill>
              </a:rPr>
              <a:t> </a:t>
            </a:r>
            <a:r>
              <a:rPr lang="en-US" altLang="zh-CN" sz="2000" dirty="0" err="1">
                <a:solidFill>
                  <a:schemeClr val="bg1"/>
                </a:solidFill>
              </a:rPr>
              <a:t>sh.enableSharding</a:t>
            </a:r>
            <a:r>
              <a:rPr lang="en-US" altLang="zh-CN" sz="2000" dirty="0">
                <a:solidFill>
                  <a:schemeClr val="bg1"/>
                </a:solidFill>
              </a:rPr>
              <a:t>("</a:t>
            </a:r>
            <a:r>
              <a:rPr lang="en-US" altLang="zh-CN" sz="2000" dirty="0" err="1">
                <a:solidFill>
                  <a:schemeClr val="bg1"/>
                </a:solidFill>
              </a:rPr>
              <a:t>testdb</a:t>
            </a:r>
            <a:r>
              <a:rPr lang="en-US" altLang="zh-CN" sz="2000" dirty="0" smtClean="0">
                <a:solidFill>
                  <a:schemeClr val="bg1"/>
                </a:solidFill>
              </a:rPr>
              <a:t>") //</a:t>
            </a:r>
            <a:r>
              <a:rPr lang="zh-CN" altLang="en-US" sz="2000" dirty="0">
                <a:solidFill>
                  <a:schemeClr val="bg1"/>
                </a:solidFill>
              </a:rPr>
              <a:t>指定要分片的</a:t>
            </a:r>
            <a:r>
              <a:rPr lang="zh-CN" altLang="en-US" sz="2000" dirty="0" smtClean="0">
                <a:solidFill>
                  <a:schemeClr val="bg1"/>
                </a:solidFill>
              </a:rPr>
              <a:t>数据库</a:t>
            </a:r>
            <a:endParaRPr lang="en-US" altLang="zh-CN" sz="2000" dirty="0" smtClean="0">
              <a:solidFill>
                <a:schemeClr val="bg1"/>
              </a:solidFill>
            </a:endParaRPr>
          </a:p>
          <a:p>
            <a:pPr>
              <a:buSzPct val="100000"/>
              <a:buFontTx/>
              <a:buChar char="•"/>
            </a:pPr>
            <a:r>
              <a:rPr lang="en-US" altLang="zh-CN" sz="2000" dirty="0">
                <a:solidFill>
                  <a:schemeClr val="bg1"/>
                </a:solidFill>
              </a:rPr>
              <a:t> </a:t>
            </a:r>
            <a:r>
              <a:rPr lang="en-US" altLang="zh-CN" sz="2000" dirty="0" err="1">
                <a:solidFill>
                  <a:schemeClr val="bg1"/>
                </a:solidFill>
              </a:rPr>
              <a:t>db.runCommand</a:t>
            </a:r>
            <a:r>
              <a:rPr lang="en-US" altLang="zh-CN" sz="2000" dirty="0">
                <a:solidFill>
                  <a:schemeClr val="bg1"/>
                </a:solidFill>
              </a:rPr>
              <a:t>( { </a:t>
            </a:r>
            <a:r>
              <a:rPr lang="en-US" altLang="zh-CN" sz="2000" dirty="0" err="1">
                <a:solidFill>
                  <a:schemeClr val="bg1"/>
                </a:solidFill>
              </a:rPr>
              <a:t>shardcollection</a:t>
            </a:r>
            <a:r>
              <a:rPr lang="en-US" altLang="zh-CN" sz="2000" dirty="0">
                <a:solidFill>
                  <a:schemeClr val="bg1"/>
                </a:solidFill>
              </a:rPr>
              <a:t> : </a:t>
            </a:r>
            <a:r>
              <a:rPr lang="en-US" altLang="zh-CN" sz="2000" dirty="0" smtClean="0">
                <a:solidFill>
                  <a:schemeClr val="bg1"/>
                </a:solidFill>
              </a:rPr>
              <a:t>"testdb.table1",</a:t>
            </a:r>
            <a:r>
              <a:rPr lang="en-US" altLang="zh-CN" sz="2000" dirty="0">
                <a:solidFill>
                  <a:schemeClr val="bg1"/>
                </a:solidFill>
              </a:rPr>
              <a:t>key : {id: 1} } </a:t>
            </a:r>
            <a:r>
              <a:rPr lang="en-US" altLang="zh-CN" sz="2000" dirty="0" smtClean="0">
                <a:solidFill>
                  <a:schemeClr val="bg1"/>
                </a:solidFill>
              </a:rPr>
              <a:t>) </a:t>
            </a:r>
            <a:r>
              <a:rPr lang="zh-CN" altLang="en-US" sz="2000" dirty="0" smtClean="0">
                <a:solidFill>
                  <a:schemeClr val="bg1"/>
                </a:solidFill>
              </a:rPr>
              <a:t>或者</a:t>
            </a:r>
            <a:endParaRPr lang="en-US" altLang="zh-CN" sz="2000" dirty="0" smtClean="0">
              <a:solidFill>
                <a:schemeClr val="bg1"/>
              </a:solidFill>
            </a:endParaRPr>
          </a:p>
          <a:p>
            <a:pPr>
              <a:buSzPct val="100000"/>
              <a:buFontTx/>
              <a:buChar char="•"/>
            </a:pPr>
            <a:r>
              <a:rPr lang="en-US" altLang="zh-CN" sz="2000" dirty="0">
                <a:solidFill>
                  <a:schemeClr val="bg1"/>
                </a:solidFill>
              </a:rPr>
              <a:t> </a:t>
            </a:r>
            <a:r>
              <a:rPr lang="en-US" altLang="zh-CN" sz="2000" dirty="0" err="1">
                <a:solidFill>
                  <a:schemeClr val="bg1"/>
                </a:solidFill>
              </a:rPr>
              <a:t>sh.shardCollection</a:t>
            </a:r>
            <a:r>
              <a:rPr lang="en-US" altLang="zh-CN" sz="2000" dirty="0">
                <a:solidFill>
                  <a:schemeClr val="bg1"/>
                </a:solidFill>
              </a:rPr>
              <a:t>("testdb.table1",{"id":1} </a:t>
            </a:r>
            <a:r>
              <a:rPr lang="en-US" altLang="zh-CN" sz="2000" dirty="0" smtClean="0">
                <a:solidFill>
                  <a:schemeClr val="bg1"/>
                </a:solidFill>
              </a:rPr>
              <a:t>) //#</a:t>
            </a:r>
            <a:r>
              <a:rPr lang="zh-CN" altLang="en-US" sz="2000" dirty="0">
                <a:solidFill>
                  <a:schemeClr val="bg1"/>
                </a:solidFill>
              </a:rPr>
              <a:t>指定数据库里需要分片的集合和片</a:t>
            </a:r>
            <a:r>
              <a:rPr lang="zh-CN" altLang="en-US" sz="2000" dirty="0" smtClean="0">
                <a:solidFill>
                  <a:schemeClr val="bg1"/>
                </a:solidFill>
              </a:rPr>
              <a:t>键</a:t>
            </a:r>
            <a:endParaRPr lang="en-US" altLang="zh-CN" sz="2000" dirty="0" smtClean="0">
              <a:solidFill>
                <a:schemeClr val="bg1"/>
              </a:solidFill>
            </a:endParaRPr>
          </a:p>
          <a:p>
            <a:pPr>
              <a:buSzPct val="100000"/>
              <a:buFontTx/>
              <a:buChar char="•"/>
            </a:pPr>
            <a:r>
              <a:rPr lang="en-US" altLang="zh-CN" sz="2000" dirty="0">
                <a:solidFill>
                  <a:schemeClr val="bg1"/>
                </a:solidFill>
              </a:rPr>
              <a:t> use  </a:t>
            </a:r>
            <a:r>
              <a:rPr lang="en-US" altLang="zh-CN" sz="2000" dirty="0" err="1" smtClean="0">
                <a:solidFill>
                  <a:schemeClr val="bg1"/>
                </a:solidFill>
              </a:rPr>
              <a:t>testdb</a:t>
            </a:r>
            <a:endParaRPr lang="en-US" altLang="zh-CN" sz="2000" dirty="0" smtClean="0">
              <a:solidFill>
                <a:schemeClr val="bg1"/>
              </a:solidFill>
            </a:endParaRPr>
          </a:p>
          <a:p>
            <a:pPr>
              <a:buSzPct val="100000"/>
              <a:buFontTx/>
              <a:buChar char="•"/>
            </a:pPr>
            <a:r>
              <a:rPr lang="en-US" altLang="zh-CN" sz="2000" dirty="0" smtClean="0">
                <a:solidFill>
                  <a:schemeClr val="bg1"/>
                </a:solidFill>
              </a:rPr>
              <a:t> for (</a:t>
            </a:r>
            <a:r>
              <a:rPr lang="en-US" altLang="zh-CN" sz="2000" dirty="0" err="1" smtClean="0">
                <a:solidFill>
                  <a:schemeClr val="bg1"/>
                </a:solidFill>
              </a:rPr>
              <a:t>var</a:t>
            </a:r>
            <a:r>
              <a:rPr lang="en-US" altLang="zh-CN" sz="2000" dirty="0" smtClean="0">
                <a:solidFill>
                  <a:schemeClr val="bg1"/>
                </a:solidFill>
              </a:rPr>
              <a:t> </a:t>
            </a:r>
            <a:r>
              <a:rPr lang="en-US" altLang="zh-CN" sz="2000" dirty="0" err="1" smtClean="0">
                <a:solidFill>
                  <a:schemeClr val="bg1"/>
                </a:solidFill>
              </a:rPr>
              <a:t>i</a:t>
            </a:r>
            <a:r>
              <a:rPr lang="en-US" altLang="zh-CN" sz="2000" dirty="0" smtClean="0">
                <a:solidFill>
                  <a:schemeClr val="bg1"/>
                </a:solidFill>
              </a:rPr>
              <a:t> = 1; </a:t>
            </a:r>
            <a:r>
              <a:rPr lang="en-US" altLang="zh-CN" sz="2000" dirty="0" err="1" smtClean="0">
                <a:solidFill>
                  <a:schemeClr val="bg1"/>
                </a:solidFill>
              </a:rPr>
              <a:t>i</a:t>
            </a:r>
            <a:r>
              <a:rPr lang="en-US" altLang="zh-CN" sz="2000" dirty="0" smtClean="0">
                <a:solidFill>
                  <a:schemeClr val="bg1"/>
                </a:solidFill>
              </a:rPr>
              <a:t> &lt;= 10000; </a:t>
            </a:r>
            <a:r>
              <a:rPr lang="en-US" altLang="zh-CN" sz="2000" dirty="0" err="1">
                <a:solidFill>
                  <a:schemeClr val="bg1"/>
                </a:solidFill>
              </a:rPr>
              <a:t>i</a:t>
            </a:r>
            <a:r>
              <a:rPr lang="en-US" altLang="zh-CN" sz="2000" dirty="0">
                <a:solidFill>
                  <a:schemeClr val="bg1"/>
                </a:solidFill>
              </a:rPr>
              <a:t>++) db.table1.save({id:i</a:t>
            </a:r>
            <a:r>
              <a:rPr lang="en-US" altLang="zh-CN" sz="2000" dirty="0" smtClean="0">
                <a:solidFill>
                  <a:schemeClr val="bg1"/>
                </a:solidFill>
              </a:rPr>
              <a:t>,"test1":"testval1"})//</a:t>
            </a:r>
            <a:r>
              <a:rPr lang="zh-CN" altLang="en-US" sz="2000" dirty="0" smtClean="0">
                <a:solidFill>
                  <a:schemeClr val="bg1"/>
                </a:solidFill>
              </a:rPr>
              <a:t>插入测试数据</a:t>
            </a:r>
            <a:endParaRPr lang="en-US" altLang="zh-CN" sz="2000" dirty="0" smtClean="0">
              <a:solidFill>
                <a:schemeClr val="bg1"/>
              </a:solidFill>
            </a:endParaRPr>
          </a:p>
          <a:p>
            <a:pPr>
              <a:buSzPct val="100000"/>
              <a:buFontTx/>
              <a:buChar char="•"/>
            </a:pPr>
            <a:r>
              <a:rPr lang="en-US" altLang="zh-CN" sz="2000" dirty="0">
                <a:solidFill>
                  <a:schemeClr val="bg1"/>
                </a:solidFill>
              </a:rPr>
              <a:t> db.table1.stats</a:t>
            </a:r>
            <a:r>
              <a:rPr lang="en-US" altLang="zh-CN" sz="2000" dirty="0" smtClean="0">
                <a:solidFill>
                  <a:schemeClr val="bg1"/>
                </a:solidFill>
              </a:rPr>
              <a:t>()//</a:t>
            </a:r>
            <a:r>
              <a:rPr lang="zh-CN" altLang="en-US" sz="2000" dirty="0" smtClean="0">
                <a:solidFill>
                  <a:schemeClr val="bg1"/>
                </a:solidFill>
              </a:rPr>
              <a:t>查看</a:t>
            </a:r>
            <a:r>
              <a:rPr lang="en-US" altLang="zh-CN" sz="2000" dirty="0" smtClean="0">
                <a:solidFill>
                  <a:schemeClr val="bg1"/>
                </a:solidFill>
              </a:rPr>
              <a:t>table1</a:t>
            </a:r>
            <a:r>
              <a:rPr lang="zh-CN" altLang="en-US" sz="2000" dirty="0" smtClean="0">
                <a:solidFill>
                  <a:schemeClr val="bg1"/>
                </a:solidFill>
              </a:rPr>
              <a:t>状态</a:t>
            </a:r>
            <a:endParaRPr lang="zh-CN" altLang="en-US" sz="2000" dirty="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zh-CN" altLang="en-US"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分片搭建</a:t>
            </a:r>
            <a:r>
              <a:rPr lang="en-US" altLang="zh-CN"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a:t>
            </a:r>
            <a:r>
              <a:rPr lang="zh-CN" altLang="en-US" sz="4000" dirty="0" smtClean="0">
                <a:solidFill>
                  <a:schemeClr val="bg1"/>
                </a:solidFill>
                <a:latin typeface="黑体" panose="02010609060101010101" pitchFamily="49" charset="-122"/>
                <a:ea typeface="黑体" panose="02010609060101010101" pitchFamily="49" charset="-122"/>
                <a:sym typeface="微软雅黑" panose="020B0503020204020204" pitchFamily="34" charset="-122"/>
              </a:rPr>
              <a:t>测试</a:t>
            </a:r>
            <a:endParaRPr lang="en-US" altLang="zh-CN" sz="4000" dirty="0">
              <a:solidFill>
                <a:schemeClr val="bg1"/>
              </a:solidFill>
            </a:endParaRPr>
          </a:p>
        </p:txBody>
      </p:sp>
    </p:spTree>
    <p:extLst>
      <p:ext uri="{BB962C8B-B14F-4D97-AF65-F5344CB8AC3E}">
        <p14:creationId xmlns:p14="http://schemas.microsoft.com/office/powerpoint/2010/main" val="36009856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3477875"/>
          </a:xfrm>
          <a:prstGeom prst="rect">
            <a:avLst/>
          </a:prstGeom>
        </p:spPr>
        <p:txBody>
          <a:bodyPr wrap="square">
            <a:spAutoFit/>
          </a:bodyPr>
          <a:lstStyle/>
          <a:p>
            <a:pPr>
              <a:buSzPct val="100000"/>
              <a:buFontTx/>
              <a:buChar char="•"/>
            </a:pPr>
            <a:r>
              <a:rPr lang="zh-CN" altLang="en-US" sz="2000" dirty="0" smtClean="0">
                <a:solidFill>
                  <a:schemeClr val="bg1"/>
                </a:solidFill>
              </a:rPr>
              <a:t> 备份指定库</a:t>
            </a:r>
            <a:endParaRPr lang="en-US" altLang="zh-CN" sz="2000" dirty="0" smtClean="0">
              <a:solidFill>
                <a:schemeClr val="bg1"/>
              </a:solidFill>
            </a:endParaRPr>
          </a:p>
          <a:p>
            <a:pPr>
              <a:buSzPct val="100000"/>
              <a:buFontTx/>
              <a:buChar char="•"/>
            </a:pPr>
            <a:r>
              <a:rPr lang="en-US" altLang="zh-CN" sz="2000" dirty="0">
                <a:solidFill>
                  <a:schemeClr val="bg1"/>
                </a:solidFill>
              </a:rPr>
              <a:t> </a:t>
            </a:r>
            <a:r>
              <a:rPr lang="en-US" altLang="zh-CN" sz="2000" dirty="0" err="1" smtClean="0">
                <a:solidFill>
                  <a:schemeClr val="bg1"/>
                </a:solidFill>
              </a:rPr>
              <a:t>mongodump</a:t>
            </a:r>
            <a:r>
              <a:rPr lang="en-US" altLang="zh-CN" sz="2000" dirty="0" smtClean="0">
                <a:solidFill>
                  <a:schemeClr val="bg1"/>
                </a:solidFill>
              </a:rPr>
              <a:t> --host 127.0.0.1 --port 20000</a:t>
            </a:r>
            <a:r>
              <a:rPr lang="zh-CN" altLang="en-US" sz="2000" dirty="0" smtClean="0">
                <a:solidFill>
                  <a:schemeClr val="bg1"/>
                </a:solidFill>
              </a:rPr>
              <a:t> </a:t>
            </a:r>
            <a:r>
              <a:rPr lang="en-US" altLang="zh-CN" sz="2000" dirty="0" smtClean="0">
                <a:solidFill>
                  <a:schemeClr val="bg1"/>
                </a:solidFill>
              </a:rPr>
              <a:t> -d </a:t>
            </a:r>
            <a:r>
              <a:rPr lang="en-US" altLang="zh-CN" sz="2000" dirty="0" err="1" smtClean="0">
                <a:solidFill>
                  <a:schemeClr val="bg1"/>
                </a:solidFill>
              </a:rPr>
              <a:t>mydb</a:t>
            </a:r>
            <a:r>
              <a:rPr lang="en-US" altLang="zh-CN" sz="2000" dirty="0" smtClean="0">
                <a:solidFill>
                  <a:schemeClr val="bg1"/>
                </a:solidFill>
              </a:rPr>
              <a:t> -o /</a:t>
            </a:r>
            <a:r>
              <a:rPr lang="en-US" altLang="zh-CN" sz="2000" dirty="0" err="1" smtClean="0">
                <a:solidFill>
                  <a:schemeClr val="bg1"/>
                </a:solidFill>
              </a:rPr>
              <a:t>tmp</a:t>
            </a:r>
            <a:r>
              <a:rPr lang="en-US" altLang="zh-CN" sz="2000" dirty="0" smtClean="0">
                <a:solidFill>
                  <a:schemeClr val="bg1"/>
                </a:solidFill>
              </a:rPr>
              <a:t>/</a:t>
            </a:r>
            <a:r>
              <a:rPr lang="en-US" altLang="zh-CN" sz="2000" dirty="0" err="1" smtClean="0">
                <a:solidFill>
                  <a:schemeClr val="bg1"/>
                </a:solidFill>
              </a:rPr>
              <a:t>mongobak</a:t>
            </a:r>
            <a:endParaRPr lang="en-US" altLang="zh-CN" sz="2000" dirty="0" smtClean="0">
              <a:solidFill>
                <a:schemeClr val="bg1"/>
              </a:solidFill>
            </a:endParaRPr>
          </a:p>
          <a:p>
            <a:pPr>
              <a:buSzPct val="100000"/>
              <a:buFontTx/>
              <a:buChar char="•"/>
            </a:pPr>
            <a:r>
              <a:rPr lang="en-US" altLang="zh-CN" sz="2000" dirty="0">
                <a:solidFill>
                  <a:schemeClr val="bg1"/>
                </a:solidFill>
              </a:rPr>
              <a:t> </a:t>
            </a:r>
            <a:r>
              <a:rPr lang="zh-CN" altLang="en-US" sz="2000" dirty="0" smtClean="0">
                <a:solidFill>
                  <a:schemeClr val="bg1"/>
                </a:solidFill>
              </a:rPr>
              <a:t>它会在</a:t>
            </a:r>
            <a:r>
              <a:rPr lang="en-US" altLang="zh-CN" sz="2000" dirty="0" smtClean="0">
                <a:solidFill>
                  <a:schemeClr val="bg1"/>
                </a:solidFill>
              </a:rPr>
              <a:t>/</a:t>
            </a:r>
            <a:r>
              <a:rPr lang="en-US" altLang="zh-CN" sz="2000" dirty="0" err="1" smtClean="0">
                <a:solidFill>
                  <a:schemeClr val="bg1"/>
                </a:solidFill>
              </a:rPr>
              <a:t>tmp</a:t>
            </a:r>
            <a:r>
              <a:rPr lang="en-US" altLang="zh-CN" sz="2000" dirty="0" smtClean="0">
                <a:solidFill>
                  <a:schemeClr val="bg1"/>
                </a:solidFill>
              </a:rPr>
              <a:t>/</a:t>
            </a:r>
            <a:r>
              <a:rPr lang="zh-CN" altLang="en-US" sz="2000" dirty="0" smtClean="0">
                <a:solidFill>
                  <a:schemeClr val="bg1"/>
                </a:solidFill>
              </a:rPr>
              <a:t>目录下面生成一个</a:t>
            </a:r>
            <a:r>
              <a:rPr lang="en-US" altLang="zh-CN" sz="2000" dirty="0" err="1" smtClean="0">
                <a:solidFill>
                  <a:schemeClr val="bg1"/>
                </a:solidFill>
              </a:rPr>
              <a:t>mydb</a:t>
            </a:r>
            <a:r>
              <a:rPr lang="zh-CN" altLang="en-US" sz="2000" dirty="0" smtClean="0">
                <a:solidFill>
                  <a:schemeClr val="bg1"/>
                </a:solidFill>
              </a:rPr>
              <a:t>的目录</a:t>
            </a:r>
            <a:endParaRPr lang="en-US" altLang="zh-CN" sz="2000" dirty="0" smtClean="0">
              <a:solidFill>
                <a:schemeClr val="bg1"/>
              </a:solidFill>
            </a:endParaRPr>
          </a:p>
          <a:p>
            <a:pPr>
              <a:buSzPct val="100000"/>
              <a:buFontTx/>
              <a:buChar char="•"/>
            </a:pPr>
            <a:r>
              <a:rPr lang="en-US" altLang="zh-CN" sz="2000" dirty="0">
                <a:solidFill>
                  <a:schemeClr val="bg1"/>
                </a:solidFill>
              </a:rPr>
              <a:t> </a:t>
            </a:r>
            <a:r>
              <a:rPr lang="zh-CN" altLang="en-US" sz="2000" dirty="0" smtClean="0">
                <a:solidFill>
                  <a:schemeClr val="bg1"/>
                </a:solidFill>
              </a:rPr>
              <a:t>备份所有库</a:t>
            </a:r>
            <a:endParaRPr lang="en-US" altLang="zh-CN" sz="2000" dirty="0" smtClean="0">
              <a:solidFill>
                <a:schemeClr val="bg1"/>
              </a:solidFill>
            </a:endParaRPr>
          </a:p>
          <a:p>
            <a:pPr>
              <a:buSzPct val="100000"/>
              <a:buFontTx/>
              <a:buChar char="•"/>
            </a:pPr>
            <a:r>
              <a:rPr lang="en-US" altLang="zh-CN" sz="2000" dirty="0">
                <a:solidFill>
                  <a:schemeClr val="bg1"/>
                </a:solidFill>
              </a:rPr>
              <a:t> </a:t>
            </a:r>
            <a:r>
              <a:rPr lang="en-US" altLang="zh-CN" sz="2000" dirty="0" err="1" smtClean="0">
                <a:solidFill>
                  <a:schemeClr val="bg1"/>
                </a:solidFill>
              </a:rPr>
              <a:t>mongodump</a:t>
            </a:r>
            <a:r>
              <a:rPr lang="en-US" altLang="zh-CN" sz="2000" dirty="0" smtClean="0">
                <a:solidFill>
                  <a:schemeClr val="bg1"/>
                </a:solidFill>
              </a:rPr>
              <a:t> --host 127.0.0.1 --port 20000 -o /</a:t>
            </a:r>
            <a:r>
              <a:rPr lang="en-US" altLang="zh-CN" sz="2000" dirty="0" err="1" smtClean="0">
                <a:solidFill>
                  <a:schemeClr val="bg1"/>
                </a:solidFill>
              </a:rPr>
              <a:t>tmp</a:t>
            </a:r>
            <a:r>
              <a:rPr lang="en-US" altLang="zh-CN" sz="2000" dirty="0" smtClean="0">
                <a:solidFill>
                  <a:schemeClr val="bg1"/>
                </a:solidFill>
              </a:rPr>
              <a:t>/</a:t>
            </a:r>
            <a:r>
              <a:rPr lang="en-US" altLang="zh-CN" sz="2000" dirty="0" err="1" smtClean="0">
                <a:solidFill>
                  <a:schemeClr val="bg1"/>
                </a:solidFill>
              </a:rPr>
              <a:t>mongobak</a:t>
            </a:r>
            <a:r>
              <a:rPr lang="en-US" altLang="zh-CN" sz="2000" dirty="0" smtClean="0">
                <a:solidFill>
                  <a:schemeClr val="bg1"/>
                </a:solidFill>
              </a:rPr>
              <a:t>/</a:t>
            </a:r>
            <a:r>
              <a:rPr lang="en-US" altLang="zh-CN" sz="2000" dirty="0" err="1" smtClean="0">
                <a:solidFill>
                  <a:schemeClr val="bg1"/>
                </a:solidFill>
              </a:rPr>
              <a:t>alldatabase</a:t>
            </a:r>
            <a:endParaRPr lang="en-US" altLang="zh-CN" sz="2000" dirty="0" smtClean="0">
              <a:solidFill>
                <a:schemeClr val="bg1"/>
              </a:solidFill>
            </a:endParaRPr>
          </a:p>
          <a:p>
            <a:pPr>
              <a:buSzPct val="100000"/>
              <a:buFontTx/>
              <a:buChar char="•"/>
            </a:pPr>
            <a:r>
              <a:rPr lang="en-US" altLang="zh-CN" sz="2000" dirty="0" smtClean="0">
                <a:solidFill>
                  <a:schemeClr val="bg1"/>
                </a:solidFill>
              </a:rPr>
              <a:t> </a:t>
            </a:r>
            <a:r>
              <a:rPr lang="zh-CN" altLang="en-US" sz="2000" dirty="0" smtClean="0">
                <a:solidFill>
                  <a:schemeClr val="bg1"/>
                </a:solidFill>
              </a:rPr>
              <a:t>指定备份集合</a:t>
            </a:r>
            <a:endParaRPr lang="en-US" altLang="zh-CN" sz="2000" dirty="0" smtClean="0">
              <a:solidFill>
                <a:schemeClr val="bg1"/>
              </a:solidFill>
            </a:endParaRPr>
          </a:p>
          <a:p>
            <a:pPr>
              <a:buSzPct val="100000"/>
              <a:buFontTx/>
              <a:buChar char="•"/>
            </a:pPr>
            <a:r>
              <a:rPr lang="en-US" altLang="zh-CN" sz="2000" dirty="0">
                <a:solidFill>
                  <a:schemeClr val="bg1"/>
                </a:solidFill>
              </a:rPr>
              <a:t> </a:t>
            </a:r>
            <a:r>
              <a:rPr lang="en-US" altLang="zh-CN" sz="2000" dirty="0" err="1" smtClean="0">
                <a:solidFill>
                  <a:schemeClr val="bg1"/>
                </a:solidFill>
              </a:rPr>
              <a:t>mongodump</a:t>
            </a:r>
            <a:r>
              <a:rPr lang="en-US" altLang="zh-CN" sz="2000" dirty="0" smtClean="0">
                <a:solidFill>
                  <a:schemeClr val="bg1"/>
                </a:solidFill>
              </a:rPr>
              <a:t> --host 127.0.0.1 --port 20000 -d </a:t>
            </a:r>
            <a:r>
              <a:rPr lang="en-US" altLang="zh-CN" sz="2000" dirty="0" err="1" smtClean="0">
                <a:solidFill>
                  <a:schemeClr val="bg1"/>
                </a:solidFill>
              </a:rPr>
              <a:t>mydb</a:t>
            </a:r>
            <a:r>
              <a:rPr lang="en-US" altLang="zh-CN" sz="2000" dirty="0" smtClean="0">
                <a:solidFill>
                  <a:schemeClr val="bg1"/>
                </a:solidFill>
              </a:rPr>
              <a:t> -c c1 -o /</a:t>
            </a:r>
            <a:r>
              <a:rPr lang="en-US" altLang="zh-CN" sz="2000" dirty="0" err="1" smtClean="0">
                <a:solidFill>
                  <a:schemeClr val="bg1"/>
                </a:solidFill>
              </a:rPr>
              <a:t>tmp</a:t>
            </a:r>
            <a:r>
              <a:rPr lang="en-US" altLang="zh-CN" sz="2000" dirty="0" smtClean="0">
                <a:solidFill>
                  <a:schemeClr val="bg1"/>
                </a:solidFill>
              </a:rPr>
              <a:t>/</a:t>
            </a:r>
            <a:r>
              <a:rPr lang="en-US" altLang="zh-CN" sz="2000" dirty="0" err="1" smtClean="0">
                <a:solidFill>
                  <a:schemeClr val="bg1"/>
                </a:solidFill>
              </a:rPr>
              <a:t>mongobak</a:t>
            </a:r>
            <a:r>
              <a:rPr lang="en-US" altLang="zh-CN" sz="2000" dirty="0" smtClean="0">
                <a:solidFill>
                  <a:schemeClr val="bg1"/>
                </a:solidFill>
              </a:rPr>
              <a:t>/</a:t>
            </a:r>
          </a:p>
          <a:p>
            <a:pPr>
              <a:buSzPct val="100000"/>
              <a:buFontTx/>
              <a:buChar char="•"/>
            </a:pPr>
            <a:r>
              <a:rPr lang="en-US" altLang="zh-CN" sz="2000" dirty="0">
                <a:solidFill>
                  <a:schemeClr val="bg1"/>
                </a:solidFill>
              </a:rPr>
              <a:t> </a:t>
            </a:r>
            <a:r>
              <a:rPr lang="zh-CN" altLang="en-US" sz="2000" dirty="0" smtClean="0">
                <a:solidFill>
                  <a:schemeClr val="bg1"/>
                </a:solidFill>
              </a:rPr>
              <a:t>它依然会生成</a:t>
            </a:r>
            <a:r>
              <a:rPr lang="en-US" altLang="zh-CN" sz="2000" dirty="0" err="1" smtClean="0">
                <a:solidFill>
                  <a:schemeClr val="bg1"/>
                </a:solidFill>
              </a:rPr>
              <a:t>mydb</a:t>
            </a:r>
            <a:r>
              <a:rPr lang="zh-CN" altLang="en-US" sz="2000" dirty="0" smtClean="0">
                <a:solidFill>
                  <a:schemeClr val="bg1"/>
                </a:solidFill>
              </a:rPr>
              <a:t>目录，再在这目录下面生成两个文件</a:t>
            </a:r>
            <a:endParaRPr lang="en-US" altLang="zh-CN" sz="2000" dirty="0" smtClean="0">
              <a:solidFill>
                <a:schemeClr val="bg1"/>
              </a:solidFill>
            </a:endParaRPr>
          </a:p>
          <a:p>
            <a:pPr>
              <a:buSzPct val="100000"/>
              <a:buFontTx/>
              <a:buChar char="•"/>
            </a:pPr>
            <a:r>
              <a:rPr lang="en-US" altLang="zh-CN" sz="2000" dirty="0">
                <a:solidFill>
                  <a:schemeClr val="bg1"/>
                </a:solidFill>
              </a:rPr>
              <a:t> </a:t>
            </a:r>
            <a:r>
              <a:rPr lang="zh-CN" altLang="en-US" sz="2000" dirty="0" smtClean="0">
                <a:solidFill>
                  <a:schemeClr val="bg1"/>
                </a:solidFill>
              </a:rPr>
              <a:t>导出集合为</a:t>
            </a:r>
            <a:r>
              <a:rPr lang="en-US" altLang="zh-CN" sz="2000" dirty="0" err="1" smtClean="0">
                <a:solidFill>
                  <a:schemeClr val="bg1"/>
                </a:solidFill>
              </a:rPr>
              <a:t>json</a:t>
            </a:r>
            <a:r>
              <a:rPr lang="zh-CN" altLang="en-US" sz="2000" dirty="0" smtClean="0">
                <a:solidFill>
                  <a:schemeClr val="bg1"/>
                </a:solidFill>
              </a:rPr>
              <a:t>文件</a:t>
            </a:r>
            <a:endParaRPr lang="en-US" altLang="zh-CN" sz="2000" dirty="0" smtClean="0">
              <a:solidFill>
                <a:schemeClr val="bg1"/>
              </a:solidFill>
            </a:endParaRPr>
          </a:p>
          <a:p>
            <a:pPr>
              <a:buSzPct val="100000"/>
              <a:buFontTx/>
              <a:buChar char="•"/>
            </a:pPr>
            <a:r>
              <a:rPr lang="en-US" altLang="zh-CN" sz="2000" dirty="0">
                <a:solidFill>
                  <a:schemeClr val="bg1"/>
                </a:solidFill>
              </a:rPr>
              <a:t> </a:t>
            </a:r>
            <a:r>
              <a:rPr lang="en-US" altLang="zh-CN" sz="2000" dirty="0" err="1">
                <a:solidFill>
                  <a:schemeClr val="bg1"/>
                </a:solidFill>
              </a:rPr>
              <a:t>mongoexport</a:t>
            </a:r>
            <a:r>
              <a:rPr lang="en-US" altLang="zh-CN" sz="2000" dirty="0">
                <a:solidFill>
                  <a:schemeClr val="bg1"/>
                </a:solidFill>
              </a:rPr>
              <a:t> </a:t>
            </a:r>
            <a:r>
              <a:rPr lang="en-US" altLang="zh-CN" sz="2000" dirty="0" smtClean="0">
                <a:solidFill>
                  <a:schemeClr val="bg1"/>
                </a:solidFill>
              </a:rPr>
              <a:t>--host </a:t>
            </a:r>
            <a:r>
              <a:rPr lang="en-US" altLang="zh-CN" sz="2000" dirty="0">
                <a:solidFill>
                  <a:schemeClr val="bg1"/>
                </a:solidFill>
              </a:rPr>
              <a:t>127.0.0.1 --port 20000 -d </a:t>
            </a:r>
            <a:r>
              <a:rPr lang="en-US" altLang="zh-CN" sz="2000" dirty="0" err="1">
                <a:solidFill>
                  <a:schemeClr val="bg1"/>
                </a:solidFill>
              </a:rPr>
              <a:t>mydb</a:t>
            </a:r>
            <a:r>
              <a:rPr lang="en-US" altLang="zh-CN" sz="2000" dirty="0">
                <a:solidFill>
                  <a:schemeClr val="bg1"/>
                </a:solidFill>
              </a:rPr>
              <a:t> -c c1 -o /</a:t>
            </a:r>
            <a:r>
              <a:rPr lang="en-US" altLang="zh-CN" sz="2000" dirty="0" err="1">
                <a:solidFill>
                  <a:schemeClr val="bg1"/>
                </a:solidFill>
              </a:rPr>
              <a:t>tmp</a:t>
            </a:r>
            <a:r>
              <a:rPr lang="en-US" altLang="zh-CN" sz="2000" dirty="0">
                <a:solidFill>
                  <a:schemeClr val="bg1"/>
                </a:solidFill>
              </a:rPr>
              <a:t>/mydb2/1.json</a:t>
            </a:r>
            <a:endParaRPr lang="en-US" altLang="zh-CN" sz="2000" dirty="0" smtClean="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err="1" smtClean="0">
                <a:solidFill>
                  <a:schemeClr val="bg1"/>
                </a:solidFill>
              </a:rPr>
              <a:t>MongoDB</a:t>
            </a:r>
            <a:r>
              <a:rPr lang="zh-CN" altLang="en-US" sz="4000" dirty="0" smtClean="0">
                <a:solidFill>
                  <a:schemeClr val="bg1"/>
                </a:solidFill>
              </a:rPr>
              <a:t>备份</a:t>
            </a:r>
            <a:endParaRPr lang="en-US" altLang="zh-CN" sz="4000" dirty="0">
              <a:solidFill>
                <a:schemeClr val="bg1"/>
              </a:solidFill>
            </a:endParaRPr>
          </a:p>
        </p:txBody>
      </p:sp>
    </p:spTree>
    <p:extLst>
      <p:ext uri="{BB962C8B-B14F-4D97-AF65-F5344CB8AC3E}">
        <p14:creationId xmlns:p14="http://schemas.microsoft.com/office/powerpoint/2010/main" val="30275690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7" y="1519097"/>
            <a:ext cx="8429896" cy="3785652"/>
          </a:xfrm>
          <a:prstGeom prst="rect">
            <a:avLst/>
          </a:prstGeom>
        </p:spPr>
        <p:txBody>
          <a:bodyPr wrap="square">
            <a:spAutoFit/>
          </a:bodyPr>
          <a:lstStyle/>
          <a:p>
            <a:pPr>
              <a:buSzPct val="100000"/>
              <a:buFontTx/>
              <a:buChar char="•"/>
            </a:pPr>
            <a:r>
              <a:rPr lang="zh-CN" altLang="en-US" sz="2000" dirty="0">
                <a:solidFill>
                  <a:schemeClr val="bg1"/>
                </a:solidFill>
              </a:rPr>
              <a:t>恢复所有库</a:t>
            </a:r>
          </a:p>
          <a:p>
            <a:pPr>
              <a:buSzPct val="100000"/>
              <a:buFontTx/>
              <a:buChar char="•"/>
            </a:pPr>
            <a:r>
              <a:rPr lang="en-US" altLang="zh-CN" sz="2000" dirty="0" smtClean="0">
                <a:solidFill>
                  <a:schemeClr val="bg1"/>
                </a:solidFill>
              </a:rPr>
              <a:t> </a:t>
            </a:r>
            <a:r>
              <a:rPr lang="en-US" altLang="zh-CN" sz="2000" dirty="0" err="1" smtClean="0">
                <a:solidFill>
                  <a:schemeClr val="bg1"/>
                </a:solidFill>
              </a:rPr>
              <a:t>mongorestore</a:t>
            </a:r>
            <a:r>
              <a:rPr lang="en-US" altLang="zh-CN" sz="2000" dirty="0" smtClean="0">
                <a:solidFill>
                  <a:schemeClr val="bg1"/>
                </a:solidFill>
              </a:rPr>
              <a:t> -h 127.0.0.1 --port 20000 --</a:t>
            </a:r>
            <a:r>
              <a:rPr lang="en-US" altLang="zh-CN" sz="2000" dirty="0">
                <a:solidFill>
                  <a:schemeClr val="bg1"/>
                </a:solidFill>
              </a:rPr>
              <a:t>drop </a:t>
            </a:r>
            <a:r>
              <a:rPr lang="en-US" altLang="zh-CN" sz="2000" dirty="0" err="1">
                <a:solidFill>
                  <a:schemeClr val="bg1"/>
                </a:solidFill>
              </a:rPr>
              <a:t>dir</a:t>
            </a:r>
            <a:r>
              <a:rPr lang="en-US" altLang="zh-CN" sz="2000" dirty="0">
                <a:solidFill>
                  <a:schemeClr val="bg1"/>
                </a:solidFill>
              </a:rPr>
              <a:t>/ //</a:t>
            </a:r>
            <a:r>
              <a:rPr lang="zh-CN" altLang="en-US" sz="2000" dirty="0">
                <a:solidFill>
                  <a:schemeClr val="bg1"/>
                </a:solidFill>
              </a:rPr>
              <a:t>其中</a:t>
            </a:r>
            <a:r>
              <a:rPr lang="en-US" altLang="zh-CN" sz="2000" dirty="0" err="1">
                <a:solidFill>
                  <a:schemeClr val="bg1"/>
                </a:solidFill>
              </a:rPr>
              <a:t>dir</a:t>
            </a:r>
            <a:r>
              <a:rPr lang="zh-CN" altLang="en-US" sz="2000" dirty="0">
                <a:solidFill>
                  <a:schemeClr val="bg1"/>
                </a:solidFill>
              </a:rPr>
              <a:t>是备份所有库的目录名字，其中</a:t>
            </a:r>
            <a:r>
              <a:rPr lang="en-US" altLang="zh-CN" sz="2000" dirty="0">
                <a:solidFill>
                  <a:schemeClr val="bg1"/>
                </a:solidFill>
              </a:rPr>
              <a:t>--drop</a:t>
            </a:r>
            <a:r>
              <a:rPr lang="zh-CN" altLang="en-US" sz="2000" dirty="0">
                <a:solidFill>
                  <a:schemeClr val="bg1"/>
                </a:solidFill>
              </a:rPr>
              <a:t>可选，意思是当恢复之前先把之前的数据删除，不建议使用</a:t>
            </a:r>
          </a:p>
          <a:p>
            <a:pPr>
              <a:buSzPct val="100000"/>
              <a:buFontTx/>
              <a:buChar char="•"/>
            </a:pPr>
            <a:r>
              <a:rPr lang="zh-CN" altLang="en-US" sz="2000" dirty="0" smtClean="0">
                <a:solidFill>
                  <a:schemeClr val="bg1"/>
                </a:solidFill>
              </a:rPr>
              <a:t> 恢复</a:t>
            </a:r>
            <a:r>
              <a:rPr lang="zh-CN" altLang="en-US" sz="2000" dirty="0">
                <a:solidFill>
                  <a:schemeClr val="bg1"/>
                </a:solidFill>
              </a:rPr>
              <a:t>指定库</a:t>
            </a:r>
          </a:p>
          <a:p>
            <a:pPr>
              <a:buSzPct val="100000"/>
              <a:buFontTx/>
              <a:buChar char="•"/>
            </a:pPr>
            <a:r>
              <a:rPr lang="en-US" altLang="zh-CN" sz="2000" dirty="0" smtClean="0">
                <a:solidFill>
                  <a:schemeClr val="bg1"/>
                </a:solidFill>
              </a:rPr>
              <a:t> </a:t>
            </a:r>
            <a:r>
              <a:rPr lang="en-US" altLang="zh-CN" sz="2000" dirty="0" err="1" smtClean="0">
                <a:solidFill>
                  <a:schemeClr val="bg1"/>
                </a:solidFill>
              </a:rPr>
              <a:t>mongorestore</a:t>
            </a:r>
            <a:r>
              <a:rPr lang="en-US" altLang="zh-CN" sz="2000" dirty="0" smtClean="0">
                <a:solidFill>
                  <a:schemeClr val="bg1"/>
                </a:solidFill>
              </a:rPr>
              <a:t> </a:t>
            </a:r>
            <a:r>
              <a:rPr lang="en-US" altLang="zh-CN" sz="2000" dirty="0">
                <a:solidFill>
                  <a:schemeClr val="bg1"/>
                </a:solidFill>
              </a:rPr>
              <a:t>-d </a:t>
            </a:r>
            <a:r>
              <a:rPr lang="en-US" altLang="zh-CN" sz="2000" dirty="0" err="1">
                <a:solidFill>
                  <a:schemeClr val="bg1"/>
                </a:solidFill>
              </a:rPr>
              <a:t>mydb</a:t>
            </a:r>
            <a:r>
              <a:rPr lang="en-US" altLang="zh-CN" sz="2000" dirty="0">
                <a:solidFill>
                  <a:schemeClr val="bg1"/>
                </a:solidFill>
              </a:rPr>
              <a:t> </a:t>
            </a:r>
            <a:r>
              <a:rPr lang="en-US" altLang="zh-CN" sz="2000" dirty="0" err="1">
                <a:solidFill>
                  <a:schemeClr val="bg1"/>
                </a:solidFill>
              </a:rPr>
              <a:t>dir</a:t>
            </a:r>
            <a:r>
              <a:rPr lang="en-US" altLang="zh-CN" sz="2000" dirty="0">
                <a:solidFill>
                  <a:schemeClr val="bg1"/>
                </a:solidFill>
              </a:rPr>
              <a:t>/  //-d</a:t>
            </a:r>
            <a:r>
              <a:rPr lang="zh-CN" altLang="en-US" sz="2000" dirty="0">
                <a:solidFill>
                  <a:schemeClr val="bg1"/>
                </a:solidFill>
              </a:rPr>
              <a:t>跟要恢复的库名字，</a:t>
            </a:r>
            <a:r>
              <a:rPr lang="en-US" altLang="zh-CN" sz="2000" dirty="0" err="1">
                <a:solidFill>
                  <a:schemeClr val="bg1"/>
                </a:solidFill>
              </a:rPr>
              <a:t>dir</a:t>
            </a:r>
            <a:r>
              <a:rPr lang="zh-CN" altLang="en-US" sz="2000" dirty="0">
                <a:solidFill>
                  <a:schemeClr val="bg1"/>
                </a:solidFill>
              </a:rPr>
              <a:t>就是该库备份时所在的目录</a:t>
            </a:r>
          </a:p>
          <a:p>
            <a:pPr>
              <a:buSzPct val="100000"/>
              <a:buFontTx/>
              <a:buChar char="•"/>
            </a:pPr>
            <a:r>
              <a:rPr lang="zh-CN" altLang="en-US" sz="2000" dirty="0" smtClean="0">
                <a:solidFill>
                  <a:schemeClr val="bg1"/>
                </a:solidFill>
              </a:rPr>
              <a:t> 恢复</a:t>
            </a:r>
            <a:r>
              <a:rPr lang="zh-CN" altLang="en-US" sz="2000" dirty="0">
                <a:solidFill>
                  <a:schemeClr val="bg1"/>
                </a:solidFill>
              </a:rPr>
              <a:t>集合</a:t>
            </a:r>
          </a:p>
          <a:p>
            <a:pPr>
              <a:buSzPct val="100000"/>
              <a:buFontTx/>
              <a:buChar char="•"/>
            </a:pPr>
            <a:r>
              <a:rPr lang="en-US" altLang="zh-CN" sz="2000" dirty="0" err="1" smtClean="0">
                <a:solidFill>
                  <a:schemeClr val="bg1"/>
                </a:solidFill>
              </a:rPr>
              <a:t>mongorestore</a:t>
            </a:r>
            <a:r>
              <a:rPr lang="en-US" altLang="zh-CN" sz="2000" dirty="0" smtClean="0">
                <a:solidFill>
                  <a:schemeClr val="bg1"/>
                </a:solidFill>
              </a:rPr>
              <a:t> </a:t>
            </a:r>
            <a:r>
              <a:rPr lang="en-US" altLang="zh-CN" sz="2000" dirty="0">
                <a:solidFill>
                  <a:schemeClr val="bg1"/>
                </a:solidFill>
              </a:rPr>
              <a:t>-d </a:t>
            </a:r>
            <a:r>
              <a:rPr lang="en-US" altLang="zh-CN" sz="2000" dirty="0" err="1">
                <a:solidFill>
                  <a:schemeClr val="bg1"/>
                </a:solidFill>
              </a:rPr>
              <a:t>mydb</a:t>
            </a:r>
            <a:r>
              <a:rPr lang="en-US" altLang="zh-CN" sz="2000" dirty="0">
                <a:solidFill>
                  <a:schemeClr val="bg1"/>
                </a:solidFill>
              </a:rPr>
              <a:t> -c </a:t>
            </a:r>
            <a:r>
              <a:rPr lang="en-US" altLang="zh-CN" sz="2000" dirty="0" err="1">
                <a:solidFill>
                  <a:schemeClr val="bg1"/>
                </a:solidFill>
              </a:rPr>
              <a:t>testc</a:t>
            </a:r>
            <a:r>
              <a:rPr lang="en-US" altLang="zh-CN" sz="2000" dirty="0">
                <a:solidFill>
                  <a:schemeClr val="bg1"/>
                </a:solidFill>
              </a:rPr>
              <a:t> </a:t>
            </a:r>
            <a:r>
              <a:rPr lang="en-US" altLang="zh-CN" sz="2000" dirty="0" err="1">
                <a:solidFill>
                  <a:schemeClr val="bg1"/>
                </a:solidFill>
              </a:rPr>
              <a:t>dir</a:t>
            </a:r>
            <a:r>
              <a:rPr lang="en-US" altLang="zh-CN" sz="2000" dirty="0">
                <a:solidFill>
                  <a:schemeClr val="bg1"/>
                </a:solidFill>
              </a:rPr>
              <a:t>/</a:t>
            </a:r>
            <a:r>
              <a:rPr lang="en-US" altLang="zh-CN" sz="2000" dirty="0" err="1">
                <a:solidFill>
                  <a:schemeClr val="bg1"/>
                </a:solidFill>
              </a:rPr>
              <a:t>mydb</a:t>
            </a:r>
            <a:r>
              <a:rPr lang="en-US" altLang="zh-CN" sz="2000" dirty="0">
                <a:solidFill>
                  <a:schemeClr val="bg1"/>
                </a:solidFill>
              </a:rPr>
              <a:t>/</a:t>
            </a:r>
            <a:r>
              <a:rPr lang="en-US" altLang="zh-CN" sz="2000" dirty="0" err="1">
                <a:solidFill>
                  <a:schemeClr val="bg1"/>
                </a:solidFill>
              </a:rPr>
              <a:t>testc.bson</a:t>
            </a:r>
            <a:r>
              <a:rPr lang="en-US" altLang="zh-CN" sz="2000" dirty="0">
                <a:solidFill>
                  <a:schemeClr val="bg1"/>
                </a:solidFill>
              </a:rPr>
              <a:t> // -c</a:t>
            </a:r>
            <a:r>
              <a:rPr lang="zh-CN" altLang="en-US" sz="2000" dirty="0">
                <a:solidFill>
                  <a:schemeClr val="bg1"/>
                </a:solidFill>
              </a:rPr>
              <a:t>后面跟要恢复的集合名字，</a:t>
            </a:r>
            <a:r>
              <a:rPr lang="en-US" altLang="zh-CN" sz="2000" dirty="0" err="1">
                <a:solidFill>
                  <a:schemeClr val="bg1"/>
                </a:solidFill>
              </a:rPr>
              <a:t>dir</a:t>
            </a:r>
            <a:r>
              <a:rPr lang="zh-CN" altLang="en-US" sz="2000" dirty="0">
                <a:solidFill>
                  <a:schemeClr val="bg1"/>
                </a:solidFill>
              </a:rPr>
              <a:t>是备份</a:t>
            </a:r>
            <a:r>
              <a:rPr lang="en-US" altLang="zh-CN" sz="2000" dirty="0" err="1">
                <a:solidFill>
                  <a:schemeClr val="bg1"/>
                </a:solidFill>
              </a:rPr>
              <a:t>mydb</a:t>
            </a:r>
            <a:r>
              <a:rPr lang="zh-CN" altLang="en-US" sz="2000" dirty="0">
                <a:solidFill>
                  <a:schemeClr val="bg1"/>
                </a:solidFill>
              </a:rPr>
              <a:t>库时生成文件所在路径，这里是一个</a:t>
            </a:r>
            <a:r>
              <a:rPr lang="en-US" altLang="zh-CN" sz="2000" dirty="0" err="1">
                <a:solidFill>
                  <a:schemeClr val="bg1"/>
                </a:solidFill>
              </a:rPr>
              <a:t>bson</a:t>
            </a:r>
            <a:r>
              <a:rPr lang="zh-CN" altLang="en-US" sz="2000" dirty="0">
                <a:solidFill>
                  <a:schemeClr val="bg1"/>
                </a:solidFill>
              </a:rPr>
              <a:t>文件的路径</a:t>
            </a:r>
          </a:p>
          <a:p>
            <a:pPr>
              <a:buSzPct val="100000"/>
              <a:buFontTx/>
              <a:buChar char="•"/>
            </a:pPr>
            <a:r>
              <a:rPr lang="zh-CN" altLang="en-US" sz="2000" dirty="0" smtClean="0">
                <a:solidFill>
                  <a:schemeClr val="bg1"/>
                </a:solidFill>
              </a:rPr>
              <a:t> 导</a:t>
            </a:r>
            <a:r>
              <a:rPr lang="zh-CN" altLang="en-US" sz="2000" dirty="0">
                <a:solidFill>
                  <a:schemeClr val="bg1"/>
                </a:solidFill>
              </a:rPr>
              <a:t>入集合</a:t>
            </a:r>
          </a:p>
          <a:p>
            <a:pPr>
              <a:buSzPct val="100000"/>
              <a:buFontTx/>
              <a:buChar char="•"/>
            </a:pPr>
            <a:r>
              <a:rPr lang="en-US" altLang="zh-CN" sz="2000" dirty="0" smtClean="0">
                <a:solidFill>
                  <a:schemeClr val="bg1"/>
                </a:solidFill>
              </a:rPr>
              <a:t> </a:t>
            </a:r>
            <a:r>
              <a:rPr lang="en-US" altLang="zh-CN" sz="2000" dirty="0" err="1" smtClean="0">
                <a:solidFill>
                  <a:schemeClr val="bg1"/>
                </a:solidFill>
              </a:rPr>
              <a:t>mongoimport</a:t>
            </a:r>
            <a:r>
              <a:rPr lang="en-US" altLang="zh-CN" sz="2000" dirty="0" smtClean="0">
                <a:solidFill>
                  <a:schemeClr val="bg1"/>
                </a:solidFill>
              </a:rPr>
              <a:t> </a:t>
            </a:r>
            <a:r>
              <a:rPr lang="en-US" altLang="zh-CN" sz="2000" dirty="0">
                <a:solidFill>
                  <a:schemeClr val="bg1"/>
                </a:solidFill>
              </a:rPr>
              <a:t>-d </a:t>
            </a:r>
            <a:r>
              <a:rPr lang="en-US" altLang="zh-CN" sz="2000" dirty="0" err="1">
                <a:solidFill>
                  <a:schemeClr val="bg1"/>
                </a:solidFill>
              </a:rPr>
              <a:t>mydb</a:t>
            </a:r>
            <a:r>
              <a:rPr lang="en-US" altLang="zh-CN" sz="2000" dirty="0">
                <a:solidFill>
                  <a:schemeClr val="bg1"/>
                </a:solidFill>
              </a:rPr>
              <a:t> -c </a:t>
            </a:r>
            <a:r>
              <a:rPr lang="en-US" altLang="zh-CN" sz="2000" dirty="0" err="1">
                <a:solidFill>
                  <a:schemeClr val="bg1"/>
                </a:solidFill>
              </a:rPr>
              <a:t>testc</a:t>
            </a:r>
            <a:r>
              <a:rPr lang="en-US" altLang="zh-CN" sz="2000" dirty="0">
                <a:solidFill>
                  <a:schemeClr val="bg1"/>
                </a:solidFill>
              </a:rPr>
              <a:t> --file /</a:t>
            </a:r>
            <a:r>
              <a:rPr lang="en-US" altLang="zh-CN" sz="2000" dirty="0" err="1">
                <a:solidFill>
                  <a:schemeClr val="bg1"/>
                </a:solidFill>
              </a:rPr>
              <a:t>tmp</a:t>
            </a:r>
            <a:r>
              <a:rPr lang="en-US" altLang="zh-CN" sz="2000" dirty="0">
                <a:solidFill>
                  <a:schemeClr val="bg1"/>
                </a:solidFill>
              </a:rPr>
              <a:t>/</a:t>
            </a:r>
            <a:r>
              <a:rPr lang="en-US" altLang="zh-CN" sz="2000" dirty="0" err="1">
                <a:solidFill>
                  <a:schemeClr val="bg1"/>
                </a:solidFill>
              </a:rPr>
              <a:t>testc.json</a:t>
            </a:r>
            <a:endParaRPr lang="en-US" altLang="zh-CN" sz="2000" dirty="0">
              <a:solidFill>
                <a:schemeClr val="bg1"/>
              </a:solidFill>
            </a:endParaRPr>
          </a:p>
        </p:txBody>
      </p:sp>
      <p:sp>
        <p:nvSpPr>
          <p:cNvPr id="3" name="Shape 201"/>
          <p:cNvSpPr>
            <a:spLocks noChangeArrowheads="1"/>
          </p:cNvSpPr>
          <p:nvPr/>
        </p:nvSpPr>
        <p:spPr bwMode="auto">
          <a:xfrm>
            <a:off x="1468437" y="811213"/>
            <a:ext cx="8546419" cy="707884"/>
          </a:xfrm>
          <a:prstGeom prst="rect">
            <a:avLst/>
          </a:prstGeom>
          <a:noFill/>
          <a:ln w="12700">
            <a:noFill/>
            <a:miter lim="400000"/>
          </a:ln>
        </p:spPr>
        <p:txBody>
          <a:bodyPr wrap="square" lIns="45719" tIns="45719" rIns="45719" bIns="45719">
            <a:spAutoFit/>
          </a:bodyPr>
          <a:lstStyle/>
          <a:p>
            <a:r>
              <a:rPr lang="en-US" altLang="zh-CN" sz="4000" dirty="0" err="1" smtClean="0">
                <a:solidFill>
                  <a:schemeClr val="bg1"/>
                </a:solidFill>
              </a:rPr>
              <a:t>MongoDB</a:t>
            </a:r>
            <a:r>
              <a:rPr lang="zh-CN" altLang="en-US" sz="4000" dirty="0" smtClean="0">
                <a:solidFill>
                  <a:schemeClr val="bg1"/>
                </a:solidFill>
              </a:rPr>
              <a:t>恢复</a:t>
            </a:r>
            <a:endParaRPr lang="en-US" altLang="zh-CN" sz="4000" dirty="0">
              <a:solidFill>
                <a:schemeClr val="bg1"/>
              </a:solidFill>
            </a:endParaRPr>
          </a:p>
        </p:txBody>
      </p:sp>
    </p:spTree>
    <p:extLst>
      <p:ext uri="{BB962C8B-B14F-4D97-AF65-F5344CB8AC3E}">
        <p14:creationId xmlns:p14="http://schemas.microsoft.com/office/powerpoint/2010/main" val="22436969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8438" y="1780963"/>
            <a:ext cx="8429896" cy="3785652"/>
          </a:xfrm>
          <a:prstGeom prst="rect">
            <a:avLst/>
          </a:prstGeom>
        </p:spPr>
        <p:txBody>
          <a:bodyPr wrap="square">
            <a:spAutoFit/>
          </a:bodyPr>
          <a:lstStyle/>
          <a:p>
            <a:pPr>
              <a:buFontTx/>
              <a:buChar char="•"/>
            </a:pP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dirty="0" smtClean="0">
                <a:solidFill>
                  <a:schemeClr val="bg1"/>
                </a:solidFill>
              </a:rPr>
              <a:t>Lazy </a:t>
            </a:r>
            <a:r>
              <a:rPr lang="en-US" altLang="zh-CN" sz="2000" dirty="0">
                <a:solidFill>
                  <a:schemeClr val="bg1"/>
                </a:solidFill>
              </a:rPr>
              <a:t>Expiration </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err="1" smtClean="0">
                <a:solidFill>
                  <a:schemeClr val="bg1"/>
                </a:solidFill>
              </a:rPr>
              <a:t>Memcached</a:t>
            </a:r>
            <a:r>
              <a:rPr lang="en-US" altLang="zh-CN" sz="2000" dirty="0" smtClean="0">
                <a:solidFill>
                  <a:schemeClr val="bg1"/>
                </a:solidFill>
              </a:rPr>
              <a:t> </a:t>
            </a:r>
            <a:r>
              <a:rPr lang="zh-CN" altLang="en-US" sz="2000" dirty="0">
                <a:solidFill>
                  <a:schemeClr val="bg1"/>
                </a:solidFill>
              </a:rPr>
              <a:t>内部不会监视记录是否过期，而是在</a:t>
            </a:r>
            <a:r>
              <a:rPr lang="en-US" altLang="zh-CN" sz="2000" dirty="0">
                <a:solidFill>
                  <a:schemeClr val="bg1"/>
                </a:solidFill>
              </a:rPr>
              <a:t>get</a:t>
            </a:r>
            <a:r>
              <a:rPr lang="zh-CN" altLang="en-US" sz="2000" dirty="0">
                <a:solidFill>
                  <a:schemeClr val="bg1"/>
                </a:solidFill>
              </a:rPr>
              <a:t>时查看记录的时间戳，检查记录是否过期。这种技术被称为</a:t>
            </a:r>
            <a:r>
              <a:rPr lang="en-US" altLang="zh-CN" sz="2000" dirty="0">
                <a:solidFill>
                  <a:schemeClr val="bg1"/>
                </a:solidFill>
              </a:rPr>
              <a:t>lazy</a:t>
            </a:r>
            <a:r>
              <a:rPr lang="zh-CN" altLang="en-US" sz="2000" dirty="0">
                <a:solidFill>
                  <a:schemeClr val="bg1"/>
                </a:solidFill>
              </a:rPr>
              <a:t>（惰性）</a:t>
            </a:r>
            <a:r>
              <a:rPr lang="en-US" altLang="zh-CN" sz="2000" dirty="0">
                <a:solidFill>
                  <a:schemeClr val="bg1"/>
                </a:solidFill>
              </a:rPr>
              <a:t>expiration</a:t>
            </a:r>
            <a:r>
              <a:rPr lang="zh-CN" altLang="en-US" sz="2000" dirty="0">
                <a:solidFill>
                  <a:schemeClr val="bg1"/>
                </a:solidFill>
              </a:rPr>
              <a:t>。因此</a:t>
            </a:r>
            <a:r>
              <a:rPr lang="zh-CN" altLang="en-US" sz="2000" dirty="0" smtClean="0">
                <a:solidFill>
                  <a:schemeClr val="bg1"/>
                </a:solidFill>
              </a:rPr>
              <a:t>，</a:t>
            </a:r>
            <a:r>
              <a:rPr lang="en-US" altLang="zh-CN" sz="2000" dirty="0" err="1" smtClean="0">
                <a:solidFill>
                  <a:schemeClr val="bg1"/>
                </a:solidFill>
              </a:rPr>
              <a:t>Memcached</a:t>
            </a:r>
            <a:r>
              <a:rPr lang="zh-CN" altLang="en-US" sz="2000" dirty="0">
                <a:solidFill>
                  <a:schemeClr val="bg1"/>
                </a:solidFill>
              </a:rPr>
              <a:t>不会在过期监视上耗费</a:t>
            </a:r>
            <a:r>
              <a:rPr lang="en-US" altLang="zh-CN" sz="2000" dirty="0">
                <a:solidFill>
                  <a:schemeClr val="bg1"/>
                </a:solidFill>
              </a:rPr>
              <a:t>CPU</a:t>
            </a:r>
            <a:r>
              <a:rPr lang="zh-CN" altLang="en-US" sz="2000" dirty="0">
                <a:solidFill>
                  <a:schemeClr val="bg1"/>
                </a:solidFill>
              </a:rPr>
              <a:t>时间</a:t>
            </a:r>
            <a:r>
              <a:rPr lang="zh-CN" altLang="en-US" sz="2000" dirty="0" smtClean="0">
                <a:solidFill>
                  <a:schemeClr val="bg1"/>
                </a:solidFill>
              </a:rPr>
              <a:t>。</a:t>
            </a:r>
            <a:endParaRPr lang="en-US" altLang="zh-CN" sz="2000" dirty="0" smtClean="0">
              <a:solidFill>
                <a:schemeClr val="bg1"/>
              </a:solidFill>
            </a:endParaRPr>
          </a:p>
          <a:p>
            <a:pPr>
              <a:buFontTx/>
              <a:buChar char="•"/>
            </a:pPr>
            <a:r>
              <a:rPr lang="en-US" altLang="zh-CN" sz="2000" dirty="0">
                <a:solidFill>
                  <a:schemeClr val="bg1"/>
                </a:solidFill>
              </a:rPr>
              <a:t> </a:t>
            </a:r>
            <a:r>
              <a:rPr lang="en-US" altLang="zh-CN" sz="2000" dirty="0" smtClean="0">
                <a:solidFill>
                  <a:schemeClr val="bg1"/>
                </a:solidFill>
              </a:rPr>
              <a:t>LRU</a:t>
            </a:r>
          </a:p>
          <a:p>
            <a:pPr>
              <a:buFontTx/>
              <a:buChar char="•"/>
            </a:pPr>
            <a:r>
              <a:rPr lang="en-US" altLang="zh-CN" sz="2000" dirty="0" smtClean="0">
                <a:solidFill>
                  <a:schemeClr val="bg1"/>
                </a:solidFill>
              </a:rPr>
              <a:t> </a:t>
            </a:r>
            <a:r>
              <a:rPr lang="en-US" altLang="zh-CN" sz="2000" dirty="0" err="1" smtClean="0">
                <a:solidFill>
                  <a:schemeClr val="bg1"/>
                </a:solidFill>
              </a:rPr>
              <a:t>Memcached</a:t>
            </a:r>
            <a:r>
              <a:rPr lang="zh-CN" altLang="en-US" sz="2000" dirty="0">
                <a:solidFill>
                  <a:schemeClr val="bg1"/>
                </a:solidFill>
              </a:rPr>
              <a:t>会优先使用已超时的记录的空间，但即使如此，也会发生追加新记录时空间不足的情况，此时就要使用名为</a:t>
            </a:r>
            <a:r>
              <a:rPr lang="en-US" altLang="zh-CN" sz="2000" dirty="0">
                <a:solidFill>
                  <a:schemeClr val="bg1"/>
                </a:solidFill>
              </a:rPr>
              <a:t>Least Recently Used</a:t>
            </a:r>
            <a:r>
              <a:rPr lang="zh-CN" altLang="en-US" sz="2000" dirty="0">
                <a:solidFill>
                  <a:schemeClr val="bg1"/>
                </a:solidFill>
              </a:rPr>
              <a:t>（</a:t>
            </a:r>
            <a:r>
              <a:rPr lang="en-US" altLang="zh-CN" sz="2000" dirty="0">
                <a:solidFill>
                  <a:schemeClr val="bg1"/>
                </a:solidFill>
              </a:rPr>
              <a:t>LRU</a:t>
            </a:r>
            <a:r>
              <a:rPr lang="zh-CN" altLang="en-US" sz="2000" dirty="0">
                <a:solidFill>
                  <a:schemeClr val="bg1"/>
                </a:solidFill>
              </a:rPr>
              <a:t>）机制来分配空间。顾名思义，这是删除“最近最少使用”的记录的机制。因此，当内存空间不足时（无法从</a:t>
            </a:r>
            <a:r>
              <a:rPr lang="en-US" altLang="zh-CN" sz="2000" dirty="0">
                <a:solidFill>
                  <a:schemeClr val="bg1"/>
                </a:solidFill>
              </a:rPr>
              <a:t>slab class</a:t>
            </a:r>
            <a:r>
              <a:rPr lang="zh-CN" altLang="en-US" sz="2000" dirty="0">
                <a:solidFill>
                  <a:schemeClr val="bg1"/>
                </a:solidFill>
              </a:rPr>
              <a:t>获取到新的空间时），就从最近未被使用的记录中搜索，并将其空间分配给新的记录。从缓存的实用角度来看，该模型十分理想。</a:t>
            </a:r>
          </a:p>
          <a:p>
            <a:pPr>
              <a:buFontTx/>
              <a:buChar char="•"/>
            </a:pPr>
            <a:endParaRPr lang="en-US" altLang="zh-CN" sz="2000" dirty="0">
              <a:solidFill>
                <a:schemeClr val="bg1"/>
              </a:solidFill>
            </a:endParaRPr>
          </a:p>
        </p:txBody>
      </p:sp>
      <p:sp>
        <p:nvSpPr>
          <p:cNvPr id="3" name="Shape 201"/>
          <p:cNvSpPr>
            <a:spLocks noChangeArrowheads="1"/>
          </p:cNvSpPr>
          <p:nvPr/>
        </p:nvSpPr>
        <p:spPr bwMode="auto">
          <a:xfrm>
            <a:off x="1468438" y="811213"/>
            <a:ext cx="7854950" cy="705485"/>
          </a:xfrm>
          <a:prstGeom prst="rect">
            <a:avLst/>
          </a:prstGeom>
          <a:noFill/>
          <a:ln w="12700">
            <a:noFill/>
            <a:miter lim="400000"/>
          </a:ln>
        </p:spPr>
        <p:txBody>
          <a:bodyPr lIns="45719" tIns="45719" rIns="45719" bIns="45719">
            <a:spAutoFit/>
          </a:bodyPr>
          <a:lstStyle/>
          <a:p>
            <a:r>
              <a:rPr lang="en-US" altLang="zh-CN" sz="4000" dirty="0" err="1"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Memcached</a:t>
            </a:r>
            <a:r>
              <a:rPr lang="zh-CN" altLang="en-US" sz="40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的数据过期方式</a:t>
            </a:r>
            <a:endParaRPr lang="zh-CN" altLang="en-US"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5B9BD5"/>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5B9BD5"/>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5B9BD5"/>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5B9BD5"/>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16263</TotalTime>
  <Words>6807</Words>
  <Application>Microsoft Office PowerPoint</Application>
  <PresentationFormat>宽屏</PresentationFormat>
  <Paragraphs>759</Paragraphs>
  <Slides>86</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86</vt:i4>
      </vt:variant>
    </vt:vector>
  </HeadingPairs>
  <TitlesOfParts>
    <vt:vector size="98" baseType="lpstr">
      <vt:lpstr>Avenir Roman</vt:lpstr>
      <vt:lpstr>BatangChe</vt:lpstr>
      <vt:lpstr>黑体</vt:lpstr>
      <vt:lpstr>宋体</vt:lpstr>
      <vt:lpstr>微软雅黑</vt:lpstr>
      <vt:lpstr>Arial</vt:lpstr>
      <vt:lpstr>Calibri</vt:lpstr>
      <vt:lpstr>Consolas</vt:lpstr>
      <vt:lpstr>Courier New</vt:lpstr>
      <vt:lpstr>Helvetica</vt:lpstr>
      <vt:lpstr>Wingdings</vt:lpstr>
      <vt:lpstr>Default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微软用户</cp:lastModifiedBy>
  <cp:revision>331</cp:revision>
  <dcterms:created xsi:type="dcterms:W3CDTF">2016-04-13T02:37:00Z</dcterms:created>
  <dcterms:modified xsi:type="dcterms:W3CDTF">2017-09-29T05:41:26Z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