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07" r:id="rId3"/>
    <p:sldId id="306" r:id="rId4"/>
    <p:sldId id="308" r:id="rId5"/>
    <p:sldId id="309" r:id="rId6"/>
    <p:sldId id="310" r:id="rId7"/>
    <p:sldId id="311" r:id="rId8"/>
    <p:sldId id="316" r:id="rId9"/>
    <p:sldId id="313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Helvetica" pitchFamily="34" charset="0"/>
        <a:sym typeface="Calibri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 noProof="0">
              <a:sym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80956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1pPr>
    <a:lvl2pPr marL="742950" indent="-28575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2pPr>
    <a:lvl3pPr marL="11430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3pPr>
    <a:lvl4pPr marL="16002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4pPr>
    <a:lvl5pPr marL="2057400" indent="-228600" algn="l" defTabSz="457200" rtl="0" eaLnBrk="0" fontAlgn="base" hangingPunct="0">
      <a:lnSpc>
        <a:spcPct val="125000"/>
      </a:lnSpc>
      <a:spcBef>
        <a:spcPct val="30000"/>
      </a:spcBef>
      <a:spcAft>
        <a:spcPct val="0"/>
      </a:spcAft>
      <a:defRPr sz="2400">
        <a:solidFill>
          <a:schemeClr val="tx1"/>
        </a:solidFill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03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</p:spPr>
      </p:sp>
      <p:sp>
        <p:nvSpPr>
          <p:cNvPr id="26626" name="Shape 104"/>
          <p:cNvSpPr>
            <a:spLocks noGrp="1"/>
          </p:cNvSpPr>
          <p:nvPr>
            <p:ph type="body" sz="quarter" idx="1"/>
          </p:nvPr>
        </p:nvSpPr>
        <p:spPr bwMode="auto"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1200" smtClean="0">
                <a:solidFill>
                  <a:srgbClr val="000000"/>
                </a:solidFill>
              </a:rPr>
              <a:t>预览及使用此模板前先下载英文</a:t>
            </a:r>
            <a:r>
              <a:rPr lang="en-US" altLang="zh-CN" sz="1200" smtClean="0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Segoe Script</a:t>
            </a:r>
            <a:r>
              <a:rPr lang="zh-CN" altLang="en-US" sz="1200" smtClean="0">
                <a:solidFill>
                  <a:srgbClr val="000000"/>
                </a:solidFill>
              </a:rPr>
              <a:t>、中文新蒂小丸子小学版字体，预览效果会更加美观！</a:t>
            </a:r>
          </a:p>
        </p:txBody>
      </p:sp>
    </p:spTree>
    <p:extLst>
      <p:ext uri="{BB962C8B-B14F-4D97-AF65-F5344CB8AC3E}">
        <p14:creationId xmlns:p14="http://schemas.microsoft.com/office/powerpoint/2010/main" val="339696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4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155A9CE-22BE-46D0-8B00-3F8903A66C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64928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5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8790F1A-32F8-45E8-A405-E2A0812463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38408-705D-4D84-981D-E6273A6CF0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0F66-CCAE-4D3A-B407-2495BF34DE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963612" y="4406900"/>
            <a:ext cx="10363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63612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648B5-DAB1-4FEF-B060-B18DC737F4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4102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5F9F0-CF0A-4C56-943C-9946819E9A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609600" y="256810"/>
            <a:ext cx="10972800" cy="1178656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609600" y="1435465"/>
            <a:ext cx="53863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AC720-F958-49A2-8FDA-7FAF07251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3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5AF28-9D70-4523-8029-1DE6D3370C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2808-5C98-4A00-B267-118808AFFB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609600" y="0"/>
            <a:ext cx="4011613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767262" y="273050"/>
            <a:ext cx="6815138" cy="6584950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6A848-92A6-4383-8F5E-BCC51C0E4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9188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B8CD6-F750-4075-809E-AD0D1A7849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2843-7BF9-4443-9639-2A9BF80776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8839200" y="0"/>
            <a:ext cx="2743200" cy="6400802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单击此处编辑母版标题样式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609600" y="274638"/>
            <a:ext cx="8077200" cy="6583363"/>
          </a:xfrm>
          <a:prstGeom prst="rect">
            <a:avLst/>
          </a:prstGeom>
        </p:spPr>
        <p:txBody>
          <a:bodyPr/>
          <a:lstStyle/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C3679-7133-405F-8AF1-C1D296C83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3663" y="95250"/>
            <a:ext cx="11928475" cy="6673850"/>
            <a:chOff x="0" y="0"/>
            <a:chExt cx="11927745" cy="6673598"/>
          </a:xfrm>
        </p:grpSpPr>
        <p:pic>
          <p:nvPicPr>
            <p:cNvPr id="4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-5400000">
              <a:off x="4598368" y="-4213127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5" name="image2.pd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4539375" y="-673515"/>
              <a:ext cx="2790001" cy="11463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6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-5400000">
              <a:off x="4536494" y="-4477502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  <p:pic>
          <p:nvPicPr>
            <p:cNvPr id="7" name="image3.pd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4477500" y="-717654"/>
              <a:ext cx="2913751" cy="11868753"/>
            </a:xfrm>
            <a:prstGeom prst="rect">
              <a:avLst/>
            </a:prstGeom>
            <a:noFill/>
            <a:ln w="12700">
              <a:noFill/>
              <a:miter lim="400000"/>
              <a:headEnd/>
              <a:tailEnd/>
            </a:ln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40" indent="-32004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20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300F4BD-B770-4667-9A2F-ABC37441A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25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7778B28-F09F-43DC-B17A-40C1B96A3B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90000"/>
              </a:lnSpc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" name="Shape 29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63BE59D-C0CC-447B-8CA9-0B3F6FA5C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" name="Shape 3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F4E67CE-8407-4700-9117-2643834A57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183187" y="987425"/>
            <a:ext cx="6172201" cy="58705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</a:lvl1pPr>
            <a:lvl2pPr marL="718185" indent="-260985">
              <a:lnSpc>
                <a:spcPct val="90000"/>
              </a:lnSpc>
              <a:spcBef>
                <a:spcPts val="1000"/>
              </a:spcBef>
              <a:buChar char="•"/>
            </a:lvl2pPr>
            <a:lvl3pPr>
              <a:lnSpc>
                <a:spcPct val="90000"/>
              </a:lnSpc>
              <a:spcBef>
                <a:spcPts val="1000"/>
              </a:spcBef>
            </a:lvl3pPr>
            <a:lvl4pPr>
              <a:lnSpc>
                <a:spcPct val="90000"/>
              </a:lnSpc>
              <a:spcBef>
                <a:spcPts val="1000"/>
              </a:spcBef>
              <a:buChar char="•"/>
            </a:lvl4pPr>
            <a:lvl5pPr>
              <a:lnSpc>
                <a:spcPct val="90000"/>
              </a:lnSpc>
              <a:spcBef>
                <a:spcPts val="1000"/>
              </a:spcBef>
              <a:buChar char="•"/>
            </a:lvl5pPr>
          </a:lstStyle>
          <a:p>
            <a:pPr lvl="0"/>
            <a:r>
              <a:rPr/>
              <a:t>单击此处编辑母版文本样式</a:t>
            </a:r>
          </a:p>
          <a:p>
            <a:pPr lvl="1"/>
            <a:r>
              <a:rPr/>
              <a:t>第二级</a:t>
            </a:r>
          </a:p>
          <a:p>
            <a:pPr lvl="2"/>
            <a:r>
              <a:rPr/>
              <a:t>第三级</a:t>
            </a:r>
          </a:p>
          <a:p>
            <a:pPr lvl="3"/>
            <a:r>
              <a:rPr/>
              <a:t>第四级</a:t>
            </a:r>
          </a:p>
          <a:p>
            <a:pPr lvl="4"/>
            <a:r>
              <a:rPr/>
              <a:t>第五级</a:t>
            </a:r>
          </a:p>
        </p:txBody>
      </p:sp>
      <p:sp>
        <p:nvSpPr>
          <p:cNvPr id="5" name="Shape 37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A062197-EE12-4D92-85EE-79747FA17B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95250"/>
            <a:ext cx="12077700" cy="66516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839787" y="0"/>
            <a:ext cx="3932239" cy="20574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/>
            </a:lvl1pPr>
          </a:lstStyle>
          <a:p>
            <a:pPr lvl="0"/>
            <a:r>
              <a:rPr/>
              <a:t>单击此处编辑母版标题样式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839787" y="2057400"/>
            <a:ext cx="3932239" cy="4800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/>
            </a:lvl1pPr>
          </a:lstStyle>
          <a:p>
            <a:pPr lvl="0"/>
            <a:r>
              <a:rPr/>
              <a:t>单击此处编辑母版文本样式</a:t>
            </a:r>
          </a:p>
        </p:txBody>
      </p:sp>
      <p:sp>
        <p:nvSpPr>
          <p:cNvPr id="5" name="Shape 4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6713"/>
          </a:xfr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FDC4C6A-F08E-4016-B37B-3F3C5D8CD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/>
          </p:cNvSpPr>
          <p:nvPr>
            <p:ph type="title"/>
          </p:nvPr>
        </p:nvSpPr>
        <p:spPr bwMode="auto">
          <a:xfrm>
            <a:off x="609600" y="92075"/>
            <a:ext cx="10972800" cy="150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Shape 3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5257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en-US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en-US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en-US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402388"/>
            <a:ext cx="2844800" cy="2746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888888"/>
                </a:solidFill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fld id="{3C94013A-B023-4878-A68C-099705213F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algn="ctr">
        <a:defRPr sz="44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342900" indent="-3429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1pPr>
      <a:lvl2pPr marL="782638" indent="-325438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2pPr>
      <a:lvl3pPr marL="1219200" indent="-304800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3pPr>
      <a:lvl4pPr marL="17367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–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4pPr>
      <a:lvl5pPr marL="2193925" indent="-365125" algn="l" rtl="0" eaLnBrk="0" fontAlgn="base" hangingPunct="0">
        <a:spcBef>
          <a:spcPts val="700"/>
        </a:spcBef>
        <a:spcAft>
          <a:spcPct val="0"/>
        </a:spcAft>
        <a:buSzPct val="100000"/>
        <a:buFont typeface="Arial" charset="0"/>
        <a:buChar char="»"/>
        <a:defRPr sz="3200">
          <a:solidFill>
            <a:schemeClr val="tx1"/>
          </a:solidFill>
          <a:latin typeface="Calibri" panose="020F0502020204030204"/>
          <a:ea typeface="Calibri" panose="020F0502020204030204"/>
          <a:cs typeface="Calibri" panose="020F0502020204030204"/>
          <a:sym typeface="Calibri" pitchFamily="34" charset="0"/>
        </a:defRPr>
      </a:lvl5pPr>
      <a:lvl6pPr marL="26517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1089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35661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023360" indent="-365760">
        <a:spcBef>
          <a:spcPts val="700"/>
        </a:spcBef>
        <a:buSzPct val="100000"/>
        <a:buFont typeface="Arial" panose="020B0604020202020204"/>
        <a:buChar char="•"/>
        <a:defRPr sz="3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4.pd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4963" y="3978275"/>
            <a:ext cx="3922712" cy="1330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2" name="Shape 98"/>
          <p:cNvSpPr>
            <a:spLocks noChangeArrowheads="1"/>
          </p:cNvSpPr>
          <p:nvPr/>
        </p:nvSpPr>
        <p:spPr bwMode="auto">
          <a:xfrm>
            <a:off x="2784475" y="2273300"/>
            <a:ext cx="6532563" cy="11890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>
            <a:spAutoFit/>
          </a:bodyPr>
          <a:lstStyle/>
          <a:p>
            <a:pPr algn="ctr"/>
            <a:r>
              <a:rPr lang="zh-CN" altLang="en-US" sz="72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自动化运维</a:t>
            </a:r>
            <a:endParaRPr lang="zh-CN" altLang="en-US" sz="72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5603" name="image5.pd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4050" y="601663"/>
            <a:ext cx="1462088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25604" name="image5.pd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88563" y="601663"/>
            <a:ext cx="1462087" cy="109061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Shape 102"/>
          <p:cNvSpPr>
            <a:spLocks noChangeArrowheads="1"/>
          </p:cNvSpPr>
          <p:nvPr/>
        </p:nvSpPr>
        <p:spPr bwMode="auto">
          <a:xfrm>
            <a:off x="5592763" y="5592763"/>
            <a:ext cx="1179512" cy="42703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阿铭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linux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minion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上：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/etc/salt/grains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添加：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role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nginx 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test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重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systemctl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restart salt-minion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上：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获取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'*'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grains.item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role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env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可以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借助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的一些属性信息来执行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-G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role:nginx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cmd.run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'hostname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自定义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grains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254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pillar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不一样，是在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上定义的，并且是针对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定义的一些信息。像一些比较重要的数据（密码）可以存在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里，还可以定义变量等。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配置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自定义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etc/salt/master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找到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如下配置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去掉前面的警号</a:t>
            </a:r>
          </a:p>
          <a:p>
            <a:pPr>
              <a:buFontTx/>
              <a:buChar char="•"/>
            </a:pP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pillar_roots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base: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#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此行前面有两个空格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/pillar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#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此行前面有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/pillar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/pillar/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test.sls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conf: /etc/123.conf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pillar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927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/pillar/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'aming-02': #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此行前面有两个空格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test #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此行前面有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重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systemctl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restart salt-master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当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更改完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配置文件后，我们可以通过刷新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配置来获取新的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状态：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'*'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saltutil.refresh_pillar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验证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 '*'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pillar.item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conf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pillar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同样可以用来作为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的匹配对象。比如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 -</a:t>
            </a:r>
            <a:r>
              <a:rPr lang="en-US" altLang="zh-CN" sz="2000">
                <a:solidFill>
                  <a:schemeClr val="bg1"/>
                </a:solidFill>
                <a:latin typeface="Bookman Old Style" panose="02050604050505020204" pitchFamily="18" charset="0"/>
                <a:ea typeface="微软雅黑" pitchFamily="34" charset="-122"/>
                <a:sym typeface="微软雅黑" pitchFamily="34" charset="-122"/>
              </a:rPr>
              <a:t>I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'conf:/etc/123.conf' 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test.ping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pillar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120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409342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/etc/salt/master 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搜索找到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file_roots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打开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如下内容的注释：</a:t>
            </a:r>
          </a:p>
          <a:p>
            <a:pPr>
              <a:buFontTx/>
              <a:buChar char="•"/>
            </a:pP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file_roots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base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#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前面有两个空格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#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前面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有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个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 ; cd 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base: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'*':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前面有两个空格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前面有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个空格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意思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是，在所有的客户端上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执行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重启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systemctl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restart salt-master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安装配置</a:t>
            </a:r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882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470897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httpd.sls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加入如下内容，这个就是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模块的内容</a:t>
            </a:r>
          </a:p>
          <a:p>
            <a:pPr>
              <a:buFontTx/>
              <a:buChar char="•"/>
            </a:pP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-service: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pkg.installed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names:    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这里如果只有一个服务，那么就可以写成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–name: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不用再换一行了。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-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httpd-devel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service.running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enable: True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说明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-service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的名字，自定义的。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pkg.installed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为包安装函数，下面是要安装的包的名字。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service.running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也是一个函数，来保证指定的服务启动，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enable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表示开机启动。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'aming-02'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state.highstate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执行过程会比较慢，因为客户端上在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httpd-devel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安装配置</a:t>
            </a:r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httpd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2780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47787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test.sls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file_test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file.managed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/tmp/aminglinux.com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source: salt://test/123/1.txt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user: root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group: root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mode: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600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说明：第一行的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file_test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为自定的名字，表示该配置段的名字，可以在别的配置段中引用它，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source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指定文件从哪里拷贝，这里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salt://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test/123/1.txt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相当于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/salt/test/123/1.txt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配置管理文件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906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/salt/test/123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/etc/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/salt/test/123/1.txt</a:t>
            </a:r>
            <a:endParaRPr lang="zh-CN" altLang="en-US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改为如下内容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'*':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test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'aming-02'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state.highstate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检查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上是否有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/tmp/aminglinux.com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，检查内容以及权限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配置管理文件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839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4624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test_dir.sls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pPr>
              <a:buFontTx/>
              <a:buChar char="•"/>
            </a:pP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file_dir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file.recurse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/tmp/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testdir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source: salt://test/123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user: root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file_mode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640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dir_mode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750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mkdir: True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clean: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True </a:t>
            </a:r>
            <a:r>
              <a:rPr lang="en-US" altLang="zh-CN" sz="2000" noProof="1">
                <a:solidFill>
                  <a:schemeClr val="bg1"/>
                </a:solidFill>
              </a:rPr>
              <a:t>//</a:t>
            </a:r>
            <a:r>
              <a:rPr lang="zh-CN" altLang="en-US" sz="2000" noProof="1">
                <a:solidFill>
                  <a:schemeClr val="bg1"/>
                </a:solidFill>
              </a:rPr>
              <a:t>加上它之后，源删除文件或目录，目标也会跟着删除，否则不会删除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配置管理目录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964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修改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, vi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改为如下内容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base: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'*':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test_dir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'aming-02'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state.highstate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上是否有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tmp/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testdir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，检查里面的目录、文件以及权限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说明：这里有一个问题，如果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source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对应的目录里有空目录的话，客户端上不会创建该目录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配置管理目录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104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50865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shell_test.sls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shell_test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cmd.script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source: salt://test/1.sh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user: root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/srv/salt/test/1.sh 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#!/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bin/bash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touch /tmp/111.txt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if [ ! -d /tmp/1233 ]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then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mkdir /tmp/1233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配置管理远程命令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492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193899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传统运维效率低，大多工作人为完成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传统运维工作繁琐，容易出错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传统运维每日重复做相同的事情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传统运维没有标准化流程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传统运维的脚本繁多，不能方便管理</a:t>
            </a:r>
          </a:p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自动化运维就是要解决上面所</a:t>
            </a:r>
            <a:r>
              <a:rPr lang="zh-CN" altLang="en-US" sz="2000" smtClean="0">
                <a:solidFill>
                  <a:schemeClr val="bg1"/>
                </a:solidFill>
              </a:rPr>
              <a:t>有问题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认识自动化运维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193899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更改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'*':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shell_test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'aming-02'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state.highstate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检查是否有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/tmp/111.txt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/tmp/1233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配置管理远程命令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023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427809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srv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/salt/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cron_test.sls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</a:p>
          <a:p>
            <a:pPr>
              <a:buFontTx/>
              <a:buChar char="•"/>
            </a:pP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cron_test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cron.present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/bin/touch /tmp/111.txt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user: root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minute: '*'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hour: 20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daymonth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'*'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month: '*'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dayweek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'*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注意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，*需要用单引号引起来。当然我们还可以使用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file.managed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模块来管理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，因为系统的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都是以配置文件的形式存在的。想要删除该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，需要增加：</a:t>
            </a:r>
          </a:p>
          <a:p>
            <a:pPr>
              <a:buFontTx/>
              <a:buChar char="•"/>
            </a:pP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cron.absent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- name: /bin/touch /tmp/111.txt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两者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不能共存，要想删除一个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，那之前的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present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就得去掉。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配置管理任务计划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604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062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更改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top.sls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base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'*':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cron_test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执行：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'aming-02'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state.highstate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到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上检查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，会看到提示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# Lines below here are managed by Salt, do not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edit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我们不能随意改动它，否则就没法删除或者修改这个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了。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配置管理任务计划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329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24676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cp.get_file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拷贝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上的文件到客户端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'*'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cp.get_file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salt://test/1.txt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/tmp/123.txt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cp.get_dir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拷贝目录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'*'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cp.get_dir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salt://test/conf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tmp/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会自动在客户端创建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conf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目录，所以后面不要加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conf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，如果写成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/tmp/conf/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则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会在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/tmp/conf/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目录下又创建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conf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salt-run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manage.up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显示存活的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'*'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cmd.script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salt://test/1.sh 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命令行下执行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脚本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– 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其它可能会用到的命令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58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424731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不需要对客户端做认证，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客户端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也不用安装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salt-minion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，它类似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pssh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/expect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安装很简单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https://repo.saltstack.com/yum/redhat/salt-repo-latest-2.el7.noarch.rpm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yum install -y salt-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/etc/salt/roster //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增加如下内容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aming-01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host: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192.168.133.130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root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lishiming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host: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192.168.133.132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root</a:t>
            </a:r>
          </a:p>
          <a:p>
            <a:pPr lvl="1"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lishiming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salt-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--key-deploy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'*'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-r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'w' //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第一次执行的时候会自动把本机的公钥放到对方机器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上，然后就可以把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roster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里面的密码去掉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</a:t>
            </a:r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ssh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使用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893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853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不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需要安装客户端，通过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去通信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基于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模块工作，模块可以由任何语言开发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不仅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支持命令行使用模块，也支持编写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yaml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格式的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，易于编写和阅读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安装十分简单，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上可直接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安装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有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提供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UI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（浏览器图形化）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www.ansible.com/tower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，收费的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官方文档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://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docs.ansible.com/ansible/latest/index.html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已经被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redhat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公司收购，它在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github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上是一个非常受欢迎的开源软件，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github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地址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https://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github.com/ansible/ansible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一本不错的入门电子书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https://ansible-book.gitbooks.io/ansible-first-book/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985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139319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准备两台机器，前面我们做实验的两台机器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aming-01,aming-02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只需要在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aming-01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上安装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list |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grep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可以看到自带源里就有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2.4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版本的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-y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aming-01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上生成密钥对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ssh-keygen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-t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rsa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把公钥放到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上，设置密钥认证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/etc/ansible/hosts //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增加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[testhost]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127.0.0.1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192.168.133.132</a:t>
            </a:r>
          </a:p>
          <a:p>
            <a:pP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说明：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为主机组名字，自定义的。 下面两个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为组内的机器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。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716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853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  testhost -m command -a 'w' 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这样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就可以批量执行命令了。这里的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为主机组名，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-m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后边是模块名字，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-a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后面是命令。当然我们也可以直接写一个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，针对某一台机器来执行命令。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127.0.0.1 -m  command -a 'hostname'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错误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 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msg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": "Aborting, target uses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selinux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but python bindings (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libselinux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-python) aren't installed!"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解决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 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yum install -y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libselinux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-python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还有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一个模块就是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同样也可以实现 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 testhost -m shell -a 'w'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远程执行命令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542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8532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-m copy -a "src=/etc/ansible  dest=/tmp/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ansibletest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owner=root group=root mode=0755"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注意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：源目录会放到目标目录下面去，如果目标指定的目录不存在，它会自动创建。如果拷贝的是文件，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dest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指定的名字和源如果不同，并且它不是已经存在的目录，相当于拷贝过去后又重命名。但相反，如果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desc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目标机器上已经存在的目录，则会直接把文件拷贝到该目录下面。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-m copy -a "src=/etc/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dest=/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tmp/123"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这里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/tmp/123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和源机器上的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是一致的，但如果目标机器上已经有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/tmp/123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目录，则会再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/tmp/123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目录下面建立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文件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拷贝文件或者目录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938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86232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首先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创建一个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脚本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 /tmp/test.sh  //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加入内容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#!/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bin/bash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echo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`date` &gt; /tmp/ansible_test.txt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然后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把该脚本分发到各个机器上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-m copy -a "src=/tmp/test.sh dest=/tmp/test.sh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mode=0755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最后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是批量执行该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脚本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-m shell -a "/tmp/test.sh"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shell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模块，还支持远程执行命令并且带管道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-m shell -a "cat /etc/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passwd|wc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-l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远程执行脚本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975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Puppet 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www.</a:t>
            </a:r>
            <a:r>
              <a:rPr lang="en-US" altLang="en-US" sz="2000">
                <a:solidFill>
                  <a:schemeClr val="bg1"/>
                </a:solidFill>
              </a:rPr>
              <a:t>puppetlabs.com</a:t>
            </a:r>
            <a:r>
              <a:rPr lang="en-US" altLang="zh-CN" sz="2000">
                <a:solidFill>
                  <a:schemeClr val="bg1"/>
                </a:solidFill>
              </a:rPr>
              <a:t>）</a:t>
            </a:r>
            <a:br>
              <a:rPr lang="en-US" altLang="zh-CN" sz="2000">
                <a:solidFill>
                  <a:schemeClr val="bg1"/>
                </a:solidFill>
              </a:rPr>
            </a:br>
            <a:r>
              <a:rPr lang="zh-CN" altLang="en-US" sz="2000">
                <a:solidFill>
                  <a:schemeClr val="bg1"/>
                </a:solidFill>
              </a:rPr>
              <a:t>基于</a:t>
            </a:r>
            <a:r>
              <a:rPr lang="en-US" altLang="zh-CN" sz="2000" err="1">
                <a:solidFill>
                  <a:schemeClr val="bg1"/>
                </a:solidFill>
              </a:rPr>
              <a:t>rubby</a:t>
            </a:r>
            <a:r>
              <a:rPr lang="zh-CN" altLang="en-US" sz="2000">
                <a:solidFill>
                  <a:schemeClr val="bg1"/>
                </a:solidFill>
              </a:rPr>
              <a:t>开发，</a:t>
            </a:r>
            <a:r>
              <a:rPr lang="en-US" altLang="zh-CN" sz="2000">
                <a:solidFill>
                  <a:schemeClr val="bg1"/>
                </a:solidFill>
              </a:rPr>
              <a:t>c/s</a:t>
            </a:r>
            <a:r>
              <a:rPr lang="zh-CN" altLang="en-US" sz="2000">
                <a:solidFill>
                  <a:schemeClr val="bg1"/>
                </a:solidFill>
              </a:rPr>
              <a:t>架构，支持多平台，可管理配置文件、用户、</a:t>
            </a:r>
            <a:r>
              <a:rPr lang="en-US" altLang="zh-CN" sz="2000" err="1">
                <a:solidFill>
                  <a:schemeClr val="bg1"/>
                </a:solidFill>
              </a:rPr>
              <a:t>cron</a:t>
            </a:r>
            <a:r>
              <a:rPr lang="zh-CN" altLang="en-US" sz="2000">
                <a:solidFill>
                  <a:schemeClr val="bg1"/>
                </a:solidFill>
              </a:rPr>
              <a:t>任务、软件包、系统服务等。 分为社区版（免费）和企业版（收费），企业版支持图形化配置。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</a:t>
            </a:r>
            <a:r>
              <a:rPr lang="en-US" altLang="zh-CN" sz="2000" err="1">
                <a:solidFill>
                  <a:schemeClr val="bg1"/>
                </a:solidFill>
              </a:rPr>
              <a:t>Saltstack</a:t>
            </a:r>
            <a:r>
              <a:rPr lang="zh-CN" altLang="en-US" sz="2000" smtClean="0">
                <a:solidFill>
                  <a:schemeClr val="bg1"/>
                </a:solidFill>
              </a:rPr>
              <a:t>（官网 </a:t>
            </a:r>
            <a:r>
              <a:rPr lang="en-US" altLang="zh-CN" sz="2000" smtClean="0">
                <a:solidFill>
                  <a:schemeClr val="bg1"/>
                </a:solidFill>
              </a:rPr>
              <a:t>https://saltstack.com,</a:t>
            </a:r>
            <a:r>
              <a:rPr lang="zh-CN" altLang="en-US" sz="2000" smtClean="0">
                <a:solidFill>
                  <a:schemeClr val="bg1"/>
                </a:solidFill>
              </a:rPr>
              <a:t>文档</a:t>
            </a:r>
            <a:r>
              <a:rPr lang="en-US" altLang="zh-CN" sz="2000" smtClean="0">
                <a:solidFill>
                  <a:schemeClr val="bg1"/>
                </a:solidFill>
              </a:rPr>
              <a:t>docs.saltstack.com 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br>
              <a:rPr lang="zh-CN" altLang="en-US" sz="2000">
                <a:solidFill>
                  <a:schemeClr val="bg1"/>
                </a:solidFill>
              </a:rPr>
            </a:br>
            <a:r>
              <a:rPr lang="zh-CN" altLang="en-US" sz="2000">
                <a:solidFill>
                  <a:schemeClr val="bg1"/>
                </a:solidFill>
              </a:rPr>
              <a:t>基于</a:t>
            </a:r>
            <a:r>
              <a:rPr lang="en-US" altLang="zh-CN" sz="2000">
                <a:solidFill>
                  <a:schemeClr val="bg1"/>
                </a:solidFill>
              </a:rPr>
              <a:t>python</a:t>
            </a:r>
            <a:r>
              <a:rPr lang="zh-CN" altLang="en-US" sz="2000">
                <a:solidFill>
                  <a:schemeClr val="bg1"/>
                </a:solidFill>
              </a:rPr>
              <a:t>开发，</a:t>
            </a:r>
            <a:r>
              <a:rPr lang="en-US" altLang="zh-CN" sz="2000">
                <a:solidFill>
                  <a:schemeClr val="bg1"/>
                </a:solidFill>
              </a:rPr>
              <a:t>c/s</a:t>
            </a:r>
            <a:r>
              <a:rPr lang="zh-CN" altLang="en-US" sz="2000">
                <a:solidFill>
                  <a:schemeClr val="bg1"/>
                </a:solidFill>
              </a:rPr>
              <a:t>架构，支持多平台，比</a:t>
            </a:r>
            <a:r>
              <a:rPr lang="en-US" altLang="zh-CN" sz="2000">
                <a:solidFill>
                  <a:schemeClr val="bg1"/>
                </a:solidFill>
              </a:rPr>
              <a:t>puppet</a:t>
            </a:r>
            <a:r>
              <a:rPr lang="zh-CN" altLang="en-US" sz="2000">
                <a:solidFill>
                  <a:schemeClr val="bg1"/>
                </a:solidFill>
              </a:rPr>
              <a:t>轻量，在远程执行命令时非常快捷，配置和使用比</a:t>
            </a:r>
            <a:r>
              <a:rPr lang="en-US" altLang="zh-CN" sz="2000">
                <a:solidFill>
                  <a:schemeClr val="bg1"/>
                </a:solidFill>
              </a:rPr>
              <a:t>puppet</a:t>
            </a:r>
            <a:r>
              <a:rPr lang="zh-CN" altLang="en-US" sz="2000">
                <a:solidFill>
                  <a:schemeClr val="bg1"/>
                </a:solidFill>
              </a:rPr>
              <a:t>容易，能实现</a:t>
            </a:r>
            <a:r>
              <a:rPr lang="en-US" altLang="zh-CN" sz="2000">
                <a:solidFill>
                  <a:schemeClr val="bg1"/>
                </a:solidFill>
              </a:rPr>
              <a:t>puppet</a:t>
            </a:r>
            <a:r>
              <a:rPr lang="zh-CN" altLang="en-US" sz="2000">
                <a:solidFill>
                  <a:schemeClr val="bg1"/>
                </a:solidFill>
              </a:rPr>
              <a:t>几乎所有的功能。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宋体" charset="-122"/>
                <a:sym typeface="微软雅黑" pitchFamily="34" charset="-122"/>
              </a:rPr>
              <a:t> </a:t>
            </a:r>
            <a:r>
              <a:rPr lang="en-US" altLang="zh-CN" sz="2000">
                <a:solidFill>
                  <a:schemeClr val="bg1"/>
                </a:solidFill>
              </a:rPr>
              <a:t>Ansible 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www.ansible.com 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  <a:br>
              <a:rPr lang="zh-CN" altLang="en-US" sz="2000">
                <a:solidFill>
                  <a:schemeClr val="bg1"/>
                </a:solidFill>
              </a:rPr>
            </a:br>
            <a:r>
              <a:rPr lang="zh-CN" altLang="en-US" sz="2000">
                <a:solidFill>
                  <a:schemeClr val="bg1"/>
                </a:solidFill>
              </a:rPr>
              <a:t>更加简洁的自动化运维工具，不需要在客户端上安装</a:t>
            </a:r>
            <a:r>
              <a:rPr lang="en-US" altLang="zh-CN" sz="2000">
                <a:solidFill>
                  <a:schemeClr val="bg1"/>
                </a:solidFill>
              </a:rPr>
              <a:t>agent</a:t>
            </a:r>
            <a:r>
              <a:rPr lang="zh-CN" altLang="en-US" sz="2000">
                <a:solidFill>
                  <a:schemeClr val="bg1"/>
                </a:solidFill>
              </a:rPr>
              <a:t>，基于</a:t>
            </a:r>
            <a:r>
              <a:rPr lang="en-US" altLang="zh-CN" sz="2000">
                <a:solidFill>
                  <a:schemeClr val="bg1"/>
                </a:solidFill>
              </a:rPr>
              <a:t>python</a:t>
            </a:r>
            <a:r>
              <a:rPr lang="zh-CN" altLang="en-US" sz="2000">
                <a:solidFill>
                  <a:schemeClr val="bg1"/>
                </a:solidFill>
              </a:rPr>
              <a:t>开发。可以实现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批量操作系统配置、批量程序的部署、批量运行命令</a:t>
            </a:r>
            <a:r>
              <a:rPr lang="zh-CN" altLang="en-US" sz="2000" smtClean="0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noProof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常见自动化运维工具</a:t>
            </a:r>
            <a:endParaRPr lang="zh-CN" altLang="en-US" sz="4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175432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 testhost -m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-a "name='test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 job='/bin/touch /tmp/1212.txt'  weekday=6"</a:t>
            </a:r>
          </a:p>
          <a:p>
            <a:pPr>
              <a:buFontTx/>
              <a:buChar char="•"/>
            </a:pP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若要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删除该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只需要加一个字段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state=absent 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-m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-a "name='test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 state=absent"</a:t>
            </a:r>
          </a:p>
          <a:p>
            <a:pPr>
              <a:buFontTx/>
              <a:buChar char="•"/>
            </a:pP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其他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的时间表示：分钟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minute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小时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hour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日期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day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月份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month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管理任务计划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082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30832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testhost -m yum -a "name=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" 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在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后面还可以加上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state=installed/removed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 -m service -a "name=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httpd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state=started enabled=yes" 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这里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centos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系统里的服务名，可以通过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chkconfig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--list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查到。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文档的使用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ansible-doc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-l   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列出所有的模块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ansible-doc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cron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 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查看指定模块的文档</a:t>
            </a:r>
          </a:p>
          <a:p>
            <a:pPr>
              <a:buFontTx/>
              <a:buChar char="•"/>
            </a:pP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rpm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管理服务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700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970316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相当于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把模块写入到配置文件里面，例：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 /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test.yml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hosts: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remote_user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root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tasks:</a:t>
            </a: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</a:t>
            </a:r>
            <a:r>
              <a:rPr lang="en-US" altLang="zh-CN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test_playbook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shell: touch /tmp/lishiming.txt</a:t>
            </a: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说明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 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第一行需要有三个杠，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hosts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参数指定了对哪些主机进行参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作，如果是多台机器可以用逗号作为分隔，也可以使用主机组，在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/etc/ansible/hosts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里定义；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user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参数指定了使用什么用户登录远程主机操作；</a:t>
            </a:r>
          </a:p>
          <a:p>
            <a:pPr>
              <a:buFontTx/>
              <a:buChar char="•"/>
            </a:pP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tasks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指定了一个任务，其下面的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参数同样是对任务的描述，在执行过程中会打印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出来，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模块名字</a:t>
            </a:r>
            <a:endParaRPr lang="zh-CN" altLang="en-US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zh-CN" altLang="en-US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ansible-playbook </a:t>
            </a:r>
            <a:r>
              <a:rPr lang="en-US" altLang="zh-CN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test.yml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 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的使用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6628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427809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再来一个创建用户的例子：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 /etc/ansible/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create_user.yml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create_user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hosts: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root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gather_facts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false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vars: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user: "test"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tasks: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create user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user: name="{{ user }}"</a:t>
            </a:r>
          </a:p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参数对该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实现的功能做一个概述，后面执行过程中，会打印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变量的值 ，可以省略；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gather_facts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参数指定了在以下任务部分执行前，是否先执行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setup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模块获取主机相关信息，这在后面的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task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会使用到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setup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获取的信息时用到；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vars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参数，指定了变量，这里指字一个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变量，其值为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 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，需要注意的是，变量值一定要用引号引住；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提定了调用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name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模块里的一个参数，而增加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的用户名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字调用了上面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user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变量的值。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 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的使用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337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29320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/etc/ansible/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while.yml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hosts: testhost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tasks: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change mode for files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file: path=/tmp/{{ item }} mode=600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with_items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  - 1.txt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  - 2.txt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  - 3.txt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with_items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为循环的对象</a:t>
            </a:r>
            <a:endParaRPr lang="en-US" altLang="zh-CN" sz="16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ansible-playbook 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while.yml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 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中的循环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346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/etc/ansible/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when.yml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hosts: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testhost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gather_facts: True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tasks: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use when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shell: touch /tmp/when.txt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when: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ansible_ens33.ipv4.address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== "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172.7.15.114“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说明：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 aming-02 -m setup 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可以查看到所有的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facter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信息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 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中的条件判断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8801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403187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task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之后，服务器发生变化之后要执行的一些操作，比如我们修改了配置文件后，需要重启一下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 /etc/ansible/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handlers.yml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加入如下内容</a:t>
            </a:r>
            <a:endParaRPr lang="zh-CN" altLang="en-US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handlers test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hosts: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aming-02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tasks: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copy file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copy: src=/etc/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passwd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dest=/tmp/aaa.txt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notify: test handlers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handlers: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name: test handlers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  shell: echo "111111" &gt;&gt; /tmp/aaa.txt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说明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，只有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copy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模块真正执行后，才会去调用下面的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handlers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相关的操作。也就是说如果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1.txt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2.txt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内容是一样的，并不会去执行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handlers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里面的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shell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相关命令。 这种比较适合配置文件发生更改后，重启服务的操作。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 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中的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handlers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298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思路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：先在一台机器上编译安装好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、打包，然后再用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去下发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cd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/etc/ansible  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进入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配置文件目录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nginx_install  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创建一个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nginx_install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的目录，方便管理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cd nginx_install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 roles/{common,install}/{handlers,files,meta,tasks,templates,vars}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说明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roles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目录下有两个角色，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common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为一些准备操作，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install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为安装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的操作。每个角色下面又有几个目录，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handlers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下面是当发生改变时要执行的操作，通常用在配置文件发生改变，重启服务。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为安装时用到的一些文件，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meta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为说明信息，说明角色依赖等信息，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tasks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里面是核心的配置文件，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templates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通常存一些配置文件，启动脚本等模板文件，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vars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下为定义的变量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-nginx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837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29320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需要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事先准备好安装用到的文件，具体如下：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在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一台机器上事先编译安装好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，配置好启动脚本，配置好配置文件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安装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好后，我们需要把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目录打包，并放到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/etc/ansible/nginx_install/roles/install/files/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下面，名字为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nginx.tar.gz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启动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脚本、配置文件都要放到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/etc/ansible/nginx_install/roles/install/templates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下面</a:t>
            </a:r>
            <a:endParaRPr lang="en-US" altLang="zh-CN" sz="16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cd  /etc/ansible/nginx_install/roles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定义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common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tasks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是需要一些依赖包的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./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common/tasks/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main.yml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Install initializtion require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software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yum: name={{ item }} state=installed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with_items: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zlib-devel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pcre-devel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-nginx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24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7856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定义变量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/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etc/ansible/nginx_install/roles/install/vars/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main.yml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nginx_user: www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nginx_port: 80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nginx_basedir: 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usr/local/nginx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首先要把所有用到的文档拷贝到目标机器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etc/ansible/nginx_install/roles/install/tasks/</a:t>
            </a:r>
            <a:r>
              <a:rPr lang="en-US" altLang="zh-CN" sz="16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copy.yml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Copy Nginx Software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copy: src=nginx.tar.gz dest=/tmp/nginx.tar.gz owner=root group=root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Uncompression Nginx Software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shell: tar zxf /tmp/nginx.tar.gz -C /usr/local/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Copy Nginx Start Script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template: src=nginx dest=/etc/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init.d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/nginx owner=root group=root mode=0755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Copy Nginx Config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template: src=nginx.conf dest={{ nginx_basedir }}/conf/ owner=root group=root mode=0644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-nginx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876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17009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介绍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docs.saltstack.com/en/latest/topics/index.html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可以使用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</a:t>
            </a:r>
            <a:r>
              <a:rPr lang="en-US" altLang="zh-CN" sz="200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ssh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远程执行，类似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ansible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也支持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c/s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模式，下面我们将讲述该种模式的使用，需要准备两台机器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133.130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为服务端，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133.132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为客户端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设置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hostname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以及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hosts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aming-01,aming-02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两台机器全部安装</a:t>
            </a:r>
            <a:r>
              <a:rPr lang="en-US" altLang="zh-CN" sz="200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yum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yum install -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 https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://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repo.saltstack.com/yum/redhat/salt-repo-latest-2.el7.noarch.rpm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130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上执行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salt-master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salt-minion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132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上执行 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yum install -y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salt-minion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endParaRPr lang="en-US" alt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接下来会建立用户，启动服务，删除压缩包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etc/ansible/nginx_install/roles/install/tasks/install.yml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Create Nginx User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name={{ nginx_user }} state=present createhome=no shell=/sbin/</a:t>
            </a:r>
            <a:r>
              <a:rPr lang="en-US" altLang="zh-CN" sz="16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nologin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Start Nginx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Service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shell: /etc/init.d/nginx start</a:t>
            </a:r>
            <a:endParaRPr lang="en-US" altLang="zh-CN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Add Boot Start Nginx Service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shell: chkconfig --level 345 nginx on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Delete Nginx compression files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shell: rm -rf /tmp/nginx.tar.gz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-nginx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778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7856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再创建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main.yml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并且把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copy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install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调用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etc/ansible/nginx_install/roles/install/tasks/main.yml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include: copy.yml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include: install.yml</a:t>
            </a:r>
          </a:p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到此两个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roles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common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install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就定义完成了，接下来要定义一个入口配置文件</a:t>
            </a:r>
          </a:p>
          <a:p>
            <a:pPr>
              <a:buFontTx/>
              <a:buChar char="•"/>
            </a:pPr>
            <a:endParaRPr lang="zh-CN" altLang="en-US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 /etc/ansible/nginx_install/install.yml  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内容如下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hosts: testhost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remote_user: 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gather_facts: True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roles: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common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install</a:t>
            </a:r>
          </a:p>
          <a:p>
            <a:pPr>
              <a:buFontTx/>
              <a:buChar char="•"/>
            </a:pP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执行：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ansible-playbook /etc/ansible/nginx_install/install.yml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实战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-nginx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1371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255454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生产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环境中大多时候是需要管理配置文件的，安装软件包只是在初始化环境的时候用一下。下面我们来写个管理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配置文件的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playbook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mkdir 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-p /etc/ansible/nginx_config/roles/{new,old}/{files,handlers,vars,tasks}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其中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new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为更新时用到的，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old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为回滚时用到的，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下面为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nginx.conf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vhosts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handlers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为重启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服务的命令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关于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回滚，需要在执行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playbook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之前先备份一下旧的配置，所以对于老配置文件的管理一定要严格，千万不能随便去修改线上机器的配置，并且要保证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new/files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下面的配置和线上的配置一致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先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把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nginx.conf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vhosts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目录放到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files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目录下面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cd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/usr/local/nginx/conf/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cp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-r nginx.conf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vhost 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etc/ansible/nginx_config/roles/new/files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管理配置文件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878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329320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/etc/ansible/nginx_config/roles/new/vars/main.yml 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定义变量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nginx_basedir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: /usr/local/nginx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/etc/ansible/nginx_config/roles/new/handlers/main.yml  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定义重新加载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restart nginx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shell: /etc/init.d/nginx reload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vim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/etc/ansible/nginx_config/roles/new/tasks/main.yml //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这是核心的任务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name: copy conf file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copy: src={{ item.src }} dest={{ nginx_basedir }}/{{ item.dest }} backup=yes owner=root group=root mode=0644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with_items: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{ src: nginx.conf, dest: conf/nginx.conf }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  - { src: vhosts, dest: conf/ }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notify: restart nginx</a:t>
            </a: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管理配置文件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296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385888" y="1647825"/>
            <a:ext cx="8950325" cy="4278092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/etc/ansible/nginx_config/update.yml // 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最后是定义总入口配置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hosts: testhost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roles: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- new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执行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ansible-playbook /etc/ansible/nginx_config/update.yml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而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回滚的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backup.yml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对应的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roles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old</a:t>
            </a:r>
          </a:p>
          <a:p>
            <a:pPr>
              <a:buFontTx/>
              <a:buChar char="•"/>
            </a:pP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rsync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-av  /etc/ansible/nginx_config/roles/new/ /etc/ansible/nginx_config/roles/old/</a:t>
            </a:r>
          </a:p>
          <a:p>
            <a:pPr>
              <a:buFontTx/>
              <a:buChar char="•"/>
            </a:pP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回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滚操作就是把旧的配置覆盖，然后重新加载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服务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, 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每次改动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nginx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配置文件之前先备份到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old</a:t>
            </a:r>
            <a:r>
              <a:rPr lang="zh-CN" altLang="en-US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里，对应目录为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etc/ansible/nginx_config/roles/old/files 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vim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etc/ansible/nginx_config/rollback.yml </a:t>
            </a: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// </a:t>
            </a:r>
            <a:r>
              <a:rPr lang="zh-CN" altLang="en-US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最后是定义总入口配置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---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 hosts: testhost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user: root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roles: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 - </a:t>
            </a:r>
            <a:r>
              <a:rPr lang="en-US" altLang="zh-CN" sz="16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old </a:t>
            </a:r>
            <a:endParaRPr lang="zh-CN" altLang="en-US" sz="16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7884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管理配置文件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7972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37856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130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上编辑配置文件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 /etc/salt/minion //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增加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master: aming-01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启动服务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start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salt-master; 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start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salt-minion</a:t>
            </a: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132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上编辑配置文件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 /etc/salt/minion //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增加</a:t>
            </a: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master: aming-01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启动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systemctl</a:t>
            </a: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start 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salt-minion</a:t>
            </a:r>
          </a:p>
          <a:p>
            <a:pPr>
              <a:buFontTx/>
              <a:buChar char="•"/>
            </a:pPr>
            <a:endParaRPr lang="en-US" altLang="zh-CN" sz="20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服务端监听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4505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4506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两个端口，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4505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为消息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发布的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端口，</a:t>
            </a:r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4506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为和客户端通信的端口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启动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相关服务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9110662" cy="37856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square"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端通信需要建立一个安全通道，传输过程需要加密，所以得配置认证，也是通过密钥对来加密解密的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在第一次启动时会在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pki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/minion/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下生成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minion.pem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和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minion.pub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，其中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.pub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为公钥，它会把公钥传输给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第一次启动时也会在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pki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下生成密钥对，当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接收到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传过来的公钥后，通过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salt-key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工具接受这个公钥，一旦接受后就会在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pki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/master/minions/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目录里存放刚刚接受的公钥，同时客户端也会接受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传过去的公钥，把它放在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/etc/salt/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pki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/minion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目录下，并命名为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minion_master.pub</a:t>
            </a: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以上过程需要借助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salt-key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工具来实现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执行如下命令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salt-key -a aming-01// -a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后面跟主机名，可以认证指定主机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salt-key -a aming-02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配置认证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3433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03132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-a 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后面跟主机名，认证指定主机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-A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认证所有主机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-r 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跟主机名，拒绝指定主机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-R 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拒绝所有主机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-d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跟主机名，删除指定主机认证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-D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删除全部主机认证</a:t>
            </a:r>
            <a:endParaRPr lang="en-US" altLang="zh-CN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-y </a:t>
            </a:r>
            <a:r>
              <a:rPr lang="zh-CN" altLang="en-US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省略掉交互，相当于直接按了</a:t>
            </a:r>
            <a:r>
              <a:rPr lang="en-US" altLang="zh-CN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y</a:t>
            </a:r>
            <a:endParaRPr lang="en-US" altLang="zh-CN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salt-key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命令用法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735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86232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'*'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test.ping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//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这里的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*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表示所有已经签名的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端，也可以指定一个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'aming-01' </a:t>
            </a:r>
            <a:r>
              <a:rPr lang="en-US" altLang="zh-CN" sz="2000" err="1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test.ping</a:t>
            </a:r>
            <a:endParaRPr lang="en-US" altLang="zh-CN" sz="2000" smtClean="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*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cmd.run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"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hostname"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说明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： 这里的*必须是在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master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上已经被接受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过认证的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客户端，可以通过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salt-key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查到，通常是我们已经设定的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id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值。关于这部分内容，它支持通配、列表以及正则。 比如两台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客户端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aming-01,aming-02,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那我们可以写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成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'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*',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salt 'aming-0[12]'  salt -L 'aming-01,aming-02'   salt -E '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aming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-(01|02</a:t>
            </a: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)'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等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形式，使用列表，即多个机器用逗号分隔，而且需要加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-L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，使用正则必须要带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-E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选项。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它还支持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-G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选项，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pillar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加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-I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选项，下面会介绍到。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zh-CN" altLang="en-US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远程执行命令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979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01"/>
          <p:cNvSpPr>
            <a:spLocks noChangeArrowheads="1"/>
          </p:cNvSpPr>
          <p:nvPr/>
        </p:nvSpPr>
        <p:spPr bwMode="auto">
          <a:xfrm>
            <a:off x="1404938" y="1714500"/>
            <a:ext cx="8950325" cy="2246767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pPr>
              <a:buFontTx/>
              <a:buChar char="•"/>
            </a:pP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是在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启动时收集到的一些信息，比如操作系统类型、网卡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ip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、内核版本、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cpu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架构等。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'aming-02' 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grains.ls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列出所有的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项目名字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salt 'aming-02' </a:t>
            </a:r>
            <a:r>
              <a:rPr lang="en-US" altLang="zh-CN" sz="2000" err="1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grains.items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列出所有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项目以及值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的信息并不是动态的，并不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会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实时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变更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它是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在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minion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启动时收集到的。</a:t>
            </a:r>
          </a:p>
          <a:p>
            <a:pPr>
              <a:buFontTx/>
              <a:buChar char="•"/>
            </a:pPr>
            <a:r>
              <a:rPr lang="zh-CN" altLang="en-US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我们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可以根据</a:t>
            </a:r>
            <a:r>
              <a:rPr lang="en-US" altLang="zh-CN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收集到的一些信息，做配置管理工作。</a:t>
            </a:r>
          </a:p>
          <a:p>
            <a:pPr>
              <a:buFontTx/>
              <a:buChar char="•"/>
            </a:pPr>
            <a:r>
              <a:rPr lang="en-US" altLang="zh-CN" sz="2000" smtClean="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 grains</a:t>
            </a:r>
            <a:r>
              <a:rPr lang="zh-CN" altLang="en-US" sz="2000">
                <a:solidFill>
                  <a:schemeClr val="bg1"/>
                </a:solidFill>
                <a:ea typeface="微软雅黑" pitchFamily="34" charset="-122"/>
                <a:sym typeface="微软雅黑" pitchFamily="34" charset="-122"/>
              </a:rPr>
              <a:t>支持自定义信息。</a:t>
            </a:r>
            <a:endParaRPr lang="en-US" altLang="zh-CN" sz="2000">
              <a:solidFill>
                <a:schemeClr val="bg1"/>
              </a:solidFill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Shape 201"/>
          <p:cNvSpPr>
            <a:spLocks noChangeArrowheads="1"/>
          </p:cNvSpPr>
          <p:nvPr/>
        </p:nvSpPr>
        <p:spPr bwMode="auto">
          <a:xfrm>
            <a:off x="1468438" y="811213"/>
            <a:ext cx="7854950" cy="7016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tIns="45719" rIns="45719" bIns="45719">
            <a:spAutoFit/>
          </a:bodyPr>
          <a:lstStyle/>
          <a:p>
            <a:r>
              <a:rPr lang="en-US" altLang="zh-CN" sz="400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saltstack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- grains</a:t>
            </a:r>
            <a:endParaRPr lang="zh-CN" altLang="en-US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841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bldLvl="0"/>
      <p:bldP spid="2" grpId="0" bldLvl="0" animBg="1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B9BD5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3953</Words>
  <Application>Microsoft Office PowerPoint</Application>
  <PresentationFormat>宽屏</PresentationFormat>
  <Paragraphs>451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Avenir Roman</vt:lpstr>
      <vt:lpstr>黑体</vt:lpstr>
      <vt:lpstr>宋体</vt:lpstr>
      <vt:lpstr>微软雅黑</vt:lpstr>
      <vt:lpstr>Arial</vt:lpstr>
      <vt:lpstr>Bookman Old Style</vt:lpstr>
      <vt:lpstr>Calibri</vt:lpstr>
      <vt:lpstr>Helvetica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150</cp:revision>
  <dcterms:created xsi:type="dcterms:W3CDTF">2016-04-13T02:37:00Z</dcterms:created>
  <dcterms:modified xsi:type="dcterms:W3CDTF">2017-10-29T03:51:12Z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