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7" r:id="rId3"/>
    <p:sldId id="306" r:id="rId4"/>
    <p:sldId id="308" r:id="rId5"/>
    <p:sldId id="309" r:id="rId6"/>
    <p:sldId id="310" r:id="rId7"/>
    <p:sldId id="311" r:id="rId8"/>
    <p:sldId id="318" r:id="rId9"/>
    <p:sldId id="316" r:id="rId10"/>
    <p:sldId id="313" r:id="rId11"/>
    <p:sldId id="314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37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1894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417268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7B7DCD-C952-42F9-BC8B-1A2953B6DE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BE78A2A-BA79-4ED3-8186-32B41050FE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8DB13-09E4-4AC2-BFEA-0B9B4ABE7A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9DF87-0013-4E67-AD60-7C2C0092B7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E1799-E3A6-461F-98CE-99E3E6A7EB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599E3-D4C4-4CE3-A16C-487C62F226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5C72E-DA0E-48F8-BA04-960BF6B8BF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8EB91-2C13-492A-A9A5-4A40FA8FF6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BFC1-7877-4B91-AF4C-CDE9290836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DA521-2E13-4C8A-8199-B26B995BB1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0E0A6-D59C-40CD-8267-A13A42E2C7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026B0-C503-4F26-85FF-E7DBDB14FF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1F65-7D21-4A00-84D4-9F7CB00B90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3DB6BAF-6346-4146-8164-3EDE91C859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AC3813E-1894-4CEB-9C78-CDB6F3BF05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94D4013-FB89-4E85-A5BA-56019108C8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E0E32DD-79AB-432F-B92F-E96251678C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7ECAED3-EC29-4AA0-88B7-CB0D194B11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F8CF90D-A60A-40B5-894A-8A503DC80A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fld id="{32E44B21-6FF1-4FD7-AE3C-424572B6FD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70" r:id="rId12"/>
    <p:sldLayoutId id="2147483669" r:id="rId13"/>
    <p:sldLayoutId id="2147483668" r:id="rId14"/>
    <p:sldLayoutId id="2147483667" r:id="rId15"/>
    <p:sldLayoutId id="2147483666" r:id="rId16"/>
    <p:sldLayoutId id="2147483665" r:id="rId17"/>
    <p:sldLayoutId id="2147483664" r:id="rId18"/>
    <p:sldLayoutId id="2147483663" r:id="rId19"/>
    <p:sldLayoutId id="2147483662" r:id="rId20"/>
    <p:sldLayoutId id="2147483661" r:id="rId21"/>
    <p:sldLayoutId id="214748366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marL="782638" indent="-325438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1890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>
            <a:spAutoFit/>
          </a:bodyPr>
          <a:lstStyle/>
          <a:p>
            <a:pPr algn="ctr"/>
            <a:r>
              <a:rPr lang="en-US" altLang="zh-CN" sz="7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7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入门</a:t>
            </a: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861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create  -it  centos6   bash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这样可以创建一个容器，但该容器并没有启动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start   container_id  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启动容器后，可以使用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ps  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查看到，有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start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就有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stop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restart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之前我们使用的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run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相当于先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create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再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start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run -it centos bash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 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这样进入了一个虚拟终端里面，我们可以运行一些命令，使用命令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exit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或者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ctrl d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退出该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bash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，当退出后这个容器也会停止。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run -d  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可以让容器在后台运行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比如：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run -d centos bash -c "while :; do echo "123"; sleep 2; done"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run --name web -itd centos bash // --name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给容器自定义名字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run --rm -it centos bash -c "sleep 30" //--rm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可以让容器退出后直接删除，在这里命令执行完容器就会退出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容器管理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861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logs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可以获取到容器的运行历史信息，用法如下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logs  container_id  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attach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可以进入一个后台运行的容器，比如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attach  container_id    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但是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attach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命令不算好用，比如我们想要退出终端，就得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exit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了，这样容器也就退出了，还有一种方法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exec -it container_id  bash  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可以临时打开一个虚拟终端，并且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exit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后，容器依然运行着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rm  container_id  //container_id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的时候查看到的，这样就可以把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container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删除，如果是运行的容器，可以加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-f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 export  container_id  &gt; file.tar  //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导出容器，可以迁移到其他机器上，需要导入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cat file.tar |docker import - aming_test  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这样会生成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aming_test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的镜像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容器管理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5542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pull registry  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下载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registry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镜像，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registy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官方提供的一个镜像，我们可以用它来创建本地的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私有仓库。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run -d -p 5000:5000 registry  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以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registry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镜像启动容器，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-p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会把容器的端口映射到宿主机上，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左边为宿主机监听端口，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右边为容器监听端口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curl 127.0.0.1:5000/v2/_catalog 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可以访问它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下面我们来把其中一个镜像上传到私有仓库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tag aming_test  172.7.15.113:5000/centos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标记一下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tag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，必须要带有私有仓库的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ip:port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仓库管理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782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push 172.7.15.113:5000/centos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把标记的镜像给推送到私有仓库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此时并不会成功，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Get https://172.7.15.113:5000/v2/: http: server gave HTTP response to HTTPS client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更改配置文件，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/etc/docker/daemon.json//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更改为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{ "insecure-registries":["172.7.15.113:5000"] }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systemctl restart docker 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ps -a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查看容器已经关闭，还需要启动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start  id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这里的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id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registry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容器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id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再次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push 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push 172.7.15.113:5000/centos 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curl 127.0.0.1:5001/v2/_catalog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可以查看到推送上来的镜像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仓库管理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702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1.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挂载本地的目录到容器里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run -tid -v /data/:/data centos bash //-v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用来指定挂载目录，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前面的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/data/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为宿主机本地目录，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后面的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/data/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为容器里的目录，会在容器中自动创建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2.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挂载数据卷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其实我们挂载目录的时候，可以指定容器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name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，如果不指定就随机定义了。比如上面我们没有指定，它就生成了一个名字为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relaxed_franklin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，这个名字可以使用命令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ps  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看最右侧一列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run -itd --volumes-from relaxed_franklin aming123 bash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这样，我们使用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aming123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镜像创建了新的容器，并且使用了 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relaxed_franklin  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容器的数据卷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5542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3.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定义数据卷容器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有时候，我们需要多个容器之间相互共享数据，类似于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里面的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NFS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，所以就可以搭建一个专门的数据卷容器，然后其他容器直接挂载该数据卷。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首先建立数据卷容器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run -itd -v /data/ --name testvol centos  bash  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注意这里的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/data/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是容器的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/data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目录，并非本地的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/data/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目录。 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然后让其他容器挂载该数据卷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run -itd  --volumes-from testvol aming123 bash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4005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备份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mkdir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/data/backup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run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--volumes-from testvol -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  /data/backup/:/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backup centos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tar cvf  /backup/data.tar /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data/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说明：首先我们需要使用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testvol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数据卷新开一个容器，同时我们还需要把本地的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/vol_data_backup/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目录挂载到该容器的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/backup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下，这样在容器中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/backup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目录里面新建的文件，我们就可以直接在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/data/backup/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目录中看到了。 然后再把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/data/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目录下面的文件打包到成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data.tar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文件放到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/backup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目录下面。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恢复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思路： 先新建一个数据卷容器，再建一个新的容器并挂载该数据卷容器，然后再把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tar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包解包。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新建数据卷容器：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run -itd -v /data/ --name testvol2 centos bash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挂载数据卷新建容器，并解包：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run --volumes-from testvol2  -v /data/backup/:/backup centos tar xf /backup/data.tar 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数据卷的备份与恢复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68438" y="1874838"/>
            <a:ext cx="4649787" cy="4062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solidFill>
              <a:srgbClr val="5B9BD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anchor="ctr">
            <a:spAutoFit/>
          </a:bodyPr>
          <a:lstStyle/>
          <a:p>
            <a:pPr latinLnBrk="1" hangingPunct="0"/>
            <a:endParaRPr lang="en-US" altLang="zh-CN">
              <a:solidFill>
                <a:srgbClr val="000000"/>
              </a:solidFill>
            </a:endParaRPr>
          </a:p>
          <a:p>
            <a:pPr latinLnBrk="1" hangingPunct="0"/>
            <a:endParaRPr lang="en-US" altLang="zh-CN">
              <a:solidFill>
                <a:srgbClr val="000000"/>
              </a:solidFill>
            </a:endParaRPr>
          </a:p>
          <a:p>
            <a:pPr latinLnBrk="1" hangingPunct="0"/>
            <a:endParaRPr lang="en-US" altLang="zh-CN">
              <a:solidFill>
                <a:srgbClr val="000000"/>
              </a:solidFill>
            </a:endParaRPr>
          </a:p>
          <a:p>
            <a:pPr latinLnBrk="1" hangingPunct="0"/>
            <a:endParaRPr lang="en-US" altLang="zh-CN">
              <a:solidFill>
                <a:srgbClr val="000000"/>
              </a:solidFill>
            </a:endParaRPr>
          </a:p>
          <a:p>
            <a:pPr latinLnBrk="1" hangingPunct="0"/>
            <a:endParaRPr lang="en-US" altLang="zh-CN">
              <a:solidFill>
                <a:srgbClr val="000000"/>
              </a:solidFill>
            </a:endParaRPr>
          </a:p>
          <a:p>
            <a:pPr latinLnBrk="1" hangingPunct="0"/>
            <a:endParaRPr lang="en-US" altLang="zh-CN">
              <a:solidFill>
                <a:srgbClr val="000000"/>
              </a:solidFill>
            </a:endParaRPr>
          </a:p>
          <a:p>
            <a:pPr latinLnBrk="1" hangingPunct="0"/>
            <a:endParaRPr lang="en-US" altLang="zh-CN">
              <a:solidFill>
                <a:srgbClr val="000000"/>
              </a:solidFill>
            </a:endParaRPr>
          </a:p>
          <a:p>
            <a:pPr latinLnBrk="1" hangingPunct="0"/>
            <a:endParaRPr lang="en-US" altLang="zh-CN">
              <a:solidFill>
                <a:srgbClr val="000000"/>
              </a:solidFill>
            </a:endParaRPr>
          </a:p>
          <a:p>
            <a:pPr latinLnBrk="1" hangingPunct="0"/>
            <a:endParaRPr lang="en-US" altLang="zh-CN">
              <a:solidFill>
                <a:srgbClr val="000000"/>
              </a:solidFill>
            </a:endParaRPr>
          </a:p>
          <a:p>
            <a:pPr latinLnBrk="1" hangingPunct="0"/>
            <a:endParaRPr lang="en-US" altLang="zh-CN">
              <a:solidFill>
                <a:srgbClr val="000000"/>
              </a:solidFill>
            </a:endParaRPr>
          </a:p>
          <a:p>
            <a:pPr latinLnBrk="1" hangingPunct="0"/>
            <a:endParaRPr lang="en-US" altLang="zh-CN">
              <a:solidFill>
                <a:srgbClr val="000000"/>
              </a:solidFill>
            </a:endParaRPr>
          </a:p>
          <a:p>
            <a:pPr latinLnBrk="1" hangingPunct="0"/>
            <a:endParaRPr lang="en-US" altLang="zh-CN">
              <a:solidFill>
                <a:srgbClr val="000000"/>
              </a:solidFill>
            </a:endParaRPr>
          </a:p>
          <a:p>
            <a:pPr latinLnBrk="1" hangingPunct="0"/>
            <a:endParaRPr lang="en-US" altLang="zh-CN">
              <a:solidFill>
                <a:srgbClr val="000000"/>
              </a:solidFill>
            </a:endParaRPr>
          </a:p>
          <a:p>
            <a:pPr latinLnBrk="1" hangingPunct="0"/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隶书" pitchFamily="49" charset="-122"/>
                <a:ea typeface="隶书" pitchFamily="49" charset="-122"/>
                <a:cs typeface="Calibri" pitchFamily="34" charset="0"/>
              </a:rPr>
              <a:t>宿主机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数据卷的备份与恢复</a:t>
            </a:r>
          </a:p>
        </p:txBody>
      </p:sp>
      <p:sp>
        <p:nvSpPr>
          <p:cNvPr id="5" name="矩形 4"/>
          <p:cNvSpPr/>
          <p:nvPr/>
        </p:nvSpPr>
        <p:spPr>
          <a:xfrm>
            <a:off x="4167188" y="2197100"/>
            <a:ext cx="1620837" cy="369888"/>
          </a:xfrm>
          <a:prstGeom prst="rect">
            <a:avLst/>
          </a:prstGeom>
          <a:solidFill>
            <a:schemeClr val="accent2"/>
          </a:solidFill>
          <a:ln w="12700" cap="flat">
            <a:solidFill>
              <a:srgbClr val="5B9BD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anchor="ctr">
            <a:spAutoFit/>
          </a:bodyPr>
          <a:lstStyle/>
          <a:p>
            <a:pPr latinLnBrk="1" hangingPunct="0"/>
            <a:r>
              <a:rPr lang="en-US" altLang="zh-CN">
                <a:solidFill>
                  <a:srgbClr val="000000"/>
                </a:solidFill>
              </a:rPr>
              <a:t>/data/backup/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3012" name="组合 3"/>
          <p:cNvGrpSpPr>
            <a:grpSpLocks/>
          </p:cNvGrpSpPr>
          <p:nvPr/>
        </p:nvGrpSpPr>
        <p:grpSpPr bwMode="auto">
          <a:xfrm>
            <a:off x="1798638" y="2978150"/>
            <a:ext cx="3989387" cy="2030413"/>
            <a:chOff x="1799181" y="2977916"/>
            <a:chExt cx="3988527" cy="2031323"/>
          </a:xfrm>
        </p:grpSpPr>
        <p:sp>
          <p:nvSpPr>
            <p:cNvPr id="6" name="矩形 5"/>
            <p:cNvSpPr/>
            <p:nvPr/>
          </p:nvSpPr>
          <p:spPr>
            <a:xfrm>
              <a:off x="4167220" y="2977916"/>
              <a:ext cx="1620488" cy="2031323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5B9BD5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lIns="45719" tIns="45719" rIns="45719" bIns="45719" anchor="ctr">
              <a:spAutoFit/>
            </a:bodyPr>
            <a:lstStyle/>
            <a:p>
              <a:pPr latinLnBrk="1" hangingPunct="0"/>
              <a:endParaRPr lang="en-US" altLang="zh-CN">
                <a:solidFill>
                  <a:srgbClr val="000000"/>
                </a:solidFill>
              </a:endParaRPr>
            </a:p>
            <a:p>
              <a:pPr latinLnBrk="1" hangingPunct="0"/>
              <a:endParaRPr lang="en-US" altLang="zh-CN">
                <a:solidFill>
                  <a:srgbClr val="000000"/>
                </a:solidFill>
              </a:endParaRPr>
            </a:p>
            <a:p>
              <a:pPr latinLnBrk="1" hangingPunct="0"/>
              <a:endParaRPr lang="en-US" altLang="zh-CN">
                <a:solidFill>
                  <a:srgbClr val="000000"/>
                </a:solidFill>
              </a:endParaRPr>
            </a:p>
            <a:p>
              <a:pPr latinLnBrk="1" hangingPunct="0"/>
              <a:endParaRPr lang="en-US" altLang="zh-CN">
                <a:solidFill>
                  <a:srgbClr val="000000"/>
                </a:solidFill>
              </a:endParaRPr>
            </a:p>
            <a:p>
              <a:pPr latinLnBrk="1" hangingPunct="0"/>
              <a:endParaRPr lang="en-US" altLang="zh-CN">
                <a:solidFill>
                  <a:srgbClr val="000000"/>
                </a:solidFill>
              </a:endParaRPr>
            </a:p>
            <a:p>
              <a:pPr latinLnBrk="1" hangingPunct="0"/>
              <a:endParaRPr lang="en-US" altLang="zh-CN">
                <a:solidFill>
                  <a:srgbClr val="000000"/>
                </a:solidFill>
              </a:endParaRPr>
            </a:p>
            <a:p>
              <a:pPr latinLnBrk="1" hangingPunct="0"/>
              <a:r>
                <a:rPr lang="zh-CN" altLang="en-US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  <a:cs typeface="Calibri" pitchFamily="34" charset="0"/>
                </a:rPr>
                <a:t>新建容器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314826" y="3935608"/>
              <a:ext cx="761836" cy="368465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5B9BD5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lIns="45719" tIns="45719" rIns="45719" bIns="45719" anchor="ctr">
              <a:spAutoFit/>
            </a:bodyPr>
            <a:lstStyle/>
            <a:p>
              <a:pPr latinLnBrk="1" hangingPunct="0"/>
              <a:r>
                <a:rPr lang="en-US" altLang="zh-CN">
                  <a:solidFill>
                    <a:srgbClr val="000000"/>
                  </a:solidFill>
                </a:rPr>
                <a:t>/data/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99181" y="2977916"/>
              <a:ext cx="1620488" cy="2031323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5B9BD5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lIns="45719" tIns="45719" rIns="45719" bIns="45719" anchor="ctr">
              <a:spAutoFit/>
            </a:bodyPr>
            <a:lstStyle/>
            <a:p>
              <a:pPr latinLnBrk="1" hangingPunct="0"/>
              <a:endParaRPr lang="en-US" altLang="zh-CN">
                <a:solidFill>
                  <a:srgbClr val="000000"/>
                </a:solidFill>
              </a:endParaRPr>
            </a:p>
            <a:p>
              <a:pPr latinLnBrk="1" hangingPunct="0"/>
              <a:endParaRPr lang="en-US" altLang="zh-CN">
                <a:solidFill>
                  <a:srgbClr val="000000"/>
                </a:solidFill>
              </a:endParaRPr>
            </a:p>
            <a:p>
              <a:pPr latinLnBrk="1" hangingPunct="0"/>
              <a:endParaRPr lang="en-US" altLang="zh-CN">
                <a:solidFill>
                  <a:srgbClr val="000000"/>
                </a:solidFill>
              </a:endParaRPr>
            </a:p>
            <a:p>
              <a:pPr latinLnBrk="1" hangingPunct="0"/>
              <a:endParaRPr lang="en-US" altLang="zh-CN">
                <a:solidFill>
                  <a:srgbClr val="000000"/>
                </a:solidFill>
              </a:endParaRPr>
            </a:p>
            <a:p>
              <a:pPr latinLnBrk="1" hangingPunct="0"/>
              <a:endParaRPr lang="en-US" altLang="zh-CN">
                <a:solidFill>
                  <a:srgbClr val="000000"/>
                </a:solidFill>
              </a:endParaRPr>
            </a:p>
            <a:p>
              <a:pPr latinLnBrk="1" hangingPunct="0"/>
              <a:endParaRPr lang="en-US" altLang="zh-CN">
                <a:solidFill>
                  <a:srgbClr val="000000"/>
                </a:solidFill>
              </a:endParaRPr>
            </a:p>
            <a:p>
              <a:pPr latinLnBrk="1" hangingPunct="0"/>
              <a:r>
                <a:rPr lang="zh-CN" altLang="en-US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  <a:cs typeface="Calibri" pitchFamily="34" charset="0"/>
                </a:rPr>
                <a:t>数据卷容器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857905" y="3073209"/>
              <a:ext cx="763423" cy="370054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5B9BD5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lIns="45719" tIns="45719" rIns="45719" bIns="45719" anchor="ctr">
              <a:spAutoFit/>
            </a:bodyPr>
            <a:lstStyle/>
            <a:p>
              <a:pPr latinLnBrk="1" hangingPunct="0"/>
              <a:r>
                <a:rPr lang="en-US" altLang="zh-CN">
                  <a:solidFill>
                    <a:srgbClr val="000000"/>
                  </a:solidFill>
                </a:rPr>
                <a:t>/data/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14826" y="3095444"/>
              <a:ext cx="953882" cy="370054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5B9BD5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lIns="45719" tIns="45719" rIns="45719" bIns="45719" anchor="ctr">
              <a:spAutoFit/>
            </a:bodyPr>
            <a:lstStyle/>
            <a:p>
              <a:pPr latinLnBrk="1" hangingPunct="0"/>
              <a:r>
                <a:rPr lang="en-US" altLang="zh-CN">
                  <a:solidFill>
                    <a:srgbClr val="000000"/>
                  </a:solidFill>
                </a:rPr>
                <a:t>/backup/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4870450" y="2535238"/>
            <a:ext cx="0" cy="619125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triangle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>
            <a:stCxn id="10" idx="3"/>
            <a:endCxn id="7" idx="1"/>
          </p:cNvCxnSpPr>
          <p:nvPr/>
        </p:nvCxnSpPr>
        <p:spPr>
          <a:xfrm>
            <a:off x="2620963" y="3259138"/>
            <a:ext cx="1693862" cy="860425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triangle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/>
          <p:nvPr/>
        </p:nvCxnSpPr>
        <p:spPr>
          <a:xfrm>
            <a:off x="4791075" y="3492500"/>
            <a:ext cx="0" cy="412750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triangle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702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host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模式，使用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run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时使用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--net=host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指定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使用的网络实际上和宿主机一样，在容器内看到的网卡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是宿主机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container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模式，使用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--net=container:container_id/container_name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多个容器使用共同的网络，看到的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是一样的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none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模式，使用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--net=none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指定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这种模式下，不会配置任何网络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bridge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模式，使用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--net=bridge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指定默认模式，不用指定默认就是这种网络模式。这种模式会为每个容器分配一个独立的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Network Namespace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。类似于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vmware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nat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网络模式。同一个宿主机上的所有容器会在同一个网段下，相互之间是可以通信的。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网络模式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4005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首先使用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centos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镜像新建一个容器，然后在该容器中安装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服务，并启动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再把该容器导成一个新的镜像（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centos-httpd)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，然后再使用新镜像创建容器，并指定端口映射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run -itd -p 5123:80 centos-httpd bash  //-p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可以指定端口映射，本例中将容器的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80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端口映射为本地的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5123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端口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exec -it container_id  bash 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启动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 -k start 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编辑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1.html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/var/www/html/1.html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随便写点东西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退出该容器：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exit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测试：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curl 127.0.0.1:5123/1.html 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-p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后面也支持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IP:port:ip:port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的格式，比如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-p 127.0.0.1:8080:80 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也可以不写本地的端口，只写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，这样会随意分配一个端口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-p 127.0.0.1::80 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注意这里是两个冒号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网络管理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外部访问容器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702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官网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www.docker.com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github  https://github.com/docker/docker.github.io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开源的容器引擎，可以让开发者打包应用以及依赖的库，然后发布到任何流行的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发行版上，移植很方便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由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go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语言编写，基于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apache2.0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协议发布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 kernel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，要想在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win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下运行需要借助一个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vm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（虚拟机）来实现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2013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年开始，近些年发展迅猛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docker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从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1.13x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开始，版本分为社区版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ce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和企业版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ee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，并且基于年月的时间线形式，当前最新稳定版为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17.09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参考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http://blog.csdn.net/chenhaifeng2016/article/details/68062414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介绍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193899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新建的容器，启动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或者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服务的时候会报错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Failed to get D-Bus connection: Operation not permitted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这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是因为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dbus-daemon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没有启动，解决该问题可以这样做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启动容器时，要加上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--privileged -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"container=docker"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，并且最后面的命令改为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/usr/sbin/init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run -itd --privileged -e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"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container=docker" centos_with_nginx /usr/sbin/init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788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Operation 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not permitted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628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278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为了使本地网络中的机器和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容器更方便的通信，我们经常会有将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容器配置到和主机同一网段的需求。这个需求其实很容易实现，我们只要将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容器和宿主机的网卡桥接起来，再给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容器配上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就可以了。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cd /etc/sysconfig/network-scripts/; cp ifcfg-eth0  ifcfg-br0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 ifcfg-eth0 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增加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BRIDGE=br0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，删除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IPADDR,NETMASK,GATEWAY,DNS1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 ifcfg-br0//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修改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DEVICE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br0,Type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Bridge,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把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eth0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的网络设置设置到这里来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systemctl restart network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安装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pipwork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git clone https://github.com/jpetazzo/pipework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cp pipework/pipework /usr/local/bin/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开启一个容器 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run -itd --net=none --name aming123 centos_with_nettool  bash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pipework br0  aming123 172.7.15.201/24@172.7.15.3  #201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为容器的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@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后面的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为网关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exec -it aming123 bash #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进去后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ifconfig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查看就可以看到新添加的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网络管理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配置桥接网络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544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1. FROM  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指定基于哪个基础镜像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格式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FROM &lt;image&gt;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或者  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FROM &lt;image&gt;:&lt;tag&gt;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  比如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FROM centos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FROM centos:latest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2. MAINTAINER  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指定作者信息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格式  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MAINTAIN &lt;name&gt; 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，比如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MAINTAINER  aming  aming@aminglinux.com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3. RUN  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镜像操作指令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格式为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RUN &lt;command&gt;  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或者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RUN [“executable”, “param1”, “param2”]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，比如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RUN  yum install  httpd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RUN ["/bin/bash", "-c", "echo hello"]</a:t>
            </a:r>
          </a:p>
          <a:p>
            <a:pPr>
              <a:buFontTx/>
              <a:buChar char="•"/>
            </a:pP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noProof="1">
                <a:solidFill>
                  <a:schemeClr val="bg1"/>
                </a:solidFill>
              </a:rPr>
              <a:t>Dockerfile</a:t>
            </a:r>
            <a:r>
              <a:rPr lang="zh-CN" altLang="en-US" sz="4000" noProof="1">
                <a:solidFill>
                  <a:schemeClr val="bg1"/>
                </a:solidFill>
              </a:rPr>
              <a:t>创建镜像 </a:t>
            </a:r>
            <a:r>
              <a:rPr lang="zh-CN" altLang="zh-CN" sz="4000" noProof="1">
                <a:solidFill>
                  <a:schemeClr val="bg1"/>
                </a:solidFill>
              </a:rPr>
              <a:t>–</a:t>
            </a:r>
            <a:r>
              <a:rPr lang="en-US" altLang="zh-CN" sz="4000" noProof="1">
                <a:solidFill>
                  <a:schemeClr val="bg1"/>
                </a:solidFill>
              </a:rPr>
              <a:t> Dockerfile</a:t>
            </a:r>
            <a:r>
              <a:rPr lang="zh-CN" altLang="en-US" sz="4000" noProof="1">
                <a:solidFill>
                  <a:schemeClr val="bg1"/>
                </a:solidFill>
              </a:rPr>
              <a:t>格式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7085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4. CMD  //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三种格式：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CMD ["executable", "param1", "param2"]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CMD command param1 param2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CMD ["param1", "param2"]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RUN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CMD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看起来挺像，但是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CMD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用来指定容器启动时用到的命令，只能有一条。比如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CMD ["/bin/bash", "/usr/local/nginx/sbin/nginx", "-c", "/usr/local/nginx/conf/nginx.conf"]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5. EXPOSE  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格式为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EXPOSE &lt;port&gt; [&lt;port&gt;...] ,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比如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EXPOSE 22 80 8443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这个用来指定要映射出去的端口，比如容器内部我们启动了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sshd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，所以我们需要把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22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80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端口暴漏出去。这个需要配合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-P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（大写）来工作，也就是说在启动容器时，需要加上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-P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，让它自动分配。如果想指定具体的端口，也可以使用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-p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（小写）来指定。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noProof="1">
                <a:solidFill>
                  <a:schemeClr val="bg1"/>
                </a:solidFill>
              </a:rPr>
              <a:t>Dockerfile</a:t>
            </a:r>
            <a:r>
              <a:rPr lang="zh-CN" altLang="en-US" sz="4000" noProof="1">
                <a:solidFill>
                  <a:schemeClr val="bg1"/>
                </a:solidFill>
              </a:rPr>
              <a:t>创建镜像 </a:t>
            </a:r>
            <a:r>
              <a:rPr lang="zh-CN" altLang="zh-CN" sz="4000" noProof="1">
                <a:solidFill>
                  <a:schemeClr val="bg1"/>
                </a:solidFill>
              </a:rPr>
              <a:t>–</a:t>
            </a:r>
            <a:r>
              <a:rPr lang="en-US" altLang="zh-CN" sz="4000" noProof="1">
                <a:solidFill>
                  <a:schemeClr val="bg1"/>
                </a:solidFill>
              </a:rPr>
              <a:t> Dockerfile</a:t>
            </a:r>
            <a:r>
              <a:rPr lang="zh-CN" altLang="en-US" sz="4000" noProof="1">
                <a:solidFill>
                  <a:schemeClr val="bg1"/>
                </a:solidFill>
              </a:rPr>
              <a:t>格式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0941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6. ENV  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格式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ENV  &lt;key&gt; &lt;value&gt;,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比如  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ENV PATH /usr/local/mysql/bin:$PATH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它主要是为后续的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RUN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指令提供一个环境变量，我们也可以定义一些自定义的变量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ENV MYSQL_version 5.6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7. ADD  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格式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add &lt;src&gt; &lt;dest&gt;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将本地的一个文件或目录拷贝到容器的某个目录里。 其中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src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Dockerfile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所在目录的相对路径，它也可以是一个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url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。比如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ADD &lt;conf/vhosts&gt; &lt;/usr/local/nginx/conf&gt;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8. COPY  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格式同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add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使用方法和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add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一样，不同的是，它不支持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url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noProof="1">
                <a:solidFill>
                  <a:schemeClr val="bg1"/>
                </a:solidFill>
              </a:rPr>
              <a:t>Dockerfile</a:t>
            </a:r>
            <a:r>
              <a:rPr lang="zh-CN" altLang="en-US" sz="4000" noProof="1">
                <a:solidFill>
                  <a:schemeClr val="bg1"/>
                </a:solidFill>
              </a:rPr>
              <a:t>创建镜像 </a:t>
            </a:r>
            <a:r>
              <a:rPr lang="zh-CN" altLang="zh-CN" sz="4000" noProof="1">
                <a:solidFill>
                  <a:schemeClr val="bg1"/>
                </a:solidFill>
              </a:rPr>
              <a:t>–</a:t>
            </a:r>
            <a:r>
              <a:rPr lang="en-US" altLang="zh-CN" sz="4000" noProof="1">
                <a:solidFill>
                  <a:schemeClr val="bg1"/>
                </a:solidFill>
              </a:rPr>
              <a:t> Dockerfile</a:t>
            </a:r>
            <a:r>
              <a:rPr lang="zh-CN" altLang="en-US" sz="4000" noProof="1">
                <a:solidFill>
                  <a:schemeClr val="bg1"/>
                </a:solidFill>
              </a:rPr>
              <a:t>格式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0941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9. ENTRYPOINT  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格式类似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CMD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容器启动时要执行的命令，它和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CMD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很像，也是只有一条生效，如果写多个只有最后一条有效。和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CMD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不同是：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CMD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是可以被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run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指令覆盖的，而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ENTRYPOINT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不能覆盖。比如，容器名字为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我们在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Dockerfile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中指定如下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CMD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CMD ["/bin/echo", "test"]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启动容器的命令是  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run aming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这样会输出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假如启动容器的命令是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run -it aming  /bin/bash  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什么都不会输出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ENTRYPOINT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不会被覆盖，而且会比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CMD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或者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run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指定的命令要靠前执行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ENTRYPOINT ["echo", "test"]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run -it aming  123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则会输出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  123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，这相当于要执行命令  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echo test  123 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noProof="1">
                <a:solidFill>
                  <a:schemeClr val="bg1"/>
                </a:solidFill>
              </a:rPr>
              <a:t>Dockerfile</a:t>
            </a:r>
            <a:r>
              <a:rPr lang="zh-CN" altLang="en-US" sz="4000" noProof="1">
                <a:solidFill>
                  <a:schemeClr val="bg1"/>
                </a:solidFill>
              </a:rPr>
              <a:t>创建镜像 </a:t>
            </a:r>
            <a:r>
              <a:rPr lang="zh-CN" altLang="zh-CN" sz="4000" noProof="1">
                <a:solidFill>
                  <a:schemeClr val="bg1"/>
                </a:solidFill>
              </a:rPr>
              <a:t>–</a:t>
            </a:r>
            <a:r>
              <a:rPr lang="en-US" altLang="zh-CN" sz="4000" noProof="1">
                <a:solidFill>
                  <a:schemeClr val="bg1"/>
                </a:solidFill>
              </a:rPr>
              <a:t> Dockerfile</a:t>
            </a:r>
            <a:r>
              <a:rPr lang="zh-CN" altLang="en-US" sz="4000" noProof="1">
                <a:solidFill>
                  <a:schemeClr val="bg1"/>
                </a:solidFill>
              </a:rPr>
              <a:t>格式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8622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10. VOLUME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格式  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VOLUME ["/data"]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创建一个可以从本地主机或其他容器挂载的挂载点。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11. USER  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格式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USER daemon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指定运行容器的用户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12. WORKDIR  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格式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WORKDIR  /path/to/workdir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为后续的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RUN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CMD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或者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ENTRYPOINT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指定工作目录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noProof="1">
                <a:solidFill>
                  <a:schemeClr val="bg1"/>
                </a:solidFill>
              </a:rPr>
              <a:t>Dockerfile</a:t>
            </a:r>
            <a:r>
              <a:rPr lang="zh-CN" altLang="en-US" sz="4000" noProof="1">
                <a:solidFill>
                  <a:schemeClr val="bg1"/>
                </a:solidFill>
              </a:rPr>
              <a:t>创建镜像 </a:t>
            </a:r>
            <a:r>
              <a:rPr lang="zh-CN" altLang="zh-CN" sz="4000" noProof="1">
                <a:solidFill>
                  <a:schemeClr val="bg1"/>
                </a:solidFill>
              </a:rPr>
              <a:t>–</a:t>
            </a:r>
            <a:r>
              <a:rPr lang="en-US" altLang="zh-CN" sz="4000" noProof="1">
                <a:solidFill>
                  <a:schemeClr val="bg1"/>
                </a:solidFill>
              </a:rPr>
              <a:t> Dockerfile</a:t>
            </a:r>
            <a:r>
              <a:rPr lang="zh-CN" altLang="en-US" sz="4000" noProof="1">
                <a:solidFill>
                  <a:schemeClr val="bg1"/>
                </a:solidFill>
              </a:rPr>
              <a:t>格式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861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先下载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的配置文件 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wget http://www.apelearn.com/study_v2/.nginx_conf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vim Dockerfile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内容如下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## Set the base image to CentOS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FROM centos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# File Author / Maintainer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MAINTAINER aming aming@aminglinux.com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# Install necessary tools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RUN yum install -y pcre-devel wget net-tools gcc zlib zlib-devel make openssl-devel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# Install Nginx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ADD http://nginx.org/download/nginx-1.8.0.tar.gz .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RUN tar zxvf nginx-1.8.0.tar.gz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noProof="1">
                <a:solidFill>
                  <a:schemeClr val="bg1"/>
                </a:solidFill>
              </a:rPr>
              <a:t>Dockerfile</a:t>
            </a:r>
            <a:r>
              <a:rPr lang="zh-CN" altLang="en-US" sz="4000" noProof="1">
                <a:solidFill>
                  <a:schemeClr val="bg1"/>
                </a:solidFill>
              </a:rPr>
              <a:t>创建镜像 </a:t>
            </a:r>
            <a:r>
              <a:rPr lang="zh-CN" altLang="zh-CN" sz="4000" noProof="1">
                <a:solidFill>
                  <a:schemeClr val="bg1"/>
                </a:solidFill>
              </a:rPr>
              <a:t>–</a:t>
            </a:r>
            <a:r>
              <a:rPr lang="en-US" altLang="zh-CN" sz="4000" noProof="1">
                <a:solidFill>
                  <a:schemeClr val="bg1"/>
                </a:solidFill>
              </a:rPr>
              <a:t> Dockerfile</a:t>
            </a:r>
            <a:r>
              <a:rPr lang="zh-CN" altLang="en-US" sz="4000" noProof="1">
                <a:solidFill>
                  <a:schemeClr val="bg1"/>
                </a:solidFill>
              </a:rPr>
              <a:t>示例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0941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RUN mkdir -p /usr/local/nginx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RUN cd nginx-1.8.0 &amp;&amp; ./configure --prefix=/usr/local/nginx &amp;&amp; make &amp;&amp; make install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RUN rm -fv /usr/local/nginx/conf/nginx.conf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COPY .nginx_conf /usr/local/nginx/conf/nginx.conf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# Expose ports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EXPOSE 80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# Set the default command to execute when creating a new container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ENTRYPOINT /usr/local/nginx/sbin/nginx &amp;&amp; tail -f /etc/passwd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创建镜像：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build -t centos_nginx  .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 images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可以看到我们新建的镜像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run -itd -p 8088:80 centos_nginx bash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noProof="1">
                <a:solidFill>
                  <a:schemeClr val="bg1"/>
                </a:solidFill>
              </a:rPr>
              <a:t>Dockerfile</a:t>
            </a:r>
            <a:r>
              <a:rPr lang="zh-CN" altLang="en-US" sz="4000" noProof="1">
                <a:solidFill>
                  <a:schemeClr val="bg1"/>
                </a:solidFill>
              </a:rPr>
              <a:t>创建镜像 </a:t>
            </a:r>
            <a:r>
              <a:rPr lang="zh-CN" altLang="zh-CN" sz="4000" noProof="1">
                <a:solidFill>
                  <a:schemeClr val="bg1"/>
                </a:solidFill>
              </a:rPr>
              <a:t>–</a:t>
            </a:r>
            <a:r>
              <a:rPr lang="en-US" altLang="zh-CN" sz="4000" noProof="1">
                <a:solidFill>
                  <a:schemeClr val="bg1"/>
                </a:solidFill>
              </a:rPr>
              <a:t> Dockerfile</a:t>
            </a:r>
            <a:r>
              <a:rPr lang="zh-CN" altLang="en-US" sz="4000" noProof="1">
                <a:solidFill>
                  <a:schemeClr val="bg1"/>
                </a:solidFill>
              </a:rPr>
              <a:t>示例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195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compose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可以方便我们快捷高效地管理容器的启动、停止、重启等操作，它类似于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下的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shell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脚本，基于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yaml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语法，在该文件里我们可以描述应用的架构，比如用什么镜像、数据卷、网络模式、监听端口等信息。我们可以在一个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compose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文件中定义一个多容器的应用（比如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jumpserver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），然后通过该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compose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来启动这个应用。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compose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方法如下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curl -L https://github.com/docker/compose/releases/download/1.17.0-rc1/docker-compose-`uname -s`-`uname -m` &gt; /usr/local/bin/docker-compose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chmod 755 !$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docker-compose version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查看版本信息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Compose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区分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Version 1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Version 2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Compose 1.6.0+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，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Docker Engine 1.10.0+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）。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Version 2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支持更多的指令。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Version 1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没有声明版本默认是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"version 1"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。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Version 1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将来会被弃用。</a:t>
            </a:r>
            <a:endParaRPr lang="en-US" altLang="zh-CN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noProof="1">
                <a:solidFill>
                  <a:schemeClr val="bg1"/>
                </a:solidFill>
              </a:rPr>
              <a:t>用</a:t>
            </a:r>
            <a:r>
              <a:rPr lang="en-US" altLang="zh-CN" sz="4000" noProof="1">
                <a:solidFill>
                  <a:schemeClr val="bg1"/>
                </a:solidFill>
              </a:rPr>
              <a:t>Docker compose</a:t>
            </a:r>
            <a:r>
              <a:rPr lang="zh-CN" altLang="en-US" sz="4000" noProof="1">
                <a:solidFill>
                  <a:schemeClr val="bg1"/>
                </a:solidFill>
              </a:rPr>
              <a:t>部署服务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和传统的虚拟化比较</a:t>
            </a:r>
          </a:p>
        </p:txBody>
      </p:sp>
      <p:pic>
        <p:nvPicPr>
          <p:cNvPr id="28674" name="图片 3" descr="virtualiz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163" y="1512888"/>
            <a:ext cx="6592887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图片 4" descr="do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8450" y="4129088"/>
            <a:ext cx="656431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55454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vim docker-compose.yml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内容到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https://coding.net/u/aminglinux/p/yuanke_centos7/git/blob/master/25docker/docker-compose.yml 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查看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docker-compose up -d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可以启动两个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容器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docker-compose --help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docker-compose ps/down/stop/start/rm 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关于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docker-compose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语法的参考文档 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http://www.web3.xin/index/article/182.html</a:t>
            </a:r>
            <a:endParaRPr lang="zh-CN" altLang="en-US" sz="200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noProof="1">
                <a:solidFill>
                  <a:schemeClr val="bg1"/>
                </a:solidFill>
              </a:rPr>
              <a:t>用</a:t>
            </a:r>
            <a:r>
              <a:rPr lang="en-US" altLang="zh-CN" sz="4000" noProof="1">
                <a:solidFill>
                  <a:schemeClr val="bg1"/>
                </a:solidFill>
              </a:rPr>
              <a:t>Docker compose</a:t>
            </a:r>
            <a:r>
              <a:rPr lang="zh-CN" altLang="en-US" sz="4000" noProof="1">
                <a:solidFill>
                  <a:schemeClr val="bg1"/>
                </a:solidFill>
              </a:rPr>
              <a:t>部署服务 </a:t>
            </a:r>
            <a:r>
              <a:rPr lang="zh-CN" altLang="zh-CN" sz="4000" noProof="1">
                <a:solidFill>
                  <a:schemeClr val="bg1"/>
                </a:solidFill>
              </a:rPr>
              <a:t>– </a:t>
            </a:r>
            <a:r>
              <a:rPr lang="zh-CN" altLang="en-US" sz="4000" noProof="1">
                <a:solidFill>
                  <a:schemeClr val="bg1"/>
                </a:solidFill>
              </a:rPr>
              <a:t>示例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4605337" cy="25542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启动非常快，秒级实现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资源利用率高，一台高配置服务器可以跑上千个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容器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更快的交付和部署，一次创建和配置后，可以在任意地方运行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内核级别的虚拟化，不需要额外的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hypevisor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支持，会有更高的性能和效率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易迁移，平台依赖性不强</a:t>
            </a:r>
            <a:endParaRPr lang="en-US" altLang="zh-CN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的优势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9699" name="图片 3" descr="dockeryoush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7950" y="2068513"/>
            <a:ext cx="44386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6781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镜像，</a:t>
            </a:r>
            <a:r>
              <a:rPr lang="zh-CN" altLang="en-US" sz="2400">
                <a:solidFill>
                  <a:schemeClr val="bg1"/>
                </a:solidFill>
                <a:latin typeface="宋体" charset="-122"/>
              </a:rPr>
              <a:t>是一个只读的模板，类似于安装系统用到的那个</a:t>
            </a:r>
            <a:r>
              <a:rPr lang="en-US" altLang="zh-CN" sz="2400">
                <a:solidFill>
                  <a:schemeClr val="bg1"/>
                </a:solidFill>
                <a:latin typeface="宋体" charset="-122"/>
              </a:rPr>
              <a:t>iso</a:t>
            </a:r>
            <a:r>
              <a:rPr lang="zh-CN" altLang="en-US" sz="2400">
                <a:solidFill>
                  <a:schemeClr val="bg1"/>
                </a:solidFill>
                <a:latin typeface="宋体" charset="-122"/>
              </a:rPr>
              <a:t>文件，我们通过镜像来完成各种应用的部署。</a:t>
            </a:r>
            <a:endParaRPr lang="en-US" altLang="zh-CN" sz="2400">
              <a:solidFill>
                <a:schemeClr val="bg1"/>
              </a:solidFill>
              <a:latin typeface="宋体" charset="-122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宋体" charset="-122"/>
              </a:rPr>
              <a:t> 容器，镜像类似于操作系统，而容器类似于虚拟机本身。它可以被启动、开始、停止、删除等操作，每个容器都是相互隔离的。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宋体" charset="-122"/>
              </a:rPr>
              <a:t>仓库，存放镜像的一个场所，仓库分为公开仓库和私有仓库。 最大的公开仓库是</a:t>
            </a:r>
            <a:r>
              <a:rPr lang="en-US" altLang="zh-CN" sz="2400">
                <a:solidFill>
                  <a:schemeClr val="bg1"/>
                </a:solidFill>
                <a:latin typeface="宋体" charset="-122"/>
              </a:rPr>
              <a:t>Docker hub</a:t>
            </a:r>
            <a:r>
              <a:rPr lang="zh-CN" altLang="en-US" sz="2400">
                <a:solidFill>
                  <a:schemeClr val="bg1"/>
                </a:solidFill>
                <a:latin typeface="宋体" charset="-122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宋体" charset="-122"/>
              </a:rPr>
              <a:t>hub</a:t>
            </a:r>
            <a:r>
              <a:rPr lang="en-US" altLang="zh-CN" sz="2400">
                <a:solidFill>
                  <a:schemeClr val="bg1"/>
                </a:solidFill>
                <a:latin typeface="宋体" charset="-122"/>
              </a:rPr>
              <a:t>.</a:t>
            </a:r>
            <a:r>
              <a:rPr lang="en-US" altLang="zh-CN" sz="2400" b="1">
                <a:solidFill>
                  <a:schemeClr val="bg1"/>
                </a:solidFill>
                <a:latin typeface="宋体" charset="-122"/>
              </a:rPr>
              <a:t>docker</a:t>
            </a:r>
            <a:r>
              <a:rPr lang="en-US" altLang="zh-CN" sz="2400">
                <a:solidFill>
                  <a:schemeClr val="bg1"/>
                </a:solidFill>
                <a:latin typeface="宋体" charset="-122"/>
              </a:rPr>
              <a:t>.com</a:t>
            </a:r>
            <a:r>
              <a:rPr lang="zh-CN" altLang="en-US" sz="2400">
                <a:solidFill>
                  <a:schemeClr val="bg1"/>
                </a:solidFill>
                <a:latin typeface="宋体" charset="-122"/>
              </a:rPr>
              <a:t>），国内公开仓库（</a:t>
            </a:r>
            <a:r>
              <a:rPr lang="en-US" altLang="zh-CN" sz="2400">
                <a:solidFill>
                  <a:schemeClr val="bg1"/>
                </a:solidFill>
                <a:latin typeface="宋体" charset="-122"/>
              </a:rPr>
              <a:t>dockerpool.com</a:t>
            </a:r>
            <a:r>
              <a:rPr lang="zh-CN" altLang="en-US" sz="2400">
                <a:solidFill>
                  <a:schemeClr val="bg1"/>
                </a:solidFill>
                <a:latin typeface="宋体" charset="-122"/>
              </a:rPr>
              <a:t>）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核心概念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8622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pt-BR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curl https://download.docker.com/linux/centos/docker-ce.repo -o 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/etc/yum.repos.d/</a:t>
            </a:r>
            <a:r>
              <a:rPr lang="pt-BR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docker.repo</a:t>
            </a:r>
          </a:p>
          <a:p>
            <a:pPr>
              <a:buFontTx/>
              <a:buChar char="•"/>
            </a:pPr>
            <a:r>
              <a:rPr lang="pt-BR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yum install -y docker-ce</a:t>
            </a:r>
          </a:p>
          <a:p>
            <a:pPr>
              <a:buFontTx/>
              <a:buChar char="•"/>
            </a:pPr>
            <a:r>
              <a:rPr lang="pt-BR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速度比较慢，大家也可以直接下载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rpm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包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https://download.docker.com/linux/centos/7/x86_64/stable/Packages/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下载完，上传到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下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也需要用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yum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安装，可以自动解决依赖关系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yum install -y docker-ce-xxxx.rpm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systemctl start docker 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启动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1512888"/>
            <a:ext cx="8950325" cy="48006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pull centos//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可以下载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centos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镜像，速度很慢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配置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加速器（参考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http://blog.csdn.net/xlemonok/article/details/71403534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）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 /etc/docker/daemon.json//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加入如下内容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{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"registry-mirrors": ["https://dhq9bx4f.mirror.aliyuncs.com"]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}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说明：这个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url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为加速器地址，需要同学们自行到阿里云申请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配置完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加速器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，重启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服务，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再次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pull centos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会快很多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images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查看本地的镜像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search xxx 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搜索镜像，其中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xxx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是关键词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tag centos aming123 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给镜像打标签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run -itd centos 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把镜像启动为容器，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-i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表示让容器的标准输入打开，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表示分配一个伪终端，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-d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表示后台启动，要把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-i -t -d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放到镜像名字前面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docker ps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查看运行的容器，加上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-a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选项后可以查看所有容器，包括未运行的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docker rmi centos //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用来删除指定镜像， 其中后面的参数可以是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，如果是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时，实际上是删除该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。当后面的参数为镜像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时，则会彻底删除整个镜像，所有标签也会一同删除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镜像管理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40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run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启动容器后，可以通过下面命令进入容器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exec -it xxxxx  bash//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其中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xxxxx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为容器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id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，这个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id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可以用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ps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查看，最后面的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bash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为进入容器后我们要执行的命令，这样就可以打开一个终端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进入到该容器中，我们做一些变更，比如安装一些东西，然后针对这个容器进行创建新的镜像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在容器中执行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yum install -y net-tools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，然后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ctrl d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退出容器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commit -m "change somth"  -a "somebody info" container_id new_image_name //container_id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通过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 ps -a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获取，后面的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new_image_name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为新镜像名字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例如：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commit -m "install net-tools" -a "Aming" 2c74d574293f centos_with_nettool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这个命令有点像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svn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的提交，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-m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加一些改动信息，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-a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指定作者相关信息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2c74d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这一串为容器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id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，再后面为新镜像的名字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通过容器创建镜像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0941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首先去下载一个模板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http://openvz.org/Download/templates/precreated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下载速度不快，阿铭下载了一个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centos6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的模板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centos-6-x86-minimal.tar.gz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导入该镜像的命令为：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cat centos-6-x86-minimal.tar.gz|docker import - centos6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images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查看导入的镜像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把现有镜像，导出为一个文件：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save -o aming-centos.tar aming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我们还可以用该文件恢复本地镜像：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load --input aming-centos.tar 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或者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load &lt; aming-centos.tar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docker push image_name 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可以把自己的镜像传到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dockerhub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官方网站上去，但前提是需要先注册一个用户，后续如果有需求再研究吧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80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Docker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使用模板创建镜像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6541</TotalTime>
  <Words>2269</Words>
  <Application>Microsoft Office PowerPoint</Application>
  <PresentationFormat>宽屏</PresentationFormat>
  <Paragraphs>293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Avenir Roman</vt:lpstr>
      <vt:lpstr>隶书</vt:lpstr>
      <vt:lpstr>宋体</vt:lpstr>
      <vt:lpstr>微软雅黑</vt:lpstr>
      <vt:lpstr>Arial</vt:lpstr>
      <vt:lpstr>Calibri</vt:lpstr>
      <vt:lpstr>Helvetica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128</cp:revision>
  <dcterms:created xsi:type="dcterms:W3CDTF">2016-04-13T02:37:00Z</dcterms:created>
  <dcterms:modified xsi:type="dcterms:W3CDTF">2017-11-05T03:16:19Z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