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05" r:id="rId3"/>
    <p:sldId id="303" r:id="rId4"/>
    <p:sldId id="306" r:id="rId5"/>
    <p:sldId id="307" r:id="rId6"/>
    <p:sldId id="308" r:id="rId7"/>
    <p:sldId id="309" r:id="rId8"/>
    <p:sldId id="310" r:id="rId9"/>
    <p:sldId id="311" r:id="rId1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>
    <a:srgbClr val="FF0000"/>
    <a:srgbClr val="99FFCC"/>
  </p:clrMru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-96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1pPr>
    <a:lvl2pPr marL="742950" indent="-28575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2pPr>
    <a:lvl3pPr marL="11430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3pPr>
    <a:lvl4pPr marL="16002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4pPr>
    <a:lvl5pPr marL="20574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103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26626" name="Shape 104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200" smtClean="0">
                <a:solidFill>
                  <a:srgbClr val="000000"/>
                </a:solidFill>
              </a:rPr>
              <a:t>预览及使用此模板前先下载英文</a:t>
            </a:r>
            <a:r>
              <a:rPr lang="en-US" altLang="zh-CN" sz="120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Segoe Script</a:t>
            </a:r>
            <a:r>
              <a:rPr lang="zh-CN" altLang="en-US" sz="1200" smtClean="0">
                <a:solidFill>
                  <a:srgbClr val="000000"/>
                </a:solidFill>
              </a:rPr>
              <a:t>、中文新蒂小丸子小学版字体，预览效果会更加美观！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5" name="Shape 4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59129A6-9F5A-42C8-9864-B9B0DC23E1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649287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5" name="Shape 5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518346B-CB36-487C-B7CC-D512021061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76D95-AA82-4BF1-ABF7-69D2967D17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AAB18-6361-45E7-A5CF-D0B54F4CB2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963612" y="4406900"/>
            <a:ext cx="10363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963612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6DF2F-3D7C-4CD8-A365-CF646DC465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4102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20652-E970-458D-97CE-FBF0383131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609600" y="256810"/>
            <a:ext cx="10972800" cy="1178656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609600" y="1435465"/>
            <a:ext cx="53863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60395-1772-458D-BDF3-BE1AEFCB30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3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18EF5-91DD-4BD7-B661-21D0F42B18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D247C-C9C2-4CD7-BDAC-D3B3A7A91E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609600" y="0"/>
            <a:ext cx="4011613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4767262" y="273050"/>
            <a:ext cx="6815138" cy="6584950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304A9-8DF6-4AF3-9B3C-093DEE9928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2389188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C7040-293F-4F46-95F8-5C35D5F93F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664BD-716F-4F0F-AEE2-D3684C3423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8839200" y="0"/>
            <a:ext cx="2743200" cy="6400802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609600" y="274638"/>
            <a:ext cx="8077200" cy="6583363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4CB44-00C3-4F2D-AF52-8F69E0DECC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93663" y="95250"/>
            <a:ext cx="11928475" cy="6673850"/>
            <a:chOff x="0" y="0"/>
            <a:chExt cx="11927745" cy="6673598"/>
          </a:xfrm>
        </p:grpSpPr>
        <p:pic>
          <p:nvPicPr>
            <p:cNvPr id="4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-5400000">
              <a:off x="4598368" y="-4213127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5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5400000">
              <a:off x="4539375" y="-673515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6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-5400000">
              <a:off x="4536494" y="-4477502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7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5400000">
              <a:off x="4477500" y="-717654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5" name="Shape 20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6B09B7E-F444-4B6A-9744-523481A70C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5" name="Shape 25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00636D3-BD12-43D2-8B1A-A92C5AA652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4" name="Shape 29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584AC8E-2D7D-4CB1-B782-83ECAD5A53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" name="Shape 3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B528F9B-2222-4440-BE0B-9CCEFE5879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</a:lvl1pPr>
            <a:lvl2pPr marL="718185" indent="-260985">
              <a:lnSpc>
                <a:spcPct val="90000"/>
              </a:lnSpc>
              <a:spcBef>
                <a:spcPts val="1000"/>
              </a:spcBef>
              <a:buChar char="•"/>
            </a:lvl2pPr>
            <a:lvl3pPr>
              <a:lnSpc>
                <a:spcPct val="90000"/>
              </a:lnSpc>
              <a:spcBef>
                <a:spcPts val="1000"/>
              </a:spcBef>
            </a:lvl3pPr>
            <a:lvl4pPr>
              <a:lnSpc>
                <a:spcPct val="90000"/>
              </a:lnSpc>
              <a:spcBef>
                <a:spcPts val="1000"/>
              </a:spcBef>
              <a:buChar char="•"/>
            </a:lvl4pPr>
            <a:lvl5pPr>
              <a:lnSpc>
                <a:spcPct val="90000"/>
              </a:lnSpc>
              <a:spcBef>
                <a:spcPts val="1000"/>
              </a:spcBef>
              <a:buChar char="•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5" name="Shape 3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E390178-AB5D-4F14-9677-75A62473D1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/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5" name="Shape 4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DD468A0-F430-4DC4-A104-9C480CC7CD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2"/>
          <p:cNvSpPr>
            <a:spLocks noGrp="1"/>
          </p:cNvSpPr>
          <p:nvPr>
            <p:ph type="title"/>
          </p:nvPr>
        </p:nvSpPr>
        <p:spPr bwMode="auto">
          <a:xfrm>
            <a:off x="609600" y="92075"/>
            <a:ext cx="10972800" cy="15081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45719" tIns="45720" rIns="45719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Shape 3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52578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45719" tIns="45720" rIns="45719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Shape 4"/>
          <p:cNvSpPr>
            <a:spLocks noGrp="1"/>
          </p:cNvSpPr>
          <p:nvPr>
            <p:ph type="sldNum" sz="quarter" idx="2"/>
          </p:nvPr>
        </p:nvSpPr>
        <p:spPr bwMode="auto">
          <a:xfrm>
            <a:off x="8737600" y="6402388"/>
            <a:ext cx="2844800" cy="27463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45719" tIns="45720" rIns="45719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solidFill>
                  <a:srgbClr val="888888"/>
                </a:solidFill>
                <a:ea typeface="宋体" charset="-122"/>
                <a:cs typeface="Calibri" pitchFamily="34" charset="0"/>
              </a:defRPr>
            </a:lvl1pPr>
          </a:lstStyle>
          <a:p>
            <a:pPr>
              <a:defRPr/>
            </a:pPr>
            <a:fld id="{14291BFB-26C6-44AE-B036-54B5DA2C4B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5pPr>
      <a:lvl6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342900" indent="-342900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1pPr>
      <a:lvl2pPr marL="782638" indent="-325438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2pPr>
      <a:lvl3pPr marL="1219200" indent="-304800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3pPr>
      <a:lvl4pPr marL="17367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4pPr>
      <a:lvl5pPr marL="21939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»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5pPr>
      <a:lvl6pPr marL="26517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1089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5661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0233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image4.pd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4963" y="3978275"/>
            <a:ext cx="3922712" cy="13303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2" name="Shape 98"/>
          <p:cNvSpPr>
            <a:spLocks noChangeArrowheads="1"/>
          </p:cNvSpPr>
          <p:nvPr/>
        </p:nvSpPr>
        <p:spPr bwMode="auto">
          <a:xfrm>
            <a:off x="2784475" y="2273300"/>
            <a:ext cx="6532563" cy="118903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rIns="45719">
            <a:spAutoFit/>
          </a:bodyPr>
          <a:lstStyle/>
          <a:p>
            <a:pPr algn="ctr"/>
            <a:r>
              <a:rPr lang="en-US" altLang="zh-CN" sz="7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LVM</a:t>
            </a:r>
            <a:r>
              <a:rPr lang="zh-CN" altLang="en-US" sz="7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讲解</a:t>
            </a:r>
          </a:p>
        </p:txBody>
      </p:sp>
      <p:pic>
        <p:nvPicPr>
          <p:cNvPr id="25603" name="image5.pd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4050" y="601663"/>
            <a:ext cx="1462088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25604" name="image5.pd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88563" y="601663"/>
            <a:ext cx="1462087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5" name="Shape 102"/>
          <p:cNvSpPr>
            <a:spLocks noChangeArrowheads="1"/>
          </p:cNvSpPr>
          <p:nvPr/>
        </p:nvSpPr>
        <p:spPr bwMode="auto">
          <a:xfrm>
            <a:off x="5592763" y="5592763"/>
            <a:ext cx="1179512" cy="42703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9" rIns="45719">
            <a:spAutoFit/>
          </a:bodyPr>
          <a:lstStyle/>
          <a:p>
            <a:pPr marL="342900" indent="-342900">
              <a:lnSpc>
                <a:spcPct val="11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阿铭</a:t>
            </a:r>
            <a:r>
              <a:rPr lang="en-US" alt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106"/>
          <p:cNvSpPr>
            <a:spLocks noChangeArrowheads="1"/>
          </p:cNvSpPr>
          <p:nvPr/>
        </p:nvSpPr>
        <p:spPr bwMode="auto">
          <a:xfrm>
            <a:off x="496888" y="6018213"/>
            <a:ext cx="762000" cy="2143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rIns="45719">
            <a:spAutoFit/>
          </a:bodyPr>
          <a:lstStyle/>
          <a:p>
            <a:r>
              <a:rPr lang="en-US" altLang="zh-CN" sz="100">
                <a:solidFill>
                  <a:srgbClr val="000000"/>
                </a:solidFill>
              </a:rPr>
              <a:t>PPT</a:t>
            </a:r>
            <a:r>
              <a:rPr lang="zh-CN" altLang="en-US" sz="100">
                <a:solidFill>
                  <a:srgbClr val="000000"/>
                </a:solidFill>
              </a:rPr>
              <a:t>模板下载：</a:t>
            </a:r>
            <a:r>
              <a:rPr lang="en-US" altLang="zh-CN" sz="100">
                <a:solidFill>
                  <a:srgbClr val="000000"/>
                </a:solidFill>
              </a:rPr>
              <a:t>www.1ppt.com/moban/     </a:t>
            </a:r>
            <a:r>
              <a:rPr lang="zh-CN" altLang="en-US" sz="100">
                <a:solidFill>
                  <a:srgbClr val="000000"/>
                </a:solidFill>
              </a:rPr>
              <a:t>行业</a:t>
            </a:r>
            <a:r>
              <a:rPr lang="en-US" altLang="zh-CN" sz="100">
                <a:solidFill>
                  <a:srgbClr val="000000"/>
                </a:solidFill>
              </a:rPr>
              <a:t>PPT</a:t>
            </a:r>
            <a:r>
              <a:rPr lang="zh-CN" altLang="en-US" sz="100">
                <a:solidFill>
                  <a:srgbClr val="000000"/>
                </a:solidFill>
              </a:rPr>
              <a:t>模板：</a:t>
            </a:r>
            <a:r>
              <a:rPr lang="en-US" altLang="zh-CN" sz="100">
                <a:solidFill>
                  <a:srgbClr val="000000"/>
                </a:solidFill>
              </a:rPr>
              <a:t>www.1ppt.com/hangye/ </a:t>
            </a:r>
          </a:p>
          <a:p>
            <a:r>
              <a:rPr lang="zh-CN" altLang="en-US" sz="100">
                <a:solidFill>
                  <a:srgbClr val="000000"/>
                </a:solidFill>
              </a:rPr>
              <a:t>节日</a:t>
            </a:r>
            <a:r>
              <a:rPr lang="en-US" altLang="zh-CN" sz="100">
                <a:solidFill>
                  <a:srgbClr val="000000"/>
                </a:solidFill>
              </a:rPr>
              <a:t>PPT</a:t>
            </a:r>
            <a:r>
              <a:rPr lang="zh-CN" altLang="en-US" sz="100">
                <a:solidFill>
                  <a:srgbClr val="000000"/>
                </a:solidFill>
              </a:rPr>
              <a:t>模板：</a:t>
            </a:r>
            <a:r>
              <a:rPr lang="en-US" altLang="zh-CN" sz="100">
                <a:solidFill>
                  <a:srgbClr val="000000"/>
                </a:solidFill>
              </a:rPr>
              <a:t>www.1ppt.com/jieri/           PPT</a:t>
            </a:r>
            <a:r>
              <a:rPr lang="zh-CN" altLang="en-US" sz="100">
                <a:solidFill>
                  <a:srgbClr val="000000"/>
                </a:solidFill>
              </a:rPr>
              <a:t>素材下载：</a:t>
            </a:r>
            <a:r>
              <a:rPr lang="en-US" altLang="zh-CN" sz="100">
                <a:solidFill>
                  <a:srgbClr val="000000"/>
                </a:solidFill>
              </a:rPr>
              <a:t>www.1ppt.com/sucai/</a:t>
            </a:r>
          </a:p>
          <a:p>
            <a:r>
              <a:rPr lang="en-US" altLang="zh-CN" sz="100">
                <a:solidFill>
                  <a:srgbClr val="000000"/>
                </a:solidFill>
              </a:rPr>
              <a:t>PPT</a:t>
            </a:r>
            <a:r>
              <a:rPr lang="zh-CN" altLang="en-US" sz="100">
                <a:solidFill>
                  <a:srgbClr val="000000"/>
                </a:solidFill>
              </a:rPr>
              <a:t>背景图片：</a:t>
            </a:r>
            <a:r>
              <a:rPr lang="en-US" altLang="zh-CN" sz="100">
                <a:solidFill>
                  <a:srgbClr val="000000"/>
                </a:solidFill>
              </a:rPr>
              <a:t>www.1ppt.com/beijing/      PPT</a:t>
            </a:r>
            <a:r>
              <a:rPr lang="zh-CN" altLang="en-US" sz="100">
                <a:solidFill>
                  <a:srgbClr val="000000"/>
                </a:solidFill>
              </a:rPr>
              <a:t>图表下载：</a:t>
            </a:r>
            <a:r>
              <a:rPr lang="en-US" altLang="zh-CN" sz="100">
                <a:solidFill>
                  <a:srgbClr val="000000"/>
                </a:solidFill>
              </a:rPr>
              <a:t>www.1ppt.com/tubiao/      </a:t>
            </a:r>
          </a:p>
          <a:p>
            <a:r>
              <a:rPr lang="zh-CN" altLang="en-US" sz="100">
                <a:solidFill>
                  <a:srgbClr val="000000"/>
                </a:solidFill>
              </a:rPr>
              <a:t>优秀</a:t>
            </a:r>
            <a:r>
              <a:rPr lang="en-US" altLang="zh-CN" sz="100">
                <a:solidFill>
                  <a:srgbClr val="000000"/>
                </a:solidFill>
              </a:rPr>
              <a:t>PPT</a:t>
            </a:r>
            <a:r>
              <a:rPr lang="zh-CN" altLang="en-US" sz="100">
                <a:solidFill>
                  <a:srgbClr val="000000"/>
                </a:solidFill>
              </a:rPr>
              <a:t>下载：</a:t>
            </a:r>
            <a:r>
              <a:rPr lang="en-US" altLang="zh-CN" sz="100">
                <a:solidFill>
                  <a:srgbClr val="000000"/>
                </a:solidFill>
              </a:rPr>
              <a:t>www.1ppt.com/xiazai/        PPT</a:t>
            </a:r>
            <a:r>
              <a:rPr lang="zh-CN" altLang="en-US" sz="100">
                <a:solidFill>
                  <a:srgbClr val="000000"/>
                </a:solidFill>
              </a:rPr>
              <a:t>教程： </a:t>
            </a:r>
            <a:r>
              <a:rPr lang="en-US" altLang="zh-CN" sz="100">
                <a:solidFill>
                  <a:srgbClr val="000000"/>
                </a:solidFill>
              </a:rPr>
              <a:t>www.1ppt.com/powerpoint/      </a:t>
            </a:r>
          </a:p>
          <a:p>
            <a:r>
              <a:rPr lang="en-US" altLang="zh-CN" sz="100">
                <a:solidFill>
                  <a:srgbClr val="000000"/>
                </a:solidFill>
              </a:rPr>
              <a:t>Word</a:t>
            </a:r>
            <a:r>
              <a:rPr lang="zh-CN" altLang="en-US" sz="100">
                <a:solidFill>
                  <a:srgbClr val="000000"/>
                </a:solidFill>
              </a:rPr>
              <a:t>教程： </a:t>
            </a:r>
            <a:r>
              <a:rPr lang="en-US" altLang="zh-CN" sz="100">
                <a:solidFill>
                  <a:srgbClr val="000000"/>
                </a:solidFill>
              </a:rPr>
              <a:t>www.1ppt.com/word/              Excel</a:t>
            </a:r>
            <a:r>
              <a:rPr lang="zh-CN" altLang="en-US" sz="100">
                <a:solidFill>
                  <a:srgbClr val="000000"/>
                </a:solidFill>
              </a:rPr>
              <a:t>教程：</a:t>
            </a:r>
            <a:r>
              <a:rPr lang="en-US" altLang="zh-CN" sz="100">
                <a:solidFill>
                  <a:srgbClr val="000000"/>
                </a:solidFill>
              </a:rPr>
              <a:t>www.1ppt.com/excel/  </a:t>
            </a:r>
          </a:p>
          <a:p>
            <a:r>
              <a:rPr lang="zh-CN" altLang="en-US" sz="100">
                <a:solidFill>
                  <a:srgbClr val="000000"/>
                </a:solidFill>
              </a:rPr>
              <a:t>资料下载：</a:t>
            </a:r>
            <a:r>
              <a:rPr lang="en-US" altLang="zh-CN" sz="100">
                <a:solidFill>
                  <a:srgbClr val="000000"/>
                </a:solidFill>
              </a:rPr>
              <a:t>www.1ppt.com/ziliao/                PPT</a:t>
            </a:r>
            <a:r>
              <a:rPr lang="zh-CN" altLang="en-US" sz="100">
                <a:solidFill>
                  <a:srgbClr val="000000"/>
                </a:solidFill>
              </a:rPr>
              <a:t>课件下载：</a:t>
            </a:r>
            <a:r>
              <a:rPr lang="en-US" altLang="zh-CN" sz="100">
                <a:solidFill>
                  <a:srgbClr val="000000"/>
                </a:solidFill>
              </a:rPr>
              <a:t>www.1ppt.com/kejian/ </a:t>
            </a:r>
          </a:p>
          <a:p>
            <a:r>
              <a:rPr lang="zh-CN" altLang="en-US" sz="100">
                <a:solidFill>
                  <a:srgbClr val="000000"/>
                </a:solidFill>
              </a:rPr>
              <a:t>范文下载：</a:t>
            </a:r>
            <a:r>
              <a:rPr lang="en-US" altLang="zh-CN" sz="100">
                <a:solidFill>
                  <a:srgbClr val="000000"/>
                </a:solidFill>
              </a:rPr>
              <a:t>www.1ppt.com/fanwen/             </a:t>
            </a:r>
            <a:r>
              <a:rPr lang="zh-CN" altLang="en-US" sz="100">
                <a:solidFill>
                  <a:srgbClr val="000000"/>
                </a:solidFill>
              </a:rPr>
              <a:t>试卷下载：</a:t>
            </a:r>
            <a:r>
              <a:rPr lang="en-US" altLang="zh-CN" sz="100">
                <a:solidFill>
                  <a:srgbClr val="000000"/>
                </a:solidFill>
              </a:rPr>
              <a:t>www.1ppt.com/shiti/  </a:t>
            </a:r>
          </a:p>
          <a:p>
            <a:r>
              <a:rPr lang="zh-CN" altLang="en-US" sz="100">
                <a:solidFill>
                  <a:srgbClr val="000000"/>
                </a:solidFill>
              </a:rPr>
              <a:t>教案下载：</a:t>
            </a:r>
            <a:r>
              <a:rPr lang="en-US" altLang="zh-CN" sz="100">
                <a:solidFill>
                  <a:srgbClr val="000000"/>
                </a:solidFill>
              </a:rPr>
              <a:t>www.1ppt.com/jiaoan/        PPT</a:t>
            </a:r>
            <a:r>
              <a:rPr lang="zh-CN" altLang="en-US" sz="100">
                <a:solidFill>
                  <a:srgbClr val="000000"/>
                </a:solidFill>
              </a:rPr>
              <a:t>论坛：</a:t>
            </a:r>
            <a:r>
              <a:rPr lang="en-US" altLang="zh-CN" sz="100">
                <a:solidFill>
                  <a:srgbClr val="000000"/>
                </a:solidFill>
              </a:rPr>
              <a:t>www.1ppt.cn</a:t>
            </a:r>
          </a:p>
          <a:p>
            <a:r>
              <a:rPr lang="en-US" altLang="zh-CN" sz="10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27650" name="Picture 5" descr="lvm分层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3050" y="944563"/>
            <a:ext cx="8972550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452563" y="1919288"/>
            <a:ext cx="7854950" cy="252888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3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3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fdisk /dev/sdb</a:t>
            </a:r>
          </a:p>
          <a:p>
            <a:pPr>
              <a:buFontTx/>
              <a:buChar char="•"/>
            </a:pPr>
            <a:endParaRPr lang="zh-CN" altLang="en-US" sz="32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32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 n </a:t>
            </a:r>
            <a:r>
              <a:rPr lang="zh-CN" altLang="en-US" sz="32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创建三个新分区，分别</a:t>
            </a:r>
            <a:r>
              <a:rPr lang="en-US" altLang="zh-CN" sz="32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1G</a:t>
            </a:r>
          </a:p>
          <a:p>
            <a:pPr>
              <a:buFontTx/>
              <a:buChar char="•"/>
            </a:pPr>
            <a:endParaRPr lang="zh-CN" altLang="en-US" sz="3200">
              <a:solidFill>
                <a:srgbClr val="FFFFFF"/>
              </a:solidFill>
              <a:latin typeface="新蒂小丸子小学版"/>
              <a:ea typeface="新蒂小丸子小学版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32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 t </a:t>
            </a:r>
            <a:r>
              <a:rPr lang="zh-CN" altLang="en-US" sz="32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改变分区类型为</a:t>
            </a:r>
            <a:r>
              <a:rPr lang="en-US" altLang="zh-CN" sz="32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8e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准备磁盘分区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ldLvl="0" animBg="1"/>
      <p:bldP spid="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hape 201"/>
          <p:cNvSpPr>
            <a:spLocks noChangeArrowheads="1"/>
          </p:cNvSpPr>
          <p:nvPr/>
        </p:nvSpPr>
        <p:spPr bwMode="auto">
          <a:xfrm>
            <a:off x="1452563" y="1919288"/>
            <a:ext cx="7854950" cy="30162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3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3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pvcreate /dev/sdb1</a:t>
            </a:r>
            <a:endParaRPr lang="zh-CN" altLang="en-US" sz="32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32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 pvcreate /dev/sdb2</a:t>
            </a:r>
            <a:endParaRPr lang="zh-CN" altLang="en-US" sz="3200">
              <a:solidFill>
                <a:srgbClr val="FFFFFF"/>
              </a:solidFill>
              <a:latin typeface="新蒂小丸子小学版"/>
              <a:ea typeface="新蒂小丸子小学版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32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 pvcreate /dev/sdb3</a:t>
            </a:r>
          </a:p>
          <a:p>
            <a:pPr>
              <a:buFontTx/>
              <a:buChar char="•"/>
            </a:pPr>
            <a:endParaRPr lang="en-US" altLang="zh-CN" sz="3200">
              <a:solidFill>
                <a:srgbClr val="FFFFFF"/>
              </a:solidFill>
              <a:latin typeface="新蒂小丸子小学版"/>
              <a:ea typeface="新蒂小丸子小学版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32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 pvdisplay/pvs</a:t>
            </a:r>
            <a:r>
              <a:rPr lang="zh-CN" altLang="en-US" sz="32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 列出当前的物理卷</a:t>
            </a:r>
          </a:p>
          <a:p>
            <a:pPr>
              <a:buFontTx/>
              <a:buChar char="•"/>
            </a:pPr>
            <a:r>
              <a:rPr lang="zh-CN" altLang="en-US" sz="32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 </a:t>
            </a:r>
            <a:r>
              <a:rPr lang="en-US" altLang="zh-CN" sz="32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pvremove /dev/sdb3 </a:t>
            </a:r>
            <a:r>
              <a:rPr lang="zh-CN" altLang="en-US" sz="32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删除物理卷</a:t>
            </a:r>
          </a:p>
        </p:txBody>
      </p:sp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准备物理卷</a:t>
            </a:r>
            <a:endParaRPr lang="en-US" altLang="zh-CN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bldLvl="0" animBg="1"/>
      <p:bldP spid="2867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hape 201"/>
          <p:cNvSpPr>
            <a:spLocks noChangeArrowheads="1"/>
          </p:cNvSpPr>
          <p:nvPr/>
        </p:nvSpPr>
        <p:spPr bwMode="auto">
          <a:xfrm>
            <a:off x="1452563" y="1919288"/>
            <a:ext cx="9902825" cy="252888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3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3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vgcreate vg1 /dev/sdb1 /dev/sdb2 /dev/sdb3</a:t>
            </a:r>
            <a:endParaRPr lang="zh-CN" altLang="en-US" sz="32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endParaRPr lang="zh-CN" altLang="en-US" sz="3200">
              <a:solidFill>
                <a:srgbClr val="FFFFFF"/>
              </a:solidFill>
              <a:latin typeface="新蒂小丸子小学版"/>
              <a:ea typeface="新蒂小丸子小学版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32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 vgdisplay /vgs</a:t>
            </a:r>
            <a:r>
              <a:rPr lang="zh-CN" altLang="en-US" sz="32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列出卷组</a:t>
            </a:r>
          </a:p>
          <a:p>
            <a:pPr>
              <a:buFontTx/>
              <a:buChar char="•"/>
            </a:pPr>
            <a:endParaRPr lang="zh-CN" altLang="en-US" sz="3200">
              <a:solidFill>
                <a:srgbClr val="FFFFFF"/>
              </a:solidFill>
              <a:latin typeface="新蒂小丸子小学版"/>
              <a:ea typeface="新蒂小丸子小学版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 sz="32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 </a:t>
            </a:r>
            <a:r>
              <a:rPr lang="en-US" altLang="zh-CN" sz="32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vgremove vg1 </a:t>
            </a:r>
            <a:r>
              <a:rPr lang="zh-CN" altLang="en-US" sz="32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删除物理卷</a:t>
            </a:r>
          </a:p>
        </p:txBody>
      </p:sp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准备卷组</a:t>
            </a:r>
            <a:endParaRPr lang="en-US" altLang="zh-CN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bldLvl="0" animBg="1"/>
      <p:bldP spid="2867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hape 201"/>
          <p:cNvSpPr>
            <a:spLocks noChangeArrowheads="1"/>
          </p:cNvSpPr>
          <p:nvPr/>
        </p:nvSpPr>
        <p:spPr bwMode="auto">
          <a:xfrm>
            <a:off x="1452563" y="1919288"/>
            <a:ext cx="9902825" cy="3503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3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3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lvcreate -L 200M -n lv1 vg1</a:t>
            </a:r>
            <a:endParaRPr lang="zh-CN" altLang="en-US" sz="32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endParaRPr lang="zh-CN" altLang="en-US" sz="3200">
              <a:solidFill>
                <a:srgbClr val="FFFFFF"/>
              </a:solidFill>
              <a:latin typeface="新蒂小丸子小学版"/>
              <a:ea typeface="新蒂小丸子小学版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32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 lvdisplay </a:t>
            </a:r>
            <a:r>
              <a:rPr lang="zh-CN" altLang="en-US" sz="32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列出逻辑卷</a:t>
            </a:r>
            <a:endParaRPr lang="en-US" altLang="zh-CN" sz="3200">
              <a:solidFill>
                <a:srgbClr val="FFFFFF"/>
              </a:solidFill>
              <a:latin typeface="新蒂小丸子小学版"/>
              <a:ea typeface="新蒂小丸子小学版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endParaRPr lang="zh-CN" altLang="en-US" sz="3200">
              <a:solidFill>
                <a:srgbClr val="FFFFFF"/>
              </a:solidFill>
              <a:latin typeface="新蒂小丸子小学版"/>
              <a:ea typeface="新蒂小丸子小学版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 sz="32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 格式化</a:t>
            </a:r>
            <a:r>
              <a:rPr lang="en-US" altLang="zh-CN" sz="32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mkfs.xfs /dev/vg1/lv1</a:t>
            </a:r>
            <a:r>
              <a:rPr lang="zh-CN" altLang="en-US" sz="32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，再挂载</a:t>
            </a:r>
          </a:p>
          <a:p>
            <a:pPr>
              <a:buFontTx/>
              <a:buChar char="•"/>
            </a:pPr>
            <a:endParaRPr lang="zh-CN" altLang="en-US" sz="3200">
              <a:solidFill>
                <a:srgbClr val="FFFFFF"/>
              </a:solidFill>
              <a:latin typeface="新蒂小丸子小学版"/>
              <a:ea typeface="新蒂小丸子小学版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32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 lvremove /dev/vg1/lv1 </a:t>
            </a:r>
            <a:r>
              <a:rPr lang="zh-CN" altLang="en-US" sz="32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删除逻辑卷</a:t>
            </a:r>
          </a:p>
        </p:txBody>
      </p:sp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创建逻辑卷</a:t>
            </a:r>
            <a:endParaRPr lang="en-US" altLang="zh-CN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bldLvl="0" animBg="1"/>
      <p:bldP spid="2867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hape 201"/>
          <p:cNvSpPr>
            <a:spLocks noChangeArrowheads="1"/>
          </p:cNvSpPr>
          <p:nvPr/>
        </p:nvSpPr>
        <p:spPr bwMode="auto">
          <a:xfrm>
            <a:off x="1452563" y="1919288"/>
            <a:ext cx="9902825" cy="308133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8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lvresize -L 300M  /dev/vg1/lv1  </a:t>
            </a:r>
            <a:r>
              <a:rPr lang="zh-CN" altLang="en-US" sz="28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重新设置卷大小</a:t>
            </a:r>
          </a:p>
          <a:p>
            <a:pPr>
              <a:buFontTx/>
              <a:buChar char="•"/>
            </a:pPr>
            <a:endParaRPr lang="zh-CN" altLang="en-US" sz="2800">
              <a:solidFill>
                <a:srgbClr val="FFFFFF"/>
              </a:solidFill>
              <a:latin typeface="新蒂小丸子小学版"/>
              <a:ea typeface="新蒂小丸子小学版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 sz="28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 </a:t>
            </a:r>
            <a:r>
              <a:rPr lang="en-US" altLang="zh-CN" sz="28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e2fsck -f /dev/vg1/lv1 </a:t>
            </a:r>
            <a:r>
              <a:rPr lang="zh-CN" altLang="en-US" sz="28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检查磁盘错误  </a:t>
            </a:r>
            <a:r>
              <a:rPr lang="en-US" altLang="zh-CN" sz="28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(ext4</a:t>
            </a:r>
            <a:r>
              <a:rPr lang="zh-CN" altLang="en-US" sz="28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执行</a:t>
            </a:r>
            <a:r>
              <a:rPr lang="en-US" altLang="zh-CN" sz="28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)</a:t>
            </a:r>
          </a:p>
          <a:p>
            <a:pPr>
              <a:buFontTx/>
              <a:buChar char="•"/>
            </a:pPr>
            <a:endParaRPr lang="zh-CN" altLang="en-US" sz="2800">
              <a:solidFill>
                <a:srgbClr val="FFFFFF"/>
              </a:solidFill>
              <a:latin typeface="新蒂小丸子小学版"/>
              <a:ea typeface="新蒂小丸子小学版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 resize2fs /dev/vg1/lv1 </a:t>
            </a:r>
            <a:r>
              <a:rPr lang="zh-CN" altLang="en-US" sz="28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更新逻辑卷信息</a:t>
            </a:r>
            <a:r>
              <a:rPr lang="en-US" altLang="zh-CN" sz="28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(ext4</a:t>
            </a:r>
            <a:r>
              <a:rPr lang="zh-CN" altLang="en-US" sz="28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执行</a:t>
            </a:r>
            <a:r>
              <a:rPr lang="en-US" altLang="zh-CN" sz="28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)</a:t>
            </a:r>
          </a:p>
          <a:p>
            <a:pPr>
              <a:buFontTx/>
              <a:buChar char="•"/>
            </a:pPr>
            <a:endParaRPr lang="en-US" altLang="zh-CN" sz="2800">
              <a:solidFill>
                <a:srgbClr val="FFFFFF"/>
              </a:solidFill>
              <a:latin typeface="新蒂小丸子小学版"/>
              <a:ea typeface="新蒂小丸子小学版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 sz="28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 </a:t>
            </a:r>
            <a:r>
              <a:rPr lang="en-US" altLang="zh-CN" sz="28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xfs_growfs /dev/vg1/lv1  xfs</a:t>
            </a:r>
            <a:r>
              <a:rPr lang="zh-CN" altLang="en-US" sz="28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文件系统需要执行</a:t>
            </a:r>
          </a:p>
        </p:txBody>
      </p:sp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扩容逻辑卷</a:t>
            </a:r>
            <a:endParaRPr lang="en-US" altLang="zh-CN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ldLvl="0" animBg="1"/>
      <p:bldP spid="2867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hape 201"/>
          <p:cNvSpPr>
            <a:spLocks noChangeArrowheads="1"/>
          </p:cNvSpPr>
          <p:nvPr/>
        </p:nvSpPr>
        <p:spPr bwMode="auto">
          <a:xfrm>
            <a:off x="1452563" y="1919288"/>
            <a:ext cx="9902825" cy="3503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3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先</a:t>
            </a:r>
            <a:r>
              <a:rPr lang="en-US" altLang="zh-CN" sz="3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umount</a:t>
            </a:r>
          </a:p>
          <a:p>
            <a:pPr>
              <a:buFontTx/>
              <a:buChar char="•"/>
            </a:pPr>
            <a:endParaRPr lang="zh-CN" altLang="en-US" sz="32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sz="3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3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新蒂小丸子小学版"/>
              </a:rPr>
              <a:t>e2fsck -f /dev/vg1/lv1 </a:t>
            </a:r>
            <a:r>
              <a:rPr lang="zh-CN" altLang="en-US" sz="3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新蒂小丸子小学版"/>
              </a:rPr>
              <a:t>检查磁盘错误（</a:t>
            </a:r>
            <a:r>
              <a:rPr lang="en-US" altLang="zh-CN" sz="3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新蒂小丸子小学版"/>
              </a:rPr>
              <a:t>ext</a:t>
            </a:r>
            <a:r>
              <a:rPr lang="zh-CN" altLang="en-US" sz="3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新蒂小丸子小学版"/>
              </a:rPr>
              <a:t>）</a:t>
            </a:r>
          </a:p>
          <a:p>
            <a:pPr>
              <a:buFontTx/>
              <a:buChar char="•"/>
            </a:pPr>
            <a:endParaRPr lang="zh-CN" altLang="en-US" sz="32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Calibri" pitchFamily="34" charset="0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3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新蒂小丸子小学版"/>
              </a:rPr>
              <a:t> resize2fs /dev/vg1/lv1 100M </a:t>
            </a:r>
            <a:r>
              <a:rPr lang="zh-CN" altLang="en-US" sz="3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新蒂小丸子小学版"/>
              </a:rPr>
              <a:t>更新逻辑卷信息（</a:t>
            </a:r>
            <a:r>
              <a:rPr lang="en-US" altLang="zh-CN" sz="3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新蒂小丸子小学版"/>
              </a:rPr>
              <a:t>ext</a:t>
            </a:r>
            <a:r>
              <a:rPr lang="zh-CN" altLang="en-US" sz="3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新蒂小丸子小学版"/>
              </a:rPr>
              <a:t>）</a:t>
            </a:r>
            <a:endParaRPr lang="zh-CN" altLang="en-US" sz="32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endParaRPr lang="zh-CN" altLang="en-US" sz="32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32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 lvresize -L 100M  /dev/vg1/lv1  </a:t>
            </a:r>
            <a:r>
              <a:rPr lang="zh-CN" altLang="en-US" sz="32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重新设置卷大小</a:t>
            </a:r>
          </a:p>
        </p:txBody>
      </p:sp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缩减逻辑卷（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xfs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不支持）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bldLvl="0" animBg="1"/>
      <p:bldP spid="2867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hape 201"/>
          <p:cNvSpPr>
            <a:spLocks noChangeArrowheads="1"/>
          </p:cNvSpPr>
          <p:nvPr/>
        </p:nvSpPr>
        <p:spPr bwMode="auto">
          <a:xfrm>
            <a:off x="1452563" y="1919288"/>
            <a:ext cx="9902825" cy="3503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3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3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fdisk /dev/sdb  </a:t>
            </a:r>
            <a:r>
              <a:rPr lang="zh-CN" altLang="en-US" sz="3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新增</a:t>
            </a:r>
            <a:r>
              <a:rPr lang="en-US" altLang="zh-CN" sz="3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/dev/sdb5(</a:t>
            </a:r>
            <a:r>
              <a:rPr lang="zh-CN" altLang="en-US" sz="3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逻辑分区</a:t>
            </a:r>
            <a:r>
              <a:rPr lang="en-US" altLang="zh-CN" sz="3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8e)</a:t>
            </a:r>
            <a:r>
              <a:rPr lang="zh-CN" altLang="en-US" sz="3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altLang="zh-CN" sz="3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2G</a:t>
            </a:r>
          </a:p>
          <a:p>
            <a:pPr>
              <a:buFontTx/>
              <a:buChar char="•"/>
            </a:pPr>
            <a:endParaRPr lang="zh-CN" altLang="en-US" sz="32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sz="3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3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新蒂小丸子小学版"/>
              </a:rPr>
              <a:t>pvcreate /dev/sdb5</a:t>
            </a:r>
            <a:endParaRPr lang="zh-CN" altLang="en-US" sz="32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Calibri" pitchFamily="34" charset="0"/>
              <a:sym typeface="新蒂小丸子小学版"/>
            </a:endParaRPr>
          </a:p>
          <a:p>
            <a:pPr>
              <a:buFontTx/>
              <a:buChar char="•"/>
            </a:pPr>
            <a:endParaRPr lang="zh-CN" altLang="en-US" sz="32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Calibri" pitchFamily="34" charset="0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3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新蒂小丸子小学版"/>
              </a:rPr>
              <a:t> vgextend vg1 /dev/sdb5</a:t>
            </a:r>
            <a:endParaRPr lang="zh-CN" altLang="en-US" sz="32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endParaRPr lang="zh-CN" altLang="en-US" sz="32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32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 lvresize -L 100M  /dev/vg1/lv1  </a:t>
            </a:r>
            <a:r>
              <a:rPr lang="zh-CN" altLang="en-US" sz="32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重新设置卷大小</a:t>
            </a:r>
          </a:p>
        </p:txBody>
      </p:sp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扩展卷组</a:t>
            </a:r>
            <a:endParaRPr lang="en-US" altLang="zh-CN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ldLvl="0" animBg="1"/>
      <p:bldP spid="28673" grpId="0" bldLvl="0" animBg="1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361</Words>
  <Application>WPS 演示</Application>
  <PresentationFormat>自定义</PresentationFormat>
  <Paragraphs>63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演示文稿设计模板</vt:lpstr>
      </vt:variant>
      <vt:variant>
        <vt:i4>12</vt:i4>
      </vt:variant>
      <vt:variant>
        <vt:lpstr>幻灯片标题</vt:lpstr>
      </vt:variant>
      <vt:variant>
        <vt:i4>9</vt:i4>
      </vt:variant>
    </vt:vector>
  </HeadingPairs>
  <TitlesOfParts>
    <vt:vector size="28" baseType="lpstr">
      <vt:lpstr>Calibri</vt:lpstr>
      <vt:lpstr>宋体</vt:lpstr>
      <vt:lpstr>Helvetica</vt:lpstr>
      <vt:lpstr>Arial</vt:lpstr>
      <vt:lpstr>Avenir Roman</vt:lpstr>
      <vt:lpstr>微软雅黑</vt:lpstr>
      <vt:lpstr>新蒂小丸子小学版</vt:lpstr>
      <vt:lpstr>Default</vt:lpstr>
      <vt:lpstr>Default</vt:lpstr>
      <vt:lpstr>Default</vt:lpstr>
      <vt:lpstr>Default</vt:lpstr>
      <vt:lpstr>Default</vt:lpstr>
      <vt:lpstr>Default</vt:lpstr>
      <vt:lpstr>Default</vt:lpstr>
      <vt:lpstr>Default</vt:lpstr>
      <vt:lpstr>Default</vt:lpstr>
      <vt:lpstr>Default</vt:lpstr>
      <vt:lpstr>Default</vt:lpstr>
      <vt:lpstr>Default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tclsevers</cp:lastModifiedBy>
  <cp:revision>31</cp:revision>
  <dcterms:created xsi:type="dcterms:W3CDTF">2016-04-13T02:37:00Z</dcterms:created>
  <dcterms:modified xsi:type="dcterms:W3CDTF">2017-06-20T14:35:58Z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