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7" r:id="rId3"/>
    <p:sldId id="325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8" r:id="rId22"/>
    <p:sldId id="324" r:id="rId23"/>
    <p:sldId id="326" r:id="rId24"/>
    <p:sldId id="327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6183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425270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1FC4555-C7C3-484F-9848-400FAF4D06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A69D251-6A66-47D4-A578-0C06CB945E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5407A-AD53-4E70-8A5F-8B80C9A6A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38A98-35CE-44DE-A7DE-BBAAF27CC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1BECF-66CD-4EE5-8FBD-5F9922843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E66AB-3CC1-431A-978A-6E38059556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437A0-424C-4739-BF51-409DD0AFB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26ADD-E0B3-4B11-99A4-62BF35F44C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FA19-4D13-40B8-9C24-B4B951F517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9635F-5EAD-40AD-9BBE-B6CB397113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A1299-3468-4A44-9ECC-CCD7264453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AB634-71F7-46D2-8B64-64A790B183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7D56B-2529-4541-9AB6-B58FD15641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95DFF38-062C-4342-BADA-FA8327530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AFD7DFA-9A2E-4B99-963D-B238D4A29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82ED187-F080-41E7-8A07-743AE15BB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FCC102-7A01-49CC-90F5-6D9B79E566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6F759E4-B77C-4E04-A99A-15A27735BB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1E9F81D-CEEB-4ED9-A062-7866EA27F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742C366F-6F04-4F4B-B0B6-DB6325730C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7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7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实战</a:t>
            </a:r>
            <a:endParaRPr lang="en-US" altLang="zh-CN" sz="7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8961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安装第三方模块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echo-nginx-module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git clone https://github.com/openresty/echo-nginx-module.git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./configure --add-module=/path/to/echo-nginx-module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语法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 [=|^~|~|~*] /uri/ { …. }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coding.net/u/aminglinux/p/nginx/git/blob/master/location/ruler.md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优先级及案例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=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高于 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^~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高于 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~*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等于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~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高于 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coding.net/u/aminglinux/p/nginx/git/blob/master/location/priority.md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的</a:t>
            </a:r>
            <a:r>
              <a:rPr lang="en-US" altLang="en-US" sz="4000">
                <a:solidFill>
                  <a:schemeClr val="bg1"/>
                </a:solidFill>
              </a:rPr>
              <a:t>l</a:t>
            </a:r>
            <a:r>
              <a:rPr lang="en-US" altLang="zh-CN" sz="4000">
                <a:solidFill>
                  <a:schemeClr val="bg1"/>
                </a:solidFill>
              </a:rPr>
              <a:t>ocation</a:t>
            </a:r>
            <a:r>
              <a:rPr lang="zh-CN" altLang="en-US" sz="4000">
                <a:solidFill>
                  <a:schemeClr val="bg1"/>
                </a:solidFill>
              </a:rPr>
              <a:t>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882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30069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示意图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https://coding.net/u/aminglinux/p/nginx/git/blob/master/proxy/pic.md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正向代理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https://coding.net/u/aminglinux/p/nginx/git/blob/master/proxy/z_proxy.md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反向代理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https://coding.net/u/aminglinux/p/nginx/git/blob/master/proxy/f_proxy.md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缓冲和缓存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https://coding.net/u/aminglinux/p/nginx/git/blob/master/proxy/bu_ca.md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负载均衡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https://coding.net/u/aminglinux/p/nginx/git/blob/master/proxy/lb.md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的代理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95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70535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deny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allow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https://coding.net/u/aminglinux/p/nginx/git/blob/master/access/deny_allow.md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访问控制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https://coding.net/u/aminglinux/p/nginx/git/blob/master/access/location.md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$document_uri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https://coding.net/u/aminglinux/p/nginx/git/blob/master/access/document_uri.md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$request_uri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https://coding.net/u/aminglinux/p/nginx/git/blob/master/access/request_uri.md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的访问控制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471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70535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$user_agent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的访问控制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user_agent.md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$http_referer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的访问控制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https://coding.net/u/aminglinux/p/nginx/git/blob/master/access/referer.md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限速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https://coding.net/u/aminglinux/p/nginx/git/blob/master/access/limit.md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用户认证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https://coding.net/u/aminglinux/p/nginx/git/blob/master/access/auth.md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的访问控制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08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68073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先来扫盲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CA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证书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https://coding.net/u/aminglinux/p/nginx/git/blob/master/ssl/ca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.md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原理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https://coding.net/u/aminglinux/p/nginx/git/blob/master/ssl/ssl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.md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在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Linux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机器上生成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密钥对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https://coding.net/u/aminglinux/p/nginx/git/blob/master/ssl/key.md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https://coding.net/u/aminglinux/p/nginx/git/blob/master/ssl/nginx.md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SSL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918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98235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错误日志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https://coding.net/u/aminglinux/p/nginx/git/blob/master/log/error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.md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访问日志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格式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https://coding.net/u/aminglinux/p/nginx/git/blob/master/log/format.md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https://coding.net/u/aminglinux/p/nginx/git/blob/master/log/acclog.md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访问日志过滤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https://coding.net/u/aminglinux/p/nginx/git/blob/master/log/filter.md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访问日志切割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https://coding.net/u/aminglinux/p/nginx/git/blob/master/log/rotate.md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606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341324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配置参数调整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worker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进程优化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tcp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连接优化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buffer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cache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设置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启用压缩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日志优化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作为代理服务器时的优化、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https://coding.net/u/aminglinux/p/nginx/git/blob/master/optimize/nginx_opt.md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Linux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内核参数调整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https://coding.net/u/aminglinux/p/nginx/git/blob/master/optimize/linux_kernel.md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171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311161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系统级别监控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top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ps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netstat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日志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状态信息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增加编译参数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--with-http_stub_status_module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配置文件中增加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stub_status on;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https://coding.net/u/aminglinux/p/nginx/git/blob/master/mon/stat.md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347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108337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php-fpm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以单独的一个服务存在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直接处理静态文件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会把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的请求通过代理的方式交给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php-fpm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-LNMP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灯片编号占位符 5"/>
          <p:cNvSpPr txBox="1">
            <a:spLocks noChangeArrowheads="1"/>
          </p:cNvSpPr>
          <p:nvPr/>
        </p:nvSpPr>
        <p:spPr bwMode="auto">
          <a:xfrm>
            <a:off x="5286986" y="5753956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86FD659-D51B-4D76-BC5D-3CFA6AE2A9F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18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889736" y="3023456"/>
            <a:ext cx="6364287" cy="3005137"/>
            <a:chOff x="1571984" y="3292215"/>
            <a:chExt cx="6364462" cy="3006448"/>
          </a:xfrm>
        </p:grpSpPr>
        <p:sp>
          <p:nvSpPr>
            <p:cNvPr id="6" name="Oval 17"/>
            <p:cNvSpPr>
              <a:spLocks noChangeArrowheads="1"/>
            </p:cNvSpPr>
            <p:nvPr/>
          </p:nvSpPr>
          <p:spPr bwMode="auto">
            <a:xfrm>
              <a:off x="1571984" y="3292215"/>
              <a:ext cx="1304925" cy="9556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用户浏览器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6542621" y="3508239"/>
              <a:ext cx="1393825" cy="52228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php-fpm</a:t>
              </a:r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621002" y="5182651"/>
              <a:ext cx="1236662" cy="111601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MySQL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149988" y="5328701"/>
              <a:ext cx="1201738" cy="914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静态文件</a:t>
              </a: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883668" y="3674170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2867793" y="3847207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929486" y="3481209"/>
              <a:ext cx="1535155" cy="578102"/>
            </a:xfrm>
            <a:prstGeom prst="roundRect">
              <a:avLst/>
            </a:prstGeom>
            <a:solidFill>
              <a:schemeClr val="accent1"/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Nginx</a:t>
              </a:r>
              <a:endParaRPr lang="en-US" altLang="zh-CN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480818" y="3692578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5464943" y="3865615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H="1">
            <a:off x="7521943" y="3761643"/>
            <a:ext cx="0" cy="115093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060949" y="3806826"/>
            <a:ext cx="4763" cy="128111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83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20675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LNMP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架构搭建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MySQL/Mariadb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php-fpm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参考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http://www.apelearn.com/study_v2/chapter18.html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https://coding.net/u/aminglinux/p/nginx/git/blob/master/lnmp/nginx_php.md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-LNMP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676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02322" y="1732085"/>
            <a:ext cx="9027625" cy="39081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协议发展简史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https://coding.net/u/aminglinux/p/nginx/git/blob/master/http/version.md</a:t>
            </a: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1991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年发布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0.9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版，只有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GET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方法，仅支持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html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，一个连接一个请求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1996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年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5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月发布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1.0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版本，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GET/POST/HEAD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 Header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，支持多种文件类型，一个连接一个请求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1997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年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1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月发布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1.1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版本，更多方法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(DELETE/PUT)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，一个连接多个请求，虚拟主机等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2015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年发布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HTTP/2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版本，二进制协议，多工，数据流，头信息压缩和索引，服务器推送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协议相关概念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https://coding.net/u/aminglinux/p/nginx/git/blob/master/http/http.md</a:t>
            </a: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Request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Response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，状态码，请求方法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工作原理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URI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URL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开篇</a:t>
            </a:r>
            <a:r>
              <a:rPr lang="en-US" altLang="zh-CN" sz="4000">
                <a:solidFill>
                  <a:schemeClr val="bg1"/>
                </a:solidFill>
              </a:rPr>
              <a:t>-</a:t>
            </a:r>
            <a:r>
              <a:rPr lang="zh-CN" altLang="en-US" sz="4000">
                <a:solidFill>
                  <a:schemeClr val="bg1"/>
                </a:solidFill>
              </a:rPr>
              <a:t>聊下</a:t>
            </a:r>
            <a:r>
              <a:rPr lang="en-US" altLang="zh-CN" sz="4000">
                <a:solidFill>
                  <a:schemeClr val="bg1"/>
                </a:solidFill>
              </a:rPr>
              <a:t>HTTP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19913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Tomcat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本身就是一个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web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服务器，可以处理静态文件的请求，但处理能力没有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强，所以需要做一个动静分离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在本架构中，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直接代理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Tomcat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Tomcat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安装略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配置文件示例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https://coding.net/u/aminglinux/p/nginx/git/blob/master/java/nginx_tomcat.md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-Nginx+tomcat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5" name="组合 6"/>
          <p:cNvGrpSpPr>
            <a:grpSpLocks/>
          </p:cNvGrpSpPr>
          <p:nvPr/>
        </p:nvGrpSpPr>
        <p:grpSpPr bwMode="auto">
          <a:xfrm>
            <a:off x="1705952" y="4063267"/>
            <a:ext cx="6408738" cy="1476375"/>
            <a:chOff x="1571984" y="3153182"/>
            <a:chExt cx="6364462" cy="3145481"/>
          </a:xfrm>
        </p:grpSpPr>
        <p:sp>
          <p:nvSpPr>
            <p:cNvPr id="6" name="Oval 17"/>
            <p:cNvSpPr>
              <a:spLocks noChangeArrowheads="1"/>
            </p:cNvSpPr>
            <p:nvPr/>
          </p:nvSpPr>
          <p:spPr bwMode="auto">
            <a:xfrm>
              <a:off x="1571984" y="3292215"/>
              <a:ext cx="1304925" cy="9556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用户浏览器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6252344" y="3153182"/>
              <a:ext cx="1684102" cy="123374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Tomcat</a:t>
              </a:r>
              <a:r>
                <a:rPr lang="zh-CN" altLang="en-US"/>
                <a:t>（</a:t>
              </a:r>
              <a:r>
                <a:rPr lang="en-US" altLang="zh-CN"/>
                <a:t>java</a:t>
              </a:r>
              <a:r>
                <a:rPr lang="zh-CN" altLang="en-US"/>
                <a:t>）</a:t>
              </a:r>
              <a:endParaRPr lang="en-US" altLang="zh-CN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621002" y="5182651"/>
              <a:ext cx="1236662" cy="111601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MySQL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149988" y="5328701"/>
              <a:ext cx="1201738" cy="914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静态文件</a:t>
              </a: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883659" y="3674047"/>
              <a:ext cx="106258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2867894" y="3846542"/>
              <a:ext cx="106258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>
              <a:off x="4721993" y="4421041"/>
              <a:ext cx="19306" cy="8822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V="1">
              <a:off x="4855344" y="4402006"/>
              <a:ext cx="4805" cy="89335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930477" y="3153182"/>
              <a:ext cx="1533967" cy="1234518"/>
            </a:xfrm>
            <a:prstGeom prst="roundRect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Nginx</a:t>
              </a:r>
              <a:endParaRPr lang="en-US" altLang="zh-CN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480208" y="3690959"/>
              <a:ext cx="77250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5464443" y="3866835"/>
              <a:ext cx="78826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7" name="直接箭头连接符 16"/>
          <p:cNvCxnSpPr>
            <a:endCxn id="8" idx="1"/>
          </p:cNvCxnSpPr>
          <p:nvPr/>
        </p:nvCxnSpPr>
        <p:spPr>
          <a:xfrm flipH="1">
            <a:off x="7413015" y="4644292"/>
            <a:ext cx="6350" cy="37147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25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190205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用户访问的是一个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vip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（虚拟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），两台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通过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Keepalived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实现高可用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正常情况下，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主提供服务，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备并不提供服务，留作备用，当主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down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掉后，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备会替代主提供服务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主和备都要配置负载均衡，代理后端的所有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在此架构中，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Keepalived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安装在同一个机器上，也就是说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主和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备都需要安装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Keepalived</a:t>
            </a:r>
            <a:r>
              <a:rPr lang="zh-CN" altLang="en-US" sz="14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Nginx+keepalived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" name="组合 46"/>
          <p:cNvGrpSpPr>
            <a:grpSpLocks/>
          </p:cNvGrpSpPr>
          <p:nvPr/>
        </p:nvGrpSpPr>
        <p:grpSpPr bwMode="auto">
          <a:xfrm>
            <a:off x="1468438" y="3894198"/>
            <a:ext cx="7123112" cy="1973202"/>
            <a:chOff x="609539" y="1535311"/>
            <a:chExt cx="6287532" cy="1881049"/>
          </a:xfrm>
        </p:grpSpPr>
        <p:sp>
          <p:nvSpPr>
            <p:cNvPr id="19" name="矩形 18"/>
            <p:cNvSpPr/>
            <p:nvPr/>
          </p:nvSpPr>
          <p:spPr>
            <a:xfrm>
              <a:off x="3400118" y="2419484"/>
              <a:ext cx="888922" cy="2349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>
                  <a:solidFill>
                    <a:schemeClr val="bg1"/>
                  </a:solidFill>
                </a:rPr>
                <a:t>Keepalived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23" idx="2"/>
              <a:endCxn id="24" idx="0"/>
            </p:cNvCxnSpPr>
            <p:nvPr/>
          </p:nvCxnSpPr>
          <p:spPr>
            <a:xfrm>
              <a:off x="3852515" y="2138516"/>
              <a:ext cx="0" cy="7079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09539" y="2314716"/>
              <a:ext cx="1223854" cy="5047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/>
                <a:t>用户浏览器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203285" y="1773418"/>
              <a:ext cx="1296873" cy="3650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/>
                <a:t>Nginx</a:t>
              </a:r>
              <a:r>
                <a:rPr lang="zh-CN" altLang="en-US" sz="1600"/>
                <a:t>主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203285" y="2846489"/>
              <a:ext cx="1296873" cy="366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/>
                <a:t>Nginx</a:t>
              </a:r>
              <a:r>
                <a:rPr lang="zh-CN" altLang="en-US" sz="1600"/>
                <a:t>备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700091" y="2421071"/>
              <a:ext cx="503194" cy="2920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/>
                <a:t>VIP</a:t>
              </a:r>
              <a:endParaRPr lang="zh-CN" altLang="en-US" sz="1600"/>
            </a:p>
          </p:txBody>
        </p:sp>
        <p:cxnSp>
          <p:nvCxnSpPr>
            <p:cNvPr id="26" name="直接箭头连接符 25"/>
            <p:cNvCxnSpPr>
              <a:stCxn id="25" idx="0"/>
            </p:cNvCxnSpPr>
            <p:nvPr/>
          </p:nvCxnSpPr>
          <p:spPr>
            <a:xfrm flipV="1">
              <a:off x="2952482" y="2138516"/>
              <a:ext cx="250803" cy="282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5" idx="2"/>
              <a:endCxn id="24" idx="1"/>
            </p:cNvCxnSpPr>
            <p:nvPr/>
          </p:nvCxnSpPr>
          <p:spPr>
            <a:xfrm>
              <a:off x="2952482" y="2713149"/>
              <a:ext cx="250803" cy="317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1834981" y="2636955"/>
              <a:ext cx="865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817666" y="1535311"/>
              <a:ext cx="1079405" cy="393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/>
                <a:t>Server1</a:t>
              </a: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17666" y="2295668"/>
              <a:ext cx="1079405" cy="393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/>
                <a:t>Server2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817666" y="3022689"/>
              <a:ext cx="1079405" cy="393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/>
                <a:t>Server3</a:t>
              </a:r>
              <a:endParaRPr lang="zh-CN" altLang="en-US"/>
            </a:p>
          </p:txBody>
        </p:sp>
        <p:cxnSp>
          <p:nvCxnSpPr>
            <p:cNvPr id="32" name="直接箭头连接符 31"/>
            <p:cNvCxnSpPr>
              <a:stCxn id="23" idx="3"/>
              <a:endCxn id="29" idx="1"/>
            </p:cNvCxnSpPr>
            <p:nvPr/>
          </p:nvCxnSpPr>
          <p:spPr>
            <a:xfrm flipV="1">
              <a:off x="4500158" y="1732146"/>
              <a:ext cx="1317509" cy="223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3"/>
              <a:endCxn id="30" idx="1"/>
            </p:cNvCxnSpPr>
            <p:nvPr/>
          </p:nvCxnSpPr>
          <p:spPr>
            <a:xfrm>
              <a:off x="4500158" y="1955968"/>
              <a:ext cx="1317509" cy="536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3"/>
              <a:endCxn id="31" idx="1"/>
            </p:cNvCxnSpPr>
            <p:nvPr/>
          </p:nvCxnSpPr>
          <p:spPr>
            <a:xfrm>
              <a:off x="4500158" y="1955968"/>
              <a:ext cx="1317509" cy="126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4490633" y="1843263"/>
              <a:ext cx="1304810" cy="1204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4" idx="3"/>
            </p:cNvCxnSpPr>
            <p:nvPr/>
          </p:nvCxnSpPr>
          <p:spPr>
            <a:xfrm flipV="1">
              <a:off x="4500158" y="2621081"/>
              <a:ext cx="1295286" cy="409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4" idx="3"/>
            </p:cNvCxnSpPr>
            <p:nvPr/>
          </p:nvCxnSpPr>
          <p:spPr>
            <a:xfrm>
              <a:off x="4500158" y="3030626"/>
              <a:ext cx="1317509" cy="309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2" idx="6"/>
              <a:endCxn id="25" idx="1"/>
            </p:cNvCxnSpPr>
            <p:nvPr/>
          </p:nvCxnSpPr>
          <p:spPr>
            <a:xfrm>
              <a:off x="1833393" y="2567110"/>
              <a:ext cx="8666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32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427501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安装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、升级（</a:t>
            </a:r>
            <a:r>
              <a:rPr lang="en-US" altLang="zh-CN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yum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</a:t>
            </a:r>
            <a:r>
              <a:rPr lang="en-US" altLang="zh-CN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or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源码安装、编译参数、安装路径等）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服务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管理（启动脚本、重启、重载、启动用户）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配置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规范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Log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格式、路径、命名规则和切割策略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Pid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路径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虚拟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主机（默认虚拟主机、虚拟主机独立）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静态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文件日志和过期缓存时间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防盗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链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更改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配置（使用自动化工具更改配置文件）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安全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规范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后台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地址加用户认证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可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写目录禁止解析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php</a:t>
            </a: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禁止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访问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.bak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运维规范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297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案例 </a:t>
            </a:r>
            <a:r>
              <a:rPr lang="en-US" altLang="zh-CN" sz="4000">
                <a:solidFill>
                  <a:schemeClr val="bg1"/>
                </a:solidFill>
              </a:rPr>
              <a:t>– </a:t>
            </a:r>
            <a:r>
              <a:rPr lang="zh-CN" altLang="en-US" sz="4000">
                <a:solidFill>
                  <a:schemeClr val="bg1"/>
                </a:solidFill>
              </a:rPr>
              <a:t>为什么很慢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55" y="1512888"/>
            <a:ext cx="5855554" cy="453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70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72382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故障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举例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 一</a:t>
            </a:r>
            <a:r>
              <a:rPr lang="zh-CN" altLang="en-US" sz="1200">
                <a:solidFill>
                  <a:schemeClr val="bg1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个请求分发到多台服务器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https://www.cnblogs.com/kevingrace/p/8185218.html</a:t>
            </a: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400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zh-CN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414  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http://blog.51cto.com/tenderrain/1633586</a:t>
            </a: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413 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https://mp.weixin.qq.com/s/6_e9PJZVrYpUS7ubKkxK8w </a:t>
            </a: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Nginx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代理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tomcat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https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问题 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http://blog.lishiming.net/?p=497</a:t>
            </a: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http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://www.cnblogs.com/interdrp/p/4881785.html </a:t>
            </a: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静态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文件更新  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https://www.cnblogs.com/sunsweet/p/3338684.html </a:t>
            </a: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502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问题 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https://blog.csdn.net/u010391029/article/details/46884107 </a:t>
            </a: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Nginx+tomcat 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自定义</a:t>
            </a:r>
            <a:r>
              <a:rPr lang="zh-CN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404 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https://my.oschina.net/clyy/blog/822849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常见故障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716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02322" y="1732085"/>
            <a:ext cx="9027625" cy="41344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常见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WebServer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（排行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https://news.netcraft.com/archives/2018/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https://w3techs.com/technologies/overview/web_server/all 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）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老牌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（早期叫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Apache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，开源，市场份额最高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微软：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IIS</a:t>
            </a: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轻量：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Lighttpd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，性能高，低耗能，功能欠缺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诞生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2004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年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10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月发布，俄国人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Igor Sysoev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开发，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rambler.ru</a:t>
            </a: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官网、版本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nginx.org  1.14.0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稳定版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国内分支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Tengine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http://tengine.taobao.org/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）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功能介绍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8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服务、反向代理、负载均衡、邮件代理、缓存加速、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flv/mp4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流媒体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介绍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176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62038" y="1776046"/>
            <a:ext cx="8950325" cy="325011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vi /etc/yum.repos.d/nginx.repo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https://coding.net/u/aminglinux/p/nginx/git/blob/master/2z/nginx.repo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yum install -y nginx</a:t>
            </a:r>
            <a:endParaRPr lang="zh-CN" altLang="en-US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systemctl start/stop/restart/reload nginx</a:t>
            </a: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测试：浏览器访问或者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curl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检查服务进程：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ps aux |grep nginx</a:t>
            </a: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检查端口监听：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netstat -lnp |grep ‘:80’</a:t>
            </a: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有防火墙，需加规则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iptables -I INPUT -p tcp --dport 80 -j ACCEPT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 -V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查看版本以及各个目录、参数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安装 </a:t>
            </a:r>
            <a:r>
              <a:rPr lang="en-US" altLang="zh-CN" sz="4000">
                <a:solidFill>
                  <a:schemeClr val="bg1"/>
                </a:solidFill>
              </a:rPr>
              <a:t>– yum</a:t>
            </a:r>
            <a:r>
              <a:rPr lang="zh-CN" altLang="en-US" sz="4000">
                <a:solidFill>
                  <a:schemeClr val="bg1"/>
                </a:solidFill>
              </a:rPr>
              <a:t>安装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53246" y="1714500"/>
            <a:ext cx="8950325" cy="364683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wget http://nginx.org/download/nginx-1.14.0.tar.gz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tar zxf nginx-1.14.0.tar.gz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cd nginx-1.14.0; ./configure --prefix=/usr/local/nginx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make &amp;&amp; make install</a:t>
            </a:r>
            <a:endParaRPr lang="zh-CN" altLang="en-US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/usr/local/nginx/sbin/nginx  //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启动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pkill 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杀死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进程，停止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/usr/local/nginx/sbin/nginx -t //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检测配置文件语法错误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/usr/local/nginx/sbin/nginx -s reload//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重载配置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服务管理脚本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https://coding.net/u/aminglinux/p/aminglinux-book/git/blob/master/D15Z/etc_init.d_nginx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安装 </a:t>
            </a:r>
            <a:r>
              <a:rPr lang="en-US" altLang="zh-CN" sz="4000">
                <a:solidFill>
                  <a:schemeClr val="bg1"/>
                </a:solidFill>
              </a:rPr>
              <a:t>– </a:t>
            </a:r>
            <a:r>
              <a:rPr lang="zh-CN" altLang="en-US" sz="4000">
                <a:solidFill>
                  <a:schemeClr val="bg1"/>
                </a:solidFill>
              </a:rPr>
              <a:t>源码安装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095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991700" y="1652955"/>
            <a:ext cx="8950325" cy="457663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配置文件结构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全局配置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(user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worker_processes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error_log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pid)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events(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网络连接相关，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worker_connections)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（最重要的部分，大部分功能都放这里）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（虚拟主机相关）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里面）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全局配置项结构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https://coding.net/u/aminglinux/p/nginx/git/blob/master/3z/global.md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events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配置项结构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https://coding.net/u/aminglinux/p/nginx/git/blob/master/3z/events.md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配置项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https://coding.net/u/aminglinux/p/nginx/git/blob/master/3z/http.md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配置项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https://coding.net/u/aminglinux/p/nginx/git/blob/master/3z/server.md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配置文件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512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732084"/>
            <a:ext cx="8950325" cy="41888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模块化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基于模块化设计，每个模块是一个功能实现，分布式开发，团队协作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核心模块、标准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模块、可选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模块、邮件模块、第三方模块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编译后的源码目录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objs/ngx_modules.c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https://coding.net/u/aminglinux/p/nginx/git/blob/master/4z/module.md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web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请求机制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并行处理：多进程、多线程、异步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https://coding.net/u/aminglinux/p/nginx/git/blob/master/4z/IO.md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事件驱动模型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https://coding.net/u/aminglinux/p/nginx/git/blob/master/4z/event.md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设计架构概览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基于模块化设计、基于事件驱动模型处理请求、主进程和工作进程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https://coding.net/u/aminglinux/p/nginx/git/blob/master/4z/jg.md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架构分析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847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732084"/>
            <a:ext cx="8950325" cy="358559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一台机器上跑多个站点，即多个域名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默认虚拟主机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不管什么域名解析到该服务器，都会访问到默认虚拟主机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nginx.conf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中第一个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 { }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或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listen       80 default_server;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泛解析 *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.aming.com  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虚拟主机配置规范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主配置文件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include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虚拟主机配置文件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在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conf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目录下创建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vhost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目录，在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vhosts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目录下面定义虚拟主机配置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基于端口的虚拟主机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listen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端口不同，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server_name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可以相同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虚拟主机配置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017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43427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域名跳转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(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重定向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)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URL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重写（伪静态）、动静分离（跳转域名，并接入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CDN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实现加速）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依赖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PCRE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库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ngx_http_rewrite_module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Rwrite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相关指令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if (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条件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) { command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} coding.net/u/aminglinux/p/nginx/git/blob/master/rewrite/if.md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break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last coding.net/u/aminglinux/p/nginx/git/blob/master/rewrite/break.md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return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后面跟状态码、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URL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text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（支持变量）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coding.net/u/aminglinux/p/nginx/git/blob/master/rewrite/return.md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规则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coding.net/u/aminglinux/p/nginx/git/blob/master/rewrite/rewrite_ruler.md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rewrite_log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定义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日志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rewrite_log on;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写到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error_log  notice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级别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Rwrite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相关全局变量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coding.net/u/aminglinux/p/nginx/git/blob/master/rewrite/variable.md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Rwrite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实战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coding.net/u/aminglinux/p/nginx/git/blob/master/rewrite/example.md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的</a:t>
            </a:r>
            <a:r>
              <a:rPr lang="en-US" altLang="zh-CN" sz="4000">
                <a:solidFill>
                  <a:schemeClr val="bg1"/>
                </a:solidFill>
              </a:rPr>
              <a:t>Rwrite</a:t>
            </a:r>
            <a:r>
              <a:rPr lang="zh-CN" altLang="en-US" sz="4000">
                <a:solidFill>
                  <a:schemeClr val="bg1"/>
                </a:solidFill>
              </a:rPr>
              <a:t>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405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1427</Words>
  <Application>Microsoft Office PowerPoint</Application>
  <PresentationFormat>宽屏</PresentationFormat>
  <Paragraphs>250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Avenir Roman</vt:lpstr>
      <vt:lpstr>宋体</vt:lpstr>
      <vt:lpstr>微软雅黑</vt:lpstr>
      <vt:lpstr>Arial</vt:lpstr>
      <vt:lpstr>Calibri</vt:lpstr>
      <vt:lpstr>Helvetica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45</cp:revision>
  <dcterms:created xsi:type="dcterms:W3CDTF">2016-04-13T02:37:00Z</dcterms:created>
  <dcterms:modified xsi:type="dcterms:W3CDTF">2018-07-23T02:19:41Z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