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3" r:id="rId4"/>
    <p:sldId id="257" r:id="rId5"/>
    <p:sldId id="274" r:id="rId6"/>
    <p:sldId id="295" r:id="rId7"/>
    <p:sldId id="296" r:id="rId8"/>
    <p:sldId id="297" r:id="rId9"/>
    <p:sldId id="258" r:id="rId10"/>
    <p:sldId id="298" r:id="rId11"/>
    <p:sldId id="299" r:id="rId12"/>
    <p:sldId id="303" r:id="rId13"/>
    <p:sldId id="300" r:id="rId14"/>
    <p:sldId id="301" r:id="rId15"/>
    <p:sldId id="302" r:id="rId16"/>
    <p:sldId id="304" r:id="rId17"/>
    <p:sldId id="305" r:id="rId18"/>
    <p:sldId id="308" r:id="rId19"/>
    <p:sldId id="310" r:id="rId20"/>
    <p:sldId id="311" r:id="rId21"/>
    <p:sldId id="313" r:id="rId22"/>
    <p:sldId id="314" r:id="rId23"/>
    <p:sldId id="315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126" autoAdjust="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9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2022/5/20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CE%B2%E7%B3%BB%E6%95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s://baike.baidu.com/item/%E9%A3%8E%E9%99%A9%E6%BA%A2%E4%BB%B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4430346" y="2775891"/>
            <a:ext cx="338451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CAPM</a:t>
            </a:r>
            <a:r>
              <a: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</a:t>
            </a:r>
            <a:r>
              <a: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模型选股</a:t>
            </a:r>
            <a:endParaRPr lang="en-US" altLang="zh-CN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PA_圆角矩形 31"/>
          <p:cNvSpPr/>
          <p:nvPr>
            <p:custDataLst>
              <p:tags r:id="rId8"/>
            </p:custDataLst>
          </p:nvPr>
        </p:nvSpPr>
        <p:spPr>
          <a:xfrm>
            <a:off x="4990841" y="4044003"/>
            <a:ext cx="2276006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纪欢航 崔浩</a:t>
            </a: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30" grpId="0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5096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-866099" y="2712505"/>
            <a:ext cx="3505732" cy="46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新浪财经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-939641" y="4193274"/>
            <a:ext cx="3505732" cy="46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数据格式：</a:t>
            </a: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</a:t>
            </a: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3072238" y="4008441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3324961" y="4237763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3071302" y="2631543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3351169" y="2908602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7132" y="49644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股票数据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706ED3-F143-B8C3-F4FC-C0A41941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54" y="2257511"/>
            <a:ext cx="7630166" cy="27019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8BDBAD-7727-44F7-8B9B-17FC60DF6630}"/>
              </a:ext>
            </a:extLst>
          </p:cNvPr>
          <p:cNvSpPr txBox="1"/>
          <p:nvPr/>
        </p:nvSpPr>
        <p:spPr>
          <a:xfrm>
            <a:off x="747346" y="6119446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第一列为时间索引，</a:t>
            </a:r>
            <a:r>
              <a:rPr lang="en-US" altLang="zh-CN" dirty="0" err="1"/>
              <a:t>shanghai_close</a:t>
            </a:r>
            <a:r>
              <a:rPr lang="zh-CN" altLang="en-US" dirty="0"/>
              <a:t>是指上证指数，后面的为对应股票代号的股价</a:t>
            </a:r>
          </a:p>
        </p:txBody>
      </p:sp>
    </p:spTree>
    <p:extLst>
      <p:ext uri="{BB962C8B-B14F-4D97-AF65-F5344CB8AC3E}">
        <p14:creationId xmlns:p14="http://schemas.microsoft.com/office/powerpoint/2010/main" val="7884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91808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7536" y="3058961"/>
            <a:ext cx="4171251" cy="132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选取了代码为右图的五十值股票与上证指数</a:t>
            </a:r>
            <a:endParaRPr lang="en-US" altLang="zh-CN" sz="1400" b="1" dirty="0">
              <a:solidFill>
                <a:schemeClr val="bg1"/>
              </a:solidFill>
              <a:latin typeface="+mn-ea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从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2000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日至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2022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5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月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11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日的数据作为实验的原始数据。</a:t>
            </a:r>
            <a:endParaRPr lang="en-US" sz="1050" dirty="0">
              <a:solidFill>
                <a:schemeClr val="bg1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3324961" y="4237763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4495568" y="3246009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7132" y="49644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股票数据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B9185-C940-760D-32A4-34EFC15A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55" y="2110376"/>
            <a:ext cx="4964723" cy="33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21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19654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74511" y="2673462"/>
            <a:ext cx="3505732" cy="46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来源：国泰安数据库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3268947" y="3920021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3521670" y="4149343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3268947" y="2591638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3616770" y="2838264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7132" y="49644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五因子数据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3F5B4F2-DBCB-AF36-0CC6-94530DB915EF}"/>
              </a:ext>
            </a:extLst>
          </p:cNvPr>
          <p:cNvSpPr/>
          <p:nvPr/>
        </p:nvSpPr>
        <p:spPr>
          <a:xfrm>
            <a:off x="1139597" y="4063830"/>
            <a:ext cx="3505732" cy="46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数据格式：</a:t>
            </a: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FC2E1-FDD4-BF2E-05C6-EF057CDC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40" y="2321375"/>
            <a:ext cx="5265600" cy="277517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117763C-EB0B-7DAD-DB13-C3F180719BF2}"/>
              </a:ext>
            </a:extLst>
          </p:cNvPr>
          <p:cNvSpPr txBox="1"/>
          <p:nvPr/>
        </p:nvSpPr>
        <p:spPr>
          <a:xfrm>
            <a:off x="6372208" y="5745223"/>
            <a:ext cx="38004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从</a:t>
            </a:r>
            <a:r>
              <a:rPr lang="en-US" altLang="zh-CN" sz="1400" dirty="0"/>
              <a:t>1994</a:t>
            </a:r>
            <a:r>
              <a:rPr lang="zh-CN" altLang="en-US" sz="1400" dirty="0"/>
              <a:t>年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4</a:t>
            </a:r>
            <a:r>
              <a:rPr lang="zh-CN" altLang="en-US" sz="1400" dirty="0"/>
              <a:t>日至</a:t>
            </a:r>
            <a:r>
              <a:rPr lang="en-US" altLang="zh-CN" sz="1400" dirty="0"/>
              <a:t>2022</a:t>
            </a:r>
            <a:r>
              <a:rPr lang="zh-CN" altLang="en-US" sz="1400" dirty="0"/>
              <a:t>年</a:t>
            </a:r>
            <a:r>
              <a:rPr lang="en-US" altLang="zh-CN" sz="1400" dirty="0"/>
              <a:t>5</a:t>
            </a:r>
            <a:r>
              <a:rPr lang="zh-CN" altLang="en-US" sz="1400" dirty="0"/>
              <a:t>月</a:t>
            </a:r>
            <a:r>
              <a:rPr lang="en-US" altLang="zh-CN" sz="1400" dirty="0"/>
              <a:t>6</a:t>
            </a:r>
            <a:r>
              <a:rPr lang="zh-CN" altLang="en-US" sz="1400" dirty="0"/>
              <a:t>日的数据，包括市场回报率，无风险收益率，</a:t>
            </a:r>
            <a:r>
              <a:rPr lang="en-US" altLang="zh-CN" sz="1400" dirty="0" err="1"/>
              <a:t>smb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hml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umd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rmw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cma</a:t>
            </a:r>
            <a:r>
              <a:rPr lang="zh-CN" altLang="en-US" sz="1400" dirty="0"/>
              <a:t>五个因子以及其非加权时的值，均为日收益率与日指标</a:t>
            </a:r>
            <a:r>
              <a:rPr lang="zh-CN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54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9" grpId="0" animBg="1"/>
      <p:bldP spid="21" grpId="0" animBg="1"/>
      <p:bldP spid="20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4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数据结果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5341" y="3521119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2965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 animBg="1"/>
      <p:bldP spid="22" grpId="1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44045" y="2341143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88599" y="4398090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6652" y="2331686"/>
            <a:ext cx="3199410" cy="892552"/>
            <a:chOff x="8548025" y="1459078"/>
            <a:chExt cx="3199410" cy="89255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319941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对应如上的股票序列，</a:t>
              </a:r>
              <a:r>
                <a:rPr lang="en-US" altLang="zh-CN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CAPM</a:t>
              </a:r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模型计算的股票收益率如表</a:t>
              </a:r>
              <a:endParaRPr lang="zh-CN" altLang="en-US" sz="16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预期回报率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02085" y="4490770"/>
            <a:ext cx="4145671" cy="854114"/>
            <a:chOff x="8548025" y="1189740"/>
            <a:chExt cx="4145671" cy="85411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6812" y="1189740"/>
              <a:ext cx="37868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CAPM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模型计算的最大收益率股票为：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601888</a:t>
              </a:r>
            </a:p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收益率为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1%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；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5622" y="252911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13966" y="4549311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B68CC0-165E-E839-FF3F-B31B6CD4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07" y="1740566"/>
            <a:ext cx="4600602" cy="3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44045" y="2341143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88599" y="4398090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6652" y="2331686"/>
            <a:ext cx="2967866" cy="892552"/>
            <a:chOff x="8548025" y="1459078"/>
            <a:chExt cx="2967866" cy="89255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对应如上的股票序列，</a:t>
              </a:r>
              <a:r>
                <a:rPr lang="en-US" altLang="zh-CN" sz="1600" dirty="0">
                  <a:solidFill>
                    <a:srgbClr val="202124"/>
                  </a:solidFill>
                  <a:latin typeface="consolas" panose="020B0609020204030204" pitchFamily="49" charset="0"/>
                </a:rPr>
                <a:t>FF3</a:t>
              </a:r>
              <a:r>
                <a:rPr lang="zh-CN" altLang="en-US" sz="1600" dirty="0">
                  <a:solidFill>
                    <a:srgbClr val="202124"/>
                  </a:solidFill>
                  <a:latin typeface="consolas" panose="020B0609020204030204" pitchFamily="49" charset="0"/>
                </a:rPr>
                <a:t>模型</a:t>
              </a:r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计算的股票收益率如表</a:t>
              </a:r>
              <a:endParaRPr lang="zh-CN" altLang="en-US" sz="16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预期回报率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02085" y="4490770"/>
            <a:ext cx="4145671" cy="854114"/>
            <a:chOff x="8548025" y="1189740"/>
            <a:chExt cx="4145671" cy="85411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6812" y="1189740"/>
              <a:ext cx="37868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由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FF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三因子模型计算出的回报率最大的股票代号为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601012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，最大值为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5.51%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；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5622" y="252911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13966" y="4549311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 3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176BB9-79AF-50A1-49D6-8F04F6E7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08" y="2068857"/>
            <a:ext cx="4848210" cy="32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44045" y="2341143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88599" y="4398090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6652" y="2331686"/>
            <a:ext cx="3786884" cy="892552"/>
            <a:chOff x="8548025" y="1459078"/>
            <a:chExt cx="3786884" cy="89255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37868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对应如上的股票序列，</a:t>
              </a:r>
              <a:r>
                <a:rPr lang="en-US" altLang="zh-CN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FF3 equal</a:t>
              </a:r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模型计算的股票收益率如表</a:t>
              </a:r>
              <a:endParaRPr lang="zh-CN" altLang="en-US" sz="16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预期回报率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02085" y="4490770"/>
            <a:ext cx="4145671" cy="854114"/>
            <a:chOff x="8548025" y="1189740"/>
            <a:chExt cx="4145671" cy="85411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6812" y="1189740"/>
              <a:ext cx="37868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FF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三因子不加权模型计算的最大收益率股票为：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601012</a:t>
              </a:r>
            </a:p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最大值为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4.79%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；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5622" y="252911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13966" y="4549311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 3 equal 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A557E3-D40B-DE88-E83C-2254BFC4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43" y="1852283"/>
            <a:ext cx="4987149" cy="34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44045" y="2341143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88599" y="4398090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6652" y="2331686"/>
            <a:ext cx="2967866" cy="892552"/>
            <a:chOff x="8548025" y="1459078"/>
            <a:chExt cx="2967866" cy="89255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对应如上的股票序列，</a:t>
              </a:r>
              <a:r>
                <a:rPr lang="en-US" altLang="zh-CN" sz="1600" dirty="0">
                  <a:solidFill>
                    <a:srgbClr val="202124"/>
                  </a:solidFill>
                  <a:latin typeface="consolas" panose="020B0609020204030204" pitchFamily="49" charset="0"/>
                </a:rPr>
                <a:t>FF5</a:t>
              </a:r>
              <a:r>
                <a:rPr lang="zh-CN" altLang="en-US" sz="1600" dirty="0">
                  <a:solidFill>
                    <a:srgbClr val="202124"/>
                  </a:solidFill>
                  <a:latin typeface="consolas" panose="020B0609020204030204" pitchFamily="49" charset="0"/>
                </a:rPr>
                <a:t>模型</a:t>
              </a:r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计算的股票收益率如表</a:t>
              </a:r>
              <a:endParaRPr lang="zh-CN" altLang="en-US" sz="16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预期回报率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02085" y="4490770"/>
            <a:ext cx="4145671" cy="854114"/>
            <a:chOff x="8548025" y="1189740"/>
            <a:chExt cx="4145671" cy="85411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6812" y="1189740"/>
              <a:ext cx="37868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由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FF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五因子模型计算出的回报率最大的股票代号为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601012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，最大值为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5.82%</a:t>
              </a:r>
              <a:endParaRPr lang="zh-CN" altLang="en-US" sz="1400" b="1" dirty="0">
                <a:solidFill>
                  <a:srgbClr val="18478F"/>
                </a:solidFill>
                <a:latin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5622" y="252911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13966" y="4549311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 5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92E00-8E87-58AB-BA37-7A24A6D9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70" y="1713637"/>
            <a:ext cx="4953000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44045" y="2341143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388599" y="4398090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6652" y="2331686"/>
            <a:ext cx="3786884" cy="892552"/>
            <a:chOff x="8548025" y="1459078"/>
            <a:chExt cx="3786884" cy="89255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37868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对应如上的股票序列，</a:t>
              </a:r>
              <a:r>
                <a:rPr lang="en-US" altLang="zh-CN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FF5 equal</a:t>
              </a:r>
              <a:r>
                <a:rPr lang="zh-CN" altLang="en-US" sz="16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模型计算的股票收益率如表</a:t>
              </a:r>
              <a:endParaRPr lang="zh-CN" altLang="en-US" sz="16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预期回报率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02085" y="4490770"/>
            <a:ext cx="4145671" cy="854114"/>
            <a:chOff x="8548025" y="1189740"/>
            <a:chExt cx="4145671" cy="85411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06812" y="1189740"/>
              <a:ext cx="37868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FF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五因子不加权模型计算的最大收益率股票为：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601012</a:t>
              </a:r>
            </a:p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最大值为</a:t>
              </a:r>
              <a:r>
                <a:rPr lang="en-US" altLang="zh-CN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4.91%</a:t>
              </a:r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；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05622" y="252911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513966" y="4549311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 5 equal 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B416A-19C1-1E75-BD81-E402452C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16" y="1628566"/>
            <a:ext cx="59340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4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结果评价与总结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5341" y="3521119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0535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 animBg="1"/>
      <p:bldP spid="22" grpId="1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7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6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39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2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5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79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2" y="4175436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2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模型介绍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9994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数据来源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70539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结果分析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71991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总结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19" y="42221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6" y="424513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6" y="42221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/>
      <p:bldP spid="36" grpId="0"/>
      <p:bldP spid="3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78127" y="2354140"/>
            <a:ext cx="6566966" cy="3478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根据上述数据的预测值，我们可以发现五因子和三因子模型相比与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模型，其波动幅度更大，而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模型的波动幅度仅在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～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1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根据这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支历史数据，我们可以得出，股票的波动在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-5%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～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之间，因此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用来预测股价显然是不充分的，一个股票的价格波动不仅仅受市场整体波动的影响，还有其他因素影响。</a:t>
            </a:r>
            <a:endParaRPr lang="en-US" altLang="zh-CN" sz="1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而五因子和三因子模型，预测的收益率其波动在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-5%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～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之间，符合日常股票的波动范围，所以相比于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模型更加精准。</a:t>
            </a:r>
          </a:p>
          <a:p>
            <a:pPr>
              <a:lnSpc>
                <a:spcPct val="200000"/>
              </a:lnSpc>
            </a:pPr>
            <a:endParaRPr lang="zh-CN" altLang="en-US" sz="1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结果评价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40BBA1-E134-58F7-E976-B16F087D7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096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07989" y="2020032"/>
            <a:ext cx="6566966" cy="3046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是预测股票收益率模型的根基，三因子模型和五因子模型都是后人根据资本市场实际情况，添加因子进行模型调整而得到的，虽然我们组进行预测分析的时候，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的结果不尽人意，远不及三因子和五因子模型精准，但是我们也不能否认它的贡献，让我们对于其他模型有了更加深刻的认识。</a:t>
            </a:r>
            <a:endParaRPr lang="en-US" altLang="zh-CN" sz="14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此次试验，我们尝试预测未来股票价格的走势，但我们知道影响资本市场的因子远远大于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个，所以预测模型永远不是完美的，希望未来模型可以更加贴近实际，给予交易者更加精准的价格信息。 </a:t>
            </a:r>
          </a:p>
        </p:txBody>
      </p:sp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总结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188910" y="1934207"/>
            <a:ext cx="7814180" cy="3478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Sharpe, William F . </a:t>
            </a:r>
            <a:r>
              <a:rPr lang="en-US" altLang="zh-CN" sz="1400" b="1" i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CAPITAL ASSET PRICES: A THEORY OF MARKET EQUILIBRIUM UNDER CONDITIONS OF RISK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*[J]. The Journal of Finance, 1964</a:t>
            </a: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[2] </a:t>
            </a:r>
            <a:r>
              <a:rPr lang="en-US" altLang="zh-CN" sz="1400" b="1" dirty="0" err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Fama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E. F.; French, K. R. </a:t>
            </a:r>
            <a:r>
              <a:rPr lang="en-US" altLang="zh-CN" sz="1400" b="1" i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Cross-Section of Expected Stock Returns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Journal of Finance, 1992</a:t>
            </a: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</a:t>
            </a:r>
            <a:r>
              <a:rPr lang="en-US" altLang="zh-CN" sz="1400" b="1" dirty="0" err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Fama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E. F.; French, K. R.  </a:t>
            </a:r>
            <a:r>
              <a:rPr lang="en-US" altLang="zh-CN" sz="1400" b="1" i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risk factors in the returns on stocks and bonds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Journal of Financial Economics, 1993</a:t>
            </a: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[4] </a:t>
            </a:r>
            <a:r>
              <a:rPr lang="en-US" altLang="zh-CN" sz="1400" b="1" dirty="0" err="1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Fama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E. F.; French, K. R.  </a:t>
            </a:r>
            <a:r>
              <a:rPr lang="en-US" altLang="zh-CN" sz="1400" b="1" i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Size, value, and momentum in international stock return</a:t>
            </a: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Journal of Financial Economics, 2012</a:t>
            </a:r>
          </a:p>
        </p:txBody>
      </p:sp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5" y="39395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参考文献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59675" y="3939836"/>
            <a:ext cx="338451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MANY THANKS !</a:t>
            </a:r>
          </a:p>
        </p:txBody>
      </p:sp>
      <p:sp>
        <p:nvSpPr>
          <p:cNvPr id="27" name="矩形 26"/>
          <p:cNvSpPr/>
          <p:nvPr/>
        </p:nvSpPr>
        <p:spPr>
          <a:xfrm>
            <a:off x="4758131" y="2836277"/>
            <a:ext cx="2646878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谢谢观看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43333" y="4343057"/>
            <a:ext cx="1158542" cy="3123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LOSTSOUL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6" grpId="0"/>
      <p:bldP spid="27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4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模型介绍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5341" y="3521119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1044924" cy="97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7390" y="1492958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9997" y="1483501"/>
            <a:ext cx="2967866" cy="1692772"/>
            <a:chOff x="8548025" y="1459078"/>
            <a:chExt cx="2967866" cy="169277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CAMP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模型是诺贝尔经济学奖获得者威廉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·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夏普（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William Sharpe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）于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1970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年在其著作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《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投资组合理论与资本市场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》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中最先提出，后经美国学者林特尔（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John Lintner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）、特里诺（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Jack Treynor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）和莫辛（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Jan </a:t>
              </a:r>
              <a:r>
                <a:rPr lang="en-US" altLang="zh-CN" sz="1200" dirty="0" err="1">
                  <a:latin typeface="+mn-ea"/>
                  <a:cs typeface="Segoe UI Semilight" panose="020B0402040204020203" pitchFamily="34" charset="0"/>
                </a:rPr>
                <a:t>Mossin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）等人的共同努力，才不断发展、完善。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提出</a:t>
              </a: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5012564"/>
            <a:ext cx="2854850" cy="954108"/>
            <a:chOff x="8548025" y="1459078"/>
            <a:chExt cx="2854850" cy="954108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需要满足许多假设，现实股市很难达到</a:t>
              </a:r>
              <a:endParaRPr lang="en-US" altLang="zh-CN" sz="1200" dirty="0">
                <a:latin typeface="+mn-ea"/>
                <a:cs typeface="Segoe UI Semilight" panose="020B0402040204020203" pitchFamily="34" charset="0"/>
              </a:endParaRPr>
            </a:p>
            <a:p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因此只能够作为参考</a:t>
              </a:r>
              <a:endParaRPr lang="en-US" altLang="zh-CN" sz="1200" dirty="0">
                <a:latin typeface="+mn-ea"/>
                <a:cs typeface="Segoe UI Semilight" panose="020B0402040204020203" pitchFamily="34" charset="0"/>
              </a:endParaRPr>
            </a:p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限制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3429297"/>
            <a:ext cx="2854850" cy="1138774"/>
            <a:chOff x="8548025" y="1459078"/>
            <a:chExt cx="2854850" cy="1138774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0" i="0" dirty="0">
                  <a:effectLst/>
                  <a:latin typeface="+mn-ea"/>
                </a:rPr>
                <a:t>根据资本资产定价模型</a:t>
              </a:r>
              <a:endParaRPr lang="en-US" altLang="zh-CN" sz="1200" b="0" i="0" dirty="0">
                <a:effectLst/>
                <a:latin typeface="+mn-ea"/>
              </a:endParaRPr>
            </a:p>
            <a:p>
              <a:pPr algn="l"/>
              <a:r>
                <a:rPr lang="zh-CN" altLang="en-US" sz="1200" b="0" i="0" dirty="0">
                  <a:effectLst/>
                  <a:latin typeface="+mn-ea"/>
                </a:rPr>
                <a:t>每一证券的</a:t>
              </a:r>
              <a:r>
                <a:rPr lang="zh-CN" altLang="en-US" sz="1200" dirty="0">
                  <a:latin typeface="+mn-ea"/>
                </a:rPr>
                <a:t>期望收益率</a:t>
              </a:r>
              <a:r>
                <a:rPr lang="zh-CN" altLang="en-US" sz="1200" b="0" i="0" dirty="0">
                  <a:effectLst/>
                  <a:latin typeface="+mn-ea"/>
                </a:rPr>
                <a:t>应等于无风险利率加上该证券由</a:t>
              </a:r>
              <a:r>
                <a:rPr lang="en-US" altLang="zh-CN" sz="1200" b="0" i="0" u="none" strike="noStrike" dirty="0">
                  <a:effectLst/>
                  <a:latin typeface="+mn-ea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β</a:t>
              </a:r>
              <a:r>
                <a:rPr lang="zh-CN" altLang="en-US" sz="1200" b="0" i="0" u="none" strike="noStrike" dirty="0">
                  <a:effectLst/>
                  <a:latin typeface="+mn-ea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系数</a:t>
              </a:r>
              <a:r>
                <a:rPr lang="zh-CN" altLang="en-US" sz="1200" b="0" i="0" dirty="0">
                  <a:effectLst/>
                  <a:latin typeface="+mn-ea"/>
                </a:rPr>
                <a:t>测定的</a:t>
              </a:r>
              <a:r>
                <a:rPr lang="zh-CN" altLang="en-US" sz="1200" b="0" i="0" u="none" strike="noStrike" dirty="0">
                  <a:effectLst/>
                  <a:latin typeface="+mn-ea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风险溢价</a:t>
              </a:r>
              <a:endParaRPr lang="zh-CN" altLang="en-US" sz="1200" b="0" i="0" dirty="0">
                <a:effectLst/>
                <a:latin typeface="+mn-ea"/>
              </a:endParaRPr>
            </a:p>
            <a:p>
              <a:pPr algn="l"/>
              <a:r>
                <a:rPr lang="en-US" altLang="zh-CN" sz="1200" b="0" i="0" dirty="0">
                  <a:effectLst/>
                  <a:latin typeface="+mn-ea"/>
                </a:rPr>
                <a:t>E</a:t>
              </a:r>
              <a:r>
                <a:rPr lang="zh-CN" altLang="en-US" sz="1200" b="0" i="0" dirty="0">
                  <a:effectLst/>
                  <a:latin typeface="+mn-ea"/>
                </a:rPr>
                <a:t>（</a:t>
              </a:r>
              <a:r>
                <a:rPr lang="en-US" altLang="zh-CN" sz="1200" b="0" i="0" dirty="0" err="1">
                  <a:effectLst/>
                  <a:latin typeface="+mn-ea"/>
                </a:rPr>
                <a:t>ri</a:t>
              </a:r>
              <a:r>
                <a:rPr lang="zh-CN" altLang="en-US" sz="1200" b="0" i="0" dirty="0">
                  <a:effectLst/>
                  <a:latin typeface="+mn-ea"/>
                </a:rPr>
                <a:t>）</a:t>
              </a:r>
              <a:r>
                <a:rPr lang="en-US" altLang="zh-CN" sz="1200" b="0" i="0" dirty="0">
                  <a:effectLst/>
                  <a:latin typeface="+mn-ea"/>
                </a:rPr>
                <a:t>=</a:t>
              </a:r>
              <a:r>
                <a:rPr lang="en-US" altLang="zh-CN" sz="1200" b="0" i="0" dirty="0" err="1">
                  <a:effectLst/>
                  <a:latin typeface="+mn-ea"/>
                </a:rPr>
                <a:t>rF</a:t>
              </a:r>
              <a:r>
                <a:rPr lang="en-US" altLang="zh-CN" sz="1200" b="0" i="0" dirty="0">
                  <a:effectLst/>
                  <a:latin typeface="+mn-ea"/>
                </a:rPr>
                <a:t>+[E(</a:t>
              </a:r>
              <a:r>
                <a:rPr lang="en-US" altLang="zh-CN" sz="1200" b="0" i="0" dirty="0" err="1">
                  <a:effectLst/>
                  <a:latin typeface="+mn-ea"/>
                </a:rPr>
                <a:t>rM</a:t>
              </a:r>
              <a:r>
                <a:rPr lang="en-US" altLang="zh-CN" sz="1200" b="0" i="0" dirty="0">
                  <a:effectLst/>
                  <a:latin typeface="+mn-ea"/>
                </a:rPr>
                <a:t>)-</a:t>
              </a:r>
              <a:r>
                <a:rPr lang="en-US" altLang="zh-CN" sz="1200" b="0" i="0" dirty="0" err="1">
                  <a:effectLst/>
                  <a:latin typeface="+mn-ea"/>
                </a:rPr>
                <a:t>rF</a:t>
              </a:r>
              <a:r>
                <a:rPr lang="en-US" altLang="zh-CN" sz="1200" b="0" i="0" dirty="0">
                  <a:effectLst/>
                  <a:latin typeface="+mn-ea"/>
                </a:rPr>
                <a:t>]β</a:t>
              </a:r>
              <a:r>
                <a:rPr lang="en-US" altLang="zh-CN" sz="1200" b="0" i="0" dirty="0" err="1">
                  <a:effectLst/>
                  <a:latin typeface="+mn-ea"/>
                </a:rPr>
                <a:t>i</a:t>
              </a:r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计算</a:t>
              </a: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7" y="5279546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48967" y="1680927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CAPM</a:t>
            </a: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875BA5-1B8C-B43F-7307-E5B733C03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7" y="1565119"/>
            <a:ext cx="6274743" cy="32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7390" y="1492958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7390" y="4050557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9997" y="1483501"/>
            <a:ext cx="2967866" cy="1877437"/>
            <a:chOff x="8548025" y="1459078"/>
            <a:chExt cx="2967866" cy="1877437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 err="1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Fama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和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French 1992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年对美国股票市场决定不同股票回报率差异的因素的研究发现，股票的市场的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beta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值不能解释不同股票回报率的差异，而上市公司的市值、账面市值比、市盈率可以解释股票回报率的差异。</a:t>
              </a:r>
              <a:r>
                <a:rPr lang="en-US" altLang="zh-CN" sz="1200" b="0" i="0" dirty="0" err="1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Fama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 and French 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认为，上述超额收益是对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CAPM 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中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β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未能反映的风险因素的补偿。</a:t>
              </a:r>
              <a:endParaRPr lang="zh-CN" altLang="en-US" sz="12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提出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99066" y="3976143"/>
            <a:ext cx="2854850" cy="1692772"/>
            <a:chOff x="8548025" y="1459078"/>
            <a:chExt cx="2854850" cy="1692772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dirty="0">
                  <a:latin typeface="+mn-ea"/>
                </a:rPr>
                <a:t>投资组合的超额回报率可由三个因子的暴露来解释</a:t>
              </a:r>
              <a:endParaRPr lang="en-US" altLang="zh-CN" sz="1200" dirty="0">
                <a:latin typeface="+mn-ea"/>
              </a:endParaRPr>
            </a:p>
            <a:p>
              <a:pPr algn="l"/>
              <a:r>
                <a:rPr lang="zh-CN" altLang="en-US" sz="1200" b="0" i="0" dirty="0">
                  <a:effectLst/>
                  <a:latin typeface="+mn-ea"/>
                </a:rPr>
                <a:t>市场资产组合</a:t>
              </a:r>
              <a:r>
                <a:rPr lang="en-US" altLang="zh-CN" sz="1200" b="0" i="0" dirty="0">
                  <a:effectLst/>
                  <a:latin typeface="+mn-ea"/>
                </a:rPr>
                <a:t>(Rm− Rf)</a:t>
              </a:r>
              <a:r>
                <a:rPr lang="zh-CN" altLang="en-US" sz="1200" b="0" i="0" dirty="0">
                  <a:effectLst/>
                  <a:latin typeface="+mn-ea"/>
                </a:rPr>
                <a:t>、市值因子</a:t>
              </a:r>
              <a:r>
                <a:rPr lang="en-US" altLang="zh-CN" sz="1200" b="0" i="0" dirty="0">
                  <a:effectLst/>
                  <a:latin typeface="+mn-ea"/>
                </a:rPr>
                <a:t>(SMB)</a:t>
              </a:r>
              <a:r>
                <a:rPr lang="zh-CN" altLang="en-US" sz="1200" b="0" i="0" dirty="0">
                  <a:effectLst/>
                  <a:latin typeface="+mn-ea"/>
                </a:rPr>
                <a:t>、账面市值比因子</a:t>
              </a:r>
              <a:r>
                <a:rPr lang="en-US" altLang="zh-CN" sz="1200" b="0" i="0" dirty="0">
                  <a:effectLst/>
                  <a:latin typeface="+mn-ea"/>
                </a:rPr>
                <a:t>(HML)</a:t>
              </a:r>
            </a:p>
            <a:p>
              <a:pPr algn="l"/>
              <a:r>
                <a:rPr lang="zh-CN" altLang="en-US" sz="1200" b="0" i="0" dirty="0">
                  <a:effectLst/>
                  <a:latin typeface="+mn-ea"/>
                </a:rPr>
                <a:t>计算公式为</a:t>
              </a:r>
              <a:endParaRPr lang="en-US" altLang="zh-CN" sz="1200" b="0" i="0" dirty="0">
                <a:effectLst/>
                <a:latin typeface="+mn-ea"/>
              </a:endParaRPr>
            </a:p>
            <a:p>
              <a:pPr algn="l"/>
              <a:r>
                <a:rPr lang="en-US" altLang="zh-CN" sz="1200" b="0" i="0" dirty="0">
                  <a:effectLst/>
                  <a:latin typeface="+mn-ea"/>
                </a:rPr>
                <a:t>E(</a:t>
              </a:r>
              <a:r>
                <a:rPr lang="en-US" altLang="zh-CN" sz="1200" b="0" i="0" dirty="0" err="1">
                  <a:effectLst/>
                  <a:latin typeface="+mn-ea"/>
                </a:rPr>
                <a:t>Rit</a:t>
              </a:r>
              <a:r>
                <a:rPr lang="en-US" altLang="zh-CN" sz="1200" b="0" i="0" dirty="0">
                  <a:effectLst/>
                  <a:latin typeface="+mn-ea"/>
                </a:rPr>
                <a:t>) −</a:t>
              </a:r>
              <a:r>
                <a:rPr lang="en-US" altLang="zh-CN" sz="1200" b="0" i="0" dirty="0" err="1">
                  <a:effectLst/>
                  <a:latin typeface="+mn-ea"/>
                </a:rPr>
                <a:t>Rft</a:t>
              </a:r>
              <a:r>
                <a:rPr lang="en-US" altLang="zh-CN" sz="1200" b="0" i="0" dirty="0">
                  <a:effectLst/>
                  <a:latin typeface="+mn-ea"/>
                </a:rPr>
                <a:t>= </a:t>
              </a:r>
              <a:r>
                <a:rPr lang="el-GR" altLang="zh-CN" sz="1200" b="0" i="0" dirty="0">
                  <a:effectLst/>
                  <a:latin typeface="+mn-ea"/>
                </a:rPr>
                <a:t>β</a:t>
              </a:r>
              <a:r>
                <a:rPr lang="en-US" altLang="zh-CN" sz="1200" b="0" i="0" dirty="0" err="1">
                  <a:effectLst/>
                  <a:latin typeface="+mn-ea"/>
                </a:rPr>
                <a:t>i</a:t>
              </a:r>
              <a:r>
                <a:rPr lang="en-US" altLang="zh-CN" sz="1200" b="0" i="0" dirty="0">
                  <a:effectLst/>
                  <a:latin typeface="+mn-ea"/>
                </a:rPr>
                <a:t>[E(</a:t>
              </a:r>
              <a:r>
                <a:rPr lang="en-US" altLang="zh-CN" sz="1200" b="0" i="0" dirty="0" err="1">
                  <a:effectLst/>
                  <a:latin typeface="+mn-ea"/>
                </a:rPr>
                <a:t>Rmt−Rft</a:t>
              </a:r>
              <a:r>
                <a:rPr lang="en-US" altLang="zh-CN" sz="1200" b="0" i="0" dirty="0">
                  <a:effectLst/>
                  <a:latin typeface="+mn-ea"/>
                </a:rPr>
                <a:t>)] +</a:t>
              </a:r>
              <a:r>
                <a:rPr lang="en-US" altLang="zh-CN" sz="1200" b="0" i="0" dirty="0" err="1">
                  <a:effectLst/>
                  <a:latin typeface="+mn-ea"/>
                </a:rPr>
                <a:t>siE</a:t>
              </a:r>
              <a:r>
                <a:rPr lang="en-US" altLang="zh-CN" sz="1200" b="0" i="0" dirty="0">
                  <a:effectLst/>
                  <a:latin typeface="+mn-ea"/>
                </a:rPr>
                <a:t>(</a:t>
              </a:r>
              <a:r>
                <a:rPr lang="en-US" altLang="zh-CN" sz="1200" b="0" i="0" dirty="0" err="1">
                  <a:effectLst/>
                  <a:latin typeface="+mn-ea"/>
                </a:rPr>
                <a:t>SMBt</a:t>
              </a:r>
              <a:r>
                <a:rPr lang="en-US" altLang="zh-CN" sz="1200" b="0" i="0" dirty="0">
                  <a:effectLst/>
                  <a:latin typeface="+mn-ea"/>
                </a:rPr>
                <a:t>) +</a:t>
              </a:r>
              <a:r>
                <a:rPr lang="en-US" altLang="zh-CN" sz="1200" b="0" i="0" dirty="0" err="1">
                  <a:effectLst/>
                  <a:latin typeface="+mn-ea"/>
                </a:rPr>
                <a:t>hiE</a:t>
              </a:r>
              <a:r>
                <a:rPr lang="en-US" altLang="zh-CN" sz="1200" b="0" i="0" dirty="0">
                  <a:effectLst/>
                  <a:latin typeface="+mn-ea"/>
                </a:rPr>
                <a:t>(</a:t>
              </a:r>
              <a:r>
                <a:rPr lang="en-US" altLang="zh-CN" sz="1200" b="0" i="0" dirty="0" err="1">
                  <a:effectLst/>
                  <a:latin typeface="+mn-ea"/>
                </a:rPr>
                <a:t>HMIt</a:t>
              </a:r>
              <a:r>
                <a:rPr lang="en-US" altLang="zh-CN" sz="1200" b="0" i="0" dirty="0">
                  <a:effectLst/>
                  <a:latin typeface="+mn-ea"/>
                </a:rPr>
                <a:t>)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计算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48967" y="1680927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2757" y="420177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FF3</a:t>
            </a: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9D392-5334-7575-3210-C0F6840DC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15" b="2348"/>
          <a:stretch/>
        </p:blipFill>
        <p:spPr>
          <a:xfrm>
            <a:off x="6300219" y="1732676"/>
            <a:ext cx="2754084" cy="10808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20E420-3EBB-9788-F7EB-8C58FD465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 b="-1461"/>
          <a:stretch/>
        </p:blipFill>
        <p:spPr>
          <a:xfrm>
            <a:off x="6342184" y="3538007"/>
            <a:ext cx="5472520" cy="8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441206" y="25040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313813" y="2494617"/>
            <a:ext cx="2967866" cy="1508106"/>
            <a:chOff x="8548025" y="1459078"/>
            <a:chExt cx="2967866" cy="1508106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HML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因子：先通过每股账面价值与股价之比计算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book to market ratio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，然后进行分类，加权后计算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L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与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H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之间的差值作为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HML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的值。</a:t>
              </a:r>
              <a:endParaRPr lang="en-US" altLang="zh-CN" sz="1200" dirty="0">
                <a:latin typeface="+mn-ea"/>
                <a:cs typeface="Segoe UI Semilight" panose="020B0402040204020203" pitchFamily="34" charset="0"/>
              </a:endParaRPr>
            </a:p>
            <a:p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SMB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因子：与上述过程相似，将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book to market ratio</a:t>
              </a:r>
              <a:r>
                <a:rPr lang="zh-CN" altLang="en-US" sz="1200" dirty="0">
                  <a:latin typeface="+mn-ea"/>
                  <a:cs typeface="Segoe UI Semilight" panose="020B0402040204020203" pitchFamily="34" charset="0"/>
                </a:rPr>
                <a:t>替换成</a:t>
              </a:r>
              <a:r>
                <a:rPr lang="en-US" altLang="zh-CN" sz="1200" dirty="0">
                  <a:latin typeface="+mn-ea"/>
                  <a:cs typeface="Segoe UI Semilight" panose="020B0402040204020203" pitchFamily="34" charset="0"/>
                </a:rPr>
                <a:t>market capital</a:t>
              </a:r>
              <a:endParaRPr lang="zh-CN" altLang="en-US" sz="12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模型细节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02783" y="269204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FF3</a:t>
            </a: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C53A1A-F099-0230-E463-51B407E7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00" y="1483500"/>
            <a:ext cx="3898309" cy="35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244435" y="2023876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299491" y="4860267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117042" y="2014419"/>
            <a:ext cx="2967866" cy="1138774"/>
            <a:chOff x="8548025" y="1459078"/>
            <a:chExt cx="2967866" cy="1138774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在三因子模型的基础上，增加了盈利因素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RMW 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和投资因素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CMA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，提出了五因子模型，并通过美国</a:t>
              </a:r>
              <a:r>
                <a:rPr lang="en-US" altLang="zh-CN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zh-CN" altLang="en-US" sz="1200" b="0" i="0" dirty="0">
                  <a:solidFill>
                    <a:srgbClr val="202124"/>
                  </a:solidFill>
                  <a:effectLst/>
                  <a:latin typeface="consolas" panose="020B0609020204030204" pitchFamily="49" charset="0"/>
                </a:rPr>
                <a:t>余年的市场数据证实了五因子模型的有效性。</a:t>
              </a:r>
              <a:endParaRPr lang="zh-CN" altLang="en-US" sz="1200" dirty="0">
                <a:latin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提出</a:t>
              </a: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211167" y="4785853"/>
            <a:ext cx="2854850" cy="584776"/>
            <a:chOff x="8548025" y="1459078"/>
            <a:chExt cx="2854850" cy="584776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endParaRPr lang="en-US" altLang="zh-CN" sz="1200" b="0" i="0" dirty="0">
                <a:effectLst/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+mn-ea"/>
                  <a:cs typeface="Segoe UI Semilight" panose="020B0402040204020203" pitchFamily="34" charset="0"/>
                </a:rPr>
                <a:t>计算</a:t>
              </a: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406012" y="2211845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424858" y="501148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38715" y="493072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FF5</a:t>
            </a: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17697BC3-0B91-070A-96D7-5C65CADA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32" y="1765245"/>
            <a:ext cx="6090137" cy="26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C03EEF63-C6D1-BACD-A516-D251B577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98" y="5239803"/>
            <a:ext cx="8311033" cy="3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9686" y="433133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五因子总结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06854" y="1476915"/>
            <a:ext cx="2065486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19524" y="1593110"/>
            <a:ext cx="1889700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2425473" y="1476915"/>
            <a:ext cx="2065486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2513366" y="1588053"/>
            <a:ext cx="1889700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Freeform 17"/>
          <p:cNvSpPr>
            <a:spLocks/>
          </p:cNvSpPr>
          <p:nvPr/>
        </p:nvSpPr>
        <p:spPr bwMode="auto">
          <a:xfrm>
            <a:off x="7623167" y="1486722"/>
            <a:ext cx="2065486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7711060" y="1560355"/>
            <a:ext cx="1889700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Freeform 22"/>
          <p:cNvSpPr>
            <a:spLocks/>
          </p:cNvSpPr>
          <p:nvPr/>
        </p:nvSpPr>
        <p:spPr bwMode="auto">
          <a:xfrm>
            <a:off x="4951932" y="1476915"/>
            <a:ext cx="2065486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5007792" y="1588053"/>
            <a:ext cx="1889700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0994" y="4489792"/>
            <a:ext cx="1588280" cy="1026629"/>
            <a:chOff x="2802623" y="1876135"/>
            <a:chExt cx="1729794" cy="1026629"/>
          </a:xfrm>
        </p:grpSpPr>
        <p:sp>
          <p:nvSpPr>
            <p:cNvPr id="41" name="矩形 40"/>
            <p:cNvSpPr/>
            <p:nvPr/>
          </p:nvSpPr>
          <p:spPr>
            <a:xfrm>
              <a:off x="2802623" y="2133323"/>
              <a:ext cx="172979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市场风险是指大盘走势变化所引起的不确定性。简单来说，就是牛市上涨了。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363826" y="1876135"/>
              <a:ext cx="5153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RM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700848" y="4335903"/>
            <a:ext cx="1639981" cy="1504544"/>
            <a:chOff x="2657947" y="1842948"/>
            <a:chExt cx="1786102" cy="1504544"/>
          </a:xfrm>
        </p:grpSpPr>
        <p:sp>
          <p:nvSpPr>
            <p:cNvPr id="44" name="矩形 43"/>
            <p:cNvSpPr/>
            <p:nvPr/>
          </p:nvSpPr>
          <p:spPr>
            <a:xfrm>
              <a:off x="2657947" y="2239496"/>
              <a:ext cx="178610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市值风险是指公司的规模对该公司股票的风险有着接影响：资产规模小，风险就会相对增加，反之，资产规模大，风险就会相对减少。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04341" y="1842948"/>
              <a:ext cx="625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SMB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68534" y="4335903"/>
            <a:ext cx="1854932" cy="1632510"/>
            <a:chOff x="2628301" y="1842948"/>
            <a:chExt cx="2020204" cy="1632510"/>
          </a:xfrm>
        </p:grpSpPr>
        <p:sp>
          <p:nvSpPr>
            <p:cNvPr id="47" name="矩形 46"/>
            <p:cNvSpPr/>
            <p:nvPr/>
          </p:nvSpPr>
          <p:spPr>
            <a:xfrm>
              <a:off x="2628301" y="2198185"/>
              <a:ext cx="2020204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账面市值比就是账面的所有者权益除以市值（下简称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B/M</a:t>
              </a:r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）。账面市值比风险描述了公司的额外财务困境风险，说明市场上对公司的估值比公司自己的估值要低。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3147229" y="1842948"/>
              <a:ext cx="623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HML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985302" y="4339084"/>
            <a:ext cx="1341214" cy="1175796"/>
            <a:chOff x="2743385" y="1840691"/>
            <a:chExt cx="1460715" cy="1175796"/>
          </a:xfrm>
        </p:grpSpPr>
        <p:sp>
          <p:nvSpPr>
            <p:cNvPr id="50" name="矩形 49"/>
            <p:cNvSpPr/>
            <p:nvPr/>
          </p:nvSpPr>
          <p:spPr>
            <a:xfrm>
              <a:off x="2743385" y="2247046"/>
              <a:ext cx="146071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盈利水平风险是指，盈利能力较高的行业一般会伴随着更高的风险。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34004" y="1840691"/>
              <a:ext cx="6794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RMW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28B7B3-AFF9-9D73-F067-B7FC69DFC0A3}"/>
              </a:ext>
            </a:extLst>
          </p:cNvPr>
          <p:cNvSpPr txBox="1"/>
          <p:nvPr/>
        </p:nvSpPr>
        <p:spPr>
          <a:xfrm>
            <a:off x="537741" y="2400370"/>
            <a:ext cx="121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市场风险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F560565-D11F-7E4B-BB62-B924245ED251}"/>
              </a:ext>
            </a:extLst>
          </p:cNvPr>
          <p:cNvSpPr txBox="1"/>
          <p:nvPr/>
        </p:nvSpPr>
        <p:spPr>
          <a:xfrm>
            <a:off x="2970833" y="2401128"/>
            <a:ext cx="1129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市值风险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B92B40B-0145-334A-F177-78BA5001138A}"/>
              </a:ext>
            </a:extLst>
          </p:cNvPr>
          <p:cNvSpPr txBox="1"/>
          <p:nvPr/>
        </p:nvSpPr>
        <p:spPr>
          <a:xfrm>
            <a:off x="5007792" y="2389428"/>
            <a:ext cx="188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账面市值比风险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3C923DD-471B-2C66-E23A-942F493B87B0}"/>
              </a:ext>
            </a:extLst>
          </p:cNvPr>
          <p:cNvSpPr txBox="1"/>
          <p:nvPr/>
        </p:nvSpPr>
        <p:spPr>
          <a:xfrm>
            <a:off x="7953468" y="2394866"/>
            <a:ext cx="168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盈利水平风险</a:t>
            </a:r>
            <a:endParaRPr lang="zh-CN" altLang="en-US" dirty="0"/>
          </a:p>
        </p:txBody>
      </p:sp>
      <p:sp>
        <p:nvSpPr>
          <p:cNvPr id="56" name="Freeform 17">
            <a:extLst>
              <a:ext uri="{FF2B5EF4-FFF2-40B4-BE49-F238E27FC236}">
                <a16:creationId xmlns:a16="http://schemas.microsoft.com/office/drawing/2014/main" id="{E7161F27-D797-3BE7-CB82-0EAC1D37B739}"/>
              </a:ext>
            </a:extLst>
          </p:cNvPr>
          <p:cNvSpPr>
            <a:spLocks/>
          </p:cNvSpPr>
          <p:nvPr/>
        </p:nvSpPr>
        <p:spPr bwMode="auto">
          <a:xfrm>
            <a:off x="10003358" y="1476915"/>
            <a:ext cx="2065486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18">
            <a:extLst>
              <a:ext uri="{FF2B5EF4-FFF2-40B4-BE49-F238E27FC236}">
                <a16:creationId xmlns:a16="http://schemas.microsoft.com/office/drawing/2014/main" id="{F0DAD80F-44CF-E6E8-EE91-56AB430B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607" y="1560355"/>
            <a:ext cx="1889700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CF3DA2-9A95-379C-07CC-98C1E30A1E00}"/>
              </a:ext>
            </a:extLst>
          </p:cNvPr>
          <p:cNvGrpSpPr/>
          <p:nvPr/>
        </p:nvGrpSpPr>
        <p:grpSpPr>
          <a:xfrm>
            <a:off x="10463687" y="4335903"/>
            <a:ext cx="1417319" cy="1632510"/>
            <a:chOff x="2851030" y="1837510"/>
            <a:chExt cx="1543601" cy="163251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12929E6-CC65-1A2A-BC88-71A1D0F5D866}"/>
                </a:ext>
              </a:extLst>
            </p:cNvPr>
            <p:cNvSpPr/>
            <p:nvPr/>
          </p:nvSpPr>
          <p:spPr>
            <a:xfrm>
              <a:off x="2851030" y="2192747"/>
              <a:ext cx="1543601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投资水平可以用再投资率来衡量，我们认为投资率偏低的公司风险较大，投资者对这些公司有更高的收益率要求，反之亦然。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EDF4ACC-FBCA-B485-B0D9-B4C45BCE9E73}"/>
                </a:ext>
              </a:extLst>
            </p:cNvPr>
            <p:cNvSpPr/>
            <p:nvPr/>
          </p:nvSpPr>
          <p:spPr>
            <a:xfrm>
              <a:off x="3151463" y="1837510"/>
              <a:ext cx="6445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CMA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2C64CB7-F26E-05BE-0DF2-492A39B06EE3}"/>
              </a:ext>
            </a:extLst>
          </p:cNvPr>
          <p:cNvSpPr txBox="1"/>
          <p:nvPr/>
        </p:nvSpPr>
        <p:spPr>
          <a:xfrm>
            <a:off x="10334267" y="2387348"/>
            <a:ext cx="168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投资水平风险</a:t>
            </a:r>
            <a:endParaRPr lang="zh-CN" altLang="en-US" dirty="0"/>
          </a:p>
        </p:txBody>
      </p:sp>
      <p:pic>
        <p:nvPicPr>
          <p:cNvPr id="68" name="Picture 6" descr="preview">
            <a:extLst>
              <a:ext uri="{FF2B5EF4-FFF2-40B4-BE49-F238E27FC236}">
                <a16:creationId xmlns:a16="http://schemas.microsoft.com/office/drawing/2014/main" id="{114237BE-58B7-D50A-335A-62F16B42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2" y="1064937"/>
            <a:ext cx="8311033" cy="3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13813"/>
      </p:ext>
    </p:extLst>
  </p:cSld>
  <p:clrMapOvr>
    <a:masterClrMapping/>
  </p:clrMapOvr>
  <p:transition spd="slow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4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4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4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  <p:bldP spid="56" grpId="0" animBg="1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  <p:bldP spid="56" grpId="0" animBg="1"/>
          <p:bldP spid="57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4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数据集介绍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5341" y="3521119"/>
            <a:ext cx="2830224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164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 animBg="1"/>
      <p:bldP spid="22" grpId="1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1327</Words>
  <Application>Microsoft Office PowerPoint</Application>
  <PresentationFormat>宽屏</PresentationFormat>
  <Paragraphs>132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Gill Sans</vt:lpstr>
      <vt:lpstr>宋体</vt:lpstr>
      <vt:lpstr>Arial</vt:lpstr>
      <vt:lpstr>Calibri</vt:lpstr>
      <vt:lpstr>Calibri Light</vt:lpstr>
      <vt:lpstr>consolas</vt:lpstr>
      <vt:lpstr>Helvetica</vt:lpstr>
      <vt:lpstr>Open Sans</vt:lpstr>
      <vt:lpstr>Segoe UI Semilight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huanhang ji</dc:creator>
  <cp:lastModifiedBy>ji huanhang</cp:lastModifiedBy>
  <cp:revision>15</cp:revision>
  <dcterms:created xsi:type="dcterms:W3CDTF">2016-06-30T07:01:47Z</dcterms:created>
  <dcterms:modified xsi:type="dcterms:W3CDTF">2022-05-20T06:23:34Z</dcterms:modified>
</cp:coreProperties>
</file>