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8" r:id="rId4"/>
    <p:sldId id="256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9" r:id="rId13"/>
    <p:sldId id="267" r:id="rId14"/>
    <p:sldId id="271" r:id="rId15"/>
    <p:sldId id="270" r:id="rId16"/>
    <p:sldId id="272" r:id="rId17"/>
    <p:sldId id="278" r:id="rId18"/>
    <p:sldId id="25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2030" y="1587500"/>
            <a:ext cx="350456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）安装</a:t>
            </a:r>
            <a:r>
              <a:rPr lang="en-US" altLang="zh-CN"/>
              <a:t>keil MDK5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/>
              <a:t>破解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）安装芯片</a:t>
            </a:r>
            <a:r>
              <a:rPr lang="zh-CN" altLang="en-US"/>
              <a:t>包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02030" y="830580"/>
            <a:ext cx="3884930" cy="64643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 altLang="zh-CN" sz="3200"/>
              <a:t>keil </a:t>
            </a:r>
            <a:r>
              <a:rPr lang="zh-CN" altLang="en-US" sz="3200"/>
              <a:t>安装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060" y="558800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开始下载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2431415"/>
            <a:ext cx="5006975" cy="4262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55" y="2428240"/>
            <a:ext cx="5004435" cy="4255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1175" y="120650"/>
            <a:ext cx="4983480" cy="2047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ym typeface="+mn-ea"/>
              </a:rPr>
              <a:t>打开 mcuisp 软件，配置如下：</a:t>
            </a:r>
            <a:endParaRPr sz="1400"/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）</a:t>
            </a:r>
            <a:r>
              <a:rPr sz="1400">
                <a:sym typeface="+mn-ea"/>
              </a:rPr>
              <a:t> 搜索串口，设置波特率 115200（尽量不要设置的太高）</a:t>
            </a:r>
            <a:endParaRPr sz="1400"/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</a:t>
            </a:r>
            <a:r>
              <a:rPr sz="1400">
                <a:sym typeface="+mn-ea"/>
              </a:rPr>
              <a:t>选择要下载的 HEX 文件</a:t>
            </a:r>
            <a:endParaRPr sz="1400"/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</a:t>
            </a:r>
            <a:r>
              <a:rPr sz="1400">
                <a:sym typeface="+mn-ea"/>
              </a:rPr>
              <a:t>校验、编程后执行</a:t>
            </a:r>
            <a:endParaRPr sz="1400"/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）</a:t>
            </a:r>
            <a:r>
              <a:rPr sz="1400">
                <a:sym typeface="+mn-ea"/>
              </a:rPr>
              <a:t>DTR 低电平复位，RTS 高电平进入 bootloader</a:t>
            </a:r>
            <a:endParaRPr sz="1400"/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ym typeface="+mn-ea"/>
              </a:rPr>
              <a:t>5</a:t>
            </a:r>
            <a:r>
              <a:rPr lang="zh-CN" altLang="en-US" sz="1400">
                <a:sym typeface="+mn-ea"/>
              </a:rPr>
              <a:t>）</a:t>
            </a:r>
            <a:r>
              <a:rPr sz="1400">
                <a:sym typeface="+mn-ea"/>
              </a:rPr>
              <a:t>开始编程</a:t>
            </a:r>
            <a:endParaRPr sz="1400"/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ym typeface="+mn-ea"/>
              </a:rPr>
              <a:t>注：如果出现一直连接的情况，按一下开发板的复位键即可。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7545" y="2776220"/>
            <a:ext cx="5756275" cy="130556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/>
              <a:t>初识</a:t>
            </a:r>
            <a:r>
              <a:rPr lang="en-US" altLang="zh-CN"/>
              <a:t>STM32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150620"/>
          </a:xfrm>
        </p:spPr>
        <p:txBody>
          <a:bodyPr/>
          <a:p>
            <a:r>
              <a:rPr lang="en-US" altLang="zh-CN" sz="3200"/>
              <a:t>1. </a:t>
            </a:r>
            <a:r>
              <a:rPr lang="zh-CN" altLang="en-US" sz="3200"/>
              <a:t>什么是</a:t>
            </a:r>
            <a:r>
              <a:rPr lang="en-US" altLang="zh-CN" sz="3200"/>
              <a:t>STM32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838200" y="17519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STM32 指 ST 公司开发的 32 位微控制器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2363470"/>
            <a:ext cx="10515600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2. STM32</a:t>
            </a:r>
            <a:r>
              <a:rPr lang="zh-CN" altLang="en-US" sz="3200"/>
              <a:t>能做</a:t>
            </a:r>
            <a:r>
              <a:rPr lang="zh-CN" altLang="en-US" sz="3200"/>
              <a:t>什么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3757295"/>
            <a:ext cx="10515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STM32 属于一个微控制器，自带了各种常用通信接口，比如 USART、I2C、SPI 等，可接非常多的传感器，可以控制很多的设备。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654050"/>
          </a:xfrm>
        </p:spPr>
        <p:txBody>
          <a:bodyPr/>
          <a:p>
            <a:r>
              <a:rPr lang="en-US" altLang="zh-CN" sz="3200"/>
              <a:t>3. STM32</a:t>
            </a:r>
            <a:r>
              <a:rPr lang="zh-CN" altLang="en-US" sz="3200"/>
              <a:t>分类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838835" y="902335"/>
            <a:ext cx="1073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从内核上分有 Cortex-M0、M3、M4 和 M7 这几种，每个内核又大概分为主流、高性能和低功耗。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8835" y="1270635"/>
            <a:ext cx="107308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F1 和 F4的</a:t>
            </a:r>
            <a:r>
              <a:rPr lang="zh-CN" altLang="en-US"/>
              <a:t>区别：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F1 代表了基础型，基于 Cortex-M3 内核，主频为72MHZ，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F4 代表了高性能，基于 Cortex-M4 内核，主频 180M。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之于 F1，F4（429 系列以上）除了内核不同和主频的提升外，升级的明显特色就是带了 LCD 控制器和摄像头接口，支持 SDRAM。</a:t>
            </a:r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838835" y="3556635"/>
            <a:ext cx="1051560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4. </a:t>
            </a:r>
            <a:r>
              <a:rPr sz="3200"/>
              <a:t>选择合适的 MCU</a:t>
            </a:r>
            <a:endParaRPr sz="3200"/>
          </a:p>
        </p:txBody>
      </p:sp>
      <p:sp>
        <p:nvSpPr>
          <p:cNvPr id="14" name="文本框 13"/>
          <p:cNvSpPr txBox="1"/>
          <p:nvPr/>
        </p:nvSpPr>
        <p:spPr>
          <a:xfrm>
            <a:off x="838200" y="4217035"/>
            <a:ext cx="107302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不需要接大屏幕的一般选择 Cortex-M3 内核的 F1 系列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追求高性能，需要大量的数据运算，且需要外接 RGB 大屏幕的则选择 Cortex-M4 内核的 F429 系列。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接下来是细分选型，先确定引脚，引脚多的功能就多，价格也贵，具体根据实际项目中需要使用到什么功能，够用就好。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确定好了引脚数目之后再选择 FLASH 大小，相同引脚数的 MCU 会有不同的 FLASH 大小可供选择，这个也是根据实际需要选择，程序大的就选择大点的 FLASH。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150620"/>
          </a:xfrm>
        </p:spPr>
        <p:txBody>
          <a:bodyPr/>
          <a:p>
            <a:r>
              <a:rPr lang="en-US" altLang="zh-CN" sz="3200"/>
              <a:t>5. STM32</a:t>
            </a:r>
            <a:r>
              <a:rPr lang="zh-CN" altLang="en-US" sz="3200"/>
              <a:t>芯片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838200" y="1727835"/>
            <a:ext cx="42227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ARM 应该是表示该芯片使用的是 ARM 的内核，STM32F103VET6 是芯片型号，后面的字应该是跟生产批次相关，最上面的是 ST 的 LOGO。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6765" y="669925"/>
            <a:ext cx="6108700" cy="335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521200"/>
            <a:ext cx="1113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芯片四周是引脚，左下角的小圆点表示 1 脚，然后从 1 脚起按照逆时针的顺序排列（所有芯片的引脚顺序都是逆时针排列的）。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开发板中把芯片的引脚引出来，连接到各种传感器上，然后在STM32 上编程（实际就是通过程序控制这些引脚输出高电平或者低电平）来控制各种传感器工作，通过做实验的方式来学习 STM32 芯片的各个资源。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150620"/>
          </a:xfrm>
        </p:spPr>
        <p:txBody>
          <a:bodyPr/>
          <a:p>
            <a:r>
              <a:rPr lang="en-US" altLang="zh-CN" sz="3200"/>
              <a:t>6. </a:t>
            </a:r>
            <a:r>
              <a:rPr sz="3200"/>
              <a:t>芯片里面有什么</a:t>
            </a:r>
            <a:endParaRPr sz="3200"/>
          </a:p>
        </p:txBody>
      </p:sp>
      <p:sp>
        <p:nvSpPr>
          <p:cNvPr id="4" name="文本框 3"/>
          <p:cNvSpPr txBox="1"/>
          <p:nvPr/>
        </p:nvSpPr>
        <p:spPr>
          <a:xfrm>
            <a:off x="838200" y="1508760"/>
            <a:ext cx="64192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STM32 芯片是已经封装好的成品，主要由内核和片上外设组成。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若与电脑类比，内核与外设就如同电脑上的 CPU 与主板、内存、显卡、硬盘的关系。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521200"/>
            <a:ext cx="11137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芯片（这里指内核，或者叫 CPU）和外设之间通过各种总线连接，其中驱动单元有 4 个，被动单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元也有 4 个。</a:t>
            </a:r>
            <a:r>
              <a:rPr lang="zh-CN" altLang="en-US">
                <a:solidFill>
                  <a:srgbClr val="FF0000"/>
                </a:solidFill>
              </a:rPr>
              <a:t>可以把驱动单元理解成是CPU 部分，被动单元都理解成外设。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780" y="377825"/>
            <a:ext cx="4719320" cy="3557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106420"/>
            <a:ext cx="6419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内核之外的部件被称为核外外设或片上外设。如 GPIO、USART（串口）、I2C、SPI 等都叫做片上外设。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150620"/>
          </a:xfrm>
        </p:spPr>
        <p:txBody>
          <a:bodyPr/>
          <a:p>
            <a:r>
              <a:rPr lang="en-US" altLang="zh-CN" sz="3200"/>
              <a:t>GPI</a:t>
            </a:r>
            <a:r>
              <a:rPr lang="en-US" altLang="zh-CN" sz="3200"/>
              <a:t>O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838200" y="1508760"/>
            <a:ext cx="64192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GPIO 是通用输入输出端口的简称，简单来说就是 STM32 可控制的引脚，STM32 芯片的 GPIO 引 脚与外部设备连接起来，从而实现与外部通讯、控制以及数据采集的功能。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521200"/>
            <a:ext cx="11137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芯片（这里指内核，或者叫 CPU）和外设之间通过各种总线连接，其中驱动单元有 4 个，被动单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元也有 4 个。</a:t>
            </a:r>
            <a:r>
              <a:rPr lang="zh-CN" altLang="en-US">
                <a:solidFill>
                  <a:srgbClr val="FF0000"/>
                </a:solidFill>
              </a:rPr>
              <a:t>可以把驱动单元理解成是CPU 部分，被动单元都理解成外设。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780" y="377825"/>
            <a:ext cx="4719320" cy="3557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106420"/>
            <a:ext cx="6419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内核之外的部件被称为核外外设或片上外设。如 GPIO、USART（串口）、I2C、SPI 等都叫做片上外设。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9630" y="2235200"/>
            <a:ext cx="5412740" cy="238760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/>
              <a:t>用 DAP 仿真器下载程序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48958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硬件</a:t>
            </a:r>
            <a:r>
              <a:rPr lang="zh-CN" altLang="en-US"/>
              <a:t>连接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89455" y="1225103"/>
            <a:ext cx="5177450" cy="1690639"/>
            <a:chOff x="1769" y="3334"/>
            <a:chExt cx="10447" cy="3779"/>
          </a:xfrm>
        </p:grpSpPr>
        <p:sp>
          <p:nvSpPr>
            <p:cNvPr id="6" name="矩形 5"/>
            <p:cNvSpPr/>
            <p:nvPr/>
          </p:nvSpPr>
          <p:spPr>
            <a:xfrm>
              <a:off x="1769" y="3335"/>
              <a:ext cx="1655" cy="269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352" y="3335"/>
              <a:ext cx="1999" cy="2695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280" y="3334"/>
              <a:ext cx="1945" cy="2695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99" y="3961"/>
              <a:ext cx="1390" cy="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电脑</a:t>
              </a:r>
              <a:r>
                <a:rPr lang="zh-CN" altLang="en-US"/>
                <a:t>主机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65" y="4270"/>
              <a:ext cx="1775" cy="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仿真器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338" y="4269"/>
              <a:ext cx="1831" cy="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开发</a:t>
              </a:r>
              <a:r>
                <a:rPr lang="zh-CN" altLang="en-US"/>
                <a:t>板</a:t>
              </a:r>
              <a:endParaRPr lang="zh-CN" altLang="en-US"/>
            </a:p>
          </p:txBody>
        </p:sp>
        <p:sp>
          <p:nvSpPr>
            <p:cNvPr id="13" name="左右箭头 12"/>
            <p:cNvSpPr/>
            <p:nvPr/>
          </p:nvSpPr>
          <p:spPr>
            <a:xfrm>
              <a:off x="3446" y="4486"/>
              <a:ext cx="1918" cy="391"/>
            </a:xfrm>
            <a:prstGeom prst="leftRightArrow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7362" y="4487"/>
              <a:ext cx="1918" cy="391"/>
            </a:xfrm>
            <a:prstGeom prst="leftRightArrow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26" y="3769"/>
              <a:ext cx="1184" cy="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USB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93" y="3770"/>
              <a:ext cx="1368" cy="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accent2"/>
                  </a:solidFill>
                </a:rPr>
                <a:t>排线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88" y="6359"/>
              <a:ext cx="3928" cy="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rgbClr val="FF0000"/>
                  </a:solidFill>
                </a:rPr>
                <a:t>注：开发板要供电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0590" y="1788160"/>
            <a:ext cx="5921375" cy="4417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52895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仿真器配置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3100" y="1111250"/>
            <a:ext cx="3604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）打开编译软件 KEIL，Debug 选项配置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100" y="1695450"/>
            <a:ext cx="5090160" cy="4119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1695450"/>
            <a:ext cx="5551170" cy="41192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58890" y="1111250"/>
            <a:ext cx="211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）Utilities 选项配置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52895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仿真器配置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30340" y="1260475"/>
            <a:ext cx="3604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r>
              <a:rPr lang="zh-CN" altLang="en-US" sz="1400"/>
              <a:t>）选择目标板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673100" y="1260475"/>
            <a:ext cx="211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）Utilities 选项配置</a:t>
            </a:r>
            <a:endParaRPr lang="zh-CN" altLang="en-US" sz="14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856105"/>
            <a:ext cx="5099685" cy="395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40" y="1856105"/>
            <a:ext cx="5087620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52895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仿真器配置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3100" y="3122295"/>
            <a:ext cx="7649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6</a:t>
            </a:r>
            <a:r>
              <a:rPr lang="zh-CN" altLang="en-US" sz="1400"/>
              <a:t>）程序下载后，Build Output 选项卡如果打印出 Application running…则表示程序下载成功。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673100" y="1260475"/>
            <a:ext cx="4358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</a:t>
            </a:r>
            <a:r>
              <a:rPr lang="zh-CN" altLang="en-US" sz="1400"/>
              <a:t>）下载</a:t>
            </a:r>
            <a:r>
              <a:rPr lang="zh-CN" altLang="en-US" sz="1400"/>
              <a:t>程序，点击 KEIL 中的 LOAD 按钮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652905"/>
            <a:ext cx="6337300" cy="927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592195"/>
            <a:ext cx="632460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7545" y="2776220"/>
            <a:ext cx="5756275" cy="130556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/>
              <a:t>用 </a:t>
            </a:r>
            <a:r>
              <a:rPr lang="zh-CN" altLang="en-US"/>
              <a:t>串口下载程序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52895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安装 USB 转串口驱动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9450" y="1143635"/>
            <a:ext cx="9208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/>
              <a:t>如果 USB 转串口驱动安装成功，USB 线跟板子连接没有问题，在计算机-&gt; 管理-&gt; 设备管理器-&gt;端口中可识别到串口。</a:t>
            </a:r>
            <a:endParaRPr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5590" y="1618615"/>
            <a:ext cx="6560820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489585"/>
            <a:ext cx="366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硬件</a:t>
            </a:r>
            <a:r>
              <a:rPr lang="zh-CN" altLang="en-US"/>
              <a:t>连接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658745" y="857885"/>
            <a:ext cx="7545070" cy="1870710"/>
            <a:chOff x="3751" y="1351"/>
            <a:chExt cx="11882" cy="2946"/>
          </a:xfrm>
        </p:grpSpPr>
        <p:sp>
          <p:nvSpPr>
            <p:cNvPr id="41" name="圆角矩形 40"/>
            <p:cNvSpPr/>
            <p:nvPr/>
          </p:nvSpPr>
          <p:spPr>
            <a:xfrm>
              <a:off x="3751" y="1351"/>
              <a:ext cx="11882" cy="29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356" y="1831"/>
              <a:ext cx="10489" cy="2095"/>
              <a:chOff x="1086" y="1930"/>
              <a:chExt cx="10099" cy="189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086" y="1930"/>
                <a:ext cx="10099" cy="1899"/>
                <a:chOff x="1769" y="3335"/>
                <a:chExt cx="12940" cy="269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769" y="3335"/>
                  <a:ext cx="1655" cy="2694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352" y="3335"/>
                  <a:ext cx="1999" cy="2695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2764" y="3336"/>
                  <a:ext cx="1945" cy="2695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899" y="4272"/>
                  <a:ext cx="139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电脑</a:t>
                  </a:r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5465" y="4270"/>
                  <a:ext cx="17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CH340</a:t>
                  </a:r>
                  <a:endParaRPr lang="en-US" altLang="zh-CN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2808" y="4272"/>
                  <a:ext cx="1831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单片机</a:t>
                  </a:r>
                  <a:endParaRPr lang="zh-CN" altLang="en-US"/>
                </a:p>
              </p:txBody>
            </p:sp>
            <p:sp>
              <p:nvSpPr>
                <p:cNvPr id="13" name="左右箭头 12"/>
                <p:cNvSpPr/>
                <p:nvPr/>
              </p:nvSpPr>
              <p:spPr>
                <a:xfrm>
                  <a:off x="3446" y="4486"/>
                  <a:ext cx="1918" cy="391"/>
                </a:xfrm>
                <a:prstGeom prst="leftRightArrow">
                  <a:avLst/>
                </a:prstGeom>
                <a:noFill/>
                <a:ln>
                  <a:solidFill>
                    <a:schemeClr val="accent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5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3826" y="3769"/>
                  <a:ext cx="1184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accent2"/>
                      </a:solidFill>
                    </a:rPr>
                    <a:t>USB</a:t>
                  </a:r>
                  <a:endParaRPr lang="en-US" altLang="zh-CN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138" y="2943"/>
                <a:ext cx="1073" cy="526"/>
                <a:chOff x="6138" y="2943"/>
                <a:chExt cx="1073" cy="526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6143" y="2943"/>
                  <a:ext cx="1068" cy="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TXD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6138" y="3016"/>
                  <a:ext cx="1013" cy="434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137" y="2161"/>
                <a:ext cx="1073" cy="526"/>
                <a:chOff x="6138" y="2943"/>
                <a:chExt cx="1073" cy="526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6143" y="2943"/>
                  <a:ext cx="1068" cy="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RXD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138" y="3016"/>
                  <a:ext cx="1013" cy="434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141" y="2943"/>
                <a:ext cx="1073" cy="526"/>
                <a:chOff x="6138" y="2943"/>
                <a:chExt cx="1073" cy="526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6143" y="2943"/>
                  <a:ext cx="1068" cy="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TXD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6138" y="3016"/>
                  <a:ext cx="1013" cy="434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8146" y="2161"/>
                <a:ext cx="1073" cy="526"/>
                <a:chOff x="6138" y="2943"/>
                <a:chExt cx="1073" cy="526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6143" y="2943"/>
                  <a:ext cx="1068" cy="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tx1"/>
                      </a:solidFill>
                    </a:rPr>
                    <a:t>RXD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6138" y="3016"/>
                  <a:ext cx="1013" cy="434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矩形 32"/>
              <p:cNvSpPr/>
              <p:nvPr/>
            </p:nvSpPr>
            <p:spPr>
              <a:xfrm>
                <a:off x="5442" y="2359"/>
                <a:ext cx="695" cy="18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457" y="3141"/>
                <a:ext cx="695" cy="18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163" y="2359"/>
                <a:ext cx="504" cy="18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155" y="3141"/>
                <a:ext cx="512" cy="18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左右箭头 36"/>
              <p:cNvSpPr/>
              <p:nvPr/>
            </p:nvSpPr>
            <p:spPr>
              <a:xfrm>
                <a:off x="7215" y="2704"/>
                <a:ext cx="845" cy="275"/>
              </a:xfrm>
              <a:prstGeom prst="leftRightArrow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4855" y="3081655"/>
            <a:ext cx="6292850" cy="3530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20,&quot;width&quot;:9910}"/>
</p:tagLst>
</file>

<file path=ppt/tags/tag2.xml><?xml version="1.0" encoding="utf-8"?>
<p:tagLst xmlns:p="http://schemas.openxmlformats.org/presentationml/2006/main">
  <p:tag name="COMMONDATA" val="eyJoZGlkIjoiZDg5MWYzYmQ1NTQ3YjU1ZDdhYzk0NDA1MGQwNDM0MW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WPS 演示</Application>
  <PresentationFormat>宽屏</PresentationFormat>
  <Paragraphs>127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keil 安装</vt:lpstr>
      <vt:lpstr>用 DAP 仿真器下载程序</vt:lpstr>
      <vt:lpstr>PowerPoint 演示文稿</vt:lpstr>
      <vt:lpstr>PowerPoint 演示文稿</vt:lpstr>
      <vt:lpstr>PowerPoint 演示文稿</vt:lpstr>
      <vt:lpstr>PowerPoint 演示文稿</vt:lpstr>
      <vt:lpstr>用 串口下载程序</vt:lpstr>
      <vt:lpstr>PowerPoint 演示文稿</vt:lpstr>
      <vt:lpstr>PowerPoint 演示文稿</vt:lpstr>
      <vt:lpstr>PowerPoint 演示文稿</vt:lpstr>
      <vt:lpstr>初识STM32</vt:lpstr>
      <vt:lpstr>1. 什么是STM32</vt:lpstr>
      <vt:lpstr>3. STM32分类</vt:lpstr>
      <vt:lpstr>5. STM32芯片</vt:lpstr>
      <vt:lpstr>6. 芯片里面有什么</vt:lpstr>
      <vt:lpstr>6. 芯片里面有什么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huanhang li</dc:creator>
  <cp:lastModifiedBy>黎</cp:lastModifiedBy>
  <cp:revision>37</cp:revision>
  <dcterms:created xsi:type="dcterms:W3CDTF">2022-07-26T12:10:00Z</dcterms:created>
  <dcterms:modified xsi:type="dcterms:W3CDTF">2022-07-28T15:48:07Z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9B33163073DB4D76A24FD288F47D5F8D</vt:lpwstr>
  </property>
  <property fmtid="{D5CDD505-2E9C-101B-9397-08002B2CF9AE}" pid="3" name="KSOProductBuildVer">
    <vt:lpwstr>2052-11.1.0.11830</vt:lpwstr>
  </property>
</Properties>
</file>