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61" r:id="rId6"/>
    <p:sldId id="265" r:id="rId7"/>
    <p:sldId id="266" r:id="rId8"/>
    <p:sldId id="262" r:id="rId9"/>
    <p:sldId id="259" r:id="rId10"/>
    <p:sldId id="268" r:id="rId11"/>
    <p:sldId id="269" r:id="rId12"/>
    <p:sldId id="270" r:id="rId13"/>
    <p:sldId id="263" r:id="rId14"/>
    <p:sldId id="264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96B"/>
    <a:srgbClr val="29D0E7"/>
    <a:srgbClr val="93E3FF"/>
    <a:srgbClr val="FBFBFB"/>
    <a:srgbClr val="6F6F6F"/>
    <a:srgbClr val="C5C5C5"/>
    <a:srgbClr val="DEDEDE"/>
    <a:srgbClr val="F2F2F2"/>
    <a:srgbClr val="FFDDA6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63A0A-C13B-4C9D-AD3C-7D91C7BB1BD4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03491-8611-4748-BE29-26E8CFA26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82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各位评委和同学们晚上好。我们是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一路向南有限公司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的大数据分析团队，我是首席</a:t>
            </a:r>
            <a:r>
              <a:rPr lang="zh-CN" altLang="en-US" smtClean="0"/>
              <a:t>数据分析</a:t>
            </a:r>
            <a:r>
              <a:rPr lang="zh-CN" altLang="en-US" smtClean="0"/>
              <a:t>师兼项目经理李卓然</a:t>
            </a:r>
            <a:r>
              <a:rPr lang="zh-CN" altLang="en-US" dirty="0" smtClean="0"/>
              <a:t>。今天由我来向大家介绍我们团队的最新成果</a:t>
            </a:r>
            <a:r>
              <a:rPr lang="en-US" altLang="zh-CN" dirty="0" smtClean="0"/>
              <a:t>——B</a:t>
            </a:r>
            <a:r>
              <a:rPr lang="zh-CN" altLang="en-US" dirty="0" smtClean="0"/>
              <a:t>站十周年大数据分析报告。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03491-8611-4748-BE29-26E8CFA261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35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集群处理单机无法处理的数据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SnowNLP</a:t>
            </a:r>
            <a:r>
              <a:rPr lang="zh-CN" altLang="en-US" dirty="0" smtClean="0"/>
              <a:t>提供的预训练模型进行情感分析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03491-8611-4748-BE29-26E8CFA261F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101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03491-8611-4748-BE29-26E8CFA261F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063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主页：用户性别</a:t>
            </a:r>
            <a:r>
              <a:rPr lang="en-US" altLang="zh-CN" dirty="0" smtClean="0"/>
              <a:t>VIP</a:t>
            </a:r>
            <a:r>
              <a:rPr lang="zh-CN" altLang="en-US" dirty="0" smtClean="0"/>
              <a:t>统计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统计各个性别比例，根据性别分析喜好</a:t>
            </a:r>
            <a:endParaRPr lang="en-US" altLang="zh-CN" dirty="0" smtClean="0"/>
          </a:p>
          <a:p>
            <a:r>
              <a:rPr lang="en-US" altLang="zh-CN" baseline="0" dirty="0" smtClean="0"/>
              <a:t>          </a:t>
            </a:r>
            <a:r>
              <a:rPr lang="zh-CN" altLang="en-US" baseline="0" dirty="0" smtClean="0"/>
              <a:t>用户等级</a:t>
            </a:r>
            <a:r>
              <a:rPr lang="en-US" altLang="zh-CN" baseline="0" dirty="0" smtClean="0"/>
              <a:t>——</a:t>
            </a:r>
            <a:r>
              <a:rPr lang="zh-CN" altLang="en-US" baseline="0" dirty="0" smtClean="0"/>
              <a:t>分析哪个性别更喜欢氪金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  </a:t>
            </a:r>
            <a:r>
              <a:rPr lang="zh-CN" altLang="en-US" baseline="0" dirty="0" smtClean="0"/>
              <a:t>分区视频数量</a:t>
            </a:r>
            <a:r>
              <a:rPr lang="en-US" altLang="zh-CN" baseline="0" dirty="0" smtClean="0"/>
              <a:t>——</a:t>
            </a:r>
            <a:r>
              <a:rPr lang="zh-CN" altLang="en-US" baseline="0" dirty="0" smtClean="0"/>
              <a:t>哪个分区更受</a:t>
            </a:r>
            <a:r>
              <a:rPr lang="en-US" altLang="zh-CN" baseline="0" dirty="0" smtClean="0"/>
              <a:t>up</a:t>
            </a:r>
            <a:r>
              <a:rPr lang="zh-CN" altLang="en-US" baseline="0" dirty="0" smtClean="0"/>
              <a:t>主青睐，更火热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  </a:t>
            </a:r>
            <a:r>
              <a:rPr lang="zh-CN" altLang="en-US" baseline="0" dirty="0" smtClean="0"/>
              <a:t>词云</a:t>
            </a:r>
            <a:r>
              <a:rPr lang="en-US" altLang="zh-CN" baseline="0" dirty="0" smtClean="0"/>
              <a:t>——</a:t>
            </a:r>
            <a:r>
              <a:rPr lang="zh-CN" altLang="en-US" baseline="0" dirty="0" smtClean="0"/>
              <a:t>弹幕标题热词，最新热词是什么，标题党用什么</a:t>
            </a:r>
            <a:endParaRPr lang="en-US" altLang="zh-CN" baseline="0" dirty="0" smtClean="0"/>
          </a:p>
          <a:p>
            <a:r>
              <a:rPr lang="zh-CN" altLang="en-US" baseline="0" dirty="0" smtClean="0"/>
              <a:t>分区：过审时间分布</a:t>
            </a:r>
            <a:r>
              <a:rPr lang="en-US" altLang="zh-CN" baseline="0" dirty="0" smtClean="0"/>
              <a:t>——</a:t>
            </a:r>
            <a:r>
              <a:rPr lang="zh-CN" altLang="en-US" baseline="0" dirty="0" smtClean="0"/>
              <a:t>帮助</a:t>
            </a:r>
            <a:r>
              <a:rPr lang="en-US" altLang="zh-CN" baseline="0" dirty="0" smtClean="0"/>
              <a:t>up</a:t>
            </a:r>
            <a:r>
              <a:rPr lang="zh-CN" altLang="en-US" baseline="0" dirty="0" smtClean="0"/>
              <a:t>主规划视频发布时间，抢占热点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  </a:t>
            </a:r>
            <a:r>
              <a:rPr lang="zh-CN" altLang="en-US" baseline="0" dirty="0" smtClean="0"/>
              <a:t>投稿弹幕时间分布</a:t>
            </a:r>
            <a:r>
              <a:rPr lang="en-US" altLang="zh-CN" baseline="0" dirty="0" smtClean="0"/>
              <a:t>——</a:t>
            </a:r>
            <a:r>
              <a:rPr lang="zh-CN" altLang="en-US" baseline="0" dirty="0" smtClean="0"/>
              <a:t>不同喜好用户什么时候最活跃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  </a:t>
            </a:r>
            <a:r>
              <a:rPr lang="zh-CN" altLang="en-US" baseline="0" dirty="0" smtClean="0"/>
              <a:t>活跃</a:t>
            </a:r>
            <a:r>
              <a:rPr lang="en-US" altLang="zh-CN" baseline="0" dirty="0" smtClean="0"/>
              <a:t>up</a:t>
            </a:r>
            <a:r>
              <a:rPr lang="zh-CN" altLang="en-US" baseline="0" dirty="0" smtClean="0"/>
              <a:t>主</a:t>
            </a:r>
            <a:r>
              <a:rPr lang="en-US" altLang="zh-CN" baseline="0" dirty="0" smtClean="0"/>
              <a:t>——</a:t>
            </a:r>
            <a:r>
              <a:rPr lang="zh-CN" altLang="en-US" baseline="0" dirty="0" smtClean="0"/>
              <a:t>平均视频播放量排序。为用户推荐喜好，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  </a:t>
            </a:r>
            <a:r>
              <a:rPr lang="zh-CN" altLang="en-US" baseline="0" dirty="0" smtClean="0"/>
              <a:t>为</a:t>
            </a:r>
            <a:r>
              <a:rPr lang="en-US" altLang="zh-CN" baseline="0" dirty="0" smtClean="0"/>
              <a:t>up</a:t>
            </a:r>
            <a:r>
              <a:rPr lang="zh-CN" altLang="en-US" baseline="0" dirty="0" smtClean="0"/>
              <a:t>主提供榜样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  </a:t>
            </a:r>
            <a:r>
              <a:rPr lang="zh-CN" altLang="en-US" baseline="0" dirty="0" smtClean="0"/>
              <a:t>热词</a:t>
            </a:r>
            <a:r>
              <a:rPr lang="en-US" altLang="zh-CN" baseline="0" dirty="0" smtClean="0"/>
              <a:t>——</a:t>
            </a:r>
            <a:r>
              <a:rPr lang="zh-CN" altLang="en-US" baseline="0" dirty="0" smtClean="0"/>
              <a:t>网络热词，标题党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  </a:t>
            </a:r>
            <a:r>
              <a:rPr lang="zh-CN" altLang="en-US" baseline="0" dirty="0" smtClean="0"/>
              <a:t>雷达图</a:t>
            </a:r>
            <a:r>
              <a:rPr lang="en-US" altLang="zh-CN" baseline="0" dirty="0" smtClean="0"/>
              <a:t>——</a:t>
            </a:r>
            <a:r>
              <a:rPr lang="zh-CN" altLang="en-US" baseline="0" dirty="0" smtClean="0"/>
              <a:t>全面分析火热视频的表现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  </a:t>
            </a:r>
            <a:r>
              <a:rPr lang="zh-CN" altLang="en-US" baseline="0" dirty="0" smtClean="0"/>
              <a:t>情感分析</a:t>
            </a:r>
            <a:r>
              <a:rPr lang="en-US" altLang="zh-CN" baseline="0" dirty="0" smtClean="0"/>
              <a:t>——</a:t>
            </a:r>
            <a:r>
              <a:rPr lang="zh-CN" altLang="en-US" baseline="0" dirty="0" smtClean="0"/>
              <a:t>大家喜欢吐槽还是赞美</a:t>
            </a:r>
            <a:endParaRPr lang="en-US" altLang="zh-CN" baseline="0" dirty="0" smtClean="0"/>
          </a:p>
          <a:p>
            <a:r>
              <a:rPr lang="zh-CN" altLang="en-US" baseline="0" dirty="0" smtClean="0"/>
              <a:t>番剧：番剧发布时间统计</a:t>
            </a:r>
            <a:r>
              <a:rPr lang="en-US" altLang="zh-CN" baseline="0" dirty="0" smtClean="0"/>
              <a:t>——</a:t>
            </a:r>
            <a:r>
              <a:rPr lang="zh-CN" altLang="en-US" baseline="0" dirty="0" smtClean="0"/>
              <a:t>帮助大家追番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  </a:t>
            </a:r>
            <a:r>
              <a:rPr lang="zh-CN" altLang="en-US" baseline="0" dirty="0" smtClean="0"/>
              <a:t>付费统计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  </a:t>
            </a:r>
            <a:r>
              <a:rPr lang="zh-CN" altLang="en-US" baseline="0" dirty="0" smtClean="0"/>
              <a:t>风格视频数量磁贴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  </a:t>
            </a:r>
            <a:r>
              <a:rPr lang="zh-CN" altLang="en-US" baseline="0" dirty="0" smtClean="0"/>
              <a:t>番剧综合分析</a:t>
            </a:r>
            <a:r>
              <a:rPr lang="en-US" altLang="zh-CN" baseline="0" dirty="0" smtClean="0"/>
              <a:t>——h</a:t>
            </a:r>
            <a:r>
              <a:rPr lang="zh-CN" altLang="en-US" baseline="0" dirty="0" smtClean="0"/>
              <a:t>追番人数，</a:t>
            </a:r>
            <a:r>
              <a:rPr lang="en-US" altLang="zh-CN" baseline="0" dirty="0" smtClean="0"/>
              <a:t>v</a:t>
            </a:r>
            <a:r>
              <a:rPr lang="zh-CN" altLang="en-US" baseline="0" dirty="0" smtClean="0"/>
              <a:t>播放量，大小：评分</a:t>
            </a:r>
            <a:endParaRPr lang="en-US" altLang="zh-CN" baseline="0" dirty="0" smtClean="0"/>
          </a:p>
          <a:p>
            <a:r>
              <a:rPr lang="zh-CN" altLang="en-US" baseline="0" dirty="0" smtClean="0"/>
              <a:t>放映厅（纪录片，电影，电视剧）：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  </a:t>
            </a:r>
            <a:r>
              <a:rPr lang="zh-CN" altLang="en-US" baseline="0" dirty="0" smtClean="0"/>
              <a:t>纪录片发布年份分布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     </a:t>
            </a:r>
            <a:r>
              <a:rPr lang="zh-CN" altLang="en-US" baseline="0" dirty="0" smtClean="0"/>
              <a:t>会员专享比例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    </a:t>
            </a:r>
            <a:r>
              <a:rPr lang="zh-CN" altLang="en-US" baseline="0" dirty="0" smtClean="0"/>
              <a:t> 火热类型磁铁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     </a:t>
            </a:r>
            <a:r>
              <a:rPr lang="zh-CN" altLang="en-US" baseline="0" dirty="0" smtClean="0"/>
              <a:t>纪录片发布地域时间和时长分布</a:t>
            </a:r>
            <a:r>
              <a:rPr lang="en-US" altLang="zh-CN" baseline="0" dirty="0" smtClean="0"/>
              <a:t>——</a:t>
            </a:r>
            <a:r>
              <a:rPr lang="zh-CN" altLang="en-US" baseline="0" dirty="0" smtClean="0"/>
              <a:t>哪里的纪录片长篇多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    </a:t>
            </a:r>
            <a:r>
              <a:rPr lang="zh-CN" altLang="en-US" baseline="0" dirty="0" smtClean="0"/>
              <a:t>热门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03491-8611-4748-BE29-26E8CFA261F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953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今天我们的报告将从团队介绍，项目介绍，技术实现，效果展示四个方面向大家介绍我们的项目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03491-8611-4748-BE29-26E8CFA261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395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介绍每个人是干啥的</a:t>
            </a:r>
            <a:endParaRPr lang="en-US" altLang="zh-CN" dirty="0" smtClean="0"/>
          </a:p>
          <a:p>
            <a:r>
              <a:rPr lang="zh-CN" altLang="en-US" dirty="0" smtClean="0"/>
              <a:t>吴总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爬弹幕</a:t>
            </a:r>
            <a:r>
              <a:rPr lang="en-US" altLang="zh-CN" dirty="0" smtClean="0"/>
              <a:t>+</a:t>
            </a:r>
            <a:r>
              <a:rPr lang="zh-CN" altLang="en-US" dirty="0" smtClean="0"/>
              <a:t>后端</a:t>
            </a:r>
            <a:r>
              <a:rPr lang="en-US" altLang="zh-CN" dirty="0" smtClean="0"/>
              <a:t>flask</a:t>
            </a:r>
          </a:p>
          <a:p>
            <a:r>
              <a:rPr lang="zh-CN" altLang="en-US" dirty="0" smtClean="0"/>
              <a:t>李卓然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爬用户</a:t>
            </a:r>
            <a:r>
              <a:rPr lang="en-US" altLang="zh-CN" dirty="0" smtClean="0"/>
              <a:t>+spark</a:t>
            </a:r>
          </a:p>
          <a:p>
            <a:r>
              <a:rPr lang="zh-CN" altLang="en-US" dirty="0" smtClean="0"/>
              <a:t>李璐岑、李逸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爬视频信息</a:t>
            </a:r>
            <a:r>
              <a:rPr lang="en-US" altLang="zh-CN" dirty="0" smtClean="0"/>
              <a:t>+</a:t>
            </a:r>
            <a:r>
              <a:rPr lang="zh-CN" altLang="en-US" dirty="0" smtClean="0"/>
              <a:t>写文档</a:t>
            </a:r>
            <a:endParaRPr lang="en-US" altLang="zh-CN" dirty="0" smtClean="0"/>
          </a:p>
          <a:p>
            <a:r>
              <a:rPr lang="zh-CN" altLang="en-US" dirty="0" smtClean="0"/>
              <a:t>许雄肖、葛彪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前端界面展示</a:t>
            </a:r>
            <a:r>
              <a:rPr lang="en-US" altLang="zh-CN" dirty="0" smtClean="0"/>
              <a:t>+ajax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03491-8611-4748-BE29-26E8CFA261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51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接下来是项目介绍。我将从项目背景，项目意义和项目组织方式三方面进行介绍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03491-8611-4748-BE29-26E8CFA261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78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站是当今中国最大、知名度最高的视频分享网站，其上众多用户上传的数以亿计的各类视频。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B</a:t>
            </a:r>
            <a:r>
              <a:rPr lang="zh-CN" altLang="en-US" dirty="0" smtClean="0"/>
              <a:t>站上各种视频的特征和用户行为进行分析，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---- </a:t>
            </a:r>
            <a:r>
              <a:rPr lang="zh-CN" altLang="en-US" dirty="0" smtClean="0"/>
              <a:t>帮助用户更快地找到自己喜欢的视频，享受更愉悦的观影体验</a:t>
            </a:r>
            <a:endParaRPr lang="en-US" altLang="zh-CN" dirty="0" smtClean="0"/>
          </a:p>
          <a:p>
            <a:r>
              <a:rPr lang="en-US" altLang="zh-CN" baseline="0" dirty="0" smtClean="0"/>
              <a:t> ---- </a:t>
            </a:r>
            <a:r>
              <a:rPr lang="zh-CN" altLang="en-US" dirty="0" smtClean="0"/>
              <a:t>帮助广大</a:t>
            </a:r>
            <a:r>
              <a:rPr lang="en-US" altLang="zh-CN" dirty="0" smtClean="0"/>
              <a:t>up</a:t>
            </a:r>
            <a:r>
              <a:rPr lang="zh-CN" altLang="en-US" dirty="0" smtClean="0"/>
              <a:t>主提升自身视频质量，提高自身的用户吸引力。</a:t>
            </a:r>
            <a:endParaRPr lang="en-US" altLang="zh-CN" dirty="0" smtClean="0"/>
          </a:p>
          <a:p>
            <a:r>
              <a:rPr lang="zh-CN" altLang="en-US" baseline="0" dirty="0" smtClean="0"/>
              <a:t> </a:t>
            </a:r>
            <a:r>
              <a:rPr lang="en-US" altLang="zh-CN" baseline="0" dirty="0" smtClean="0"/>
              <a:t>---- </a:t>
            </a:r>
            <a:r>
              <a:rPr lang="zh-CN" altLang="en-US" dirty="0" smtClean="0"/>
              <a:t>找到活跃</a:t>
            </a:r>
            <a:r>
              <a:rPr lang="en-US" altLang="zh-CN" dirty="0" smtClean="0"/>
              <a:t>up</a:t>
            </a:r>
            <a:r>
              <a:rPr lang="zh-CN" altLang="en-US" dirty="0" smtClean="0"/>
              <a:t>主的各项特征供其他</a:t>
            </a:r>
            <a:r>
              <a:rPr lang="en-US" altLang="zh-CN" dirty="0" smtClean="0"/>
              <a:t>up</a:t>
            </a:r>
            <a:r>
              <a:rPr lang="zh-CN" altLang="en-US" dirty="0" smtClean="0"/>
              <a:t>主学习</a:t>
            </a:r>
            <a:endParaRPr lang="en-US" altLang="zh-CN" dirty="0" smtClean="0"/>
          </a:p>
          <a:p>
            <a:r>
              <a:rPr lang="en-US" altLang="zh-CN" baseline="0" dirty="0" smtClean="0"/>
              <a:t> ---- </a:t>
            </a:r>
            <a:r>
              <a:rPr lang="zh-CN" altLang="en-US" dirty="0" smtClean="0"/>
              <a:t>挖掘出最新的网络热词，帮助观众紧跟时代潮流。</a:t>
            </a:r>
            <a:endParaRPr lang="en-US" altLang="zh-CN" dirty="0" smtClean="0"/>
          </a:p>
          <a:p>
            <a:r>
              <a:rPr lang="en-US" altLang="zh-CN" dirty="0" smtClean="0"/>
              <a:t> ---- </a:t>
            </a:r>
            <a:r>
              <a:rPr lang="zh-CN" altLang="en-US" dirty="0" smtClean="0"/>
              <a:t>帮助</a:t>
            </a:r>
            <a:r>
              <a:rPr lang="en-US" altLang="zh-CN" dirty="0" smtClean="0"/>
              <a:t>B</a:t>
            </a:r>
            <a:r>
              <a:rPr lang="zh-CN" altLang="en-US" dirty="0" smtClean="0"/>
              <a:t>站提供更受人欢迎的服务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03491-8611-4748-BE29-26E8CFA261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307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众所周知，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站包含着海量的各类视频，每种类别的视频间存在着较大差异，因此对视频进行分区分析，以提供更加个性化的数据服务</a:t>
            </a:r>
            <a:endParaRPr lang="en-US" altLang="zh-CN" dirty="0" smtClean="0"/>
          </a:p>
          <a:p>
            <a:r>
              <a:rPr lang="zh-CN" altLang="en-US" dirty="0" smtClean="0"/>
              <a:t>除此之外，广大用户和各个分区的共有特性也值得挖掘，因此将这些功能展示在首页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03491-8611-4748-BE29-26E8CFA261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325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接下来是技术实现。</a:t>
            </a:r>
            <a:endParaRPr lang="en-US" altLang="zh-CN" dirty="0" smtClean="0"/>
          </a:p>
          <a:p>
            <a:r>
              <a:rPr lang="zh-CN" altLang="en-US" dirty="0" smtClean="0"/>
              <a:t>我们的项目分为四个主要部分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数据获取，数据分析、数据存储和数据呈现。</a:t>
            </a:r>
            <a:endParaRPr lang="en-US" altLang="zh-CN" dirty="0" smtClean="0"/>
          </a:p>
          <a:p>
            <a:r>
              <a:rPr lang="zh-CN" altLang="en-US" dirty="0" smtClean="0"/>
              <a:t>数据获取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通过爬虫技术自动获取</a:t>
            </a:r>
            <a:r>
              <a:rPr lang="en-US" altLang="zh-CN" dirty="0" smtClean="0"/>
              <a:t>B</a:t>
            </a:r>
            <a:r>
              <a:rPr lang="zh-CN" altLang="en-US" dirty="0" smtClean="0"/>
              <a:t>站上对项目有用的数据</a:t>
            </a:r>
            <a:endParaRPr lang="en-US" altLang="zh-CN" dirty="0" smtClean="0"/>
          </a:p>
          <a:p>
            <a:r>
              <a:rPr lang="zh-CN" altLang="en-US" dirty="0" smtClean="0"/>
              <a:t>数据分析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对海量数据进行分析、整理，从中提取出有用的信息</a:t>
            </a:r>
            <a:endParaRPr lang="en-US" altLang="zh-CN" dirty="0" smtClean="0"/>
          </a:p>
          <a:p>
            <a:r>
              <a:rPr lang="zh-CN" altLang="en-US" dirty="0" smtClean="0"/>
              <a:t>数据存储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对处理好的数据进行持久化，供其他模块使用</a:t>
            </a:r>
            <a:endParaRPr lang="en-US" altLang="zh-CN" dirty="0" smtClean="0"/>
          </a:p>
          <a:p>
            <a:r>
              <a:rPr lang="zh-CN" altLang="en-US" dirty="0" smtClean="0"/>
              <a:t>数据呈现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将分析出的信息以直观的方式呈献给用户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03491-8611-4748-BE29-26E8CFA261F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003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爬虫分为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视频信息爬虫，用户爬虫和弹幕爬虫。</a:t>
            </a:r>
            <a:endParaRPr lang="en-US" altLang="zh-CN" dirty="0" smtClean="0"/>
          </a:p>
          <a:p>
            <a:r>
              <a:rPr lang="zh-CN" altLang="en-US" dirty="0" smtClean="0"/>
              <a:t>视频信息爬虫是弹幕爬虫的前置部分，用户爬虫与其他两个独立</a:t>
            </a:r>
            <a:endParaRPr lang="en-US" altLang="zh-CN" dirty="0" smtClean="0"/>
          </a:p>
          <a:p>
            <a:r>
              <a:rPr lang="zh-CN" altLang="en-US" dirty="0" smtClean="0"/>
              <a:t>视频弹幕爬取工作和用户信息爬取工作可以同时展开。</a:t>
            </a:r>
            <a:endParaRPr lang="en-US" altLang="zh-CN" dirty="0" smtClean="0"/>
          </a:p>
          <a:p>
            <a:r>
              <a:rPr lang="zh-CN" altLang="en-US" dirty="0" smtClean="0"/>
              <a:t>视频信息爬虫将爬取弹幕会用到的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存入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供弹幕爬虫取用。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起到一个类似管道的作用，使得两个爬宠可以同时运行</a:t>
            </a:r>
            <a:endParaRPr lang="en-US" altLang="zh-CN" dirty="0" smtClean="0"/>
          </a:p>
          <a:p>
            <a:r>
              <a:rPr lang="zh-CN" altLang="en-US" dirty="0" smtClean="0"/>
              <a:t>用户爬虫使用多进程来提高单位时间爬取量，解决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限制问题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03491-8611-4748-BE29-26E8CFA261F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257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CSV</a:t>
            </a:r>
            <a:r>
              <a:rPr lang="zh-CN" altLang="en-US" dirty="0" smtClean="0"/>
              <a:t>存储扁平数据，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存储结构化数据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03491-8611-4748-BE29-26E8CFA261F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25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1F64-2DCA-438F-8EB3-98865AFB0452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DBE35-44ED-4807-A048-477DBA10F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6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1F64-2DCA-438F-8EB3-98865AFB0452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DBE35-44ED-4807-A048-477DBA10F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79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1F64-2DCA-438F-8EB3-98865AFB0452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DBE35-44ED-4807-A048-477DBA10F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89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1F64-2DCA-438F-8EB3-98865AFB0452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DBE35-44ED-4807-A048-477DBA10F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79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1F64-2DCA-438F-8EB3-98865AFB0452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DBE35-44ED-4807-A048-477DBA10F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16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1F64-2DCA-438F-8EB3-98865AFB0452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DBE35-44ED-4807-A048-477DBA10F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296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1F64-2DCA-438F-8EB3-98865AFB0452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DBE35-44ED-4807-A048-477DBA10F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90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1F64-2DCA-438F-8EB3-98865AFB0452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DBE35-44ED-4807-A048-477DBA10F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90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1F64-2DCA-438F-8EB3-98865AFB0452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DBE35-44ED-4807-A048-477DBA10F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60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1F64-2DCA-438F-8EB3-98865AFB0452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DBE35-44ED-4807-A048-477DBA10F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94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1F64-2DCA-438F-8EB3-98865AFB0452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DBE35-44ED-4807-A048-477DBA10F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64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B1F64-2DCA-438F-8EB3-98865AFB0452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DBE35-44ED-4807-A048-477DBA10F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52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microsoft.com/office/2007/relationships/hdphoto" Target="../media/hdphoto7.wdp"/><Relationship Id="rId18" Type="http://schemas.openxmlformats.org/officeDocument/2006/relationships/image" Target="../media/image8.png"/><Relationship Id="rId3" Type="http://schemas.openxmlformats.org/officeDocument/2006/relationships/image" Target="../media/image23.png"/><Relationship Id="rId7" Type="http://schemas.openxmlformats.org/officeDocument/2006/relationships/image" Target="../media/image20.png"/><Relationship Id="rId12" Type="http://schemas.openxmlformats.org/officeDocument/2006/relationships/image" Target="../media/image27.png"/><Relationship Id="rId17" Type="http://schemas.microsoft.com/office/2007/relationships/hdphoto" Target="../media/hdphoto8.wdp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1.png"/><Relationship Id="rId5" Type="http://schemas.microsoft.com/office/2007/relationships/hdphoto" Target="../media/hdphoto6.wdp"/><Relationship Id="rId15" Type="http://schemas.microsoft.com/office/2007/relationships/hdphoto" Target="../media/hdphoto2.wdp"/><Relationship Id="rId10" Type="http://schemas.openxmlformats.org/officeDocument/2006/relationships/image" Target="../media/image26.png"/><Relationship Id="rId4" Type="http://schemas.openxmlformats.org/officeDocument/2006/relationships/image" Target="../media/image24.png"/><Relationship Id="rId9" Type="http://schemas.openxmlformats.org/officeDocument/2006/relationships/image" Target="../media/image25.png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14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microsoft.com/office/2007/relationships/hdphoto" Target="../media/hdphoto2.wdp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43.17:5002/inde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microsoft.com/office/2007/relationships/hdphoto" Target="../media/hdphoto3.wdp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microsoft.com/office/2007/relationships/hdphoto" Target="../media/hdphoto4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microsoft.com/office/2007/relationships/hdphoto" Target="../media/hdphoto5.wdp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6000">
              <a:srgbClr val="F8EEF5"/>
            </a:gs>
            <a:gs pos="89000">
              <a:srgbClr val="F9E6F0"/>
            </a:gs>
            <a:gs pos="94000">
              <a:srgbClr val="FADAE8"/>
            </a:gs>
            <a:gs pos="100000">
              <a:srgbClr val="FEB3C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87" y="2011631"/>
            <a:ext cx="1518158" cy="202421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287893" y="2276873"/>
            <a:ext cx="5715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FEB3CE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一路向南有限公司</a:t>
            </a:r>
            <a:endParaRPr lang="zh-CN" altLang="en-US" sz="5400" b="1" dirty="0">
              <a:solidFill>
                <a:srgbClr val="FEB3CE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663" y="1957051"/>
            <a:ext cx="1708631" cy="203913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01" y="1718267"/>
            <a:ext cx="325250" cy="29336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44" y="4568741"/>
            <a:ext cx="507113" cy="45739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690" y="1446435"/>
            <a:ext cx="464004" cy="41851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960" y="2782712"/>
            <a:ext cx="267222" cy="241024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818" y="3792708"/>
            <a:ext cx="225614" cy="20349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556" y="313172"/>
            <a:ext cx="511514" cy="461366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50" y="3267388"/>
            <a:ext cx="369057" cy="33287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479" y="1702524"/>
            <a:ext cx="333736" cy="301017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479" y="4879455"/>
            <a:ext cx="325250" cy="29336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453" y="4233510"/>
            <a:ext cx="325250" cy="293363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3431904" y="3362963"/>
            <a:ext cx="5390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EB3CE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B</a:t>
            </a:r>
            <a:r>
              <a:rPr lang="zh-CN" altLang="en-US" sz="3200" b="1" dirty="0" smtClean="0">
                <a:solidFill>
                  <a:srgbClr val="FEB3CE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站大数据分析报告</a:t>
            </a:r>
            <a:endParaRPr lang="zh-CN" altLang="en-US" sz="3200" b="1" dirty="0">
              <a:solidFill>
                <a:srgbClr val="FEB3CE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90435" y="6772589"/>
            <a:ext cx="12379569" cy="200967"/>
          </a:xfrm>
          <a:prstGeom prst="rect">
            <a:avLst/>
          </a:prstGeom>
          <a:solidFill>
            <a:srgbClr val="FEB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99319">
            <a:off x="2579828" y="2158354"/>
            <a:ext cx="686637" cy="3218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0488">
            <a:off x="8747518" y="2115062"/>
            <a:ext cx="948988" cy="307226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7893" y="4879455"/>
            <a:ext cx="5859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FEB3C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小组成员：李卓然   吴晗   李逸  </a:t>
            </a:r>
            <a:endParaRPr lang="en-US" altLang="zh-CN" sz="2400" dirty="0" smtClean="0">
              <a:solidFill>
                <a:srgbClr val="FEB3CE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zh-CN" altLang="en-US" sz="2400" dirty="0" smtClean="0">
                <a:solidFill>
                  <a:srgbClr val="FEB3C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许雄肖   李璐岑 葛彪</a:t>
            </a:r>
            <a:endParaRPr lang="zh-CN" altLang="en-US" sz="2400" dirty="0">
              <a:solidFill>
                <a:srgbClr val="FEB3CE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26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076960" y="-111760"/>
            <a:ext cx="0" cy="7142480"/>
          </a:xfrm>
          <a:prstGeom prst="line">
            <a:avLst/>
          </a:prstGeom>
          <a:ln w="79375">
            <a:solidFill>
              <a:srgbClr val="FEB3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4525">
            <a:off x="2251135" y="-113866"/>
            <a:ext cx="1582527" cy="1345148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393" y="1321773"/>
            <a:ext cx="1582527" cy="1345148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94" b="90438" l="8676" r="95434">
                        <a14:foregroundMark x1="48402" y1="6773" x2="48402" y2="6773"/>
                        <a14:foregroundMark x1="53881" y1="1992" x2="53881" y2="1992"/>
                        <a14:foregroundMark x1="54795" y1="90438" x2="54795" y2="90438"/>
                        <a14:foregroundMark x1="67123" y1="70518" x2="67123" y2="70518"/>
                        <a14:foregroundMark x1="73516" y1="70120" x2="73516" y2="70120"/>
                        <a14:foregroundMark x1="78539" y1="70120" x2="78539" y2="701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24147" y="3054595"/>
            <a:ext cx="1259546" cy="1443589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5571023" y="933426"/>
            <a:ext cx="1204173" cy="776693"/>
            <a:chOff x="3175107" y="4140859"/>
            <a:chExt cx="1204173" cy="776693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5107" y="4207580"/>
              <a:ext cx="1136739" cy="709972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92" b="96793" l="3390" r="96893">
                          <a14:foregroundMark x1="48588" y1="11953" x2="48588" y2="11953"/>
                          <a14:foregroundMark x1="65537" y1="11953" x2="65537" y2="11953"/>
                          <a14:foregroundMark x1="49718" y1="10787" x2="47458" y2="10204"/>
                          <a14:foregroundMark x1="33333" y1="8455" x2="33333" y2="8455"/>
                          <a14:foregroundMark x1="32203" y1="9038" x2="32203" y2="9038"/>
                          <a14:foregroundMark x1="30791" y1="9038" x2="30791" y2="9038"/>
                          <a14:foregroundMark x1="30508" y1="8746" x2="33333" y2="9038"/>
                          <a14:foregroundMark x1="36723" y1="10787" x2="41525" y2="13120"/>
                          <a14:foregroundMark x1="42373" y1="13703" x2="43503" y2="13703"/>
                          <a14:foregroundMark x1="47175" y1="13703" x2="48588" y2="1370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3537180" y="4140859"/>
              <a:ext cx="842100" cy="353588"/>
            </a:xfrm>
            <a:prstGeom prst="rect">
              <a:avLst/>
            </a:prstGeom>
          </p:spPr>
        </p:pic>
      </p:grpSp>
      <p:grpSp>
        <p:nvGrpSpPr>
          <p:cNvPr id="53" name="组合 52"/>
          <p:cNvGrpSpPr/>
          <p:nvPr/>
        </p:nvGrpSpPr>
        <p:grpSpPr>
          <a:xfrm rot="16200000">
            <a:off x="6041614" y="298296"/>
            <a:ext cx="422388" cy="98435"/>
            <a:chOff x="4381081" y="3255666"/>
            <a:chExt cx="2723104" cy="231168"/>
          </a:xfrm>
        </p:grpSpPr>
        <p:sp>
          <p:nvSpPr>
            <p:cNvPr id="54" name="圆角矩形 53"/>
            <p:cNvSpPr/>
            <p:nvPr/>
          </p:nvSpPr>
          <p:spPr>
            <a:xfrm>
              <a:off x="4381081" y="3255666"/>
              <a:ext cx="2723104" cy="231168"/>
            </a:xfrm>
            <a:prstGeom prst="roundRect">
              <a:avLst/>
            </a:prstGeom>
            <a:solidFill>
              <a:srgbClr val="FBFBF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4381081" y="3263872"/>
              <a:ext cx="1798656" cy="222962"/>
            </a:xfrm>
            <a:prstGeom prst="roundRect">
              <a:avLst/>
            </a:prstGeom>
            <a:solidFill>
              <a:srgbClr val="FFDDA6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5019613" y="1710119"/>
            <a:ext cx="209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弹幕爬虫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41956" y="1894785"/>
            <a:ext cx="1012190" cy="860361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78386" y="2425979"/>
            <a:ext cx="1023010" cy="869559"/>
          </a:xfrm>
          <a:prstGeom prst="rect">
            <a:avLst/>
          </a:prstGeom>
        </p:spPr>
      </p:pic>
      <p:grpSp>
        <p:nvGrpSpPr>
          <p:cNvPr id="59" name="组合 58"/>
          <p:cNvGrpSpPr/>
          <p:nvPr/>
        </p:nvGrpSpPr>
        <p:grpSpPr>
          <a:xfrm>
            <a:off x="9535887" y="527132"/>
            <a:ext cx="1238092" cy="2579085"/>
            <a:chOff x="9455500" y="2467945"/>
            <a:chExt cx="1238092" cy="2579085"/>
          </a:xfrm>
        </p:grpSpPr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5500" y="3226307"/>
              <a:ext cx="1238092" cy="1820723"/>
            </a:xfrm>
            <a:prstGeom prst="rect">
              <a:avLst/>
            </a:prstGeom>
          </p:spPr>
        </p:pic>
        <p:cxnSp>
          <p:nvCxnSpPr>
            <p:cNvPr id="61" name="直接连接符 60"/>
            <p:cNvCxnSpPr/>
            <p:nvPr/>
          </p:nvCxnSpPr>
          <p:spPr>
            <a:xfrm flipV="1">
              <a:off x="9676563" y="3139518"/>
              <a:ext cx="0" cy="828466"/>
            </a:xfrm>
            <a:prstGeom prst="line">
              <a:avLst/>
            </a:prstGeom>
            <a:ln w="19050" cap="rnd">
              <a:gradFill>
                <a:gsLst>
                  <a:gs pos="37000">
                    <a:srgbClr val="ACACAC"/>
                  </a:gs>
                  <a:gs pos="48000">
                    <a:srgbClr val="C8C8C8"/>
                  </a:gs>
                  <a:gs pos="21000">
                    <a:srgbClr val="909090"/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BFBF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V="1">
              <a:off x="9971203" y="2467945"/>
              <a:ext cx="0" cy="1417339"/>
            </a:xfrm>
            <a:prstGeom prst="line">
              <a:avLst/>
            </a:prstGeom>
            <a:ln w="19050" cap="rnd">
              <a:gradFill>
                <a:gsLst>
                  <a:gs pos="53000">
                    <a:srgbClr val="ACACAC"/>
                  </a:gs>
                  <a:gs pos="67000">
                    <a:srgbClr val="C8C8C8"/>
                  </a:gs>
                  <a:gs pos="34000">
                    <a:srgbClr val="909090"/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BFBF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V="1">
              <a:off x="10519843" y="3748525"/>
              <a:ext cx="8825" cy="575385"/>
            </a:xfrm>
            <a:prstGeom prst="line">
              <a:avLst/>
            </a:prstGeom>
            <a:ln w="19050" cap="rnd">
              <a:gradFill>
                <a:gsLst>
                  <a:gs pos="33000">
                    <a:srgbClr val="ACACAC"/>
                  </a:gs>
                  <a:gs pos="42000">
                    <a:srgbClr val="C8C8C8"/>
                  </a:gs>
                  <a:gs pos="18000">
                    <a:srgbClr val="909090"/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BFBF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9455500" y="2727064"/>
              <a:ext cx="0" cy="1489130"/>
            </a:xfrm>
            <a:prstGeom prst="line">
              <a:avLst/>
            </a:prstGeom>
            <a:ln w="19050" cap="rnd">
              <a:gradFill>
                <a:gsLst>
                  <a:gs pos="53000">
                    <a:srgbClr val="ACACAC"/>
                  </a:gs>
                  <a:gs pos="67000">
                    <a:srgbClr val="C8C8C8"/>
                  </a:gs>
                  <a:gs pos="34000">
                    <a:srgbClr val="909090"/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BFBF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V="1">
              <a:off x="10448723" y="2605176"/>
              <a:ext cx="0" cy="520601"/>
            </a:xfrm>
            <a:prstGeom prst="line">
              <a:avLst/>
            </a:prstGeom>
            <a:ln w="19050" cap="rnd">
              <a:gradFill>
                <a:gsLst>
                  <a:gs pos="53000">
                    <a:srgbClr val="ACACAC"/>
                  </a:gs>
                  <a:gs pos="67000">
                    <a:srgbClr val="C8C8C8"/>
                  </a:gs>
                  <a:gs pos="34000">
                    <a:srgbClr val="909090"/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BFBF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7" name="图片 66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762" b="94048" l="9692" r="89868">
                        <a14:foregroundMark x1="54185" y1="8730" x2="54185" y2="8730"/>
                        <a14:foregroundMark x1="53744" y1="4762" x2="53744" y2="4762"/>
                        <a14:foregroundMark x1="54185" y1="93254" x2="55947" y2="94048"/>
                        <a14:foregroundMark x1="64317" y1="76984" x2="64317" y2="76984"/>
                        <a14:foregroundMark x1="66520" y1="77778" x2="66520" y2="77778"/>
                        <a14:foregroundMark x1="70925" y1="78175" x2="70925" y2="78175"/>
                        <a14:foregroundMark x1="79295" y1="78175" x2="79295" y2="78175"/>
                        <a14:foregroundMark x1="22907" y1="52778" x2="22907" y2="52778"/>
                        <a14:foregroundMark x1="26872" y1="53175" x2="26872" y2="53175"/>
                        <a14:foregroundMark x1="34802" y1="51587" x2="34802" y2="51587"/>
                        <a14:foregroundMark x1="46696" y1="52778" x2="46696" y2="52778"/>
                        <a14:foregroundMark x1="83260" y1="80952" x2="83260" y2="80952"/>
                        <a14:backgroundMark x1="68282" y1="77778" x2="68282" y2="77778"/>
                        <a14:backgroundMark x1="70485" y1="79762" x2="70485" y2="79762"/>
                        <a14:backgroundMark x1="80176" y1="78175" x2="80176" y2="781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5196" y="3106217"/>
            <a:ext cx="1305603" cy="1449391"/>
          </a:xfrm>
          <a:prstGeom prst="rect">
            <a:avLst/>
          </a:prstGeom>
        </p:spPr>
      </p:pic>
      <p:grpSp>
        <p:nvGrpSpPr>
          <p:cNvPr id="68" name="组合 67"/>
          <p:cNvGrpSpPr/>
          <p:nvPr/>
        </p:nvGrpSpPr>
        <p:grpSpPr>
          <a:xfrm rot="1294804">
            <a:off x="8972966" y="2582485"/>
            <a:ext cx="422388" cy="98435"/>
            <a:chOff x="4381081" y="3255666"/>
            <a:chExt cx="2723104" cy="231168"/>
          </a:xfrm>
        </p:grpSpPr>
        <p:sp>
          <p:nvSpPr>
            <p:cNvPr id="69" name="圆角矩形 68"/>
            <p:cNvSpPr/>
            <p:nvPr/>
          </p:nvSpPr>
          <p:spPr>
            <a:xfrm>
              <a:off x="4381081" y="3255666"/>
              <a:ext cx="2723104" cy="231168"/>
            </a:xfrm>
            <a:prstGeom prst="roundRect">
              <a:avLst/>
            </a:prstGeom>
            <a:solidFill>
              <a:srgbClr val="FBFBF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4381081" y="3263872"/>
              <a:ext cx="1798656" cy="222962"/>
            </a:xfrm>
            <a:prstGeom prst="roundRect">
              <a:avLst/>
            </a:prstGeom>
            <a:solidFill>
              <a:srgbClr val="FFDDA6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 rot="476693">
            <a:off x="8542503" y="2178786"/>
            <a:ext cx="422388" cy="98435"/>
            <a:chOff x="4381081" y="3255666"/>
            <a:chExt cx="2723104" cy="231168"/>
          </a:xfrm>
        </p:grpSpPr>
        <p:sp>
          <p:nvSpPr>
            <p:cNvPr id="72" name="圆角矩形 71"/>
            <p:cNvSpPr/>
            <p:nvPr/>
          </p:nvSpPr>
          <p:spPr>
            <a:xfrm>
              <a:off x="4381081" y="3255666"/>
              <a:ext cx="2723104" cy="231168"/>
            </a:xfrm>
            <a:prstGeom prst="roundRect">
              <a:avLst/>
            </a:prstGeom>
            <a:solidFill>
              <a:srgbClr val="FBFBF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4381081" y="3263872"/>
              <a:ext cx="1798656" cy="222962"/>
            </a:xfrm>
            <a:prstGeom prst="roundRect">
              <a:avLst/>
            </a:prstGeom>
            <a:solidFill>
              <a:srgbClr val="FFDDA6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 rot="20514990">
            <a:off x="8074579" y="2431274"/>
            <a:ext cx="422388" cy="98435"/>
            <a:chOff x="4381081" y="3255666"/>
            <a:chExt cx="2723104" cy="231168"/>
          </a:xfrm>
        </p:grpSpPr>
        <p:sp>
          <p:nvSpPr>
            <p:cNvPr id="75" name="圆角矩形 74"/>
            <p:cNvSpPr/>
            <p:nvPr/>
          </p:nvSpPr>
          <p:spPr>
            <a:xfrm>
              <a:off x="4381081" y="3255666"/>
              <a:ext cx="2723104" cy="231168"/>
            </a:xfrm>
            <a:prstGeom prst="roundRect">
              <a:avLst/>
            </a:prstGeom>
            <a:solidFill>
              <a:srgbClr val="FBFBF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4381081" y="3263872"/>
              <a:ext cx="1798656" cy="222962"/>
            </a:xfrm>
            <a:prstGeom prst="roundRect">
              <a:avLst/>
            </a:prstGeom>
            <a:solidFill>
              <a:srgbClr val="FFDDA6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 rot="18771130">
            <a:off x="7670085" y="2904048"/>
            <a:ext cx="422388" cy="98435"/>
            <a:chOff x="4381081" y="3255666"/>
            <a:chExt cx="2723104" cy="231168"/>
          </a:xfrm>
        </p:grpSpPr>
        <p:sp>
          <p:nvSpPr>
            <p:cNvPr id="78" name="圆角矩形 77"/>
            <p:cNvSpPr/>
            <p:nvPr/>
          </p:nvSpPr>
          <p:spPr>
            <a:xfrm>
              <a:off x="4381081" y="3255666"/>
              <a:ext cx="2723104" cy="231168"/>
            </a:xfrm>
            <a:prstGeom prst="roundRect">
              <a:avLst/>
            </a:prstGeom>
            <a:solidFill>
              <a:srgbClr val="FBFBF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4381081" y="3263872"/>
              <a:ext cx="1798656" cy="222962"/>
            </a:xfrm>
            <a:prstGeom prst="roundRect">
              <a:avLst/>
            </a:prstGeom>
            <a:solidFill>
              <a:srgbClr val="FFDDA6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2481013" y="3230747"/>
            <a:ext cx="1326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CSV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格式存储视频信息和弹幕信息等扁平数据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069733" y="3245464"/>
            <a:ext cx="1326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JSON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文件存储用户信息等结构化数据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 rot="19663796">
            <a:off x="9488226" y="472485"/>
            <a:ext cx="422388" cy="98435"/>
            <a:chOff x="4381081" y="3255666"/>
            <a:chExt cx="2723104" cy="231168"/>
          </a:xfrm>
        </p:grpSpPr>
        <p:sp>
          <p:nvSpPr>
            <p:cNvPr id="83" name="圆角矩形 82"/>
            <p:cNvSpPr/>
            <p:nvPr/>
          </p:nvSpPr>
          <p:spPr>
            <a:xfrm>
              <a:off x="4381081" y="3255666"/>
              <a:ext cx="2723104" cy="231168"/>
            </a:xfrm>
            <a:prstGeom prst="roundRect">
              <a:avLst/>
            </a:prstGeom>
            <a:solidFill>
              <a:srgbClr val="FBFBF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4381081" y="3263872"/>
              <a:ext cx="1798656" cy="222962"/>
            </a:xfrm>
            <a:prstGeom prst="roundRect">
              <a:avLst/>
            </a:prstGeom>
            <a:solidFill>
              <a:srgbClr val="FFDDA6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 rot="1294804">
            <a:off x="10317916" y="186992"/>
            <a:ext cx="422388" cy="98435"/>
            <a:chOff x="4381081" y="3255666"/>
            <a:chExt cx="2723104" cy="231168"/>
          </a:xfrm>
        </p:grpSpPr>
        <p:sp>
          <p:nvSpPr>
            <p:cNvPr id="86" name="圆角矩形 85"/>
            <p:cNvSpPr/>
            <p:nvPr/>
          </p:nvSpPr>
          <p:spPr>
            <a:xfrm>
              <a:off x="4381081" y="3255666"/>
              <a:ext cx="2723104" cy="231168"/>
            </a:xfrm>
            <a:prstGeom prst="roundRect">
              <a:avLst/>
            </a:prstGeom>
            <a:solidFill>
              <a:srgbClr val="FBFBF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4381081" y="3263872"/>
              <a:ext cx="1798656" cy="222962"/>
            </a:xfrm>
            <a:prstGeom prst="roundRect">
              <a:avLst/>
            </a:prstGeom>
            <a:solidFill>
              <a:srgbClr val="FFDDA6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4905060" y="5519537"/>
            <a:ext cx="2056071" cy="1179886"/>
            <a:chOff x="4905060" y="5126800"/>
            <a:chExt cx="2056071" cy="1179886"/>
          </a:xfrm>
        </p:grpSpPr>
        <p:grpSp>
          <p:nvGrpSpPr>
            <p:cNvPr id="89" name="组合 88"/>
            <p:cNvGrpSpPr/>
            <p:nvPr/>
          </p:nvGrpSpPr>
          <p:grpSpPr>
            <a:xfrm>
              <a:off x="5403155" y="5126800"/>
              <a:ext cx="1029593" cy="734978"/>
              <a:chOff x="5419837" y="4911404"/>
              <a:chExt cx="1029593" cy="734978"/>
            </a:xfrm>
          </p:grpSpPr>
          <p:sp>
            <p:nvSpPr>
              <p:cNvPr id="91" name="圆角矩形 90"/>
              <p:cNvSpPr/>
              <p:nvPr/>
            </p:nvSpPr>
            <p:spPr>
              <a:xfrm>
                <a:off x="5419837" y="4911404"/>
                <a:ext cx="1029593" cy="734978"/>
              </a:xfrm>
              <a:prstGeom prst="roundRect">
                <a:avLst/>
              </a:prstGeom>
              <a:solidFill>
                <a:srgbClr val="93E3FF"/>
              </a:solidFill>
              <a:ln w="635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圆角矩形 91"/>
              <p:cNvSpPr/>
              <p:nvPr/>
            </p:nvSpPr>
            <p:spPr>
              <a:xfrm>
                <a:off x="5528344" y="5002083"/>
                <a:ext cx="812578" cy="524954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</p:grpSp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6612" b="88430" l="6789" r="90862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905060" y="5830235"/>
              <a:ext cx="2056071" cy="476451"/>
            </a:xfrm>
            <a:prstGeom prst="rect">
              <a:avLst/>
            </a:prstGeom>
          </p:spPr>
        </p:pic>
        <p:pic>
          <p:nvPicPr>
            <p:cNvPr id="95" name="图片 94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28667" b="70167" l="6167" r="92500">
                          <a14:foregroundMark x1="15333" y1="48833" x2="15333" y2="48833"/>
                          <a14:foregroundMark x1="6333" y1="65500" x2="6333" y2="65500"/>
                          <a14:foregroundMark x1="23333" y1="59500" x2="23333" y2="59500"/>
                          <a14:foregroundMark x1="42667" y1="60333" x2="42667" y2="60333"/>
                          <a14:foregroundMark x1="61167" y1="57833" x2="61167" y2="57833"/>
                          <a14:foregroundMark x1="77167" y1="28833" x2="77167" y2="28833"/>
                          <a14:foregroundMark x1="92500" y1="34167" x2="92500" y2="341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865" b="24711"/>
            <a:stretch/>
          </p:blipFill>
          <p:spPr>
            <a:xfrm>
              <a:off x="5571023" y="5320967"/>
              <a:ext cx="627730" cy="310245"/>
            </a:xfrm>
            <a:prstGeom prst="rect">
              <a:avLst/>
            </a:prstGeom>
          </p:spPr>
        </p:pic>
      </p:grpSp>
      <p:grpSp>
        <p:nvGrpSpPr>
          <p:cNvPr id="102" name="组合 101"/>
          <p:cNvGrpSpPr/>
          <p:nvPr/>
        </p:nvGrpSpPr>
        <p:grpSpPr>
          <a:xfrm rot="2669767" flipV="1">
            <a:off x="4492083" y="4846723"/>
            <a:ext cx="1260431" cy="139963"/>
            <a:chOff x="3208020" y="4845078"/>
            <a:chExt cx="2550171" cy="283182"/>
          </a:xfrm>
        </p:grpSpPr>
        <p:sp>
          <p:nvSpPr>
            <p:cNvPr id="97" name="圆角矩形 96"/>
            <p:cNvSpPr/>
            <p:nvPr/>
          </p:nvSpPr>
          <p:spPr>
            <a:xfrm>
              <a:off x="3208020" y="4846320"/>
              <a:ext cx="2529840" cy="281940"/>
            </a:xfrm>
            <a:prstGeom prst="roundRect">
              <a:avLst>
                <a:gd name="adj" fmla="val 50000"/>
              </a:avLst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3211830" y="4845078"/>
              <a:ext cx="274328" cy="274328"/>
            </a:xfrm>
            <a:prstGeom prst="ellipse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3283603" y="4916851"/>
              <a:ext cx="130782" cy="130782"/>
            </a:xfrm>
            <a:prstGeom prst="ellipse">
              <a:avLst/>
            </a:prstGeom>
            <a:solidFill>
              <a:srgbClr val="DEDEDE"/>
            </a:solidFill>
            <a:ln>
              <a:solidFill>
                <a:srgbClr val="29D0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5483863" y="4853923"/>
              <a:ext cx="274328" cy="274328"/>
            </a:xfrm>
            <a:prstGeom prst="ellipse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5555636" y="4925696"/>
              <a:ext cx="130782" cy="130782"/>
            </a:xfrm>
            <a:prstGeom prst="ellipse">
              <a:avLst/>
            </a:prstGeom>
            <a:solidFill>
              <a:srgbClr val="C5C5C5"/>
            </a:solidFill>
            <a:ln>
              <a:solidFill>
                <a:srgbClr val="29D0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 rot="8185500" flipV="1">
            <a:off x="6003387" y="4878962"/>
            <a:ext cx="1218420" cy="135298"/>
            <a:chOff x="3208020" y="4845078"/>
            <a:chExt cx="2550171" cy="283182"/>
          </a:xfrm>
        </p:grpSpPr>
        <p:sp>
          <p:nvSpPr>
            <p:cNvPr id="104" name="圆角矩形 103"/>
            <p:cNvSpPr/>
            <p:nvPr/>
          </p:nvSpPr>
          <p:spPr>
            <a:xfrm>
              <a:off x="3208020" y="4846320"/>
              <a:ext cx="2529840" cy="281940"/>
            </a:xfrm>
            <a:prstGeom prst="roundRect">
              <a:avLst>
                <a:gd name="adj" fmla="val 50000"/>
              </a:avLst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3211830" y="4845078"/>
              <a:ext cx="274328" cy="274328"/>
            </a:xfrm>
            <a:prstGeom prst="ellipse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3283603" y="4916851"/>
              <a:ext cx="130782" cy="130782"/>
            </a:xfrm>
            <a:prstGeom prst="ellipse">
              <a:avLst/>
            </a:prstGeom>
            <a:solidFill>
              <a:srgbClr val="DEDEDE"/>
            </a:solidFill>
            <a:ln>
              <a:solidFill>
                <a:srgbClr val="29D0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5483863" y="4853923"/>
              <a:ext cx="274328" cy="274328"/>
            </a:xfrm>
            <a:prstGeom prst="ellipse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5555636" y="4925696"/>
              <a:ext cx="130782" cy="130782"/>
            </a:xfrm>
            <a:prstGeom prst="ellipse">
              <a:avLst/>
            </a:prstGeom>
            <a:solidFill>
              <a:srgbClr val="C5C5C5"/>
            </a:solidFill>
            <a:ln>
              <a:solidFill>
                <a:srgbClr val="29D0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9" name="组合 108"/>
          <p:cNvGrpSpPr/>
          <p:nvPr/>
        </p:nvGrpSpPr>
        <p:grpSpPr>
          <a:xfrm rot="18771130">
            <a:off x="4776754" y="4345723"/>
            <a:ext cx="422388" cy="98435"/>
            <a:chOff x="4381081" y="3255666"/>
            <a:chExt cx="2723104" cy="231168"/>
          </a:xfrm>
        </p:grpSpPr>
        <p:sp>
          <p:nvSpPr>
            <p:cNvPr id="110" name="圆角矩形 109"/>
            <p:cNvSpPr/>
            <p:nvPr/>
          </p:nvSpPr>
          <p:spPr>
            <a:xfrm>
              <a:off x="4381081" y="3255666"/>
              <a:ext cx="2723104" cy="231168"/>
            </a:xfrm>
            <a:prstGeom prst="roundRect">
              <a:avLst/>
            </a:prstGeom>
            <a:solidFill>
              <a:srgbClr val="FBFBF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圆角矩形 110"/>
            <p:cNvSpPr/>
            <p:nvPr/>
          </p:nvSpPr>
          <p:spPr>
            <a:xfrm>
              <a:off x="4381081" y="3263872"/>
              <a:ext cx="1798656" cy="222962"/>
            </a:xfrm>
            <a:prstGeom prst="roundRect">
              <a:avLst/>
            </a:prstGeom>
            <a:solidFill>
              <a:srgbClr val="FFDDA6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" name="组合 111"/>
          <p:cNvGrpSpPr/>
          <p:nvPr/>
        </p:nvGrpSpPr>
        <p:grpSpPr>
          <a:xfrm rot="18771130">
            <a:off x="4853671" y="4423504"/>
            <a:ext cx="422388" cy="98435"/>
            <a:chOff x="4381081" y="3255666"/>
            <a:chExt cx="2723104" cy="231168"/>
          </a:xfrm>
        </p:grpSpPr>
        <p:sp>
          <p:nvSpPr>
            <p:cNvPr id="113" name="圆角矩形 112"/>
            <p:cNvSpPr/>
            <p:nvPr/>
          </p:nvSpPr>
          <p:spPr>
            <a:xfrm>
              <a:off x="4381081" y="3255666"/>
              <a:ext cx="2723104" cy="231168"/>
            </a:xfrm>
            <a:prstGeom prst="roundRect">
              <a:avLst/>
            </a:prstGeom>
            <a:solidFill>
              <a:srgbClr val="FBFBF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圆角矩形 113"/>
            <p:cNvSpPr/>
            <p:nvPr/>
          </p:nvSpPr>
          <p:spPr>
            <a:xfrm>
              <a:off x="4381081" y="3263872"/>
              <a:ext cx="1798656" cy="222962"/>
            </a:xfrm>
            <a:prstGeom prst="roundRect">
              <a:avLst/>
            </a:prstGeom>
            <a:solidFill>
              <a:srgbClr val="FFDDA6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5" name="组合 114"/>
          <p:cNvGrpSpPr/>
          <p:nvPr/>
        </p:nvGrpSpPr>
        <p:grpSpPr>
          <a:xfrm rot="18771130">
            <a:off x="4931889" y="4492732"/>
            <a:ext cx="422388" cy="98435"/>
            <a:chOff x="4381081" y="3255666"/>
            <a:chExt cx="2723104" cy="231168"/>
          </a:xfrm>
        </p:grpSpPr>
        <p:sp>
          <p:nvSpPr>
            <p:cNvPr id="116" name="圆角矩形 115"/>
            <p:cNvSpPr/>
            <p:nvPr/>
          </p:nvSpPr>
          <p:spPr>
            <a:xfrm>
              <a:off x="4381081" y="3255666"/>
              <a:ext cx="2723104" cy="231168"/>
            </a:xfrm>
            <a:prstGeom prst="roundRect">
              <a:avLst/>
            </a:prstGeom>
            <a:solidFill>
              <a:srgbClr val="FBFBF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圆角矩形 116"/>
            <p:cNvSpPr/>
            <p:nvPr/>
          </p:nvSpPr>
          <p:spPr>
            <a:xfrm>
              <a:off x="4381081" y="3263872"/>
              <a:ext cx="1798656" cy="222962"/>
            </a:xfrm>
            <a:prstGeom prst="roundRect">
              <a:avLst/>
            </a:prstGeom>
            <a:solidFill>
              <a:srgbClr val="FFDDA6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 rot="18771130">
            <a:off x="5007522" y="4559816"/>
            <a:ext cx="422388" cy="98435"/>
            <a:chOff x="4381081" y="3255666"/>
            <a:chExt cx="2723104" cy="231168"/>
          </a:xfrm>
        </p:grpSpPr>
        <p:sp>
          <p:nvSpPr>
            <p:cNvPr id="119" name="圆角矩形 118"/>
            <p:cNvSpPr/>
            <p:nvPr/>
          </p:nvSpPr>
          <p:spPr>
            <a:xfrm>
              <a:off x="4381081" y="3255666"/>
              <a:ext cx="2723104" cy="231168"/>
            </a:xfrm>
            <a:prstGeom prst="roundRect">
              <a:avLst/>
            </a:prstGeom>
            <a:solidFill>
              <a:srgbClr val="FBFBF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圆角矩形 119"/>
            <p:cNvSpPr/>
            <p:nvPr/>
          </p:nvSpPr>
          <p:spPr>
            <a:xfrm>
              <a:off x="4381081" y="3263872"/>
              <a:ext cx="1798656" cy="222962"/>
            </a:xfrm>
            <a:prstGeom prst="roundRect">
              <a:avLst/>
            </a:prstGeom>
            <a:solidFill>
              <a:srgbClr val="FFDDA6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1" name="组合 120"/>
          <p:cNvGrpSpPr/>
          <p:nvPr/>
        </p:nvGrpSpPr>
        <p:grpSpPr>
          <a:xfrm rot="18771130">
            <a:off x="5084508" y="4635118"/>
            <a:ext cx="422388" cy="98435"/>
            <a:chOff x="4381081" y="3255666"/>
            <a:chExt cx="2723104" cy="231168"/>
          </a:xfrm>
        </p:grpSpPr>
        <p:sp>
          <p:nvSpPr>
            <p:cNvPr id="122" name="圆角矩形 121"/>
            <p:cNvSpPr/>
            <p:nvPr/>
          </p:nvSpPr>
          <p:spPr>
            <a:xfrm>
              <a:off x="4381081" y="3255666"/>
              <a:ext cx="2723104" cy="231168"/>
            </a:xfrm>
            <a:prstGeom prst="roundRect">
              <a:avLst/>
            </a:prstGeom>
            <a:solidFill>
              <a:srgbClr val="FBFBF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圆角矩形 122"/>
            <p:cNvSpPr/>
            <p:nvPr/>
          </p:nvSpPr>
          <p:spPr>
            <a:xfrm>
              <a:off x="4381081" y="3263872"/>
              <a:ext cx="1798656" cy="222962"/>
            </a:xfrm>
            <a:prstGeom prst="roundRect">
              <a:avLst/>
            </a:prstGeom>
            <a:solidFill>
              <a:srgbClr val="FFDDA6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4" name="组合 123"/>
          <p:cNvGrpSpPr/>
          <p:nvPr/>
        </p:nvGrpSpPr>
        <p:grpSpPr>
          <a:xfrm rot="18771130">
            <a:off x="5155206" y="4702485"/>
            <a:ext cx="422388" cy="98435"/>
            <a:chOff x="4381081" y="3255666"/>
            <a:chExt cx="2723104" cy="231168"/>
          </a:xfrm>
        </p:grpSpPr>
        <p:sp>
          <p:nvSpPr>
            <p:cNvPr id="125" name="圆角矩形 124"/>
            <p:cNvSpPr/>
            <p:nvPr/>
          </p:nvSpPr>
          <p:spPr>
            <a:xfrm>
              <a:off x="4381081" y="3255666"/>
              <a:ext cx="2723104" cy="231168"/>
            </a:xfrm>
            <a:prstGeom prst="roundRect">
              <a:avLst/>
            </a:prstGeom>
            <a:solidFill>
              <a:srgbClr val="FBFBF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圆角矩形 125"/>
            <p:cNvSpPr/>
            <p:nvPr/>
          </p:nvSpPr>
          <p:spPr>
            <a:xfrm>
              <a:off x="4381081" y="3263872"/>
              <a:ext cx="1798656" cy="222962"/>
            </a:xfrm>
            <a:prstGeom prst="roundRect">
              <a:avLst/>
            </a:prstGeom>
            <a:solidFill>
              <a:srgbClr val="FFDDA6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 rot="20213632">
            <a:off x="5286162" y="4838797"/>
            <a:ext cx="422388" cy="98435"/>
            <a:chOff x="4381081" y="3255666"/>
            <a:chExt cx="2723104" cy="231168"/>
          </a:xfrm>
        </p:grpSpPr>
        <p:sp>
          <p:nvSpPr>
            <p:cNvPr id="128" name="圆角矩形 127"/>
            <p:cNvSpPr/>
            <p:nvPr/>
          </p:nvSpPr>
          <p:spPr>
            <a:xfrm>
              <a:off x="4381081" y="3255666"/>
              <a:ext cx="2723104" cy="231168"/>
            </a:xfrm>
            <a:prstGeom prst="roundRect">
              <a:avLst/>
            </a:prstGeom>
            <a:solidFill>
              <a:srgbClr val="FBFBF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圆角矩形 128"/>
            <p:cNvSpPr/>
            <p:nvPr/>
          </p:nvSpPr>
          <p:spPr>
            <a:xfrm>
              <a:off x="4381081" y="3263872"/>
              <a:ext cx="1798656" cy="222962"/>
            </a:xfrm>
            <a:prstGeom prst="roundRect">
              <a:avLst/>
            </a:prstGeom>
            <a:solidFill>
              <a:srgbClr val="FFDDA6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0" name="组合 129"/>
          <p:cNvGrpSpPr/>
          <p:nvPr/>
        </p:nvGrpSpPr>
        <p:grpSpPr>
          <a:xfrm rot="1012894">
            <a:off x="5392811" y="5047935"/>
            <a:ext cx="422388" cy="98435"/>
            <a:chOff x="4381081" y="3255666"/>
            <a:chExt cx="2723104" cy="231168"/>
          </a:xfrm>
        </p:grpSpPr>
        <p:sp>
          <p:nvSpPr>
            <p:cNvPr id="131" name="圆角矩形 130"/>
            <p:cNvSpPr/>
            <p:nvPr/>
          </p:nvSpPr>
          <p:spPr>
            <a:xfrm>
              <a:off x="4381081" y="3255666"/>
              <a:ext cx="2723104" cy="231168"/>
            </a:xfrm>
            <a:prstGeom prst="roundRect">
              <a:avLst/>
            </a:prstGeom>
            <a:solidFill>
              <a:srgbClr val="FBFBF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圆角矩形 131"/>
            <p:cNvSpPr/>
            <p:nvPr/>
          </p:nvSpPr>
          <p:spPr>
            <a:xfrm>
              <a:off x="4381081" y="3263872"/>
              <a:ext cx="1798656" cy="222962"/>
            </a:xfrm>
            <a:prstGeom prst="roundRect">
              <a:avLst/>
            </a:prstGeom>
            <a:solidFill>
              <a:srgbClr val="FFDDA6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3" name="组合 132"/>
          <p:cNvGrpSpPr/>
          <p:nvPr/>
        </p:nvGrpSpPr>
        <p:grpSpPr>
          <a:xfrm rot="2828870" flipH="1">
            <a:off x="6498625" y="4414569"/>
            <a:ext cx="422388" cy="98435"/>
            <a:chOff x="4381081" y="3255666"/>
            <a:chExt cx="2723104" cy="231168"/>
          </a:xfrm>
        </p:grpSpPr>
        <p:sp>
          <p:nvSpPr>
            <p:cNvPr id="134" name="圆角矩形 133"/>
            <p:cNvSpPr/>
            <p:nvPr/>
          </p:nvSpPr>
          <p:spPr>
            <a:xfrm>
              <a:off x="4381081" y="3255666"/>
              <a:ext cx="2723104" cy="231168"/>
            </a:xfrm>
            <a:prstGeom prst="roundRect">
              <a:avLst/>
            </a:prstGeom>
            <a:solidFill>
              <a:srgbClr val="FBFBF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圆角矩形 134"/>
            <p:cNvSpPr/>
            <p:nvPr/>
          </p:nvSpPr>
          <p:spPr>
            <a:xfrm>
              <a:off x="4381081" y="3263872"/>
              <a:ext cx="1798656" cy="222962"/>
            </a:xfrm>
            <a:prstGeom prst="roundRect">
              <a:avLst/>
            </a:prstGeom>
            <a:solidFill>
              <a:srgbClr val="FFDDA6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2" name="组合 141"/>
          <p:cNvGrpSpPr/>
          <p:nvPr/>
        </p:nvGrpSpPr>
        <p:grpSpPr>
          <a:xfrm rot="2828870" flipH="1">
            <a:off x="6416728" y="4488441"/>
            <a:ext cx="422388" cy="98435"/>
            <a:chOff x="4381081" y="3255666"/>
            <a:chExt cx="2723104" cy="231168"/>
          </a:xfrm>
        </p:grpSpPr>
        <p:sp>
          <p:nvSpPr>
            <p:cNvPr id="143" name="圆角矩形 142"/>
            <p:cNvSpPr/>
            <p:nvPr/>
          </p:nvSpPr>
          <p:spPr>
            <a:xfrm>
              <a:off x="4381081" y="3255666"/>
              <a:ext cx="2723104" cy="231168"/>
            </a:xfrm>
            <a:prstGeom prst="roundRect">
              <a:avLst/>
            </a:prstGeom>
            <a:solidFill>
              <a:srgbClr val="FBFBF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圆角矩形 143"/>
            <p:cNvSpPr/>
            <p:nvPr/>
          </p:nvSpPr>
          <p:spPr>
            <a:xfrm>
              <a:off x="4381081" y="3263872"/>
              <a:ext cx="1798656" cy="222962"/>
            </a:xfrm>
            <a:prstGeom prst="roundRect">
              <a:avLst/>
            </a:prstGeom>
            <a:solidFill>
              <a:srgbClr val="FFDDA6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5" name="组合 144"/>
          <p:cNvGrpSpPr/>
          <p:nvPr/>
        </p:nvGrpSpPr>
        <p:grpSpPr>
          <a:xfrm rot="2828870" flipH="1">
            <a:off x="6334832" y="4568619"/>
            <a:ext cx="422388" cy="98435"/>
            <a:chOff x="4381081" y="3255666"/>
            <a:chExt cx="2723104" cy="231168"/>
          </a:xfrm>
        </p:grpSpPr>
        <p:sp>
          <p:nvSpPr>
            <p:cNvPr id="146" name="圆角矩形 145"/>
            <p:cNvSpPr/>
            <p:nvPr/>
          </p:nvSpPr>
          <p:spPr>
            <a:xfrm>
              <a:off x="4381081" y="3255666"/>
              <a:ext cx="2723104" cy="231168"/>
            </a:xfrm>
            <a:prstGeom prst="roundRect">
              <a:avLst/>
            </a:prstGeom>
            <a:solidFill>
              <a:srgbClr val="FBFBF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4381081" y="3263872"/>
              <a:ext cx="1798656" cy="222962"/>
            </a:xfrm>
            <a:prstGeom prst="roundRect">
              <a:avLst/>
            </a:prstGeom>
            <a:solidFill>
              <a:srgbClr val="FFDDA6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8" name="组合 147"/>
          <p:cNvGrpSpPr/>
          <p:nvPr/>
        </p:nvGrpSpPr>
        <p:grpSpPr>
          <a:xfrm rot="2828870" flipH="1">
            <a:off x="6255197" y="4642960"/>
            <a:ext cx="422388" cy="98435"/>
            <a:chOff x="4381081" y="3255666"/>
            <a:chExt cx="2723104" cy="231168"/>
          </a:xfrm>
        </p:grpSpPr>
        <p:sp>
          <p:nvSpPr>
            <p:cNvPr id="149" name="圆角矩形 148"/>
            <p:cNvSpPr/>
            <p:nvPr/>
          </p:nvSpPr>
          <p:spPr>
            <a:xfrm>
              <a:off x="4381081" y="3255666"/>
              <a:ext cx="2723104" cy="231168"/>
            </a:xfrm>
            <a:prstGeom prst="roundRect">
              <a:avLst/>
            </a:prstGeom>
            <a:solidFill>
              <a:srgbClr val="FBFBF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4381081" y="3263872"/>
              <a:ext cx="1798656" cy="222962"/>
            </a:xfrm>
            <a:prstGeom prst="roundRect">
              <a:avLst/>
            </a:prstGeom>
            <a:solidFill>
              <a:srgbClr val="FFDDA6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/>
          <p:cNvGrpSpPr/>
          <p:nvPr/>
        </p:nvGrpSpPr>
        <p:grpSpPr>
          <a:xfrm rot="4751458" flipH="1">
            <a:off x="6112982" y="4804965"/>
            <a:ext cx="422388" cy="98435"/>
            <a:chOff x="4381081" y="3255666"/>
            <a:chExt cx="2723104" cy="231168"/>
          </a:xfrm>
        </p:grpSpPr>
        <p:sp>
          <p:nvSpPr>
            <p:cNvPr id="152" name="圆角矩形 151"/>
            <p:cNvSpPr/>
            <p:nvPr/>
          </p:nvSpPr>
          <p:spPr>
            <a:xfrm>
              <a:off x="4381081" y="3255666"/>
              <a:ext cx="2723104" cy="231168"/>
            </a:xfrm>
            <a:prstGeom prst="roundRect">
              <a:avLst/>
            </a:prstGeom>
            <a:solidFill>
              <a:srgbClr val="FBFBF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圆角矩形 152"/>
            <p:cNvSpPr/>
            <p:nvPr/>
          </p:nvSpPr>
          <p:spPr>
            <a:xfrm>
              <a:off x="4381081" y="3263872"/>
              <a:ext cx="1798656" cy="222962"/>
            </a:xfrm>
            <a:prstGeom prst="roundRect">
              <a:avLst/>
            </a:prstGeom>
            <a:solidFill>
              <a:srgbClr val="FFDDA6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4" name="组合 153"/>
          <p:cNvGrpSpPr/>
          <p:nvPr/>
        </p:nvGrpSpPr>
        <p:grpSpPr>
          <a:xfrm rot="7440532" flipH="1">
            <a:off x="5916556" y="5190642"/>
            <a:ext cx="422388" cy="98435"/>
            <a:chOff x="4381081" y="3255666"/>
            <a:chExt cx="2723104" cy="231168"/>
          </a:xfrm>
        </p:grpSpPr>
        <p:sp>
          <p:nvSpPr>
            <p:cNvPr id="155" name="圆角矩形 154"/>
            <p:cNvSpPr/>
            <p:nvPr/>
          </p:nvSpPr>
          <p:spPr>
            <a:xfrm>
              <a:off x="4381081" y="3255666"/>
              <a:ext cx="2723104" cy="231168"/>
            </a:xfrm>
            <a:prstGeom prst="roundRect">
              <a:avLst/>
            </a:prstGeom>
            <a:solidFill>
              <a:srgbClr val="FBFBF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圆角矩形 155"/>
            <p:cNvSpPr/>
            <p:nvPr/>
          </p:nvSpPr>
          <p:spPr>
            <a:xfrm>
              <a:off x="4381081" y="3263872"/>
              <a:ext cx="1798656" cy="222962"/>
            </a:xfrm>
            <a:prstGeom prst="roundRect">
              <a:avLst/>
            </a:prstGeom>
            <a:solidFill>
              <a:srgbClr val="FFDDA6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7" name="文本框 156"/>
          <p:cNvSpPr txBox="1"/>
          <p:nvPr/>
        </p:nvSpPr>
        <p:spPr>
          <a:xfrm>
            <a:off x="6792718" y="4836650"/>
            <a:ext cx="1916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SCP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HDFS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提供可靠的文件存储支持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59" name="直接连接符 158"/>
          <p:cNvCxnSpPr/>
          <p:nvPr/>
        </p:nvCxnSpPr>
        <p:spPr>
          <a:xfrm>
            <a:off x="5933096" y="6699423"/>
            <a:ext cx="0" cy="1350037"/>
          </a:xfrm>
          <a:prstGeom prst="line">
            <a:avLst/>
          </a:prstGeom>
          <a:ln w="698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/>
          <p:cNvSpPr txBox="1"/>
          <p:nvPr/>
        </p:nvSpPr>
        <p:spPr>
          <a:xfrm>
            <a:off x="4406519" y="5922971"/>
            <a:ext cx="104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Master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61" name="图片 160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93" t="60760" r="52944" b="37979"/>
          <a:stretch/>
        </p:blipFill>
        <p:spPr>
          <a:xfrm>
            <a:off x="4149090" y="5890260"/>
            <a:ext cx="407670" cy="400050"/>
          </a:xfrm>
          <a:prstGeom prst="rect">
            <a:avLst/>
          </a:prstGeom>
        </p:spPr>
      </p:pic>
      <p:sp>
        <p:nvSpPr>
          <p:cNvPr id="162" name="椭圆 161"/>
          <p:cNvSpPr/>
          <p:nvPr/>
        </p:nvSpPr>
        <p:spPr>
          <a:xfrm>
            <a:off x="933183" y="5404253"/>
            <a:ext cx="268043" cy="268043"/>
          </a:xfrm>
          <a:prstGeom prst="ellipse">
            <a:avLst/>
          </a:prstGeom>
          <a:solidFill>
            <a:srgbClr val="FEB3CE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1383097" y="5280810"/>
            <a:ext cx="150782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数据分析</a:t>
            </a:r>
            <a:endParaRPr lang="zh-CN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8150305" y="1014995"/>
            <a:ext cx="1326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用户爬虫使用多进程，加快爬取速度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338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076960" y="-111760"/>
            <a:ext cx="0" cy="7142480"/>
          </a:xfrm>
          <a:prstGeom prst="line">
            <a:avLst/>
          </a:prstGeom>
          <a:ln w="79375">
            <a:solidFill>
              <a:srgbClr val="FEB3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933096" y="-977537"/>
            <a:ext cx="0" cy="1350037"/>
          </a:xfrm>
          <a:prstGeom prst="line">
            <a:avLst/>
          </a:prstGeom>
          <a:ln w="698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3376246" y="553368"/>
            <a:ext cx="4833257" cy="3114279"/>
          </a:xfrm>
          <a:prstGeom prst="roundRect">
            <a:avLst/>
          </a:prstGeom>
          <a:noFill/>
          <a:ln w="317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557650" y="736522"/>
            <a:ext cx="2056071" cy="1179886"/>
            <a:chOff x="4905060" y="5126800"/>
            <a:chExt cx="2056071" cy="1179886"/>
          </a:xfrm>
        </p:grpSpPr>
        <p:grpSp>
          <p:nvGrpSpPr>
            <p:cNvPr id="10" name="组合 9"/>
            <p:cNvGrpSpPr/>
            <p:nvPr/>
          </p:nvGrpSpPr>
          <p:grpSpPr>
            <a:xfrm>
              <a:off x="5403155" y="5126800"/>
              <a:ext cx="1029593" cy="734978"/>
              <a:chOff x="5419837" y="4911404"/>
              <a:chExt cx="1029593" cy="734978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5419837" y="4911404"/>
                <a:ext cx="1029593" cy="734978"/>
              </a:xfrm>
              <a:prstGeom prst="roundRect">
                <a:avLst/>
              </a:prstGeom>
              <a:solidFill>
                <a:srgbClr val="93E3FF"/>
              </a:solidFill>
              <a:ln w="635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5528344" y="5002083"/>
                <a:ext cx="812578" cy="524954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</p:grp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612" b="88430" l="6789" r="90862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905060" y="5830235"/>
              <a:ext cx="2056071" cy="47645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8667" b="70167" l="6167" r="92500">
                          <a14:foregroundMark x1="15333" y1="48833" x2="15333" y2="48833"/>
                          <a14:foregroundMark x1="6333" y1="65500" x2="6333" y2="65500"/>
                          <a14:foregroundMark x1="23333" y1="59500" x2="23333" y2="59500"/>
                          <a14:foregroundMark x1="42667" y1="60333" x2="42667" y2="60333"/>
                          <a14:foregroundMark x1="61167" y1="57833" x2="61167" y2="57833"/>
                          <a14:foregroundMark x1="77167" y1="28833" x2="77167" y2="28833"/>
                          <a14:foregroundMark x1="92500" y1="34167" x2="92500" y2="341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865" b="24711"/>
            <a:stretch/>
          </p:blipFill>
          <p:spPr>
            <a:xfrm>
              <a:off x="5571023" y="5320967"/>
              <a:ext cx="627730" cy="310245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6236585" y="736522"/>
            <a:ext cx="2056071" cy="1179886"/>
            <a:chOff x="4905060" y="5126800"/>
            <a:chExt cx="2056071" cy="11798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03155" y="5126800"/>
              <a:ext cx="1029593" cy="734978"/>
              <a:chOff x="5419837" y="4911404"/>
              <a:chExt cx="1029593" cy="734978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5419837" y="4911404"/>
                <a:ext cx="1029593" cy="734978"/>
              </a:xfrm>
              <a:prstGeom prst="roundRect">
                <a:avLst/>
              </a:prstGeom>
              <a:solidFill>
                <a:srgbClr val="93E3FF"/>
              </a:solidFill>
              <a:ln w="635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5528344" y="5002083"/>
                <a:ext cx="812578" cy="524954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</p:grp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612" b="88430" l="6789" r="90862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905060" y="5830235"/>
              <a:ext cx="2056071" cy="476451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8667" b="70167" l="6167" r="92500">
                          <a14:foregroundMark x1="15333" y1="48833" x2="15333" y2="48833"/>
                          <a14:foregroundMark x1="6333" y1="65500" x2="6333" y2="65500"/>
                          <a14:foregroundMark x1="23333" y1="59500" x2="23333" y2="59500"/>
                          <a14:foregroundMark x1="42667" y1="60333" x2="42667" y2="60333"/>
                          <a14:foregroundMark x1="61167" y1="57833" x2="61167" y2="57833"/>
                          <a14:foregroundMark x1="77167" y1="28833" x2="77167" y2="28833"/>
                          <a14:foregroundMark x1="92500" y1="34167" x2="92500" y2="341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865" b="24711"/>
            <a:stretch/>
          </p:blipFill>
          <p:spPr>
            <a:xfrm>
              <a:off x="5571023" y="5320967"/>
              <a:ext cx="627730" cy="310245"/>
            </a:xfrm>
            <a:prstGeom prst="rect">
              <a:avLst/>
            </a:prstGeom>
          </p:spPr>
        </p:pic>
      </p:grpSp>
      <p:sp>
        <p:nvSpPr>
          <p:cNvPr id="21" name="文本框 20"/>
          <p:cNvSpPr txBox="1"/>
          <p:nvPr/>
        </p:nvSpPr>
        <p:spPr>
          <a:xfrm>
            <a:off x="4016477" y="1942856"/>
            <a:ext cx="119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Worker 1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688078" y="1942856"/>
            <a:ext cx="119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Worker 2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323284" y="913585"/>
            <a:ext cx="1897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分布式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运算集群为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GB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级数据提供强大算力支持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053022" y="2493054"/>
            <a:ext cx="798321" cy="843927"/>
            <a:chOff x="2080009" y="4009292"/>
            <a:chExt cx="1185709" cy="1253446"/>
          </a:xfrm>
        </p:grpSpPr>
        <p:sp>
          <p:nvSpPr>
            <p:cNvPr id="24" name="矩形 23"/>
            <p:cNvSpPr/>
            <p:nvPr/>
          </p:nvSpPr>
          <p:spPr>
            <a:xfrm>
              <a:off x="2080010" y="4009292"/>
              <a:ext cx="1185708" cy="251209"/>
            </a:xfrm>
            <a:prstGeom prst="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080009" y="4260501"/>
              <a:ext cx="592854" cy="25120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672863" y="4260500"/>
              <a:ext cx="592854" cy="25120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080009" y="4514666"/>
              <a:ext cx="592854" cy="25120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672863" y="4514665"/>
              <a:ext cx="592854" cy="25120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080009" y="4762918"/>
              <a:ext cx="592854" cy="25120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672863" y="4768829"/>
              <a:ext cx="592854" cy="25120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080009" y="5011528"/>
              <a:ext cx="592854" cy="25121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672863" y="5011170"/>
              <a:ext cx="592854" cy="25120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982673" y="2419918"/>
            <a:ext cx="673092" cy="916825"/>
            <a:chOff x="3617068" y="4138301"/>
            <a:chExt cx="1470411" cy="2002862"/>
          </a:xfrm>
        </p:grpSpPr>
        <p:sp>
          <p:nvSpPr>
            <p:cNvPr id="34" name="矩形 33"/>
            <p:cNvSpPr/>
            <p:nvPr/>
          </p:nvSpPr>
          <p:spPr>
            <a:xfrm>
              <a:off x="3617068" y="4903595"/>
              <a:ext cx="472274" cy="472274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617068" y="5668889"/>
              <a:ext cx="472274" cy="472274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617068" y="4138301"/>
              <a:ext cx="472274" cy="472274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205" y="4460652"/>
              <a:ext cx="472274" cy="472274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615205" y="5323449"/>
              <a:ext cx="472274" cy="472274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/>
            <p:cNvCxnSpPr>
              <a:stCxn id="36" idx="3"/>
              <a:endCxn id="37" idx="1"/>
            </p:cNvCxnSpPr>
            <p:nvPr/>
          </p:nvCxnSpPr>
          <p:spPr>
            <a:xfrm>
              <a:off x="4089342" y="4374438"/>
              <a:ext cx="525863" cy="32235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36" idx="3"/>
              <a:endCxn id="38" idx="1"/>
            </p:cNvCxnSpPr>
            <p:nvPr/>
          </p:nvCxnSpPr>
          <p:spPr>
            <a:xfrm>
              <a:off x="4089342" y="4374438"/>
              <a:ext cx="525863" cy="1185148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4" idx="3"/>
              <a:endCxn id="37" idx="1"/>
            </p:cNvCxnSpPr>
            <p:nvPr/>
          </p:nvCxnSpPr>
          <p:spPr>
            <a:xfrm flipV="1">
              <a:off x="4089342" y="4696789"/>
              <a:ext cx="525863" cy="442943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4" idx="3"/>
              <a:endCxn id="38" idx="1"/>
            </p:cNvCxnSpPr>
            <p:nvPr/>
          </p:nvCxnSpPr>
          <p:spPr>
            <a:xfrm>
              <a:off x="4089342" y="5139732"/>
              <a:ext cx="525863" cy="41985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35" idx="3"/>
              <a:endCxn id="37" idx="1"/>
            </p:cNvCxnSpPr>
            <p:nvPr/>
          </p:nvCxnSpPr>
          <p:spPr>
            <a:xfrm flipV="1">
              <a:off x="4089342" y="4696789"/>
              <a:ext cx="525863" cy="120823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35" idx="3"/>
              <a:endCxn id="38" idx="1"/>
            </p:cNvCxnSpPr>
            <p:nvPr/>
          </p:nvCxnSpPr>
          <p:spPr>
            <a:xfrm flipV="1">
              <a:off x="4089342" y="5559586"/>
              <a:ext cx="525863" cy="34544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/>
          <p:cNvSpPr txBox="1"/>
          <p:nvPr/>
        </p:nvSpPr>
        <p:spPr>
          <a:xfrm>
            <a:off x="5023129" y="2601790"/>
            <a:ext cx="1897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结合使用</a:t>
            </a:r>
            <a:r>
              <a:rPr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rdd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map-reduce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dataframe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，编写更灵活通用的算法接口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5035048" y="5296543"/>
            <a:ext cx="1218266" cy="1123588"/>
            <a:chOff x="5357472" y="4823902"/>
            <a:chExt cx="1218266" cy="1123588"/>
          </a:xfrm>
        </p:grpSpPr>
        <p:grpSp>
          <p:nvGrpSpPr>
            <p:cNvPr id="54" name="组合 53"/>
            <p:cNvGrpSpPr/>
            <p:nvPr/>
          </p:nvGrpSpPr>
          <p:grpSpPr>
            <a:xfrm>
              <a:off x="5357472" y="4823902"/>
              <a:ext cx="1151247" cy="1115688"/>
              <a:chOff x="4236720" y="3496016"/>
              <a:chExt cx="1433830" cy="908468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4260809" y="4083042"/>
                <a:ext cx="1409741" cy="321442"/>
              </a:xfrm>
              <a:prstGeom prst="ellipse">
                <a:avLst/>
              </a:prstGeom>
              <a:solidFill>
                <a:schemeClr val="accent4"/>
              </a:solidFill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4254525" y="3950250"/>
                <a:ext cx="1409741" cy="321442"/>
              </a:xfrm>
              <a:prstGeom prst="ellipse">
                <a:avLst/>
              </a:prstGeom>
              <a:solidFill>
                <a:schemeClr val="accent4"/>
              </a:solidFill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4248241" y="3837352"/>
                <a:ext cx="1409741" cy="321442"/>
              </a:xfrm>
              <a:prstGeom prst="ellipse">
                <a:avLst/>
              </a:prstGeom>
              <a:solidFill>
                <a:schemeClr val="accent4"/>
              </a:solidFill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4245099" y="3724454"/>
                <a:ext cx="1411836" cy="321442"/>
              </a:xfrm>
              <a:prstGeom prst="ellipse">
                <a:avLst/>
              </a:prstGeom>
              <a:solidFill>
                <a:schemeClr val="accent4"/>
              </a:solidFill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4236720" y="3608914"/>
                <a:ext cx="1411836" cy="321442"/>
              </a:xfrm>
              <a:prstGeom prst="ellipse">
                <a:avLst/>
              </a:prstGeom>
              <a:solidFill>
                <a:schemeClr val="accent4"/>
              </a:solidFill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4250336" y="3496016"/>
                <a:ext cx="1411836" cy="321442"/>
              </a:xfrm>
              <a:prstGeom prst="ellipse">
                <a:avLst/>
              </a:prstGeom>
              <a:solidFill>
                <a:srgbClr val="F89D08"/>
              </a:solidFill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19474" y1="59857" x2="19474" y2="59857"/>
                          <a14:foregroundMark x1="36667" y1="68646" x2="36667" y2="68646"/>
                          <a14:foregroundMark x1="47544" y1="63895" x2="47544" y2="63895"/>
                          <a14:foregroundMark x1="72982" y1="66033" x2="72982" y2="66033"/>
                          <a14:foregroundMark x1="60702" y1="33967" x2="60702" y2="33967"/>
                          <a14:foregroundMark x1="62632" y1="27791" x2="62632" y2="2779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7472" y="5047683"/>
              <a:ext cx="1218266" cy="899807"/>
            </a:xfrm>
            <a:prstGeom prst="rect">
              <a:avLst/>
            </a:prstGeom>
          </p:spPr>
        </p:pic>
      </p:grpSp>
      <p:pic>
        <p:nvPicPr>
          <p:cNvPr id="62" name="图片 6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194" y="3729401"/>
            <a:ext cx="929148" cy="691054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418">
            <a:off x="5484166" y="3845057"/>
            <a:ext cx="897859" cy="667783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156" y="4222319"/>
            <a:ext cx="795873" cy="591931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3879">
            <a:off x="5743842" y="4540989"/>
            <a:ext cx="469393" cy="349111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9899">
            <a:off x="5392442" y="4714609"/>
            <a:ext cx="579587" cy="431068"/>
          </a:xfrm>
          <a:prstGeom prst="rect">
            <a:avLst/>
          </a:prstGeom>
        </p:spPr>
      </p:pic>
      <p:sp>
        <p:nvSpPr>
          <p:cNvPr id="68" name="等腰三角形 67"/>
          <p:cNvSpPr/>
          <p:nvPr/>
        </p:nvSpPr>
        <p:spPr>
          <a:xfrm>
            <a:off x="5668637" y="3771917"/>
            <a:ext cx="148693" cy="93192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 rot="6069782">
            <a:off x="5936458" y="3816359"/>
            <a:ext cx="65338" cy="60563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 rot="12027387">
            <a:off x="5595010" y="3972256"/>
            <a:ext cx="68297" cy="84617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 rot="15802916">
            <a:off x="5427686" y="3765778"/>
            <a:ext cx="80068" cy="60508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/>
        </p:nvSpPr>
        <p:spPr>
          <a:xfrm rot="13761613">
            <a:off x="5419414" y="5056896"/>
            <a:ext cx="96610" cy="10203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/>
          <p:nvPr/>
        </p:nvSpPr>
        <p:spPr>
          <a:xfrm rot="4784072">
            <a:off x="5702896" y="5147832"/>
            <a:ext cx="148693" cy="93192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 rot="13210308">
            <a:off x="5452310" y="5205306"/>
            <a:ext cx="88783" cy="92169"/>
          </a:xfrm>
          <a:prstGeom prst="triangle">
            <a:avLst>
              <a:gd name="adj" fmla="val 5947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6339116" y="5501133"/>
            <a:ext cx="1897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按照需求设计关系模型，存储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运算结果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433138" y="4047391"/>
            <a:ext cx="1897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将运算结果全部转换为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dataframe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69" y="5506950"/>
            <a:ext cx="834865" cy="834865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599" y="5739674"/>
            <a:ext cx="296953" cy="27779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2658">
            <a:off x="4518440" y="6010157"/>
            <a:ext cx="150771" cy="141044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256" y="6239723"/>
            <a:ext cx="192850" cy="180408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11" y="5541626"/>
            <a:ext cx="211706" cy="198048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772" y="6654408"/>
            <a:ext cx="216827" cy="202838"/>
          </a:xfrm>
          <a:prstGeom prst="rect">
            <a:avLst/>
          </a:prstGeom>
        </p:spPr>
      </p:pic>
      <p:sp>
        <p:nvSpPr>
          <p:cNvPr id="84" name="椭圆 83"/>
          <p:cNvSpPr/>
          <p:nvPr/>
        </p:nvSpPr>
        <p:spPr>
          <a:xfrm>
            <a:off x="933183" y="5283682"/>
            <a:ext cx="268043" cy="268043"/>
          </a:xfrm>
          <a:prstGeom prst="ellipse">
            <a:avLst/>
          </a:prstGeom>
          <a:solidFill>
            <a:srgbClr val="FEB3CE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1383097" y="5160239"/>
            <a:ext cx="150782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数据存储</a:t>
            </a:r>
            <a:endParaRPr lang="zh-CN" altLang="en-US" sz="32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872" y="3583612"/>
            <a:ext cx="813213" cy="982632"/>
          </a:xfrm>
          <a:prstGeom prst="rect">
            <a:avLst/>
          </a:prstGeom>
        </p:spPr>
      </p:pic>
      <p:cxnSp>
        <p:nvCxnSpPr>
          <p:cNvPr id="88" name="曲线连接符 87"/>
          <p:cNvCxnSpPr>
            <a:stCxn id="8" idx="3"/>
            <a:endCxn id="75" idx="3"/>
          </p:cNvCxnSpPr>
          <p:nvPr/>
        </p:nvCxnSpPr>
        <p:spPr>
          <a:xfrm>
            <a:off x="8209503" y="2110508"/>
            <a:ext cx="27414" cy="3852290"/>
          </a:xfrm>
          <a:prstGeom prst="curvedConnector3">
            <a:avLst>
              <a:gd name="adj1" fmla="val 9510936"/>
            </a:avLst>
          </a:prstGeom>
          <a:ln w="444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8650292" y="4566244"/>
            <a:ext cx="1897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使用预训练神经网络对弹幕进行情感分析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618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076960" y="-111760"/>
            <a:ext cx="0" cy="7142480"/>
          </a:xfrm>
          <a:prstGeom prst="line">
            <a:avLst/>
          </a:prstGeom>
          <a:ln w="79375">
            <a:solidFill>
              <a:srgbClr val="FEB3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图片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705" y="241699"/>
            <a:ext cx="296953" cy="277795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658" y="736999"/>
            <a:ext cx="296953" cy="2777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34987" y="1180618"/>
            <a:ext cx="2233914" cy="1700592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81" y="1232299"/>
            <a:ext cx="296953" cy="277795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714" y="2088788"/>
            <a:ext cx="296953" cy="277795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520" y="2227685"/>
            <a:ext cx="296953" cy="27779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813" y="1866454"/>
            <a:ext cx="595026" cy="556638"/>
          </a:xfrm>
          <a:prstGeom prst="rect">
            <a:avLst/>
          </a:prstGeom>
        </p:spPr>
      </p:pic>
      <p:sp>
        <p:nvSpPr>
          <p:cNvPr id="90" name="文本框 89"/>
          <p:cNvSpPr txBox="1"/>
          <p:nvPr/>
        </p:nvSpPr>
        <p:spPr>
          <a:xfrm>
            <a:off x="2983919" y="1727599"/>
            <a:ext cx="1897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后端使用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flask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从数据库中获取已经处理好的数据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534705" y="3331262"/>
            <a:ext cx="2481573" cy="3010877"/>
            <a:chOff x="5089283" y="3242441"/>
            <a:chExt cx="2481573" cy="301087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0969">
              <a:off x="5089283" y="3466382"/>
              <a:ext cx="2481573" cy="2786936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2500" l="10000" r="90000">
                          <a14:foregroundMark x1="46167" y1="35333" x2="46167" y2="35333"/>
                          <a14:foregroundMark x1="71000" y1="36667" x2="71000" y2="36667"/>
                          <a14:foregroundMark x1="74667" y1="36000" x2="74667" y2="36000"/>
                          <a14:foregroundMark x1="35500" y1="82833" x2="35500" y2="82833"/>
                          <a14:foregroundMark x1="64333" y1="81833" x2="64333" y2="81833"/>
                          <a14:foregroundMark x1="69500" y1="88500" x2="69500" y2="88500"/>
                          <a14:foregroundMark x1="58333" y1="92500" x2="58333" y2="92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4102" y="3242441"/>
              <a:ext cx="1855684" cy="1855684"/>
            </a:xfrm>
            <a:prstGeom prst="rect">
              <a:avLst/>
            </a:prstGeom>
          </p:spPr>
        </p:pic>
      </p:grpSp>
      <p:sp>
        <p:nvSpPr>
          <p:cNvPr id="39" name="弧形 38"/>
          <p:cNvSpPr/>
          <p:nvPr/>
        </p:nvSpPr>
        <p:spPr>
          <a:xfrm>
            <a:off x="5945006" y="2088788"/>
            <a:ext cx="2043434" cy="2593744"/>
          </a:xfrm>
          <a:prstGeom prst="arc">
            <a:avLst>
              <a:gd name="adj1" fmla="val 20402722"/>
              <a:gd name="adj2" fmla="val 4787198"/>
            </a:avLst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6F6F6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弧形 39"/>
          <p:cNvSpPr/>
          <p:nvPr/>
        </p:nvSpPr>
        <p:spPr>
          <a:xfrm>
            <a:off x="6045132" y="2088788"/>
            <a:ext cx="1323831" cy="2213686"/>
          </a:xfrm>
          <a:prstGeom prst="arc">
            <a:avLst>
              <a:gd name="adj1" fmla="val 331577"/>
              <a:gd name="adj2" fmla="val 4436408"/>
            </a:avLst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6F6F6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弧形 41"/>
          <p:cNvSpPr/>
          <p:nvPr/>
        </p:nvSpPr>
        <p:spPr>
          <a:xfrm>
            <a:off x="5950476" y="1510094"/>
            <a:ext cx="777029" cy="2408164"/>
          </a:xfrm>
          <a:prstGeom prst="arc">
            <a:avLst>
              <a:gd name="adj1" fmla="val 534686"/>
              <a:gd name="adj2" fmla="val 4925892"/>
            </a:avLst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6F6F6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2902193" y="4220867"/>
            <a:ext cx="1897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数据通过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AJAX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请求发送至前端进行展示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933183" y="1043274"/>
            <a:ext cx="268043" cy="268043"/>
          </a:xfrm>
          <a:prstGeom prst="ellipse">
            <a:avLst/>
          </a:prstGeom>
          <a:solidFill>
            <a:srgbClr val="FEB3CE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1383097" y="919831"/>
            <a:ext cx="150782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数据展示</a:t>
            </a:r>
            <a:endParaRPr lang="zh-CN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046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10800000">
            <a:off x="0" y="3431512"/>
            <a:ext cx="12192000" cy="3426488"/>
          </a:xfrm>
          <a:prstGeom prst="rect">
            <a:avLst/>
          </a:prstGeom>
          <a:gradFill>
            <a:gsLst>
              <a:gs pos="37000">
                <a:srgbClr val="FCE7EF"/>
              </a:gs>
              <a:gs pos="29000">
                <a:srgbClr val="FCDDE8"/>
              </a:gs>
              <a:gs pos="14000">
                <a:srgbClr val="FDCDDE"/>
              </a:gs>
              <a:gs pos="0">
                <a:srgbClr val="FEB3CE"/>
              </a:gs>
              <a:gs pos="100000">
                <a:srgbClr val="FBFBF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40678"/>
            <a:ext cx="12192000" cy="3798277"/>
          </a:xfrm>
          <a:prstGeom prst="rect">
            <a:avLst/>
          </a:prstGeom>
          <a:gradFill>
            <a:gsLst>
              <a:gs pos="24000">
                <a:srgbClr val="FCDFE9"/>
              </a:gs>
              <a:gs pos="12000">
                <a:srgbClr val="FDD1E1"/>
              </a:gs>
              <a:gs pos="0">
                <a:srgbClr val="FEB3CE"/>
              </a:gs>
              <a:gs pos="100000">
                <a:srgbClr val="FBFBF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70" y="2454305"/>
            <a:ext cx="375999" cy="33913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024" y="3824671"/>
            <a:ext cx="220956" cy="19929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807" y="2306092"/>
            <a:ext cx="328646" cy="29642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211" y="4788070"/>
            <a:ext cx="347191" cy="31315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589" y="2571317"/>
            <a:ext cx="411982" cy="37159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514" y="2468802"/>
            <a:ext cx="1518158" cy="202421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619" y="2500088"/>
            <a:ext cx="1636682" cy="195326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62593" y="2554021"/>
            <a:ext cx="34662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00B0F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Part IV</a:t>
            </a:r>
          </a:p>
          <a:p>
            <a:pPr algn="ctr"/>
            <a:r>
              <a:rPr lang="zh-CN" altLang="en-US" sz="6000" dirty="0" smtClean="0">
                <a:solidFill>
                  <a:srgbClr val="00B0F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效果展示</a:t>
            </a:r>
            <a:endParaRPr lang="en-US" altLang="zh-CN" sz="6000" dirty="0" smtClean="0">
              <a:solidFill>
                <a:srgbClr val="00B0F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475709" y="4788070"/>
            <a:ext cx="217204" cy="19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5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1" y="0"/>
            <a:ext cx="12192000" cy="105664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0000">
                <a:srgbClr val="FDBED5"/>
              </a:gs>
              <a:gs pos="0">
                <a:schemeClr val="accent3">
                  <a:lumMod val="5000"/>
                  <a:lumOff val="95000"/>
                </a:schemeClr>
              </a:gs>
              <a:gs pos="100000">
                <a:srgbClr val="FEB3CE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>
            <a:stCxn id="6" idx="0"/>
          </p:cNvCxnSpPr>
          <p:nvPr/>
        </p:nvCxnSpPr>
        <p:spPr>
          <a:xfrm>
            <a:off x="1069340" y="838200"/>
            <a:ext cx="7620" cy="6019800"/>
          </a:xfrm>
          <a:prstGeom prst="line">
            <a:avLst/>
          </a:prstGeom>
          <a:ln w="79375">
            <a:solidFill>
              <a:srgbClr val="FEB3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878840" y="838200"/>
            <a:ext cx="381000" cy="381000"/>
          </a:xfrm>
          <a:prstGeom prst="ellipse">
            <a:avLst/>
          </a:prstGeom>
          <a:solidFill>
            <a:srgbClr val="FEB3CE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0" y="6733378"/>
            <a:ext cx="12192000" cy="329619"/>
          </a:xfrm>
          <a:prstGeom prst="roundRect">
            <a:avLst>
              <a:gd name="adj" fmla="val 50000"/>
            </a:avLst>
          </a:prstGeom>
          <a:solidFill>
            <a:srgbClr val="FEB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82701" y="327839"/>
            <a:ext cx="318516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效 果 展 示</a:t>
            </a:r>
            <a:endParaRPr lang="zh-CN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21370" y="2959098"/>
            <a:ext cx="3456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C5C5C5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视频不见了哟</a:t>
            </a:r>
            <a:endParaRPr lang="zh-CN" altLang="en-US" sz="4000" dirty="0">
              <a:solidFill>
                <a:srgbClr val="C5C5C5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9" name="圆角矩形 18">
            <a:hlinkClick r:id="rId3"/>
          </p:cNvPr>
          <p:cNvSpPr/>
          <p:nvPr/>
        </p:nvSpPr>
        <p:spPr>
          <a:xfrm>
            <a:off x="5553274" y="4496696"/>
            <a:ext cx="2719567" cy="860443"/>
          </a:xfrm>
          <a:prstGeom prst="roundRect">
            <a:avLst>
              <a:gd name="adj" fmla="val 23092"/>
            </a:avLst>
          </a:prstGeom>
          <a:solidFill>
            <a:srgbClr val="FB7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hlinkClick r:id="rId3"/>
          </p:cNvPr>
          <p:cNvSpPr txBox="1"/>
          <p:nvPr/>
        </p:nvSpPr>
        <p:spPr>
          <a:xfrm>
            <a:off x="5660608" y="4622522"/>
            <a:ext cx="2433532" cy="63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F2F2F2"/>
                </a:solidFill>
              </a:rPr>
              <a:t>重 新 加 载</a:t>
            </a:r>
            <a:endParaRPr lang="zh-CN" altLang="en-US" sz="2800" dirty="0">
              <a:solidFill>
                <a:srgbClr val="F2F2F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35" b="95925" l="6907" r="9879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598" y="2225116"/>
            <a:ext cx="2238265" cy="214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721360" y="-451056"/>
            <a:ext cx="12994640" cy="1507696"/>
          </a:xfrm>
          <a:prstGeom prst="roundRect">
            <a:avLst>
              <a:gd name="adj" fmla="val 50000"/>
            </a:avLst>
          </a:prstGeom>
          <a:solidFill>
            <a:srgbClr val="FEB3CE"/>
          </a:solidFill>
          <a:ln>
            <a:solidFill>
              <a:srgbClr val="F1AD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1069340" y="1127760"/>
            <a:ext cx="0" cy="5120640"/>
          </a:xfrm>
          <a:prstGeom prst="line">
            <a:avLst/>
          </a:prstGeom>
          <a:ln w="79375">
            <a:gradFill>
              <a:gsLst>
                <a:gs pos="0">
                  <a:schemeClr val="bg1"/>
                </a:gs>
                <a:gs pos="100000">
                  <a:srgbClr val="FEB3CE"/>
                </a:gs>
              </a:gsLst>
              <a:lin ang="16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878840" y="838200"/>
            <a:ext cx="381000" cy="381000"/>
          </a:xfrm>
          <a:prstGeom prst="ellipse">
            <a:avLst/>
          </a:prstGeom>
          <a:solidFill>
            <a:srgbClr val="FEB3CE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82701" y="327839"/>
            <a:ext cx="318516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</a:t>
            </a:r>
            <a:r>
              <a:rPr lang="en-US" altLang="zh-CN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he End</a:t>
            </a:r>
            <a:endParaRPr lang="zh-CN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30120" y="3087915"/>
            <a:ext cx="709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srgbClr val="00B0F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Thank You </a:t>
            </a:r>
            <a:endParaRPr lang="zh-CN" altLang="en-US" sz="7200" dirty="0">
              <a:solidFill>
                <a:srgbClr val="00B0F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401" y="6013568"/>
            <a:ext cx="503877" cy="46966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21278" y="6094213"/>
            <a:ext cx="230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DEDED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下面没有了哦</a:t>
            </a:r>
            <a:endParaRPr lang="zh-CN" altLang="en-US" dirty="0">
              <a:solidFill>
                <a:srgbClr val="DEDEDE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11440" y="6497947"/>
            <a:ext cx="448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93E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dirty="0" smtClean="0">
                <a:solidFill>
                  <a:srgbClr val="93E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opyright@ </a:t>
            </a:r>
            <a:r>
              <a:rPr lang="en-US" altLang="zh-CN" dirty="0" smtClean="0">
                <a:solidFill>
                  <a:srgbClr val="93E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2019-2019 </a:t>
            </a:r>
            <a:r>
              <a:rPr lang="zh-CN" altLang="en-US" dirty="0" smtClean="0">
                <a:solidFill>
                  <a:srgbClr val="93E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一路向南</a:t>
            </a:r>
            <a:r>
              <a:rPr lang="en-US" altLang="zh-CN" dirty="0" smtClean="0">
                <a:solidFill>
                  <a:srgbClr val="93E3FF"/>
                </a:solidFill>
                <a:latin typeface="Corbel" panose="020B0503020204020204" pitchFamily="34" charset="0"/>
                <a:ea typeface="华文琥珀" panose="02010800040101010101" pitchFamily="2" charset="-122"/>
              </a:rPr>
              <a:t>®</a:t>
            </a:r>
            <a:r>
              <a:rPr lang="en-US" altLang="zh-CN" dirty="0" smtClean="0">
                <a:solidFill>
                  <a:srgbClr val="93E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dirty="0" err="1" smtClean="0">
                <a:solidFill>
                  <a:srgbClr val="93E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Co.Ltd</a:t>
            </a:r>
            <a:endParaRPr lang="zh-CN" altLang="en-US" dirty="0">
              <a:solidFill>
                <a:srgbClr val="93E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791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2000">
              <a:srgbClr val="F8EEF5"/>
            </a:gs>
            <a:gs pos="93000">
              <a:srgbClr val="F9E6F0"/>
            </a:gs>
            <a:gs pos="97000">
              <a:srgbClr val="FADAE8"/>
            </a:gs>
            <a:gs pos="100000">
              <a:srgbClr val="FEB3C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1076960" y="386080"/>
            <a:ext cx="0" cy="6471920"/>
          </a:xfrm>
          <a:prstGeom prst="line">
            <a:avLst/>
          </a:prstGeom>
          <a:ln w="79375">
            <a:solidFill>
              <a:srgbClr val="FEB3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800000">
            <a:off x="858520" y="-15240"/>
            <a:ext cx="436880" cy="772160"/>
          </a:xfrm>
          <a:prstGeom prst="triangle">
            <a:avLst/>
          </a:prstGeom>
          <a:solidFill>
            <a:srgbClr val="F1A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22020" y="2174240"/>
            <a:ext cx="284480" cy="284480"/>
          </a:xfrm>
          <a:prstGeom prst="ellipse">
            <a:avLst/>
          </a:prstGeom>
          <a:solidFill>
            <a:srgbClr val="FEB3CE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944880" y="3129280"/>
            <a:ext cx="284480" cy="284480"/>
          </a:xfrm>
          <a:prstGeom prst="ellipse">
            <a:avLst/>
          </a:prstGeom>
          <a:solidFill>
            <a:srgbClr val="FEB3CE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22020" y="4084320"/>
            <a:ext cx="284480" cy="284480"/>
          </a:xfrm>
          <a:prstGeom prst="ellipse">
            <a:avLst/>
          </a:prstGeom>
          <a:solidFill>
            <a:srgbClr val="FEB3CE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22020" y="5039360"/>
            <a:ext cx="284480" cy="284480"/>
          </a:xfrm>
          <a:prstGeom prst="ellipse">
            <a:avLst/>
          </a:prstGeom>
          <a:solidFill>
            <a:srgbClr val="FEB3CE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1" y="0"/>
            <a:ext cx="12192000" cy="105664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0000">
                <a:srgbClr val="FDBED5"/>
              </a:gs>
              <a:gs pos="0">
                <a:schemeClr val="accent3">
                  <a:lumMod val="5000"/>
                  <a:lumOff val="95000"/>
                </a:schemeClr>
              </a:gs>
              <a:gs pos="100000">
                <a:srgbClr val="FEB3CE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78130" y="322162"/>
            <a:ext cx="2286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目  录</a:t>
            </a:r>
            <a:endParaRPr lang="zh-CN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椭圆 6"/>
          <p:cNvSpPr/>
          <p:nvPr/>
        </p:nvSpPr>
        <p:spPr>
          <a:xfrm>
            <a:off x="878840" y="838200"/>
            <a:ext cx="381000" cy="381000"/>
          </a:xfrm>
          <a:prstGeom prst="ellipse">
            <a:avLst/>
          </a:prstGeom>
          <a:solidFill>
            <a:srgbClr val="FEB3CE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721091" y="2021841"/>
            <a:ext cx="20569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团队介绍</a:t>
            </a:r>
            <a:endParaRPr lang="en-US" altLang="zh-CN" sz="3600" b="1" cap="none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3" t="66245" r="93157" b="32435"/>
          <a:stretch/>
        </p:blipFill>
        <p:spPr>
          <a:xfrm>
            <a:off x="1500097" y="2021840"/>
            <a:ext cx="636294" cy="674859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2731250" y="2927057"/>
            <a:ext cx="20569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项目介绍</a:t>
            </a:r>
            <a:endParaRPr lang="en-US" altLang="zh-CN" sz="3600" b="1" cap="none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98230" y="3861187"/>
            <a:ext cx="20569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技术实现</a:t>
            </a:r>
            <a:endParaRPr lang="en-US" altLang="zh-CN" sz="3600" b="1" cap="none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698230" y="4837137"/>
            <a:ext cx="20569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效果展示</a:t>
            </a:r>
            <a:endParaRPr lang="en-US" altLang="zh-CN" sz="3600" b="1" cap="none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21452" r="92752" b="77028"/>
          <a:stretch/>
        </p:blipFill>
        <p:spPr>
          <a:xfrm>
            <a:off x="1455420" y="3783717"/>
            <a:ext cx="735230" cy="73523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38" t="21652" r="57029" b="77310"/>
          <a:stretch/>
        </p:blipFill>
        <p:spPr>
          <a:xfrm>
            <a:off x="1485900" y="4767436"/>
            <a:ext cx="735230" cy="636257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5" t="60795" r="92948" b="37742"/>
          <a:stretch/>
        </p:blipFill>
        <p:spPr>
          <a:xfrm>
            <a:off x="1504372" y="2901696"/>
            <a:ext cx="625990" cy="633532"/>
          </a:xfrm>
          <a:prstGeom prst="rect">
            <a:avLst/>
          </a:prstGeom>
        </p:spPr>
      </p:pic>
      <p:sp>
        <p:nvSpPr>
          <p:cNvPr id="32" name="圆角矩形 31"/>
          <p:cNvSpPr/>
          <p:nvPr/>
        </p:nvSpPr>
        <p:spPr>
          <a:xfrm>
            <a:off x="0" y="6733378"/>
            <a:ext cx="12192000" cy="329619"/>
          </a:xfrm>
          <a:prstGeom prst="roundRect">
            <a:avLst>
              <a:gd name="adj" fmla="val 50000"/>
            </a:avLst>
          </a:prstGeom>
          <a:solidFill>
            <a:srgbClr val="FEB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45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0800000">
            <a:off x="0" y="3431512"/>
            <a:ext cx="12192000" cy="3426488"/>
          </a:xfrm>
          <a:prstGeom prst="rect">
            <a:avLst/>
          </a:prstGeom>
          <a:gradFill>
            <a:gsLst>
              <a:gs pos="37000">
                <a:srgbClr val="FCE7EF"/>
              </a:gs>
              <a:gs pos="29000">
                <a:srgbClr val="FCDDE8"/>
              </a:gs>
              <a:gs pos="14000">
                <a:srgbClr val="FDCDDE"/>
              </a:gs>
              <a:gs pos="0">
                <a:srgbClr val="FEB3CE"/>
              </a:gs>
              <a:gs pos="100000">
                <a:srgbClr val="FBFBF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-140678"/>
            <a:ext cx="12192000" cy="3798277"/>
          </a:xfrm>
          <a:prstGeom prst="rect">
            <a:avLst/>
          </a:prstGeom>
          <a:gradFill>
            <a:gsLst>
              <a:gs pos="24000">
                <a:srgbClr val="FCDFE9"/>
              </a:gs>
              <a:gs pos="12000">
                <a:srgbClr val="FDD1E1"/>
              </a:gs>
              <a:gs pos="0">
                <a:srgbClr val="FEB3CE"/>
              </a:gs>
              <a:gs pos="100000">
                <a:srgbClr val="FBFBF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70" y="2454305"/>
            <a:ext cx="375999" cy="33913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024" y="3824671"/>
            <a:ext cx="220956" cy="19929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807" y="2306092"/>
            <a:ext cx="328646" cy="29642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211" y="4788070"/>
            <a:ext cx="347191" cy="31315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589" y="2571317"/>
            <a:ext cx="411982" cy="37159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514" y="2468802"/>
            <a:ext cx="1518158" cy="202421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619" y="2500087"/>
            <a:ext cx="1668740" cy="1991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62593" y="2554021"/>
            <a:ext cx="34662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00B0F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Part I</a:t>
            </a:r>
          </a:p>
          <a:p>
            <a:pPr algn="ctr"/>
            <a:r>
              <a:rPr lang="zh-CN" altLang="en-US" sz="6000" dirty="0" smtClean="0">
                <a:solidFill>
                  <a:srgbClr val="00B0F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团队介绍</a:t>
            </a:r>
            <a:endParaRPr lang="en-US" altLang="zh-CN" sz="6000" dirty="0" smtClean="0">
              <a:solidFill>
                <a:srgbClr val="00B0F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736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5000">
              <a:srgbClr val="F8EEF5"/>
            </a:gs>
            <a:gs pos="96000">
              <a:srgbClr val="F9E6F0"/>
            </a:gs>
            <a:gs pos="98000">
              <a:srgbClr val="FADAE8"/>
            </a:gs>
            <a:gs pos="100000">
              <a:srgbClr val="FEB3C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53" y="1715399"/>
            <a:ext cx="5235191" cy="30801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2" name="圆角矩形 11"/>
          <p:cNvSpPr/>
          <p:nvPr/>
        </p:nvSpPr>
        <p:spPr>
          <a:xfrm>
            <a:off x="1" y="0"/>
            <a:ext cx="12192000" cy="105664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0000">
                <a:srgbClr val="FDBED5"/>
              </a:gs>
              <a:gs pos="0">
                <a:schemeClr val="accent3">
                  <a:lumMod val="5000"/>
                  <a:lumOff val="95000"/>
                </a:schemeClr>
              </a:gs>
              <a:gs pos="100000">
                <a:srgbClr val="FEB3CE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7419636" y="883543"/>
            <a:ext cx="397982" cy="638286"/>
          </a:xfrm>
          <a:prstGeom prst="line">
            <a:avLst/>
          </a:prstGeom>
          <a:ln w="161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5169939" y="839552"/>
            <a:ext cx="515622" cy="683628"/>
          </a:xfrm>
          <a:prstGeom prst="line">
            <a:avLst/>
          </a:prstGeom>
          <a:ln w="161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6" idx="0"/>
          </p:cNvCxnSpPr>
          <p:nvPr/>
        </p:nvCxnSpPr>
        <p:spPr>
          <a:xfrm>
            <a:off x="1069340" y="838200"/>
            <a:ext cx="7620" cy="6019800"/>
          </a:xfrm>
          <a:prstGeom prst="line">
            <a:avLst/>
          </a:prstGeom>
          <a:ln w="79375">
            <a:solidFill>
              <a:srgbClr val="FEB3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878840" y="838200"/>
            <a:ext cx="381000" cy="381000"/>
          </a:xfrm>
          <a:prstGeom prst="ellipse">
            <a:avLst/>
          </a:prstGeom>
          <a:solidFill>
            <a:srgbClr val="FEB3CE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19200" y="307282"/>
            <a:ext cx="318516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团 队 介 绍</a:t>
            </a:r>
            <a:endParaRPr lang="zh-CN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838469" y="1587253"/>
            <a:ext cx="5456255" cy="3307812"/>
          </a:xfrm>
          <a:prstGeom prst="roundRect">
            <a:avLst>
              <a:gd name="adj" fmla="val 12255"/>
            </a:avLst>
          </a:prstGeom>
          <a:noFill/>
          <a:ln w="263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0" y="6733378"/>
            <a:ext cx="12192000" cy="329619"/>
          </a:xfrm>
          <a:prstGeom prst="roundRect">
            <a:avLst>
              <a:gd name="adj" fmla="val 50000"/>
            </a:avLst>
          </a:prstGeom>
          <a:solidFill>
            <a:srgbClr val="FEB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568206" y="2571251"/>
            <a:ext cx="462224" cy="462224"/>
          </a:xfrm>
          <a:prstGeom prst="ellipse">
            <a:avLst/>
          </a:prstGeom>
          <a:noFill/>
          <a:ln w="47625">
            <a:solidFill>
              <a:srgbClr val="FD79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线形标注 1 13"/>
          <p:cNvSpPr/>
          <p:nvPr/>
        </p:nvSpPr>
        <p:spPr>
          <a:xfrm>
            <a:off x="1310015" y="1990553"/>
            <a:ext cx="2042985" cy="1307395"/>
          </a:xfrm>
          <a:prstGeom prst="borderCallout1">
            <a:avLst>
              <a:gd name="adj1" fmla="val 1013"/>
              <a:gd name="adj2" fmla="val 102708"/>
              <a:gd name="adj3" fmla="val 51278"/>
              <a:gd name="adj4" fmla="val 160309"/>
            </a:avLst>
          </a:prstGeom>
          <a:solidFill>
            <a:srgbClr val="FD796B">
              <a:alpha val="44000"/>
            </a:srgbClr>
          </a:solidFill>
          <a:ln w="25400">
            <a:solidFill>
              <a:srgbClr val="FD79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375585" y="2092755"/>
            <a:ext cx="19437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许雄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肖</a:t>
            </a:r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/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首席前端工程师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主要负责前端界面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685561" y="2586483"/>
            <a:ext cx="431759" cy="431759"/>
          </a:xfrm>
          <a:prstGeom prst="ellipse">
            <a:avLst/>
          </a:prstGeom>
          <a:noFill/>
          <a:ln w="476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线形标注 1 19"/>
          <p:cNvSpPr/>
          <p:nvPr/>
        </p:nvSpPr>
        <p:spPr>
          <a:xfrm>
            <a:off x="2508214" y="5118227"/>
            <a:ext cx="2069136" cy="1326525"/>
          </a:xfrm>
          <a:prstGeom prst="borderCallout1">
            <a:avLst>
              <a:gd name="adj1" fmla="val -5300"/>
              <a:gd name="adj2" fmla="val 1393"/>
              <a:gd name="adj3" fmla="val -166086"/>
              <a:gd name="adj4" fmla="val 154871"/>
            </a:avLst>
          </a:prstGeom>
          <a:solidFill>
            <a:schemeClr val="accent2">
              <a:lumMod val="60000"/>
              <a:lumOff val="40000"/>
              <a:alpha val="44000"/>
            </a:schemeClr>
          </a:solidFill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544284" y="5176186"/>
            <a:ext cx="201971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李卓然</a:t>
            </a:r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/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首席数据分析师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主要负责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Spark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数据分析及用户数据爬取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596826" y="2802362"/>
            <a:ext cx="351250" cy="351250"/>
          </a:xfrm>
          <a:prstGeom prst="ellipse">
            <a:avLst/>
          </a:prstGeom>
          <a:noFill/>
          <a:ln w="476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线形标注 1 23"/>
          <p:cNvSpPr/>
          <p:nvPr/>
        </p:nvSpPr>
        <p:spPr>
          <a:xfrm>
            <a:off x="5532028" y="5121998"/>
            <a:ext cx="2069136" cy="1322754"/>
          </a:xfrm>
          <a:prstGeom prst="borderCallout1">
            <a:avLst>
              <a:gd name="adj1" fmla="val -6269"/>
              <a:gd name="adj2" fmla="val 908"/>
              <a:gd name="adj3" fmla="val -149720"/>
              <a:gd name="adj4" fmla="val 63135"/>
            </a:avLst>
          </a:prstGeom>
          <a:solidFill>
            <a:schemeClr val="accent4">
              <a:lumMod val="60000"/>
              <a:lumOff val="40000"/>
              <a:alpha val="44000"/>
            </a:schemeClr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583910" y="5213988"/>
            <a:ext cx="201971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李逸</a:t>
            </a:r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/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首席市场分析师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主要负责收集视频数据及前端界面调整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232381" y="2874857"/>
            <a:ext cx="334318" cy="334318"/>
          </a:xfrm>
          <a:prstGeom prst="ellipse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线形标注 1 26"/>
          <p:cNvSpPr/>
          <p:nvPr/>
        </p:nvSpPr>
        <p:spPr>
          <a:xfrm>
            <a:off x="8429534" y="5105226"/>
            <a:ext cx="2069136" cy="1339525"/>
          </a:xfrm>
          <a:prstGeom prst="borderCallout1">
            <a:avLst>
              <a:gd name="adj1" fmla="val -7548"/>
              <a:gd name="adj2" fmla="val 188"/>
              <a:gd name="adj3" fmla="val -144084"/>
              <a:gd name="adj4" fmla="val -45248"/>
            </a:avLst>
          </a:prstGeom>
          <a:solidFill>
            <a:srgbClr val="92D050">
              <a:alpha val="44000"/>
            </a:srgb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449630" y="5160755"/>
            <a:ext cx="201971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李璐岑</a:t>
            </a:r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/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首席市场分析师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主要负责收集视频数据及前端界面调整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988283" y="2747877"/>
            <a:ext cx="334318" cy="334318"/>
          </a:xfrm>
          <a:prstGeom prst="ellipse">
            <a:avLst/>
          </a:prstGeom>
          <a:noFill/>
          <a:ln w="47625">
            <a:solidFill>
              <a:srgbClr val="29D0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692696" y="2001142"/>
            <a:ext cx="201971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吴晗</a:t>
            </a:r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/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首席后端架构师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主要负责视频弹幕爬取及后端开发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线形标注 1 30"/>
          <p:cNvSpPr/>
          <p:nvPr/>
        </p:nvSpPr>
        <p:spPr>
          <a:xfrm>
            <a:off x="9727840" y="1955731"/>
            <a:ext cx="2069136" cy="1347039"/>
          </a:xfrm>
          <a:prstGeom prst="borderCallout1">
            <a:avLst>
              <a:gd name="adj1" fmla="val 1207"/>
              <a:gd name="adj2" fmla="val -4921"/>
              <a:gd name="adj3" fmla="val 64634"/>
              <a:gd name="adj4" fmla="val -68957"/>
            </a:avLst>
          </a:prstGeom>
          <a:solidFill>
            <a:srgbClr val="29D0E7">
              <a:alpha val="34000"/>
            </a:srgbClr>
          </a:solidFill>
          <a:ln w="25400">
            <a:solidFill>
              <a:srgbClr val="29D0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310015" y="3317117"/>
            <a:ext cx="2042985" cy="892552"/>
          </a:xfrm>
          <a:prstGeom prst="rect">
            <a:avLst/>
          </a:prstGeom>
          <a:solidFill>
            <a:srgbClr val="FD796B">
              <a:alpha val="41176"/>
            </a:srgb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葛彪</a:t>
            </a:r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主要负责前端代码编写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729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0800000">
            <a:off x="0" y="3431512"/>
            <a:ext cx="12192000" cy="3426488"/>
          </a:xfrm>
          <a:prstGeom prst="rect">
            <a:avLst/>
          </a:prstGeom>
          <a:gradFill>
            <a:gsLst>
              <a:gs pos="37000">
                <a:srgbClr val="FCE7EF"/>
              </a:gs>
              <a:gs pos="29000">
                <a:srgbClr val="FCDDE8"/>
              </a:gs>
              <a:gs pos="14000">
                <a:srgbClr val="FDCDDE"/>
              </a:gs>
              <a:gs pos="0">
                <a:srgbClr val="FEB3CE"/>
              </a:gs>
              <a:gs pos="100000">
                <a:srgbClr val="FBFBF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40678"/>
            <a:ext cx="12192000" cy="3798277"/>
          </a:xfrm>
          <a:prstGeom prst="rect">
            <a:avLst/>
          </a:prstGeom>
          <a:gradFill>
            <a:gsLst>
              <a:gs pos="24000">
                <a:srgbClr val="FCDFE9"/>
              </a:gs>
              <a:gs pos="12000">
                <a:srgbClr val="FDD1E1"/>
              </a:gs>
              <a:gs pos="0">
                <a:srgbClr val="FEB3CE"/>
              </a:gs>
              <a:gs pos="100000">
                <a:srgbClr val="FBFBF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70" y="2454305"/>
            <a:ext cx="375999" cy="33913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024" y="3824671"/>
            <a:ext cx="220956" cy="19929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807" y="2306092"/>
            <a:ext cx="328646" cy="29642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211" y="4788070"/>
            <a:ext cx="347191" cy="31315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589" y="2571317"/>
            <a:ext cx="411982" cy="37159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514" y="2468802"/>
            <a:ext cx="1518158" cy="202421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619" y="2500088"/>
            <a:ext cx="1705170" cy="203500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62593" y="2554021"/>
            <a:ext cx="34662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00B0F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Part II</a:t>
            </a:r>
          </a:p>
          <a:p>
            <a:pPr algn="ctr"/>
            <a:r>
              <a:rPr lang="zh-CN" altLang="en-US" sz="6000" dirty="0">
                <a:solidFill>
                  <a:srgbClr val="00B0F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项目</a:t>
            </a:r>
            <a:r>
              <a:rPr lang="zh-CN" altLang="en-US" sz="6000" dirty="0" smtClean="0">
                <a:solidFill>
                  <a:srgbClr val="00B0F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介绍</a:t>
            </a:r>
            <a:endParaRPr lang="en-US" altLang="zh-CN" sz="6000" dirty="0" smtClean="0">
              <a:solidFill>
                <a:srgbClr val="00B0F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475709" y="4788070"/>
            <a:ext cx="217204" cy="19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2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圆角矩形 31"/>
          <p:cNvSpPr/>
          <p:nvPr/>
        </p:nvSpPr>
        <p:spPr>
          <a:xfrm>
            <a:off x="1" y="0"/>
            <a:ext cx="12192000" cy="105664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0000">
                <a:srgbClr val="FDBED5"/>
              </a:gs>
              <a:gs pos="0">
                <a:schemeClr val="accent3">
                  <a:lumMod val="5000"/>
                  <a:lumOff val="95000"/>
                </a:schemeClr>
              </a:gs>
              <a:gs pos="100000">
                <a:srgbClr val="FEB3CE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0" y="6733378"/>
            <a:ext cx="12192000" cy="329619"/>
          </a:xfrm>
          <a:prstGeom prst="roundRect">
            <a:avLst>
              <a:gd name="adj" fmla="val 50000"/>
            </a:avLst>
          </a:prstGeom>
          <a:solidFill>
            <a:srgbClr val="FEB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1075174" y="1056640"/>
            <a:ext cx="1786" cy="5801360"/>
          </a:xfrm>
          <a:prstGeom prst="line">
            <a:avLst/>
          </a:prstGeom>
          <a:ln w="79375">
            <a:solidFill>
              <a:srgbClr val="FEB3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878840" y="838200"/>
            <a:ext cx="381000" cy="381000"/>
          </a:xfrm>
          <a:prstGeom prst="ellipse">
            <a:avLst/>
          </a:prstGeom>
          <a:solidFill>
            <a:srgbClr val="FEB3CE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82701" y="327839"/>
            <a:ext cx="318516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项 目 介 绍</a:t>
            </a:r>
            <a:endParaRPr lang="zh-CN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934720" y="1893776"/>
            <a:ext cx="284480" cy="284480"/>
          </a:xfrm>
          <a:prstGeom prst="ellipse">
            <a:avLst/>
          </a:prstGeom>
          <a:solidFill>
            <a:srgbClr val="FEB3CE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4" t="18964" r="4554" b="30414"/>
          <a:stretch/>
        </p:blipFill>
        <p:spPr>
          <a:xfrm>
            <a:off x="1529081" y="1442803"/>
            <a:ext cx="1249680" cy="43738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417320" y="1880191"/>
            <a:ext cx="1019556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Bilibili</a:t>
            </a:r>
            <a:r>
              <a:rPr lang="zh-CN" altLang="en-US" sz="2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 </a:t>
            </a:r>
            <a:r>
              <a:rPr lang="zh-CN" altLang="en-US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现为国内领先的年轻人文化社区，该网站于</a:t>
            </a:r>
            <a:r>
              <a:rPr lang="en-US" altLang="zh-CN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2009</a:t>
            </a:r>
            <a:r>
              <a:rPr lang="zh-CN" altLang="en-US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年</a:t>
            </a:r>
            <a:r>
              <a:rPr lang="en-US" altLang="zh-CN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6</a:t>
            </a:r>
            <a:r>
              <a:rPr lang="zh-CN" altLang="en-US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月</a:t>
            </a:r>
            <a:r>
              <a:rPr lang="en-US" altLang="zh-CN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26</a:t>
            </a:r>
            <a:r>
              <a:rPr lang="zh-CN" altLang="en-US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日创建，被粉丝们亲切的称为“</a:t>
            </a:r>
            <a:r>
              <a:rPr lang="en-US" altLang="zh-CN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B</a:t>
            </a:r>
            <a:r>
              <a:rPr lang="zh-CN" altLang="en-US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站”。对当红的视频平台进行大数据分析，可以得到用户使用喜好等信息，不仅可以帮助</a:t>
            </a:r>
            <a:r>
              <a:rPr lang="en-US" altLang="zh-CN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B</a:t>
            </a:r>
            <a:r>
              <a:rPr lang="zh-CN" altLang="en-US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站不断进步，还可以帮助各位普通用户快速找到自己感兴趣的资源，帮助</a:t>
            </a:r>
            <a:r>
              <a:rPr lang="en-US" altLang="zh-CN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up</a:t>
            </a:r>
            <a:r>
              <a:rPr lang="zh-CN" altLang="en-US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主发布更受欢迎的视频。</a:t>
            </a:r>
            <a:endParaRPr lang="zh-CN" altLang="en-US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78761" y="1459166"/>
            <a:ext cx="1356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介绍</a:t>
            </a:r>
            <a:endParaRPr lang="zh-CN" altLang="en-US" sz="2400" b="1" dirty="0">
              <a:solidFill>
                <a:srgbClr val="00B0F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162458" y="4703540"/>
            <a:ext cx="687232" cy="666005"/>
            <a:chOff x="4236720" y="3496016"/>
            <a:chExt cx="1433830" cy="908468"/>
          </a:xfrm>
        </p:grpSpPr>
        <p:sp>
          <p:nvSpPr>
            <p:cNvPr id="14" name="椭圆 13"/>
            <p:cNvSpPr/>
            <p:nvPr/>
          </p:nvSpPr>
          <p:spPr>
            <a:xfrm>
              <a:off x="4260809" y="4083042"/>
              <a:ext cx="1409741" cy="321442"/>
            </a:xfrm>
            <a:prstGeom prst="ellipse">
              <a:avLst/>
            </a:prstGeom>
            <a:solidFill>
              <a:schemeClr val="accent4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4254525" y="3950250"/>
              <a:ext cx="1409741" cy="321442"/>
            </a:xfrm>
            <a:prstGeom prst="ellipse">
              <a:avLst/>
            </a:prstGeom>
            <a:solidFill>
              <a:schemeClr val="accent4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4248241" y="3837352"/>
              <a:ext cx="1409741" cy="321442"/>
            </a:xfrm>
            <a:prstGeom prst="ellipse">
              <a:avLst/>
            </a:prstGeom>
            <a:solidFill>
              <a:schemeClr val="accent4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245099" y="3724454"/>
              <a:ext cx="1411836" cy="321442"/>
            </a:xfrm>
            <a:prstGeom prst="ellipse">
              <a:avLst/>
            </a:prstGeom>
            <a:solidFill>
              <a:schemeClr val="accent4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236720" y="3608914"/>
              <a:ext cx="1411836" cy="321442"/>
            </a:xfrm>
            <a:prstGeom prst="ellipse">
              <a:avLst/>
            </a:prstGeom>
            <a:solidFill>
              <a:schemeClr val="accent4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250336" y="3496016"/>
              <a:ext cx="1411836" cy="321442"/>
            </a:xfrm>
            <a:prstGeom prst="ellipse">
              <a:avLst/>
            </a:prstGeom>
            <a:solidFill>
              <a:srgbClr val="F89D08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985078" y="5419791"/>
            <a:ext cx="977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数据</a:t>
            </a:r>
            <a:endParaRPr lang="zh-CN" altLang="en-US" sz="2800" dirty="0">
              <a:solidFill>
                <a:srgbClr val="00B0F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054782" y="4889092"/>
            <a:ext cx="977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处理</a:t>
            </a:r>
            <a:endParaRPr lang="zh-CN" altLang="en-US" sz="2800" dirty="0">
              <a:solidFill>
                <a:srgbClr val="00B0F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0" t="44723" r="88179" b="52943"/>
          <a:stretch/>
        </p:blipFill>
        <p:spPr>
          <a:xfrm>
            <a:off x="7190064" y="3135517"/>
            <a:ext cx="1059855" cy="1114207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8249919" y="3443596"/>
            <a:ext cx="273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寻找</a:t>
            </a:r>
            <a:r>
              <a:rPr lang="en-US" altLang="zh-CN" sz="2400" dirty="0" smtClean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Up</a:t>
            </a:r>
            <a:r>
              <a:rPr lang="zh-CN" altLang="en-US" sz="2400" dirty="0" smtClean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主明日之星</a:t>
            </a:r>
            <a:endParaRPr lang="zh-CN" altLang="en-US" sz="2400" dirty="0">
              <a:solidFill>
                <a:srgbClr val="FF00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9" t="52587" r="88320" b="45343"/>
          <a:stretch/>
        </p:blipFill>
        <p:spPr>
          <a:xfrm>
            <a:off x="7122160" y="4163607"/>
            <a:ext cx="1097280" cy="1013869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8249919" y="4488576"/>
            <a:ext cx="2052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F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探寻用户喜好</a:t>
            </a:r>
            <a:endParaRPr lang="zh-CN" altLang="en-US" sz="2400" dirty="0">
              <a:solidFill>
                <a:srgbClr val="00B0F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7" t="2833" r="88325" b="95155"/>
          <a:stretch/>
        </p:blipFill>
        <p:spPr>
          <a:xfrm>
            <a:off x="7177129" y="5168515"/>
            <a:ext cx="1042311" cy="959587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8266948" y="5533556"/>
            <a:ext cx="3244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最新热词，解锁新姿势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280487">
            <a:off x="2783045" y="4718919"/>
            <a:ext cx="1390377" cy="792860"/>
          </a:xfrm>
          <a:prstGeom prst="rect">
            <a:avLst/>
          </a:prstGeom>
        </p:spPr>
      </p:pic>
      <p:grpSp>
        <p:nvGrpSpPr>
          <p:cNvPr id="41" name="组合 40"/>
          <p:cNvGrpSpPr/>
          <p:nvPr/>
        </p:nvGrpSpPr>
        <p:grpSpPr>
          <a:xfrm>
            <a:off x="3071524" y="3606420"/>
            <a:ext cx="2056071" cy="1179886"/>
            <a:chOff x="4412485" y="4516719"/>
            <a:chExt cx="2056071" cy="1179886"/>
          </a:xfrm>
        </p:grpSpPr>
        <p:grpSp>
          <p:nvGrpSpPr>
            <p:cNvPr id="38" name="组合 37"/>
            <p:cNvGrpSpPr/>
            <p:nvPr/>
          </p:nvGrpSpPr>
          <p:grpSpPr>
            <a:xfrm>
              <a:off x="4910580" y="4516719"/>
              <a:ext cx="1029593" cy="734978"/>
              <a:chOff x="5419837" y="4911404"/>
              <a:chExt cx="1029593" cy="734978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5419837" y="4911404"/>
                <a:ext cx="1029593" cy="734978"/>
              </a:xfrm>
              <a:prstGeom prst="roundRect">
                <a:avLst/>
              </a:prstGeom>
              <a:solidFill>
                <a:srgbClr val="93E3FF"/>
              </a:solidFill>
              <a:ln w="635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5528344" y="5002082"/>
                <a:ext cx="812578" cy="310507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6096000" y="5378959"/>
                <a:ext cx="229682" cy="152400"/>
              </a:xfrm>
              <a:prstGeom prst="roundRect">
                <a:avLst/>
              </a:prstGeom>
              <a:solidFill>
                <a:srgbClr val="FBFBFB"/>
              </a:solidFill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5528344" y="5368463"/>
                <a:ext cx="508318" cy="162896"/>
              </a:xfrm>
              <a:prstGeom prst="roundRect">
                <a:avLst/>
              </a:prstGeom>
              <a:solidFill>
                <a:srgbClr val="FBFBFB"/>
              </a:solidFill>
              <a:ln w="254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</p:grpSp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6612" b="88430" l="6789" r="90862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12485" y="5220154"/>
              <a:ext cx="2056071" cy="476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042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/>
          <p:cNvSpPr/>
          <p:nvPr/>
        </p:nvSpPr>
        <p:spPr>
          <a:xfrm>
            <a:off x="1" y="0"/>
            <a:ext cx="12192000" cy="105664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0000">
                <a:srgbClr val="FDBED5"/>
              </a:gs>
              <a:gs pos="0">
                <a:schemeClr val="accent3">
                  <a:lumMod val="5000"/>
                  <a:lumOff val="95000"/>
                </a:schemeClr>
              </a:gs>
              <a:gs pos="100000">
                <a:srgbClr val="FEB3CE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0" y="6733378"/>
            <a:ext cx="12192000" cy="329619"/>
          </a:xfrm>
          <a:prstGeom prst="roundRect">
            <a:avLst>
              <a:gd name="adj" fmla="val 50000"/>
            </a:avLst>
          </a:prstGeom>
          <a:solidFill>
            <a:srgbClr val="FEB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5335675" y="2926457"/>
            <a:ext cx="6216244" cy="3309135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1075174" y="1056640"/>
            <a:ext cx="1786" cy="5801360"/>
          </a:xfrm>
          <a:prstGeom prst="line">
            <a:avLst/>
          </a:prstGeom>
          <a:ln w="79375">
            <a:solidFill>
              <a:srgbClr val="FEB3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878840" y="838200"/>
            <a:ext cx="381000" cy="381000"/>
          </a:xfrm>
          <a:prstGeom prst="ellipse">
            <a:avLst/>
          </a:prstGeom>
          <a:solidFill>
            <a:srgbClr val="FEB3CE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82701" y="327839"/>
            <a:ext cx="318516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项 目 介 绍</a:t>
            </a:r>
            <a:endParaRPr lang="zh-CN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69060" y="1973818"/>
            <a:ext cx="101828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B</a:t>
            </a:r>
            <a:r>
              <a:rPr lang="zh-CN" alt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站主站分为</a:t>
            </a:r>
            <a:r>
              <a:rPr lang="en-US" altLang="zh-CN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15</a:t>
            </a:r>
            <a:r>
              <a:rPr lang="zh-CN" alt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个区，每个区中包含特定内容倾向的视频。由于每个区之间视频内容差异较大，因此对每个区进行单独分析，而在主页呈现各个分区的一些公共统计项</a:t>
            </a:r>
            <a:endParaRPr lang="zh-CN" alt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 flipH="1">
            <a:off x="1534162" y="1518091"/>
            <a:ext cx="688548" cy="358084"/>
            <a:chOff x="3129280" y="2980609"/>
            <a:chExt cx="4886960" cy="2541497"/>
          </a:xfrm>
        </p:grpSpPr>
        <p:sp>
          <p:nvSpPr>
            <p:cNvPr id="9" name="圆角矩形 8"/>
            <p:cNvSpPr/>
            <p:nvPr/>
          </p:nvSpPr>
          <p:spPr>
            <a:xfrm>
              <a:off x="6604000" y="4587386"/>
              <a:ext cx="1412240" cy="93472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866640" y="4587386"/>
              <a:ext cx="1412240" cy="93472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129280" y="4587386"/>
              <a:ext cx="1412240" cy="93472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866640" y="2980609"/>
              <a:ext cx="1412240" cy="93472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曲线连接符 17"/>
            <p:cNvCxnSpPr>
              <a:stCxn id="12" idx="2"/>
              <a:endCxn id="11" idx="0"/>
            </p:cNvCxnSpPr>
            <p:nvPr/>
          </p:nvCxnSpPr>
          <p:spPr>
            <a:xfrm rot="5400000">
              <a:off x="4368052" y="3382677"/>
              <a:ext cx="672057" cy="1737360"/>
            </a:xfrm>
            <a:prstGeom prst="curvedConnector3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曲线连接符 19"/>
            <p:cNvCxnSpPr>
              <a:stCxn id="12" idx="2"/>
              <a:endCxn id="10" idx="0"/>
            </p:cNvCxnSpPr>
            <p:nvPr/>
          </p:nvCxnSpPr>
          <p:spPr>
            <a:xfrm rot="5400000">
              <a:off x="5236732" y="4251357"/>
              <a:ext cx="672057" cy="12700"/>
            </a:xfrm>
            <a:prstGeom prst="curvedConnector3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曲线连接符 21"/>
            <p:cNvCxnSpPr>
              <a:stCxn id="12" idx="2"/>
              <a:endCxn id="9" idx="0"/>
            </p:cNvCxnSpPr>
            <p:nvPr/>
          </p:nvCxnSpPr>
          <p:spPr>
            <a:xfrm rot="16200000" flipH="1">
              <a:off x="6105412" y="3382677"/>
              <a:ext cx="672057" cy="1737360"/>
            </a:xfrm>
            <a:prstGeom prst="curvedConnector3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2435125" y="1487494"/>
            <a:ext cx="2032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组织结构</a:t>
            </a:r>
            <a:endParaRPr lang="zh-CN" altLang="en-US" sz="2400" b="1" dirty="0">
              <a:solidFill>
                <a:srgbClr val="00B0F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534162" y="2866337"/>
            <a:ext cx="2902418" cy="3369255"/>
            <a:chOff x="1565443" y="2620149"/>
            <a:chExt cx="2902418" cy="3369255"/>
          </a:xfrm>
        </p:grpSpPr>
        <p:sp>
          <p:nvSpPr>
            <p:cNvPr id="35" name="圆角矩形 34"/>
            <p:cNvSpPr/>
            <p:nvPr/>
          </p:nvSpPr>
          <p:spPr>
            <a:xfrm>
              <a:off x="1565443" y="2680269"/>
              <a:ext cx="2902418" cy="3309135"/>
            </a:xfrm>
            <a:prstGeom prst="roundRect">
              <a:avLst/>
            </a:prstGeom>
            <a:noFill/>
            <a:ln w="25400">
              <a:solidFill>
                <a:srgbClr val="FEB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75" t="12782" r="43928" b="84339"/>
            <a:stretch/>
          </p:blipFill>
          <p:spPr>
            <a:xfrm>
              <a:off x="1855890" y="2620149"/>
              <a:ext cx="720112" cy="7921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2592868" y="2825697"/>
              <a:ext cx="880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accent2">
                      <a:lumMod val="75000"/>
                    </a:schemeClr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首页</a:t>
              </a:r>
              <a:endParaRPr lang="zh-CN" altLang="en-US" sz="2400" dirty="0">
                <a:solidFill>
                  <a:schemeClr val="accent2">
                    <a:lumMod val="7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1778947" y="3537326"/>
              <a:ext cx="2481554" cy="476435"/>
            </a:xfrm>
            <a:prstGeom prst="roundRect">
              <a:avLst/>
            </a:prstGeom>
            <a:noFill/>
            <a:ln w="25400">
              <a:solidFill>
                <a:srgbClr val="93E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886033" y="3581848"/>
              <a:ext cx="22940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latin typeface="华文彩云" panose="02010800040101010101" pitchFamily="2" charset="-122"/>
                  <a:ea typeface="华文彩云" panose="02010800040101010101" pitchFamily="2" charset="-122"/>
                </a:rPr>
                <a:t>用户性别</a:t>
              </a:r>
              <a:r>
                <a:rPr lang="en-US" altLang="zh-CN" sz="2000" dirty="0" smtClean="0">
                  <a:latin typeface="华文彩云" panose="02010800040101010101" pitchFamily="2" charset="-122"/>
                  <a:ea typeface="华文彩云" panose="02010800040101010101" pitchFamily="2" charset="-122"/>
                </a:rPr>
                <a:t>VIP</a:t>
              </a:r>
              <a:r>
                <a:rPr lang="zh-CN" altLang="en-US" sz="2000" dirty="0" smtClean="0">
                  <a:latin typeface="华文彩云" panose="02010800040101010101" pitchFamily="2" charset="-122"/>
                  <a:ea typeface="华文彩云" panose="02010800040101010101" pitchFamily="2" charset="-122"/>
                </a:rPr>
                <a:t>统计</a:t>
              </a:r>
              <a:endParaRPr lang="zh-CN" altLang="en-US" sz="2000" dirty="0"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1778947" y="4316655"/>
              <a:ext cx="2481554" cy="476435"/>
            </a:xfrm>
            <a:prstGeom prst="round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886034" y="4369405"/>
              <a:ext cx="22940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latin typeface="华文彩云" panose="02010800040101010101" pitchFamily="2" charset="-122"/>
                  <a:ea typeface="华文彩云" panose="02010800040101010101" pitchFamily="2" charset="-122"/>
                </a:rPr>
                <a:t>用户等级统计</a:t>
              </a:r>
              <a:endParaRPr lang="zh-CN" altLang="en-US" sz="2000" dirty="0"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1792295" y="5101548"/>
              <a:ext cx="2481554" cy="47643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886033" y="5139710"/>
              <a:ext cx="22940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latin typeface="华文彩云" panose="02010800040101010101" pitchFamily="2" charset="-122"/>
                  <a:ea typeface="华文彩云" panose="02010800040101010101" pitchFamily="2" charset="-122"/>
                </a:rPr>
                <a:t>各区视频数量统计</a:t>
              </a:r>
              <a:endParaRPr lang="zh-CN" altLang="en-US" sz="2000" dirty="0"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  <p:sp>
        <p:nvSpPr>
          <p:cNvPr id="45" name="右箭头 44"/>
          <p:cNvSpPr/>
          <p:nvPr/>
        </p:nvSpPr>
        <p:spPr>
          <a:xfrm>
            <a:off x="4603225" y="4005034"/>
            <a:ext cx="602901" cy="911269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5769451" y="4707509"/>
            <a:ext cx="1270662" cy="963045"/>
            <a:chOff x="7039189" y="3033924"/>
            <a:chExt cx="1270662" cy="963045"/>
          </a:xfrm>
        </p:grpSpPr>
        <p:grpSp>
          <p:nvGrpSpPr>
            <p:cNvPr id="48" name="组合 47"/>
            <p:cNvGrpSpPr/>
            <p:nvPr/>
          </p:nvGrpSpPr>
          <p:grpSpPr>
            <a:xfrm>
              <a:off x="7081454" y="3033924"/>
              <a:ext cx="1193036" cy="540512"/>
              <a:chOff x="8412781" y="3237065"/>
              <a:chExt cx="1193036" cy="540512"/>
            </a:xfrm>
          </p:grpSpPr>
          <p:pic>
            <p:nvPicPr>
              <p:cNvPr id="46" name="图片 45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283" t="89823" r="53355" b="9243"/>
              <a:stretch/>
            </p:blipFill>
            <p:spPr>
              <a:xfrm>
                <a:off x="8412781" y="3237065"/>
                <a:ext cx="516489" cy="540512"/>
              </a:xfrm>
              <a:prstGeom prst="rect">
                <a:avLst/>
              </a:prstGeom>
            </p:spPr>
          </p:pic>
          <p:pic>
            <p:nvPicPr>
              <p:cNvPr id="47" name="图片 4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050" t="92520" r="53258" b="6658"/>
              <a:stretch/>
            </p:blipFill>
            <p:spPr>
              <a:xfrm>
                <a:off x="8965051" y="3302170"/>
                <a:ext cx="640766" cy="475407"/>
              </a:xfrm>
              <a:prstGeom prst="rect">
                <a:avLst/>
              </a:prstGeom>
            </p:spPr>
          </p:pic>
        </p:grpSp>
        <p:sp>
          <p:nvSpPr>
            <p:cNvPr id="49" name="文本框 48"/>
            <p:cNvSpPr txBox="1"/>
            <p:nvPr/>
          </p:nvSpPr>
          <p:spPr>
            <a:xfrm>
              <a:off x="7039189" y="3627637"/>
              <a:ext cx="1270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accent2">
                      <a:lumMod val="75000"/>
                    </a:schemeClr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情感分析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592520" y="3302717"/>
            <a:ext cx="1270662" cy="901474"/>
            <a:chOff x="5640693" y="3089898"/>
            <a:chExt cx="1270662" cy="901474"/>
          </a:xfrm>
        </p:grpSpPr>
        <p:sp>
          <p:nvSpPr>
            <p:cNvPr id="44" name="文本框 43"/>
            <p:cNvSpPr txBox="1"/>
            <p:nvPr/>
          </p:nvSpPr>
          <p:spPr>
            <a:xfrm>
              <a:off x="5640693" y="3622040"/>
              <a:ext cx="1270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accent2">
                      <a:lumMod val="75000"/>
                    </a:schemeClr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弹幕词频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4444" y1="83333" x2="44444" y2="833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19757" y="3089898"/>
              <a:ext cx="804312" cy="536208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8560260" y="3142990"/>
            <a:ext cx="1439750" cy="1105027"/>
            <a:chOff x="8573615" y="3154922"/>
            <a:chExt cx="1439750" cy="1105027"/>
          </a:xfrm>
        </p:grpSpPr>
        <p:sp>
          <p:nvSpPr>
            <p:cNvPr id="51" name="文本框 50"/>
            <p:cNvSpPr txBox="1"/>
            <p:nvPr/>
          </p:nvSpPr>
          <p:spPr>
            <a:xfrm>
              <a:off x="8573615" y="3613618"/>
              <a:ext cx="1439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accent2">
                      <a:lumMod val="75000"/>
                    </a:schemeClr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火热视频全方位分析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36" t="29240" r="20811" b="68892"/>
            <a:stretch/>
          </p:blipFill>
          <p:spPr>
            <a:xfrm>
              <a:off x="9094197" y="3154922"/>
              <a:ext cx="398585" cy="398585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6905727" y="3603753"/>
            <a:ext cx="1270662" cy="1240691"/>
            <a:chOff x="8057960" y="4005034"/>
            <a:chExt cx="1270662" cy="1240691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63" t="60863" r="57138" b="37821"/>
            <a:stretch/>
          </p:blipFill>
          <p:spPr>
            <a:xfrm>
              <a:off x="8441831" y="4005034"/>
              <a:ext cx="502920" cy="594360"/>
            </a:xfrm>
            <a:prstGeom prst="rect">
              <a:avLst/>
            </a:prstGeom>
          </p:spPr>
        </p:pic>
        <p:sp>
          <p:nvSpPr>
            <p:cNvPr id="52" name="文本框 51"/>
            <p:cNvSpPr txBox="1"/>
            <p:nvPr/>
          </p:nvSpPr>
          <p:spPr>
            <a:xfrm>
              <a:off x="8057960" y="4599394"/>
              <a:ext cx="12706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accent2">
                      <a:lumMod val="75000"/>
                    </a:schemeClr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用户活跃时间分析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966457" y="4821214"/>
            <a:ext cx="1270662" cy="1235180"/>
            <a:chOff x="9361543" y="4916303"/>
            <a:chExt cx="1270662" cy="1235180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2023" y="4916303"/>
              <a:ext cx="529702" cy="529702"/>
            </a:xfrm>
            <a:prstGeom prst="rect">
              <a:avLst/>
            </a:prstGeom>
          </p:spPr>
        </p:pic>
        <p:sp>
          <p:nvSpPr>
            <p:cNvPr id="53" name="文本框 52"/>
            <p:cNvSpPr txBox="1"/>
            <p:nvPr/>
          </p:nvSpPr>
          <p:spPr>
            <a:xfrm>
              <a:off x="9361543" y="5505152"/>
              <a:ext cx="12706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accent2">
                      <a:lumMod val="75000"/>
                    </a:schemeClr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番剧地域分析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435349" y="4503626"/>
            <a:ext cx="1270662" cy="1318646"/>
            <a:chOff x="9435349" y="4503626"/>
            <a:chExt cx="1270662" cy="1318646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87" t="5531" r="92791" b="92627"/>
            <a:stretch/>
          </p:blipFill>
          <p:spPr>
            <a:xfrm>
              <a:off x="9746441" y="4503626"/>
              <a:ext cx="648479" cy="786038"/>
            </a:xfrm>
            <a:prstGeom prst="rect">
              <a:avLst/>
            </a:prstGeom>
          </p:spPr>
        </p:pic>
        <p:sp>
          <p:nvSpPr>
            <p:cNvPr id="54" name="文本框 53"/>
            <p:cNvSpPr txBox="1"/>
            <p:nvPr/>
          </p:nvSpPr>
          <p:spPr>
            <a:xfrm>
              <a:off x="9435349" y="5175941"/>
              <a:ext cx="12706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accent2">
                      <a:lumMod val="75000"/>
                    </a:schemeClr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纪录片分析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076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10800000">
            <a:off x="0" y="3431512"/>
            <a:ext cx="12192000" cy="3426488"/>
          </a:xfrm>
          <a:prstGeom prst="rect">
            <a:avLst/>
          </a:prstGeom>
          <a:gradFill>
            <a:gsLst>
              <a:gs pos="37000">
                <a:srgbClr val="FCE7EF"/>
              </a:gs>
              <a:gs pos="29000">
                <a:srgbClr val="FCDDE8"/>
              </a:gs>
              <a:gs pos="14000">
                <a:srgbClr val="FDCDDE"/>
              </a:gs>
              <a:gs pos="0">
                <a:srgbClr val="FEB3CE"/>
              </a:gs>
              <a:gs pos="100000">
                <a:srgbClr val="FBFBF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-140678"/>
            <a:ext cx="12192000" cy="3798277"/>
          </a:xfrm>
          <a:prstGeom prst="rect">
            <a:avLst/>
          </a:prstGeom>
          <a:gradFill>
            <a:gsLst>
              <a:gs pos="24000">
                <a:srgbClr val="FCDFE9"/>
              </a:gs>
              <a:gs pos="12000">
                <a:srgbClr val="FDD1E1"/>
              </a:gs>
              <a:gs pos="0">
                <a:srgbClr val="FEB3CE"/>
              </a:gs>
              <a:gs pos="100000">
                <a:srgbClr val="FBFBF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70" y="2454305"/>
            <a:ext cx="375999" cy="33913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024" y="3824671"/>
            <a:ext cx="220956" cy="19929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807" y="2306092"/>
            <a:ext cx="328646" cy="29642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211" y="4788070"/>
            <a:ext cx="347191" cy="31315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589" y="2571317"/>
            <a:ext cx="411982" cy="37159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514" y="2468802"/>
            <a:ext cx="1518158" cy="202421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659" y="2468802"/>
            <a:ext cx="1709825" cy="204055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62593" y="2554021"/>
            <a:ext cx="34662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00B0F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Part III</a:t>
            </a:r>
          </a:p>
          <a:p>
            <a:pPr algn="ctr"/>
            <a:r>
              <a:rPr lang="zh-CN" altLang="en-US" sz="6000" dirty="0" smtClean="0">
                <a:solidFill>
                  <a:srgbClr val="00B0F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技术实现</a:t>
            </a:r>
            <a:endParaRPr lang="en-US" altLang="zh-CN" sz="6000" dirty="0" smtClean="0">
              <a:solidFill>
                <a:srgbClr val="00B0F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475709" y="4788070"/>
            <a:ext cx="217204" cy="19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2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圆角矩形 42"/>
          <p:cNvSpPr/>
          <p:nvPr/>
        </p:nvSpPr>
        <p:spPr>
          <a:xfrm>
            <a:off x="1" y="0"/>
            <a:ext cx="12192000" cy="105664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0000">
                <a:srgbClr val="FDBED5"/>
              </a:gs>
              <a:gs pos="0">
                <a:schemeClr val="accent3">
                  <a:lumMod val="5000"/>
                  <a:lumOff val="95000"/>
                </a:schemeClr>
              </a:gs>
              <a:gs pos="100000">
                <a:srgbClr val="FEB3CE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1076960" y="984738"/>
            <a:ext cx="0" cy="5873262"/>
          </a:xfrm>
          <a:prstGeom prst="line">
            <a:avLst/>
          </a:prstGeom>
          <a:ln w="79375">
            <a:solidFill>
              <a:srgbClr val="FEB3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878840" y="838200"/>
            <a:ext cx="381000" cy="381000"/>
          </a:xfrm>
          <a:prstGeom prst="ellipse">
            <a:avLst/>
          </a:prstGeom>
          <a:solidFill>
            <a:srgbClr val="FEB3CE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82701" y="327839"/>
            <a:ext cx="318516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技 术 实 现</a:t>
            </a:r>
            <a:endParaRPr lang="zh-CN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853" y="1343534"/>
            <a:ext cx="1125746" cy="1702808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795" y="1342503"/>
            <a:ext cx="1268102" cy="1783272"/>
          </a:xfrm>
          <a:prstGeom prst="rect">
            <a:avLst/>
          </a:prstGeom>
        </p:spPr>
      </p:pic>
      <p:grpSp>
        <p:nvGrpSpPr>
          <p:cNvPr id="72" name="组合 71"/>
          <p:cNvGrpSpPr/>
          <p:nvPr/>
        </p:nvGrpSpPr>
        <p:grpSpPr>
          <a:xfrm>
            <a:off x="4719926" y="2044417"/>
            <a:ext cx="427258" cy="1017148"/>
            <a:chOff x="4775846" y="1734844"/>
            <a:chExt cx="427258" cy="1017148"/>
          </a:xfrm>
        </p:grpSpPr>
        <p:grpSp>
          <p:nvGrpSpPr>
            <p:cNvPr id="71" name="组合 70"/>
            <p:cNvGrpSpPr/>
            <p:nvPr/>
          </p:nvGrpSpPr>
          <p:grpSpPr>
            <a:xfrm>
              <a:off x="4775846" y="2299458"/>
              <a:ext cx="422388" cy="452534"/>
              <a:chOff x="4642373" y="2072639"/>
              <a:chExt cx="422388" cy="452534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4642373" y="2072639"/>
                <a:ext cx="422388" cy="98435"/>
                <a:chOff x="4381081" y="3255666"/>
                <a:chExt cx="2723104" cy="231168"/>
              </a:xfrm>
            </p:grpSpPr>
            <p:sp>
              <p:nvSpPr>
                <p:cNvPr id="50" name="圆角矩形 49"/>
                <p:cNvSpPr/>
                <p:nvPr/>
              </p:nvSpPr>
              <p:spPr>
                <a:xfrm>
                  <a:off x="4381081" y="3255666"/>
                  <a:ext cx="2723104" cy="231168"/>
                </a:xfrm>
                <a:prstGeom prst="roundRect">
                  <a:avLst/>
                </a:prstGeom>
                <a:solidFill>
                  <a:srgbClr val="FBFBFB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圆角矩形 50"/>
                <p:cNvSpPr/>
                <p:nvPr/>
              </p:nvSpPr>
              <p:spPr>
                <a:xfrm>
                  <a:off x="4381081" y="3263872"/>
                  <a:ext cx="1798656" cy="222962"/>
                </a:xfrm>
                <a:prstGeom prst="roundRect">
                  <a:avLst/>
                </a:prstGeom>
                <a:solidFill>
                  <a:srgbClr val="FFDDA6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3" name="组合 52"/>
              <p:cNvGrpSpPr/>
              <p:nvPr/>
            </p:nvGrpSpPr>
            <p:grpSpPr>
              <a:xfrm>
                <a:off x="4642373" y="2190672"/>
                <a:ext cx="422388" cy="98435"/>
                <a:chOff x="4381081" y="3255666"/>
                <a:chExt cx="2723104" cy="231168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>
                  <a:off x="4381081" y="3255666"/>
                  <a:ext cx="2723104" cy="231168"/>
                </a:xfrm>
                <a:prstGeom prst="roundRect">
                  <a:avLst/>
                </a:prstGeom>
                <a:solidFill>
                  <a:srgbClr val="FBFBFB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>
                  <a:off x="4381081" y="3263872"/>
                  <a:ext cx="1798656" cy="222962"/>
                </a:xfrm>
                <a:prstGeom prst="roundRect">
                  <a:avLst/>
                </a:prstGeom>
                <a:solidFill>
                  <a:srgbClr val="FFDDA6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4642373" y="2308705"/>
                <a:ext cx="422388" cy="98435"/>
                <a:chOff x="4381081" y="3255666"/>
                <a:chExt cx="2723104" cy="231168"/>
              </a:xfrm>
            </p:grpSpPr>
            <p:sp>
              <p:nvSpPr>
                <p:cNvPr id="57" name="圆角矩形 56"/>
                <p:cNvSpPr/>
                <p:nvPr/>
              </p:nvSpPr>
              <p:spPr>
                <a:xfrm>
                  <a:off x="4381081" y="3255666"/>
                  <a:ext cx="2723104" cy="231168"/>
                </a:xfrm>
                <a:prstGeom prst="roundRect">
                  <a:avLst/>
                </a:prstGeom>
                <a:solidFill>
                  <a:srgbClr val="FBFBFB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圆角矩形 57"/>
                <p:cNvSpPr/>
                <p:nvPr/>
              </p:nvSpPr>
              <p:spPr>
                <a:xfrm>
                  <a:off x="4381081" y="3263872"/>
                  <a:ext cx="1798656" cy="222962"/>
                </a:xfrm>
                <a:prstGeom prst="roundRect">
                  <a:avLst/>
                </a:prstGeom>
                <a:solidFill>
                  <a:srgbClr val="FFDDA6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9" name="组合 58"/>
              <p:cNvGrpSpPr/>
              <p:nvPr/>
            </p:nvGrpSpPr>
            <p:grpSpPr>
              <a:xfrm>
                <a:off x="4642373" y="2426738"/>
                <a:ext cx="422388" cy="98435"/>
                <a:chOff x="4381081" y="3255666"/>
                <a:chExt cx="2723104" cy="231168"/>
              </a:xfrm>
            </p:grpSpPr>
            <p:sp>
              <p:nvSpPr>
                <p:cNvPr id="60" name="圆角矩形 59"/>
                <p:cNvSpPr/>
                <p:nvPr/>
              </p:nvSpPr>
              <p:spPr>
                <a:xfrm>
                  <a:off x="4381081" y="3255666"/>
                  <a:ext cx="2723104" cy="231168"/>
                </a:xfrm>
                <a:prstGeom prst="roundRect">
                  <a:avLst/>
                </a:prstGeom>
                <a:solidFill>
                  <a:srgbClr val="FBFBFB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圆角矩形 60"/>
                <p:cNvSpPr/>
                <p:nvPr/>
              </p:nvSpPr>
              <p:spPr>
                <a:xfrm>
                  <a:off x="4381081" y="3263872"/>
                  <a:ext cx="1798656" cy="222962"/>
                </a:xfrm>
                <a:prstGeom prst="roundRect">
                  <a:avLst/>
                </a:prstGeom>
                <a:solidFill>
                  <a:srgbClr val="FFDDA6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2" name="组合 61"/>
            <p:cNvGrpSpPr/>
            <p:nvPr/>
          </p:nvGrpSpPr>
          <p:grpSpPr>
            <a:xfrm rot="20519636">
              <a:off x="4780716" y="2134294"/>
              <a:ext cx="422388" cy="98435"/>
              <a:chOff x="4381081" y="3255666"/>
              <a:chExt cx="2723104" cy="231168"/>
            </a:xfrm>
          </p:grpSpPr>
          <p:sp>
            <p:nvSpPr>
              <p:cNvPr id="63" name="圆角矩形 62"/>
              <p:cNvSpPr/>
              <p:nvPr/>
            </p:nvSpPr>
            <p:spPr>
              <a:xfrm>
                <a:off x="4381081" y="3255666"/>
                <a:ext cx="2723104" cy="231168"/>
              </a:xfrm>
              <a:prstGeom prst="roundRect">
                <a:avLst/>
              </a:prstGeom>
              <a:solidFill>
                <a:srgbClr val="FBFBFB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4381081" y="3263872"/>
                <a:ext cx="1798656" cy="222962"/>
              </a:xfrm>
              <a:prstGeom prst="roundRect">
                <a:avLst/>
              </a:prstGeom>
              <a:solidFill>
                <a:srgbClr val="FFDDA6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 rot="17690137">
              <a:off x="4713071" y="1896820"/>
              <a:ext cx="422388" cy="98435"/>
              <a:chOff x="4381081" y="3255666"/>
              <a:chExt cx="2723104" cy="231168"/>
            </a:xfrm>
          </p:grpSpPr>
          <p:sp>
            <p:nvSpPr>
              <p:cNvPr id="66" name="圆角矩形 65"/>
              <p:cNvSpPr/>
              <p:nvPr/>
            </p:nvSpPr>
            <p:spPr>
              <a:xfrm>
                <a:off x="4381081" y="3255666"/>
                <a:ext cx="2723104" cy="231168"/>
              </a:xfrm>
              <a:prstGeom prst="roundRect">
                <a:avLst/>
              </a:prstGeom>
              <a:solidFill>
                <a:srgbClr val="FBFBFB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4381081" y="3263872"/>
                <a:ext cx="1798656" cy="222962"/>
              </a:xfrm>
              <a:prstGeom prst="roundRect">
                <a:avLst/>
              </a:prstGeom>
              <a:solidFill>
                <a:srgbClr val="FFDDA6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 rot="2283143">
            <a:off x="4019080" y="2294590"/>
            <a:ext cx="422388" cy="98435"/>
            <a:chOff x="4381081" y="3255666"/>
            <a:chExt cx="2723104" cy="231168"/>
          </a:xfrm>
        </p:grpSpPr>
        <p:sp>
          <p:nvSpPr>
            <p:cNvPr id="69" name="圆角矩形 68"/>
            <p:cNvSpPr/>
            <p:nvPr/>
          </p:nvSpPr>
          <p:spPr>
            <a:xfrm>
              <a:off x="4381081" y="3255666"/>
              <a:ext cx="2723104" cy="231168"/>
            </a:xfrm>
            <a:prstGeom prst="roundRect">
              <a:avLst/>
            </a:prstGeom>
            <a:solidFill>
              <a:srgbClr val="FBFBF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4381081" y="3263872"/>
              <a:ext cx="1798656" cy="222962"/>
            </a:xfrm>
            <a:prstGeom prst="roundRect">
              <a:avLst/>
            </a:prstGeom>
            <a:solidFill>
              <a:srgbClr val="FFDDA6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 rot="19252587">
            <a:off x="3766648" y="2658249"/>
            <a:ext cx="422388" cy="98435"/>
            <a:chOff x="4381081" y="3255666"/>
            <a:chExt cx="2723104" cy="231168"/>
          </a:xfrm>
        </p:grpSpPr>
        <p:sp>
          <p:nvSpPr>
            <p:cNvPr id="74" name="圆角矩形 73"/>
            <p:cNvSpPr/>
            <p:nvPr/>
          </p:nvSpPr>
          <p:spPr>
            <a:xfrm>
              <a:off x="4381081" y="3255666"/>
              <a:ext cx="2723104" cy="231168"/>
            </a:xfrm>
            <a:prstGeom prst="roundRect">
              <a:avLst/>
            </a:prstGeom>
            <a:solidFill>
              <a:srgbClr val="FBFBF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4381081" y="3263872"/>
              <a:ext cx="1798656" cy="222962"/>
            </a:xfrm>
            <a:prstGeom prst="roundRect">
              <a:avLst/>
            </a:prstGeom>
            <a:solidFill>
              <a:srgbClr val="FFDDA6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5423080" y="3012347"/>
            <a:ext cx="1919235" cy="33855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www.bilibili.com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 rot="2113272">
            <a:off x="3915475" y="3130224"/>
            <a:ext cx="422388" cy="98435"/>
            <a:chOff x="4381081" y="3255666"/>
            <a:chExt cx="2723104" cy="231168"/>
          </a:xfrm>
        </p:grpSpPr>
        <p:sp>
          <p:nvSpPr>
            <p:cNvPr id="78" name="圆角矩形 77"/>
            <p:cNvSpPr/>
            <p:nvPr/>
          </p:nvSpPr>
          <p:spPr>
            <a:xfrm>
              <a:off x="4381081" y="3255666"/>
              <a:ext cx="2723104" cy="231168"/>
            </a:xfrm>
            <a:prstGeom prst="roundRect">
              <a:avLst/>
            </a:prstGeom>
            <a:solidFill>
              <a:srgbClr val="FBFBF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4381081" y="3263872"/>
              <a:ext cx="1798656" cy="222962"/>
            </a:xfrm>
            <a:prstGeom prst="roundRect">
              <a:avLst/>
            </a:prstGeom>
            <a:solidFill>
              <a:srgbClr val="FFDDA6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107" y="4207580"/>
            <a:ext cx="1136739" cy="709972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92" b="96793" l="3390" r="96893">
                        <a14:foregroundMark x1="48588" y1="11953" x2="48588" y2="11953"/>
                        <a14:foregroundMark x1="65537" y1="11953" x2="65537" y2="11953"/>
                        <a14:foregroundMark x1="49718" y1="10787" x2="47458" y2="10204"/>
                        <a14:foregroundMark x1="33333" y1="8455" x2="33333" y2="8455"/>
                        <a14:foregroundMark x1="32203" y1="9038" x2="32203" y2="9038"/>
                        <a14:foregroundMark x1="30791" y1="9038" x2="30791" y2="9038"/>
                        <a14:foregroundMark x1="30508" y1="8746" x2="33333" y2="9038"/>
                        <a14:foregroundMark x1="36723" y1="10787" x2="41525" y2="13120"/>
                        <a14:foregroundMark x1="42373" y1="13703" x2="43503" y2="13703"/>
                        <a14:foregroundMark x1="47175" y1="13703" x2="48588" y2="137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537180" y="4140859"/>
            <a:ext cx="842100" cy="353588"/>
          </a:xfrm>
          <a:prstGeom prst="rect">
            <a:avLst/>
          </a:prstGeom>
        </p:spPr>
      </p:pic>
      <p:grpSp>
        <p:nvGrpSpPr>
          <p:cNvPr id="83" name="组合 82"/>
          <p:cNvGrpSpPr/>
          <p:nvPr/>
        </p:nvGrpSpPr>
        <p:grpSpPr>
          <a:xfrm rot="20952973">
            <a:off x="3766648" y="4044603"/>
            <a:ext cx="422388" cy="98435"/>
            <a:chOff x="4381081" y="3255666"/>
            <a:chExt cx="2723104" cy="231168"/>
          </a:xfrm>
        </p:grpSpPr>
        <p:sp>
          <p:nvSpPr>
            <p:cNvPr id="84" name="圆角矩形 83"/>
            <p:cNvSpPr/>
            <p:nvPr/>
          </p:nvSpPr>
          <p:spPr>
            <a:xfrm>
              <a:off x="4381081" y="3255666"/>
              <a:ext cx="2723104" cy="231168"/>
            </a:xfrm>
            <a:prstGeom prst="roundRect">
              <a:avLst/>
            </a:prstGeom>
            <a:solidFill>
              <a:srgbClr val="FBFBF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4381081" y="3263872"/>
              <a:ext cx="1798656" cy="222962"/>
            </a:xfrm>
            <a:prstGeom prst="roundRect">
              <a:avLst/>
            </a:prstGeom>
            <a:solidFill>
              <a:srgbClr val="FFDDA6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 rot="557171">
            <a:off x="3804619" y="3594684"/>
            <a:ext cx="422388" cy="98435"/>
            <a:chOff x="4381081" y="3255666"/>
            <a:chExt cx="2723104" cy="231168"/>
          </a:xfrm>
        </p:grpSpPr>
        <p:sp>
          <p:nvSpPr>
            <p:cNvPr id="87" name="圆角矩形 86"/>
            <p:cNvSpPr/>
            <p:nvPr/>
          </p:nvSpPr>
          <p:spPr>
            <a:xfrm>
              <a:off x="4381081" y="3255666"/>
              <a:ext cx="2723104" cy="231168"/>
            </a:xfrm>
            <a:prstGeom prst="roundRect">
              <a:avLst/>
            </a:prstGeom>
            <a:solidFill>
              <a:srgbClr val="FBFBF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4381081" y="3263872"/>
              <a:ext cx="1798656" cy="222962"/>
            </a:xfrm>
            <a:prstGeom prst="roundRect">
              <a:avLst/>
            </a:prstGeom>
            <a:solidFill>
              <a:srgbClr val="FFDDA6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2939639" y="3167914"/>
            <a:ext cx="1103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视频信息数据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9535887" y="3341452"/>
            <a:ext cx="1238092" cy="2579085"/>
            <a:chOff x="9455500" y="2467945"/>
            <a:chExt cx="1238092" cy="2579085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5500" y="3226307"/>
              <a:ext cx="1238092" cy="1820723"/>
            </a:xfrm>
            <a:prstGeom prst="rect">
              <a:avLst/>
            </a:prstGeom>
          </p:spPr>
        </p:pic>
        <p:cxnSp>
          <p:nvCxnSpPr>
            <p:cNvPr id="91" name="直接连接符 90"/>
            <p:cNvCxnSpPr/>
            <p:nvPr/>
          </p:nvCxnSpPr>
          <p:spPr>
            <a:xfrm flipV="1">
              <a:off x="9676563" y="3139518"/>
              <a:ext cx="0" cy="828466"/>
            </a:xfrm>
            <a:prstGeom prst="line">
              <a:avLst/>
            </a:prstGeom>
            <a:ln w="19050" cap="rnd">
              <a:gradFill>
                <a:gsLst>
                  <a:gs pos="37000">
                    <a:srgbClr val="ACACAC"/>
                  </a:gs>
                  <a:gs pos="48000">
                    <a:srgbClr val="C8C8C8"/>
                  </a:gs>
                  <a:gs pos="21000">
                    <a:srgbClr val="909090"/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BFBF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V="1">
              <a:off x="9971203" y="2467945"/>
              <a:ext cx="0" cy="1417339"/>
            </a:xfrm>
            <a:prstGeom prst="line">
              <a:avLst/>
            </a:prstGeom>
            <a:ln w="19050" cap="rnd">
              <a:gradFill>
                <a:gsLst>
                  <a:gs pos="53000">
                    <a:srgbClr val="ACACAC"/>
                  </a:gs>
                  <a:gs pos="67000">
                    <a:srgbClr val="C8C8C8"/>
                  </a:gs>
                  <a:gs pos="34000">
                    <a:srgbClr val="909090"/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BFBF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V="1">
              <a:off x="10519843" y="3748525"/>
              <a:ext cx="8825" cy="575385"/>
            </a:xfrm>
            <a:prstGeom prst="line">
              <a:avLst/>
            </a:prstGeom>
            <a:ln w="19050" cap="rnd">
              <a:gradFill>
                <a:gsLst>
                  <a:gs pos="33000">
                    <a:srgbClr val="ACACAC"/>
                  </a:gs>
                  <a:gs pos="42000">
                    <a:srgbClr val="C8C8C8"/>
                  </a:gs>
                  <a:gs pos="18000">
                    <a:srgbClr val="909090"/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BFBF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V="1">
              <a:off x="9455500" y="2727064"/>
              <a:ext cx="0" cy="1489130"/>
            </a:xfrm>
            <a:prstGeom prst="line">
              <a:avLst/>
            </a:prstGeom>
            <a:ln w="19050" cap="rnd">
              <a:gradFill>
                <a:gsLst>
                  <a:gs pos="53000">
                    <a:srgbClr val="ACACAC"/>
                  </a:gs>
                  <a:gs pos="67000">
                    <a:srgbClr val="C8C8C8"/>
                  </a:gs>
                  <a:gs pos="34000">
                    <a:srgbClr val="909090"/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BFBF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V="1">
              <a:off x="10448723" y="2605176"/>
              <a:ext cx="0" cy="520601"/>
            </a:xfrm>
            <a:prstGeom prst="line">
              <a:avLst/>
            </a:prstGeom>
            <a:ln w="19050" cap="rnd">
              <a:gradFill>
                <a:gsLst>
                  <a:gs pos="53000">
                    <a:srgbClr val="ACACAC"/>
                  </a:gs>
                  <a:gs pos="67000">
                    <a:srgbClr val="C8C8C8"/>
                  </a:gs>
                  <a:gs pos="34000">
                    <a:srgbClr val="909090"/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BFBF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104"/>
          <p:cNvGrpSpPr/>
          <p:nvPr/>
        </p:nvGrpSpPr>
        <p:grpSpPr>
          <a:xfrm rot="20940002">
            <a:off x="8188544" y="2106277"/>
            <a:ext cx="422388" cy="98435"/>
            <a:chOff x="4381081" y="3255666"/>
            <a:chExt cx="2723104" cy="231168"/>
          </a:xfrm>
        </p:grpSpPr>
        <p:sp>
          <p:nvSpPr>
            <p:cNvPr id="106" name="圆角矩形 105"/>
            <p:cNvSpPr/>
            <p:nvPr/>
          </p:nvSpPr>
          <p:spPr>
            <a:xfrm>
              <a:off x="4381081" y="3255666"/>
              <a:ext cx="2723104" cy="231168"/>
            </a:xfrm>
            <a:prstGeom prst="roundRect">
              <a:avLst/>
            </a:prstGeom>
            <a:solidFill>
              <a:srgbClr val="FBFBF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圆角矩形 106"/>
            <p:cNvSpPr/>
            <p:nvPr/>
          </p:nvSpPr>
          <p:spPr>
            <a:xfrm>
              <a:off x="4381081" y="3263872"/>
              <a:ext cx="1798656" cy="222962"/>
            </a:xfrm>
            <a:prstGeom prst="roundRect">
              <a:avLst/>
            </a:prstGeom>
            <a:solidFill>
              <a:srgbClr val="FFDDA6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8" name="组合 107"/>
          <p:cNvGrpSpPr/>
          <p:nvPr/>
        </p:nvGrpSpPr>
        <p:grpSpPr>
          <a:xfrm rot="2283143">
            <a:off x="8445738" y="2563307"/>
            <a:ext cx="422388" cy="98435"/>
            <a:chOff x="4381081" y="3255666"/>
            <a:chExt cx="2723104" cy="231168"/>
          </a:xfrm>
        </p:grpSpPr>
        <p:sp>
          <p:nvSpPr>
            <p:cNvPr id="109" name="圆角矩形 108"/>
            <p:cNvSpPr/>
            <p:nvPr/>
          </p:nvSpPr>
          <p:spPr>
            <a:xfrm>
              <a:off x="4381081" y="3255666"/>
              <a:ext cx="2723104" cy="231168"/>
            </a:xfrm>
            <a:prstGeom prst="roundRect">
              <a:avLst/>
            </a:prstGeom>
            <a:solidFill>
              <a:srgbClr val="FBFBF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圆角矩形 109"/>
            <p:cNvSpPr/>
            <p:nvPr/>
          </p:nvSpPr>
          <p:spPr>
            <a:xfrm>
              <a:off x="4381081" y="3263872"/>
              <a:ext cx="1798656" cy="222962"/>
            </a:xfrm>
            <a:prstGeom prst="roundRect">
              <a:avLst/>
            </a:prstGeom>
            <a:solidFill>
              <a:srgbClr val="FFDDA6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1" name="组合 110"/>
          <p:cNvGrpSpPr/>
          <p:nvPr/>
        </p:nvGrpSpPr>
        <p:grpSpPr>
          <a:xfrm rot="19631499">
            <a:off x="9025348" y="3232355"/>
            <a:ext cx="422388" cy="98435"/>
            <a:chOff x="4381081" y="3255666"/>
            <a:chExt cx="2723104" cy="231168"/>
          </a:xfrm>
        </p:grpSpPr>
        <p:sp>
          <p:nvSpPr>
            <p:cNvPr id="112" name="圆角矩形 111"/>
            <p:cNvSpPr/>
            <p:nvPr/>
          </p:nvSpPr>
          <p:spPr>
            <a:xfrm>
              <a:off x="4381081" y="3255666"/>
              <a:ext cx="2723104" cy="231168"/>
            </a:xfrm>
            <a:prstGeom prst="roundRect">
              <a:avLst/>
            </a:prstGeom>
            <a:solidFill>
              <a:srgbClr val="FBFBF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圆角矩形 112"/>
            <p:cNvSpPr/>
            <p:nvPr/>
          </p:nvSpPr>
          <p:spPr>
            <a:xfrm>
              <a:off x="4381081" y="3263872"/>
              <a:ext cx="1798656" cy="222962"/>
            </a:xfrm>
            <a:prstGeom prst="roundRect">
              <a:avLst/>
            </a:prstGeom>
            <a:solidFill>
              <a:srgbClr val="FFDDA6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4" name="文本框 113"/>
          <p:cNvSpPr txBox="1"/>
          <p:nvPr/>
        </p:nvSpPr>
        <p:spPr>
          <a:xfrm>
            <a:off x="9425867" y="2225735"/>
            <a:ext cx="1103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用户信息数据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15" name="图片 114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" b="98667" l="1676" r="95531">
                        <a14:foregroundMark x1="50559" y1="16000" x2="50559" y2="16000"/>
                        <a14:foregroundMark x1="46927" y1="37333" x2="46927" y2="37333"/>
                        <a14:foregroundMark x1="48324" y1="35667" x2="48324" y2="35667"/>
                        <a14:foregroundMark x1="31285" y1="24333" x2="31285" y2="24333"/>
                        <a14:foregroundMark x1="27095" y1="24333" x2="27095" y2="24333"/>
                        <a14:foregroundMark x1="26257" y1="25667" x2="26257" y2="25667"/>
                        <a14:foregroundMark x1="30447" y1="26667" x2="30447" y2="26667"/>
                        <a14:foregroundMark x1="31844" y1="27000" x2="31844" y2="27000"/>
                        <a14:foregroundMark x1="34916" y1="26667" x2="34916" y2="26667"/>
                        <a14:foregroundMark x1="35754" y1="26333" x2="35754" y2="26333"/>
                        <a14:foregroundMark x1="36592" y1="23000" x2="36592" y2="23000"/>
                        <a14:foregroundMark x1="36034" y1="22667" x2="35754" y2="22667"/>
                        <a14:foregroundMark x1="48045" y1="13333" x2="48045" y2="13333"/>
                        <a14:foregroundMark x1="48045" y1="13333" x2="48045" y2="13333"/>
                        <a14:foregroundMark x1="48045" y1="14000" x2="48045" y2="14000"/>
                        <a14:foregroundMark x1="47765" y1="15333" x2="47765" y2="15333"/>
                        <a14:foregroundMark x1="48324" y1="15667" x2="48324" y2="15667"/>
                        <a14:foregroundMark x1="49441" y1="35333" x2="49441" y2="35333"/>
                        <a14:foregroundMark x1="50000" y1="35667" x2="50000" y2="35667"/>
                        <a14:foregroundMark x1="51676" y1="35333" x2="51676" y2="35333"/>
                        <a14:foregroundMark x1="51676" y1="35000" x2="51676" y2="3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6869" y="4181684"/>
            <a:ext cx="1199818" cy="1005080"/>
          </a:xfrm>
          <a:prstGeom prst="rect">
            <a:avLst/>
          </a:prstGeom>
        </p:spPr>
      </p:pic>
      <p:sp>
        <p:nvSpPr>
          <p:cNvPr id="116" name="文本框 115"/>
          <p:cNvSpPr txBox="1"/>
          <p:nvPr/>
        </p:nvSpPr>
        <p:spPr>
          <a:xfrm>
            <a:off x="5198764" y="5152424"/>
            <a:ext cx="2096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Redis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存储视频播放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URL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7" name="右箭头 116"/>
          <p:cNvSpPr/>
          <p:nvPr/>
        </p:nvSpPr>
        <p:spPr>
          <a:xfrm>
            <a:off x="4571142" y="4317653"/>
            <a:ext cx="703155" cy="44113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117"/>
          <p:cNvSpPr txBox="1"/>
          <p:nvPr/>
        </p:nvSpPr>
        <p:spPr>
          <a:xfrm>
            <a:off x="2570565" y="4943447"/>
            <a:ext cx="209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视频信息爬虫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19" name="图片 1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2988">
            <a:off x="2411882" y="5157955"/>
            <a:ext cx="1582527" cy="1345148"/>
          </a:xfrm>
          <a:prstGeom prst="rect">
            <a:avLst/>
          </a:prstGeom>
        </p:spPr>
      </p:pic>
      <p:grpSp>
        <p:nvGrpSpPr>
          <p:cNvPr id="121" name="组合 120"/>
          <p:cNvGrpSpPr/>
          <p:nvPr/>
        </p:nvGrpSpPr>
        <p:grpSpPr>
          <a:xfrm rot="16200000">
            <a:off x="6035584" y="6270297"/>
            <a:ext cx="422388" cy="98435"/>
            <a:chOff x="4381081" y="3255666"/>
            <a:chExt cx="2723104" cy="231168"/>
          </a:xfrm>
        </p:grpSpPr>
        <p:sp>
          <p:nvSpPr>
            <p:cNvPr id="122" name="圆角矩形 121"/>
            <p:cNvSpPr/>
            <p:nvPr/>
          </p:nvSpPr>
          <p:spPr>
            <a:xfrm>
              <a:off x="4381081" y="3255666"/>
              <a:ext cx="2723104" cy="231168"/>
            </a:xfrm>
            <a:prstGeom prst="roundRect">
              <a:avLst/>
            </a:prstGeom>
            <a:solidFill>
              <a:srgbClr val="FBFBFB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圆角矩形 122"/>
            <p:cNvSpPr/>
            <p:nvPr/>
          </p:nvSpPr>
          <p:spPr>
            <a:xfrm>
              <a:off x="4381081" y="3263872"/>
              <a:ext cx="1798656" cy="222962"/>
            </a:xfrm>
            <a:prstGeom prst="roundRect">
              <a:avLst/>
            </a:prstGeom>
            <a:solidFill>
              <a:srgbClr val="FFDDA6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8929474" y="6066492"/>
            <a:ext cx="209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用户信息爬虫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6299490" y="5920537"/>
            <a:ext cx="1646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使用流水线方式向下传送数据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933183" y="2048104"/>
            <a:ext cx="268043" cy="268043"/>
          </a:xfrm>
          <a:prstGeom prst="ellipse">
            <a:avLst/>
          </a:prstGeom>
          <a:solidFill>
            <a:srgbClr val="FEB3CE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1383097" y="1924661"/>
            <a:ext cx="150782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数据获取</a:t>
            </a:r>
            <a:endParaRPr lang="zh-CN" altLang="en-US" sz="32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8150305" y="4684224"/>
            <a:ext cx="1326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用户爬虫使用多进程，加快爬取速度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407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1296</Words>
  <Application>Microsoft Office PowerPoint</Application>
  <PresentationFormat>宽屏</PresentationFormat>
  <Paragraphs>157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Microsoft YaHei UI</vt:lpstr>
      <vt:lpstr>等线</vt:lpstr>
      <vt:lpstr>等线 Light</vt:lpstr>
      <vt:lpstr>黑体</vt:lpstr>
      <vt:lpstr>华文彩云</vt:lpstr>
      <vt:lpstr>华文琥珀</vt:lpstr>
      <vt:lpstr>Arial</vt:lpstr>
      <vt:lpstr>Corbel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卓然</dc:creator>
  <cp:lastModifiedBy>李 卓然</cp:lastModifiedBy>
  <cp:revision>336</cp:revision>
  <dcterms:created xsi:type="dcterms:W3CDTF">2019-07-06T09:08:37Z</dcterms:created>
  <dcterms:modified xsi:type="dcterms:W3CDTF">2019-07-08T13:11:10Z</dcterms:modified>
</cp:coreProperties>
</file>