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65" r:id="rId5"/>
    <p:sldId id="281" r:id="rId6"/>
    <p:sldId id="284" r:id="rId7"/>
    <p:sldId id="285" r:id="rId8"/>
    <p:sldId id="283" r:id="rId9"/>
    <p:sldId id="273" r:id="rId10"/>
    <p:sldId id="288" r:id="rId11"/>
    <p:sldId id="279"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420000"/>
    <a:srgbClr val="5C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6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295D5-9122-49EE-A507-B95F1205DDC9}" type="datetimeFigureOut">
              <a:rPr lang="zh-CN" altLang="en-US" smtClean="0"/>
              <a:t>2020/4/5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0071A-3EFF-46E8-829B-A00C391D3CBB}" type="slidenum">
              <a:rPr lang="zh-CN" altLang="en-US" smtClean="0"/>
              <a:t>‹#›</a:t>
            </a:fld>
            <a:endParaRPr lang="zh-CN" altLang="en-US"/>
          </a:p>
        </p:txBody>
      </p:sp>
    </p:spTree>
    <p:extLst>
      <p:ext uri="{BB962C8B-B14F-4D97-AF65-F5344CB8AC3E}">
        <p14:creationId xmlns:p14="http://schemas.microsoft.com/office/powerpoint/2010/main" val="129037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1</a:t>
            </a:fld>
            <a:endParaRPr lang="zh-CN" altLang="en-US"/>
          </a:p>
        </p:txBody>
      </p:sp>
    </p:spTree>
    <p:extLst>
      <p:ext uri="{BB962C8B-B14F-4D97-AF65-F5344CB8AC3E}">
        <p14:creationId xmlns:p14="http://schemas.microsoft.com/office/powerpoint/2010/main" val="3408071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10</a:t>
            </a:fld>
            <a:endParaRPr lang="zh-CN" altLang="en-US"/>
          </a:p>
        </p:txBody>
      </p:sp>
    </p:spTree>
    <p:extLst>
      <p:ext uri="{BB962C8B-B14F-4D97-AF65-F5344CB8AC3E}">
        <p14:creationId xmlns:p14="http://schemas.microsoft.com/office/powerpoint/2010/main" val="86206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11</a:t>
            </a:fld>
            <a:endParaRPr lang="zh-CN" altLang="en-US"/>
          </a:p>
        </p:txBody>
      </p:sp>
    </p:spTree>
    <p:extLst>
      <p:ext uri="{BB962C8B-B14F-4D97-AF65-F5344CB8AC3E}">
        <p14:creationId xmlns:p14="http://schemas.microsoft.com/office/powerpoint/2010/main" val="319296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2</a:t>
            </a:fld>
            <a:endParaRPr lang="zh-CN" altLang="en-US"/>
          </a:p>
        </p:txBody>
      </p:sp>
    </p:spTree>
    <p:extLst>
      <p:ext uri="{BB962C8B-B14F-4D97-AF65-F5344CB8AC3E}">
        <p14:creationId xmlns:p14="http://schemas.microsoft.com/office/powerpoint/2010/main" val="189168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3</a:t>
            </a:fld>
            <a:endParaRPr lang="zh-CN" altLang="en-US"/>
          </a:p>
        </p:txBody>
      </p:sp>
    </p:spTree>
    <p:extLst>
      <p:ext uri="{BB962C8B-B14F-4D97-AF65-F5344CB8AC3E}">
        <p14:creationId xmlns:p14="http://schemas.microsoft.com/office/powerpoint/2010/main" val="200204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4</a:t>
            </a:fld>
            <a:endParaRPr lang="zh-CN" altLang="en-US"/>
          </a:p>
        </p:txBody>
      </p:sp>
    </p:spTree>
    <p:extLst>
      <p:ext uri="{BB962C8B-B14F-4D97-AF65-F5344CB8AC3E}">
        <p14:creationId xmlns:p14="http://schemas.microsoft.com/office/powerpoint/2010/main" val="103805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5</a:t>
            </a:fld>
            <a:endParaRPr lang="zh-CN" altLang="en-US"/>
          </a:p>
        </p:txBody>
      </p:sp>
    </p:spTree>
    <p:extLst>
      <p:ext uri="{BB962C8B-B14F-4D97-AF65-F5344CB8AC3E}">
        <p14:creationId xmlns:p14="http://schemas.microsoft.com/office/powerpoint/2010/main" val="50833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6</a:t>
            </a:fld>
            <a:endParaRPr lang="zh-CN" altLang="en-US"/>
          </a:p>
        </p:txBody>
      </p:sp>
    </p:spTree>
    <p:extLst>
      <p:ext uri="{BB962C8B-B14F-4D97-AF65-F5344CB8AC3E}">
        <p14:creationId xmlns:p14="http://schemas.microsoft.com/office/powerpoint/2010/main" val="206428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7</a:t>
            </a:fld>
            <a:endParaRPr lang="zh-CN" altLang="en-US"/>
          </a:p>
        </p:txBody>
      </p:sp>
    </p:spTree>
    <p:extLst>
      <p:ext uri="{BB962C8B-B14F-4D97-AF65-F5344CB8AC3E}">
        <p14:creationId xmlns:p14="http://schemas.microsoft.com/office/powerpoint/2010/main" val="3629928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8</a:t>
            </a:fld>
            <a:endParaRPr lang="zh-CN" altLang="en-US"/>
          </a:p>
        </p:txBody>
      </p:sp>
    </p:spTree>
    <p:extLst>
      <p:ext uri="{BB962C8B-B14F-4D97-AF65-F5344CB8AC3E}">
        <p14:creationId xmlns:p14="http://schemas.microsoft.com/office/powerpoint/2010/main" val="145003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0071A-3EFF-46E8-829B-A00C391D3CBB}" type="slidenum">
              <a:rPr lang="zh-CN" altLang="en-US" smtClean="0"/>
              <a:t>9</a:t>
            </a:fld>
            <a:endParaRPr lang="zh-CN" altLang="en-US"/>
          </a:p>
        </p:txBody>
      </p:sp>
    </p:spTree>
    <p:extLst>
      <p:ext uri="{BB962C8B-B14F-4D97-AF65-F5344CB8AC3E}">
        <p14:creationId xmlns:p14="http://schemas.microsoft.com/office/powerpoint/2010/main" val="152616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rcRect/>
          <a:stretch>
            <a:fillRect/>
          </a:stretch>
        </p:blipFill>
        <p:spPr bwMode="auto">
          <a:xfrm>
            <a:off x="0" y="0"/>
            <a:ext cx="12192000" cy="686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57419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30565696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24187784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23279913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3263829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rcRect/>
          <a:stretch>
            <a:fillRect/>
          </a:stretch>
        </p:blipFill>
        <p:spPr bwMode="auto">
          <a:xfrm>
            <a:off x="0" y="0"/>
            <a:ext cx="12192000" cy="686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userDrawn="1"/>
        </p:nvGrpSpPr>
        <p:grpSpPr>
          <a:xfrm>
            <a:off x="387592" y="276483"/>
            <a:ext cx="4020652" cy="762228"/>
            <a:chOff x="387592" y="276483"/>
            <a:chExt cx="4020652" cy="762228"/>
          </a:xfrm>
        </p:grpSpPr>
        <p:sp>
          <p:nvSpPr>
            <p:cNvPr id="7" name="文本框 3"/>
            <p:cNvSpPr txBox="1">
              <a:spLocks noChangeArrowheads="1"/>
            </p:cNvSpPr>
            <p:nvPr/>
          </p:nvSpPr>
          <p:spPr bwMode="auto">
            <a:xfrm>
              <a:off x="387592" y="276483"/>
              <a:ext cx="3417253" cy="523220"/>
            </a:xfrm>
            <a:prstGeom prst="rect">
              <a:avLst/>
            </a:prstGeom>
            <a:noFill/>
            <a:ln w="9525">
              <a:noFill/>
              <a:miter lim="800000"/>
            </a:ln>
          </p:spPr>
          <p:txBody>
            <a:bodyPr wrap="square">
              <a:spAutoFit/>
            </a:bodyPr>
            <a:lstStyle/>
            <a:p>
              <a:r>
                <a:rPr lang="zh-CN" altLang="en-US" sz="2800" b="1" dirty="0">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请输入标题内容</a:t>
              </a:r>
            </a:p>
          </p:txBody>
        </p:sp>
        <p:sp>
          <p:nvSpPr>
            <p:cNvPr id="8" name="文本框 7"/>
            <p:cNvSpPr txBox="1"/>
            <p:nvPr/>
          </p:nvSpPr>
          <p:spPr>
            <a:xfrm>
              <a:off x="387592" y="761712"/>
              <a:ext cx="4020652" cy="276999"/>
            </a:xfrm>
            <a:prstGeom prst="rect">
              <a:avLst/>
            </a:prstGeom>
            <a:noFill/>
          </p:spPr>
          <p:txBody>
            <a:bodyPr wrap="none" rtlCol="0">
              <a:spAutoFit/>
            </a:bodyPr>
            <a:lstStyle/>
            <a:p>
              <a:r>
                <a:rPr lang="en-US" altLang="zh-CN" sz="1200" dirty="0">
                  <a:solidFill>
                    <a:srgbClr val="760000"/>
                  </a:solidFill>
                  <a:latin typeface="微软雅黑" panose="020B0503020204020204" pitchFamily="34" charset="-122"/>
                  <a:ea typeface="微软雅黑" panose="020B0503020204020204" pitchFamily="34" charset="-122"/>
                  <a:cs typeface="Arial" panose="020B0604020202020204" pitchFamily="34" charset="0"/>
                </a:rPr>
                <a:t>THANK YOU FOR USING THE 588KU PPT TEMPLATE</a:t>
              </a:r>
              <a:endParaRPr lang="zh-CN" altLang="en-US" sz="1200" dirty="0">
                <a:solidFill>
                  <a:srgbClr val="76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9" name="组合 8"/>
          <p:cNvGrpSpPr/>
          <p:nvPr userDrawn="1"/>
        </p:nvGrpSpPr>
        <p:grpSpPr>
          <a:xfrm>
            <a:off x="831850" y="918845"/>
            <a:ext cx="10506075" cy="5389880"/>
            <a:chOff x="1295" y="1680"/>
            <a:chExt cx="16545" cy="7462"/>
          </a:xfrm>
        </p:grpSpPr>
        <p:cxnSp>
          <p:nvCxnSpPr>
            <p:cNvPr id="10" name="直接连接符 9"/>
            <p:cNvCxnSpPr/>
            <p:nvPr/>
          </p:nvCxnSpPr>
          <p:spPr>
            <a:xfrm>
              <a:off x="7547" y="1681"/>
              <a:ext cx="102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840" y="1680"/>
              <a:ext cx="0" cy="7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95" y="9142"/>
              <a:ext cx="165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295" y="5067"/>
              <a:ext cx="0" cy="4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082168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srcRect/>
          <a:stretch>
            <a:fillRect/>
          </a:stretch>
        </p:blipFill>
        <p:spPr bwMode="auto">
          <a:xfrm>
            <a:off x="-1" y="0"/>
            <a:ext cx="122004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43027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255669706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112231708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259702890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158926005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129423368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9FBE95-ADC0-485F-B315-8889AC5CAACF}" type="datetimeFigureOut">
              <a:rPr lang="zh-CN" altLang="en-US" smtClean="0"/>
              <a:t>2020/4/5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240871868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FBE95-ADC0-485F-B315-8889AC5CAACF}" type="datetimeFigureOut">
              <a:rPr lang="zh-CN" altLang="en-US" smtClean="0"/>
              <a:t>2020/4/5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0FFDE-3E3B-42A3-8260-01A9EE6521A8}" type="slidenum">
              <a:rPr lang="zh-CN" altLang="en-US" smtClean="0"/>
              <a:t>‹#›</a:t>
            </a:fld>
            <a:endParaRPr lang="zh-CN" altLang="en-US"/>
          </a:p>
        </p:txBody>
      </p:sp>
    </p:spTree>
    <p:extLst>
      <p:ext uri="{BB962C8B-B14F-4D97-AF65-F5344CB8AC3E}">
        <p14:creationId xmlns:p14="http://schemas.microsoft.com/office/powerpoint/2010/main" val="105427216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11765AF-92C7-4C87-915A-5B69B02E5008}"/>
              </a:ext>
            </a:extLst>
          </p:cNvPr>
          <p:cNvSpPr/>
          <p:nvPr/>
        </p:nvSpPr>
        <p:spPr>
          <a:xfrm>
            <a:off x="3390736" y="3798735"/>
            <a:ext cx="5410526" cy="2237160"/>
          </a:xfrm>
          <a:prstGeom prst="roundRect">
            <a:avLst/>
          </a:prstGeom>
          <a:solidFill>
            <a:srgbClr val="42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1688955" y="1469500"/>
            <a:ext cx="8795471" cy="923330"/>
          </a:xfrm>
          <a:prstGeom prst="rect">
            <a:avLst/>
          </a:prstGeom>
          <a:noFill/>
        </p:spPr>
        <p:txBody>
          <a:bodyPr wrap="square">
            <a:spAutoFit/>
          </a:bodyPr>
          <a:lstStyle/>
          <a:p>
            <a:pPr algn="ctr" eaLnBrk="1" fontAlgn="auto" hangingPunct="1">
              <a:spcBef>
                <a:spcPts val="0"/>
              </a:spcBef>
              <a:spcAft>
                <a:spcPts val="0"/>
              </a:spcAft>
              <a:defRPr/>
            </a:pPr>
            <a:r>
              <a:rPr lang="en-US" altLang="zh-CN" sz="5400" b="1" dirty="0">
                <a:solidFill>
                  <a:srgbClr val="500000"/>
                </a:solidFill>
                <a:latin typeface="微软雅黑" panose="020B0503020204020204" pitchFamily="34" charset="-122"/>
                <a:ea typeface="微软雅黑" panose="020B0503020204020204" pitchFamily="34" charset="-122"/>
              </a:rPr>
              <a:t>Android</a:t>
            </a:r>
            <a:r>
              <a:rPr lang="zh-CN" altLang="en-US" sz="5400" b="1" dirty="0">
                <a:solidFill>
                  <a:srgbClr val="500000"/>
                </a:solidFill>
                <a:latin typeface="微软雅黑" panose="020B0503020204020204" pitchFamily="34" charset="-122"/>
                <a:ea typeface="微软雅黑" panose="020B0503020204020204" pitchFamily="34" charset="-122"/>
              </a:rPr>
              <a:t>趣味数独项目展示</a:t>
            </a:r>
          </a:p>
        </p:txBody>
      </p:sp>
      <p:sp>
        <p:nvSpPr>
          <p:cNvPr id="16" name="矩形 15"/>
          <p:cNvSpPr/>
          <p:nvPr/>
        </p:nvSpPr>
        <p:spPr>
          <a:xfrm>
            <a:off x="4442650" y="2460253"/>
            <a:ext cx="3288080" cy="646331"/>
          </a:xfrm>
          <a:prstGeom prst="rect">
            <a:avLst/>
          </a:prstGeom>
        </p:spPr>
        <p:txBody>
          <a:bodyPr wrap="none">
            <a:spAutoFit/>
          </a:bodyPr>
          <a:lstStyle/>
          <a:p>
            <a:r>
              <a:rPr lang="en-US" altLang="zh-CN" sz="3600" b="1" dirty="0">
                <a:solidFill>
                  <a:srgbClr val="500000"/>
                </a:solidFill>
                <a:latin typeface="Arial" panose="020B0604020202020204" pitchFamily="34" charset="0"/>
                <a:ea typeface="圆体-简" panose="02010600040101010101" charset="-122"/>
                <a:cs typeface="Arial" panose="020B0604020202020204" pitchFamily="34" charset="0"/>
              </a:rPr>
              <a:t>Sudoku Game</a:t>
            </a:r>
          </a:p>
        </p:txBody>
      </p:sp>
      <p:cxnSp>
        <p:nvCxnSpPr>
          <p:cNvPr id="18" name="直接连接符 17"/>
          <p:cNvCxnSpPr/>
          <p:nvPr/>
        </p:nvCxnSpPr>
        <p:spPr>
          <a:xfrm>
            <a:off x="3519053" y="3165797"/>
            <a:ext cx="51538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243526" y="4130088"/>
            <a:ext cx="5027115" cy="1574454"/>
            <a:chOff x="4883474" y="3772378"/>
            <a:chExt cx="4481762" cy="1491626"/>
          </a:xfrm>
        </p:grpSpPr>
        <p:sp>
          <p:nvSpPr>
            <p:cNvPr id="8" name="文本框 7"/>
            <p:cNvSpPr txBox="1">
              <a:spLocks noChangeArrowheads="1"/>
            </p:cNvSpPr>
            <p:nvPr/>
          </p:nvSpPr>
          <p:spPr bwMode="auto">
            <a:xfrm>
              <a:off x="5290560" y="3772863"/>
              <a:ext cx="2772173" cy="37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a:solidFill>
                    <a:schemeClr val="bg1"/>
                  </a:solidFill>
                  <a:latin typeface="微软雅黑" panose="020B0503020204020204" pitchFamily="34" charset="-122"/>
                </a:rPr>
                <a:t>姓名：</a:t>
              </a:r>
              <a:r>
                <a:rPr lang="en-US" altLang="zh-CN" sz="2000" b="1" dirty="0">
                  <a:solidFill>
                    <a:schemeClr val="bg1"/>
                  </a:solidFill>
                  <a:latin typeface="微软雅黑" panose="020B0503020204020204" pitchFamily="34" charset="-122"/>
                </a:rPr>
                <a:t>XXX</a:t>
              </a:r>
              <a:endParaRPr lang="zh-CN" altLang="en-US" sz="2000" b="1" dirty="0">
                <a:solidFill>
                  <a:schemeClr val="bg1"/>
                </a:solidFill>
                <a:latin typeface="微软雅黑" panose="020B0503020204020204" pitchFamily="34" charset="-122"/>
              </a:endParaRPr>
            </a:p>
          </p:txBody>
        </p:sp>
        <p:sp>
          <p:nvSpPr>
            <p:cNvPr id="9" name="文本框 8"/>
            <p:cNvSpPr txBox="1">
              <a:spLocks noChangeArrowheads="1"/>
            </p:cNvSpPr>
            <p:nvPr/>
          </p:nvSpPr>
          <p:spPr bwMode="auto">
            <a:xfrm>
              <a:off x="5290560" y="4328752"/>
              <a:ext cx="4074676" cy="37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a:solidFill>
                    <a:schemeClr val="bg1"/>
                  </a:solidFill>
                  <a:latin typeface="微软雅黑" panose="020B0503020204020204" pitchFamily="34" charset="-122"/>
                </a:rPr>
                <a:t>学号：</a:t>
              </a:r>
              <a:r>
                <a:rPr lang="en-US" altLang="zh-CN" sz="2000" b="1" dirty="0">
                  <a:solidFill>
                    <a:schemeClr val="bg1"/>
                  </a:solidFill>
                  <a:latin typeface="微软雅黑" panose="020B0503020204020204" pitchFamily="34" charset="-122"/>
                </a:rPr>
                <a:t>XXXXX</a:t>
              </a:r>
              <a:endParaRPr lang="zh-CN" altLang="en-US" sz="2000" b="1" dirty="0">
                <a:solidFill>
                  <a:schemeClr val="bg1"/>
                </a:solidFill>
                <a:latin typeface="微软雅黑" panose="020B0503020204020204" pitchFamily="34" charset="-122"/>
              </a:endParaRPr>
            </a:p>
          </p:txBody>
        </p:sp>
        <p:sp>
          <p:nvSpPr>
            <p:cNvPr id="10" name="文本框 9"/>
            <p:cNvSpPr txBox="1">
              <a:spLocks noChangeArrowheads="1"/>
            </p:cNvSpPr>
            <p:nvPr/>
          </p:nvSpPr>
          <p:spPr bwMode="auto">
            <a:xfrm>
              <a:off x="5290560" y="4863894"/>
              <a:ext cx="3809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a:solidFill>
                    <a:schemeClr val="bg1"/>
                  </a:solidFill>
                  <a:latin typeface="微软雅黑" panose="020B0503020204020204" pitchFamily="34" charset="-122"/>
                </a:rPr>
                <a:t>时间：</a:t>
              </a:r>
              <a:r>
                <a:rPr lang="en-US" altLang="zh-CN" sz="2000" b="1" dirty="0">
                  <a:solidFill>
                    <a:schemeClr val="bg1"/>
                  </a:solidFill>
                  <a:latin typeface="微软雅黑" panose="020B0503020204020204" pitchFamily="34" charset="-122"/>
                </a:rPr>
                <a:t>2019</a:t>
              </a:r>
              <a:r>
                <a:rPr lang="zh-CN" altLang="en-US" sz="2000" b="1" dirty="0">
                  <a:solidFill>
                    <a:schemeClr val="bg1"/>
                  </a:solidFill>
                  <a:latin typeface="微软雅黑" panose="020B0503020204020204" pitchFamily="34" charset="-122"/>
                </a:rPr>
                <a:t>年</a:t>
              </a:r>
              <a:r>
                <a:rPr lang="en-US" altLang="zh-CN" sz="2000" b="1" dirty="0">
                  <a:solidFill>
                    <a:schemeClr val="bg1"/>
                  </a:solidFill>
                  <a:latin typeface="微软雅黑" panose="020B0503020204020204" pitchFamily="34" charset="-122"/>
                </a:rPr>
                <a:t>12</a:t>
              </a:r>
              <a:r>
                <a:rPr lang="zh-CN" altLang="en-US" sz="2000" b="1" dirty="0">
                  <a:solidFill>
                    <a:schemeClr val="bg1"/>
                  </a:solidFill>
                  <a:latin typeface="微软雅黑" panose="020B0503020204020204" pitchFamily="34" charset="-122"/>
                </a:rPr>
                <a:t>月</a:t>
              </a:r>
              <a:r>
                <a:rPr lang="en-US" altLang="zh-CN" sz="2000" b="1" dirty="0">
                  <a:solidFill>
                    <a:schemeClr val="bg1"/>
                  </a:solidFill>
                  <a:latin typeface="微软雅黑" panose="020B0503020204020204" pitchFamily="34" charset="-122"/>
                </a:rPr>
                <a:t>25</a:t>
              </a:r>
              <a:r>
                <a:rPr lang="zh-CN" altLang="en-US" sz="2000" b="1" dirty="0">
                  <a:solidFill>
                    <a:schemeClr val="bg1"/>
                  </a:solidFill>
                  <a:latin typeface="微软雅黑" panose="020B0503020204020204" pitchFamily="34" charset="-122"/>
                </a:rPr>
                <a:t>日</a:t>
              </a:r>
            </a:p>
          </p:txBody>
        </p:sp>
        <p:sp>
          <p:nvSpPr>
            <p:cNvPr id="19" name="man-with-speech-bubble_61915"/>
            <p:cNvSpPr>
              <a:spLocks noChangeAspect="1"/>
            </p:cNvSpPr>
            <p:nvPr/>
          </p:nvSpPr>
          <p:spPr bwMode="auto">
            <a:xfrm>
              <a:off x="4883474" y="4289928"/>
              <a:ext cx="369318" cy="330423"/>
            </a:xfrm>
            <a:custGeom>
              <a:avLst/>
              <a:gdLst>
                <a:gd name="connsiteX0" fmla="*/ 463671 w 605578"/>
                <a:gd name="connsiteY0" fmla="*/ 107894 h 541801"/>
                <a:gd name="connsiteX1" fmla="*/ 482512 w 605578"/>
                <a:gd name="connsiteY1" fmla="*/ 126700 h 541801"/>
                <a:gd name="connsiteX2" fmla="*/ 463671 w 605578"/>
                <a:gd name="connsiteY2" fmla="*/ 145506 h 541801"/>
                <a:gd name="connsiteX3" fmla="*/ 444830 w 605578"/>
                <a:gd name="connsiteY3" fmla="*/ 126700 h 541801"/>
                <a:gd name="connsiteX4" fmla="*/ 463671 w 605578"/>
                <a:gd name="connsiteY4" fmla="*/ 107894 h 541801"/>
                <a:gd name="connsiteX5" fmla="*/ 403126 w 605578"/>
                <a:gd name="connsiteY5" fmla="*/ 107894 h 541801"/>
                <a:gd name="connsiteX6" fmla="*/ 421967 w 605578"/>
                <a:gd name="connsiteY6" fmla="*/ 126700 h 541801"/>
                <a:gd name="connsiteX7" fmla="*/ 403126 w 605578"/>
                <a:gd name="connsiteY7" fmla="*/ 145506 h 541801"/>
                <a:gd name="connsiteX8" fmla="*/ 384285 w 605578"/>
                <a:gd name="connsiteY8" fmla="*/ 126700 h 541801"/>
                <a:gd name="connsiteX9" fmla="*/ 403126 w 605578"/>
                <a:gd name="connsiteY9" fmla="*/ 107894 h 541801"/>
                <a:gd name="connsiteX10" fmla="*/ 342581 w 605578"/>
                <a:gd name="connsiteY10" fmla="*/ 107894 h 541801"/>
                <a:gd name="connsiteX11" fmla="*/ 361422 w 605578"/>
                <a:gd name="connsiteY11" fmla="*/ 126700 h 541801"/>
                <a:gd name="connsiteX12" fmla="*/ 342581 w 605578"/>
                <a:gd name="connsiteY12" fmla="*/ 145506 h 541801"/>
                <a:gd name="connsiteX13" fmla="*/ 323740 w 605578"/>
                <a:gd name="connsiteY13" fmla="*/ 126700 h 541801"/>
                <a:gd name="connsiteX14" fmla="*/ 342581 w 605578"/>
                <a:gd name="connsiteY14" fmla="*/ 107894 h 541801"/>
                <a:gd name="connsiteX15" fmla="*/ 326516 w 605578"/>
                <a:gd name="connsiteY15" fmla="*/ 30226 h 541801"/>
                <a:gd name="connsiteX16" fmla="*/ 235140 w 605578"/>
                <a:gd name="connsiteY16" fmla="*/ 97785 h 541801"/>
                <a:gd name="connsiteX17" fmla="*/ 244249 w 605578"/>
                <a:gd name="connsiteY17" fmla="*/ 97406 h 541801"/>
                <a:gd name="connsiteX18" fmla="*/ 275941 w 605578"/>
                <a:gd name="connsiteY18" fmla="*/ 105745 h 541801"/>
                <a:gd name="connsiteX19" fmla="*/ 292356 w 605578"/>
                <a:gd name="connsiteY19" fmla="*/ 117874 h 541801"/>
                <a:gd name="connsiteX20" fmla="*/ 306779 w 605578"/>
                <a:gd name="connsiteY20" fmla="*/ 127539 h 541801"/>
                <a:gd name="connsiteX21" fmla="*/ 321676 w 605578"/>
                <a:gd name="connsiteY21" fmla="*/ 168756 h 541801"/>
                <a:gd name="connsiteX22" fmla="*/ 321676 w 605578"/>
                <a:gd name="connsiteY22" fmla="*/ 208174 h 541801"/>
                <a:gd name="connsiteX23" fmla="*/ 322530 w 605578"/>
                <a:gd name="connsiteY23" fmla="*/ 208458 h 541801"/>
                <a:gd name="connsiteX24" fmla="*/ 329267 w 605578"/>
                <a:gd name="connsiteY24" fmla="*/ 218123 h 541801"/>
                <a:gd name="connsiteX25" fmla="*/ 329362 w 605578"/>
                <a:gd name="connsiteY25" fmla="*/ 221060 h 541801"/>
                <a:gd name="connsiteX26" fmla="*/ 398914 w 605578"/>
                <a:gd name="connsiteY26" fmla="*/ 221060 h 541801"/>
                <a:gd name="connsiteX27" fmla="*/ 398914 w 605578"/>
                <a:gd name="connsiteY27" fmla="*/ 287956 h 541801"/>
                <a:gd name="connsiteX28" fmla="*/ 466379 w 605578"/>
                <a:gd name="connsiteY28" fmla="*/ 221060 h 541801"/>
                <a:gd name="connsiteX29" fmla="*/ 479758 w 605578"/>
                <a:gd name="connsiteY29" fmla="*/ 221060 h 541801"/>
                <a:gd name="connsiteX30" fmla="*/ 575404 w 605578"/>
                <a:gd name="connsiteY30" fmla="*/ 125644 h 541801"/>
                <a:gd name="connsiteX31" fmla="*/ 479758 w 605578"/>
                <a:gd name="connsiteY31" fmla="*/ 30226 h 541801"/>
                <a:gd name="connsiteX32" fmla="*/ 326516 w 605578"/>
                <a:gd name="connsiteY32" fmla="*/ 0 h 541801"/>
                <a:gd name="connsiteX33" fmla="*/ 479758 w 605578"/>
                <a:gd name="connsiteY33" fmla="*/ 0 h 541801"/>
                <a:gd name="connsiteX34" fmla="*/ 605578 w 605578"/>
                <a:gd name="connsiteY34" fmla="*/ 125644 h 541801"/>
                <a:gd name="connsiteX35" fmla="*/ 479758 w 605578"/>
                <a:gd name="connsiteY35" fmla="*/ 251287 h 541801"/>
                <a:gd name="connsiteX36" fmla="*/ 478809 w 605578"/>
                <a:gd name="connsiteY36" fmla="*/ 251287 h 541801"/>
                <a:gd name="connsiteX37" fmla="*/ 412009 w 605578"/>
                <a:gd name="connsiteY37" fmla="*/ 317519 h 541801"/>
                <a:gd name="connsiteX38" fmla="*/ 394075 w 605578"/>
                <a:gd name="connsiteY38" fmla="*/ 324910 h 541801"/>
                <a:gd name="connsiteX39" fmla="*/ 384397 w 605578"/>
                <a:gd name="connsiteY39" fmla="*/ 323015 h 541801"/>
                <a:gd name="connsiteX40" fmla="*/ 368645 w 605578"/>
                <a:gd name="connsiteY40" fmla="*/ 299611 h 541801"/>
                <a:gd name="connsiteX41" fmla="*/ 368645 w 605578"/>
                <a:gd name="connsiteY41" fmla="*/ 251287 h 541801"/>
                <a:gd name="connsiteX42" fmla="*/ 326516 w 605578"/>
                <a:gd name="connsiteY42" fmla="*/ 251287 h 541801"/>
                <a:gd name="connsiteX43" fmla="*/ 324333 w 605578"/>
                <a:gd name="connsiteY43" fmla="*/ 251287 h 541801"/>
                <a:gd name="connsiteX44" fmla="*/ 317501 w 605578"/>
                <a:gd name="connsiteY44" fmla="*/ 260194 h 541801"/>
                <a:gd name="connsiteX45" fmla="*/ 314275 w 605578"/>
                <a:gd name="connsiteY45" fmla="*/ 271090 h 541801"/>
                <a:gd name="connsiteX46" fmla="*/ 306589 w 605578"/>
                <a:gd name="connsiteY46" fmla="*/ 297621 h 541801"/>
                <a:gd name="connsiteX47" fmla="*/ 298144 w 605578"/>
                <a:gd name="connsiteY47" fmla="*/ 339218 h 541801"/>
                <a:gd name="connsiteX48" fmla="*/ 298334 w 605578"/>
                <a:gd name="connsiteY48" fmla="*/ 339313 h 541801"/>
                <a:gd name="connsiteX49" fmla="*/ 308867 w 605578"/>
                <a:gd name="connsiteY49" fmla="*/ 353621 h 541801"/>
                <a:gd name="connsiteX50" fmla="*/ 309626 w 605578"/>
                <a:gd name="connsiteY50" fmla="*/ 355895 h 541801"/>
                <a:gd name="connsiteX51" fmla="*/ 315793 w 605578"/>
                <a:gd name="connsiteY51" fmla="*/ 373235 h 541801"/>
                <a:gd name="connsiteX52" fmla="*/ 319399 w 605578"/>
                <a:gd name="connsiteY52" fmla="*/ 375509 h 541801"/>
                <a:gd name="connsiteX53" fmla="*/ 324808 w 605578"/>
                <a:gd name="connsiteY53" fmla="*/ 377593 h 541801"/>
                <a:gd name="connsiteX54" fmla="*/ 427001 w 605578"/>
                <a:gd name="connsiteY54" fmla="*/ 422222 h 541801"/>
                <a:gd name="connsiteX55" fmla="*/ 464766 w 605578"/>
                <a:gd name="connsiteY55" fmla="*/ 534884 h 541801"/>
                <a:gd name="connsiteX56" fmla="*/ 463058 w 605578"/>
                <a:gd name="connsiteY56" fmla="*/ 539717 h 541801"/>
                <a:gd name="connsiteX57" fmla="*/ 458408 w 605578"/>
                <a:gd name="connsiteY57" fmla="*/ 541801 h 541801"/>
                <a:gd name="connsiteX58" fmla="*/ 232388 w 605578"/>
                <a:gd name="connsiteY58" fmla="*/ 541801 h 541801"/>
                <a:gd name="connsiteX59" fmla="*/ 6367 w 605578"/>
                <a:gd name="connsiteY59" fmla="*/ 541801 h 541801"/>
                <a:gd name="connsiteX60" fmla="*/ 1623 w 605578"/>
                <a:gd name="connsiteY60" fmla="*/ 539717 h 541801"/>
                <a:gd name="connsiteX61" fmla="*/ 10 w 605578"/>
                <a:gd name="connsiteY61" fmla="*/ 534884 h 541801"/>
                <a:gd name="connsiteX62" fmla="*/ 37775 w 605578"/>
                <a:gd name="connsiteY62" fmla="*/ 422222 h 541801"/>
                <a:gd name="connsiteX63" fmla="*/ 139968 w 605578"/>
                <a:gd name="connsiteY63" fmla="*/ 377593 h 541801"/>
                <a:gd name="connsiteX64" fmla="*/ 145377 w 605578"/>
                <a:gd name="connsiteY64" fmla="*/ 375509 h 541801"/>
                <a:gd name="connsiteX65" fmla="*/ 148982 w 605578"/>
                <a:gd name="connsiteY65" fmla="*/ 373235 h 541801"/>
                <a:gd name="connsiteX66" fmla="*/ 155150 w 605578"/>
                <a:gd name="connsiteY66" fmla="*/ 355895 h 541801"/>
                <a:gd name="connsiteX67" fmla="*/ 155814 w 605578"/>
                <a:gd name="connsiteY67" fmla="*/ 353621 h 541801"/>
                <a:gd name="connsiteX68" fmla="*/ 166441 w 605578"/>
                <a:gd name="connsiteY68" fmla="*/ 339313 h 541801"/>
                <a:gd name="connsiteX69" fmla="*/ 166631 w 605578"/>
                <a:gd name="connsiteY69" fmla="*/ 339218 h 541801"/>
                <a:gd name="connsiteX70" fmla="*/ 158186 w 605578"/>
                <a:gd name="connsiteY70" fmla="*/ 297621 h 541801"/>
                <a:gd name="connsiteX71" fmla="*/ 150500 w 605578"/>
                <a:gd name="connsiteY71" fmla="*/ 271090 h 541801"/>
                <a:gd name="connsiteX72" fmla="*/ 147179 w 605578"/>
                <a:gd name="connsiteY72" fmla="*/ 260194 h 541801"/>
                <a:gd name="connsiteX73" fmla="*/ 135508 w 605578"/>
                <a:gd name="connsiteY73" fmla="*/ 218123 h 541801"/>
                <a:gd name="connsiteX74" fmla="*/ 142245 w 605578"/>
                <a:gd name="connsiteY74" fmla="*/ 208458 h 541801"/>
                <a:gd name="connsiteX75" fmla="*/ 143099 w 605578"/>
                <a:gd name="connsiteY75" fmla="*/ 208174 h 541801"/>
                <a:gd name="connsiteX76" fmla="*/ 143194 w 605578"/>
                <a:gd name="connsiteY76" fmla="*/ 168756 h 541801"/>
                <a:gd name="connsiteX77" fmla="*/ 143099 w 605578"/>
                <a:gd name="connsiteY77" fmla="*/ 168756 h 541801"/>
                <a:gd name="connsiteX78" fmla="*/ 143099 w 605578"/>
                <a:gd name="connsiteY78" fmla="*/ 168567 h 541801"/>
                <a:gd name="connsiteX79" fmla="*/ 169288 w 605578"/>
                <a:gd name="connsiteY79" fmla="*/ 119106 h 541801"/>
                <a:gd name="connsiteX80" fmla="*/ 202593 w 605578"/>
                <a:gd name="connsiteY80" fmla="*/ 103944 h 541801"/>
                <a:gd name="connsiteX81" fmla="*/ 326516 w 605578"/>
                <a:gd name="connsiteY81" fmla="*/ 0 h 54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05578" h="541801">
                  <a:moveTo>
                    <a:pt x="463671" y="107894"/>
                  </a:moveTo>
                  <a:cubicBezTo>
                    <a:pt x="474077" y="107894"/>
                    <a:pt x="482512" y="116314"/>
                    <a:pt x="482512" y="126700"/>
                  </a:cubicBezTo>
                  <a:cubicBezTo>
                    <a:pt x="482512" y="137086"/>
                    <a:pt x="474077" y="145506"/>
                    <a:pt x="463671" y="145506"/>
                  </a:cubicBezTo>
                  <a:cubicBezTo>
                    <a:pt x="453265" y="145506"/>
                    <a:pt x="444830" y="137086"/>
                    <a:pt x="444830" y="126700"/>
                  </a:cubicBezTo>
                  <a:cubicBezTo>
                    <a:pt x="444830" y="116314"/>
                    <a:pt x="453265" y="107894"/>
                    <a:pt x="463671" y="107894"/>
                  </a:cubicBezTo>
                  <a:close/>
                  <a:moveTo>
                    <a:pt x="403126" y="107894"/>
                  </a:moveTo>
                  <a:cubicBezTo>
                    <a:pt x="413532" y="107894"/>
                    <a:pt x="421967" y="116314"/>
                    <a:pt x="421967" y="126700"/>
                  </a:cubicBezTo>
                  <a:cubicBezTo>
                    <a:pt x="421967" y="137086"/>
                    <a:pt x="413532" y="145506"/>
                    <a:pt x="403126" y="145506"/>
                  </a:cubicBezTo>
                  <a:cubicBezTo>
                    <a:pt x="392720" y="145506"/>
                    <a:pt x="384285" y="137086"/>
                    <a:pt x="384285" y="126700"/>
                  </a:cubicBezTo>
                  <a:cubicBezTo>
                    <a:pt x="384285" y="116314"/>
                    <a:pt x="392720" y="107894"/>
                    <a:pt x="403126" y="107894"/>
                  </a:cubicBezTo>
                  <a:close/>
                  <a:moveTo>
                    <a:pt x="342581" y="107894"/>
                  </a:moveTo>
                  <a:cubicBezTo>
                    <a:pt x="352987" y="107894"/>
                    <a:pt x="361422" y="116314"/>
                    <a:pt x="361422" y="126700"/>
                  </a:cubicBezTo>
                  <a:cubicBezTo>
                    <a:pt x="361422" y="137086"/>
                    <a:pt x="352987" y="145506"/>
                    <a:pt x="342581" y="145506"/>
                  </a:cubicBezTo>
                  <a:cubicBezTo>
                    <a:pt x="332175" y="145506"/>
                    <a:pt x="323740" y="137086"/>
                    <a:pt x="323740" y="126700"/>
                  </a:cubicBezTo>
                  <a:cubicBezTo>
                    <a:pt x="323740" y="116314"/>
                    <a:pt x="332175" y="107894"/>
                    <a:pt x="342581" y="107894"/>
                  </a:cubicBezTo>
                  <a:close/>
                  <a:moveTo>
                    <a:pt x="326516" y="30226"/>
                  </a:moveTo>
                  <a:cubicBezTo>
                    <a:pt x="283532" y="30226"/>
                    <a:pt x="247095" y="58652"/>
                    <a:pt x="235140" y="97785"/>
                  </a:cubicBezTo>
                  <a:cubicBezTo>
                    <a:pt x="238745" y="97501"/>
                    <a:pt x="241877" y="97406"/>
                    <a:pt x="244249" y="97406"/>
                  </a:cubicBezTo>
                  <a:cubicBezTo>
                    <a:pt x="251935" y="97406"/>
                    <a:pt x="270343" y="98259"/>
                    <a:pt x="275941" y="105745"/>
                  </a:cubicBezTo>
                  <a:cubicBezTo>
                    <a:pt x="278503" y="109251"/>
                    <a:pt x="285525" y="113610"/>
                    <a:pt x="292356" y="117874"/>
                  </a:cubicBezTo>
                  <a:cubicBezTo>
                    <a:pt x="297290" y="121001"/>
                    <a:pt x="302319" y="124127"/>
                    <a:pt x="306779" y="127539"/>
                  </a:cubicBezTo>
                  <a:cubicBezTo>
                    <a:pt x="316742" y="135214"/>
                    <a:pt x="321676" y="148763"/>
                    <a:pt x="321676" y="168756"/>
                  </a:cubicBezTo>
                  <a:lnTo>
                    <a:pt x="321676" y="208174"/>
                  </a:lnTo>
                  <a:cubicBezTo>
                    <a:pt x="321961" y="208269"/>
                    <a:pt x="322246" y="208363"/>
                    <a:pt x="322530" y="208458"/>
                  </a:cubicBezTo>
                  <a:cubicBezTo>
                    <a:pt x="326611" y="210353"/>
                    <a:pt x="328698" y="209500"/>
                    <a:pt x="329267" y="218123"/>
                  </a:cubicBezTo>
                  <a:cubicBezTo>
                    <a:pt x="329267" y="218976"/>
                    <a:pt x="329362" y="220018"/>
                    <a:pt x="329362" y="221060"/>
                  </a:cubicBezTo>
                  <a:lnTo>
                    <a:pt x="398914" y="221060"/>
                  </a:lnTo>
                  <a:lnTo>
                    <a:pt x="398914" y="287956"/>
                  </a:lnTo>
                  <a:lnTo>
                    <a:pt x="466379" y="221060"/>
                  </a:lnTo>
                  <a:lnTo>
                    <a:pt x="479758" y="221060"/>
                  </a:lnTo>
                  <a:cubicBezTo>
                    <a:pt x="532515" y="221060"/>
                    <a:pt x="575404" y="178326"/>
                    <a:pt x="575404" y="125644"/>
                  </a:cubicBezTo>
                  <a:cubicBezTo>
                    <a:pt x="575404" y="73055"/>
                    <a:pt x="532515" y="30226"/>
                    <a:pt x="479758" y="30226"/>
                  </a:cubicBezTo>
                  <a:close/>
                  <a:moveTo>
                    <a:pt x="326516" y="0"/>
                  </a:moveTo>
                  <a:lnTo>
                    <a:pt x="479758" y="0"/>
                  </a:lnTo>
                  <a:cubicBezTo>
                    <a:pt x="549120" y="0"/>
                    <a:pt x="605578" y="56378"/>
                    <a:pt x="605578" y="125644"/>
                  </a:cubicBezTo>
                  <a:cubicBezTo>
                    <a:pt x="605578" y="194908"/>
                    <a:pt x="549120" y="251287"/>
                    <a:pt x="479758" y="251287"/>
                  </a:cubicBezTo>
                  <a:lnTo>
                    <a:pt x="478809" y="251287"/>
                  </a:lnTo>
                  <a:lnTo>
                    <a:pt x="412009" y="317519"/>
                  </a:lnTo>
                  <a:cubicBezTo>
                    <a:pt x="407264" y="322257"/>
                    <a:pt x="400812" y="324910"/>
                    <a:pt x="394075" y="324910"/>
                  </a:cubicBezTo>
                  <a:cubicBezTo>
                    <a:pt x="390754" y="324910"/>
                    <a:pt x="387433" y="324247"/>
                    <a:pt x="384397" y="323015"/>
                  </a:cubicBezTo>
                  <a:cubicBezTo>
                    <a:pt x="374813" y="319036"/>
                    <a:pt x="368645" y="309844"/>
                    <a:pt x="368645" y="299611"/>
                  </a:cubicBezTo>
                  <a:lnTo>
                    <a:pt x="368645" y="251287"/>
                  </a:lnTo>
                  <a:lnTo>
                    <a:pt x="326516" y="251287"/>
                  </a:lnTo>
                  <a:cubicBezTo>
                    <a:pt x="325757" y="251287"/>
                    <a:pt x="325092" y="251287"/>
                    <a:pt x="324333" y="251287"/>
                  </a:cubicBezTo>
                  <a:cubicBezTo>
                    <a:pt x="322625" y="255172"/>
                    <a:pt x="320443" y="258393"/>
                    <a:pt x="317501" y="260194"/>
                  </a:cubicBezTo>
                  <a:cubicBezTo>
                    <a:pt x="315983" y="261804"/>
                    <a:pt x="314939" y="266258"/>
                    <a:pt x="314275" y="271090"/>
                  </a:cubicBezTo>
                  <a:cubicBezTo>
                    <a:pt x="313137" y="280376"/>
                    <a:pt x="311808" y="290799"/>
                    <a:pt x="306589" y="297621"/>
                  </a:cubicBezTo>
                  <a:cubicBezTo>
                    <a:pt x="294729" y="313256"/>
                    <a:pt x="297860" y="337323"/>
                    <a:pt x="298144" y="339218"/>
                  </a:cubicBezTo>
                  <a:cubicBezTo>
                    <a:pt x="298144" y="339218"/>
                    <a:pt x="298239" y="339218"/>
                    <a:pt x="298334" y="339313"/>
                  </a:cubicBezTo>
                  <a:cubicBezTo>
                    <a:pt x="305546" y="342534"/>
                    <a:pt x="307538" y="348978"/>
                    <a:pt x="308867" y="353621"/>
                  </a:cubicBezTo>
                  <a:lnTo>
                    <a:pt x="309626" y="355895"/>
                  </a:lnTo>
                  <a:cubicBezTo>
                    <a:pt x="311524" y="362054"/>
                    <a:pt x="313326" y="367739"/>
                    <a:pt x="315793" y="373235"/>
                  </a:cubicBezTo>
                  <a:cubicBezTo>
                    <a:pt x="316078" y="373708"/>
                    <a:pt x="317501" y="374845"/>
                    <a:pt x="319399" y="375509"/>
                  </a:cubicBezTo>
                  <a:lnTo>
                    <a:pt x="324808" y="377593"/>
                  </a:lnTo>
                  <a:cubicBezTo>
                    <a:pt x="358872" y="390669"/>
                    <a:pt x="394170" y="404124"/>
                    <a:pt x="427001" y="422222"/>
                  </a:cubicBezTo>
                  <a:cubicBezTo>
                    <a:pt x="457934" y="439373"/>
                    <a:pt x="464481" y="531947"/>
                    <a:pt x="464766" y="534884"/>
                  </a:cubicBezTo>
                  <a:cubicBezTo>
                    <a:pt x="464861" y="536685"/>
                    <a:pt x="464291" y="538390"/>
                    <a:pt x="463058" y="539717"/>
                  </a:cubicBezTo>
                  <a:cubicBezTo>
                    <a:pt x="461919" y="541043"/>
                    <a:pt x="460211" y="541801"/>
                    <a:pt x="458408" y="541801"/>
                  </a:cubicBezTo>
                  <a:lnTo>
                    <a:pt x="232388" y="541801"/>
                  </a:lnTo>
                  <a:lnTo>
                    <a:pt x="6367" y="541801"/>
                  </a:lnTo>
                  <a:cubicBezTo>
                    <a:pt x="4564" y="541801"/>
                    <a:pt x="2857" y="541043"/>
                    <a:pt x="1623" y="539717"/>
                  </a:cubicBezTo>
                  <a:cubicBezTo>
                    <a:pt x="484" y="538390"/>
                    <a:pt x="-85" y="536685"/>
                    <a:pt x="10" y="534884"/>
                  </a:cubicBezTo>
                  <a:cubicBezTo>
                    <a:pt x="295" y="531947"/>
                    <a:pt x="6842" y="439373"/>
                    <a:pt x="37775" y="422222"/>
                  </a:cubicBezTo>
                  <a:cubicBezTo>
                    <a:pt x="70606" y="404124"/>
                    <a:pt x="105809" y="390669"/>
                    <a:pt x="139968" y="377593"/>
                  </a:cubicBezTo>
                  <a:lnTo>
                    <a:pt x="145377" y="375509"/>
                  </a:lnTo>
                  <a:cubicBezTo>
                    <a:pt x="147274" y="374845"/>
                    <a:pt x="148698" y="373708"/>
                    <a:pt x="148982" y="373235"/>
                  </a:cubicBezTo>
                  <a:cubicBezTo>
                    <a:pt x="151449" y="367739"/>
                    <a:pt x="153252" y="362054"/>
                    <a:pt x="155150" y="355895"/>
                  </a:cubicBezTo>
                  <a:lnTo>
                    <a:pt x="155814" y="353621"/>
                  </a:lnTo>
                  <a:cubicBezTo>
                    <a:pt x="157237" y="348978"/>
                    <a:pt x="159135" y="342534"/>
                    <a:pt x="166441" y="339313"/>
                  </a:cubicBezTo>
                  <a:cubicBezTo>
                    <a:pt x="166536" y="339218"/>
                    <a:pt x="166631" y="339218"/>
                    <a:pt x="166631" y="339218"/>
                  </a:cubicBezTo>
                  <a:cubicBezTo>
                    <a:pt x="166916" y="337323"/>
                    <a:pt x="170047" y="313256"/>
                    <a:pt x="158186" y="297621"/>
                  </a:cubicBezTo>
                  <a:cubicBezTo>
                    <a:pt x="152968" y="290799"/>
                    <a:pt x="151639" y="280376"/>
                    <a:pt x="150500" y="271090"/>
                  </a:cubicBezTo>
                  <a:cubicBezTo>
                    <a:pt x="149836" y="266163"/>
                    <a:pt x="148793" y="261804"/>
                    <a:pt x="147179" y="260194"/>
                  </a:cubicBezTo>
                  <a:cubicBezTo>
                    <a:pt x="136647" y="253750"/>
                    <a:pt x="134939" y="227883"/>
                    <a:pt x="135508" y="218123"/>
                  </a:cubicBezTo>
                  <a:cubicBezTo>
                    <a:pt x="136078" y="209500"/>
                    <a:pt x="138165" y="210353"/>
                    <a:pt x="142245" y="208458"/>
                  </a:cubicBezTo>
                  <a:cubicBezTo>
                    <a:pt x="142530" y="208363"/>
                    <a:pt x="142815" y="208269"/>
                    <a:pt x="143099" y="208174"/>
                  </a:cubicBezTo>
                  <a:lnTo>
                    <a:pt x="143194" y="168756"/>
                  </a:lnTo>
                  <a:lnTo>
                    <a:pt x="143099" y="168756"/>
                  </a:lnTo>
                  <a:cubicBezTo>
                    <a:pt x="143099" y="168756"/>
                    <a:pt x="143099" y="168662"/>
                    <a:pt x="143099" y="168567"/>
                  </a:cubicBezTo>
                  <a:cubicBezTo>
                    <a:pt x="143953" y="145068"/>
                    <a:pt x="152019" y="129813"/>
                    <a:pt x="169288" y="119106"/>
                  </a:cubicBezTo>
                  <a:cubicBezTo>
                    <a:pt x="180675" y="111999"/>
                    <a:pt x="192061" y="107166"/>
                    <a:pt x="202593" y="103944"/>
                  </a:cubicBezTo>
                  <a:cubicBezTo>
                    <a:pt x="212936" y="45008"/>
                    <a:pt x="264555" y="0"/>
                    <a:pt x="326516" y="0"/>
                  </a:cubicBezTo>
                  <a:close/>
                </a:path>
              </a:pathLst>
            </a:custGeom>
            <a:solidFill>
              <a:schemeClr val="bg1"/>
            </a:solidFill>
            <a:ln>
              <a:noFill/>
            </a:ln>
          </p:spPr>
        </p:sp>
        <p:sp>
          <p:nvSpPr>
            <p:cNvPr id="20" name="manager-avatar_76828"/>
            <p:cNvSpPr>
              <a:spLocks noChangeAspect="1"/>
            </p:cNvSpPr>
            <p:nvPr/>
          </p:nvSpPr>
          <p:spPr bwMode="auto">
            <a:xfrm>
              <a:off x="4892783" y="3772378"/>
              <a:ext cx="294894" cy="330424"/>
            </a:xfrm>
            <a:custGeom>
              <a:avLst/>
              <a:gdLst>
                <a:gd name="T0" fmla="*/ 1931 w 2597"/>
                <a:gd name="T1" fmla="*/ 807 h 2914"/>
                <a:gd name="T2" fmla="*/ 1741 w 2597"/>
                <a:gd name="T3" fmla="*/ 141 h 2914"/>
                <a:gd name="T4" fmla="*/ 1037 w 2597"/>
                <a:gd name="T5" fmla="*/ 90 h 2914"/>
                <a:gd name="T6" fmla="*/ 646 w 2597"/>
                <a:gd name="T7" fmla="*/ 436 h 2914"/>
                <a:gd name="T8" fmla="*/ 665 w 2597"/>
                <a:gd name="T9" fmla="*/ 807 h 2914"/>
                <a:gd name="T10" fmla="*/ 593 w 2597"/>
                <a:gd name="T11" fmla="*/ 1085 h 2914"/>
                <a:gd name="T12" fmla="*/ 989 w 2597"/>
                <a:gd name="T13" fmla="*/ 1588 h 2914"/>
                <a:gd name="T14" fmla="*/ 1298 w 2597"/>
                <a:gd name="T15" fmla="*/ 1696 h 2914"/>
                <a:gd name="T16" fmla="*/ 1608 w 2597"/>
                <a:gd name="T17" fmla="*/ 1588 h 2914"/>
                <a:gd name="T18" fmla="*/ 2003 w 2597"/>
                <a:gd name="T19" fmla="*/ 1085 h 2914"/>
                <a:gd name="T20" fmla="*/ 1874 w 2597"/>
                <a:gd name="T21" fmla="*/ 1052 h 2914"/>
                <a:gd name="T22" fmla="*/ 1766 w 2597"/>
                <a:gd name="T23" fmla="*/ 1173 h 2914"/>
                <a:gd name="T24" fmla="*/ 1517 w 2597"/>
                <a:gd name="T25" fmla="*/ 1490 h 2914"/>
                <a:gd name="T26" fmla="*/ 1156 w 2597"/>
                <a:gd name="T27" fmla="*/ 1536 h 2914"/>
                <a:gd name="T28" fmla="*/ 903 w 2597"/>
                <a:gd name="T29" fmla="*/ 1210 h 2914"/>
                <a:gd name="T30" fmla="*/ 830 w 2597"/>
                <a:gd name="T31" fmla="*/ 1173 h 2914"/>
                <a:gd name="T32" fmla="*/ 722 w 2597"/>
                <a:gd name="T33" fmla="*/ 1052 h 2914"/>
                <a:gd name="T34" fmla="*/ 745 w 2597"/>
                <a:gd name="T35" fmla="*/ 916 h 2914"/>
                <a:gd name="T36" fmla="*/ 800 w 2597"/>
                <a:gd name="T37" fmla="*/ 765 h 2914"/>
                <a:gd name="T38" fmla="*/ 1052 w 2597"/>
                <a:gd name="T39" fmla="*/ 526 h 2914"/>
                <a:gd name="T40" fmla="*/ 1795 w 2597"/>
                <a:gd name="T41" fmla="*/ 746 h 2914"/>
                <a:gd name="T42" fmla="*/ 1851 w 2597"/>
                <a:gd name="T43" fmla="*/ 916 h 2914"/>
                <a:gd name="T44" fmla="*/ 1874 w 2597"/>
                <a:gd name="T45" fmla="*/ 1052 h 2914"/>
                <a:gd name="T46" fmla="*/ 1719 w 2597"/>
                <a:gd name="T47" fmla="*/ 1709 h 2914"/>
                <a:gd name="T48" fmla="*/ 1632 w 2597"/>
                <a:gd name="T49" fmla="*/ 1748 h 2914"/>
                <a:gd name="T50" fmla="*/ 1456 w 2597"/>
                <a:gd name="T51" fmla="*/ 2070 h 2914"/>
                <a:gd name="T52" fmla="*/ 1496 w 2597"/>
                <a:gd name="T53" fmla="*/ 1895 h 2914"/>
                <a:gd name="T54" fmla="*/ 1156 w 2597"/>
                <a:gd name="T55" fmla="*/ 1865 h 2914"/>
                <a:gd name="T56" fmla="*/ 1094 w 2597"/>
                <a:gd name="T57" fmla="*/ 1957 h 2914"/>
                <a:gd name="T58" fmla="*/ 1111 w 2597"/>
                <a:gd name="T59" fmla="*/ 2153 h 2914"/>
                <a:gd name="T60" fmla="*/ 929 w 2597"/>
                <a:gd name="T61" fmla="*/ 1710 h 2914"/>
                <a:gd name="T62" fmla="*/ 294 w 2597"/>
                <a:gd name="T63" fmla="*/ 1942 h 2914"/>
                <a:gd name="T64" fmla="*/ 0 w 2597"/>
                <a:gd name="T65" fmla="*/ 2848 h 2914"/>
                <a:gd name="T66" fmla="*/ 2530 w 2597"/>
                <a:gd name="T67" fmla="*/ 2914 h 2914"/>
                <a:gd name="T68" fmla="*/ 2597 w 2597"/>
                <a:gd name="T69" fmla="*/ 2377 h 2914"/>
                <a:gd name="T70" fmla="*/ 2282 w 2597"/>
                <a:gd name="T71" fmla="*/ 2570 h 2914"/>
                <a:gd name="T72" fmla="*/ 1767 w 2597"/>
                <a:gd name="T73" fmla="*/ 2636 h 2914"/>
                <a:gd name="T74" fmla="*/ 1701 w 2597"/>
                <a:gd name="T75" fmla="*/ 2362 h 2914"/>
                <a:gd name="T76" fmla="*/ 2215 w 2597"/>
                <a:gd name="T77" fmla="*/ 2295 h 2914"/>
                <a:gd name="T78" fmla="*/ 2282 w 2597"/>
                <a:gd name="T79" fmla="*/ 2570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7" h="2914">
                  <a:moveTo>
                    <a:pt x="1985" y="861"/>
                  </a:moveTo>
                  <a:cubicBezTo>
                    <a:pt x="1969" y="836"/>
                    <a:pt x="1949" y="819"/>
                    <a:pt x="1931" y="807"/>
                  </a:cubicBezTo>
                  <a:cubicBezTo>
                    <a:pt x="1931" y="776"/>
                    <a:pt x="1929" y="732"/>
                    <a:pt x="1922" y="682"/>
                  </a:cubicBezTo>
                  <a:cubicBezTo>
                    <a:pt x="1927" y="622"/>
                    <a:pt x="1944" y="290"/>
                    <a:pt x="1741" y="141"/>
                  </a:cubicBezTo>
                  <a:cubicBezTo>
                    <a:pt x="1616" y="49"/>
                    <a:pt x="1477" y="0"/>
                    <a:pt x="1338" y="0"/>
                  </a:cubicBezTo>
                  <a:cubicBezTo>
                    <a:pt x="1226" y="0"/>
                    <a:pt x="1119" y="32"/>
                    <a:pt x="1037" y="90"/>
                  </a:cubicBezTo>
                  <a:cubicBezTo>
                    <a:pt x="963" y="142"/>
                    <a:pt x="922" y="199"/>
                    <a:pt x="900" y="239"/>
                  </a:cubicBezTo>
                  <a:cubicBezTo>
                    <a:pt x="837" y="241"/>
                    <a:pt x="705" y="267"/>
                    <a:pt x="646" y="436"/>
                  </a:cubicBezTo>
                  <a:cubicBezTo>
                    <a:pt x="591" y="595"/>
                    <a:pt x="636" y="693"/>
                    <a:pt x="668" y="739"/>
                  </a:cubicBezTo>
                  <a:cubicBezTo>
                    <a:pt x="666" y="765"/>
                    <a:pt x="665" y="789"/>
                    <a:pt x="665" y="807"/>
                  </a:cubicBezTo>
                  <a:cubicBezTo>
                    <a:pt x="647" y="819"/>
                    <a:pt x="628" y="836"/>
                    <a:pt x="611" y="861"/>
                  </a:cubicBezTo>
                  <a:cubicBezTo>
                    <a:pt x="575" y="917"/>
                    <a:pt x="569" y="993"/>
                    <a:pt x="593" y="1085"/>
                  </a:cubicBezTo>
                  <a:cubicBezTo>
                    <a:pt x="638" y="1259"/>
                    <a:pt x="744" y="1297"/>
                    <a:pt x="801" y="1305"/>
                  </a:cubicBezTo>
                  <a:cubicBezTo>
                    <a:pt x="836" y="1374"/>
                    <a:pt x="912" y="1516"/>
                    <a:pt x="989" y="1588"/>
                  </a:cubicBezTo>
                  <a:cubicBezTo>
                    <a:pt x="1019" y="1616"/>
                    <a:pt x="1059" y="1641"/>
                    <a:pt x="1107" y="1659"/>
                  </a:cubicBezTo>
                  <a:cubicBezTo>
                    <a:pt x="1168" y="1684"/>
                    <a:pt x="1232" y="1696"/>
                    <a:pt x="1298" y="1696"/>
                  </a:cubicBezTo>
                  <a:cubicBezTo>
                    <a:pt x="1364" y="1696"/>
                    <a:pt x="1429" y="1684"/>
                    <a:pt x="1490" y="1659"/>
                  </a:cubicBezTo>
                  <a:cubicBezTo>
                    <a:pt x="1538" y="1641"/>
                    <a:pt x="1577" y="1616"/>
                    <a:pt x="1608" y="1588"/>
                  </a:cubicBezTo>
                  <a:cubicBezTo>
                    <a:pt x="1684" y="1516"/>
                    <a:pt x="1761" y="1374"/>
                    <a:pt x="1796" y="1305"/>
                  </a:cubicBezTo>
                  <a:cubicBezTo>
                    <a:pt x="1852" y="1297"/>
                    <a:pt x="1958" y="1259"/>
                    <a:pt x="2003" y="1085"/>
                  </a:cubicBezTo>
                  <a:cubicBezTo>
                    <a:pt x="2028" y="993"/>
                    <a:pt x="2022" y="917"/>
                    <a:pt x="1985" y="861"/>
                  </a:cubicBezTo>
                  <a:close/>
                  <a:moveTo>
                    <a:pt x="1874" y="1052"/>
                  </a:moveTo>
                  <a:cubicBezTo>
                    <a:pt x="1847" y="1157"/>
                    <a:pt x="1797" y="1173"/>
                    <a:pt x="1770" y="1173"/>
                  </a:cubicBezTo>
                  <a:cubicBezTo>
                    <a:pt x="1768" y="1173"/>
                    <a:pt x="1767" y="1173"/>
                    <a:pt x="1766" y="1173"/>
                  </a:cubicBezTo>
                  <a:cubicBezTo>
                    <a:pt x="1735" y="1165"/>
                    <a:pt x="1707" y="1181"/>
                    <a:pt x="1693" y="1210"/>
                  </a:cubicBezTo>
                  <a:cubicBezTo>
                    <a:pt x="1667" y="1267"/>
                    <a:pt x="1584" y="1428"/>
                    <a:pt x="1517" y="1490"/>
                  </a:cubicBezTo>
                  <a:cubicBezTo>
                    <a:pt x="1499" y="1508"/>
                    <a:pt x="1473" y="1523"/>
                    <a:pt x="1441" y="1536"/>
                  </a:cubicBezTo>
                  <a:cubicBezTo>
                    <a:pt x="1350" y="1572"/>
                    <a:pt x="1246" y="1572"/>
                    <a:pt x="1156" y="1536"/>
                  </a:cubicBezTo>
                  <a:cubicBezTo>
                    <a:pt x="1124" y="1523"/>
                    <a:pt x="1098" y="1508"/>
                    <a:pt x="1080" y="1490"/>
                  </a:cubicBezTo>
                  <a:cubicBezTo>
                    <a:pt x="1013" y="1428"/>
                    <a:pt x="930" y="1267"/>
                    <a:pt x="903" y="1210"/>
                  </a:cubicBezTo>
                  <a:cubicBezTo>
                    <a:pt x="892" y="1186"/>
                    <a:pt x="870" y="1171"/>
                    <a:pt x="846" y="1171"/>
                  </a:cubicBezTo>
                  <a:cubicBezTo>
                    <a:pt x="841" y="1171"/>
                    <a:pt x="835" y="1172"/>
                    <a:pt x="830" y="1173"/>
                  </a:cubicBezTo>
                  <a:cubicBezTo>
                    <a:pt x="829" y="1173"/>
                    <a:pt x="828" y="1173"/>
                    <a:pt x="826" y="1173"/>
                  </a:cubicBezTo>
                  <a:cubicBezTo>
                    <a:pt x="799" y="1173"/>
                    <a:pt x="750" y="1157"/>
                    <a:pt x="722" y="1052"/>
                  </a:cubicBezTo>
                  <a:cubicBezTo>
                    <a:pt x="708" y="1000"/>
                    <a:pt x="708" y="958"/>
                    <a:pt x="722" y="935"/>
                  </a:cubicBezTo>
                  <a:cubicBezTo>
                    <a:pt x="730" y="921"/>
                    <a:pt x="742" y="917"/>
                    <a:pt x="745" y="916"/>
                  </a:cubicBezTo>
                  <a:cubicBezTo>
                    <a:pt x="781" y="912"/>
                    <a:pt x="803" y="880"/>
                    <a:pt x="800" y="844"/>
                  </a:cubicBezTo>
                  <a:cubicBezTo>
                    <a:pt x="800" y="843"/>
                    <a:pt x="797" y="812"/>
                    <a:pt x="800" y="765"/>
                  </a:cubicBezTo>
                  <a:cubicBezTo>
                    <a:pt x="846" y="745"/>
                    <a:pt x="920" y="707"/>
                    <a:pt x="981" y="640"/>
                  </a:cubicBezTo>
                  <a:cubicBezTo>
                    <a:pt x="1013" y="606"/>
                    <a:pt x="1036" y="564"/>
                    <a:pt x="1052" y="526"/>
                  </a:cubicBezTo>
                  <a:cubicBezTo>
                    <a:pt x="1097" y="562"/>
                    <a:pt x="1160" y="605"/>
                    <a:pt x="1244" y="642"/>
                  </a:cubicBezTo>
                  <a:cubicBezTo>
                    <a:pt x="1387" y="706"/>
                    <a:pt x="1674" y="736"/>
                    <a:pt x="1795" y="746"/>
                  </a:cubicBezTo>
                  <a:cubicBezTo>
                    <a:pt x="1800" y="804"/>
                    <a:pt x="1797" y="843"/>
                    <a:pt x="1797" y="844"/>
                  </a:cubicBezTo>
                  <a:cubicBezTo>
                    <a:pt x="1793" y="880"/>
                    <a:pt x="1815" y="912"/>
                    <a:pt x="1851" y="916"/>
                  </a:cubicBezTo>
                  <a:cubicBezTo>
                    <a:pt x="1855" y="917"/>
                    <a:pt x="1866" y="921"/>
                    <a:pt x="1874" y="935"/>
                  </a:cubicBezTo>
                  <a:cubicBezTo>
                    <a:pt x="1888" y="958"/>
                    <a:pt x="1888" y="1000"/>
                    <a:pt x="1874" y="1052"/>
                  </a:cubicBezTo>
                  <a:close/>
                  <a:moveTo>
                    <a:pt x="2302" y="1942"/>
                  </a:moveTo>
                  <a:lnTo>
                    <a:pt x="1719" y="1709"/>
                  </a:lnTo>
                  <a:cubicBezTo>
                    <a:pt x="1702" y="1702"/>
                    <a:pt x="1684" y="1703"/>
                    <a:pt x="1667" y="1710"/>
                  </a:cubicBezTo>
                  <a:cubicBezTo>
                    <a:pt x="1651" y="1717"/>
                    <a:pt x="1638" y="1731"/>
                    <a:pt x="1632" y="1748"/>
                  </a:cubicBezTo>
                  <a:lnTo>
                    <a:pt x="1485" y="2153"/>
                  </a:lnTo>
                  <a:lnTo>
                    <a:pt x="1456" y="2070"/>
                  </a:lnTo>
                  <a:lnTo>
                    <a:pt x="1502" y="1957"/>
                  </a:lnTo>
                  <a:cubicBezTo>
                    <a:pt x="1511" y="1936"/>
                    <a:pt x="1508" y="1913"/>
                    <a:pt x="1496" y="1895"/>
                  </a:cubicBezTo>
                  <a:cubicBezTo>
                    <a:pt x="1484" y="1876"/>
                    <a:pt x="1463" y="1865"/>
                    <a:pt x="1441" y="1865"/>
                  </a:cubicBezTo>
                  <a:lnTo>
                    <a:pt x="1156" y="1865"/>
                  </a:lnTo>
                  <a:cubicBezTo>
                    <a:pt x="1134" y="1865"/>
                    <a:pt x="1113" y="1876"/>
                    <a:pt x="1101" y="1895"/>
                  </a:cubicBezTo>
                  <a:cubicBezTo>
                    <a:pt x="1088" y="1913"/>
                    <a:pt x="1086" y="1936"/>
                    <a:pt x="1094" y="1957"/>
                  </a:cubicBezTo>
                  <a:lnTo>
                    <a:pt x="1140" y="2070"/>
                  </a:lnTo>
                  <a:lnTo>
                    <a:pt x="1111" y="2153"/>
                  </a:lnTo>
                  <a:lnTo>
                    <a:pt x="965" y="1748"/>
                  </a:lnTo>
                  <a:cubicBezTo>
                    <a:pt x="959" y="1731"/>
                    <a:pt x="946" y="1717"/>
                    <a:pt x="929" y="1710"/>
                  </a:cubicBezTo>
                  <a:cubicBezTo>
                    <a:pt x="913" y="1703"/>
                    <a:pt x="894" y="1702"/>
                    <a:pt x="877" y="1709"/>
                  </a:cubicBezTo>
                  <a:lnTo>
                    <a:pt x="294" y="1942"/>
                  </a:lnTo>
                  <a:cubicBezTo>
                    <a:pt x="115" y="2014"/>
                    <a:pt x="0" y="2184"/>
                    <a:pt x="0" y="2377"/>
                  </a:cubicBezTo>
                  <a:lnTo>
                    <a:pt x="0" y="2848"/>
                  </a:lnTo>
                  <a:cubicBezTo>
                    <a:pt x="0" y="2885"/>
                    <a:pt x="30" y="2914"/>
                    <a:pt x="66" y="2914"/>
                  </a:cubicBezTo>
                  <a:lnTo>
                    <a:pt x="2530" y="2914"/>
                  </a:lnTo>
                  <a:cubicBezTo>
                    <a:pt x="2567" y="2914"/>
                    <a:pt x="2597" y="2885"/>
                    <a:pt x="2597" y="2848"/>
                  </a:cubicBezTo>
                  <a:lnTo>
                    <a:pt x="2597" y="2377"/>
                  </a:lnTo>
                  <a:cubicBezTo>
                    <a:pt x="2597" y="2184"/>
                    <a:pt x="2481" y="2014"/>
                    <a:pt x="2302" y="1942"/>
                  </a:cubicBezTo>
                  <a:close/>
                  <a:moveTo>
                    <a:pt x="2282" y="2570"/>
                  </a:moveTo>
                  <a:cubicBezTo>
                    <a:pt x="2282" y="2606"/>
                    <a:pt x="2252" y="2636"/>
                    <a:pt x="2215" y="2636"/>
                  </a:cubicBezTo>
                  <a:lnTo>
                    <a:pt x="1767" y="2636"/>
                  </a:lnTo>
                  <a:cubicBezTo>
                    <a:pt x="1731" y="2636"/>
                    <a:pt x="1701" y="2606"/>
                    <a:pt x="1701" y="2570"/>
                  </a:cubicBezTo>
                  <a:lnTo>
                    <a:pt x="1701" y="2362"/>
                  </a:lnTo>
                  <a:cubicBezTo>
                    <a:pt x="1701" y="2325"/>
                    <a:pt x="1731" y="2295"/>
                    <a:pt x="1767" y="2295"/>
                  </a:cubicBezTo>
                  <a:lnTo>
                    <a:pt x="2215" y="2295"/>
                  </a:lnTo>
                  <a:cubicBezTo>
                    <a:pt x="2252" y="2295"/>
                    <a:pt x="2282" y="2325"/>
                    <a:pt x="2282" y="2362"/>
                  </a:cubicBezTo>
                  <a:lnTo>
                    <a:pt x="2282" y="2570"/>
                  </a:lnTo>
                  <a:close/>
                </a:path>
              </a:pathLst>
            </a:custGeom>
            <a:solidFill>
              <a:schemeClr val="bg1"/>
            </a:solidFill>
            <a:ln>
              <a:noFill/>
            </a:ln>
          </p:spPr>
        </p:sp>
        <p:sp>
          <p:nvSpPr>
            <p:cNvPr id="21" name="calendar-symbol-variant_42342"/>
            <p:cNvSpPr>
              <a:spLocks noChangeAspect="1"/>
            </p:cNvSpPr>
            <p:nvPr/>
          </p:nvSpPr>
          <p:spPr bwMode="auto">
            <a:xfrm>
              <a:off x="4892783" y="4807478"/>
              <a:ext cx="295579" cy="330423"/>
            </a:xfrm>
            <a:custGeom>
              <a:avLst/>
              <a:gdLst>
                <a:gd name="connsiteX0" fmla="*/ 362760 w 509672"/>
                <a:gd name="connsiteY0" fmla="*/ 399864 h 569755"/>
                <a:gd name="connsiteX1" fmla="*/ 434521 w 509672"/>
                <a:gd name="connsiteY1" fmla="*/ 399864 h 569755"/>
                <a:gd name="connsiteX2" fmla="*/ 434521 w 509672"/>
                <a:gd name="connsiteY2" fmla="*/ 463149 h 569755"/>
                <a:gd name="connsiteX3" fmla="*/ 362760 w 509672"/>
                <a:gd name="connsiteY3" fmla="*/ 463149 h 569755"/>
                <a:gd name="connsiteX4" fmla="*/ 266514 w 509672"/>
                <a:gd name="connsiteY4" fmla="*/ 399864 h 569755"/>
                <a:gd name="connsiteX5" fmla="*/ 339405 w 509672"/>
                <a:gd name="connsiteY5" fmla="*/ 399864 h 569755"/>
                <a:gd name="connsiteX6" fmla="*/ 339405 w 509672"/>
                <a:gd name="connsiteY6" fmla="*/ 463149 h 569755"/>
                <a:gd name="connsiteX7" fmla="*/ 266514 w 509672"/>
                <a:gd name="connsiteY7" fmla="*/ 463149 h 569755"/>
                <a:gd name="connsiteX8" fmla="*/ 170267 w 509672"/>
                <a:gd name="connsiteY8" fmla="*/ 399864 h 569755"/>
                <a:gd name="connsiteX9" fmla="*/ 243158 w 509672"/>
                <a:gd name="connsiteY9" fmla="*/ 399864 h 569755"/>
                <a:gd name="connsiteX10" fmla="*/ 243158 w 509672"/>
                <a:gd name="connsiteY10" fmla="*/ 463149 h 569755"/>
                <a:gd name="connsiteX11" fmla="*/ 170267 w 509672"/>
                <a:gd name="connsiteY11" fmla="*/ 463149 h 569755"/>
                <a:gd name="connsiteX12" fmla="*/ 75151 w 509672"/>
                <a:gd name="connsiteY12" fmla="*/ 399864 h 569755"/>
                <a:gd name="connsiteX13" fmla="*/ 146724 w 509672"/>
                <a:gd name="connsiteY13" fmla="*/ 399864 h 569755"/>
                <a:gd name="connsiteX14" fmla="*/ 146724 w 509672"/>
                <a:gd name="connsiteY14" fmla="*/ 463149 h 569755"/>
                <a:gd name="connsiteX15" fmla="*/ 75151 w 509672"/>
                <a:gd name="connsiteY15" fmla="*/ 463149 h 569755"/>
                <a:gd name="connsiteX16" fmla="*/ 362760 w 509672"/>
                <a:gd name="connsiteY16" fmla="*/ 314166 h 569755"/>
                <a:gd name="connsiteX17" fmla="*/ 434521 w 509672"/>
                <a:gd name="connsiteY17" fmla="*/ 314166 h 569755"/>
                <a:gd name="connsiteX18" fmla="*/ 434521 w 509672"/>
                <a:gd name="connsiteY18" fmla="*/ 377451 h 569755"/>
                <a:gd name="connsiteX19" fmla="*/ 362760 w 509672"/>
                <a:gd name="connsiteY19" fmla="*/ 377451 h 569755"/>
                <a:gd name="connsiteX20" fmla="*/ 362760 w 509672"/>
                <a:gd name="connsiteY20" fmla="*/ 228655 h 569755"/>
                <a:gd name="connsiteX21" fmla="*/ 434521 w 509672"/>
                <a:gd name="connsiteY21" fmla="*/ 228655 h 569755"/>
                <a:gd name="connsiteX22" fmla="*/ 434521 w 509672"/>
                <a:gd name="connsiteY22" fmla="*/ 293070 h 569755"/>
                <a:gd name="connsiteX23" fmla="*/ 362760 w 509672"/>
                <a:gd name="connsiteY23" fmla="*/ 293070 h 569755"/>
                <a:gd name="connsiteX24" fmla="*/ 75151 w 509672"/>
                <a:gd name="connsiteY24" fmla="*/ 228655 h 569755"/>
                <a:gd name="connsiteX25" fmla="*/ 339404 w 509672"/>
                <a:gd name="connsiteY25" fmla="*/ 228655 h 569755"/>
                <a:gd name="connsiteX26" fmla="*/ 339404 w 509672"/>
                <a:gd name="connsiteY26" fmla="*/ 378769 h 569755"/>
                <a:gd name="connsiteX27" fmla="*/ 75151 w 509672"/>
                <a:gd name="connsiteY27" fmla="*/ 378769 h 569755"/>
                <a:gd name="connsiteX28" fmla="*/ 39928 w 509672"/>
                <a:gd name="connsiteY28" fmla="*/ 159437 h 569755"/>
                <a:gd name="connsiteX29" fmla="*/ 39928 w 509672"/>
                <a:gd name="connsiteY29" fmla="*/ 502932 h 569755"/>
                <a:gd name="connsiteX30" fmla="*/ 66938 w 509672"/>
                <a:gd name="connsiteY30" fmla="*/ 531068 h 569755"/>
                <a:gd name="connsiteX31" fmla="*/ 442734 w 509672"/>
                <a:gd name="connsiteY31" fmla="*/ 531068 h 569755"/>
                <a:gd name="connsiteX32" fmla="*/ 469744 w 509672"/>
                <a:gd name="connsiteY32" fmla="*/ 502932 h 569755"/>
                <a:gd name="connsiteX33" fmla="*/ 469744 w 509672"/>
                <a:gd name="connsiteY33" fmla="*/ 159437 h 569755"/>
                <a:gd name="connsiteX34" fmla="*/ 384016 w 509672"/>
                <a:gd name="connsiteY34" fmla="*/ 23446 h 569755"/>
                <a:gd name="connsiteX35" fmla="*/ 365226 w 509672"/>
                <a:gd name="connsiteY35" fmla="*/ 43376 h 569755"/>
                <a:gd name="connsiteX36" fmla="*/ 365226 w 509672"/>
                <a:gd name="connsiteY36" fmla="*/ 119578 h 569755"/>
                <a:gd name="connsiteX37" fmla="*/ 384016 w 509672"/>
                <a:gd name="connsiteY37" fmla="*/ 139508 h 569755"/>
                <a:gd name="connsiteX38" fmla="*/ 401631 w 509672"/>
                <a:gd name="connsiteY38" fmla="*/ 119578 h 569755"/>
                <a:gd name="connsiteX39" fmla="*/ 401631 w 509672"/>
                <a:gd name="connsiteY39" fmla="*/ 43376 h 569755"/>
                <a:gd name="connsiteX40" fmla="*/ 384016 w 509672"/>
                <a:gd name="connsiteY40" fmla="*/ 23446 h 569755"/>
                <a:gd name="connsiteX41" fmla="*/ 257185 w 509672"/>
                <a:gd name="connsiteY41" fmla="*/ 23446 h 569755"/>
                <a:gd name="connsiteX42" fmla="*/ 238395 w 509672"/>
                <a:gd name="connsiteY42" fmla="*/ 43376 h 569755"/>
                <a:gd name="connsiteX43" fmla="*/ 238395 w 509672"/>
                <a:gd name="connsiteY43" fmla="*/ 119578 h 569755"/>
                <a:gd name="connsiteX44" fmla="*/ 257185 w 509672"/>
                <a:gd name="connsiteY44" fmla="*/ 139508 h 569755"/>
                <a:gd name="connsiteX45" fmla="*/ 275974 w 509672"/>
                <a:gd name="connsiteY45" fmla="*/ 119578 h 569755"/>
                <a:gd name="connsiteX46" fmla="*/ 275974 w 509672"/>
                <a:gd name="connsiteY46" fmla="*/ 43376 h 569755"/>
                <a:gd name="connsiteX47" fmla="*/ 257185 w 509672"/>
                <a:gd name="connsiteY47" fmla="*/ 23446 h 569755"/>
                <a:gd name="connsiteX48" fmla="*/ 130354 w 509672"/>
                <a:gd name="connsiteY48" fmla="*/ 23446 h 569755"/>
                <a:gd name="connsiteX49" fmla="*/ 112739 w 509672"/>
                <a:gd name="connsiteY49" fmla="*/ 43376 h 569755"/>
                <a:gd name="connsiteX50" fmla="*/ 112739 w 509672"/>
                <a:gd name="connsiteY50" fmla="*/ 119578 h 569755"/>
                <a:gd name="connsiteX51" fmla="*/ 130354 w 509672"/>
                <a:gd name="connsiteY51" fmla="*/ 139508 h 569755"/>
                <a:gd name="connsiteX52" fmla="*/ 149144 w 509672"/>
                <a:gd name="connsiteY52" fmla="*/ 119578 h 569755"/>
                <a:gd name="connsiteX53" fmla="*/ 149144 w 509672"/>
                <a:gd name="connsiteY53" fmla="*/ 43376 h 569755"/>
                <a:gd name="connsiteX54" fmla="*/ 130354 w 509672"/>
                <a:gd name="connsiteY54" fmla="*/ 23446 h 569755"/>
                <a:gd name="connsiteX55" fmla="*/ 130354 w 509672"/>
                <a:gd name="connsiteY55" fmla="*/ 0 h 569755"/>
                <a:gd name="connsiteX56" fmla="*/ 172631 w 509672"/>
                <a:gd name="connsiteY56" fmla="*/ 43376 h 569755"/>
                <a:gd name="connsiteX57" fmla="*/ 172631 w 509672"/>
                <a:gd name="connsiteY57" fmla="*/ 62134 h 569755"/>
                <a:gd name="connsiteX58" fmla="*/ 214908 w 509672"/>
                <a:gd name="connsiteY58" fmla="*/ 62134 h 569755"/>
                <a:gd name="connsiteX59" fmla="*/ 214908 w 509672"/>
                <a:gd name="connsiteY59" fmla="*/ 43376 h 569755"/>
                <a:gd name="connsiteX60" fmla="*/ 257185 w 509672"/>
                <a:gd name="connsiteY60" fmla="*/ 0 h 569755"/>
                <a:gd name="connsiteX61" fmla="*/ 299462 w 509672"/>
                <a:gd name="connsiteY61" fmla="*/ 43376 h 569755"/>
                <a:gd name="connsiteX62" fmla="*/ 299462 w 509672"/>
                <a:gd name="connsiteY62" fmla="*/ 62134 h 569755"/>
                <a:gd name="connsiteX63" fmla="*/ 341739 w 509672"/>
                <a:gd name="connsiteY63" fmla="*/ 62134 h 569755"/>
                <a:gd name="connsiteX64" fmla="*/ 341739 w 509672"/>
                <a:gd name="connsiteY64" fmla="*/ 43376 h 569755"/>
                <a:gd name="connsiteX65" fmla="*/ 384016 w 509672"/>
                <a:gd name="connsiteY65" fmla="*/ 0 h 569755"/>
                <a:gd name="connsiteX66" fmla="*/ 425118 w 509672"/>
                <a:gd name="connsiteY66" fmla="*/ 43376 h 569755"/>
                <a:gd name="connsiteX67" fmla="*/ 425118 w 509672"/>
                <a:gd name="connsiteY67" fmla="*/ 62134 h 569755"/>
                <a:gd name="connsiteX68" fmla="*/ 442734 w 509672"/>
                <a:gd name="connsiteY68" fmla="*/ 62134 h 569755"/>
                <a:gd name="connsiteX69" fmla="*/ 509672 w 509672"/>
                <a:gd name="connsiteY69" fmla="*/ 127784 h 569755"/>
                <a:gd name="connsiteX70" fmla="*/ 509672 w 509672"/>
                <a:gd name="connsiteY70" fmla="*/ 502932 h 569755"/>
                <a:gd name="connsiteX71" fmla="*/ 442734 w 509672"/>
                <a:gd name="connsiteY71" fmla="*/ 569755 h 569755"/>
                <a:gd name="connsiteX72" fmla="*/ 66938 w 509672"/>
                <a:gd name="connsiteY72" fmla="*/ 569755 h 569755"/>
                <a:gd name="connsiteX73" fmla="*/ 0 w 509672"/>
                <a:gd name="connsiteY73" fmla="*/ 502932 h 569755"/>
                <a:gd name="connsiteX74" fmla="*/ 0 w 509672"/>
                <a:gd name="connsiteY74" fmla="*/ 127784 h 569755"/>
                <a:gd name="connsiteX75" fmla="*/ 66938 w 509672"/>
                <a:gd name="connsiteY75" fmla="*/ 62134 h 569755"/>
                <a:gd name="connsiteX76" fmla="*/ 89251 w 509672"/>
                <a:gd name="connsiteY76" fmla="*/ 62134 h 569755"/>
                <a:gd name="connsiteX77" fmla="*/ 89251 w 509672"/>
                <a:gd name="connsiteY77" fmla="*/ 43376 h 569755"/>
                <a:gd name="connsiteX78" fmla="*/ 130354 w 509672"/>
                <a:gd name="connsiteY78" fmla="*/ 0 h 56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09672" h="569755">
                  <a:moveTo>
                    <a:pt x="362760" y="399864"/>
                  </a:moveTo>
                  <a:lnTo>
                    <a:pt x="434521" y="399864"/>
                  </a:lnTo>
                  <a:lnTo>
                    <a:pt x="434521" y="463149"/>
                  </a:lnTo>
                  <a:lnTo>
                    <a:pt x="362760" y="463149"/>
                  </a:lnTo>
                  <a:close/>
                  <a:moveTo>
                    <a:pt x="266514" y="399864"/>
                  </a:moveTo>
                  <a:lnTo>
                    <a:pt x="339405" y="399864"/>
                  </a:lnTo>
                  <a:lnTo>
                    <a:pt x="339405" y="463149"/>
                  </a:lnTo>
                  <a:lnTo>
                    <a:pt x="266514" y="463149"/>
                  </a:lnTo>
                  <a:close/>
                  <a:moveTo>
                    <a:pt x="170267" y="399864"/>
                  </a:moveTo>
                  <a:lnTo>
                    <a:pt x="243158" y="399864"/>
                  </a:lnTo>
                  <a:lnTo>
                    <a:pt x="243158" y="463149"/>
                  </a:lnTo>
                  <a:lnTo>
                    <a:pt x="170267" y="463149"/>
                  </a:lnTo>
                  <a:close/>
                  <a:moveTo>
                    <a:pt x="75151" y="399864"/>
                  </a:moveTo>
                  <a:lnTo>
                    <a:pt x="146724" y="399864"/>
                  </a:lnTo>
                  <a:lnTo>
                    <a:pt x="146724" y="463149"/>
                  </a:lnTo>
                  <a:lnTo>
                    <a:pt x="75151" y="463149"/>
                  </a:lnTo>
                  <a:close/>
                  <a:moveTo>
                    <a:pt x="362760" y="314166"/>
                  </a:moveTo>
                  <a:lnTo>
                    <a:pt x="434521" y="314166"/>
                  </a:lnTo>
                  <a:lnTo>
                    <a:pt x="434521" y="377451"/>
                  </a:lnTo>
                  <a:lnTo>
                    <a:pt x="362760" y="377451"/>
                  </a:lnTo>
                  <a:close/>
                  <a:moveTo>
                    <a:pt x="362760" y="228655"/>
                  </a:moveTo>
                  <a:lnTo>
                    <a:pt x="434521" y="228655"/>
                  </a:lnTo>
                  <a:lnTo>
                    <a:pt x="434521" y="293070"/>
                  </a:lnTo>
                  <a:lnTo>
                    <a:pt x="362760" y="293070"/>
                  </a:lnTo>
                  <a:close/>
                  <a:moveTo>
                    <a:pt x="75151" y="228655"/>
                  </a:moveTo>
                  <a:lnTo>
                    <a:pt x="339404" y="228655"/>
                  </a:lnTo>
                  <a:lnTo>
                    <a:pt x="339404" y="378769"/>
                  </a:lnTo>
                  <a:lnTo>
                    <a:pt x="75151" y="378769"/>
                  </a:lnTo>
                  <a:close/>
                  <a:moveTo>
                    <a:pt x="39928" y="159437"/>
                  </a:moveTo>
                  <a:lnTo>
                    <a:pt x="39928" y="502932"/>
                  </a:lnTo>
                  <a:cubicBezTo>
                    <a:pt x="39928" y="518172"/>
                    <a:pt x="51672" y="531068"/>
                    <a:pt x="66938" y="531068"/>
                  </a:cubicBezTo>
                  <a:lnTo>
                    <a:pt x="442734" y="531068"/>
                  </a:lnTo>
                  <a:cubicBezTo>
                    <a:pt x="458000" y="531068"/>
                    <a:pt x="469744" y="518172"/>
                    <a:pt x="469744" y="502932"/>
                  </a:cubicBezTo>
                  <a:lnTo>
                    <a:pt x="469744" y="159437"/>
                  </a:lnTo>
                  <a:close/>
                  <a:moveTo>
                    <a:pt x="384016" y="23446"/>
                  </a:moveTo>
                  <a:cubicBezTo>
                    <a:pt x="373446" y="23446"/>
                    <a:pt x="365226" y="31653"/>
                    <a:pt x="365226" y="43376"/>
                  </a:cubicBezTo>
                  <a:lnTo>
                    <a:pt x="365226" y="119578"/>
                  </a:lnTo>
                  <a:cubicBezTo>
                    <a:pt x="365226" y="130129"/>
                    <a:pt x="373446" y="139508"/>
                    <a:pt x="384016" y="139508"/>
                  </a:cubicBezTo>
                  <a:cubicBezTo>
                    <a:pt x="393410" y="139508"/>
                    <a:pt x="401631" y="130129"/>
                    <a:pt x="401631" y="119578"/>
                  </a:cubicBezTo>
                  <a:lnTo>
                    <a:pt x="401631" y="43376"/>
                  </a:lnTo>
                  <a:cubicBezTo>
                    <a:pt x="401631" y="31653"/>
                    <a:pt x="393410" y="23446"/>
                    <a:pt x="384016" y="23446"/>
                  </a:cubicBezTo>
                  <a:close/>
                  <a:moveTo>
                    <a:pt x="257185" y="23446"/>
                  </a:moveTo>
                  <a:cubicBezTo>
                    <a:pt x="246615" y="23446"/>
                    <a:pt x="238395" y="31653"/>
                    <a:pt x="238395" y="43376"/>
                  </a:cubicBezTo>
                  <a:lnTo>
                    <a:pt x="238395" y="119578"/>
                  </a:lnTo>
                  <a:cubicBezTo>
                    <a:pt x="238395" y="130129"/>
                    <a:pt x="246615" y="139508"/>
                    <a:pt x="257185" y="139508"/>
                  </a:cubicBezTo>
                  <a:cubicBezTo>
                    <a:pt x="267754" y="139508"/>
                    <a:pt x="275974" y="130129"/>
                    <a:pt x="275974" y="119578"/>
                  </a:cubicBezTo>
                  <a:lnTo>
                    <a:pt x="275974" y="43376"/>
                  </a:lnTo>
                  <a:cubicBezTo>
                    <a:pt x="275974" y="31653"/>
                    <a:pt x="267754" y="23446"/>
                    <a:pt x="257185" y="23446"/>
                  </a:cubicBezTo>
                  <a:close/>
                  <a:moveTo>
                    <a:pt x="130354" y="23446"/>
                  </a:moveTo>
                  <a:cubicBezTo>
                    <a:pt x="120959" y="23446"/>
                    <a:pt x="112739" y="31653"/>
                    <a:pt x="112739" y="43376"/>
                  </a:cubicBezTo>
                  <a:lnTo>
                    <a:pt x="112739" y="119578"/>
                  </a:lnTo>
                  <a:cubicBezTo>
                    <a:pt x="112739" y="130129"/>
                    <a:pt x="120959" y="139508"/>
                    <a:pt x="130354" y="139508"/>
                  </a:cubicBezTo>
                  <a:cubicBezTo>
                    <a:pt x="140923" y="139508"/>
                    <a:pt x="149144" y="130129"/>
                    <a:pt x="149144" y="119578"/>
                  </a:cubicBezTo>
                  <a:lnTo>
                    <a:pt x="149144" y="43376"/>
                  </a:lnTo>
                  <a:cubicBezTo>
                    <a:pt x="149144" y="31653"/>
                    <a:pt x="140923" y="23446"/>
                    <a:pt x="130354" y="23446"/>
                  </a:cubicBezTo>
                  <a:close/>
                  <a:moveTo>
                    <a:pt x="130354" y="0"/>
                  </a:moveTo>
                  <a:cubicBezTo>
                    <a:pt x="153841" y="0"/>
                    <a:pt x="172631" y="18757"/>
                    <a:pt x="172631" y="43376"/>
                  </a:cubicBezTo>
                  <a:lnTo>
                    <a:pt x="172631" y="62134"/>
                  </a:lnTo>
                  <a:lnTo>
                    <a:pt x="214908" y="62134"/>
                  </a:lnTo>
                  <a:lnTo>
                    <a:pt x="214908" y="43376"/>
                  </a:lnTo>
                  <a:cubicBezTo>
                    <a:pt x="214908" y="18757"/>
                    <a:pt x="233698" y="0"/>
                    <a:pt x="257185" y="0"/>
                  </a:cubicBezTo>
                  <a:cubicBezTo>
                    <a:pt x="280672" y="0"/>
                    <a:pt x="299462" y="18757"/>
                    <a:pt x="299462" y="43376"/>
                  </a:cubicBezTo>
                  <a:lnTo>
                    <a:pt x="299462" y="62134"/>
                  </a:lnTo>
                  <a:lnTo>
                    <a:pt x="341739" y="62134"/>
                  </a:lnTo>
                  <a:lnTo>
                    <a:pt x="341739" y="43376"/>
                  </a:lnTo>
                  <a:cubicBezTo>
                    <a:pt x="341739" y="18757"/>
                    <a:pt x="360528" y="0"/>
                    <a:pt x="384016" y="0"/>
                  </a:cubicBezTo>
                  <a:cubicBezTo>
                    <a:pt x="406328" y="0"/>
                    <a:pt x="425118" y="18757"/>
                    <a:pt x="425118" y="43376"/>
                  </a:cubicBezTo>
                  <a:lnTo>
                    <a:pt x="425118" y="62134"/>
                  </a:lnTo>
                  <a:lnTo>
                    <a:pt x="442734" y="62134"/>
                  </a:lnTo>
                  <a:cubicBezTo>
                    <a:pt x="479139" y="62134"/>
                    <a:pt x="509672" y="91442"/>
                    <a:pt x="509672" y="127784"/>
                  </a:cubicBezTo>
                  <a:lnTo>
                    <a:pt x="509672" y="502932"/>
                  </a:lnTo>
                  <a:cubicBezTo>
                    <a:pt x="509672" y="540447"/>
                    <a:pt x="479139" y="569755"/>
                    <a:pt x="442734" y="569755"/>
                  </a:cubicBezTo>
                  <a:lnTo>
                    <a:pt x="66938" y="569755"/>
                  </a:lnTo>
                  <a:cubicBezTo>
                    <a:pt x="30533" y="569755"/>
                    <a:pt x="0" y="540447"/>
                    <a:pt x="0" y="502932"/>
                  </a:cubicBezTo>
                  <a:lnTo>
                    <a:pt x="0" y="127784"/>
                  </a:lnTo>
                  <a:cubicBezTo>
                    <a:pt x="0" y="91442"/>
                    <a:pt x="30533" y="62134"/>
                    <a:pt x="66938" y="62134"/>
                  </a:cubicBezTo>
                  <a:lnTo>
                    <a:pt x="89251" y="62134"/>
                  </a:lnTo>
                  <a:lnTo>
                    <a:pt x="89251" y="43376"/>
                  </a:lnTo>
                  <a:cubicBezTo>
                    <a:pt x="89251" y="18757"/>
                    <a:pt x="108041" y="0"/>
                    <a:pt x="130354" y="0"/>
                  </a:cubicBezTo>
                  <a:close/>
                </a:path>
              </a:pathLst>
            </a:custGeom>
            <a:solidFill>
              <a:schemeClr val="bg1"/>
            </a:solidFill>
            <a:ln>
              <a:noFill/>
            </a:ln>
          </p:spPr>
        </p:sp>
      </p:grpSp>
    </p:spTree>
    <p:extLst>
      <p:ext uri="{BB962C8B-B14F-4D97-AF65-F5344CB8AC3E}">
        <p14:creationId xmlns:p14="http://schemas.microsoft.com/office/powerpoint/2010/main" val="231553270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100000">
                                          <p:val>
                                            <p:strVal val="#ppt_x"/>
                                          </p:val>
                                        </p:tav>
                                      </p:tavLst>
                                    </p:anim>
                                    <p:anim calcmode="lin" valueType="num">
                                      <p:cBhvr>
                                        <p:cTn id="8" dur="250" fill="hold"/>
                                        <p:tgtEl>
                                          <p:spTgt spid="6"/>
                                        </p:tgtEl>
                                        <p:attrNameLst>
                                          <p:attrName>ppt_y</p:attrName>
                                        </p:attrNameLst>
                                      </p:cBhvr>
                                      <p:tavLst>
                                        <p:tav tm="0">
                                          <p:val>
                                            <p:strVal val="#ppt_y-#ppt_h/2"/>
                                          </p:val>
                                        </p:tav>
                                        <p:tav tm="100000">
                                          <p:val>
                                            <p:strVal val="#ppt_y"/>
                                          </p:val>
                                        </p:tav>
                                      </p:tavLst>
                                    </p:anim>
                                    <p:anim calcmode="lin" valueType="num">
                                      <p:cBhvr>
                                        <p:cTn id="9" dur="250" fill="hold"/>
                                        <p:tgtEl>
                                          <p:spTgt spid="6"/>
                                        </p:tgtEl>
                                        <p:attrNameLst>
                                          <p:attrName>ppt_w</p:attrName>
                                        </p:attrNameLst>
                                      </p:cBhvr>
                                      <p:tavLst>
                                        <p:tav tm="0">
                                          <p:val>
                                            <p:strVal val="#ppt_w"/>
                                          </p:val>
                                        </p:tav>
                                        <p:tav tm="100000">
                                          <p:val>
                                            <p:strVal val="#ppt_w"/>
                                          </p:val>
                                        </p:tav>
                                      </p:tavLst>
                                    </p:anim>
                                    <p:anim calcmode="lin" valueType="num">
                                      <p:cBhvr>
                                        <p:cTn id="10" dur="25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041C82E9-B838-48FC-A2E8-FF61FA3E8C97}"/>
              </a:ext>
            </a:extLst>
          </p:cNvPr>
          <p:cNvSpPr/>
          <p:nvPr/>
        </p:nvSpPr>
        <p:spPr>
          <a:xfrm>
            <a:off x="662866" y="2576502"/>
            <a:ext cx="10866268" cy="2947371"/>
          </a:xfrm>
          <a:prstGeom prst="round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3"/>
          <p:cNvSpPr txBox="1">
            <a:spLocks noChangeArrowheads="1"/>
          </p:cNvSpPr>
          <p:nvPr/>
        </p:nvSpPr>
        <p:spPr bwMode="auto">
          <a:xfrm>
            <a:off x="88554" y="687289"/>
            <a:ext cx="5110163" cy="768350"/>
          </a:xfrm>
          <a:prstGeom prst="rect">
            <a:avLst/>
          </a:prstGeom>
          <a:noFill/>
          <a:ln w="9525">
            <a:noFill/>
            <a:miter lim="800000"/>
          </a:ln>
        </p:spPr>
        <p:txBody>
          <a:bodyPr wrap="square">
            <a:spAutoFit/>
          </a:bodyPr>
          <a:lstStyle/>
          <a:p>
            <a:pPr algn="ctr"/>
            <a:r>
              <a:rPr lang="zh-CN" altLang="en-US" sz="4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项目总结</a:t>
            </a:r>
          </a:p>
        </p:txBody>
      </p:sp>
      <p:grpSp>
        <p:nvGrpSpPr>
          <p:cNvPr id="30" name="组合 29"/>
          <p:cNvGrpSpPr/>
          <p:nvPr/>
        </p:nvGrpSpPr>
        <p:grpSpPr>
          <a:xfrm>
            <a:off x="259982" y="386904"/>
            <a:ext cx="4572000" cy="1231900"/>
            <a:chOff x="1295" y="1680"/>
            <a:chExt cx="16545" cy="7462"/>
          </a:xfrm>
        </p:grpSpPr>
        <p:cxnSp>
          <p:nvCxnSpPr>
            <p:cNvPr id="31" name="直接连接符 30"/>
            <p:cNvCxnSpPr/>
            <p:nvPr/>
          </p:nvCxnSpPr>
          <p:spPr>
            <a:xfrm>
              <a:off x="7547" y="1681"/>
              <a:ext cx="102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7840" y="1680"/>
              <a:ext cx="0" cy="7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95" y="9142"/>
              <a:ext cx="165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295" y="5067"/>
              <a:ext cx="0" cy="4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文本框 43">
            <a:extLst>
              <a:ext uri="{FF2B5EF4-FFF2-40B4-BE49-F238E27FC236}">
                <a16:creationId xmlns:a16="http://schemas.microsoft.com/office/drawing/2014/main" id="{19A16885-20ED-47FA-9356-93311CBDDEC4}"/>
              </a:ext>
            </a:extLst>
          </p:cNvPr>
          <p:cNvSpPr txBox="1"/>
          <p:nvPr/>
        </p:nvSpPr>
        <p:spPr>
          <a:xfrm>
            <a:off x="1155160" y="2901608"/>
            <a:ext cx="9881680" cy="203132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通过本次的数独项目，我对于该游戏的逻辑有了一定的了解，对于</a:t>
            </a:r>
            <a:r>
              <a:rPr lang="en-US" altLang="zh-CN" dirty="0">
                <a:solidFill>
                  <a:schemeClr val="bg1"/>
                </a:solidFill>
                <a:latin typeface="微软雅黑" panose="020B0503020204020204" pitchFamily="34" charset="-122"/>
                <a:ea typeface="微软雅黑" panose="020B0503020204020204" pitchFamily="34" charset="-122"/>
              </a:rPr>
              <a:t>Android</a:t>
            </a:r>
            <a:r>
              <a:rPr lang="zh-CN" altLang="en-US" dirty="0">
                <a:solidFill>
                  <a:schemeClr val="bg1"/>
                </a:solidFill>
                <a:latin typeface="微软雅黑" panose="020B0503020204020204" pitchFamily="34" charset="-122"/>
                <a:ea typeface="微软雅黑" panose="020B0503020204020204" pitchFamily="34" charset="-122"/>
              </a:rPr>
              <a:t>游戏开发最基础的</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单点触摸事件以及碰撞检测有了认识，能够利用</a:t>
            </a:r>
            <a:r>
              <a:rPr lang="en-US" altLang="zh-CN" dirty="0">
                <a:solidFill>
                  <a:schemeClr val="bg1"/>
                </a:solidFill>
                <a:latin typeface="微软雅黑" panose="020B0503020204020204" pitchFamily="34" charset="-122"/>
                <a:ea typeface="微软雅黑" panose="020B0503020204020204" pitchFamily="34" charset="-122"/>
              </a:rPr>
              <a:t>Android Stdio</a:t>
            </a:r>
            <a:r>
              <a:rPr lang="zh-CN" altLang="en-US" dirty="0">
                <a:solidFill>
                  <a:schemeClr val="bg1"/>
                </a:solidFill>
                <a:latin typeface="微软雅黑" panose="020B0503020204020204" pitchFamily="34" charset="-122"/>
                <a:ea typeface="微软雅黑" panose="020B0503020204020204" pitchFamily="34" charset="-122"/>
              </a:rPr>
              <a:t>进行基础的游戏设计。</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在逻辑的基础上就是代码的编写，这使得我对于</a:t>
            </a:r>
            <a:r>
              <a:rPr lang="en-US" altLang="zh-CN" dirty="0">
                <a:solidFill>
                  <a:schemeClr val="bg1"/>
                </a:solidFill>
                <a:latin typeface="微软雅黑" panose="020B0503020204020204" pitchFamily="34" charset="-122"/>
                <a:ea typeface="微软雅黑" panose="020B0503020204020204" pitchFamily="34" charset="-122"/>
              </a:rPr>
              <a:t>Android</a:t>
            </a:r>
            <a:r>
              <a:rPr lang="zh-CN" altLang="en-US" dirty="0">
                <a:solidFill>
                  <a:schemeClr val="bg1"/>
                </a:solidFill>
                <a:latin typeface="微软雅黑" panose="020B0503020204020204" pitchFamily="34" charset="-122"/>
                <a:ea typeface="微软雅黑" panose="020B0503020204020204" pitchFamily="34" charset="-122"/>
              </a:rPr>
              <a:t>开发的一些语法有了更多的掌握，能</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够通过自定义各种类来实现想要的功能。</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在</a:t>
            </a:r>
            <a:r>
              <a:rPr lang="en-US" altLang="zh-CN" dirty="0">
                <a:solidFill>
                  <a:schemeClr val="bg1"/>
                </a:solidFill>
                <a:latin typeface="微软雅黑" panose="020B0503020204020204" pitchFamily="34" charset="-122"/>
                <a:ea typeface="微软雅黑" panose="020B0503020204020204" pitchFamily="34" charset="-122"/>
              </a:rPr>
              <a:t>UI</a:t>
            </a:r>
            <a:r>
              <a:rPr lang="zh-CN" altLang="en-US" dirty="0">
                <a:solidFill>
                  <a:schemeClr val="bg1"/>
                </a:solidFill>
                <a:latin typeface="微软雅黑" panose="020B0503020204020204" pitchFamily="34" charset="-122"/>
                <a:ea typeface="微软雅黑" panose="020B0503020204020204" pitchFamily="34" charset="-122"/>
              </a:rPr>
              <a:t>设计上，通过对各种</a:t>
            </a:r>
            <a:r>
              <a:rPr lang="en-US" altLang="zh-CN" dirty="0">
                <a:solidFill>
                  <a:schemeClr val="bg1"/>
                </a:solidFill>
                <a:latin typeface="微软雅黑" panose="020B0503020204020204" pitchFamily="34" charset="-122"/>
                <a:ea typeface="微软雅黑" panose="020B0503020204020204" pitchFamily="34" charset="-122"/>
              </a:rPr>
              <a:t>xml</a:t>
            </a:r>
            <a:r>
              <a:rPr lang="zh-CN" altLang="en-US" dirty="0">
                <a:solidFill>
                  <a:schemeClr val="bg1"/>
                </a:solidFill>
                <a:latin typeface="微软雅黑" panose="020B0503020204020204" pitchFamily="34" charset="-122"/>
                <a:ea typeface="微软雅黑" panose="020B0503020204020204" pitchFamily="34" charset="-122"/>
              </a:rPr>
              <a:t>文件的编写逐渐熟悉了界面设计的途径。</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遗憾的是由于时间有限和所学知识有限，没有能够在这次的实验中进行项目的联网尝试，在之</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后的学习中会加强这一部分的学习。</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856357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98262" y="2311736"/>
            <a:ext cx="8795471" cy="923330"/>
          </a:xfrm>
          <a:prstGeom prst="rect">
            <a:avLst/>
          </a:prstGeom>
          <a:noFill/>
        </p:spPr>
        <p:txBody>
          <a:bodyPr wrap="square">
            <a:spAutoFit/>
          </a:bodyPr>
          <a:lstStyle/>
          <a:p>
            <a:pPr algn="ctr" eaLnBrk="1" fontAlgn="auto" hangingPunct="1">
              <a:spcBef>
                <a:spcPts val="0"/>
              </a:spcBef>
              <a:spcAft>
                <a:spcPts val="0"/>
              </a:spcAft>
              <a:defRPr/>
            </a:pPr>
            <a:r>
              <a:rPr lang="zh-CN" altLang="en-US" sz="5400" dirty="0">
                <a:solidFill>
                  <a:schemeClr val="tx1">
                    <a:lumMod val="85000"/>
                    <a:lumOff val="15000"/>
                  </a:schemeClr>
                </a:solidFill>
                <a:latin typeface="微软雅黑" panose="020B0503020204020204" pitchFamily="34" charset="-122"/>
                <a:ea typeface="微软雅黑" panose="020B0503020204020204" pitchFamily="34" charset="-122"/>
              </a:rPr>
              <a:t>感谢您的观看</a:t>
            </a:r>
            <a:r>
              <a:rPr lang="en-US" altLang="zh-CN" sz="54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5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3156764" y="3319088"/>
            <a:ext cx="5878469" cy="646331"/>
          </a:xfrm>
          <a:prstGeom prst="rect">
            <a:avLst/>
          </a:prstGeom>
        </p:spPr>
        <p:txBody>
          <a:bodyPr wrap="none">
            <a:spAutoFit/>
          </a:bodyPr>
          <a:lstStyle/>
          <a:p>
            <a:r>
              <a:rPr lang="en-US" altLang="zh-CN" sz="3600" dirty="0">
                <a:solidFill>
                  <a:srgbClr val="760000"/>
                </a:solidFill>
                <a:latin typeface="Arial" panose="020B0604020202020204" pitchFamily="34" charset="0"/>
                <a:ea typeface="圆体-简" panose="02010600040101010101" charset="-122"/>
                <a:cs typeface="Arial" panose="020B0604020202020204" pitchFamily="34" charset="0"/>
              </a:rPr>
              <a:t>THANKS FOR WATCHING!</a:t>
            </a:r>
          </a:p>
        </p:txBody>
      </p:sp>
      <p:cxnSp>
        <p:nvCxnSpPr>
          <p:cNvPr id="18" name="直接连接符 17"/>
          <p:cNvCxnSpPr/>
          <p:nvPr/>
        </p:nvCxnSpPr>
        <p:spPr>
          <a:xfrm>
            <a:off x="3519054" y="4133464"/>
            <a:ext cx="51538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41446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100000">
                                          <p:val>
                                            <p:strVal val="#ppt_x"/>
                                          </p:val>
                                        </p:tav>
                                      </p:tavLst>
                                    </p:anim>
                                    <p:anim calcmode="lin" valueType="num">
                                      <p:cBhvr>
                                        <p:cTn id="8" dur="250" fill="hold"/>
                                        <p:tgtEl>
                                          <p:spTgt spid="6"/>
                                        </p:tgtEl>
                                        <p:attrNameLst>
                                          <p:attrName>ppt_y</p:attrName>
                                        </p:attrNameLst>
                                      </p:cBhvr>
                                      <p:tavLst>
                                        <p:tav tm="0">
                                          <p:val>
                                            <p:strVal val="#ppt_y-#ppt_h/2"/>
                                          </p:val>
                                        </p:tav>
                                        <p:tav tm="100000">
                                          <p:val>
                                            <p:strVal val="#ppt_y"/>
                                          </p:val>
                                        </p:tav>
                                      </p:tavLst>
                                    </p:anim>
                                    <p:anim calcmode="lin" valueType="num">
                                      <p:cBhvr>
                                        <p:cTn id="9" dur="250" fill="hold"/>
                                        <p:tgtEl>
                                          <p:spTgt spid="6"/>
                                        </p:tgtEl>
                                        <p:attrNameLst>
                                          <p:attrName>ppt_w</p:attrName>
                                        </p:attrNameLst>
                                      </p:cBhvr>
                                      <p:tavLst>
                                        <p:tav tm="0">
                                          <p:val>
                                            <p:strVal val="#ppt_w"/>
                                          </p:val>
                                        </p:tav>
                                        <p:tav tm="100000">
                                          <p:val>
                                            <p:strVal val="#ppt_w"/>
                                          </p:val>
                                        </p:tav>
                                      </p:tavLst>
                                    </p:anim>
                                    <p:anim calcmode="lin" valueType="num">
                                      <p:cBhvr>
                                        <p:cTn id="10" dur="25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22960" y="490185"/>
            <a:ext cx="2408557" cy="1291625"/>
            <a:chOff x="1295" y="1680"/>
            <a:chExt cx="16545" cy="7462"/>
          </a:xfrm>
        </p:grpSpPr>
        <p:cxnSp>
          <p:nvCxnSpPr>
            <p:cNvPr id="13" name="直接连接符 12"/>
            <p:cNvCxnSpPr/>
            <p:nvPr/>
          </p:nvCxnSpPr>
          <p:spPr>
            <a:xfrm>
              <a:off x="7547" y="1681"/>
              <a:ext cx="102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7840" y="1680"/>
              <a:ext cx="0" cy="7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295" y="9142"/>
              <a:ext cx="165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295" y="5067"/>
              <a:ext cx="0" cy="4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
          <p:cNvSpPr/>
          <p:nvPr/>
        </p:nvSpPr>
        <p:spPr>
          <a:xfrm>
            <a:off x="1216086" y="663796"/>
            <a:ext cx="2015431" cy="923329"/>
          </a:xfrm>
          <a:prstGeom prst="rect">
            <a:avLst/>
          </a:prstGeom>
        </p:spPr>
        <p:txBody>
          <a:bodyPr wrap="square">
            <a:normAutofit fontScale="90000" lnSpcReduction="20000"/>
          </a:bodyPr>
          <a:lstStyle/>
          <a:p>
            <a:pPr algn="ctr"/>
            <a:r>
              <a:rPr lang="zh-CN" altLang="en-US" sz="7200" b="1" spc="400" dirty="0">
                <a:solidFill>
                  <a:srgbClr val="500000"/>
                </a:solidFill>
                <a:latin typeface="微软雅黑" panose="020B0503020204020204" pitchFamily="34" charset="-122"/>
                <a:ea typeface="微软雅黑" panose="020B0503020204020204" pitchFamily="34" charset="-122"/>
                <a:cs typeface="圆体-简" panose="02010600040101010101" charset="-122"/>
              </a:rPr>
              <a:t>目录</a:t>
            </a:r>
          </a:p>
        </p:txBody>
      </p:sp>
      <p:cxnSp>
        <p:nvCxnSpPr>
          <p:cNvPr id="7" name="Straight Connector 5"/>
          <p:cNvCxnSpPr/>
          <p:nvPr/>
        </p:nvCxnSpPr>
        <p:spPr>
          <a:xfrm>
            <a:off x="6163733" y="1590824"/>
            <a:ext cx="0" cy="3960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3189512" y="2205021"/>
            <a:ext cx="2520280" cy="371568"/>
          </a:xfrm>
          <a:prstGeom prst="rect">
            <a:avLst/>
          </a:prstGeom>
          <a:solidFill>
            <a:srgbClr val="500000"/>
          </a:solidFill>
          <a:ln w="19050">
            <a:noFill/>
            <a:round/>
          </a:ln>
        </p:spPr>
        <p:txBody>
          <a:bodyPr rot="0" spcFirstLastPara="0" vert="horz" wrap="none" lIns="121920" tIns="60960" rIns="121920" bIns="60960" anchor="ctr" anchorCtr="1" forceAA="0" compatLnSpc="1">
            <a:normAutofit fontScale="90000" lnSpcReduction="10000"/>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圆体-简" panose="02010600040101010101" charset="-122"/>
              </a:rPr>
              <a:t>项目运行展示</a:t>
            </a:r>
            <a:endParaRPr lang="zh-CN" altLang="en-US" sz="2000" dirty="0">
              <a:solidFill>
                <a:schemeClr val="bg1"/>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endParaRPr>
          </a:p>
        </p:txBody>
      </p:sp>
      <p:sp>
        <p:nvSpPr>
          <p:cNvPr id="9" name="Rectangle 14"/>
          <p:cNvSpPr/>
          <p:nvPr/>
        </p:nvSpPr>
        <p:spPr bwMode="auto">
          <a:xfrm>
            <a:off x="6799286" y="2205021"/>
            <a:ext cx="2520280" cy="371568"/>
          </a:xfrm>
          <a:prstGeom prst="rect">
            <a:avLst/>
          </a:prstGeom>
          <a:solidFill>
            <a:srgbClr val="760000"/>
          </a:solidFill>
          <a:ln w="19050">
            <a:noFill/>
            <a:round/>
          </a:ln>
        </p:spPr>
        <p:txBody>
          <a:bodyPr rot="0" spcFirstLastPara="0" vert="horz" wrap="none" lIns="121920" tIns="60960" rIns="121920" bIns="60960" anchor="ctr" anchorCtr="1" forceAA="0" compatLnSpc="1">
            <a:normAutofit fontScale="90000" lnSpcReduction="10000"/>
          </a:bodyPr>
          <a:lstStyle/>
          <a:p>
            <a:pPr lvl="0" algn="ctr"/>
            <a:r>
              <a:rPr lang="zh-CN" altLang="en-US" sz="2000" dirty="0">
                <a:solidFill>
                  <a:schemeClr val="bg1"/>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项目框架介绍</a:t>
            </a:r>
          </a:p>
        </p:txBody>
      </p:sp>
      <p:sp>
        <p:nvSpPr>
          <p:cNvPr id="10" name="Rectangle 16"/>
          <p:cNvSpPr/>
          <p:nvPr/>
        </p:nvSpPr>
        <p:spPr bwMode="auto">
          <a:xfrm>
            <a:off x="3098707" y="3770511"/>
            <a:ext cx="2520280" cy="371568"/>
          </a:xfrm>
          <a:prstGeom prst="rect">
            <a:avLst/>
          </a:prstGeom>
          <a:solidFill>
            <a:srgbClr val="760000"/>
          </a:solidFill>
          <a:ln w="19050">
            <a:noFill/>
            <a:round/>
          </a:ln>
        </p:spPr>
        <p:txBody>
          <a:bodyPr rot="0" spcFirstLastPara="0" vert="horz" wrap="none" lIns="121920" tIns="60960" rIns="121920" bIns="60960" anchor="ctr" anchorCtr="1" forceAA="0" compatLnSpc="1">
            <a:normAutofit fontScale="90000" lnSpcReduction="10000"/>
          </a:bodyPr>
          <a:lstStyle/>
          <a:p>
            <a:pPr lvl="0" algn="ctr"/>
            <a:r>
              <a:rPr lang="zh-CN" altLang="en-US" sz="2000" dirty="0">
                <a:solidFill>
                  <a:schemeClr val="bg1"/>
                </a:solidFill>
                <a:latin typeface="微软雅黑" panose="020B0503020204020204" pitchFamily="34" charset="-122"/>
                <a:ea typeface="微软雅黑" panose="020B0503020204020204" pitchFamily="34" charset="-122"/>
                <a:cs typeface="圆体-简" panose="02010600040101010101" charset="-122"/>
              </a:rPr>
              <a:t>项目功能列举</a:t>
            </a:r>
            <a:endParaRPr lang="zh-CN" altLang="en-US" sz="2000" dirty="0">
              <a:solidFill>
                <a:schemeClr val="bg1"/>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endParaRPr>
          </a:p>
        </p:txBody>
      </p:sp>
      <p:sp>
        <p:nvSpPr>
          <p:cNvPr id="11" name="Rectangle 17"/>
          <p:cNvSpPr/>
          <p:nvPr/>
        </p:nvSpPr>
        <p:spPr bwMode="auto">
          <a:xfrm>
            <a:off x="6799286" y="3770511"/>
            <a:ext cx="2520280" cy="371568"/>
          </a:xfrm>
          <a:prstGeom prst="rect">
            <a:avLst/>
          </a:prstGeom>
          <a:solidFill>
            <a:srgbClr val="500000"/>
          </a:solidFill>
          <a:ln w="19050">
            <a:noFill/>
            <a:round/>
          </a:ln>
        </p:spPr>
        <p:txBody>
          <a:bodyPr rot="0" spcFirstLastPara="0" vert="horz" wrap="none" lIns="121920" tIns="60960" rIns="121920" bIns="60960" anchor="ctr" anchorCtr="1" forceAA="0" compatLnSpc="1">
            <a:normAutofit fontScale="90000" lnSpcReduction="10000"/>
          </a:bodyPr>
          <a:lstStyle/>
          <a:p>
            <a:pPr lvl="0" algn="ctr"/>
            <a:r>
              <a:rPr lang="zh-CN" altLang="en-US" sz="2000" dirty="0">
                <a:solidFill>
                  <a:schemeClr val="bg1"/>
                </a:solidFill>
                <a:latin typeface="微软雅黑" panose="020B0503020204020204" pitchFamily="34" charset="-122"/>
                <a:ea typeface="微软雅黑" panose="020B0503020204020204" pitchFamily="34" charset="-122"/>
                <a:cs typeface="圆体-简" panose="02010600040101010101" charset="-122"/>
              </a:rPr>
              <a:t>项目总结</a:t>
            </a:r>
            <a:endParaRPr lang="zh-CN" altLang="en-US" sz="2000" dirty="0">
              <a:solidFill>
                <a:schemeClr val="bg1"/>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endParaRPr>
          </a:p>
        </p:txBody>
      </p:sp>
      <p:sp>
        <p:nvSpPr>
          <p:cNvPr id="14" name="TextBox 20"/>
          <p:cNvSpPr txBox="1"/>
          <p:nvPr/>
        </p:nvSpPr>
        <p:spPr bwMode="auto">
          <a:xfrm>
            <a:off x="3189512" y="2765546"/>
            <a:ext cx="2520280" cy="6415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圆体-简" panose="02010600040101010101" charset="-122"/>
              </a:rPr>
              <a:t>通过运行项目展示游戏界面以及所实现的功能</a:t>
            </a:r>
          </a:p>
        </p:txBody>
      </p:sp>
      <p:sp>
        <p:nvSpPr>
          <p:cNvPr id="5" name="Rectangle 6"/>
          <p:cNvSpPr/>
          <p:nvPr/>
        </p:nvSpPr>
        <p:spPr>
          <a:xfrm>
            <a:off x="1426337" y="1457702"/>
            <a:ext cx="1594929" cy="369332"/>
          </a:xfrm>
          <a:prstGeom prst="rect">
            <a:avLst/>
          </a:prstGeom>
        </p:spPr>
        <p:txBody>
          <a:bodyPr wrap="none">
            <a:normAutofit fontScale="87500" lnSpcReduction="20000"/>
          </a:bodyPr>
          <a:lstStyle/>
          <a:p>
            <a:pPr algn="ctr"/>
            <a:r>
              <a:rPr lang="en-US" altLang="zh-CN" sz="2400" b="1" dirty="0">
                <a:solidFill>
                  <a:srgbClr val="500000"/>
                </a:solidFill>
                <a:latin typeface="Arial" panose="020B0604020202020204" pitchFamily="34" charset="0"/>
                <a:ea typeface="微软雅黑" panose="020B0503020204020204" pitchFamily="34" charset="-122"/>
                <a:cs typeface="Arial" panose="020B0604020202020204" pitchFamily="34" charset="0"/>
              </a:rPr>
              <a:t>CONTENTS</a:t>
            </a:r>
          </a:p>
        </p:txBody>
      </p:sp>
      <p:grpSp>
        <p:nvGrpSpPr>
          <p:cNvPr id="2" name="组合 1"/>
          <p:cNvGrpSpPr/>
          <p:nvPr/>
        </p:nvGrpSpPr>
        <p:grpSpPr>
          <a:xfrm>
            <a:off x="822325" y="1066800"/>
            <a:ext cx="10506075" cy="4738370"/>
            <a:chOff x="1295" y="1680"/>
            <a:chExt cx="16545" cy="7462"/>
          </a:xfrm>
        </p:grpSpPr>
        <p:cxnSp>
          <p:nvCxnSpPr>
            <p:cNvPr id="23" name="直接连接符 22"/>
            <p:cNvCxnSpPr/>
            <p:nvPr/>
          </p:nvCxnSpPr>
          <p:spPr>
            <a:xfrm>
              <a:off x="7547" y="1681"/>
              <a:ext cx="102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7840" y="1680"/>
              <a:ext cx="0" cy="7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295" y="9142"/>
              <a:ext cx="165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295" y="5067"/>
              <a:ext cx="0" cy="4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0"/>
          <p:cNvSpPr txBox="1"/>
          <p:nvPr/>
        </p:nvSpPr>
        <p:spPr bwMode="auto">
          <a:xfrm>
            <a:off x="6799488" y="2690890"/>
            <a:ext cx="2520280" cy="6415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圆体-简" panose="02010600040101010101" charset="-122"/>
              </a:rPr>
              <a:t>从总体上对项目的框架和编码思路进行汇总和介绍</a:t>
            </a:r>
          </a:p>
        </p:txBody>
      </p:sp>
      <p:sp>
        <p:nvSpPr>
          <p:cNvPr id="4" name="TextBox 20"/>
          <p:cNvSpPr txBox="1"/>
          <p:nvPr/>
        </p:nvSpPr>
        <p:spPr bwMode="auto">
          <a:xfrm>
            <a:off x="3115749" y="4395985"/>
            <a:ext cx="2520280" cy="6415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圆体-简" panose="02010600040101010101" charset="-122"/>
              </a:rPr>
              <a:t>列举项目所实现的功能并且对每一个功能的实现原理进行介绍</a:t>
            </a:r>
          </a:p>
        </p:txBody>
      </p:sp>
      <p:sp>
        <p:nvSpPr>
          <p:cNvPr id="6" name="TextBox 20"/>
          <p:cNvSpPr txBox="1"/>
          <p:nvPr/>
        </p:nvSpPr>
        <p:spPr bwMode="auto">
          <a:xfrm>
            <a:off x="6708683" y="4299980"/>
            <a:ext cx="2520280" cy="6415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20000"/>
              </a:lnSpc>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圆体-简" panose="02010600040101010101" charset="-122"/>
              </a:rPr>
              <a:t>总结在完成项目的过程中所遇到的问题和解决方法</a:t>
            </a:r>
          </a:p>
        </p:txBody>
      </p:sp>
    </p:spTree>
    <p:extLst>
      <p:ext uri="{BB962C8B-B14F-4D97-AF65-F5344CB8AC3E}">
        <p14:creationId xmlns:p14="http://schemas.microsoft.com/office/powerpoint/2010/main" val="117927741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165330" y="1122435"/>
            <a:ext cx="5110163" cy="768350"/>
          </a:xfrm>
          <a:prstGeom prst="rect">
            <a:avLst/>
          </a:prstGeom>
          <a:noFill/>
          <a:ln w="9525">
            <a:noFill/>
            <a:miter lim="800000"/>
          </a:ln>
        </p:spPr>
        <p:txBody>
          <a:bodyPr wrap="square">
            <a:spAutoFit/>
          </a:bodyPr>
          <a:lstStyle/>
          <a:p>
            <a:pPr algn="ctr"/>
            <a:r>
              <a:rPr lang="zh-CN" altLang="en-US" sz="4400" b="1" dirty="0">
                <a:solidFill>
                  <a:srgbClr val="500000"/>
                </a:solidFill>
                <a:latin typeface="微软雅黑" panose="020B0503020204020204" pitchFamily="34" charset="-122"/>
                <a:ea typeface="微软雅黑" panose="020B0503020204020204" pitchFamily="34" charset="-122"/>
                <a:cs typeface="圆体-简" panose="02010600040101010101" charset="-122"/>
              </a:rPr>
              <a:t>项目运行展示</a:t>
            </a:r>
            <a:endParaRPr lang="zh-CN" altLang="en-US" sz="4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endParaRPr>
          </a:p>
        </p:txBody>
      </p:sp>
      <p:grpSp>
        <p:nvGrpSpPr>
          <p:cNvPr id="7" name="组合 6"/>
          <p:cNvGrpSpPr/>
          <p:nvPr/>
        </p:nvGrpSpPr>
        <p:grpSpPr>
          <a:xfrm>
            <a:off x="434411" y="890660"/>
            <a:ext cx="4572000" cy="1231900"/>
            <a:chOff x="1295" y="1680"/>
            <a:chExt cx="16545" cy="7462"/>
          </a:xfrm>
        </p:grpSpPr>
        <p:cxnSp>
          <p:nvCxnSpPr>
            <p:cNvPr id="23" name="直接连接符 22"/>
            <p:cNvCxnSpPr/>
            <p:nvPr/>
          </p:nvCxnSpPr>
          <p:spPr>
            <a:xfrm>
              <a:off x="7547" y="1681"/>
              <a:ext cx="102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7840" y="1680"/>
              <a:ext cx="0" cy="7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1295" y="9142"/>
              <a:ext cx="165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295" y="5067"/>
              <a:ext cx="0" cy="4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CEA95844-AA4B-47C7-AC2B-43E0FCA2C85E}"/>
              </a:ext>
            </a:extLst>
          </p:cNvPr>
          <p:cNvPicPr>
            <a:picLocks noChangeAspect="1"/>
          </p:cNvPicPr>
          <p:nvPr/>
        </p:nvPicPr>
        <p:blipFill>
          <a:blip r:embed="rId3"/>
          <a:stretch>
            <a:fillRect/>
          </a:stretch>
        </p:blipFill>
        <p:spPr>
          <a:xfrm>
            <a:off x="5560137" y="161893"/>
            <a:ext cx="1640598" cy="2902035"/>
          </a:xfrm>
          <a:prstGeom prst="rect">
            <a:avLst/>
          </a:prstGeom>
        </p:spPr>
      </p:pic>
      <p:pic>
        <p:nvPicPr>
          <p:cNvPr id="5" name="图片 4">
            <a:extLst>
              <a:ext uri="{FF2B5EF4-FFF2-40B4-BE49-F238E27FC236}">
                <a16:creationId xmlns:a16="http://schemas.microsoft.com/office/drawing/2014/main" id="{E3F086DF-0953-407F-AC30-230D321F6FFD}"/>
              </a:ext>
            </a:extLst>
          </p:cNvPr>
          <p:cNvPicPr>
            <a:picLocks noChangeAspect="1"/>
          </p:cNvPicPr>
          <p:nvPr/>
        </p:nvPicPr>
        <p:blipFill>
          <a:blip r:embed="rId4"/>
          <a:stretch>
            <a:fillRect/>
          </a:stretch>
        </p:blipFill>
        <p:spPr>
          <a:xfrm>
            <a:off x="9370077" y="1122435"/>
            <a:ext cx="2577758" cy="4489547"/>
          </a:xfrm>
          <a:prstGeom prst="rect">
            <a:avLst/>
          </a:prstGeom>
        </p:spPr>
      </p:pic>
      <p:pic>
        <p:nvPicPr>
          <p:cNvPr id="6" name="图片 5">
            <a:extLst>
              <a:ext uri="{FF2B5EF4-FFF2-40B4-BE49-F238E27FC236}">
                <a16:creationId xmlns:a16="http://schemas.microsoft.com/office/drawing/2014/main" id="{0418BF26-47B9-4915-A284-4DA3730C1BE7}"/>
              </a:ext>
            </a:extLst>
          </p:cNvPr>
          <p:cNvPicPr>
            <a:picLocks noChangeAspect="1"/>
          </p:cNvPicPr>
          <p:nvPr/>
        </p:nvPicPr>
        <p:blipFill>
          <a:blip r:embed="rId5"/>
          <a:stretch>
            <a:fillRect/>
          </a:stretch>
        </p:blipFill>
        <p:spPr>
          <a:xfrm>
            <a:off x="618509" y="3234739"/>
            <a:ext cx="1775727" cy="3137383"/>
          </a:xfrm>
          <a:prstGeom prst="rect">
            <a:avLst/>
          </a:prstGeom>
        </p:spPr>
      </p:pic>
      <p:pic>
        <p:nvPicPr>
          <p:cNvPr id="9" name="图片 8">
            <a:extLst>
              <a:ext uri="{FF2B5EF4-FFF2-40B4-BE49-F238E27FC236}">
                <a16:creationId xmlns:a16="http://schemas.microsoft.com/office/drawing/2014/main" id="{ABA040DC-B13D-4F58-93F0-96781035ABBD}"/>
              </a:ext>
            </a:extLst>
          </p:cNvPr>
          <p:cNvPicPr>
            <a:picLocks noChangeAspect="1"/>
          </p:cNvPicPr>
          <p:nvPr/>
        </p:nvPicPr>
        <p:blipFill>
          <a:blip r:embed="rId6"/>
          <a:stretch>
            <a:fillRect/>
          </a:stretch>
        </p:blipFill>
        <p:spPr>
          <a:xfrm>
            <a:off x="2694453" y="3234731"/>
            <a:ext cx="1768997" cy="3137391"/>
          </a:xfrm>
          <a:prstGeom prst="rect">
            <a:avLst/>
          </a:prstGeom>
        </p:spPr>
      </p:pic>
      <p:pic>
        <p:nvPicPr>
          <p:cNvPr id="10" name="图片 9">
            <a:extLst>
              <a:ext uri="{FF2B5EF4-FFF2-40B4-BE49-F238E27FC236}">
                <a16:creationId xmlns:a16="http://schemas.microsoft.com/office/drawing/2014/main" id="{10FAB773-DDA5-4A32-B6DE-3AC4B52332E2}"/>
              </a:ext>
            </a:extLst>
          </p:cNvPr>
          <p:cNvPicPr>
            <a:picLocks noChangeAspect="1"/>
          </p:cNvPicPr>
          <p:nvPr/>
        </p:nvPicPr>
        <p:blipFill>
          <a:blip r:embed="rId7"/>
          <a:stretch>
            <a:fillRect/>
          </a:stretch>
        </p:blipFill>
        <p:spPr>
          <a:xfrm>
            <a:off x="4882552" y="3229835"/>
            <a:ext cx="1769013" cy="3104638"/>
          </a:xfrm>
          <a:prstGeom prst="rect">
            <a:avLst/>
          </a:prstGeom>
        </p:spPr>
      </p:pic>
      <p:pic>
        <p:nvPicPr>
          <p:cNvPr id="12" name="图片 11">
            <a:extLst>
              <a:ext uri="{FF2B5EF4-FFF2-40B4-BE49-F238E27FC236}">
                <a16:creationId xmlns:a16="http://schemas.microsoft.com/office/drawing/2014/main" id="{8BE3BB03-ED9B-4868-8AFA-1CDD1455E433}"/>
              </a:ext>
            </a:extLst>
          </p:cNvPr>
          <p:cNvPicPr>
            <a:picLocks noChangeAspect="1"/>
          </p:cNvPicPr>
          <p:nvPr/>
        </p:nvPicPr>
        <p:blipFill>
          <a:blip r:embed="rId8"/>
          <a:stretch>
            <a:fillRect/>
          </a:stretch>
        </p:blipFill>
        <p:spPr>
          <a:xfrm>
            <a:off x="7203694" y="3234752"/>
            <a:ext cx="1769013" cy="3099721"/>
          </a:xfrm>
          <a:prstGeom prst="rect">
            <a:avLst/>
          </a:prstGeom>
        </p:spPr>
      </p:pic>
      <p:pic>
        <p:nvPicPr>
          <p:cNvPr id="13" name="图片 12">
            <a:extLst>
              <a:ext uri="{FF2B5EF4-FFF2-40B4-BE49-F238E27FC236}">
                <a16:creationId xmlns:a16="http://schemas.microsoft.com/office/drawing/2014/main" id="{CC899106-C279-420D-8969-156055E5E713}"/>
              </a:ext>
            </a:extLst>
          </p:cNvPr>
          <p:cNvPicPr>
            <a:picLocks noChangeAspect="1"/>
          </p:cNvPicPr>
          <p:nvPr/>
        </p:nvPicPr>
        <p:blipFill>
          <a:blip r:embed="rId9"/>
          <a:stretch>
            <a:fillRect/>
          </a:stretch>
        </p:blipFill>
        <p:spPr>
          <a:xfrm>
            <a:off x="7523332" y="173779"/>
            <a:ext cx="1647311" cy="2890149"/>
          </a:xfrm>
          <a:prstGeom prst="rect">
            <a:avLst/>
          </a:prstGeom>
        </p:spPr>
      </p:pic>
    </p:spTree>
    <p:extLst>
      <p:ext uri="{BB962C8B-B14F-4D97-AF65-F5344CB8AC3E}">
        <p14:creationId xmlns:p14="http://schemas.microsoft.com/office/powerpoint/2010/main" val="303063338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21C123B4-D167-4046-BDC4-C533051643D5}"/>
              </a:ext>
            </a:extLst>
          </p:cNvPr>
          <p:cNvSpPr/>
          <p:nvPr/>
        </p:nvSpPr>
        <p:spPr>
          <a:xfrm>
            <a:off x="1475587" y="1500452"/>
            <a:ext cx="2689839" cy="769434"/>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棋盘</a:t>
            </a:r>
            <a:r>
              <a:rPr lang="en-US" altLang="zh-CN" b="1" dirty="0">
                <a:solidFill>
                  <a:schemeClr val="bg1"/>
                </a:solidFill>
                <a:latin typeface="微软雅黑" panose="020B0503020204020204" pitchFamily="34" charset="-122"/>
                <a:ea typeface="微软雅黑" panose="020B0503020204020204" pitchFamily="34" charset="-122"/>
              </a:rPr>
              <a:t>9</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9</a:t>
            </a:r>
            <a:r>
              <a:rPr lang="zh-CN" altLang="en-US" b="1" dirty="0">
                <a:solidFill>
                  <a:schemeClr val="bg1"/>
                </a:solidFill>
                <a:latin typeface="微软雅黑" panose="020B0503020204020204" pitchFamily="34" charset="-122"/>
                <a:ea typeface="微软雅黑" panose="020B0503020204020204" pitchFamily="34" charset="-122"/>
              </a:rPr>
              <a:t>，根据选取游戏的难度随机生成题目</a:t>
            </a:r>
          </a:p>
        </p:txBody>
      </p:sp>
      <p:sp>
        <p:nvSpPr>
          <p:cNvPr id="26" name="文本框 3"/>
          <p:cNvSpPr txBox="1">
            <a:spLocks noChangeArrowheads="1"/>
          </p:cNvSpPr>
          <p:nvPr/>
        </p:nvSpPr>
        <p:spPr bwMode="auto">
          <a:xfrm>
            <a:off x="-235369" y="336016"/>
            <a:ext cx="4372364" cy="769441"/>
          </a:xfrm>
          <a:prstGeom prst="rect">
            <a:avLst/>
          </a:prstGeom>
          <a:noFill/>
          <a:ln w="9525">
            <a:noFill/>
            <a:miter lim="800000"/>
          </a:ln>
        </p:spPr>
        <p:txBody>
          <a:bodyPr wrap="square">
            <a:spAutoFit/>
          </a:bodyPr>
          <a:lstStyle/>
          <a:p>
            <a:pPr algn="ctr"/>
            <a:r>
              <a:rPr lang="zh-CN" altLang="en-US" sz="4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项目功能列举</a:t>
            </a:r>
          </a:p>
        </p:txBody>
      </p:sp>
      <p:grpSp>
        <p:nvGrpSpPr>
          <p:cNvPr id="30" name="组合 29"/>
          <p:cNvGrpSpPr/>
          <p:nvPr/>
        </p:nvGrpSpPr>
        <p:grpSpPr>
          <a:xfrm>
            <a:off x="142042" y="248575"/>
            <a:ext cx="3604335" cy="864392"/>
            <a:chOff x="1295" y="1680"/>
            <a:chExt cx="16545" cy="7462"/>
          </a:xfrm>
        </p:grpSpPr>
        <p:cxnSp>
          <p:nvCxnSpPr>
            <p:cNvPr id="31" name="直接连接符 30"/>
            <p:cNvCxnSpPr/>
            <p:nvPr/>
          </p:nvCxnSpPr>
          <p:spPr>
            <a:xfrm>
              <a:off x="7547" y="1681"/>
              <a:ext cx="102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7840" y="1680"/>
              <a:ext cx="0" cy="7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95" y="9142"/>
              <a:ext cx="165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295" y="5067"/>
              <a:ext cx="0" cy="4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DFA2D950-5E23-49A2-9CF5-7B9723D2F0FD}"/>
              </a:ext>
            </a:extLst>
          </p:cNvPr>
          <p:cNvGrpSpPr/>
          <p:nvPr/>
        </p:nvGrpSpPr>
        <p:grpSpPr>
          <a:xfrm>
            <a:off x="477595" y="1411457"/>
            <a:ext cx="896026" cy="897306"/>
            <a:chOff x="646271" y="2343611"/>
            <a:chExt cx="1724828" cy="1725361"/>
          </a:xfrm>
        </p:grpSpPr>
        <p:sp>
          <p:nvSpPr>
            <p:cNvPr id="16" name="同心圆 6">
              <a:extLst>
                <a:ext uri="{FF2B5EF4-FFF2-40B4-BE49-F238E27FC236}">
                  <a16:creationId xmlns:a16="http://schemas.microsoft.com/office/drawing/2014/main" id="{E7801450-D10B-487D-9CF0-B2692A770CE8}"/>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23" name="空心弧 22">
              <a:extLst>
                <a:ext uri="{FF2B5EF4-FFF2-40B4-BE49-F238E27FC236}">
                  <a16:creationId xmlns:a16="http://schemas.microsoft.com/office/drawing/2014/main" id="{2A72E0B8-90D3-4011-B20F-25E896976EB6}"/>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25" name="TextBox 8">
              <a:extLst>
                <a:ext uri="{FF2B5EF4-FFF2-40B4-BE49-F238E27FC236}">
                  <a16:creationId xmlns:a16="http://schemas.microsoft.com/office/drawing/2014/main" id="{1D4E58D4-FF85-41EE-A7C0-B59630CF34DC}"/>
                </a:ext>
              </a:extLst>
            </p:cNvPr>
            <p:cNvSpPr txBox="1"/>
            <p:nvPr/>
          </p:nvSpPr>
          <p:spPr>
            <a:xfrm>
              <a:off x="646271" y="2869458"/>
              <a:ext cx="1475769" cy="562324"/>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100%</a:t>
              </a:r>
            </a:p>
          </p:txBody>
        </p:sp>
      </p:grpSp>
      <p:grpSp>
        <p:nvGrpSpPr>
          <p:cNvPr id="27" name="组合 26">
            <a:extLst>
              <a:ext uri="{FF2B5EF4-FFF2-40B4-BE49-F238E27FC236}">
                <a16:creationId xmlns:a16="http://schemas.microsoft.com/office/drawing/2014/main" id="{3BF235C0-CEC6-4B28-B1EF-46DA8AD0C10A}"/>
              </a:ext>
            </a:extLst>
          </p:cNvPr>
          <p:cNvGrpSpPr/>
          <p:nvPr/>
        </p:nvGrpSpPr>
        <p:grpSpPr>
          <a:xfrm>
            <a:off x="498873" y="2458619"/>
            <a:ext cx="874748" cy="852752"/>
            <a:chOff x="646271" y="2343611"/>
            <a:chExt cx="1724828" cy="1725361"/>
          </a:xfrm>
        </p:grpSpPr>
        <p:sp>
          <p:nvSpPr>
            <p:cNvPr id="28" name="同心圆 6">
              <a:extLst>
                <a:ext uri="{FF2B5EF4-FFF2-40B4-BE49-F238E27FC236}">
                  <a16:creationId xmlns:a16="http://schemas.microsoft.com/office/drawing/2014/main" id="{51E8CCE5-2CA3-40CE-AFC6-8A192D84E18F}"/>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29" name="空心弧 28">
              <a:extLst>
                <a:ext uri="{FF2B5EF4-FFF2-40B4-BE49-F238E27FC236}">
                  <a16:creationId xmlns:a16="http://schemas.microsoft.com/office/drawing/2014/main" id="{E84625D4-35E7-4D14-A3AF-5BD3D99620F0}"/>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36" name="TextBox 8">
              <a:extLst>
                <a:ext uri="{FF2B5EF4-FFF2-40B4-BE49-F238E27FC236}">
                  <a16:creationId xmlns:a16="http://schemas.microsoft.com/office/drawing/2014/main" id="{258F56B9-C901-4A3E-A9D5-EE29F7799844}"/>
                </a:ext>
              </a:extLst>
            </p:cNvPr>
            <p:cNvSpPr txBox="1"/>
            <p:nvPr/>
          </p:nvSpPr>
          <p:spPr>
            <a:xfrm>
              <a:off x="646271" y="2869458"/>
              <a:ext cx="1475769" cy="562324"/>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100%</a:t>
              </a:r>
            </a:p>
          </p:txBody>
        </p:sp>
      </p:grpSp>
      <p:sp>
        <p:nvSpPr>
          <p:cNvPr id="37" name="矩形: 圆角 36">
            <a:extLst>
              <a:ext uri="{FF2B5EF4-FFF2-40B4-BE49-F238E27FC236}">
                <a16:creationId xmlns:a16="http://schemas.microsoft.com/office/drawing/2014/main" id="{248787F1-EDC1-455C-944A-FECF199518F4}"/>
              </a:ext>
            </a:extLst>
          </p:cNvPr>
          <p:cNvSpPr/>
          <p:nvPr/>
        </p:nvSpPr>
        <p:spPr>
          <a:xfrm>
            <a:off x="1440842" y="2626997"/>
            <a:ext cx="2820432" cy="486761"/>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支持登录注册和成绩记录</a:t>
            </a:r>
          </a:p>
        </p:txBody>
      </p:sp>
      <p:sp>
        <p:nvSpPr>
          <p:cNvPr id="38" name="矩形: 圆角 37">
            <a:extLst>
              <a:ext uri="{FF2B5EF4-FFF2-40B4-BE49-F238E27FC236}">
                <a16:creationId xmlns:a16="http://schemas.microsoft.com/office/drawing/2014/main" id="{239D0852-BD0B-47F0-BC03-3E7CF143E80C}"/>
              </a:ext>
            </a:extLst>
          </p:cNvPr>
          <p:cNvSpPr/>
          <p:nvPr/>
        </p:nvSpPr>
        <p:spPr>
          <a:xfrm>
            <a:off x="6525181" y="5066122"/>
            <a:ext cx="3350080" cy="606186"/>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支持背景音乐且该功能可关闭</a:t>
            </a:r>
          </a:p>
        </p:txBody>
      </p:sp>
      <p:grpSp>
        <p:nvGrpSpPr>
          <p:cNvPr id="39" name="组合 38">
            <a:extLst>
              <a:ext uri="{FF2B5EF4-FFF2-40B4-BE49-F238E27FC236}">
                <a16:creationId xmlns:a16="http://schemas.microsoft.com/office/drawing/2014/main" id="{7038C8EE-4782-4ABA-BB0A-055B44427505}"/>
              </a:ext>
            </a:extLst>
          </p:cNvPr>
          <p:cNvGrpSpPr/>
          <p:nvPr/>
        </p:nvGrpSpPr>
        <p:grpSpPr>
          <a:xfrm>
            <a:off x="5462607" y="4953337"/>
            <a:ext cx="898444" cy="906833"/>
            <a:chOff x="646271" y="2343611"/>
            <a:chExt cx="1724828" cy="1725361"/>
          </a:xfrm>
        </p:grpSpPr>
        <p:sp>
          <p:nvSpPr>
            <p:cNvPr id="40" name="同心圆 6">
              <a:extLst>
                <a:ext uri="{FF2B5EF4-FFF2-40B4-BE49-F238E27FC236}">
                  <a16:creationId xmlns:a16="http://schemas.microsoft.com/office/drawing/2014/main" id="{4F11EF85-08D7-42D3-A07E-B894C0402775}"/>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41" name="空心弧 40">
              <a:extLst>
                <a:ext uri="{FF2B5EF4-FFF2-40B4-BE49-F238E27FC236}">
                  <a16:creationId xmlns:a16="http://schemas.microsoft.com/office/drawing/2014/main" id="{DFEEA6CF-896E-483F-8E15-B41498795BCC}"/>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42" name="TextBox 8">
              <a:extLst>
                <a:ext uri="{FF2B5EF4-FFF2-40B4-BE49-F238E27FC236}">
                  <a16:creationId xmlns:a16="http://schemas.microsoft.com/office/drawing/2014/main" id="{163BB807-1F8F-4E6F-9D3F-9F9B9164ECC0}"/>
                </a:ext>
              </a:extLst>
            </p:cNvPr>
            <p:cNvSpPr txBox="1"/>
            <p:nvPr/>
          </p:nvSpPr>
          <p:spPr>
            <a:xfrm>
              <a:off x="646271" y="2869458"/>
              <a:ext cx="1475769" cy="645013"/>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70%</a:t>
              </a:r>
            </a:p>
          </p:txBody>
        </p:sp>
      </p:grpSp>
      <p:grpSp>
        <p:nvGrpSpPr>
          <p:cNvPr id="43" name="组合 42">
            <a:extLst>
              <a:ext uri="{FF2B5EF4-FFF2-40B4-BE49-F238E27FC236}">
                <a16:creationId xmlns:a16="http://schemas.microsoft.com/office/drawing/2014/main" id="{33CFE4BD-FF6D-4AFF-8468-127E2047C4AE}"/>
              </a:ext>
            </a:extLst>
          </p:cNvPr>
          <p:cNvGrpSpPr/>
          <p:nvPr/>
        </p:nvGrpSpPr>
        <p:grpSpPr>
          <a:xfrm>
            <a:off x="5319154" y="1440446"/>
            <a:ext cx="874748" cy="852752"/>
            <a:chOff x="646271" y="2343611"/>
            <a:chExt cx="1724828" cy="1725361"/>
          </a:xfrm>
        </p:grpSpPr>
        <p:sp>
          <p:nvSpPr>
            <p:cNvPr id="44" name="同心圆 6">
              <a:extLst>
                <a:ext uri="{FF2B5EF4-FFF2-40B4-BE49-F238E27FC236}">
                  <a16:creationId xmlns:a16="http://schemas.microsoft.com/office/drawing/2014/main" id="{FD8F008B-0396-4D76-8EF4-BD89617A20D6}"/>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45" name="空心弧 44">
              <a:extLst>
                <a:ext uri="{FF2B5EF4-FFF2-40B4-BE49-F238E27FC236}">
                  <a16:creationId xmlns:a16="http://schemas.microsoft.com/office/drawing/2014/main" id="{4AB81967-B1DA-4FFC-9FF9-D775D55516E6}"/>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46" name="TextBox 8">
              <a:extLst>
                <a:ext uri="{FF2B5EF4-FFF2-40B4-BE49-F238E27FC236}">
                  <a16:creationId xmlns:a16="http://schemas.microsoft.com/office/drawing/2014/main" id="{B6A22BE3-7F1B-44B3-B919-0900D4F0A22E}"/>
                </a:ext>
              </a:extLst>
            </p:cNvPr>
            <p:cNvSpPr txBox="1"/>
            <p:nvPr/>
          </p:nvSpPr>
          <p:spPr>
            <a:xfrm>
              <a:off x="646271" y="2869458"/>
              <a:ext cx="1475769" cy="562324"/>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100%</a:t>
              </a:r>
            </a:p>
          </p:txBody>
        </p:sp>
      </p:grpSp>
      <p:sp>
        <p:nvSpPr>
          <p:cNvPr id="47" name="矩形: 圆角 46">
            <a:extLst>
              <a:ext uri="{FF2B5EF4-FFF2-40B4-BE49-F238E27FC236}">
                <a16:creationId xmlns:a16="http://schemas.microsoft.com/office/drawing/2014/main" id="{C93E1254-A5D9-459D-BB6F-BB393C3A3C4D}"/>
              </a:ext>
            </a:extLst>
          </p:cNvPr>
          <p:cNvSpPr/>
          <p:nvPr/>
        </p:nvSpPr>
        <p:spPr>
          <a:xfrm>
            <a:off x="6525181" y="1517001"/>
            <a:ext cx="3350080" cy="999386"/>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支持每手定时和每局定时功能，并且根据用时长短实现成绩排行榜</a:t>
            </a:r>
          </a:p>
        </p:txBody>
      </p:sp>
      <p:grpSp>
        <p:nvGrpSpPr>
          <p:cNvPr id="48" name="组合 47">
            <a:extLst>
              <a:ext uri="{FF2B5EF4-FFF2-40B4-BE49-F238E27FC236}">
                <a16:creationId xmlns:a16="http://schemas.microsoft.com/office/drawing/2014/main" id="{53DB88FB-ECDD-4EE6-AF94-3FC835626602}"/>
              </a:ext>
            </a:extLst>
          </p:cNvPr>
          <p:cNvGrpSpPr/>
          <p:nvPr/>
        </p:nvGrpSpPr>
        <p:grpSpPr>
          <a:xfrm>
            <a:off x="5356571" y="2531936"/>
            <a:ext cx="874748" cy="852752"/>
            <a:chOff x="646271" y="2343611"/>
            <a:chExt cx="1724828" cy="1725361"/>
          </a:xfrm>
        </p:grpSpPr>
        <p:sp>
          <p:nvSpPr>
            <p:cNvPr id="49" name="同心圆 6">
              <a:extLst>
                <a:ext uri="{FF2B5EF4-FFF2-40B4-BE49-F238E27FC236}">
                  <a16:creationId xmlns:a16="http://schemas.microsoft.com/office/drawing/2014/main" id="{12FB6E76-82DB-42D5-8436-E56DA9E519A9}"/>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50" name="空心弧 49">
              <a:extLst>
                <a:ext uri="{FF2B5EF4-FFF2-40B4-BE49-F238E27FC236}">
                  <a16:creationId xmlns:a16="http://schemas.microsoft.com/office/drawing/2014/main" id="{91954207-B350-4C18-87B2-9D7595870CA8}"/>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51" name="TextBox 8">
              <a:extLst>
                <a:ext uri="{FF2B5EF4-FFF2-40B4-BE49-F238E27FC236}">
                  <a16:creationId xmlns:a16="http://schemas.microsoft.com/office/drawing/2014/main" id="{719508AE-DE89-4DEA-A4B7-4D578B4F77FA}"/>
                </a:ext>
              </a:extLst>
            </p:cNvPr>
            <p:cNvSpPr txBox="1"/>
            <p:nvPr/>
          </p:nvSpPr>
          <p:spPr>
            <a:xfrm>
              <a:off x="646271" y="2869458"/>
              <a:ext cx="1475769" cy="562324"/>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100%</a:t>
              </a:r>
            </a:p>
          </p:txBody>
        </p:sp>
      </p:grpSp>
      <p:sp>
        <p:nvSpPr>
          <p:cNvPr id="56" name="矩形: 圆角 55">
            <a:extLst>
              <a:ext uri="{FF2B5EF4-FFF2-40B4-BE49-F238E27FC236}">
                <a16:creationId xmlns:a16="http://schemas.microsoft.com/office/drawing/2014/main" id="{152A01B4-E814-4405-92EA-1F9B30AB7480}"/>
              </a:ext>
            </a:extLst>
          </p:cNvPr>
          <p:cNvSpPr/>
          <p:nvPr/>
        </p:nvSpPr>
        <p:spPr>
          <a:xfrm>
            <a:off x="6525181" y="2714518"/>
            <a:ext cx="3350080" cy="710483"/>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支持连续多盘功能，并且可以继续进行未完成的游戏</a:t>
            </a:r>
          </a:p>
        </p:txBody>
      </p:sp>
      <p:grpSp>
        <p:nvGrpSpPr>
          <p:cNvPr id="57" name="组合 56">
            <a:extLst>
              <a:ext uri="{FF2B5EF4-FFF2-40B4-BE49-F238E27FC236}">
                <a16:creationId xmlns:a16="http://schemas.microsoft.com/office/drawing/2014/main" id="{82A03E1A-467A-4E6B-8266-2A1795F22CD4}"/>
              </a:ext>
            </a:extLst>
          </p:cNvPr>
          <p:cNvGrpSpPr/>
          <p:nvPr/>
        </p:nvGrpSpPr>
        <p:grpSpPr>
          <a:xfrm>
            <a:off x="496519" y="3596363"/>
            <a:ext cx="874748" cy="852752"/>
            <a:chOff x="646271" y="2343611"/>
            <a:chExt cx="1724828" cy="1725361"/>
          </a:xfrm>
        </p:grpSpPr>
        <p:sp>
          <p:nvSpPr>
            <p:cNvPr id="58" name="同心圆 6">
              <a:extLst>
                <a:ext uri="{FF2B5EF4-FFF2-40B4-BE49-F238E27FC236}">
                  <a16:creationId xmlns:a16="http://schemas.microsoft.com/office/drawing/2014/main" id="{A79219BF-6E26-4FAF-8085-FBA0FEE9C2F4}"/>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59" name="空心弧 58">
              <a:extLst>
                <a:ext uri="{FF2B5EF4-FFF2-40B4-BE49-F238E27FC236}">
                  <a16:creationId xmlns:a16="http://schemas.microsoft.com/office/drawing/2014/main" id="{60E3AD47-8A4A-4B5B-8F3B-9EE2C03CDD87}"/>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60" name="TextBox 8">
              <a:extLst>
                <a:ext uri="{FF2B5EF4-FFF2-40B4-BE49-F238E27FC236}">
                  <a16:creationId xmlns:a16="http://schemas.microsoft.com/office/drawing/2014/main" id="{419FC954-DBF6-4DE9-965D-7800D1E87F27}"/>
                </a:ext>
              </a:extLst>
            </p:cNvPr>
            <p:cNvSpPr txBox="1"/>
            <p:nvPr/>
          </p:nvSpPr>
          <p:spPr>
            <a:xfrm>
              <a:off x="646271" y="2869458"/>
              <a:ext cx="1475769" cy="562324"/>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100%</a:t>
              </a:r>
            </a:p>
          </p:txBody>
        </p:sp>
      </p:grpSp>
      <p:sp>
        <p:nvSpPr>
          <p:cNvPr id="61" name="矩形: 圆角 60">
            <a:extLst>
              <a:ext uri="{FF2B5EF4-FFF2-40B4-BE49-F238E27FC236}">
                <a16:creationId xmlns:a16="http://schemas.microsoft.com/office/drawing/2014/main" id="{F15CE1BE-8435-41BF-BF1B-C3B1CE026CF5}"/>
              </a:ext>
            </a:extLst>
          </p:cNvPr>
          <p:cNvSpPr/>
          <p:nvPr/>
        </p:nvSpPr>
        <p:spPr>
          <a:xfrm>
            <a:off x="1443179" y="3491273"/>
            <a:ext cx="2986777" cy="1031159"/>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支持提示功能，提示空格处不可填的数字，提示游戏成功和所用时间</a:t>
            </a:r>
          </a:p>
        </p:txBody>
      </p:sp>
      <p:grpSp>
        <p:nvGrpSpPr>
          <p:cNvPr id="62" name="组合 61">
            <a:extLst>
              <a:ext uri="{FF2B5EF4-FFF2-40B4-BE49-F238E27FC236}">
                <a16:creationId xmlns:a16="http://schemas.microsoft.com/office/drawing/2014/main" id="{44260073-31C0-41DD-B5F8-775E2A837533}"/>
              </a:ext>
            </a:extLst>
          </p:cNvPr>
          <p:cNvGrpSpPr/>
          <p:nvPr/>
        </p:nvGrpSpPr>
        <p:grpSpPr>
          <a:xfrm>
            <a:off x="508899" y="4819556"/>
            <a:ext cx="874748" cy="852752"/>
            <a:chOff x="646271" y="2343611"/>
            <a:chExt cx="1724828" cy="1725361"/>
          </a:xfrm>
        </p:grpSpPr>
        <p:sp>
          <p:nvSpPr>
            <p:cNvPr id="63" name="同心圆 6">
              <a:extLst>
                <a:ext uri="{FF2B5EF4-FFF2-40B4-BE49-F238E27FC236}">
                  <a16:creationId xmlns:a16="http://schemas.microsoft.com/office/drawing/2014/main" id="{B3104DDF-3B52-4F02-809F-8E4D5064AD7F}"/>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64" name="空心弧 63">
              <a:extLst>
                <a:ext uri="{FF2B5EF4-FFF2-40B4-BE49-F238E27FC236}">
                  <a16:creationId xmlns:a16="http://schemas.microsoft.com/office/drawing/2014/main" id="{4688A755-0FE8-4647-9928-53507ED79A6B}"/>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65" name="TextBox 8">
              <a:extLst>
                <a:ext uri="{FF2B5EF4-FFF2-40B4-BE49-F238E27FC236}">
                  <a16:creationId xmlns:a16="http://schemas.microsoft.com/office/drawing/2014/main" id="{A8AB6B1A-8817-41CE-9525-3B1AECE26F6D}"/>
                </a:ext>
              </a:extLst>
            </p:cNvPr>
            <p:cNvSpPr txBox="1"/>
            <p:nvPr/>
          </p:nvSpPr>
          <p:spPr>
            <a:xfrm>
              <a:off x="646271" y="2869459"/>
              <a:ext cx="1475770" cy="684991"/>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70%</a:t>
              </a:r>
            </a:p>
          </p:txBody>
        </p:sp>
      </p:grpSp>
      <p:sp>
        <p:nvSpPr>
          <p:cNvPr id="66" name="矩形: 圆角 65">
            <a:extLst>
              <a:ext uri="{FF2B5EF4-FFF2-40B4-BE49-F238E27FC236}">
                <a16:creationId xmlns:a16="http://schemas.microsoft.com/office/drawing/2014/main" id="{98B86EBD-77D1-4116-9731-0B76266929AF}"/>
              </a:ext>
            </a:extLst>
          </p:cNvPr>
          <p:cNvSpPr/>
          <p:nvPr/>
        </p:nvSpPr>
        <p:spPr>
          <a:xfrm>
            <a:off x="1433780" y="4766212"/>
            <a:ext cx="3073722" cy="1303591"/>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支持人机对弈功能：实现了能够根据当前九宫格内的数字判断空格位置可用的数字，该功能也可关闭。</a:t>
            </a:r>
          </a:p>
        </p:txBody>
      </p:sp>
      <p:grpSp>
        <p:nvGrpSpPr>
          <p:cNvPr id="67" name="组合 66">
            <a:extLst>
              <a:ext uri="{FF2B5EF4-FFF2-40B4-BE49-F238E27FC236}">
                <a16:creationId xmlns:a16="http://schemas.microsoft.com/office/drawing/2014/main" id="{5DA3A3DE-F575-4F5C-A24C-9F9F367330DA}"/>
              </a:ext>
            </a:extLst>
          </p:cNvPr>
          <p:cNvGrpSpPr/>
          <p:nvPr/>
        </p:nvGrpSpPr>
        <p:grpSpPr>
          <a:xfrm>
            <a:off x="5386375" y="3738553"/>
            <a:ext cx="874748" cy="852752"/>
            <a:chOff x="646271" y="2343611"/>
            <a:chExt cx="1724828" cy="1725361"/>
          </a:xfrm>
        </p:grpSpPr>
        <p:sp>
          <p:nvSpPr>
            <p:cNvPr id="68" name="同心圆 6">
              <a:extLst>
                <a:ext uri="{FF2B5EF4-FFF2-40B4-BE49-F238E27FC236}">
                  <a16:creationId xmlns:a16="http://schemas.microsoft.com/office/drawing/2014/main" id="{1A55DD1A-28BE-44E1-AC38-524B243F3589}"/>
                </a:ext>
              </a:extLst>
            </p:cNvPr>
            <p:cNvSpPr/>
            <p:nvPr/>
          </p:nvSpPr>
          <p:spPr>
            <a:xfrm>
              <a:off x="646271" y="2343611"/>
              <a:ext cx="1724828" cy="1725361"/>
            </a:xfrm>
            <a:prstGeom prst="donut">
              <a:avLst>
                <a:gd name="adj" fmla="val 2746"/>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69" name="空心弧 68">
              <a:extLst>
                <a:ext uri="{FF2B5EF4-FFF2-40B4-BE49-F238E27FC236}">
                  <a16:creationId xmlns:a16="http://schemas.microsoft.com/office/drawing/2014/main" id="{2C152664-C557-4DF1-8112-B5F511866F5D}"/>
                </a:ext>
              </a:extLst>
            </p:cNvPr>
            <p:cNvSpPr/>
            <p:nvPr/>
          </p:nvSpPr>
          <p:spPr>
            <a:xfrm rot="8777615">
              <a:off x="782698" y="2484723"/>
              <a:ext cx="1442691" cy="1443136"/>
            </a:xfrm>
            <a:prstGeom prst="blockArc">
              <a:avLst>
                <a:gd name="adj1" fmla="val 11374976"/>
                <a:gd name="adj2" fmla="val 217926"/>
                <a:gd name="adj3" fmla="val 20170"/>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cs typeface="圆体-简" panose="02010600040101010101" charset="-122"/>
              </a:endParaRPr>
            </a:p>
          </p:txBody>
        </p:sp>
        <p:sp>
          <p:nvSpPr>
            <p:cNvPr id="70" name="TextBox 8">
              <a:extLst>
                <a:ext uri="{FF2B5EF4-FFF2-40B4-BE49-F238E27FC236}">
                  <a16:creationId xmlns:a16="http://schemas.microsoft.com/office/drawing/2014/main" id="{2461A636-98A2-4C7A-9FA5-29D3531CA730}"/>
                </a:ext>
              </a:extLst>
            </p:cNvPr>
            <p:cNvSpPr txBox="1"/>
            <p:nvPr/>
          </p:nvSpPr>
          <p:spPr>
            <a:xfrm>
              <a:off x="646271" y="2869459"/>
              <a:ext cx="1475770" cy="684991"/>
            </a:xfrm>
            <a:prstGeom prst="rect">
              <a:avLst/>
            </a:prstGeom>
            <a:noFill/>
          </p:spPr>
          <p:txBody>
            <a:bodyPr wrap="square" rtlCol="0">
              <a:spAutoFit/>
            </a:bodyPr>
            <a:lstStyle/>
            <a:p>
              <a:pPr algn="ctr"/>
              <a:r>
                <a:rPr lang="en-US" altLang="zh-CN" sz="1600" b="1" dirty="0">
                  <a:solidFill>
                    <a:srgbClr val="5C0000"/>
                  </a:solidFill>
                  <a:latin typeface="微软雅黑" panose="020B0503020204020204" pitchFamily="34" charset="-122"/>
                  <a:ea typeface="微软雅黑" panose="020B0503020204020204" pitchFamily="34" charset="-122"/>
                  <a:cs typeface="圆体-简" panose="02010600040101010101" charset="-122"/>
                </a:rPr>
                <a:t>0%</a:t>
              </a:r>
            </a:p>
          </p:txBody>
        </p:sp>
      </p:grpSp>
      <p:sp>
        <p:nvSpPr>
          <p:cNvPr id="71" name="矩形: 圆角 70">
            <a:extLst>
              <a:ext uri="{FF2B5EF4-FFF2-40B4-BE49-F238E27FC236}">
                <a16:creationId xmlns:a16="http://schemas.microsoft.com/office/drawing/2014/main" id="{9352E6D3-AB95-4E67-9B07-04FEBDE9F4A3}"/>
              </a:ext>
            </a:extLst>
          </p:cNvPr>
          <p:cNvSpPr/>
          <p:nvPr/>
        </p:nvSpPr>
        <p:spPr>
          <a:xfrm>
            <a:off x="6525181" y="3956976"/>
            <a:ext cx="2213738" cy="486761"/>
          </a:xfrm>
          <a:prstGeom prst="round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不支持联网功能</a:t>
            </a:r>
          </a:p>
        </p:txBody>
      </p:sp>
    </p:spTree>
    <p:extLst>
      <p:ext uri="{BB962C8B-B14F-4D97-AF65-F5344CB8AC3E}">
        <p14:creationId xmlns:p14="http://schemas.microsoft.com/office/powerpoint/2010/main" val="51735131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3"/>
          <p:cNvSpPr txBox="1">
            <a:spLocks noChangeArrowheads="1"/>
          </p:cNvSpPr>
          <p:nvPr/>
        </p:nvSpPr>
        <p:spPr bwMode="auto">
          <a:xfrm>
            <a:off x="-814915" y="77604"/>
            <a:ext cx="4372364" cy="584775"/>
          </a:xfrm>
          <a:prstGeom prst="rect">
            <a:avLst/>
          </a:prstGeom>
          <a:noFill/>
          <a:ln w="9525">
            <a:noFill/>
            <a:miter lim="800000"/>
          </a:ln>
        </p:spPr>
        <p:txBody>
          <a:bodyPr wrap="square">
            <a:spAutoFit/>
          </a:bodyPr>
          <a:lstStyle/>
          <a:p>
            <a:pPr algn="ct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棋盘</a:t>
            </a:r>
            <a:r>
              <a:rPr lang="en-US" altLang="zh-CN"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9</a:t>
            </a: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a:t>
            </a:r>
            <a:r>
              <a:rPr lang="en-US" altLang="zh-CN"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9</a:t>
            </a: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功能</a:t>
            </a:r>
          </a:p>
        </p:txBody>
      </p:sp>
      <p:sp>
        <p:nvSpPr>
          <p:cNvPr id="4" name="矩形 3">
            <a:extLst>
              <a:ext uri="{FF2B5EF4-FFF2-40B4-BE49-F238E27FC236}">
                <a16:creationId xmlns:a16="http://schemas.microsoft.com/office/drawing/2014/main" id="{D6F95E22-F76E-491A-BBFB-8143DF48B14E}"/>
              </a:ext>
            </a:extLst>
          </p:cNvPr>
          <p:cNvSpPr/>
          <p:nvPr/>
        </p:nvSpPr>
        <p:spPr>
          <a:xfrm>
            <a:off x="124287" y="605339"/>
            <a:ext cx="2627790" cy="45719"/>
          </a:xfrm>
          <a:prstGeom prst="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6A9B990-757E-480A-828F-9F3D348B10BD}"/>
              </a:ext>
            </a:extLst>
          </p:cNvPr>
          <p:cNvSpPr txBox="1"/>
          <p:nvPr/>
        </p:nvSpPr>
        <p:spPr>
          <a:xfrm>
            <a:off x="1438182" y="1005412"/>
            <a:ext cx="7946406" cy="1477328"/>
          </a:xfrm>
          <a:prstGeom prst="rect">
            <a:avLst/>
          </a:prstGeom>
          <a:noFill/>
        </p:spPr>
        <p:txBody>
          <a:bodyPr wrap="none" rtlCol="0">
            <a:spAutoFit/>
          </a:bodyPr>
          <a:lstStyle/>
          <a:p>
            <a:r>
              <a:rPr lang="zh-CN" altLang="en-US" b="1" dirty="0">
                <a:solidFill>
                  <a:srgbClr val="500000"/>
                </a:solidFill>
                <a:latin typeface="微软雅黑" panose="020B0503020204020204" pitchFamily="34" charset="-122"/>
                <a:ea typeface="微软雅黑" panose="020B0503020204020204" pitchFamily="34" charset="-122"/>
              </a:rPr>
              <a:t>思路：</a:t>
            </a:r>
            <a:r>
              <a:rPr lang="zh-CN" altLang="en-US" dirty="0">
                <a:solidFill>
                  <a:srgbClr val="500000"/>
                </a:solidFill>
                <a:latin typeface="微软雅黑" panose="020B0503020204020204" pitchFamily="34" charset="-122"/>
                <a:ea typeface="微软雅黑" panose="020B0503020204020204" pitchFamily="34" charset="-122"/>
              </a:rPr>
              <a:t>自定义</a:t>
            </a:r>
            <a:r>
              <a:rPr lang="en-US" altLang="zh-CN" dirty="0">
                <a:solidFill>
                  <a:srgbClr val="500000"/>
                </a:solidFill>
                <a:latin typeface="微软雅黑" panose="020B0503020204020204" pitchFamily="34" charset="-122"/>
                <a:ea typeface="微软雅黑" panose="020B0503020204020204" pitchFamily="34" charset="-122"/>
              </a:rPr>
              <a:t>MyView</a:t>
            </a:r>
            <a:r>
              <a:rPr lang="zh-CN" altLang="en-US" dirty="0">
                <a:solidFill>
                  <a:srgbClr val="500000"/>
                </a:solidFill>
                <a:latin typeface="微软雅黑" panose="020B0503020204020204" pitchFamily="34" charset="-122"/>
                <a:ea typeface="微软雅黑" panose="020B0503020204020204" pitchFamily="34" charset="-122"/>
              </a:rPr>
              <a:t>类继承自</a:t>
            </a:r>
            <a:r>
              <a:rPr lang="en-US" altLang="zh-CN" dirty="0">
                <a:solidFill>
                  <a:srgbClr val="500000"/>
                </a:solidFill>
                <a:latin typeface="微软雅黑" panose="020B0503020204020204" pitchFamily="34" charset="-122"/>
                <a:ea typeface="微软雅黑" panose="020B0503020204020204" pitchFamily="34" charset="-122"/>
              </a:rPr>
              <a:t>View</a:t>
            </a:r>
            <a:r>
              <a:rPr lang="zh-CN" altLang="en-US" dirty="0">
                <a:solidFill>
                  <a:srgbClr val="500000"/>
                </a:solidFill>
                <a:latin typeface="微软雅黑" panose="020B0503020204020204" pitchFamily="34" charset="-122"/>
                <a:ea typeface="微软雅黑" panose="020B0503020204020204" pitchFamily="34" charset="-122"/>
              </a:rPr>
              <a:t>，重写</a:t>
            </a:r>
            <a:r>
              <a:rPr lang="en-US" altLang="zh-CN" dirty="0">
                <a:solidFill>
                  <a:srgbClr val="500000"/>
                </a:solidFill>
                <a:latin typeface="微软雅黑" panose="020B0503020204020204" pitchFamily="34" charset="-122"/>
                <a:ea typeface="微软雅黑" panose="020B0503020204020204" pitchFamily="34" charset="-122"/>
              </a:rPr>
              <a:t>onDraw()</a:t>
            </a:r>
            <a:r>
              <a:rPr lang="zh-CN" altLang="en-US" dirty="0">
                <a:solidFill>
                  <a:srgbClr val="500000"/>
                </a:solidFill>
                <a:latin typeface="微软雅黑" panose="020B0503020204020204" pitchFamily="34" charset="-122"/>
                <a:ea typeface="微软雅黑" panose="020B0503020204020204" pitchFamily="34" charset="-122"/>
              </a:rPr>
              <a:t>方法，采用</a:t>
            </a:r>
            <a:r>
              <a:rPr lang="en-US" altLang="zh-CN" dirty="0">
                <a:solidFill>
                  <a:srgbClr val="500000"/>
                </a:solidFill>
                <a:latin typeface="微软雅黑" panose="020B0503020204020204" pitchFamily="34" charset="-122"/>
                <a:ea typeface="微软雅黑" panose="020B0503020204020204" pitchFamily="34" charset="-122"/>
              </a:rPr>
              <a:t>for</a:t>
            </a:r>
            <a:r>
              <a:rPr lang="zh-CN" altLang="en-US" dirty="0">
                <a:solidFill>
                  <a:srgbClr val="500000"/>
                </a:solidFill>
                <a:latin typeface="微软雅黑" panose="020B0503020204020204" pitchFamily="34" charset="-122"/>
                <a:ea typeface="微软雅黑" panose="020B0503020204020204" pitchFamily="34" charset="-122"/>
              </a:rPr>
              <a:t>循环</a:t>
            </a:r>
            <a:endParaRPr lang="en-US" altLang="zh-CN" dirty="0">
              <a:solidFill>
                <a:srgbClr val="500000"/>
              </a:solidFill>
              <a:latin typeface="微软雅黑" panose="020B0503020204020204" pitchFamily="34" charset="-122"/>
              <a:ea typeface="微软雅黑" panose="020B0503020204020204" pitchFamily="34" charset="-122"/>
            </a:endParaRPr>
          </a:p>
          <a:p>
            <a:r>
              <a:rPr lang="en-US" altLang="zh-CN" dirty="0">
                <a:solidFill>
                  <a:srgbClr val="500000"/>
                </a:solidFill>
                <a:latin typeface="微软雅黑" panose="020B0503020204020204" pitchFamily="34" charset="-122"/>
                <a:ea typeface="微软雅黑" panose="020B0503020204020204" pitchFamily="34" charset="-122"/>
              </a:rPr>
              <a:t>drawLine</a:t>
            </a:r>
            <a:r>
              <a:rPr lang="zh-CN" altLang="en-US" dirty="0">
                <a:solidFill>
                  <a:srgbClr val="500000"/>
                </a:solidFill>
                <a:latin typeface="微软雅黑" panose="020B0503020204020204" pitchFamily="34" charset="-122"/>
                <a:ea typeface="微软雅黑" panose="020B0503020204020204" pitchFamily="34" charset="-122"/>
              </a:rPr>
              <a:t>即可，若要标出每个</a:t>
            </a:r>
            <a:r>
              <a:rPr lang="en-US" altLang="zh-CN" dirty="0">
                <a:solidFill>
                  <a:srgbClr val="500000"/>
                </a:solidFill>
                <a:latin typeface="微软雅黑" panose="020B0503020204020204" pitchFamily="34" charset="-122"/>
                <a:ea typeface="微软雅黑" panose="020B0503020204020204" pitchFamily="34" charset="-122"/>
              </a:rPr>
              <a:t>3</a:t>
            </a:r>
            <a:r>
              <a:rPr lang="zh-CN" altLang="en-US" dirty="0">
                <a:solidFill>
                  <a:srgbClr val="500000"/>
                </a:solidFill>
                <a:latin typeface="微软雅黑" panose="020B0503020204020204" pitchFamily="34" charset="-122"/>
                <a:ea typeface="微软雅黑" panose="020B0503020204020204" pitchFamily="34" charset="-122"/>
              </a:rPr>
              <a:t>*</a:t>
            </a:r>
            <a:r>
              <a:rPr lang="en-US" altLang="zh-CN" dirty="0">
                <a:solidFill>
                  <a:srgbClr val="500000"/>
                </a:solidFill>
                <a:latin typeface="微软雅黑" panose="020B0503020204020204" pitchFamily="34" charset="-122"/>
                <a:ea typeface="微软雅黑" panose="020B0503020204020204" pitchFamily="34" charset="-122"/>
              </a:rPr>
              <a:t>3</a:t>
            </a:r>
            <a:r>
              <a:rPr lang="zh-CN" altLang="en-US" dirty="0">
                <a:solidFill>
                  <a:srgbClr val="500000"/>
                </a:solidFill>
                <a:latin typeface="微软雅黑" panose="020B0503020204020204" pitchFamily="34" charset="-122"/>
                <a:ea typeface="微软雅黑" panose="020B0503020204020204" pitchFamily="34" charset="-122"/>
              </a:rPr>
              <a:t>的小方格则用</a:t>
            </a:r>
            <a:r>
              <a:rPr lang="en-US" altLang="zh-CN" dirty="0">
                <a:solidFill>
                  <a:srgbClr val="500000"/>
                </a:solidFill>
                <a:latin typeface="微软雅黑" panose="020B0503020204020204" pitchFamily="34" charset="-122"/>
                <a:ea typeface="微软雅黑" panose="020B0503020204020204" pitchFamily="34" charset="-122"/>
              </a:rPr>
              <a:t>width</a:t>
            </a:r>
            <a:r>
              <a:rPr lang="zh-CN" altLang="en-US" dirty="0">
                <a:solidFill>
                  <a:srgbClr val="500000"/>
                </a:solidFill>
                <a:latin typeface="微软雅黑" panose="020B0503020204020204" pitchFamily="34" charset="-122"/>
                <a:ea typeface="微软雅黑" panose="020B0503020204020204" pitchFamily="34" charset="-122"/>
              </a:rPr>
              <a:t>和</a:t>
            </a:r>
            <a:r>
              <a:rPr lang="en-US" altLang="zh-CN" dirty="0">
                <a:solidFill>
                  <a:srgbClr val="500000"/>
                </a:solidFill>
                <a:latin typeface="微软雅黑" panose="020B0503020204020204" pitchFamily="34" charset="-122"/>
                <a:ea typeface="微软雅黑" panose="020B0503020204020204" pitchFamily="34" charset="-122"/>
              </a:rPr>
              <a:t>height</a:t>
            </a:r>
            <a:r>
              <a:rPr lang="zh-CN" altLang="en-US" dirty="0">
                <a:solidFill>
                  <a:srgbClr val="500000"/>
                </a:solidFill>
                <a:latin typeface="微软雅黑" panose="020B0503020204020204" pitchFamily="34" charset="-122"/>
                <a:ea typeface="微软雅黑" panose="020B0503020204020204" pitchFamily="34" charset="-122"/>
              </a:rPr>
              <a:t>整除</a:t>
            </a:r>
            <a:r>
              <a:rPr lang="en-US" altLang="zh-CN" dirty="0">
                <a:solidFill>
                  <a:srgbClr val="500000"/>
                </a:solidFill>
                <a:latin typeface="微软雅黑" panose="020B0503020204020204" pitchFamily="34" charset="-122"/>
                <a:ea typeface="微软雅黑" panose="020B0503020204020204" pitchFamily="34" charset="-122"/>
              </a:rPr>
              <a:t>3</a:t>
            </a:r>
            <a:r>
              <a:rPr lang="zh-CN" altLang="en-US" dirty="0">
                <a:solidFill>
                  <a:srgbClr val="500000"/>
                </a:solidFill>
                <a:latin typeface="微软雅黑" panose="020B0503020204020204" pitchFamily="34" charset="-122"/>
                <a:ea typeface="微软雅黑" panose="020B0503020204020204" pitchFamily="34" charset="-122"/>
              </a:rPr>
              <a:t>的地</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方画一条较粗的线即可。</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除了画出</a:t>
            </a:r>
            <a:r>
              <a:rPr lang="en-US" altLang="zh-CN" dirty="0">
                <a:solidFill>
                  <a:srgbClr val="500000"/>
                </a:solidFill>
                <a:latin typeface="微软雅黑" panose="020B0503020204020204" pitchFamily="34" charset="-122"/>
                <a:ea typeface="微软雅黑" panose="020B0503020204020204" pitchFamily="34" charset="-122"/>
              </a:rPr>
              <a:t>9</a:t>
            </a:r>
            <a:r>
              <a:rPr lang="zh-CN" altLang="en-US" dirty="0">
                <a:solidFill>
                  <a:srgbClr val="500000"/>
                </a:solidFill>
                <a:latin typeface="微软雅黑" panose="020B0503020204020204" pitchFamily="34" charset="-122"/>
                <a:ea typeface="微软雅黑" panose="020B0503020204020204" pitchFamily="34" charset="-122"/>
              </a:rPr>
              <a:t>*</a:t>
            </a:r>
            <a:r>
              <a:rPr lang="en-US" altLang="zh-CN" dirty="0">
                <a:solidFill>
                  <a:srgbClr val="500000"/>
                </a:solidFill>
                <a:latin typeface="微软雅黑" panose="020B0503020204020204" pitchFamily="34" charset="-122"/>
                <a:ea typeface="微软雅黑" panose="020B0503020204020204" pitchFamily="34" charset="-122"/>
              </a:rPr>
              <a:t>9</a:t>
            </a:r>
            <a:r>
              <a:rPr lang="zh-CN" altLang="en-US" dirty="0">
                <a:solidFill>
                  <a:srgbClr val="500000"/>
                </a:solidFill>
                <a:latin typeface="微软雅黑" panose="020B0503020204020204" pitchFamily="34" charset="-122"/>
                <a:ea typeface="微软雅黑" panose="020B0503020204020204" pitchFamily="34" charset="-122"/>
              </a:rPr>
              <a:t>的棋盘外更重要的一点是使得每个格子中的数字能够居中显示，</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为了实现这个功能，调用了</a:t>
            </a:r>
            <a:r>
              <a:rPr lang="en-US" altLang="zh-CN" b="1" dirty="0">
                <a:solidFill>
                  <a:srgbClr val="500000"/>
                </a:solidFill>
              </a:rPr>
              <a:t>Android FontMetrics</a:t>
            </a:r>
            <a:r>
              <a:rPr lang="zh-CN" altLang="en-US" b="1" dirty="0">
                <a:solidFill>
                  <a:srgbClr val="500000"/>
                </a:solidFill>
                <a:latin typeface="微软雅黑" panose="020B0503020204020204" pitchFamily="34" charset="-122"/>
                <a:ea typeface="微软雅黑" panose="020B0503020204020204" pitchFamily="34" charset="-122"/>
              </a:rPr>
              <a:t>类</a:t>
            </a:r>
            <a:r>
              <a:rPr lang="zh-CN" altLang="en-US" dirty="0">
                <a:solidFill>
                  <a:srgbClr val="500000"/>
                </a:solidFill>
                <a:latin typeface="微软雅黑" panose="020B0503020204020204" pitchFamily="34" charset="-122"/>
                <a:ea typeface="微软雅黑" panose="020B0503020204020204" pitchFamily="34" charset="-122"/>
              </a:rPr>
              <a:t>，它的原理如下：</a:t>
            </a:r>
            <a:endParaRPr lang="en-US" altLang="zh-CN" dirty="0">
              <a:solidFill>
                <a:srgbClr val="50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83BAC0F-EC06-4674-8D06-D94F8D8D9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969" y="2543579"/>
            <a:ext cx="2425383" cy="1146695"/>
          </a:xfrm>
          <a:prstGeom prst="rect">
            <a:avLst/>
          </a:prstGeom>
        </p:spPr>
      </p:pic>
      <p:grpSp>
        <p:nvGrpSpPr>
          <p:cNvPr id="13" name="组合 12">
            <a:extLst>
              <a:ext uri="{FF2B5EF4-FFF2-40B4-BE49-F238E27FC236}">
                <a16:creationId xmlns:a16="http://schemas.microsoft.com/office/drawing/2014/main" id="{EC3CA32F-5D09-4C1E-90BF-C94C2DCE32C8}"/>
              </a:ext>
            </a:extLst>
          </p:cNvPr>
          <p:cNvGrpSpPr/>
          <p:nvPr/>
        </p:nvGrpSpPr>
        <p:grpSpPr>
          <a:xfrm>
            <a:off x="4115244" y="2649191"/>
            <a:ext cx="6019597" cy="1020177"/>
            <a:chOff x="4559129" y="2825845"/>
            <a:chExt cx="6019597" cy="1020177"/>
          </a:xfrm>
        </p:grpSpPr>
        <p:sp>
          <p:nvSpPr>
            <p:cNvPr id="9" name="Rectangle 2">
              <a:extLst>
                <a:ext uri="{FF2B5EF4-FFF2-40B4-BE49-F238E27FC236}">
                  <a16:creationId xmlns:a16="http://schemas.microsoft.com/office/drawing/2014/main" id="{DA3E28AF-71B6-4582-8AB8-7BFBB8AE072D}"/>
                </a:ext>
              </a:extLst>
            </p:cNvPr>
            <p:cNvSpPr>
              <a:spLocks noChangeArrowheads="1"/>
            </p:cNvSpPr>
            <p:nvPr/>
          </p:nvSpPr>
          <p:spPr bwMode="auto">
            <a:xfrm>
              <a:off x="4559129" y="2825845"/>
              <a:ext cx="5268452" cy="3385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500000"/>
                  </a:solidFill>
                  <a:effectLst/>
                  <a:latin typeface="Consolas" panose="020B0609020204030204" pitchFamily="49" charset="0"/>
                </a:rPr>
                <a:t>FontMetrics fm = </a:t>
              </a:r>
              <a:r>
                <a:rPr kumimoji="0" lang="zh-CN" altLang="zh-CN" sz="1600" b="1" i="0" u="none" strike="noStrike" cap="none" normalizeH="0" baseline="0" dirty="0">
                  <a:ln>
                    <a:noFill/>
                  </a:ln>
                  <a:solidFill>
                    <a:srgbClr val="500000"/>
                  </a:solidFill>
                  <a:effectLst/>
                  <a:latin typeface="Consolas" panose="020B0609020204030204" pitchFamily="49" charset="0"/>
                </a:rPr>
                <a:t>myPaint</a:t>
              </a:r>
              <a:r>
                <a:rPr kumimoji="0" lang="zh-CN" altLang="zh-CN" sz="1600" b="0" i="0" u="none" strike="noStrike" cap="none" normalizeH="0" baseline="0" dirty="0">
                  <a:ln>
                    <a:noFill/>
                  </a:ln>
                  <a:solidFill>
                    <a:srgbClr val="500000"/>
                  </a:solidFill>
                  <a:effectLst/>
                  <a:latin typeface="Consolas" panose="020B0609020204030204" pitchFamily="49" charset="0"/>
                </a:rPr>
                <a:t>.getFontMetrics();</a:t>
              </a:r>
              <a:endParaRPr kumimoji="0" lang="zh-CN" altLang="zh-CN" sz="2400" b="0" i="0" u="none" strike="noStrike" cap="none" normalizeH="0" baseline="0" dirty="0">
                <a:ln>
                  <a:noFill/>
                </a:ln>
                <a:solidFill>
                  <a:srgbClr val="500000"/>
                </a:solidFill>
                <a:effectLst/>
                <a:latin typeface="Arial" panose="020B0604020202020204" pitchFamily="34" charset="0"/>
              </a:endParaRPr>
            </a:p>
          </p:txBody>
        </p:sp>
        <p:sp>
          <p:nvSpPr>
            <p:cNvPr id="11" name="矩形 10">
              <a:extLst>
                <a:ext uri="{FF2B5EF4-FFF2-40B4-BE49-F238E27FC236}">
                  <a16:creationId xmlns:a16="http://schemas.microsoft.com/office/drawing/2014/main" id="{81E191D7-E33F-44C8-B9DA-7F856F90740B}"/>
                </a:ext>
              </a:extLst>
            </p:cNvPr>
            <p:cNvSpPr/>
            <p:nvPr/>
          </p:nvSpPr>
          <p:spPr>
            <a:xfrm>
              <a:off x="4559129" y="3164435"/>
              <a:ext cx="1902572" cy="369332"/>
            </a:xfrm>
            <a:prstGeom prst="rect">
              <a:avLst/>
            </a:prstGeom>
          </p:spPr>
          <p:txBody>
            <a:bodyPr wrap="none">
              <a:spAutoFit/>
            </a:bodyPr>
            <a:lstStyle/>
            <a:p>
              <a:r>
                <a:rPr lang="en-US" altLang="zh-CN" dirty="0">
                  <a:solidFill>
                    <a:srgbClr val="500000"/>
                  </a:solidFill>
                </a:rPr>
                <a:t>float x = width / 2;</a:t>
              </a:r>
              <a:endParaRPr lang="zh-CN" altLang="en-US" dirty="0">
                <a:solidFill>
                  <a:srgbClr val="500000"/>
                </a:solidFill>
              </a:endParaRPr>
            </a:p>
          </p:txBody>
        </p:sp>
        <p:sp>
          <p:nvSpPr>
            <p:cNvPr id="12" name="Rectangle 4">
              <a:extLst>
                <a:ext uri="{FF2B5EF4-FFF2-40B4-BE49-F238E27FC236}">
                  <a16:creationId xmlns:a16="http://schemas.microsoft.com/office/drawing/2014/main" id="{02A7754F-BBE7-4944-9FD6-15957EAF9608}"/>
                </a:ext>
              </a:extLst>
            </p:cNvPr>
            <p:cNvSpPr>
              <a:spLocks noChangeArrowheads="1"/>
            </p:cNvSpPr>
            <p:nvPr/>
          </p:nvSpPr>
          <p:spPr bwMode="auto">
            <a:xfrm>
              <a:off x="4559129" y="3507468"/>
              <a:ext cx="6019597" cy="3385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solidFill>
                    <a:srgbClr val="500000"/>
                  </a:solidFill>
                  <a:latin typeface="Consolas" panose="020B0609020204030204" pitchFamily="49" charset="0"/>
                </a:rPr>
                <a:t>float y = height / 2 - (fm.ascent + fm.descent) / 2;</a:t>
              </a:r>
            </a:p>
          </p:txBody>
        </p:sp>
      </p:grpSp>
      <p:sp>
        <p:nvSpPr>
          <p:cNvPr id="15" name="文本框 3">
            <a:extLst>
              <a:ext uri="{FF2B5EF4-FFF2-40B4-BE49-F238E27FC236}">
                <a16:creationId xmlns:a16="http://schemas.microsoft.com/office/drawing/2014/main" id="{16152D97-093E-49DE-A4CE-DA35B637E784}"/>
              </a:ext>
            </a:extLst>
          </p:cNvPr>
          <p:cNvSpPr txBox="1">
            <a:spLocks noChangeArrowheads="1"/>
          </p:cNvSpPr>
          <p:nvPr/>
        </p:nvSpPr>
        <p:spPr bwMode="auto">
          <a:xfrm>
            <a:off x="-808406" y="3957571"/>
            <a:ext cx="4372364" cy="584775"/>
          </a:xfrm>
          <a:prstGeom prst="rect">
            <a:avLst/>
          </a:prstGeom>
          <a:noFill/>
          <a:ln w="9525">
            <a:noFill/>
            <a:miter lim="800000"/>
          </a:ln>
        </p:spPr>
        <p:txBody>
          <a:bodyPr wrap="square">
            <a:spAutoFit/>
          </a:bodyPr>
          <a:lstStyle/>
          <a:p>
            <a:pPr algn="ct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登录注册功能</a:t>
            </a:r>
          </a:p>
        </p:txBody>
      </p:sp>
      <p:sp>
        <p:nvSpPr>
          <p:cNvPr id="16" name="矩形 15">
            <a:extLst>
              <a:ext uri="{FF2B5EF4-FFF2-40B4-BE49-F238E27FC236}">
                <a16:creationId xmlns:a16="http://schemas.microsoft.com/office/drawing/2014/main" id="{20687B93-6883-4F48-9E3F-6A40C5684AC1}"/>
              </a:ext>
            </a:extLst>
          </p:cNvPr>
          <p:cNvSpPr/>
          <p:nvPr/>
        </p:nvSpPr>
        <p:spPr>
          <a:xfrm>
            <a:off x="124287" y="4519486"/>
            <a:ext cx="2627790" cy="45719"/>
          </a:xfrm>
          <a:prstGeom prst="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78FDF7D-B9DD-4BB9-A5E2-F80C75DAF5FC}"/>
              </a:ext>
            </a:extLst>
          </p:cNvPr>
          <p:cNvSpPr/>
          <p:nvPr/>
        </p:nvSpPr>
        <p:spPr>
          <a:xfrm>
            <a:off x="1515782" y="4799066"/>
            <a:ext cx="9004068" cy="1754326"/>
          </a:xfrm>
          <a:prstGeom prst="rect">
            <a:avLst/>
          </a:prstGeom>
        </p:spPr>
        <p:txBody>
          <a:bodyPr wrap="none">
            <a:spAutoFit/>
          </a:bodyPr>
          <a:lstStyle/>
          <a:p>
            <a:r>
              <a:rPr lang="zh-CN" altLang="en-US" b="1" dirty="0">
                <a:solidFill>
                  <a:srgbClr val="500000"/>
                </a:solidFill>
                <a:latin typeface="微软雅黑" panose="020B0503020204020204" pitchFamily="34" charset="-122"/>
                <a:ea typeface="微软雅黑" panose="020B0503020204020204" pitchFamily="34" charset="-122"/>
              </a:rPr>
              <a:t>思路：</a:t>
            </a:r>
            <a:r>
              <a:rPr lang="zh-CN" altLang="en-US" dirty="0">
                <a:solidFill>
                  <a:srgbClr val="500000"/>
                </a:solidFill>
                <a:latin typeface="微软雅黑" panose="020B0503020204020204" pitchFamily="34" charset="-122"/>
                <a:ea typeface="微软雅黑" panose="020B0503020204020204" pitchFamily="34" charset="-122"/>
              </a:rPr>
              <a:t>使用的数据库是</a:t>
            </a:r>
            <a:r>
              <a:rPr lang="en-US" altLang="zh-CN" dirty="0">
                <a:solidFill>
                  <a:srgbClr val="500000"/>
                </a:solidFill>
                <a:latin typeface="微软雅黑" panose="020B0503020204020204" pitchFamily="34" charset="-122"/>
                <a:ea typeface="微软雅黑" panose="020B0503020204020204" pitchFamily="34" charset="-122"/>
              </a:rPr>
              <a:t>SQLite</a:t>
            </a:r>
            <a:r>
              <a:rPr lang="zh-CN" altLang="en-US" dirty="0">
                <a:solidFill>
                  <a:srgbClr val="500000"/>
                </a:solidFill>
                <a:latin typeface="微软雅黑" panose="020B0503020204020204" pitchFamily="34" charset="-122"/>
                <a:ea typeface="微软雅黑" panose="020B0503020204020204" pitchFamily="34" charset="-122"/>
              </a:rPr>
              <a:t>，</a:t>
            </a:r>
            <a:r>
              <a:rPr lang="en-US" altLang="zh-CN" dirty="0">
                <a:solidFill>
                  <a:srgbClr val="500000"/>
                </a:solidFill>
                <a:latin typeface="微软雅黑" panose="020B0503020204020204" pitchFamily="34" charset="-122"/>
                <a:ea typeface="微软雅黑" panose="020B0503020204020204" pitchFamily="34" charset="-122"/>
              </a:rPr>
              <a:t>AndroidSDK</a:t>
            </a:r>
            <a:r>
              <a:rPr lang="zh-CN" altLang="en-US" dirty="0">
                <a:solidFill>
                  <a:srgbClr val="500000"/>
                </a:solidFill>
                <a:latin typeface="微软雅黑" panose="020B0503020204020204" pitchFamily="34" charset="-122"/>
                <a:ea typeface="微软雅黑" panose="020B0503020204020204" pitchFamily="34" charset="-122"/>
              </a:rPr>
              <a:t>自带的数据库。</a:t>
            </a:r>
            <a:endParaRPr lang="en-US" altLang="zh-CN" dirty="0">
              <a:solidFill>
                <a:srgbClr val="500000"/>
              </a:solidFill>
              <a:latin typeface="微软雅黑" panose="020B0503020204020204" pitchFamily="34" charset="-122"/>
              <a:ea typeface="微软雅黑" panose="020B0503020204020204" pitchFamily="34" charset="-122"/>
            </a:endParaRPr>
          </a:p>
          <a:p>
            <a:r>
              <a:rPr lang="en-US" altLang="zh-CN" dirty="0">
                <a:solidFill>
                  <a:srgbClr val="500000"/>
                </a:solidFill>
                <a:latin typeface="微软雅黑" panose="020B0503020204020204" pitchFamily="34" charset="-122"/>
                <a:ea typeface="微软雅黑" panose="020B0503020204020204" pitchFamily="34" charset="-122"/>
              </a:rPr>
              <a:t>1.</a:t>
            </a:r>
            <a:r>
              <a:rPr lang="zh-CN" altLang="en-US" dirty="0">
                <a:solidFill>
                  <a:srgbClr val="500000"/>
                </a:solidFill>
                <a:latin typeface="微软雅黑" panose="020B0503020204020204" pitchFamily="34" charset="-122"/>
                <a:ea typeface="微软雅黑" panose="020B0503020204020204" pitchFamily="34" charset="-122"/>
              </a:rPr>
              <a:t>建立一个简单的存储用户名和密码的表单</a:t>
            </a:r>
            <a:r>
              <a:rPr lang="en-US" altLang="zh-CN" dirty="0">
                <a:solidFill>
                  <a:srgbClr val="500000"/>
                </a:solidFill>
                <a:latin typeface="微软雅黑" panose="020B0503020204020204" pitchFamily="34" charset="-122"/>
                <a:ea typeface="微软雅黑" panose="020B0503020204020204" pitchFamily="34" charset="-122"/>
              </a:rPr>
              <a:t>Dbhelper</a:t>
            </a:r>
            <a:r>
              <a:rPr lang="zh-CN" altLang="en-US" dirty="0">
                <a:solidFill>
                  <a:srgbClr val="500000"/>
                </a:solidFill>
                <a:latin typeface="微软雅黑" panose="020B0503020204020204" pitchFamily="34" charset="-122"/>
                <a:ea typeface="微软雅黑" panose="020B0503020204020204" pitchFamily="34" charset="-122"/>
              </a:rPr>
              <a:t>类继承自</a:t>
            </a:r>
            <a:r>
              <a:rPr lang="en-US" altLang="zh-CN" dirty="0">
                <a:solidFill>
                  <a:srgbClr val="500000"/>
                </a:solidFill>
                <a:latin typeface="微软雅黑" panose="020B0503020204020204" pitchFamily="34" charset="-122"/>
                <a:ea typeface="微软雅黑" panose="020B0503020204020204" pitchFamily="34" charset="-122"/>
              </a:rPr>
              <a:t>SQLiteOpenHelper</a:t>
            </a:r>
            <a:r>
              <a:rPr lang="zh-CN" altLang="en-US" dirty="0">
                <a:solidFill>
                  <a:srgbClr val="500000"/>
                </a:solidFill>
                <a:latin typeface="微软雅黑" panose="020B0503020204020204" pitchFamily="34" charset="-122"/>
                <a:ea typeface="微软雅黑" panose="020B0503020204020204" pitchFamily="34" charset="-122"/>
              </a:rPr>
              <a:t>类，</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类中实现三个方法：构造函数，</a:t>
            </a:r>
            <a:r>
              <a:rPr lang="en-US" altLang="zh-CN" dirty="0">
                <a:solidFill>
                  <a:srgbClr val="500000"/>
                </a:solidFill>
                <a:latin typeface="微软雅黑" panose="020B0503020204020204" pitchFamily="34" charset="-122"/>
                <a:ea typeface="微软雅黑" panose="020B0503020204020204" pitchFamily="34" charset="-122"/>
              </a:rPr>
              <a:t>onCreate</a:t>
            </a:r>
            <a:r>
              <a:rPr lang="zh-CN" altLang="en-US" dirty="0">
                <a:solidFill>
                  <a:srgbClr val="500000"/>
                </a:solidFill>
                <a:latin typeface="微软雅黑" panose="020B0503020204020204" pitchFamily="34" charset="-122"/>
                <a:ea typeface="微软雅黑" panose="020B0503020204020204" pitchFamily="34" charset="-122"/>
              </a:rPr>
              <a:t>，</a:t>
            </a:r>
            <a:r>
              <a:rPr lang="en-US" altLang="zh-CN" dirty="0">
                <a:solidFill>
                  <a:srgbClr val="500000"/>
                </a:solidFill>
                <a:latin typeface="微软雅黑" panose="020B0503020204020204" pitchFamily="34" charset="-122"/>
                <a:ea typeface="微软雅黑" panose="020B0503020204020204" pitchFamily="34" charset="-122"/>
              </a:rPr>
              <a:t>onUpgrade</a:t>
            </a:r>
          </a:p>
          <a:p>
            <a:r>
              <a:rPr lang="en-US" altLang="zh-CN" dirty="0">
                <a:solidFill>
                  <a:srgbClr val="500000"/>
                </a:solidFill>
                <a:latin typeface="微软雅黑" panose="020B0503020204020204" pitchFamily="34" charset="-122"/>
                <a:ea typeface="微软雅黑" panose="020B0503020204020204" pitchFamily="34" charset="-122"/>
              </a:rPr>
              <a:t>2.</a:t>
            </a:r>
            <a:r>
              <a:rPr lang="zh-CN" altLang="en-US" dirty="0">
                <a:solidFill>
                  <a:srgbClr val="500000"/>
                </a:solidFill>
                <a:latin typeface="微软雅黑" panose="020B0503020204020204" pitchFamily="34" charset="-122"/>
                <a:ea typeface="微软雅黑" panose="020B0503020204020204" pitchFamily="34" charset="-122"/>
              </a:rPr>
              <a:t>新建布局文件</a:t>
            </a:r>
            <a:r>
              <a:rPr lang="en-US" altLang="zh-CN" dirty="0">
                <a:solidFill>
                  <a:srgbClr val="500000"/>
                </a:solidFill>
                <a:latin typeface="微软雅黑" panose="020B0503020204020204" pitchFamily="34" charset="-122"/>
                <a:ea typeface="微软雅黑" panose="020B0503020204020204" pitchFamily="34" charset="-122"/>
              </a:rPr>
              <a:t>layout</a:t>
            </a:r>
          </a:p>
          <a:p>
            <a:r>
              <a:rPr lang="en-US" altLang="zh-CN" dirty="0">
                <a:solidFill>
                  <a:srgbClr val="500000"/>
                </a:solidFill>
                <a:latin typeface="微软雅黑" panose="020B0503020204020204" pitchFamily="34" charset="-122"/>
                <a:ea typeface="微软雅黑" panose="020B0503020204020204" pitchFamily="34" charset="-122"/>
              </a:rPr>
              <a:t>3.</a:t>
            </a:r>
            <a:r>
              <a:rPr lang="zh-CN" altLang="en-US" dirty="0">
                <a:solidFill>
                  <a:srgbClr val="500000"/>
                </a:solidFill>
                <a:latin typeface="微软雅黑" panose="020B0503020204020204" pitchFamily="34" charset="-122"/>
                <a:ea typeface="微软雅黑" panose="020B0503020204020204" pitchFamily="34" charset="-122"/>
              </a:rPr>
              <a:t> </a:t>
            </a:r>
            <a:r>
              <a:rPr lang="en-US" altLang="zh-CN" dirty="0">
                <a:solidFill>
                  <a:srgbClr val="500000"/>
                </a:solidFill>
                <a:latin typeface="微软雅黑" panose="020B0503020204020204" pitchFamily="34" charset="-122"/>
                <a:ea typeface="微软雅黑" panose="020B0503020204020204" pitchFamily="34" charset="-122"/>
              </a:rPr>
              <a:t>Login</a:t>
            </a:r>
            <a:r>
              <a:rPr lang="zh-CN" altLang="en-US" dirty="0">
                <a:solidFill>
                  <a:srgbClr val="500000"/>
                </a:solidFill>
                <a:latin typeface="微软雅黑" panose="020B0503020204020204" pitchFamily="34" charset="-122"/>
                <a:ea typeface="微软雅黑" panose="020B0503020204020204" pitchFamily="34" charset="-122"/>
              </a:rPr>
              <a:t>的编写</a:t>
            </a:r>
            <a:r>
              <a:rPr lang="en-US" altLang="zh-CN" dirty="0">
                <a:solidFill>
                  <a:srgbClr val="500000"/>
                </a:solidFill>
                <a:latin typeface="微软雅黑" panose="020B0503020204020204" pitchFamily="34" charset="-122"/>
                <a:ea typeface="微软雅黑" panose="020B0503020204020204" pitchFamily="34" charset="-122"/>
              </a:rPr>
              <a:t>:</a:t>
            </a:r>
            <a:r>
              <a:rPr lang="zh-CN" altLang="en-US" dirty="0">
                <a:solidFill>
                  <a:srgbClr val="500000"/>
                </a:solidFill>
                <a:latin typeface="微软雅黑" panose="020B0503020204020204" pitchFamily="34" charset="-122"/>
                <a:ea typeface="微软雅黑" panose="020B0503020204020204" pitchFamily="34" charset="-122"/>
              </a:rPr>
              <a:t>获得按钮组件；设置监听器；新建数据库</a:t>
            </a:r>
            <a:endParaRPr lang="en-US" altLang="zh-CN" dirty="0">
              <a:solidFill>
                <a:srgbClr val="500000"/>
              </a:solidFill>
              <a:latin typeface="微软雅黑" panose="020B0503020204020204" pitchFamily="34" charset="-122"/>
              <a:ea typeface="微软雅黑" panose="020B0503020204020204" pitchFamily="34" charset="-122"/>
            </a:endParaRPr>
          </a:p>
          <a:p>
            <a:endParaRPr lang="zh-CN" altLang="en-US" b="1" dirty="0">
              <a:solidFill>
                <a:srgbClr val="500000"/>
              </a:solidFill>
            </a:endParaRPr>
          </a:p>
        </p:txBody>
      </p:sp>
    </p:spTree>
    <p:extLst>
      <p:ext uri="{BB962C8B-B14F-4D97-AF65-F5344CB8AC3E}">
        <p14:creationId xmlns:p14="http://schemas.microsoft.com/office/powerpoint/2010/main" val="67816011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gtEl>
                                        <p:attrNameLst>
                                          <p:attrName>ppt_y</p:attrName>
                                        </p:attrNameLst>
                                      </p:cBhvr>
                                      <p:tavLst>
                                        <p:tav tm="0">
                                          <p:val>
                                            <p:strVal val="#ppt_y"/>
                                          </p:val>
                                        </p:tav>
                                        <p:tav tm="100000">
                                          <p:val>
                                            <p:strVal val="#ppt_y"/>
                                          </p:val>
                                        </p:tav>
                                      </p:tavLst>
                                    </p:anim>
                                    <p:anim calcmode="lin" valueType="num">
                                      <p:cBhvr>
                                        <p:cTn id="1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3"/>
          <p:cNvSpPr txBox="1">
            <a:spLocks noChangeArrowheads="1"/>
          </p:cNvSpPr>
          <p:nvPr/>
        </p:nvSpPr>
        <p:spPr bwMode="auto">
          <a:xfrm>
            <a:off x="-371032" y="66283"/>
            <a:ext cx="4372364" cy="584775"/>
          </a:xfrm>
          <a:prstGeom prst="rect">
            <a:avLst/>
          </a:prstGeom>
          <a:noFill/>
          <a:ln w="9525">
            <a:noFill/>
            <a:miter lim="800000"/>
          </a:ln>
        </p:spPr>
        <p:txBody>
          <a:bodyPr wrap="square">
            <a:spAutoFit/>
          </a:bodyPr>
          <a:lstStyle/>
          <a:p>
            <a:pPr algn="ct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可用数据计算功能</a:t>
            </a:r>
          </a:p>
        </p:txBody>
      </p:sp>
      <p:sp>
        <p:nvSpPr>
          <p:cNvPr id="4" name="矩形 3">
            <a:extLst>
              <a:ext uri="{FF2B5EF4-FFF2-40B4-BE49-F238E27FC236}">
                <a16:creationId xmlns:a16="http://schemas.microsoft.com/office/drawing/2014/main" id="{D6F95E22-F76E-491A-BBFB-8143DF48B14E}"/>
              </a:ext>
            </a:extLst>
          </p:cNvPr>
          <p:cNvSpPr/>
          <p:nvPr/>
        </p:nvSpPr>
        <p:spPr>
          <a:xfrm>
            <a:off x="213063" y="605339"/>
            <a:ext cx="3213718" cy="45719"/>
          </a:xfrm>
          <a:prstGeom prst="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7F43353-2330-4C77-B8D4-E4F35B565E1D}"/>
              </a:ext>
            </a:extLst>
          </p:cNvPr>
          <p:cNvSpPr/>
          <p:nvPr/>
        </p:nvSpPr>
        <p:spPr>
          <a:xfrm>
            <a:off x="213063" y="1571853"/>
            <a:ext cx="8321509" cy="2031325"/>
          </a:xfrm>
          <a:prstGeom prst="rect">
            <a:avLst/>
          </a:prstGeom>
        </p:spPr>
        <p:txBody>
          <a:bodyPr wrap="none">
            <a:spAutoFit/>
          </a:bodyPr>
          <a:lstStyle/>
          <a:p>
            <a:r>
              <a:rPr lang="zh-CN" altLang="en-US" b="1" dirty="0">
                <a:solidFill>
                  <a:srgbClr val="500000"/>
                </a:solidFill>
                <a:latin typeface="微软雅黑" panose="020B0503020204020204" pitchFamily="34" charset="-122"/>
                <a:ea typeface="微软雅黑" panose="020B0503020204020204" pitchFamily="34" charset="-122"/>
              </a:rPr>
              <a:t>思路：</a:t>
            </a:r>
            <a:endParaRPr lang="en-US" altLang="zh-CN" b="1"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设置一个数组</a:t>
            </a:r>
            <a:r>
              <a:rPr lang="en-US" altLang="zh-CN" dirty="0" err="1">
                <a:solidFill>
                  <a:srgbClr val="500000"/>
                </a:solidFill>
                <a:latin typeface="微软雅黑" panose="020B0503020204020204" pitchFamily="34" charset="-122"/>
                <a:ea typeface="微软雅黑" panose="020B0503020204020204" pitchFamily="34" charset="-122"/>
              </a:rPr>
              <a:t>unChange_Num</a:t>
            </a:r>
            <a:r>
              <a:rPr lang="en-US" altLang="zh-CN" dirty="0">
                <a:solidFill>
                  <a:srgbClr val="500000"/>
                </a:solidFill>
                <a:latin typeface="微软雅黑" panose="020B0503020204020204" pitchFamily="34" charset="-122"/>
                <a:ea typeface="微软雅黑" panose="020B0503020204020204" pitchFamily="34" charset="-122"/>
              </a:rPr>
              <a:t>[]</a:t>
            </a:r>
            <a:r>
              <a:rPr lang="zh-CN" altLang="en-US" dirty="0">
                <a:solidFill>
                  <a:srgbClr val="500000"/>
                </a:solidFill>
                <a:latin typeface="微软雅黑" panose="020B0503020204020204" pitchFamily="34" charset="-122"/>
                <a:ea typeface="微软雅黑" panose="020B0503020204020204" pitchFamily="34" charset="-122"/>
              </a:rPr>
              <a:t>来表示不能改变的数字，设一个数组</a:t>
            </a:r>
            <a:r>
              <a:rPr lang="en-US" altLang="zh-CN" dirty="0">
                <a:solidFill>
                  <a:srgbClr val="500000"/>
                </a:solidFill>
                <a:latin typeface="微软雅黑" panose="020B0503020204020204" pitchFamily="34" charset="-122"/>
                <a:ea typeface="微软雅黑" panose="020B0503020204020204" pitchFamily="34" charset="-122"/>
              </a:rPr>
              <a:t>Used[]</a:t>
            </a:r>
            <a:r>
              <a:rPr lang="zh-CN" altLang="en-US" dirty="0">
                <a:solidFill>
                  <a:srgbClr val="500000"/>
                </a:solidFill>
                <a:latin typeface="微软雅黑" panose="020B0503020204020204" pitchFamily="34" charset="-122"/>
                <a:ea typeface="微软雅黑" panose="020B0503020204020204" pitchFamily="34" charset="-122"/>
              </a:rPr>
              <a:t>表</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示已经用过的数字，每次选取数字之后会通过遍历改行该列以及该空格所处的小</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九宫格来记录已经存在的数字，由于</a:t>
            </a:r>
            <a:r>
              <a:rPr lang="en-US" altLang="zh-CN" dirty="0">
                <a:solidFill>
                  <a:srgbClr val="500000"/>
                </a:solidFill>
                <a:latin typeface="微软雅黑" panose="020B0503020204020204" pitchFamily="34" charset="-122"/>
                <a:ea typeface="微软雅黑" panose="020B0503020204020204" pitchFamily="34" charset="-122"/>
              </a:rPr>
              <a:t>Used[]</a:t>
            </a:r>
            <a:r>
              <a:rPr lang="zh-CN" altLang="en-US" dirty="0">
                <a:solidFill>
                  <a:srgbClr val="500000"/>
                </a:solidFill>
                <a:latin typeface="微软雅黑" panose="020B0503020204020204" pitchFamily="34" charset="-122"/>
                <a:ea typeface="微软雅黑" panose="020B0503020204020204" pitchFamily="34" charset="-122"/>
              </a:rPr>
              <a:t>数组是一个三维数组，所以第一个元</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素和第二个元素为所处的坐标</a:t>
            </a:r>
            <a:r>
              <a:rPr lang="en-US" altLang="zh-CN" dirty="0">
                <a:solidFill>
                  <a:srgbClr val="500000"/>
                </a:solidFill>
                <a:latin typeface="微软雅黑" panose="020B0503020204020204" pitchFamily="34" charset="-122"/>
                <a:ea typeface="微软雅黑" panose="020B0503020204020204" pitchFamily="34" charset="-122"/>
              </a:rPr>
              <a:t>X</a:t>
            </a:r>
            <a:r>
              <a:rPr lang="zh-CN" altLang="en-US" dirty="0">
                <a:solidFill>
                  <a:srgbClr val="500000"/>
                </a:solidFill>
                <a:latin typeface="微软雅黑" panose="020B0503020204020204" pitchFamily="34" charset="-122"/>
                <a:ea typeface="微软雅黑" panose="020B0503020204020204" pitchFamily="34" charset="-122"/>
              </a:rPr>
              <a:t>和</a:t>
            </a:r>
            <a:r>
              <a:rPr lang="en-US" altLang="zh-CN" dirty="0">
                <a:solidFill>
                  <a:srgbClr val="500000"/>
                </a:solidFill>
                <a:latin typeface="微软雅黑" panose="020B0503020204020204" pitchFamily="34" charset="-122"/>
                <a:ea typeface="微软雅黑" panose="020B0503020204020204" pitchFamily="34" charset="-122"/>
              </a:rPr>
              <a:t>Y</a:t>
            </a:r>
            <a:r>
              <a:rPr lang="zh-CN" altLang="en-US" dirty="0">
                <a:solidFill>
                  <a:srgbClr val="500000"/>
                </a:solidFill>
                <a:latin typeface="微软雅黑" panose="020B0503020204020204" pitchFamily="34" charset="-122"/>
                <a:ea typeface="微软雅黑" panose="020B0503020204020204" pitchFamily="34" charset="-122"/>
              </a:rPr>
              <a:t>值，第三个位置存储的是该位置的数字，当更</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新可用数据的时候就会先遍历</a:t>
            </a:r>
            <a:r>
              <a:rPr lang="en-US" altLang="zh-CN" dirty="0">
                <a:solidFill>
                  <a:srgbClr val="500000"/>
                </a:solidFill>
                <a:latin typeface="微软雅黑" panose="020B0503020204020204" pitchFamily="34" charset="-122"/>
                <a:ea typeface="微软雅黑" panose="020B0503020204020204" pitchFamily="34" charset="-122"/>
              </a:rPr>
              <a:t>Used[]</a:t>
            </a:r>
            <a:r>
              <a:rPr lang="zh-CN" altLang="en-US" dirty="0">
                <a:solidFill>
                  <a:srgbClr val="500000"/>
                </a:solidFill>
                <a:latin typeface="微软雅黑" panose="020B0503020204020204" pitchFamily="34" charset="-122"/>
                <a:ea typeface="微软雅黑" panose="020B0503020204020204" pitchFamily="34" charset="-122"/>
              </a:rPr>
              <a:t>数组将已经使用过的数据显示为灰色，这样</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在显示的对话框中会将可用数据显式标记出来。</a:t>
            </a:r>
            <a:endParaRPr lang="zh-CN" altLang="zh-CN" dirty="0">
              <a:solidFill>
                <a:srgbClr val="50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D7E2A756-2CA6-441F-985B-514856AD9BEB}"/>
              </a:ext>
            </a:extLst>
          </p:cNvPr>
          <p:cNvPicPr>
            <a:picLocks noChangeAspect="1"/>
          </p:cNvPicPr>
          <p:nvPr/>
        </p:nvPicPr>
        <p:blipFill>
          <a:blip r:embed="rId3"/>
          <a:stretch>
            <a:fillRect/>
          </a:stretch>
        </p:blipFill>
        <p:spPr>
          <a:xfrm>
            <a:off x="8975324" y="749509"/>
            <a:ext cx="2856555" cy="4997125"/>
          </a:xfrm>
          <a:prstGeom prst="rect">
            <a:avLst/>
          </a:prstGeom>
        </p:spPr>
      </p:pic>
    </p:spTree>
    <p:extLst>
      <p:ext uri="{BB962C8B-B14F-4D97-AF65-F5344CB8AC3E}">
        <p14:creationId xmlns:p14="http://schemas.microsoft.com/office/powerpoint/2010/main" val="166654572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3"/>
          <p:cNvSpPr txBox="1">
            <a:spLocks noChangeArrowheads="1"/>
          </p:cNvSpPr>
          <p:nvPr/>
        </p:nvSpPr>
        <p:spPr bwMode="auto">
          <a:xfrm>
            <a:off x="-366260" y="66283"/>
            <a:ext cx="4372364" cy="584775"/>
          </a:xfrm>
          <a:prstGeom prst="rect">
            <a:avLst/>
          </a:prstGeom>
          <a:noFill/>
          <a:ln w="9525">
            <a:noFill/>
            <a:miter lim="800000"/>
          </a:ln>
        </p:spPr>
        <p:txBody>
          <a:bodyPr wrap="square">
            <a:spAutoFit/>
          </a:bodyPr>
          <a:lstStyle/>
          <a:p>
            <a:pPr algn="ct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自定义对话框功能</a:t>
            </a:r>
          </a:p>
        </p:txBody>
      </p:sp>
      <p:sp>
        <p:nvSpPr>
          <p:cNvPr id="4" name="矩形 3">
            <a:extLst>
              <a:ext uri="{FF2B5EF4-FFF2-40B4-BE49-F238E27FC236}">
                <a16:creationId xmlns:a16="http://schemas.microsoft.com/office/drawing/2014/main" id="{D6F95E22-F76E-491A-BBFB-8143DF48B14E}"/>
              </a:ext>
            </a:extLst>
          </p:cNvPr>
          <p:cNvSpPr/>
          <p:nvPr/>
        </p:nvSpPr>
        <p:spPr>
          <a:xfrm>
            <a:off x="213063" y="605339"/>
            <a:ext cx="3213718" cy="45719"/>
          </a:xfrm>
          <a:prstGeom prst="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7F287BE4-A716-4500-9F90-406023A6EF77}"/>
              </a:ext>
            </a:extLst>
          </p:cNvPr>
          <p:cNvPicPr>
            <a:picLocks noChangeAspect="1"/>
          </p:cNvPicPr>
          <p:nvPr/>
        </p:nvPicPr>
        <p:blipFill>
          <a:blip r:embed="rId3"/>
          <a:stretch>
            <a:fillRect/>
          </a:stretch>
        </p:blipFill>
        <p:spPr>
          <a:xfrm>
            <a:off x="706540" y="3691335"/>
            <a:ext cx="7704488" cy="2232853"/>
          </a:xfrm>
          <a:prstGeom prst="rect">
            <a:avLst/>
          </a:prstGeom>
        </p:spPr>
      </p:pic>
      <p:grpSp>
        <p:nvGrpSpPr>
          <p:cNvPr id="9" name="组合 8">
            <a:extLst>
              <a:ext uri="{FF2B5EF4-FFF2-40B4-BE49-F238E27FC236}">
                <a16:creationId xmlns:a16="http://schemas.microsoft.com/office/drawing/2014/main" id="{19EB143C-D66E-4F83-BDC9-6E5EE3521A89}"/>
              </a:ext>
            </a:extLst>
          </p:cNvPr>
          <p:cNvGrpSpPr/>
          <p:nvPr/>
        </p:nvGrpSpPr>
        <p:grpSpPr>
          <a:xfrm>
            <a:off x="706540" y="1190114"/>
            <a:ext cx="6096000" cy="2052515"/>
            <a:chOff x="816873" y="865572"/>
            <a:chExt cx="6096000" cy="2052515"/>
          </a:xfrm>
        </p:grpSpPr>
        <p:sp>
          <p:nvSpPr>
            <p:cNvPr id="3" name="矩形 2">
              <a:extLst>
                <a:ext uri="{FF2B5EF4-FFF2-40B4-BE49-F238E27FC236}">
                  <a16:creationId xmlns:a16="http://schemas.microsoft.com/office/drawing/2014/main" id="{FD570A91-332E-49E6-B79A-8271733D0EE3}"/>
                </a:ext>
              </a:extLst>
            </p:cNvPr>
            <p:cNvSpPr/>
            <p:nvPr/>
          </p:nvSpPr>
          <p:spPr>
            <a:xfrm>
              <a:off x="816873" y="1962769"/>
              <a:ext cx="6029215" cy="369332"/>
            </a:xfrm>
            <a:prstGeom prst="rect">
              <a:avLst/>
            </a:prstGeom>
          </p:spPr>
          <p:txBody>
            <a:bodyPr wrap="none">
              <a:spAutoFit/>
            </a:bodyPr>
            <a:lstStyle/>
            <a:p>
              <a:r>
                <a:rPr lang="zh-CN" altLang="zh-CN" dirty="0">
                  <a:solidFill>
                    <a:srgbClr val="500000"/>
                  </a:solidFill>
                  <a:latin typeface="微软雅黑" panose="020B0503020204020204" pitchFamily="34" charset="-122"/>
                  <a:ea typeface="微软雅黑" panose="020B0503020204020204" pitchFamily="34" charset="-122"/>
                </a:rPr>
                <a:t>find</a:t>
              </a:r>
              <a:r>
                <a:rPr lang="x-none" altLang="zh-CN" dirty="0">
                  <a:solidFill>
                    <a:srgbClr val="500000"/>
                  </a:solidFill>
                  <a:latin typeface="微软雅黑" panose="020B0503020204020204" pitchFamily="34" charset="-122"/>
                  <a:ea typeface="微软雅黑" panose="020B0503020204020204" pitchFamily="34" charset="-122"/>
                </a:rPr>
                <a:t>vie</a:t>
              </a:r>
              <a:r>
                <a:rPr lang="zh-CN" altLang="zh-CN" dirty="0">
                  <a:solidFill>
                    <a:srgbClr val="500000"/>
                  </a:solidFill>
                  <a:latin typeface="微软雅黑" panose="020B0503020204020204" pitchFamily="34" charset="-122"/>
                  <a:ea typeface="微软雅黑" panose="020B0503020204020204" pitchFamily="34" charset="-122"/>
                </a:rPr>
                <a:t>w给每一个按钮设置监听器</a:t>
              </a:r>
              <a:r>
                <a:rPr lang="en-US" altLang="zh-CN" dirty="0">
                  <a:solidFill>
                    <a:srgbClr val="500000"/>
                  </a:solidFill>
                  <a:latin typeface="微软雅黑" panose="020B0503020204020204" pitchFamily="34" charset="-122"/>
                  <a:ea typeface="微软雅黑" panose="020B0503020204020204" pitchFamily="34" charset="-122"/>
                </a:rPr>
                <a:t> </a:t>
              </a:r>
              <a:r>
                <a:rPr lang="zh-CN" altLang="zh-CN" dirty="0">
                  <a:solidFill>
                    <a:srgbClr val="500000"/>
                  </a:solidFill>
                  <a:latin typeface="微软雅黑" panose="020B0503020204020204" pitchFamily="34" charset="-122"/>
                  <a:ea typeface="微软雅黑" panose="020B0503020204020204" pitchFamily="34" charset="-122"/>
                </a:rPr>
                <a:t>为数字按钮绑定监听器</a:t>
              </a:r>
            </a:p>
          </p:txBody>
        </p:sp>
        <p:sp>
          <p:nvSpPr>
            <p:cNvPr id="5" name="矩形 4">
              <a:extLst>
                <a:ext uri="{FF2B5EF4-FFF2-40B4-BE49-F238E27FC236}">
                  <a16:creationId xmlns:a16="http://schemas.microsoft.com/office/drawing/2014/main" id="{0CB7CD21-6867-493D-B895-7FCA206BFB74}"/>
                </a:ext>
              </a:extLst>
            </p:cNvPr>
            <p:cNvSpPr/>
            <p:nvPr/>
          </p:nvSpPr>
          <p:spPr>
            <a:xfrm>
              <a:off x="816873" y="1410911"/>
              <a:ext cx="6096000" cy="646331"/>
            </a:xfrm>
            <a:prstGeom prst="rect">
              <a:avLst/>
            </a:prstGeom>
          </p:spPr>
          <p:txBody>
            <a:bodyPr>
              <a:spAutoFit/>
            </a:bodyPr>
            <a:lstStyle/>
            <a:p>
              <a:r>
                <a:rPr lang="zh-CN" altLang="zh-CN" dirty="0">
                  <a:solidFill>
                    <a:srgbClr val="500000"/>
                  </a:solidFill>
                  <a:latin typeface="微软雅黑" panose="020B0503020204020204" pitchFamily="34" charset="-122"/>
                  <a:ea typeface="微软雅黑" panose="020B0503020204020204" pitchFamily="34" charset="-122"/>
                </a:rPr>
                <a:t>对话框alert</a:t>
              </a:r>
              <a:r>
                <a:rPr lang="x-none" altLang="zh-CN" dirty="0">
                  <a:solidFill>
                    <a:srgbClr val="500000"/>
                  </a:solidFill>
                  <a:latin typeface="微软雅黑" panose="020B0503020204020204" pitchFamily="34" charset="-122"/>
                  <a:ea typeface="微软雅黑" panose="020B0503020204020204" pitchFamily="34" charset="-122"/>
                </a:rPr>
                <a:t>dialog.builder</a:t>
              </a:r>
              <a:endParaRPr lang="zh-CN" altLang="zh-CN" dirty="0">
                <a:solidFill>
                  <a:srgbClr val="500000"/>
                </a:solidFill>
                <a:latin typeface="微软雅黑" panose="020B0503020204020204" pitchFamily="34" charset="-122"/>
                <a:ea typeface="微软雅黑" panose="020B0503020204020204" pitchFamily="34" charset="-122"/>
              </a:endParaRPr>
            </a:p>
            <a:p>
              <a:r>
                <a:rPr lang="zh-CN" altLang="zh-CN" dirty="0">
                  <a:solidFill>
                    <a:srgbClr val="500000"/>
                  </a:solidFill>
                  <a:latin typeface="微软雅黑" panose="020B0503020204020204" pitchFamily="34" charset="-122"/>
                  <a:ea typeface="微软雅黑" panose="020B0503020204020204" pitchFamily="34" charset="-122"/>
                </a:rPr>
                <a:t>自定义dialog来显示备选数字</a:t>
              </a:r>
            </a:p>
          </p:txBody>
        </p:sp>
        <p:sp>
          <p:nvSpPr>
            <p:cNvPr id="6" name="矩形 5">
              <a:extLst>
                <a:ext uri="{FF2B5EF4-FFF2-40B4-BE49-F238E27FC236}">
                  <a16:creationId xmlns:a16="http://schemas.microsoft.com/office/drawing/2014/main" id="{E916928A-3238-4B3A-BFFF-A33B67A6C53A}"/>
                </a:ext>
              </a:extLst>
            </p:cNvPr>
            <p:cNvSpPr/>
            <p:nvPr/>
          </p:nvSpPr>
          <p:spPr>
            <a:xfrm>
              <a:off x="816873" y="2271756"/>
              <a:ext cx="6096000" cy="646331"/>
            </a:xfrm>
            <a:prstGeom prst="rect">
              <a:avLst/>
            </a:prstGeom>
          </p:spPr>
          <p:txBody>
            <a:bodyPr>
              <a:spAutoFit/>
            </a:bodyPr>
            <a:lstStyle/>
            <a:p>
              <a:r>
                <a:rPr lang="zh-CN" altLang="zh-CN" dirty="0">
                  <a:solidFill>
                    <a:srgbClr val="500000"/>
                  </a:solidFill>
                  <a:latin typeface="微软雅黑" panose="020B0503020204020204" pitchFamily="34" charset="-122"/>
                  <a:ea typeface="微软雅黑" panose="020B0503020204020204" pitchFamily="34" charset="-122"/>
                </a:rPr>
                <a:t>刷新九宫格显示</a:t>
              </a:r>
              <a:r>
                <a:rPr lang="en-US" altLang="zh-CN" dirty="0">
                  <a:solidFill>
                    <a:srgbClr val="500000"/>
                  </a:solidFill>
                  <a:latin typeface="微软雅黑" panose="020B0503020204020204" pitchFamily="34" charset="-122"/>
                  <a:ea typeface="微软雅黑" panose="020B0503020204020204" pitchFamily="34" charset="-122"/>
                </a:rPr>
                <a:t> invalid--</a:t>
              </a:r>
              <a:r>
                <a:rPr lang="x-none" altLang="zh-CN" dirty="0">
                  <a:solidFill>
                    <a:srgbClr val="500000"/>
                  </a:solidFill>
                  <a:latin typeface="微软雅黑" panose="020B0503020204020204" pitchFamily="34" charset="-122"/>
                  <a:ea typeface="微软雅黑" panose="020B0503020204020204" pitchFamily="34" charset="-122"/>
                </a:rPr>
                <a:t>dismiss</a:t>
              </a:r>
              <a:endParaRPr lang="zh-CN" altLang="zh-CN" dirty="0">
                <a:solidFill>
                  <a:srgbClr val="500000"/>
                </a:solidFill>
                <a:latin typeface="微软雅黑" panose="020B0503020204020204" pitchFamily="34" charset="-122"/>
                <a:ea typeface="微软雅黑" panose="020B0503020204020204" pitchFamily="34" charset="-122"/>
              </a:endParaRPr>
            </a:p>
            <a:p>
              <a:r>
                <a:rPr lang="zh-CN" altLang="zh-CN" dirty="0">
                  <a:solidFill>
                    <a:srgbClr val="500000"/>
                  </a:solidFill>
                  <a:latin typeface="微软雅黑" panose="020B0503020204020204" pitchFamily="34" charset="-122"/>
                  <a:ea typeface="微软雅黑" panose="020B0503020204020204" pitchFamily="34" charset="-122"/>
                </a:rPr>
                <a:t>更新备选数字数组</a:t>
              </a:r>
            </a:p>
          </p:txBody>
        </p:sp>
        <p:sp>
          <p:nvSpPr>
            <p:cNvPr id="7" name="矩形 6">
              <a:extLst>
                <a:ext uri="{FF2B5EF4-FFF2-40B4-BE49-F238E27FC236}">
                  <a16:creationId xmlns:a16="http://schemas.microsoft.com/office/drawing/2014/main" id="{4C853428-4D85-4979-8776-01BF7F4B5CEE}"/>
                </a:ext>
              </a:extLst>
            </p:cNvPr>
            <p:cNvSpPr/>
            <p:nvPr/>
          </p:nvSpPr>
          <p:spPr>
            <a:xfrm>
              <a:off x="816873" y="865572"/>
              <a:ext cx="2743059" cy="646331"/>
            </a:xfrm>
            <a:prstGeom prst="rect">
              <a:avLst/>
            </a:prstGeom>
          </p:spPr>
          <p:txBody>
            <a:bodyPr wrap="none">
              <a:spAutoFit/>
            </a:bodyPr>
            <a:lstStyle/>
            <a:p>
              <a:r>
                <a:rPr lang="zh-CN" altLang="en-US" b="1" dirty="0">
                  <a:solidFill>
                    <a:srgbClr val="500000"/>
                  </a:solidFill>
                  <a:latin typeface="微软雅黑" panose="020B0503020204020204" pitchFamily="34" charset="-122"/>
                  <a:ea typeface="微软雅黑" panose="020B0503020204020204" pitchFamily="34" charset="-122"/>
                </a:rPr>
                <a:t>思路：</a:t>
              </a:r>
              <a:endParaRPr lang="en-US" altLang="zh-CN" b="1" dirty="0">
                <a:solidFill>
                  <a:srgbClr val="500000"/>
                </a:solidFill>
                <a:latin typeface="微软雅黑" panose="020B0503020204020204" pitchFamily="34" charset="-122"/>
                <a:ea typeface="微软雅黑" panose="020B0503020204020204" pitchFamily="34" charset="-122"/>
              </a:endParaRPr>
            </a:p>
            <a:p>
              <a:r>
                <a:rPr lang="zh-CN" altLang="zh-CN" dirty="0">
                  <a:solidFill>
                    <a:srgbClr val="500000"/>
                  </a:solidFill>
                  <a:latin typeface="微软雅黑" panose="020B0503020204020204" pitchFamily="34" charset="-122"/>
                  <a:ea typeface="微软雅黑" panose="020B0503020204020204" pitchFamily="34" charset="-122"/>
                </a:rPr>
                <a:t>可用数据计算</a:t>
              </a:r>
              <a:r>
                <a:rPr lang="en-US" altLang="zh-CN" dirty="0">
                  <a:solidFill>
                    <a:srgbClr val="500000"/>
                  </a:solidFill>
                  <a:latin typeface="微软雅黑" panose="020B0503020204020204" pitchFamily="34" charset="-122"/>
                  <a:ea typeface="微软雅黑" panose="020B0503020204020204" pitchFamily="34" charset="-122"/>
                </a:rPr>
                <a:t>—</a:t>
              </a:r>
              <a:r>
                <a:rPr lang="zh-CN" altLang="en-US" dirty="0">
                  <a:solidFill>
                    <a:srgbClr val="500000"/>
                  </a:solidFill>
                  <a:latin typeface="微软雅黑" panose="020B0503020204020204" pitchFamily="34" charset="-122"/>
                  <a:ea typeface="微软雅黑" panose="020B0503020204020204" pitchFamily="34" charset="-122"/>
                </a:rPr>
                <a:t>数组更新</a:t>
              </a:r>
              <a:endParaRPr lang="zh-CN" altLang="zh-CN" dirty="0">
                <a:solidFill>
                  <a:srgbClr val="500000"/>
                </a:solidFill>
                <a:latin typeface="微软雅黑" panose="020B0503020204020204" pitchFamily="34" charset="-122"/>
                <a:ea typeface="微软雅黑" panose="020B0503020204020204" pitchFamily="34" charset="-122"/>
              </a:endParaRPr>
            </a:p>
          </p:txBody>
        </p:sp>
      </p:grpSp>
      <p:pic>
        <p:nvPicPr>
          <p:cNvPr id="10" name="图片 9">
            <a:extLst>
              <a:ext uri="{FF2B5EF4-FFF2-40B4-BE49-F238E27FC236}">
                <a16:creationId xmlns:a16="http://schemas.microsoft.com/office/drawing/2014/main" id="{FEE708C4-B819-4C12-AE69-2D542BCBE685}"/>
              </a:ext>
            </a:extLst>
          </p:cNvPr>
          <p:cNvPicPr>
            <a:picLocks noChangeAspect="1"/>
          </p:cNvPicPr>
          <p:nvPr/>
        </p:nvPicPr>
        <p:blipFill>
          <a:blip r:embed="rId4"/>
          <a:stretch>
            <a:fillRect/>
          </a:stretch>
        </p:blipFill>
        <p:spPr>
          <a:xfrm>
            <a:off x="8825647" y="787863"/>
            <a:ext cx="2903472" cy="5136325"/>
          </a:xfrm>
          <a:prstGeom prst="rect">
            <a:avLst/>
          </a:prstGeom>
        </p:spPr>
      </p:pic>
    </p:spTree>
    <p:extLst>
      <p:ext uri="{BB962C8B-B14F-4D97-AF65-F5344CB8AC3E}">
        <p14:creationId xmlns:p14="http://schemas.microsoft.com/office/powerpoint/2010/main" val="89662146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3"/>
          <p:cNvSpPr txBox="1">
            <a:spLocks noChangeArrowheads="1"/>
          </p:cNvSpPr>
          <p:nvPr/>
        </p:nvSpPr>
        <p:spPr bwMode="auto">
          <a:xfrm>
            <a:off x="-814915" y="77604"/>
            <a:ext cx="4372364" cy="584775"/>
          </a:xfrm>
          <a:prstGeom prst="rect">
            <a:avLst/>
          </a:prstGeom>
          <a:noFill/>
          <a:ln w="9525">
            <a:noFill/>
            <a:miter lim="800000"/>
          </a:ln>
        </p:spPr>
        <p:txBody>
          <a:bodyPr wrap="square">
            <a:spAutoFit/>
          </a:bodyPr>
          <a:lstStyle/>
          <a:p>
            <a:pPr algn="ct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成绩记录功能</a:t>
            </a:r>
          </a:p>
        </p:txBody>
      </p:sp>
      <p:sp>
        <p:nvSpPr>
          <p:cNvPr id="4" name="矩形 3">
            <a:extLst>
              <a:ext uri="{FF2B5EF4-FFF2-40B4-BE49-F238E27FC236}">
                <a16:creationId xmlns:a16="http://schemas.microsoft.com/office/drawing/2014/main" id="{D6F95E22-F76E-491A-BBFB-8143DF48B14E}"/>
              </a:ext>
            </a:extLst>
          </p:cNvPr>
          <p:cNvSpPr/>
          <p:nvPr/>
        </p:nvSpPr>
        <p:spPr>
          <a:xfrm>
            <a:off x="124287" y="605339"/>
            <a:ext cx="2627790" cy="45719"/>
          </a:xfrm>
          <a:prstGeom prst="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1C86051-3806-4E5D-830D-A3F56949F18B}"/>
              </a:ext>
            </a:extLst>
          </p:cNvPr>
          <p:cNvSpPr txBox="1"/>
          <p:nvPr/>
        </p:nvSpPr>
        <p:spPr>
          <a:xfrm>
            <a:off x="633095" y="961383"/>
            <a:ext cx="8285923" cy="646331"/>
          </a:xfrm>
          <a:prstGeom prst="rect">
            <a:avLst/>
          </a:prstGeom>
          <a:noFill/>
        </p:spPr>
        <p:txBody>
          <a:bodyPr wrap="none" rtlCol="0">
            <a:spAutoFit/>
          </a:bodyPr>
          <a:lstStyle/>
          <a:p>
            <a:r>
              <a:rPr lang="zh-CN" altLang="en-US" b="1" dirty="0">
                <a:solidFill>
                  <a:srgbClr val="500000"/>
                </a:solidFill>
                <a:latin typeface="微软雅黑" panose="020B0503020204020204" pitchFamily="34" charset="-122"/>
                <a:ea typeface="微软雅黑" panose="020B0503020204020204" pitchFamily="34" charset="-122"/>
              </a:rPr>
              <a:t>思路：</a:t>
            </a:r>
            <a:r>
              <a:rPr lang="zh-CN" altLang="en-US" dirty="0">
                <a:solidFill>
                  <a:srgbClr val="500000"/>
                </a:solidFill>
                <a:latin typeface="微软雅黑" panose="020B0503020204020204" pitchFamily="34" charset="-122"/>
                <a:ea typeface="微软雅黑" panose="020B0503020204020204" pitchFamily="34" charset="-122"/>
              </a:rPr>
              <a:t>使用的同样为</a:t>
            </a:r>
            <a:r>
              <a:rPr lang="en-US" altLang="zh-CN" dirty="0">
                <a:solidFill>
                  <a:srgbClr val="500000"/>
                </a:solidFill>
                <a:latin typeface="微软雅黑" panose="020B0503020204020204" pitchFamily="34" charset="-122"/>
                <a:ea typeface="微软雅黑" panose="020B0503020204020204" pitchFamily="34" charset="-122"/>
              </a:rPr>
              <a:t>SQLite</a:t>
            </a:r>
            <a:r>
              <a:rPr lang="zh-CN" altLang="en-US" dirty="0">
                <a:solidFill>
                  <a:srgbClr val="500000"/>
                </a:solidFill>
                <a:latin typeface="微软雅黑" panose="020B0503020204020204" pitchFamily="34" charset="-122"/>
                <a:ea typeface="微软雅黑" panose="020B0503020204020204" pitchFamily="34" charset="-122"/>
              </a:rPr>
              <a:t>数据库，在数据库中建立了名为</a:t>
            </a:r>
            <a:r>
              <a:rPr lang="en-US" altLang="zh-CN" dirty="0">
                <a:solidFill>
                  <a:srgbClr val="500000"/>
                </a:solidFill>
                <a:latin typeface="微软雅黑" panose="020B0503020204020204" pitchFamily="34" charset="-122"/>
                <a:ea typeface="微软雅黑" panose="020B0503020204020204" pitchFamily="34" charset="-122"/>
              </a:rPr>
              <a:t>rankInfo</a:t>
            </a:r>
            <a:r>
              <a:rPr lang="zh-CN" altLang="en-US" dirty="0">
                <a:solidFill>
                  <a:srgbClr val="500000"/>
                </a:solidFill>
                <a:latin typeface="微软雅黑" panose="020B0503020204020204" pitchFamily="34" charset="-122"/>
                <a:ea typeface="微软雅黑" panose="020B0503020204020204" pitchFamily="34" charset="-122"/>
              </a:rPr>
              <a:t>的表，每次</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完成游戏会将游戏的用时进行编号并插入到表格中进行排序之后更新数据库。</a:t>
            </a:r>
            <a:endParaRPr lang="en-US" altLang="zh-CN" dirty="0">
              <a:solidFill>
                <a:srgbClr val="5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A25A50C-CBE7-492D-A80C-A08E1365203C}"/>
              </a:ext>
            </a:extLst>
          </p:cNvPr>
          <p:cNvPicPr>
            <a:picLocks noChangeAspect="1"/>
          </p:cNvPicPr>
          <p:nvPr/>
        </p:nvPicPr>
        <p:blipFill>
          <a:blip r:embed="rId3"/>
          <a:stretch>
            <a:fillRect/>
          </a:stretch>
        </p:blipFill>
        <p:spPr>
          <a:xfrm>
            <a:off x="9227129" y="434645"/>
            <a:ext cx="2645932" cy="2928441"/>
          </a:xfrm>
          <a:prstGeom prst="rect">
            <a:avLst/>
          </a:prstGeom>
        </p:spPr>
      </p:pic>
      <p:sp>
        <p:nvSpPr>
          <p:cNvPr id="6" name="文本框 3">
            <a:extLst>
              <a:ext uri="{FF2B5EF4-FFF2-40B4-BE49-F238E27FC236}">
                <a16:creationId xmlns:a16="http://schemas.microsoft.com/office/drawing/2014/main" id="{B0AB009D-0DF5-4CAD-B317-76DAD1563577}"/>
              </a:ext>
            </a:extLst>
          </p:cNvPr>
          <p:cNvSpPr txBox="1">
            <a:spLocks noChangeArrowheads="1"/>
          </p:cNvSpPr>
          <p:nvPr/>
        </p:nvSpPr>
        <p:spPr bwMode="auto">
          <a:xfrm>
            <a:off x="-1177714" y="1747301"/>
            <a:ext cx="4372364" cy="584775"/>
          </a:xfrm>
          <a:prstGeom prst="rect">
            <a:avLst/>
          </a:prstGeom>
          <a:noFill/>
          <a:ln w="9525">
            <a:noFill/>
            <a:miter lim="800000"/>
          </a:ln>
        </p:spPr>
        <p:txBody>
          <a:bodyPr wrap="square">
            <a:spAutoFit/>
          </a:bodyPr>
          <a:lstStyle/>
          <a:p>
            <a:pPr algn="ctr"/>
            <a:r>
              <a:rPr lang="zh-CN" altLang="en-US" sz="32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定时功能</a:t>
            </a:r>
          </a:p>
        </p:txBody>
      </p:sp>
      <p:sp>
        <p:nvSpPr>
          <p:cNvPr id="7" name="矩形 6">
            <a:extLst>
              <a:ext uri="{FF2B5EF4-FFF2-40B4-BE49-F238E27FC236}">
                <a16:creationId xmlns:a16="http://schemas.microsoft.com/office/drawing/2014/main" id="{3635A9EF-33D7-4D11-A8E3-27D7A5F2B8C1}"/>
              </a:ext>
            </a:extLst>
          </p:cNvPr>
          <p:cNvSpPr/>
          <p:nvPr/>
        </p:nvSpPr>
        <p:spPr>
          <a:xfrm>
            <a:off x="124287" y="2263623"/>
            <a:ext cx="1740024" cy="45719"/>
          </a:xfrm>
          <a:prstGeom prst="rect">
            <a:avLst/>
          </a:prstGeom>
          <a:solidFill>
            <a:srgbClr val="5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45E51DC-915A-4BA0-98D3-909AFA6C9C33}"/>
              </a:ext>
            </a:extLst>
          </p:cNvPr>
          <p:cNvSpPr txBox="1"/>
          <p:nvPr/>
        </p:nvSpPr>
        <p:spPr>
          <a:xfrm>
            <a:off x="633095" y="2471663"/>
            <a:ext cx="8547533" cy="923330"/>
          </a:xfrm>
          <a:prstGeom prst="rect">
            <a:avLst/>
          </a:prstGeom>
          <a:noFill/>
        </p:spPr>
        <p:txBody>
          <a:bodyPr wrap="none" rtlCol="0">
            <a:spAutoFit/>
          </a:bodyPr>
          <a:lstStyle/>
          <a:p>
            <a:r>
              <a:rPr lang="zh-CN" altLang="en-US" b="1" dirty="0">
                <a:solidFill>
                  <a:srgbClr val="500000"/>
                </a:solidFill>
                <a:latin typeface="微软雅黑" panose="020B0503020204020204" pitchFamily="34" charset="-122"/>
                <a:ea typeface="微软雅黑" panose="020B0503020204020204" pitchFamily="34" charset="-122"/>
              </a:rPr>
              <a:t>思路：</a:t>
            </a:r>
            <a:r>
              <a:rPr lang="zh-CN" altLang="en-US" dirty="0">
                <a:solidFill>
                  <a:srgbClr val="500000"/>
                </a:solidFill>
                <a:latin typeface="微软雅黑" panose="020B0503020204020204" pitchFamily="34" charset="-122"/>
                <a:ea typeface="微软雅黑" panose="020B0503020204020204" pitchFamily="34" charset="-122"/>
              </a:rPr>
              <a:t>没有设置秒表，而是通过获取当前时间，之后将时间转换为字符串类型，通</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过起止时间相减而得到游戏用时，其中在将时间由</a:t>
            </a:r>
            <a:r>
              <a:rPr lang="en-US" altLang="zh-CN" dirty="0">
                <a:solidFill>
                  <a:srgbClr val="500000"/>
                </a:solidFill>
                <a:latin typeface="微软雅黑" panose="020B0503020204020204" pitchFamily="34" charset="-122"/>
                <a:ea typeface="微软雅黑" panose="020B0503020204020204" pitchFamily="34" charset="-122"/>
              </a:rPr>
              <a:t>Long</a:t>
            </a:r>
            <a:r>
              <a:rPr lang="zh-CN" altLang="en-US" dirty="0">
                <a:solidFill>
                  <a:srgbClr val="500000"/>
                </a:solidFill>
                <a:latin typeface="微软雅黑" panose="020B0503020204020204" pitchFamily="34" charset="-122"/>
                <a:ea typeface="微软雅黑" panose="020B0503020204020204" pitchFamily="34" charset="-122"/>
              </a:rPr>
              <a:t>转换为</a:t>
            </a:r>
            <a:r>
              <a:rPr lang="en-US" altLang="zh-CN" dirty="0">
                <a:solidFill>
                  <a:srgbClr val="500000"/>
                </a:solidFill>
                <a:latin typeface="微软雅黑" panose="020B0503020204020204" pitchFamily="34" charset="-122"/>
                <a:ea typeface="微软雅黑" panose="020B0503020204020204" pitchFamily="34" charset="-122"/>
              </a:rPr>
              <a:t>String</a:t>
            </a:r>
            <a:r>
              <a:rPr lang="zh-CN" altLang="en-US" dirty="0">
                <a:solidFill>
                  <a:srgbClr val="500000"/>
                </a:solidFill>
                <a:latin typeface="微软雅黑" panose="020B0503020204020204" pitchFamily="34" charset="-122"/>
                <a:ea typeface="微软雅黑" panose="020B0503020204020204" pitchFamily="34" charset="-122"/>
              </a:rPr>
              <a:t>的过程中采用</a:t>
            </a:r>
            <a:endParaRPr lang="en-US" altLang="zh-CN" dirty="0">
              <a:solidFill>
                <a:srgbClr val="500000"/>
              </a:solidFill>
              <a:latin typeface="微软雅黑" panose="020B0503020204020204" pitchFamily="34" charset="-122"/>
              <a:ea typeface="微软雅黑" panose="020B0503020204020204" pitchFamily="34" charset="-122"/>
            </a:endParaRPr>
          </a:p>
          <a:p>
            <a:r>
              <a:rPr lang="zh-CN" altLang="en-US" dirty="0">
                <a:solidFill>
                  <a:srgbClr val="500000"/>
                </a:solidFill>
                <a:latin typeface="微软雅黑" panose="020B0503020204020204" pitchFamily="34" charset="-122"/>
                <a:ea typeface="微软雅黑" panose="020B0503020204020204" pitchFamily="34" charset="-122"/>
              </a:rPr>
              <a:t>了一些数学的运算。</a:t>
            </a:r>
            <a:endParaRPr lang="en-US" altLang="zh-CN" dirty="0">
              <a:solidFill>
                <a:srgbClr val="5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52FB0BF-CAC3-4C8F-AE1A-213891C0C0F5}"/>
              </a:ext>
            </a:extLst>
          </p:cNvPr>
          <p:cNvPicPr>
            <a:picLocks noChangeAspect="1"/>
          </p:cNvPicPr>
          <p:nvPr/>
        </p:nvPicPr>
        <p:blipFill>
          <a:blip r:embed="rId4"/>
          <a:stretch>
            <a:fillRect/>
          </a:stretch>
        </p:blipFill>
        <p:spPr>
          <a:xfrm>
            <a:off x="576219" y="3459019"/>
            <a:ext cx="6706181" cy="3109229"/>
          </a:xfrm>
          <a:prstGeom prst="rect">
            <a:avLst/>
          </a:prstGeom>
        </p:spPr>
      </p:pic>
    </p:spTree>
    <p:extLst>
      <p:ext uri="{BB962C8B-B14F-4D97-AF65-F5344CB8AC3E}">
        <p14:creationId xmlns:p14="http://schemas.microsoft.com/office/powerpoint/2010/main" val="349079003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3"/>
          <p:cNvSpPr txBox="1">
            <a:spLocks noChangeArrowheads="1"/>
          </p:cNvSpPr>
          <p:nvPr/>
        </p:nvSpPr>
        <p:spPr bwMode="auto">
          <a:xfrm>
            <a:off x="-9100" y="726165"/>
            <a:ext cx="5110163" cy="768350"/>
          </a:xfrm>
          <a:prstGeom prst="rect">
            <a:avLst/>
          </a:prstGeom>
          <a:noFill/>
          <a:ln w="9525">
            <a:noFill/>
            <a:miter lim="800000"/>
          </a:ln>
        </p:spPr>
        <p:txBody>
          <a:bodyPr wrap="square">
            <a:spAutoFit/>
          </a:bodyPr>
          <a:lstStyle/>
          <a:p>
            <a:pPr algn="ctr"/>
            <a:r>
              <a:rPr lang="zh-CN" altLang="en-US" sz="4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Arial" panose="020B0604020202090204" pitchFamily="34" charset="0"/>
              </a:rPr>
              <a:t>项目框架介绍</a:t>
            </a:r>
          </a:p>
        </p:txBody>
      </p:sp>
      <p:grpSp>
        <p:nvGrpSpPr>
          <p:cNvPr id="30" name="组合 29"/>
          <p:cNvGrpSpPr/>
          <p:nvPr/>
        </p:nvGrpSpPr>
        <p:grpSpPr>
          <a:xfrm>
            <a:off x="259982" y="386904"/>
            <a:ext cx="4572000" cy="1231900"/>
            <a:chOff x="1295" y="1680"/>
            <a:chExt cx="16545" cy="7462"/>
          </a:xfrm>
        </p:grpSpPr>
        <p:cxnSp>
          <p:nvCxnSpPr>
            <p:cNvPr id="31" name="直接连接符 30"/>
            <p:cNvCxnSpPr/>
            <p:nvPr/>
          </p:nvCxnSpPr>
          <p:spPr>
            <a:xfrm>
              <a:off x="7547" y="1681"/>
              <a:ext cx="102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7840" y="1680"/>
              <a:ext cx="0" cy="7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95" y="9142"/>
              <a:ext cx="165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295" y="5067"/>
              <a:ext cx="0" cy="4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BE504BCD-38BC-4555-993F-3DEC5A60814C}"/>
              </a:ext>
            </a:extLst>
          </p:cNvPr>
          <p:cNvGrpSpPr/>
          <p:nvPr/>
        </p:nvGrpSpPr>
        <p:grpSpPr>
          <a:xfrm>
            <a:off x="357636" y="1820666"/>
            <a:ext cx="10565616" cy="4929939"/>
            <a:chOff x="357636" y="1820666"/>
            <a:chExt cx="10565616" cy="4929939"/>
          </a:xfrm>
        </p:grpSpPr>
        <p:sp>
          <p:nvSpPr>
            <p:cNvPr id="25" name="文本框 13">
              <a:extLst>
                <a:ext uri="{FF2B5EF4-FFF2-40B4-BE49-F238E27FC236}">
                  <a16:creationId xmlns:a16="http://schemas.microsoft.com/office/drawing/2014/main" id="{5B6DA429-5A1A-4129-A68B-F3451B052FFE}"/>
                </a:ext>
              </a:extLst>
            </p:cNvPr>
            <p:cNvSpPr txBox="1">
              <a:spLocks noChangeArrowheads="1"/>
            </p:cNvSpPr>
            <p:nvPr/>
          </p:nvSpPr>
          <p:spPr bwMode="auto">
            <a:xfrm flipH="1">
              <a:off x="357636" y="1820666"/>
              <a:ext cx="10565616" cy="4929939"/>
            </a:xfrm>
            <a:prstGeom prst="rect">
              <a:avLst/>
            </a:prstGeom>
            <a:noFill/>
            <a:ln w="9525">
              <a:noFill/>
              <a:miter lim="800000"/>
            </a:ln>
          </p:spPr>
          <p:txBody>
            <a:bodyPr wrap="square">
              <a:spAutoFit/>
            </a:bodyPr>
            <a:lstStyle/>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AboutShuDuGame.java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介绍数独游戏规则对话框功能的实现</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ShuDuGame.java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游戏流程控制</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MyView.java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游戏界面对话框等的显示</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Game.java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游戏逻辑计算功能</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GetTime.java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时间控制功能</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Login.java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登录功能</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RegisterUser.java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注册功能</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Music.java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音乐播放功能</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Rank.java/RankSql.java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成绩排名功能</a:t>
              </a:r>
              <a:endPar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endParaRPr>
            </a:p>
            <a:p>
              <a:pPr>
                <a:lnSpc>
                  <a:spcPct val="120000"/>
                </a:lnSpc>
                <a:spcBef>
                  <a:spcPct val="0"/>
                </a:spcBef>
              </a:pPr>
              <a:r>
                <a:rPr lang="en-US" altLang="zh-CN" sz="2400" b="1"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ShuDuGameSetting.java</a:t>
              </a:r>
              <a:r>
                <a:rPr lang="en-US" altLang="zh-CN"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a:t>
              </a:r>
              <a:r>
                <a:rPr lang="zh-CN" altLang="en-US" sz="2400" dirty="0">
                  <a:solidFill>
                    <a:srgbClr val="500000"/>
                  </a:solidFill>
                  <a:latin typeface="微软雅黑" panose="020B0503020204020204" pitchFamily="34" charset="-122"/>
                  <a:ea typeface="微软雅黑" panose="020B0503020204020204" pitchFamily="34" charset="-122"/>
                  <a:cs typeface="圆体-简" panose="02010600040101010101" charset="-122"/>
                  <a:sym typeface="+mn-lt"/>
                </a:rPr>
                <a:t>游戏设置功能</a:t>
              </a:r>
            </a:p>
            <a:p>
              <a:pPr>
                <a:lnSpc>
                  <a:spcPct val="120000"/>
                </a:lnSpc>
                <a:spcBef>
                  <a:spcPct val="0"/>
                </a:spcBef>
              </a:pP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cs typeface="圆体-简" panose="02010600040101010101" charset="-122"/>
                <a:sym typeface="+mn-lt"/>
              </a:endParaRPr>
            </a:p>
          </p:txBody>
        </p:sp>
        <p:sp>
          <p:nvSpPr>
            <p:cNvPr id="27" name="右中括号 26">
              <a:extLst>
                <a:ext uri="{FF2B5EF4-FFF2-40B4-BE49-F238E27FC236}">
                  <a16:creationId xmlns:a16="http://schemas.microsoft.com/office/drawing/2014/main" id="{0F61C61F-412E-4BBA-A881-D0436929A7CD}"/>
                </a:ext>
              </a:extLst>
            </p:cNvPr>
            <p:cNvSpPr/>
            <p:nvPr/>
          </p:nvSpPr>
          <p:spPr>
            <a:xfrm>
              <a:off x="4681061" y="4257800"/>
              <a:ext cx="150921" cy="541536"/>
            </a:xfrm>
            <a:prstGeom prst="rightBracket">
              <a:avLst/>
            </a:prstGeom>
            <a:noFill/>
            <a:ln w="19050">
              <a:solidFill>
                <a:srgbClr val="5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2D636B3-AE9B-4A83-8C0A-E52C08B65D8B}"/>
                </a:ext>
              </a:extLst>
            </p:cNvPr>
            <p:cNvSpPr txBox="1"/>
            <p:nvPr/>
          </p:nvSpPr>
          <p:spPr>
            <a:xfrm>
              <a:off x="4831982" y="4337671"/>
              <a:ext cx="2305759" cy="461665"/>
            </a:xfrm>
            <a:prstGeom prst="rect">
              <a:avLst/>
            </a:prstGeom>
            <a:noFill/>
          </p:spPr>
          <p:txBody>
            <a:bodyPr wrap="none" rtlCol="0">
              <a:spAutoFit/>
            </a:bodyPr>
            <a:lstStyle/>
            <a:p>
              <a:r>
                <a:rPr lang="en-US" altLang="zh-CN" sz="2400" b="1" dirty="0">
                  <a:solidFill>
                    <a:srgbClr val="500000"/>
                  </a:solidFill>
                  <a:latin typeface="微软雅黑" panose="020B0503020204020204" pitchFamily="34" charset="-122"/>
                  <a:ea typeface="微软雅黑" panose="020B0503020204020204" pitchFamily="34" charset="-122"/>
                </a:rPr>
                <a:t>DBhelper.java</a:t>
              </a:r>
              <a:endParaRPr lang="zh-CN" altLang="en-US" sz="2400" b="1" dirty="0">
                <a:solidFill>
                  <a:srgbClr val="500000"/>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B035749F-5BE5-44AC-9BCE-39B7DCBC9B3D}"/>
              </a:ext>
            </a:extLst>
          </p:cNvPr>
          <p:cNvPicPr>
            <a:picLocks noChangeAspect="1"/>
          </p:cNvPicPr>
          <p:nvPr/>
        </p:nvPicPr>
        <p:blipFill>
          <a:blip r:embed="rId3"/>
          <a:stretch>
            <a:fillRect/>
          </a:stretch>
        </p:blipFill>
        <p:spPr>
          <a:xfrm>
            <a:off x="8758006" y="2994836"/>
            <a:ext cx="2705334" cy="3147333"/>
          </a:xfrm>
          <a:prstGeom prst="rect">
            <a:avLst/>
          </a:prstGeom>
        </p:spPr>
      </p:pic>
    </p:spTree>
    <p:extLst>
      <p:ext uri="{BB962C8B-B14F-4D97-AF65-F5344CB8AC3E}">
        <p14:creationId xmlns:p14="http://schemas.microsoft.com/office/powerpoint/2010/main" val="219108989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复古风格毕业答辩通用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968</Words>
  <Application>Microsoft Office PowerPoint</Application>
  <PresentationFormat>宽屏</PresentationFormat>
  <Paragraphs>104</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微软雅黑</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复古风格毕业答辩通用PPT模板</dc:title>
  <dc:creator>User</dc:creator>
  <cp:lastModifiedBy>乔 欢喜</cp:lastModifiedBy>
  <cp:revision>28</cp:revision>
  <dcterms:created xsi:type="dcterms:W3CDTF">2019-03-03T05:27:03Z</dcterms:created>
  <dcterms:modified xsi:type="dcterms:W3CDTF">2020-04-05T13:27:43Z</dcterms:modified>
</cp:coreProperties>
</file>