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303" r:id="rId4"/>
    <p:sldId id="305" r:id="rId5"/>
    <p:sldId id="284" r:id="rId6"/>
    <p:sldId id="285" r:id="rId7"/>
    <p:sldId id="307" r:id="rId8"/>
    <p:sldId id="293" r:id="rId9"/>
    <p:sldId id="310" r:id="rId10"/>
    <p:sldId id="294" r:id="rId11"/>
    <p:sldId id="308" r:id="rId12"/>
    <p:sldId id="309" r:id="rId13"/>
    <p:sldId id="296" r:id="rId14"/>
    <p:sldId id="300" r:id="rId15"/>
    <p:sldId id="301" r:id="rId16"/>
    <p:sldId id="302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hlink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hlink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hlink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hlink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hlink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hlink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hlink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hlink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hlink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752" autoAdjust="0"/>
    <p:restoredTop sz="90929"/>
  </p:normalViewPr>
  <p:slideViewPr>
    <p:cSldViewPr>
      <p:cViewPr varScale="1">
        <p:scale>
          <a:sx n="62" d="100"/>
          <a:sy n="62" d="100"/>
        </p:scale>
        <p:origin x="90" y="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B826587-F00B-408D-AD97-D28C92B526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645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/>
              <a:t>IFRS: research does not get capitalized</a:t>
            </a:r>
            <a:r>
              <a:rPr lang="en-US" sz="1200" b="0" baseline="0" dirty="0" smtClean="0"/>
              <a:t> but development does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C708D-F030-4E62-97E9-6CF217890E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26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5E0C9-18F9-4AEF-9900-A8F4022368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1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B21E-1DD3-4EF0-A64D-E998163DAC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6051-275B-4049-9D67-B23944E42F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9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B40F-F3BC-4C86-BA88-7C57F4E892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6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63F9-884B-4B27-BE73-BE8CBE798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2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F0FA-925D-48CB-862D-2D7984FD53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3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14F8B-CADB-46F3-857F-08FCD28F3D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0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14F2-3EF1-4C59-B424-B18BFC568C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0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9EEC-82A9-4622-AC9A-7809BFC642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3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06EA-89B0-488A-9ADE-F5FEB1767C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2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4825-CC7D-4034-8D98-0CEFA51955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3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5BA87-161F-4C62-BCB8-C831054D82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4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Session 3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Balance Sheet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5E0C9-18F9-4AEF-9900-A8F40223687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42534"/>
              </p:ext>
            </p:extLst>
          </p:nvPr>
        </p:nvGraphicFramePr>
        <p:xfrm>
          <a:off x="304800" y="1066800"/>
          <a:ext cx="7149354" cy="3592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4471"/>
                <a:gridCol w="821765"/>
                <a:gridCol w="1232647"/>
                <a:gridCol w="1150471"/>
              </a:tblGrid>
              <a:tr h="5017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</a:rPr>
                        <a:t>Transaction 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CR &gt; 1</a:t>
                      </a: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ROA &lt; 1</a:t>
                      </a: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D/E &lt; 1</a:t>
                      </a:r>
                    </a:p>
                  </a:txBody>
                  <a:tcPr marL="68580" marR="68580" marT="9525" marB="0"/>
                </a:tc>
              </a:tr>
              <a:tr h="250854">
                <a:tc rowSpan="2">
                  <a:txBody>
                    <a:bodyPr/>
                    <a:lstStyle/>
                    <a:p>
                      <a:pPr marL="457200" marR="0" indent="-4572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Issuing Stock for cash</a:t>
                      </a: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latin typeface="Calibri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latin typeface="Calibri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</a:endParaRPr>
                    </a:p>
                  </a:txBody>
                  <a:tcPr marL="68580" marR="68580" marT="9525" marB="0"/>
                </a:tc>
              </a:tr>
              <a:tr h="2508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latin typeface="Calibri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latin typeface="Calibri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</a:endParaRPr>
                    </a:p>
                  </a:txBody>
                  <a:tcPr marL="68580" marR="68580" marT="9525" marB="0"/>
                </a:tc>
              </a:tr>
              <a:tr h="25085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</a:rPr>
                        <a:t>The firm takes a long-term loan from a bank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latin typeface="Calibri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</a:endParaRPr>
                    </a:p>
                  </a:txBody>
                  <a:tcPr marL="68580" marR="68580" marT="9525" marB="0"/>
                </a:tc>
              </a:tr>
              <a:tr h="2508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latin typeface="Calibri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</a:endParaRPr>
                    </a:p>
                  </a:txBody>
                  <a:tcPr marL="68580" marR="68580" marT="9525" marB="0"/>
                </a:tc>
              </a:tr>
              <a:tr h="25085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Machinery is acquired for cash</a:t>
                      </a: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9525" marB="0"/>
                </a:tc>
              </a:tr>
              <a:tr h="2508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9525" marB="0"/>
                </a:tc>
              </a:tr>
              <a:tr h="29097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A building worth $500,000 is purchased by the company for half cash and half credit. </a:t>
                      </a: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9525" marB="0"/>
                </a:tc>
              </a:tr>
              <a:tr h="2909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9525" marB="0"/>
                </a:tc>
              </a:tr>
              <a:tr h="25085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Merchandise worth $10,000 is purchased on credit</a:t>
                      </a: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</a:endParaRPr>
                    </a:p>
                  </a:txBody>
                  <a:tcPr marL="68580" marR="68580" marT="9525" marB="0"/>
                </a:tc>
              </a:tr>
              <a:tr h="2508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</a:endParaRPr>
                    </a:p>
                  </a:txBody>
                  <a:tcPr marL="68580" marR="68580" marT="9525" marB="0"/>
                </a:tc>
              </a:tr>
              <a:tr h="25085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The credit recorded above is paid in cash</a:t>
                      </a: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</a:endParaRPr>
                    </a:p>
                  </a:txBody>
                  <a:tcPr marL="68580" marR="68580" marT="9525" marB="0"/>
                </a:tc>
              </a:tr>
              <a:tr h="2508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latin typeface="Calibri"/>
                      </a:endParaRPr>
                    </a:p>
                  </a:txBody>
                  <a:tcPr marL="68580" marR="68580" marT="9525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B40F-F3BC-4C86-BA88-7C57F4E8924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1066800"/>
          </a:xfrm>
        </p:spPr>
        <p:txBody>
          <a:bodyPr/>
          <a:lstStyle/>
          <a:p>
            <a:r>
              <a:rPr lang="en-US" dirty="0" smtClean="0"/>
              <a:t>Wal-Mart Consolidated Balance Sheets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CF7E-18A1-4C69-AB32-562E04F3D2E0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832778"/>
              </p:ext>
            </p:extLst>
          </p:nvPr>
        </p:nvGraphicFramePr>
        <p:xfrm>
          <a:off x="157163" y="1219201"/>
          <a:ext cx="8907877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4" name="Document" r:id="rId3" imgW="6948836" imgH="6335161" progId="Word.Document.12">
                  <p:embed/>
                </p:oleObj>
              </mc:Choice>
              <mc:Fallback>
                <p:oleObj name="Document" r:id="rId3" imgW="6948836" imgH="63351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163" y="1219201"/>
                        <a:ext cx="8907877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29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bg1"/>
                </a:solidFill>
                <a:latin typeface="+mn-lt"/>
              </a:rPr>
              <a:t>Wal-Mart Consolidated Balance Sheets</a:t>
            </a:r>
            <a:endParaRPr lang="en-US" sz="2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CF7E-18A1-4C69-AB32-562E04F3D2E0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504374"/>
              </p:ext>
            </p:extLst>
          </p:nvPr>
        </p:nvGraphicFramePr>
        <p:xfrm>
          <a:off x="228600" y="385763"/>
          <a:ext cx="8829675" cy="631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8" name="Document" r:id="rId3" imgW="6948836" imgH="7674752" progId="Word.Document.12">
                  <p:embed/>
                </p:oleObj>
              </mc:Choice>
              <mc:Fallback>
                <p:oleObj name="Document" r:id="rId3" imgW="6948836" imgH="76747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385763"/>
                        <a:ext cx="8829675" cy="6319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073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685800" y="152400"/>
            <a:ext cx="6858000" cy="4572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229600" cy="5791200"/>
          </a:xfrm>
        </p:spPr>
        <p:txBody>
          <a:bodyPr/>
          <a:lstStyle/>
          <a:p>
            <a:pPr lvl="0"/>
            <a:r>
              <a:rPr lang="en-US" sz="2800" dirty="0" smtClean="0"/>
              <a:t>Show that Stockholders’ Equity equals Assets net of Liabilities for the year ending January 31, 2013.</a:t>
            </a:r>
          </a:p>
          <a:p>
            <a:r>
              <a:rPr lang="en-US" sz="2800" dirty="0" smtClean="0"/>
              <a:t>Assuming that the name Wal-Mart is valuable, explain why it is not shown as an asset on the company’s balance sheet.</a:t>
            </a:r>
          </a:p>
          <a:p>
            <a:r>
              <a:rPr lang="en-US" sz="2800" dirty="0" smtClean="0"/>
              <a:t>Determine the </a:t>
            </a:r>
            <a:r>
              <a:rPr lang="en-US" sz="2800" i="1" dirty="0" smtClean="0"/>
              <a:t>total</a:t>
            </a:r>
            <a:r>
              <a:rPr lang="en-US" sz="2800" dirty="0" smtClean="0"/>
              <a:t> (current and non-current) amount of Debt and Obligations Under Capital Leases as of January 31, 2013. (NOTE: Short-term borrowings are a form of debt.)</a:t>
            </a:r>
          </a:p>
          <a:p>
            <a:r>
              <a:rPr lang="en-US" sz="2800" dirty="0" smtClean="0"/>
              <a:t>Determine the total “contributed capital” from Wal-Mart shareholders (i.e. ignore non-controlling interests) as of January 31, 2013.</a:t>
            </a:r>
          </a:p>
          <a:p>
            <a:endParaRPr lang="en-US" sz="2800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B40F-F3BC-4C86-BA88-7C57F4E8924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838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Practice case 2 –Disney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black">
          <a:xfrm>
            <a:off x="685800" y="5105400"/>
            <a:ext cx="7772400" cy="1295400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sz="1800" dirty="0" smtClean="0"/>
              <a:t>Compute Disney’s current ratio for Oct 2010:</a:t>
            </a:r>
          </a:p>
          <a:p>
            <a:pPr marL="514350" indent="-514350"/>
            <a:endParaRPr lang="en-US" sz="1800" dirty="0" smtClean="0"/>
          </a:p>
          <a:p>
            <a:pPr marL="514350" indent="-514350"/>
            <a:endParaRPr lang="en-US" sz="1800" dirty="0" smtClean="0"/>
          </a:p>
        </p:txBody>
      </p:sp>
      <p:graphicFrame>
        <p:nvGraphicFramePr>
          <p:cNvPr id="5121" name="Object 1"/>
          <p:cNvGraphicFramePr>
            <a:graphicFrameLocks/>
          </p:cNvGraphicFramePr>
          <p:nvPr/>
        </p:nvGraphicFramePr>
        <p:xfrm>
          <a:off x="381000" y="1371600"/>
          <a:ext cx="8318500" cy="358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5" name="Worksheet" r:id="rId3" imgW="8286784" imgH="3600585" progId="Excel.Sheet.12">
                  <p:embed/>
                </p:oleObj>
              </mc:Choice>
              <mc:Fallback>
                <p:oleObj name="Worksheet" r:id="rId3" imgW="8286784" imgH="3600585" progId="Excel.Sheet.12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8318500" cy="3589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676400" y="5562600"/>
          <a:ext cx="2755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6" name="Equation" r:id="rId5" imgW="2755326" imgH="571569" progId="Equation.DSMT4">
                  <p:embed/>
                </p:oleObj>
              </mc:Choice>
              <mc:Fallback>
                <p:oleObj name="Equation" r:id="rId5" imgW="2755326" imgH="571569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562600"/>
                        <a:ext cx="27559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229600" cy="152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5029200"/>
            <a:ext cx="7772400" cy="10668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1)    Compute Disney’s Debt/Equity ratio for Oct 2010:</a:t>
            </a:r>
          </a:p>
          <a:p>
            <a:pPr marL="514350" indent="-514350"/>
            <a:endParaRPr lang="en-US" sz="1800" dirty="0" smtClean="0"/>
          </a:p>
          <a:p>
            <a:pPr marL="514350" indent="-514350"/>
            <a:endParaRPr lang="en-US" sz="1800" dirty="0" smtClean="0"/>
          </a:p>
        </p:txBody>
      </p:sp>
      <p:graphicFrame>
        <p:nvGraphicFramePr>
          <p:cNvPr id="5121" name="Object 1"/>
          <p:cNvGraphicFramePr>
            <a:graphicFrameLocks/>
          </p:cNvGraphicFramePr>
          <p:nvPr/>
        </p:nvGraphicFramePr>
        <p:xfrm>
          <a:off x="469900" y="1295400"/>
          <a:ext cx="8318500" cy="358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9" name="Worksheet" r:id="rId3" imgW="8286784" imgH="3600585" progId="Excel.Sheet.12">
                  <p:embed/>
                </p:oleObj>
              </mc:Choice>
              <mc:Fallback>
                <p:oleObj name="Worksheet" r:id="rId3" imgW="8286784" imgH="3600585" progId="Excel.Sheet.12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1295400"/>
                        <a:ext cx="8318500" cy="3589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517650" y="5473700"/>
          <a:ext cx="4025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0" name="Equation" r:id="rId5" imgW="4025234" imgH="609600" progId="Equation.DSMT4">
                  <p:embed/>
                </p:oleObj>
              </mc:Choice>
              <mc:Fallback>
                <p:oleObj name="Equation" r:id="rId5" imgW="4025234" imgH="609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5473700"/>
                        <a:ext cx="40259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marL="514350" indent="-514350"/>
            <a:r>
              <a:rPr lang="en-US" sz="2000" dirty="0" smtClean="0"/>
              <a:t>Original ratios:</a:t>
            </a:r>
          </a:p>
          <a:p>
            <a:pPr marL="514350" indent="-514350"/>
            <a:endParaRPr lang="en-US" sz="2000" dirty="0" smtClean="0"/>
          </a:p>
          <a:p>
            <a:pPr marL="514350" indent="-514350"/>
            <a:endParaRPr lang="en-US" sz="2000" dirty="0" smtClean="0"/>
          </a:p>
          <a:p>
            <a:pPr marL="514350" indent="-514350"/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Determine the effect of the following transactions on the above ratios.</a:t>
            </a:r>
          </a:p>
          <a:p>
            <a:pPr marL="0" indent="0">
              <a:buNone/>
            </a:pPr>
            <a:r>
              <a:rPr lang="en-US" sz="2000" dirty="0" smtClean="0"/>
              <a:t>2)    Borrow $1,000, due in two years, and purchase equipment with 	the proceeds.</a:t>
            </a:r>
          </a:p>
          <a:p>
            <a:pPr marL="0" indent="0">
              <a:buNone/>
            </a:pPr>
            <a:r>
              <a:rPr lang="en-US" sz="2000" dirty="0" smtClean="0"/>
              <a:t>3)    Borrow $1,000, due in six months, and purchase inventory with 	the proceeds.</a:t>
            </a:r>
          </a:p>
          <a:p>
            <a:pPr marL="0" indent="0">
              <a:buNone/>
            </a:pPr>
            <a:r>
              <a:rPr lang="en-US" sz="2000" smtClean="0"/>
              <a:t>4)    Receive </a:t>
            </a:r>
            <a:r>
              <a:rPr lang="en-US" sz="2000" dirty="0" smtClean="0"/>
              <a:t>cash of $500 from customers from earlier credit sales.</a:t>
            </a:r>
          </a:p>
          <a:p>
            <a:pPr marL="514350" indent="-514350">
              <a:buFont typeface="+mj-lt"/>
              <a:buAutoNum type="arabicParenR" startAt="2"/>
            </a:pPr>
            <a:endParaRPr lang="en-US" sz="2000" dirty="0" smtClean="0"/>
          </a:p>
          <a:p>
            <a:pPr marL="514350" indent="-514350">
              <a:buFont typeface="+mj-lt"/>
              <a:buAutoNum type="arabicParenR" startAt="2"/>
            </a:pPr>
            <a:endParaRPr lang="en-US" sz="2000" dirty="0" smtClean="0"/>
          </a:p>
          <a:p>
            <a:pPr marL="514350" indent="-514350">
              <a:buFont typeface="+mj-lt"/>
              <a:buAutoNum type="arabicParenR" startAt="2"/>
            </a:pPr>
            <a:endParaRPr lang="en-US" sz="2000" dirty="0"/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1841500" y="1968500"/>
          <a:ext cx="5511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0" name="Equation" r:id="rId3" imgW="5510652" imgH="609600" progId="Equation.DSMT4">
                  <p:embed/>
                </p:oleObj>
              </mc:Choice>
              <mc:Fallback>
                <p:oleObj name="Equation" r:id="rId3" imgW="5510652" imgH="609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1968500"/>
                        <a:ext cx="5511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Review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981200"/>
            <a:ext cx="8991600" cy="4495800"/>
          </a:xfrm>
        </p:spPr>
        <p:txBody>
          <a:bodyPr/>
          <a:lstStyle/>
          <a:p>
            <a:pPr marL="609600" indent="-609600"/>
            <a:r>
              <a:rPr lang="en-US" sz="2800" dirty="0"/>
              <a:t>The Balance Sheet</a:t>
            </a:r>
          </a:p>
          <a:p>
            <a:pPr marL="990600" lvl="1" indent="-533400"/>
            <a:r>
              <a:rPr lang="en-US" sz="2400" dirty="0"/>
              <a:t>Current assets + </a:t>
            </a:r>
            <a:r>
              <a:rPr lang="en-US" sz="2400" dirty="0" smtClean="0"/>
              <a:t>Non-current </a:t>
            </a:r>
            <a:r>
              <a:rPr lang="en-US" sz="2400" dirty="0"/>
              <a:t>assets = Current liabilities + Non-current liabilities + Contributed capital + Retained earnings</a:t>
            </a:r>
          </a:p>
          <a:p>
            <a:pPr marL="990600" lvl="1" indent="-533400"/>
            <a:endParaRPr lang="en-US" sz="2400" dirty="0"/>
          </a:p>
          <a:p>
            <a:pPr marL="609600" indent="-609600">
              <a:buNone/>
            </a:pPr>
            <a:endParaRPr lang="en-US" sz="2800" dirty="0"/>
          </a:p>
          <a:p>
            <a:pPr marL="609600" indent="-609600">
              <a:buFontTx/>
              <a:buNone/>
            </a:pPr>
            <a:r>
              <a:rPr lang="en-US" sz="2800" dirty="0"/>
              <a:t>	Definitions of Assets, Liabilities, </a:t>
            </a:r>
            <a:r>
              <a:rPr lang="en-US" sz="2800" dirty="0" smtClean="0"/>
              <a:t>Owners’ Equity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B40F-F3BC-4C86-BA88-7C57F4E8924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Assets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CF7E-18A1-4C69-AB32-562E04F3D2E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228600" y="762000"/>
            <a:ext cx="8915400" cy="5791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2400" b="1" dirty="0" smtClean="0"/>
              <a:t>An asset of a firm is an economic resource expected to generate future cash inflows and:</a:t>
            </a:r>
            <a:endParaRPr lang="en-US" sz="2400" b="1" dirty="0" smtClean="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is </a:t>
            </a:r>
            <a:r>
              <a:rPr lang="en-US" sz="2400" b="1" u="sng" dirty="0" smtClean="0">
                <a:solidFill>
                  <a:srgbClr val="C00000"/>
                </a:solidFill>
              </a:rPr>
              <a:t>owned</a:t>
            </a:r>
            <a:r>
              <a:rPr lang="en-US" sz="2400" dirty="0" smtClean="0"/>
              <a:t> by the firm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is </a:t>
            </a:r>
            <a:r>
              <a:rPr lang="en-US" sz="2400" b="1" u="sng" dirty="0" smtClean="0">
                <a:solidFill>
                  <a:srgbClr val="C00000"/>
                </a:solidFill>
              </a:rPr>
              <a:t>measurable</a:t>
            </a:r>
            <a:r>
              <a:rPr lang="en-US" sz="2400" dirty="0" smtClean="0"/>
              <a:t> with a reasonable degree of precision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will </a:t>
            </a:r>
            <a:r>
              <a:rPr lang="en-US" sz="2400" b="1" u="sng" dirty="0" smtClean="0">
                <a:solidFill>
                  <a:srgbClr val="C00000"/>
                </a:solidFill>
              </a:rPr>
              <a:t>benefit future periods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results from a</a:t>
            </a:r>
            <a:r>
              <a:rPr lang="en-US" sz="2400" b="1" dirty="0" smtClean="0"/>
              <a:t> </a:t>
            </a:r>
            <a:r>
              <a:rPr lang="en-US" sz="2400" b="1" u="sng" dirty="0" smtClean="0">
                <a:solidFill>
                  <a:srgbClr val="C00000"/>
                </a:solidFill>
              </a:rPr>
              <a:t>past transaction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2400" b="1" dirty="0" smtClean="0"/>
              <a:t>Which of the following events results in an asset being recorded by the firm?</a:t>
            </a:r>
          </a:p>
          <a:p>
            <a:pPr lvl="1"/>
            <a:r>
              <a:rPr lang="en-US" sz="2400" dirty="0" smtClean="0"/>
              <a:t>The firm buys land to build a new factory</a:t>
            </a:r>
          </a:p>
          <a:p>
            <a:pPr lvl="1"/>
            <a:r>
              <a:rPr lang="en-US" sz="2400" dirty="0" smtClean="0"/>
              <a:t>The government spends $1m on a road leading to the factory</a:t>
            </a:r>
          </a:p>
          <a:p>
            <a:pPr lvl="1">
              <a:spcAft>
                <a:spcPts val="1200"/>
              </a:spcAft>
            </a:pPr>
            <a:r>
              <a:rPr lang="en-US" sz="2400" dirty="0" smtClean="0"/>
              <a:t>A merchandising firm receives $1m in inventory but hasn’t paid yet.</a:t>
            </a:r>
          </a:p>
          <a:p>
            <a:pPr lvl="1">
              <a:spcAft>
                <a:spcPts val="1200"/>
              </a:spcAft>
            </a:pPr>
            <a:r>
              <a:rPr lang="en-US" sz="2400" dirty="0" smtClean="0"/>
              <a:t>A merchandising firm places an order for $1m in inventory.</a:t>
            </a:r>
          </a:p>
          <a:p>
            <a:pPr lvl="1">
              <a:lnSpc>
                <a:spcPct val="200000"/>
              </a:lnSpc>
              <a:spcAft>
                <a:spcPts val="12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667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391400" cy="685800"/>
          </a:xfrm>
        </p:spPr>
        <p:txBody>
          <a:bodyPr/>
          <a:lstStyle/>
          <a:p>
            <a:r>
              <a:rPr lang="en-US" dirty="0"/>
              <a:t>Liabilities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5626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2400" b="1" dirty="0"/>
              <a:t>A liability of a firm is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An economic </a:t>
            </a:r>
            <a:r>
              <a:rPr lang="en-US" sz="2400" b="1" dirty="0">
                <a:solidFill>
                  <a:srgbClr val="C00000"/>
                </a:solidFill>
              </a:rPr>
              <a:t>obligation</a:t>
            </a:r>
            <a:r>
              <a:rPr lang="en-US" sz="2400" dirty="0"/>
              <a:t> (to a non-shareholder)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That the firm cannot avoid (</a:t>
            </a:r>
            <a:r>
              <a:rPr lang="en-US" sz="2400" b="1" u="sng" dirty="0">
                <a:solidFill>
                  <a:srgbClr val="C00000"/>
                </a:solidFill>
              </a:rPr>
              <a:t>probable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That can be reasonably measured (</a:t>
            </a:r>
            <a:r>
              <a:rPr lang="en-US" sz="2400" b="1" u="sng" dirty="0">
                <a:solidFill>
                  <a:srgbClr val="C00000"/>
                </a:solidFill>
              </a:rPr>
              <a:t>estimable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That results from a</a:t>
            </a:r>
            <a:r>
              <a:rPr lang="en-US" sz="2400" b="1" dirty="0"/>
              <a:t> </a:t>
            </a:r>
            <a:r>
              <a:rPr lang="en-US" sz="2400" b="1" u="sng" dirty="0">
                <a:solidFill>
                  <a:srgbClr val="C00000"/>
                </a:solidFill>
              </a:rPr>
              <a:t>past transaction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Which of the following events results in a liability being recorded by the firm?</a:t>
            </a:r>
          </a:p>
          <a:p>
            <a:pPr lvl="1">
              <a:spcBef>
                <a:spcPts val="0"/>
              </a:spcBef>
              <a:buFont typeface="Lucida Grande"/>
              <a:buChar char="-"/>
            </a:pPr>
            <a:r>
              <a:rPr lang="en-US" sz="2000" dirty="0"/>
              <a:t>A firm receives products it has not yet paid for</a:t>
            </a:r>
            <a:r>
              <a:rPr lang="en-US" sz="2000" dirty="0" smtClean="0"/>
              <a:t>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  <a:buFont typeface="Lucida Grande"/>
              <a:buChar char="-"/>
            </a:pPr>
            <a:r>
              <a:rPr lang="en-US" sz="2000" dirty="0"/>
              <a:t>A lawsuit is filed against the firm, plaintiff seeks $1m in damages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Lucida Grande"/>
              <a:buChar char="-"/>
            </a:pPr>
            <a:r>
              <a:rPr lang="en-US" sz="2000" dirty="0"/>
              <a:t>A company establishes a business account at OfficeMax.  The account allows the company to buy up to $20,000 of merchandise on credit.</a:t>
            </a:r>
          </a:p>
          <a:p>
            <a:pPr lvl="1">
              <a:spcBef>
                <a:spcPts val="0"/>
              </a:spcBef>
              <a:buFont typeface="Lucida Grande"/>
              <a:buChar char="-"/>
            </a:pPr>
            <a:r>
              <a:rPr lang="en-US" sz="2000" dirty="0"/>
              <a:t>As part of its employee benefits program, a company offers workers supplementary health insurance upon their retirement from the company.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B40F-F3BC-4C86-BA88-7C57F4E8924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6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T account and double entry</a:t>
            </a:r>
          </a:p>
        </p:txBody>
      </p:sp>
      <p:sp>
        <p:nvSpPr>
          <p:cNvPr id="368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B40F-F3BC-4C86-BA88-7C57F4E89245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36868" name="Group 1028"/>
          <p:cNvGraphicFramePr>
            <a:graphicFrameLocks noGrp="1"/>
          </p:cNvGraphicFramePr>
          <p:nvPr/>
        </p:nvGraphicFramePr>
        <p:xfrm>
          <a:off x="1143000" y="1219200"/>
          <a:ext cx="6096000" cy="40640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016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Assets 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Liabilities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Equity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BB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Dt.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Cr.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Dt.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Cr.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Dt.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Cr.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EB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EB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EB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928" name="Line 1088"/>
          <p:cNvSpPr>
            <a:spLocks noChangeShapeType="1"/>
          </p:cNvSpPr>
          <p:nvPr/>
        </p:nvSpPr>
        <p:spPr bwMode="auto">
          <a:xfrm flipV="1">
            <a:off x="1752600" y="33528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929" name="Line 1089"/>
          <p:cNvSpPr>
            <a:spLocks noChangeShapeType="1"/>
          </p:cNvSpPr>
          <p:nvPr/>
        </p:nvSpPr>
        <p:spPr bwMode="auto">
          <a:xfrm>
            <a:off x="2057400" y="33528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088"/>
          <p:cNvSpPr>
            <a:spLocks noChangeShapeType="1"/>
          </p:cNvSpPr>
          <p:nvPr/>
        </p:nvSpPr>
        <p:spPr bwMode="auto">
          <a:xfrm flipV="1">
            <a:off x="4419600" y="33528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1088"/>
          <p:cNvSpPr>
            <a:spLocks noChangeShapeType="1"/>
          </p:cNvSpPr>
          <p:nvPr/>
        </p:nvSpPr>
        <p:spPr bwMode="auto">
          <a:xfrm flipV="1">
            <a:off x="7086600" y="33528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1089"/>
          <p:cNvSpPr>
            <a:spLocks noChangeShapeType="1"/>
          </p:cNvSpPr>
          <p:nvPr/>
        </p:nvSpPr>
        <p:spPr bwMode="auto">
          <a:xfrm>
            <a:off x="4038600" y="34290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089"/>
          <p:cNvSpPr>
            <a:spLocks noChangeShapeType="1"/>
          </p:cNvSpPr>
          <p:nvPr/>
        </p:nvSpPr>
        <p:spPr bwMode="auto">
          <a:xfrm>
            <a:off x="6324600" y="33528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1000" y="5486400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BB = beginning balance.  EB = ending balance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Things to get used to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Debit = Left</a:t>
            </a:r>
          </a:p>
          <a:p>
            <a:r>
              <a:rPr lang="en-US" dirty="0"/>
              <a:t>Credit = Right</a:t>
            </a:r>
          </a:p>
          <a:p>
            <a:r>
              <a:rPr lang="en-US" dirty="0"/>
              <a:t>Implications:</a:t>
            </a:r>
          </a:p>
          <a:p>
            <a:pPr lvl="1"/>
            <a:r>
              <a:rPr lang="en-US" dirty="0"/>
              <a:t>For every transaction DEBITS = CREDITS.</a:t>
            </a:r>
          </a:p>
          <a:p>
            <a:pPr lvl="1"/>
            <a:r>
              <a:rPr lang="en-US" dirty="0"/>
              <a:t>We call this recording a “journal entry”</a:t>
            </a:r>
          </a:p>
          <a:p>
            <a:pPr lvl="1"/>
            <a:r>
              <a:rPr lang="en-US" dirty="0"/>
              <a:t>Assets have </a:t>
            </a:r>
            <a:r>
              <a:rPr lang="en-US" dirty="0" smtClean="0"/>
              <a:t>balances on the left.</a:t>
            </a:r>
            <a:endParaRPr lang="en-US" dirty="0"/>
          </a:p>
          <a:p>
            <a:pPr lvl="1"/>
            <a:r>
              <a:rPr lang="en-US" dirty="0"/>
              <a:t>Liabilities have </a:t>
            </a:r>
            <a:r>
              <a:rPr lang="en-US" dirty="0" smtClean="0"/>
              <a:t>balances on the right.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B40F-F3BC-4C86-BA88-7C57F4E8924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company’s organizers contributed $100,000 cash to get the business started.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company purchased $18,000 of inventory for $4,000 cash and the remainder on credit.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company received $5,000 in advance from a customer for services to be rendered next month.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B40F-F3BC-4C86-BA88-7C57F4E8924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7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4000" dirty="0" smtClean="0"/>
              <a:t>Ratios</a:t>
            </a:r>
            <a:endParaRPr lang="en-US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991600" cy="5334000"/>
          </a:xfrm>
        </p:spPr>
        <p:txBody>
          <a:bodyPr/>
          <a:lstStyle/>
          <a:p>
            <a:r>
              <a:rPr lang="en-US" sz="2800" dirty="0" smtClean="0"/>
              <a:t>The following </a:t>
            </a:r>
            <a:r>
              <a:rPr lang="en-US" sz="2800" dirty="0" smtClean="0"/>
              <a:t>ratios </a:t>
            </a:r>
            <a:r>
              <a:rPr lang="en-US" sz="2800" dirty="0" smtClean="0"/>
              <a:t>are commonly used in financial statement analysis:</a:t>
            </a:r>
          </a:p>
          <a:p>
            <a:pPr lvl="0"/>
            <a:r>
              <a:rPr lang="en-US" sz="2800" dirty="0" smtClean="0"/>
              <a:t>Current ratio (CR) = Current Assets/Current Liabilities, a measure used to evaluate the firm’s liquidity. </a:t>
            </a:r>
          </a:p>
          <a:p>
            <a:pPr lvl="0"/>
            <a:r>
              <a:rPr lang="en-US" sz="2800" dirty="0" smtClean="0"/>
              <a:t>Return on Assets (ROA) = Net income/Total Assets, a measure used to evaluate the firm’s profitability independent of its capital structure.</a:t>
            </a:r>
          </a:p>
          <a:p>
            <a:r>
              <a:rPr lang="en-US" sz="2800" dirty="0" smtClean="0"/>
              <a:t>Debt to equity (D/E) = long-term debt to total owners’ equity, a measure of leverage.</a:t>
            </a:r>
          </a:p>
          <a:p>
            <a:pPr marL="609600" indent="-609600">
              <a:buFontTx/>
              <a:buNone/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B40F-F3BC-4C86-BA88-7C57F4E8924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Debt is any account that is interest bearing.</a:t>
            </a:r>
          </a:p>
          <a:p>
            <a:r>
              <a:rPr lang="en-US" dirty="0" smtClean="0"/>
              <a:t>The portion of long-term debt that is due within a year appears as a current liability.</a:t>
            </a:r>
          </a:p>
          <a:p>
            <a:r>
              <a:rPr lang="en-US" dirty="0" smtClean="0"/>
              <a:t>In computing a firm’s total debt level, it is important to include both long-term liabilities and short-term liabilities, as long as they are interest bearing (debt, notes, leases).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EFCF7E-18A1-4C69-AB32-562E04F3D2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25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1476</TotalTime>
  <Words>770</Words>
  <Application>Microsoft Office PowerPoint</Application>
  <PresentationFormat>On-screen Show (4:3)</PresentationFormat>
  <Paragraphs>128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Lucida Grande</vt:lpstr>
      <vt:lpstr>Times New Roman</vt:lpstr>
      <vt:lpstr>Wingdings</vt:lpstr>
      <vt:lpstr>Office Theme</vt:lpstr>
      <vt:lpstr>Document</vt:lpstr>
      <vt:lpstr>Worksheet</vt:lpstr>
      <vt:lpstr>Equation</vt:lpstr>
      <vt:lpstr>Session 3  Balance Sheet</vt:lpstr>
      <vt:lpstr>Review</vt:lpstr>
      <vt:lpstr>Assets</vt:lpstr>
      <vt:lpstr>Liabilities</vt:lpstr>
      <vt:lpstr>T account and double entry</vt:lpstr>
      <vt:lpstr>Things to get used to </vt:lpstr>
      <vt:lpstr>Simple example</vt:lpstr>
      <vt:lpstr>Ratios</vt:lpstr>
      <vt:lpstr>Debt</vt:lpstr>
      <vt:lpstr>Review</vt:lpstr>
      <vt:lpstr>Wal-Mart Consolidated Balance Sheets</vt:lpstr>
      <vt:lpstr>Wal-Mart Consolidated Balance Sheets</vt:lpstr>
      <vt:lpstr>PowerPoint Presentation</vt:lpstr>
      <vt:lpstr>Practice case 2 –Disney</vt:lpstr>
      <vt:lpstr>PowerPoint Presentation</vt:lpstr>
      <vt:lpstr>PowerPoint Presentation</vt:lpstr>
    </vt:vector>
  </TitlesOfParts>
  <Company>UCLA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2  Balance Sheet</dc:title>
  <dc:creator>daboody</dc:creator>
  <cp:lastModifiedBy>daboody</cp:lastModifiedBy>
  <cp:revision>70</cp:revision>
  <dcterms:created xsi:type="dcterms:W3CDTF">2002-09-27T23:13:37Z</dcterms:created>
  <dcterms:modified xsi:type="dcterms:W3CDTF">2018-07-10T22:34:18Z</dcterms:modified>
</cp:coreProperties>
</file>