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307" r:id="rId4"/>
    <p:sldId id="260" r:id="rId5"/>
    <p:sldId id="262" r:id="rId6"/>
    <p:sldId id="296" r:id="rId7"/>
    <p:sldId id="291" r:id="rId8"/>
    <p:sldId id="297" r:id="rId9"/>
    <p:sldId id="281" r:id="rId10"/>
    <p:sldId id="300" r:id="rId11"/>
    <p:sldId id="285" r:id="rId12"/>
    <p:sldId id="301" r:id="rId13"/>
    <p:sldId id="289" r:id="rId14"/>
    <p:sldId id="302" r:id="rId15"/>
    <p:sldId id="30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hlink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6" autoAdjust="0"/>
    <p:restoredTop sz="90929" autoAdjust="0"/>
  </p:normalViewPr>
  <p:slideViewPr>
    <p:cSldViewPr>
      <p:cViewPr varScale="1">
        <p:scale>
          <a:sx n="116" d="100"/>
          <a:sy n="116" d="100"/>
        </p:scale>
        <p:origin x="17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0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61606-AB63-4694-B3E4-A6E83D7F2FF8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92318-43B3-4C7B-82D2-3C7C0BF98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77B6C8-4D8E-435A-80A0-EA489BB81D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7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7B6C8-4D8E-435A-80A0-EA489BB81D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7B6C8-4D8E-435A-80A0-EA489BB81D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5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B9DA-1927-4785-9529-EBCF02B19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DE972-8F9D-403D-B4CC-4D8704BD5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FD80E-A7E4-461E-BDA8-AE5BE1EB18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CB20-2744-4A98-B4DE-5CAD66BD0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4D12-054D-47BE-8E68-D73E1739E8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2EB1-632C-41D0-8C6C-6FE77CE66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6D31-E256-47E8-AEA5-BC5616B7F8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B2-878E-47B3-99C2-A69A0DDA1B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75370-FBD5-4F87-99EB-E7CC2D4CB8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8174-D1E9-41CB-87A2-E7FEB7EDCD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1112-6BB4-434B-A3F2-90C847BA1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286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Session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overview of financial accounting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7B9DA-1927-4785-9529-EBCF02B190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B2-878E-47B3-99C2-A69A0DDA1B4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00999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51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 smtClean="0"/>
              <a:t>Statement of cash flows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statement of cash flows explains change in cash across consecutive balance sheets.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Classifies </a:t>
            </a:r>
            <a:r>
              <a:rPr lang="en-US" sz="2800" dirty="0"/>
              <a:t>cash receipts and payments according to the company’s main economic activities:</a:t>
            </a:r>
          </a:p>
          <a:p>
            <a:pPr marL="0" lvl="1" indent="0">
              <a:buNone/>
            </a:pPr>
            <a:r>
              <a:rPr lang="en-US" sz="2800" dirty="0" smtClean="0"/>
              <a:t>In General:</a:t>
            </a:r>
          </a:p>
          <a:p>
            <a:pPr marL="457200" lvl="1" indent="-457200"/>
            <a:r>
              <a:rPr lang="en-US" sz="2800" dirty="0" smtClean="0"/>
              <a:t>Operating </a:t>
            </a:r>
            <a:r>
              <a:rPr lang="en-US" sz="2800" dirty="0"/>
              <a:t>activities: directly related to </a:t>
            </a:r>
            <a:r>
              <a:rPr lang="en-US" sz="2800" dirty="0" smtClean="0"/>
              <a:t>earning: Revenues </a:t>
            </a:r>
            <a:r>
              <a:rPr lang="en-US" sz="2800" dirty="0"/>
              <a:t>providing </a:t>
            </a:r>
            <a:r>
              <a:rPr lang="en-US" sz="2800" dirty="0" smtClean="0"/>
              <a:t>cash, Expenses </a:t>
            </a:r>
            <a:r>
              <a:rPr lang="en-US" sz="2800" dirty="0"/>
              <a:t>paid with </a:t>
            </a:r>
            <a:r>
              <a:rPr lang="en-US" sz="2800" dirty="0" smtClean="0"/>
              <a:t>cash.</a:t>
            </a:r>
          </a:p>
          <a:p>
            <a:pPr marL="457200" lvl="1" indent="-457200"/>
            <a:endParaRPr lang="en-US" sz="2800" dirty="0" smtClean="0"/>
          </a:p>
          <a:p>
            <a:pPr marL="457200" lvl="1" indent="-457200"/>
            <a:r>
              <a:rPr lang="en-US" sz="2800" dirty="0" smtClean="0"/>
              <a:t>Investing </a:t>
            </a:r>
            <a:r>
              <a:rPr lang="en-US" sz="2800" dirty="0"/>
              <a:t>activities: acquiring + disposing of long-term </a:t>
            </a:r>
            <a:r>
              <a:rPr lang="en-US" sz="2800" dirty="0" smtClean="0"/>
              <a:t>assets</a:t>
            </a:r>
          </a:p>
          <a:p>
            <a:pPr marL="457200" lvl="1" indent="-457200"/>
            <a:endParaRPr lang="en-US" sz="2800" dirty="0" smtClean="0"/>
          </a:p>
          <a:p>
            <a:pPr marL="457200" lvl="1" indent="-457200"/>
            <a:r>
              <a:rPr lang="en-US" sz="2800" dirty="0" smtClean="0"/>
              <a:t>Financing </a:t>
            </a:r>
            <a:r>
              <a:rPr lang="en-US" sz="2800" dirty="0"/>
              <a:t>activities: acquiring + repaying funds</a:t>
            </a:r>
          </a:p>
          <a:p>
            <a:pPr lvl="1"/>
            <a:endParaRPr lang="en-US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B2-878E-47B3-99C2-A69A0DDA1B4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6250"/>
            <a:ext cx="8382000" cy="615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64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838200"/>
          </a:xfrm>
        </p:spPr>
        <p:txBody>
          <a:bodyPr/>
          <a:lstStyle/>
          <a:p>
            <a:r>
              <a:rPr lang="en-US" dirty="0" smtClean="0"/>
              <a:t>Statement of Shareholder’s equity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The statement of shareholder’s equity reports the amounts and sources of changes in each shareholder’s equity account.</a:t>
            </a:r>
          </a:p>
          <a:p>
            <a:r>
              <a:rPr lang="en-US" dirty="0" smtClean="0"/>
              <a:t>Shareholder’s </a:t>
            </a:r>
            <a:r>
              <a:rPr lang="en-US" dirty="0"/>
              <a:t>equity accounts: </a:t>
            </a:r>
          </a:p>
          <a:p>
            <a:pPr lvl="1"/>
            <a:r>
              <a:rPr lang="en-US" dirty="0"/>
              <a:t>Paid in Capital (direct investments by owners)</a:t>
            </a:r>
          </a:p>
          <a:p>
            <a:pPr lvl="1"/>
            <a:r>
              <a:rPr lang="en-US" dirty="0"/>
              <a:t>Retained Earnings (indirect investments by owners)</a:t>
            </a:r>
          </a:p>
          <a:p>
            <a:pPr lvl="1"/>
            <a:r>
              <a:rPr lang="en-US" dirty="0"/>
              <a:t>Other (leftovers)</a:t>
            </a:r>
          </a:p>
          <a:p>
            <a:r>
              <a:rPr lang="en-US" dirty="0" smtClean="0"/>
              <a:t>Also </a:t>
            </a:r>
            <a:r>
              <a:rPr lang="en-US" dirty="0"/>
              <a:t>known as</a:t>
            </a:r>
          </a:p>
          <a:p>
            <a:pPr lvl="1"/>
            <a:r>
              <a:rPr lang="en-US" dirty="0"/>
              <a:t>Statement of Stockholder’s/Owner’s Equity</a:t>
            </a:r>
          </a:p>
          <a:p>
            <a:pPr lvl="1"/>
            <a:r>
              <a:rPr lang="en-US" dirty="0"/>
              <a:t>Statement of Retained Earnings (if only reporting the RE account)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 among the four </a:t>
            </a:r>
            <a:r>
              <a:rPr lang="en-US" smtClean="0"/>
              <a:t>financial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F6D31-E256-47E8-AEA5-BC5616B7F85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" y="1944189"/>
            <a:ext cx="832343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93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/>
              <a:t>Accounting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Major assumptions behind accounting standards:</a:t>
            </a:r>
          </a:p>
          <a:p>
            <a:pPr lvl="1"/>
            <a:r>
              <a:rPr lang="en-US" dirty="0" smtClean="0"/>
              <a:t>The firm is a </a:t>
            </a:r>
            <a:r>
              <a:rPr lang="en-US" i="1" dirty="0" smtClean="0"/>
              <a:t>going concern</a:t>
            </a:r>
          </a:p>
          <a:p>
            <a:pPr lvl="1"/>
            <a:r>
              <a:rPr lang="en-US" i="1" dirty="0" smtClean="0"/>
              <a:t>Consistency </a:t>
            </a:r>
            <a:r>
              <a:rPr lang="en-US" dirty="0" smtClean="0"/>
              <a:t>in the accounting policies used over time</a:t>
            </a:r>
          </a:p>
          <a:p>
            <a:pPr lvl="1"/>
            <a:r>
              <a:rPr lang="en-US" i="1" dirty="0" smtClean="0"/>
              <a:t>Conservatism</a:t>
            </a:r>
            <a:r>
              <a:rPr lang="en-US" dirty="0" smtClean="0"/>
              <a:t>: tendency to understatement of net assets (assets minus liabilities) and net income</a:t>
            </a:r>
          </a:p>
          <a:p>
            <a:pPr lvl="1"/>
            <a:r>
              <a:rPr lang="en-US" i="1" dirty="0" smtClean="0"/>
              <a:t>Materiality</a:t>
            </a:r>
            <a:r>
              <a:rPr lang="en-US" dirty="0" smtClean="0"/>
              <a:t>: information must be disclosed if it is material (if it has the ability to affect outsiders’ assessment of the firm’s </a:t>
            </a:r>
            <a:r>
              <a:rPr lang="en-US" smtClean="0"/>
              <a:t>value)</a:t>
            </a:r>
          </a:p>
          <a:p>
            <a:pPr lvl="1"/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inancial accounting standards often reflect a trade-off between:</a:t>
            </a:r>
          </a:p>
          <a:p>
            <a:pPr lvl="1"/>
            <a:r>
              <a:rPr lang="en-US" dirty="0"/>
              <a:t>Reliability (how objective is the information provided to outsiders)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Relevance (how valuable is the information provided to outsiders)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F7E-18A1-4C69-AB32-562E04F3D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accounting?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9916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What is accounting?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/>
              <a:t>	Process of identifying, measuring, and communicating economic events in value terms, to provide information for economic decision-making.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/>
              <a:t>What is financial accounting?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/>
              <a:t>What is </a:t>
            </a:r>
            <a:r>
              <a:rPr lang="en-US" dirty="0" smtClean="0"/>
              <a:t>managerial </a:t>
            </a:r>
            <a:r>
              <a:rPr lang="en-US" dirty="0"/>
              <a:t>accounting?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Accounting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CF7E-18A1-4C69-AB32-562E04F3D2E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59770" y="1600200"/>
            <a:ext cx="401703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Economic events</a:t>
            </a:r>
          </a:p>
          <a:p>
            <a:pPr algn="ctr"/>
            <a:r>
              <a:rPr lang="en-US" sz="1200" dirty="0" smtClean="0"/>
              <a:t>cc</a:t>
            </a:r>
            <a:endParaRPr lang="en-US" sz="1200" dirty="0" smtClean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 smtClean="0">
              <a:solidFill>
                <a:srgbClr val="002060"/>
              </a:solidFill>
            </a:endParaRPr>
          </a:p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omic</a:t>
            </a:r>
            <a:r>
              <a:rPr lang="en-US" sz="1200" dirty="0" smtClean="0">
                <a:solidFill>
                  <a:srgbClr val="002060"/>
                </a:solidFill>
              </a:rPr>
              <a:t> Events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5572" y="2781564"/>
            <a:ext cx="218598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Accounting </a:t>
            </a:r>
            <a:r>
              <a:rPr lang="en-US" sz="1800" dirty="0"/>
              <a:t>Rules</a:t>
            </a:r>
          </a:p>
          <a:p>
            <a:pPr algn="ctr"/>
            <a:r>
              <a:rPr lang="en-US" sz="1800" dirty="0"/>
              <a:t>&amp;</a:t>
            </a:r>
          </a:p>
          <a:p>
            <a:pPr algn="ctr"/>
            <a:r>
              <a:rPr lang="en-US" sz="1800" dirty="0"/>
              <a:t>Management </a:t>
            </a:r>
            <a:r>
              <a:rPr lang="en-US" sz="1800" dirty="0" smtClean="0"/>
              <a:t>Estimates</a:t>
            </a:r>
            <a:endParaRPr lang="en-US" sz="1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862615" y="2279805"/>
            <a:ext cx="7379" cy="4045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2615" y="3981893"/>
            <a:ext cx="0" cy="487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371600" y="4648200"/>
            <a:ext cx="8382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4572000"/>
            <a:ext cx="167640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185773" y="3707948"/>
            <a:ext cx="1264046" cy="221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198130" y="2584700"/>
            <a:ext cx="974549" cy="5232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3898" y="1885060"/>
            <a:ext cx="308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GAAP</a:t>
            </a:r>
            <a:r>
              <a:rPr lang="en-US" sz="1500" dirty="0"/>
              <a:t> – Generally Accepted Accounting </a:t>
            </a:r>
            <a:r>
              <a:rPr lang="en-US" sz="1500" dirty="0" smtClean="0"/>
              <a:t>Principles (promulgated by Financial Accounting Standards Board (FASB))  </a:t>
            </a:r>
            <a:endParaRPr lang="en-US" sz="1500" dirty="0"/>
          </a:p>
          <a:p>
            <a:r>
              <a:rPr lang="en-US" sz="1500" b="1" dirty="0"/>
              <a:t>IFRS </a:t>
            </a:r>
            <a:r>
              <a:rPr lang="en-US" sz="1500" dirty="0"/>
              <a:t>– International Financial Reporting Standards</a:t>
            </a:r>
            <a:endParaRPr 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79838" y="3676118"/>
            <a:ext cx="219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The application of accounting rules often requires the use of managerial estimates</a:t>
            </a:r>
            <a:endParaRPr 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5562600" y="5029200"/>
            <a:ext cx="2116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Used by parties external to the firm: investors, creditors, employees, customers, suppliers, competitors, and regulators</a:t>
            </a:r>
            <a:endParaRPr 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5092194"/>
            <a:ext cx="2645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Independent external auditors </a:t>
            </a:r>
            <a:r>
              <a:rPr lang="en-US" sz="1500" dirty="0" smtClean="0"/>
              <a:t>check </a:t>
            </a:r>
            <a:r>
              <a:rPr lang="en-US" sz="1500" dirty="0"/>
              <a:t>the information reported </a:t>
            </a:r>
            <a:r>
              <a:rPr lang="en-US" sz="1500" dirty="0" smtClean="0"/>
              <a:t>to </a:t>
            </a:r>
            <a:r>
              <a:rPr lang="en-US" sz="1500" dirty="0"/>
              <a:t>ensure that it is accurate and consistent with the reporting </a:t>
            </a:r>
            <a:r>
              <a:rPr lang="en-US" sz="1500" dirty="0" smtClean="0"/>
              <a:t>standards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905000" y="434340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Financial Statements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48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financial accounting?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915400" cy="47244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800" dirty="0"/>
              <a:t>Four financial statements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- Balance S</a:t>
            </a:r>
            <a:r>
              <a:rPr lang="en-US" sz="2800" dirty="0" smtClean="0"/>
              <a:t>heet (BS) – levels statement</a:t>
            </a:r>
            <a:endParaRPr 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- Income </a:t>
            </a:r>
            <a:r>
              <a:rPr lang="en-US" sz="2800" dirty="0" smtClean="0"/>
              <a:t>Statement (IS) – Flow statement</a:t>
            </a:r>
            <a:endParaRPr 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- Statement of Cash </a:t>
            </a:r>
            <a:r>
              <a:rPr lang="en-US" sz="2800" dirty="0" smtClean="0"/>
              <a:t>Flows (SCF) – Flow statement</a:t>
            </a:r>
            <a:endParaRPr 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- Statement of </a:t>
            </a:r>
            <a:r>
              <a:rPr lang="en-US" sz="2800" dirty="0" smtClean="0"/>
              <a:t>Owner’s </a:t>
            </a:r>
            <a:r>
              <a:rPr lang="en-US" sz="2800" dirty="0"/>
              <a:t>E</a:t>
            </a:r>
            <a:r>
              <a:rPr lang="en-US" sz="2800" dirty="0" smtClean="0"/>
              <a:t>quity (SOE) – Flow statement</a:t>
            </a:r>
            <a:endParaRPr 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Footnotes (</a:t>
            </a:r>
            <a:r>
              <a:rPr lang="en-US" sz="2800" i="1" dirty="0"/>
              <a:t>full disclosure</a:t>
            </a:r>
            <a:r>
              <a:rPr lang="en-US" sz="2800" dirty="0"/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MD&amp;A (Management Discussion and Analysis)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Annual report (10-K), Quarterly report (10-Q</a:t>
            </a:r>
            <a:r>
              <a:rPr lang="en-US" sz="2800" dirty="0" smtClean="0"/>
              <a:t>).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Proxy statement - directors and executive compensation (DEF </a:t>
            </a:r>
            <a:r>
              <a:rPr lang="en-US" sz="2800" dirty="0"/>
              <a:t>14A</a:t>
            </a:r>
            <a:r>
              <a:rPr lang="en-US" sz="2800" dirty="0" smtClean="0"/>
              <a:t>)</a:t>
            </a:r>
            <a:r>
              <a:rPr lang="en-US" sz="2800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914400"/>
          </a:xfrm>
        </p:spPr>
        <p:txBody>
          <a:bodyPr/>
          <a:lstStyle/>
          <a:p>
            <a:r>
              <a:rPr lang="en-US" sz="4000" dirty="0"/>
              <a:t>The </a:t>
            </a:r>
            <a:r>
              <a:rPr lang="en-US" sz="4000" u="sng" dirty="0"/>
              <a:t>balance</a:t>
            </a:r>
            <a:r>
              <a:rPr lang="en-US" sz="4000" dirty="0"/>
              <a:t> </a:t>
            </a:r>
            <a:r>
              <a:rPr lang="en-US" sz="4000" dirty="0" smtClean="0"/>
              <a:t>sheet – Levels 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8763000" cy="55943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Describes the firm’s resources and claims.  (This is a statement of </a:t>
            </a:r>
            <a:r>
              <a:rPr lang="en-US" u="sng" dirty="0">
                <a:cs typeface="Times New Roman" pitchFamily="18" charset="0"/>
              </a:rPr>
              <a:t>levels</a:t>
            </a:r>
            <a:r>
              <a:rPr lang="en-US" dirty="0">
                <a:cs typeface="Times New Roman" pitchFamily="18" charset="0"/>
              </a:rPr>
              <a:t> at a </a:t>
            </a:r>
            <a:r>
              <a:rPr lang="en-US" dirty="0" smtClean="0">
                <a:cs typeface="Times New Roman" pitchFamily="18" charset="0"/>
              </a:rPr>
              <a:t>single point </a:t>
            </a:r>
            <a:r>
              <a:rPr lang="en-US" dirty="0">
                <a:cs typeface="Times New Roman" pitchFamily="18" charset="0"/>
              </a:rPr>
              <a:t>in time</a:t>
            </a:r>
            <a:r>
              <a:rPr lang="en-US" dirty="0" smtClean="0">
                <a:cs typeface="Times New Roman" pitchFamily="18" charset="0"/>
              </a:rPr>
              <a:t>.)</a:t>
            </a:r>
          </a:p>
          <a:p>
            <a:pPr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sz="2800" b="1" dirty="0"/>
              <a:t>Assets</a:t>
            </a:r>
            <a:r>
              <a:rPr lang="en-US" sz="2800" dirty="0" smtClean="0"/>
              <a:t>:	Economic </a:t>
            </a:r>
            <a:r>
              <a:rPr lang="en-US" sz="2800" dirty="0"/>
              <a:t>resources of the company that </a:t>
            </a:r>
            <a:r>
              <a:rPr lang="en-US" sz="2800" dirty="0" smtClean="0"/>
              <a:t> are expected </a:t>
            </a:r>
            <a:r>
              <a:rPr lang="en-US" sz="2800" dirty="0"/>
              <a:t>to generate future </a:t>
            </a:r>
            <a:r>
              <a:rPr lang="en-US" sz="2800" dirty="0" smtClean="0"/>
              <a:t>cash inflows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30000"/>
              </a:spcBef>
              <a:tabLst>
                <a:tab pos="2063750" algn="l"/>
              </a:tabLst>
            </a:pPr>
            <a:r>
              <a:rPr lang="en-US" sz="2800" b="1" dirty="0" smtClean="0"/>
              <a:t>Liabilities</a:t>
            </a:r>
            <a:r>
              <a:rPr lang="en-US" sz="2800" dirty="0"/>
              <a:t>: </a:t>
            </a:r>
            <a:r>
              <a:rPr lang="en-US" sz="2800" dirty="0" smtClean="0"/>
              <a:t>Economic </a:t>
            </a:r>
            <a:r>
              <a:rPr lang="en-US" sz="2800" dirty="0"/>
              <a:t>obligations due to other entities </a:t>
            </a:r>
            <a:r>
              <a:rPr lang="en-US" sz="2800" dirty="0" smtClean="0"/>
              <a:t>that are </a:t>
            </a:r>
            <a:r>
              <a:rPr lang="en-US" sz="2800" dirty="0"/>
              <a:t>expected to generate future cash </a:t>
            </a:r>
            <a:r>
              <a:rPr lang="en-US" sz="2800" dirty="0" smtClean="0"/>
              <a:t>outflows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Equity</a:t>
            </a:r>
            <a:r>
              <a:rPr lang="en-US" sz="2800" dirty="0"/>
              <a:t> </a:t>
            </a:r>
            <a:r>
              <a:rPr lang="en-US" sz="2800" dirty="0" smtClean="0"/>
              <a:t>		Residual (Assets – Liabilities)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914400"/>
          </a:xfrm>
        </p:spPr>
        <p:txBody>
          <a:bodyPr/>
          <a:lstStyle/>
          <a:p>
            <a:r>
              <a:rPr lang="en-US" sz="4000" dirty="0" smtClean="0"/>
              <a:t>More formal definition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Assets: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1)  The firm </a:t>
            </a:r>
            <a:r>
              <a:rPr lang="en-US" sz="2800" dirty="0" smtClean="0">
                <a:cs typeface="Times New Roman" pitchFamily="18" charset="0"/>
              </a:rPr>
              <a:t>controls it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2)  </a:t>
            </a:r>
            <a:r>
              <a:rPr lang="en-US" sz="2800" dirty="0" smtClean="0">
                <a:cs typeface="Times New Roman" pitchFamily="18" charset="0"/>
              </a:rPr>
              <a:t>Its acquisition (ownership) </a:t>
            </a:r>
            <a:r>
              <a:rPr lang="en-US" sz="2800" dirty="0">
                <a:cs typeface="Times New Roman" pitchFamily="18" charset="0"/>
              </a:rPr>
              <a:t>is based on a </a:t>
            </a:r>
            <a:r>
              <a:rPr lang="en-US" sz="2800" i="1" dirty="0">
                <a:cs typeface="Times New Roman" pitchFamily="18" charset="0"/>
              </a:rPr>
              <a:t>past</a:t>
            </a:r>
            <a:r>
              <a:rPr lang="en-US" sz="2800" dirty="0">
                <a:cs typeface="Times New Roman" pitchFamily="18" charset="0"/>
              </a:rPr>
              <a:t> transaction or event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3)  It has a probable future economic </a:t>
            </a:r>
            <a:r>
              <a:rPr lang="en-US" sz="2800" u="sng" dirty="0">
                <a:cs typeface="Times New Roman" pitchFamily="18" charset="0"/>
              </a:rPr>
              <a:t>benefit</a:t>
            </a:r>
            <a:r>
              <a:rPr lang="en-US" sz="2800" dirty="0">
                <a:cs typeface="Times New Roman" pitchFamily="18" charset="0"/>
              </a:rPr>
              <a:t>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Liabilities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1) The firm </a:t>
            </a:r>
            <a:r>
              <a:rPr lang="en-US" sz="2800" dirty="0" smtClean="0">
                <a:cs typeface="Times New Roman" pitchFamily="18" charset="0"/>
              </a:rPr>
              <a:t>cannot avoid it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2) </a:t>
            </a:r>
            <a:r>
              <a:rPr lang="en-US" sz="2800" dirty="0" smtClean="0">
                <a:cs typeface="Times New Roman" pitchFamily="18" charset="0"/>
              </a:rPr>
              <a:t>Its incurrence (“ownership”) </a:t>
            </a:r>
            <a:r>
              <a:rPr lang="en-US" sz="2800" dirty="0">
                <a:cs typeface="Times New Roman" pitchFamily="18" charset="0"/>
              </a:rPr>
              <a:t>is based on a </a:t>
            </a:r>
            <a:r>
              <a:rPr lang="en-US" sz="2800" i="1" dirty="0">
                <a:cs typeface="Times New Roman" pitchFamily="18" charset="0"/>
              </a:rPr>
              <a:t>past</a:t>
            </a:r>
            <a:r>
              <a:rPr lang="en-US" sz="2800" dirty="0">
                <a:cs typeface="Times New Roman" pitchFamily="18" charset="0"/>
              </a:rPr>
              <a:t> transaction or event.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3) It has a probable future economic </a:t>
            </a:r>
            <a:r>
              <a:rPr lang="en-US" sz="2800" u="sng" dirty="0">
                <a:cs typeface="Times New Roman" pitchFamily="18" charset="0"/>
              </a:rPr>
              <a:t>sacrifice</a:t>
            </a:r>
            <a:r>
              <a:rPr lang="en-US" sz="28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Equity is the residual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914400"/>
          </a:xfrm>
        </p:spPr>
        <p:txBody>
          <a:bodyPr/>
          <a:lstStyle/>
          <a:p>
            <a:r>
              <a:rPr lang="en-US" sz="4000" dirty="0" smtClean="0"/>
              <a:t>Starbucks</a:t>
            </a:r>
            <a:endParaRPr lang="en-US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4940"/>
            <a:ext cx="8077200" cy="297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4AB2-878E-47B3-99C2-A69A0DDA1B4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001000" cy="65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54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dirty="0"/>
              <a:t>The income </a:t>
            </a:r>
            <a:r>
              <a:rPr lang="en-US" dirty="0" smtClean="0"/>
              <a:t>statement - Flows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0678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SzPct val="100000"/>
              <a:buNone/>
              <a:tabLst>
                <a:tab pos="1028700" algn="l"/>
                <a:tab pos="1943100" algn="l"/>
              </a:tabLst>
            </a:pPr>
            <a:r>
              <a:rPr lang="en-US" b="1" dirty="0" smtClean="0"/>
              <a:t>The </a:t>
            </a:r>
            <a:r>
              <a:rPr lang="en-US" b="1" dirty="0"/>
              <a:t>income statement is report of the operating performance of a firm during a period of time.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SzPct val="100000"/>
              <a:tabLst>
                <a:tab pos="1028700" algn="l"/>
                <a:tab pos="1943100" algn="l"/>
              </a:tabLst>
            </a:pPr>
            <a:r>
              <a:rPr lang="en-US" b="1" dirty="0" smtClean="0"/>
              <a:t>Revenue:</a:t>
            </a:r>
            <a:r>
              <a:rPr lang="en-US" dirty="0"/>
              <a:t> </a:t>
            </a:r>
            <a:r>
              <a:rPr lang="en-US" dirty="0" smtClean="0"/>
              <a:t>Inflow </a:t>
            </a:r>
            <a:r>
              <a:rPr lang="en-US" dirty="0"/>
              <a:t>of assets or reduction of liabilities </a:t>
            </a:r>
            <a:r>
              <a:rPr lang="en-US" dirty="0" smtClean="0"/>
              <a:t>from providing </a:t>
            </a:r>
            <a:r>
              <a:rPr lang="en-US" dirty="0"/>
              <a:t>good or service in the normal </a:t>
            </a:r>
            <a:r>
              <a:rPr lang="en-US" dirty="0" smtClean="0"/>
              <a:t>operation </a:t>
            </a:r>
            <a:r>
              <a:rPr lang="en-US" dirty="0"/>
              <a:t>of the business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SzPct val="100000"/>
              <a:tabLst>
                <a:tab pos="1028700" algn="l"/>
                <a:tab pos="1943100" algn="l"/>
              </a:tabLst>
            </a:pPr>
            <a:r>
              <a:rPr lang="en-US" b="1" dirty="0" smtClean="0"/>
              <a:t>Expenses</a:t>
            </a:r>
            <a:r>
              <a:rPr lang="en-US" b="1" dirty="0"/>
              <a:t>: </a:t>
            </a:r>
            <a:r>
              <a:rPr lang="en-US" dirty="0" smtClean="0"/>
              <a:t>Outflow </a:t>
            </a:r>
            <a:r>
              <a:rPr lang="en-US" dirty="0"/>
              <a:t>of assets or increase in </a:t>
            </a:r>
            <a:r>
              <a:rPr lang="en-US" dirty="0" smtClean="0"/>
              <a:t>liabilities </a:t>
            </a:r>
            <a:r>
              <a:rPr lang="en-US" dirty="0"/>
              <a:t>from </a:t>
            </a:r>
            <a:r>
              <a:rPr lang="en-US" dirty="0" smtClean="0"/>
              <a:t>providing </a:t>
            </a:r>
            <a:r>
              <a:rPr lang="en-US" dirty="0"/>
              <a:t>good or service in the </a:t>
            </a:r>
            <a:r>
              <a:rPr lang="en-US" dirty="0" smtClean="0"/>
              <a:t>normal operation </a:t>
            </a:r>
            <a:r>
              <a:rPr lang="en-US" dirty="0"/>
              <a:t>of the business</a:t>
            </a:r>
          </a:p>
          <a:p>
            <a:pPr marL="228600" indent="-228600">
              <a:lnSpc>
                <a:spcPct val="90000"/>
              </a:lnSpc>
              <a:spcBef>
                <a:spcPct val="30000"/>
              </a:spcBef>
              <a:buSzPct val="100000"/>
              <a:tabLst>
                <a:tab pos="1028700" algn="l"/>
                <a:tab pos="1943100" algn="l"/>
              </a:tabLst>
            </a:pPr>
            <a:r>
              <a:rPr lang="en-US" b="1" dirty="0" smtClean="0"/>
              <a:t>Gain/Loss: </a:t>
            </a:r>
            <a:r>
              <a:rPr lang="en-US" dirty="0" smtClean="0"/>
              <a:t>Net </a:t>
            </a:r>
            <a:r>
              <a:rPr lang="en-US" dirty="0"/>
              <a:t>change in assets and liabilities from </a:t>
            </a:r>
            <a:r>
              <a:rPr lang="en-US" dirty="0" smtClean="0"/>
              <a:t>a nonrecurring</a:t>
            </a:r>
            <a:r>
              <a:rPr lang="en-US" dirty="0"/>
              <a:t>, nonoperational activity</a:t>
            </a:r>
            <a:br>
              <a:rPr lang="en-US" dirty="0"/>
            </a:br>
            <a:endParaRPr lang="en-US" dirty="0" smtClean="0"/>
          </a:p>
          <a:p>
            <a:pPr marL="0" indent="0">
              <a:lnSpc>
                <a:spcPct val="90000"/>
              </a:lnSpc>
              <a:spcBef>
                <a:spcPct val="30000"/>
              </a:spcBef>
              <a:buSzPct val="100000"/>
              <a:buNone/>
              <a:tabLst>
                <a:tab pos="1028700" algn="l"/>
                <a:tab pos="1943100" algn="l"/>
              </a:tabLst>
            </a:pPr>
            <a:r>
              <a:rPr lang="en-US" b="1" dirty="0" smtClean="0"/>
              <a:t>Net </a:t>
            </a:r>
            <a:r>
              <a:rPr lang="en-US" b="1" dirty="0"/>
              <a:t>Income  </a:t>
            </a:r>
            <a:r>
              <a:rPr lang="en-US" dirty="0" smtClean="0"/>
              <a:t>=</a:t>
            </a:r>
            <a:r>
              <a:rPr lang="en-US" dirty="0"/>
              <a:t>	Revenue - Expenses + Gains - Losses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55C7-8773-4A99-98AE-112441DD38A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476</Words>
  <Application>Microsoft Office PowerPoint</Application>
  <PresentationFormat>On-screen Show (4:3)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Session 2 An overview of financial accounting</vt:lpstr>
      <vt:lpstr>What is accounting?</vt:lpstr>
      <vt:lpstr>Financial Accounting System</vt:lpstr>
      <vt:lpstr>What’s in financial accounting?</vt:lpstr>
      <vt:lpstr>The balance sheet – Levels </vt:lpstr>
      <vt:lpstr>More formal definition</vt:lpstr>
      <vt:lpstr>Starbucks</vt:lpstr>
      <vt:lpstr>PowerPoint Presentation</vt:lpstr>
      <vt:lpstr>The income statement - Flows</vt:lpstr>
      <vt:lpstr>PowerPoint Presentation</vt:lpstr>
      <vt:lpstr>Statement of cash flows</vt:lpstr>
      <vt:lpstr>PowerPoint Presentation</vt:lpstr>
      <vt:lpstr>Statement of Shareholder’s equity</vt:lpstr>
      <vt:lpstr>Connections among the four financial statements</vt:lpstr>
      <vt:lpstr>Accounting Assumptions</vt:lpstr>
    </vt:vector>
  </TitlesOfParts>
  <Company>UCLA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 An overview of financial accounting</dc:title>
  <dc:creator>daboody</dc:creator>
  <cp:lastModifiedBy>daboody</cp:lastModifiedBy>
  <cp:revision>101</cp:revision>
  <dcterms:created xsi:type="dcterms:W3CDTF">2002-09-27T23:13:37Z</dcterms:created>
  <dcterms:modified xsi:type="dcterms:W3CDTF">2018-07-09T20:45:30Z</dcterms:modified>
</cp:coreProperties>
</file>