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6" r:id="rId2"/>
    <p:sldId id="311" r:id="rId3"/>
    <p:sldId id="331" r:id="rId4"/>
    <p:sldId id="332" r:id="rId5"/>
    <p:sldId id="333" r:id="rId6"/>
    <p:sldId id="334" r:id="rId7"/>
    <p:sldId id="258" r:id="rId8"/>
    <p:sldId id="259" r:id="rId9"/>
    <p:sldId id="291" r:id="rId10"/>
    <p:sldId id="312" r:id="rId11"/>
    <p:sldId id="314" r:id="rId12"/>
    <p:sldId id="315" r:id="rId13"/>
    <p:sldId id="316" r:id="rId14"/>
    <p:sldId id="325" r:id="rId15"/>
    <p:sldId id="261" r:id="rId16"/>
    <p:sldId id="295" r:id="rId17"/>
    <p:sldId id="326" r:id="rId18"/>
    <p:sldId id="327" r:id="rId19"/>
    <p:sldId id="329" r:id="rId20"/>
    <p:sldId id="299" r:id="rId21"/>
    <p:sldId id="328" r:id="rId22"/>
    <p:sldId id="330" r:id="rId23"/>
    <p:sldId id="296" r:id="rId24"/>
    <p:sldId id="294" r:id="rId25"/>
    <p:sldId id="285" r:id="rId26"/>
    <p:sldId id="321" r:id="rId27"/>
    <p:sldId id="322" r:id="rId28"/>
    <p:sldId id="323" r:id="rId29"/>
    <p:sldId id="324" r:id="rId30"/>
    <p:sldId id="319" r:id="rId31"/>
    <p:sldId id="320" r:id="rId32"/>
  </p:sldIdLst>
  <p:sldSz cx="9144000" cy="6858000" type="screen4x3"/>
  <p:notesSz cx="6858000" cy="9144000"/>
  <p:defaultTextStyle>
    <a:defPPr>
      <a:defRPr lang="en-US"/>
    </a:defPPr>
    <a:lvl1pPr algn="l" rtl="0" fontAlgn="base">
      <a:spcBef>
        <a:spcPct val="0"/>
      </a:spcBef>
      <a:spcAft>
        <a:spcPct val="0"/>
      </a:spcAft>
      <a:defRPr sz="4400" kern="1200">
        <a:solidFill>
          <a:schemeClr val="hlink"/>
        </a:solidFill>
        <a:latin typeface="Times New Roman" pitchFamily="18" charset="0"/>
        <a:ea typeface="+mn-ea"/>
        <a:cs typeface="+mn-cs"/>
      </a:defRPr>
    </a:lvl1pPr>
    <a:lvl2pPr marL="457200" algn="l" rtl="0" fontAlgn="base">
      <a:spcBef>
        <a:spcPct val="0"/>
      </a:spcBef>
      <a:spcAft>
        <a:spcPct val="0"/>
      </a:spcAft>
      <a:defRPr sz="4400" kern="1200">
        <a:solidFill>
          <a:schemeClr val="hlink"/>
        </a:solidFill>
        <a:latin typeface="Times New Roman" pitchFamily="18" charset="0"/>
        <a:ea typeface="+mn-ea"/>
        <a:cs typeface="+mn-cs"/>
      </a:defRPr>
    </a:lvl2pPr>
    <a:lvl3pPr marL="914400" algn="l" rtl="0" fontAlgn="base">
      <a:spcBef>
        <a:spcPct val="0"/>
      </a:spcBef>
      <a:spcAft>
        <a:spcPct val="0"/>
      </a:spcAft>
      <a:defRPr sz="4400" kern="1200">
        <a:solidFill>
          <a:schemeClr val="hlink"/>
        </a:solidFill>
        <a:latin typeface="Times New Roman" pitchFamily="18" charset="0"/>
        <a:ea typeface="+mn-ea"/>
        <a:cs typeface="+mn-cs"/>
      </a:defRPr>
    </a:lvl3pPr>
    <a:lvl4pPr marL="1371600" algn="l" rtl="0" fontAlgn="base">
      <a:spcBef>
        <a:spcPct val="0"/>
      </a:spcBef>
      <a:spcAft>
        <a:spcPct val="0"/>
      </a:spcAft>
      <a:defRPr sz="4400" kern="1200">
        <a:solidFill>
          <a:schemeClr val="hlink"/>
        </a:solidFill>
        <a:latin typeface="Times New Roman" pitchFamily="18" charset="0"/>
        <a:ea typeface="+mn-ea"/>
        <a:cs typeface="+mn-cs"/>
      </a:defRPr>
    </a:lvl4pPr>
    <a:lvl5pPr marL="1828800" algn="l" rtl="0" fontAlgn="base">
      <a:spcBef>
        <a:spcPct val="0"/>
      </a:spcBef>
      <a:spcAft>
        <a:spcPct val="0"/>
      </a:spcAft>
      <a:defRPr sz="4400" kern="1200">
        <a:solidFill>
          <a:schemeClr val="hlink"/>
        </a:solidFill>
        <a:latin typeface="Times New Roman" pitchFamily="18" charset="0"/>
        <a:ea typeface="+mn-ea"/>
        <a:cs typeface="+mn-cs"/>
      </a:defRPr>
    </a:lvl5pPr>
    <a:lvl6pPr marL="2286000" algn="l" defTabSz="914400" rtl="0" eaLnBrk="1" latinLnBrk="0" hangingPunct="1">
      <a:defRPr sz="4400" kern="1200">
        <a:solidFill>
          <a:schemeClr val="hlink"/>
        </a:solidFill>
        <a:latin typeface="Times New Roman" pitchFamily="18" charset="0"/>
        <a:ea typeface="+mn-ea"/>
        <a:cs typeface="+mn-cs"/>
      </a:defRPr>
    </a:lvl6pPr>
    <a:lvl7pPr marL="2743200" algn="l" defTabSz="914400" rtl="0" eaLnBrk="1" latinLnBrk="0" hangingPunct="1">
      <a:defRPr sz="4400" kern="1200">
        <a:solidFill>
          <a:schemeClr val="hlink"/>
        </a:solidFill>
        <a:latin typeface="Times New Roman" pitchFamily="18" charset="0"/>
        <a:ea typeface="+mn-ea"/>
        <a:cs typeface="+mn-cs"/>
      </a:defRPr>
    </a:lvl7pPr>
    <a:lvl8pPr marL="3200400" algn="l" defTabSz="914400" rtl="0" eaLnBrk="1" latinLnBrk="0" hangingPunct="1">
      <a:defRPr sz="4400" kern="1200">
        <a:solidFill>
          <a:schemeClr val="hlink"/>
        </a:solidFill>
        <a:latin typeface="Times New Roman" pitchFamily="18" charset="0"/>
        <a:ea typeface="+mn-ea"/>
        <a:cs typeface="+mn-cs"/>
      </a:defRPr>
    </a:lvl8pPr>
    <a:lvl9pPr marL="3657600" algn="l" defTabSz="914400" rtl="0" eaLnBrk="1" latinLnBrk="0" hangingPunct="1">
      <a:defRPr sz="4400" kern="1200">
        <a:solidFill>
          <a:schemeClr val="hlink"/>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016" autoAdjust="0"/>
    <p:restoredTop sz="90929"/>
  </p:normalViewPr>
  <p:slideViewPr>
    <p:cSldViewPr>
      <p:cViewPr varScale="1">
        <p:scale>
          <a:sx n="78" d="100"/>
          <a:sy n="78" d="100"/>
        </p:scale>
        <p:origin x="336"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2048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048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048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2048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4085DF79-DE03-49E0-83C2-8DDBC9F09A04}" type="slidenum">
              <a:rPr lang="en-US"/>
              <a:pPr>
                <a:defRPr/>
              </a:pPr>
              <a:t>‹#›</a:t>
            </a:fld>
            <a:endParaRPr lang="en-US"/>
          </a:p>
        </p:txBody>
      </p:sp>
    </p:spTree>
    <p:extLst>
      <p:ext uri="{BB962C8B-B14F-4D97-AF65-F5344CB8AC3E}">
        <p14:creationId xmlns:p14="http://schemas.microsoft.com/office/powerpoint/2010/main" val="38259763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Slide Image Placeholder 1"/>
          <p:cNvSpPr>
            <a:spLocks noGrp="1" noRot="1" noChangeAspect="1"/>
          </p:cNvSpPr>
          <p:nvPr>
            <p:ph type="sldImg"/>
          </p:nvPr>
        </p:nvSpPr>
        <p:spPr>
          <a:ln/>
        </p:spPr>
      </p:sp>
      <p:sp>
        <p:nvSpPr>
          <p:cNvPr id="22530" name="Notes Placeholder 2"/>
          <p:cNvSpPr>
            <a:spLocks noGrp="1"/>
          </p:cNvSpPr>
          <p:nvPr>
            <p:ph type="body" idx="1"/>
          </p:nvPr>
        </p:nvSpPr>
        <p:spPr>
          <a:noFill/>
          <a:ln/>
        </p:spPr>
        <p:txBody>
          <a:bodyPr/>
          <a:lstStyle/>
          <a:p>
            <a:endParaRPr lang="en-US" smtClean="0"/>
          </a:p>
        </p:txBody>
      </p:sp>
      <p:sp>
        <p:nvSpPr>
          <p:cNvPr id="22531" name="Slide Number Placeholder 3"/>
          <p:cNvSpPr>
            <a:spLocks noGrp="1"/>
          </p:cNvSpPr>
          <p:nvPr>
            <p:ph type="sldNum" sz="quarter" idx="5"/>
          </p:nvPr>
        </p:nvSpPr>
        <p:spPr>
          <a:noFill/>
        </p:spPr>
        <p:txBody>
          <a:bodyPr/>
          <a:lstStyle/>
          <a:p>
            <a:fld id="{C31CC7ED-D78B-45A1-8210-97DAA6939F06}" type="slidenum">
              <a:rPr lang="en-US" smtClean="0"/>
              <a:pPr/>
              <a:t>4</a:t>
            </a:fld>
            <a:endParaRPr lang="en-US" smtClean="0"/>
          </a:p>
        </p:txBody>
      </p:sp>
    </p:spTree>
    <p:extLst>
      <p:ext uri="{BB962C8B-B14F-4D97-AF65-F5344CB8AC3E}">
        <p14:creationId xmlns:p14="http://schemas.microsoft.com/office/powerpoint/2010/main" val="3684082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Slide Image Placeholder 1"/>
          <p:cNvSpPr>
            <a:spLocks noGrp="1" noRot="1" noChangeAspect="1"/>
          </p:cNvSpPr>
          <p:nvPr>
            <p:ph type="sldImg"/>
          </p:nvPr>
        </p:nvSpPr>
        <p:spPr>
          <a:ln/>
        </p:spPr>
      </p:sp>
      <p:sp>
        <p:nvSpPr>
          <p:cNvPr id="24578" name="Notes Placeholder 2"/>
          <p:cNvSpPr>
            <a:spLocks noGrp="1"/>
          </p:cNvSpPr>
          <p:nvPr>
            <p:ph type="body" idx="1"/>
          </p:nvPr>
        </p:nvSpPr>
        <p:spPr>
          <a:noFill/>
          <a:ln/>
        </p:spPr>
        <p:txBody>
          <a:bodyPr/>
          <a:lstStyle/>
          <a:p>
            <a:endParaRPr lang="en-US" smtClean="0"/>
          </a:p>
        </p:txBody>
      </p:sp>
      <p:sp>
        <p:nvSpPr>
          <p:cNvPr id="24579" name="Slide Number Placeholder 3"/>
          <p:cNvSpPr>
            <a:spLocks noGrp="1"/>
          </p:cNvSpPr>
          <p:nvPr>
            <p:ph type="sldNum" sz="quarter" idx="5"/>
          </p:nvPr>
        </p:nvSpPr>
        <p:spPr>
          <a:noFill/>
        </p:spPr>
        <p:txBody>
          <a:bodyPr/>
          <a:lstStyle/>
          <a:p>
            <a:fld id="{17BA1C99-DB99-4794-B29C-EB4DE1F620F6}" type="slidenum">
              <a:rPr lang="en-US" smtClean="0"/>
              <a:pPr/>
              <a:t>5</a:t>
            </a:fld>
            <a:endParaRPr lang="en-US" smtClean="0"/>
          </a:p>
        </p:txBody>
      </p:sp>
    </p:spTree>
    <p:extLst>
      <p:ext uri="{BB962C8B-B14F-4D97-AF65-F5344CB8AC3E}">
        <p14:creationId xmlns:p14="http://schemas.microsoft.com/office/powerpoint/2010/main" val="791274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791FD4A-0E0E-4907-A34E-80ACB3F43D23}" type="slidenum">
              <a:rPr lang="en-US" smtClean="0"/>
              <a:pPr>
                <a:defRPr/>
              </a:pPr>
              <a:t>‹#›</a:t>
            </a:fld>
            <a:endParaRPr lang="en-US"/>
          </a:p>
        </p:txBody>
      </p:sp>
    </p:spTree>
    <p:extLst>
      <p:ext uri="{BB962C8B-B14F-4D97-AF65-F5344CB8AC3E}">
        <p14:creationId xmlns:p14="http://schemas.microsoft.com/office/powerpoint/2010/main" val="39455583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C5F8CA7-A664-4529-AAFC-9C8ABF3B95FA}" type="slidenum">
              <a:rPr lang="en-US" smtClean="0"/>
              <a:pPr>
                <a:defRPr/>
              </a:pPr>
              <a:t>‹#›</a:t>
            </a:fld>
            <a:endParaRPr lang="en-US"/>
          </a:p>
        </p:txBody>
      </p:sp>
    </p:spTree>
    <p:extLst>
      <p:ext uri="{BB962C8B-B14F-4D97-AF65-F5344CB8AC3E}">
        <p14:creationId xmlns:p14="http://schemas.microsoft.com/office/powerpoint/2010/main" val="1933652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2809584-4F52-490D-9F53-BBBC85018211}" type="slidenum">
              <a:rPr lang="en-US" smtClean="0"/>
              <a:pPr>
                <a:defRPr/>
              </a:pPr>
              <a:t>‹#›</a:t>
            </a:fld>
            <a:endParaRPr lang="en-US"/>
          </a:p>
        </p:txBody>
      </p:sp>
    </p:spTree>
    <p:extLst>
      <p:ext uri="{BB962C8B-B14F-4D97-AF65-F5344CB8AC3E}">
        <p14:creationId xmlns:p14="http://schemas.microsoft.com/office/powerpoint/2010/main" val="16842471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F95FA55-A14A-402A-82CA-20D13EFA8C9F}" type="slidenum">
              <a:rPr lang="en-US" smtClean="0"/>
              <a:pPr>
                <a:defRPr/>
              </a:pPr>
              <a:t>‹#›</a:t>
            </a:fld>
            <a:endParaRPr lang="en-US"/>
          </a:p>
        </p:txBody>
      </p:sp>
    </p:spTree>
    <p:extLst>
      <p:ext uri="{BB962C8B-B14F-4D97-AF65-F5344CB8AC3E}">
        <p14:creationId xmlns:p14="http://schemas.microsoft.com/office/powerpoint/2010/main" val="164968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F1E8203-0D21-4AF8-83F3-26AC508DC46D}" type="slidenum">
              <a:rPr lang="en-US" smtClean="0"/>
              <a:pPr>
                <a:defRPr/>
              </a:pPr>
              <a:t>‹#›</a:t>
            </a:fld>
            <a:endParaRPr lang="en-US"/>
          </a:p>
        </p:txBody>
      </p:sp>
    </p:spTree>
    <p:extLst>
      <p:ext uri="{BB962C8B-B14F-4D97-AF65-F5344CB8AC3E}">
        <p14:creationId xmlns:p14="http://schemas.microsoft.com/office/powerpoint/2010/main" val="252211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58DA5F74-48C3-4F58-A109-B20A2147AA27}" type="slidenum">
              <a:rPr lang="en-US" smtClean="0"/>
              <a:pPr>
                <a:defRPr/>
              </a:pPr>
              <a:t>‹#›</a:t>
            </a:fld>
            <a:endParaRPr lang="en-US"/>
          </a:p>
        </p:txBody>
      </p:sp>
    </p:spTree>
    <p:extLst>
      <p:ext uri="{BB962C8B-B14F-4D97-AF65-F5344CB8AC3E}">
        <p14:creationId xmlns:p14="http://schemas.microsoft.com/office/powerpoint/2010/main" val="4236751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B62F1680-0C1B-4BAE-B64F-7C06B23BABEA}" type="slidenum">
              <a:rPr lang="en-US" smtClean="0"/>
              <a:pPr>
                <a:defRPr/>
              </a:pPr>
              <a:t>‹#›</a:t>
            </a:fld>
            <a:endParaRPr lang="en-US"/>
          </a:p>
        </p:txBody>
      </p:sp>
    </p:spTree>
    <p:extLst>
      <p:ext uri="{BB962C8B-B14F-4D97-AF65-F5344CB8AC3E}">
        <p14:creationId xmlns:p14="http://schemas.microsoft.com/office/powerpoint/2010/main" val="580879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FABB56F6-4774-44D8-9352-BC1B6CA12825}" type="slidenum">
              <a:rPr lang="en-US" smtClean="0"/>
              <a:pPr>
                <a:defRPr/>
              </a:pPr>
              <a:t>‹#›</a:t>
            </a:fld>
            <a:endParaRPr lang="en-US"/>
          </a:p>
        </p:txBody>
      </p:sp>
    </p:spTree>
    <p:extLst>
      <p:ext uri="{BB962C8B-B14F-4D97-AF65-F5344CB8AC3E}">
        <p14:creationId xmlns:p14="http://schemas.microsoft.com/office/powerpoint/2010/main" val="2564434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4432B6AB-64EF-4AE0-B4EB-E4A38DD38CAD}" type="slidenum">
              <a:rPr lang="en-US" smtClean="0"/>
              <a:pPr>
                <a:defRPr/>
              </a:pPr>
              <a:t>‹#›</a:t>
            </a:fld>
            <a:endParaRPr lang="en-US"/>
          </a:p>
        </p:txBody>
      </p:sp>
    </p:spTree>
    <p:extLst>
      <p:ext uri="{BB962C8B-B14F-4D97-AF65-F5344CB8AC3E}">
        <p14:creationId xmlns:p14="http://schemas.microsoft.com/office/powerpoint/2010/main" val="18973358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4F5FC891-9F32-44C0-A26B-DA782038B6B1}" type="slidenum">
              <a:rPr lang="en-US" smtClean="0"/>
              <a:pPr>
                <a:defRPr/>
              </a:pPr>
              <a:t>‹#›</a:t>
            </a:fld>
            <a:endParaRPr lang="en-US"/>
          </a:p>
        </p:txBody>
      </p:sp>
    </p:spTree>
    <p:extLst>
      <p:ext uri="{BB962C8B-B14F-4D97-AF65-F5344CB8AC3E}">
        <p14:creationId xmlns:p14="http://schemas.microsoft.com/office/powerpoint/2010/main" val="3021490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90EC0DDB-3D3F-4E33-BE7A-466F1C617F0D}" type="slidenum">
              <a:rPr lang="en-US" smtClean="0"/>
              <a:pPr>
                <a:defRPr/>
              </a:pPr>
              <a:t>‹#›</a:t>
            </a:fld>
            <a:endParaRPr lang="en-US"/>
          </a:p>
        </p:txBody>
      </p:sp>
    </p:spTree>
    <p:extLst>
      <p:ext uri="{BB962C8B-B14F-4D97-AF65-F5344CB8AC3E}">
        <p14:creationId xmlns:p14="http://schemas.microsoft.com/office/powerpoint/2010/main" val="3081471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515FF66C-2CFF-464C-9F77-10E76BD85DB9}" type="slidenum">
              <a:rPr lang="en-US" smtClean="0"/>
              <a:pPr>
                <a:defRPr/>
              </a:pPr>
              <a:t>‹#›</a:t>
            </a:fld>
            <a:endParaRPr lang="en-US"/>
          </a:p>
        </p:txBody>
      </p:sp>
    </p:spTree>
    <p:extLst>
      <p:ext uri="{BB962C8B-B14F-4D97-AF65-F5344CB8AC3E}">
        <p14:creationId xmlns:p14="http://schemas.microsoft.com/office/powerpoint/2010/main" val="15579686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6.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package" Target="../embeddings/Microsoft_Word_Document1.docx"/></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oleObject" Target="../embeddings/oleObject3.bin"/><Relationship Id="rId7" Type="http://schemas.openxmlformats.org/officeDocument/2006/relationships/package" Target="../embeddings/Microsoft_Word_Document3.docx"/><Relationship Id="rId2" Type="http://schemas.openxmlformats.org/officeDocument/2006/relationships/slideLayout" Target="../slideLayouts/slideLayout6.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4.emf"/><Relationship Id="rId4" Type="http://schemas.openxmlformats.org/officeDocument/2006/relationships/package" Target="../embeddings/Microsoft_Word_Document2.docx"/></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7.xml"/><Relationship Id="rId5" Type="http://schemas.openxmlformats.org/officeDocument/2006/relationships/image" Target="../media/image9.emf"/><Relationship Id="rId4" Type="http://schemas.openxmlformats.org/officeDocument/2006/relationships/image" Target="../media/image8.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7.xml"/><Relationship Id="rId4" Type="http://schemas.openxmlformats.org/officeDocument/2006/relationships/image" Target="../media/image12.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ctrTitle"/>
          </p:nvPr>
        </p:nvSpPr>
        <p:spPr>
          <a:xfrm>
            <a:off x="685800" y="457200"/>
            <a:ext cx="8077200" cy="2819400"/>
          </a:xfrm>
        </p:spPr>
        <p:txBody>
          <a:bodyPr/>
          <a:lstStyle/>
          <a:p>
            <a:pPr eaLnBrk="1" hangingPunct="1"/>
            <a:r>
              <a:rPr lang="en-US" dirty="0" smtClean="0">
                <a:solidFill>
                  <a:schemeClr val="tx1"/>
                </a:solidFill>
              </a:rPr>
              <a:t>Sessions 5 &amp; 6</a:t>
            </a:r>
            <a:br>
              <a:rPr lang="en-US" dirty="0" smtClean="0">
                <a:solidFill>
                  <a:schemeClr val="tx1"/>
                </a:solidFill>
              </a:rPr>
            </a:br>
            <a:r>
              <a:rPr lang="en-US" dirty="0" smtClean="0">
                <a:solidFill>
                  <a:schemeClr val="tx1"/>
                </a:solidFill>
              </a:rPr>
              <a:t>The Statement of Cash Flows</a:t>
            </a:r>
          </a:p>
        </p:txBody>
      </p:sp>
      <p:sp>
        <p:nvSpPr>
          <p:cNvPr id="14338" name="Slide Number Placeholder 2"/>
          <p:cNvSpPr>
            <a:spLocks noGrp="1"/>
          </p:cNvSpPr>
          <p:nvPr>
            <p:ph type="sldNum" sz="quarter" idx="12"/>
          </p:nvPr>
        </p:nvSpPr>
        <p:spPr>
          <a:noFill/>
        </p:spPr>
        <p:txBody>
          <a:bodyPr/>
          <a:lstStyle/>
          <a:p>
            <a:fld id="{753FC344-DC01-4AC1-A908-B8180F3E32D9}" type="slidenum">
              <a:rPr lang="en-US" smtClean="0"/>
              <a:pPr/>
              <a:t>1</a:t>
            </a:fld>
            <a:endParaRPr lang="en-US"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5800" y="0"/>
            <a:ext cx="7772400" cy="1143000"/>
          </a:xfrm>
        </p:spPr>
        <p:txBody>
          <a:bodyPr/>
          <a:lstStyle/>
          <a:p>
            <a:r>
              <a:rPr lang="en-US" dirty="0" smtClean="0"/>
              <a:t>Calculating operating cash flows</a:t>
            </a:r>
            <a:endParaRPr lang="en-US" dirty="0"/>
          </a:p>
        </p:txBody>
      </p:sp>
      <p:sp>
        <p:nvSpPr>
          <p:cNvPr id="2" name="Slide Number Placeholder 1"/>
          <p:cNvSpPr>
            <a:spLocks noGrp="1"/>
          </p:cNvSpPr>
          <p:nvPr>
            <p:ph type="sldNum" sz="quarter" idx="12"/>
          </p:nvPr>
        </p:nvSpPr>
        <p:spPr/>
        <p:txBody>
          <a:bodyPr/>
          <a:lstStyle/>
          <a:p>
            <a:fld id="{CFEFCF7E-18A1-4C69-AB32-562E04F3D2E0}" type="slidenum">
              <a:rPr lang="en-US" smtClean="0"/>
              <a:t>10</a:t>
            </a:fld>
            <a:endParaRPr lang="en-US" dirty="0"/>
          </a:p>
        </p:txBody>
      </p:sp>
      <p:sp>
        <p:nvSpPr>
          <p:cNvPr id="11" name="Rectangle 3"/>
          <p:cNvSpPr txBox="1">
            <a:spLocks noChangeArrowheads="1"/>
          </p:cNvSpPr>
          <p:nvPr/>
        </p:nvSpPr>
        <p:spPr>
          <a:xfrm>
            <a:off x="152400" y="1143000"/>
            <a:ext cx="8839200" cy="5410200"/>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buFontTx/>
              <a:buNone/>
            </a:pPr>
            <a:endParaRPr lang="en-US" b="1" dirty="0" smtClean="0">
              <a:solidFill>
                <a:schemeClr val="accent2"/>
              </a:solidFill>
            </a:endParaRPr>
          </a:p>
          <a:p>
            <a:pPr>
              <a:buFontTx/>
              <a:buNone/>
            </a:pPr>
            <a:r>
              <a:rPr lang="en-US" sz="2800" b="1" dirty="0" smtClean="0">
                <a:solidFill>
                  <a:schemeClr val="accent2"/>
                </a:solidFill>
              </a:rPr>
              <a:t>Direct method</a:t>
            </a:r>
          </a:p>
          <a:p>
            <a:pPr>
              <a:buFontTx/>
              <a:buNone/>
            </a:pPr>
            <a:r>
              <a:rPr lang="en-US" sz="2800" dirty="0" smtClean="0"/>
              <a:t>Identify each cash transaction and separate those that belong in CFO.</a:t>
            </a:r>
          </a:p>
          <a:p>
            <a:pPr lvl="1">
              <a:buFont typeface="Arial" panose="020B0604020202020204" pitchFamily="34" charset="0"/>
              <a:buChar char="•"/>
            </a:pPr>
            <a:r>
              <a:rPr lang="en-US" sz="2800" dirty="0" smtClean="0"/>
              <a:t>Complicated if firm has many transactions in a fiscal period</a:t>
            </a:r>
          </a:p>
          <a:p>
            <a:pPr lvl="1">
              <a:buFont typeface="Arial" panose="020B0604020202020204" pitchFamily="34" charset="0"/>
              <a:buChar char="•"/>
            </a:pPr>
            <a:r>
              <a:rPr lang="en-US" sz="2800" dirty="0" smtClean="0"/>
              <a:t>Not used by many companies</a:t>
            </a:r>
          </a:p>
          <a:p>
            <a:pPr lvl="1">
              <a:buFont typeface="Arial" panose="020B0604020202020204" pitchFamily="34" charset="0"/>
              <a:buChar char="•"/>
            </a:pPr>
            <a:endParaRPr lang="en-US" sz="2800" dirty="0" smtClean="0"/>
          </a:p>
          <a:p>
            <a:pPr marL="457200" lvl="1" indent="0">
              <a:buFont typeface="Arial" panose="020B0604020202020204" pitchFamily="34" charset="0"/>
              <a:buNone/>
            </a:pPr>
            <a:endParaRPr lang="en-US" sz="2800" dirty="0" smtClean="0"/>
          </a:p>
          <a:p>
            <a:pPr>
              <a:buFontTx/>
              <a:buNone/>
            </a:pPr>
            <a:r>
              <a:rPr lang="en-US" sz="2800" b="1" dirty="0" smtClean="0">
                <a:solidFill>
                  <a:schemeClr val="accent2"/>
                </a:solidFill>
              </a:rPr>
              <a:t>Indirect method </a:t>
            </a:r>
          </a:p>
          <a:p>
            <a:pPr>
              <a:buFontTx/>
              <a:buNone/>
            </a:pPr>
            <a:r>
              <a:rPr lang="en-US" sz="2800" dirty="0" smtClean="0"/>
              <a:t>Starts with Net Income (from I/S) and reconciles Net Income to CFO. </a:t>
            </a:r>
          </a:p>
          <a:p>
            <a:pPr lvl="1">
              <a:buFont typeface="Arial" panose="020B0604020202020204" pitchFamily="34" charset="0"/>
              <a:buChar char="•"/>
            </a:pPr>
            <a:r>
              <a:rPr lang="en-US" sz="2800" dirty="0" smtClean="0"/>
              <a:t>Simpler for companies with more complex operations</a:t>
            </a:r>
          </a:p>
          <a:p>
            <a:pPr lvl="1">
              <a:buFont typeface="Arial" panose="020B0604020202020204" pitchFamily="34" charset="0"/>
              <a:buChar char="•"/>
            </a:pPr>
            <a:r>
              <a:rPr lang="en-US" sz="2800" dirty="0" smtClean="0"/>
              <a:t>Highlights differences between Net Income and CFO.</a:t>
            </a:r>
          </a:p>
        </p:txBody>
      </p:sp>
    </p:spTree>
    <p:extLst>
      <p:ext uri="{BB962C8B-B14F-4D97-AF65-F5344CB8AC3E}">
        <p14:creationId xmlns:p14="http://schemas.microsoft.com/office/powerpoint/2010/main" val="3856139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Example of Direct Method CFO: Arden Group</a:t>
            </a:r>
            <a:endParaRPr lang="en-US" dirty="0">
              <a:solidFill>
                <a:srgbClr val="FF0000"/>
              </a:solidFill>
            </a:endParaRPr>
          </a:p>
        </p:txBody>
      </p:sp>
      <p:sp>
        <p:nvSpPr>
          <p:cNvPr id="2" name="Slide Number Placeholder 1"/>
          <p:cNvSpPr>
            <a:spLocks noGrp="1"/>
          </p:cNvSpPr>
          <p:nvPr>
            <p:ph type="sldNum" sz="quarter" idx="12"/>
          </p:nvPr>
        </p:nvSpPr>
        <p:spPr/>
        <p:txBody>
          <a:bodyPr/>
          <a:lstStyle/>
          <a:p>
            <a:fld id="{CFEFCF7E-18A1-4C69-AB32-562E04F3D2E0}" type="slidenum">
              <a:rPr lang="en-US" smtClean="0"/>
              <a:t>11</a:t>
            </a:fld>
            <a:endParaRPr lang="en-US" dirty="0"/>
          </a:p>
        </p:txBody>
      </p:sp>
      <p:graphicFrame>
        <p:nvGraphicFramePr>
          <p:cNvPr id="11" name="Object 10"/>
          <p:cNvGraphicFramePr>
            <a:graphicFrameLocks noChangeAspect="1"/>
          </p:cNvGraphicFramePr>
          <p:nvPr>
            <p:extLst>
              <p:ext uri="{D42A27DB-BD31-4B8C-83A1-F6EECF244321}">
                <p14:modId xmlns:p14="http://schemas.microsoft.com/office/powerpoint/2010/main" val="3585441921"/>
              </p:ext>
            </p:extLst>
          </p:nvPr>
        </p:nvGraphicFramePr>
        <p:xfrm>
          <a:off x="719137" y="2209800"/>
          <a:ext cx="7315200" cy="3793556"/>
        </p:xfrm>
        <a:graphic>
          <a:graphicData uri="http://schemas.openxmlformats.org/presentationml/2006/ole">
            <mc:AlternateContent xmlns:mc="http://schemas.openxmlformats.org/markup-compatibility/2006">
              <mc:Choice xmlns:v="urn:schemas-microsoft-com:vml" Requires="v">
                <p:oleObj spid="_x0000_s44063" name="Document" r:id="rId4" imgW="6149813" imgH="3189535" progId="Word.Document.12">
                  <p:embed/>
                </p:oleObj>
              </mc:Choice>
              <mc:Fallback>
                <p:oleObj name="Document" r:id="rId4" imgW="6149813" imgH="3189535" progId="Word.Document.12">
                  <p:embed/>
                  <p:pic>
                    <p:nvPicPr>
                      <p:cNvPr id="0" name=""/>
                      <p:cNvPicPr/>
                      <p:nvPr/>
                    </p:nvPicPr>
                    <p:blipFill>
                      <a:blip r:embed="rId5"/>
                      <a:stretch>
                        <a:fillRect/>
                      </a:stretch>
                    </p:blipFill>
                    <p:spPr>
                      <a:xfrm>
                        <a:off x="719137" y="2209800"/>
                        <a:ext cx="7315200" cy="3793556"/>
                      </a:xfrm>
                      <a:prstGeom prst="rect">
                        <a:avLst/>
                      </a:prstGeom>
                    </p:spPr>
                  </p:pic>
                </p:oleObj>
              </mc:Fallback>
            </mc:AlternateContent>
          </a:graphicData>
        </a:graphic>
      </p:graphicFrame>
    </p:spTree>
    <p:extLst>
      <p:ext uri="{BB962C8B-B14F-4D97-AF65-F5344CB8AC3E}">
        <p14:creationId xmlns:p14="http://schemas.microsoft.com/office/powerpoint/2010/main" val="6468222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5800" y="0"/>
            <a:ext cx="7772400" cy="609600"/>
          </a:xfrm>
        </p:spPr>
        <p:txBody>
          <a:bodyPr/>
          <a:lstStyle/>
          <a:p>
            <a:r>
              <a:rPr lang="en-US" dirty="0" smtClean="0"/>
              <a:t>Indirect method </a:t>
            </a:r>
            <a:endParaRPr lang="en-US" dirty="0"/>
          </a:p>
        </p:txBody>
      </p:sp>
      <p:sp>
        <p:nvSpPr>
          <p:cNvPr id="2" name="Slide Number Placeholder 1"/>
          <p:cNvSpPr>
            <a:spLocks noGrp="1"/>
          </p:cNvSpPr>
          <p:nvPr>
            <p:ph type="sldNum" sz="quarter" idx="12"/>
          </p:nvPr>
        </p:nvSpPr>
        <p:spPr/>
        <p:txBody>
          <a:bodyPr/>
          <a:lstStyle/>
          <a:p>
            <a:fld id="{CFEFCF7E-18A1-4C69-AB32-562E04F3D2E0}" type="slidenum">
              <a:rPr lang="en-US" smtClean="0"/>
              <a:t>12</a:t>
            </a:fld>
            <a:endParaRPr lang="en-US" dirty="0"/>
          </a:p>
        </p:txBody>
      </p:sp>
      <p:sp>
        <p:nvSpPr>
          <p:cNvPr id="13" name="Rectangle 3"/>
          <p:cNvSpPr txBox="1">
            <a:spLocks noChangeArrowheads="1"/>
          </p:cNvSpPr>
          <p:nvPr/>
        </p:nvSpPr>
        <p:spPr>
          <a:xfrm>
            <a:off x="152400" y="609600"/>
            <a:ext cx="8763000" cy="6096000"/>
          </a:xfrm>
          <a:prstGeom prst="rect">
            <a:avLst/>
          </a:prstGeom>
        </p:spPr>
        <p:txBody>
          <a:bodyPr vert="horz" lIns="91440" tIns="45720" rIns="91440" bIns="45720" rtlCol="0">
            <a:normAutofit fontScale="92500" lnSpcReduction="20000"/>
          </a:bodyPr>
          <a:lstStyle>
            <a:lvl1pPr marL="342900" indent="-3429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80000"/>
              </a:lnSpc>
              <a:buFontTx/>
              <a:buNone/>
            </a:pPr>
            <a:r>
              <a:rPr lang="en-US" sz="3000" dirty="0" smtClean="0"/>
              <a:t>Starts with Net Income (NI) and makes the following </a:t>
            </a:r>
            <a:r>
              <a:rPr lang="en-US" sz="3000" u="sng" dirty="0" smtClean="0"/>
              <a:t>adjustments</a:t>
            </a:r>
            <a:r>
              <a:rPr lang="en-US" sz="3000" dirty="0" smtClean="0"/>
              <a:t>:</a:t>
            </a:r>
          </a:p>
          <a:p>
            <a:pPr>
              <a:lnSpc>
                <a:spcPct val="80000"/>
              </a:lnSpc>
              <a:buFontTx/>
              <a:buNone/>
            </a:pPr>
            <a:endParaRPr lang="en-US" sz="1600" dirty="0" smtClean="0"/>
          </a:p>
          <a:p>
            <a:pPr>
              <a:lnSpc>
                <a:spcPct val="80000"/>
              </a:lnSpc>
              <a:spcAft>
                <a:spcPts val="600"/>
              </a:spcAft>
              <a:buSzPct val="100000"/>
              <a:buFont typeface="Garamond" pitchFamily="18" charset="0"/>
              <a:buAutoNum type="arabicPeriod"/>
            </a:pPr>
            <a:r>
              <a:rPr lang="en-US" dirty="0" smtClean="0"/>
              <a:t> </a:t>
            </a:r>
            <a:r>
              <a:rPr lang="en-US" sz="2800" dirty="0" smtClean="0"/>
              <a:t>Remove items included in NI that </a:t>
            </a:r>
            <a:r>
              <a:rPr lang="en-US" sz="2800" dirty="0" smtClean="0">
                <a:solidFill>
                  <a:srgbClr val="C00000"/>
                </a:solidFill>
              </a:rPr>
              <a:t>never have a cash flow effect</a:t>
            </a:r>
            <a:endParaRPr lang="en-US" sz="2800" dirty="0" smtClean="0">
              <a:solidFill>
                <a:srgbClr val="CC3300"/>
              </a:solidFill>
            </a:endParaRPr>
          </a:p>
          <a:p>
            <a:pPr lvl="1">
              <a:lnSpc>
                <a:spcPct val="80000"/>
              </a:lnSpc>
              <a:spcAft>
                <a:spcPts val="600"/>
              </a:spcAft>
            </a:pPr>
            <a:r>
              <a:rPr lang="en-US" sz="2800" u="sng" dirty="0" smtClean="0"/>
              <a:t>Add</a:t>
            </a:r>
            <a:r>
              <a:rPr lang="en-US" sz="2800" dirty="0" smtClean="0"/>
              <a:t> </a:t>
            </a:r>
            <a:r>
              <a:rPr lang="en-US" sz="2800" b="1" dirty="0" smtClean="0">
                <a:solidFill>
                  <a:srgbClr val="CC3300"/>
                </a:solidFill>
              </a:rPr>
              <a:t>non-cash expenses</a:t>
            </a:r>
            <a:r>
              <a:rPr lang="en-US" sz="2800" dirty="0" smtClean="0"/>
              <a:t> (e.g., depreciation)</a:t>
            </a:r>
          </a:p>
          <a:p>
            <a:pPr>
              <a:lnSpc>
                <a:spcPct val="80000"/>
              </a:lnSpc>
            </a:pPr>
            <a:endParaRPr lang="en-US" sz="2800" dirty="0" smtClean="0"/>
          </a:p>
          <a:p>
            <a:pPr>
              <a:lnSpc>
                <a:spcPct val="80000"/>
              </a:lnSpc>
              <a:spcAft>
                <a:spcPts val="600"/>
              </a:spcAft>
              <a:buSzPct val="100000"/>
              <a:buFont typeface="Garamond" pitchFamily="18" charset="0"/>
              <a:buAutoNum type="arabicPeriod" startAt="2"/>
            </a:pPr>
            <a:r>
              <a:rPr lang="en-US" sz="2800" dirty="0" smtClean="0"/>
              <a:t> Adjust for </a:t>
            </a:r>
            <a:r>
              <a:rPr lang="en-US" sz="2800" dirty="0" smtClean="0">
                <a:solidFill>
                  <a:srgbClr val="C00000"/>
                </a:solidFill>
              </a:rPr>
              <a:t>changes in operating assets and liabilities</a:t>
            </a:r>
            <a:endParaRPr lang="en-US" sz="2800" dirty="0" smtClean="0"/>
          </a:p>
          <a:p>
            <a:pPr lvl="1">
              <a:lnSpc>
                <a:spcPct val="80000"/>
              </a:lnSpc>
              <a:spcAft>
                <a:spcPts val="600"/>
              </a:spcAft>
            </a:pPr>
            <a:r>
              <a:rPr lang="en-US" sz="2800" dirty="0" smtClean="0"/>
              <a:t>Subtract net change in current assets other than cash</a:t>
            </a:r>
          </a:p>
          <a:p>
            <a:pPr marL="457200" lvl="1" indent="0">
              <a:lnSpc>
                <a:spcPct val="80000"/>
              </a:lnSpc>
              <a:spcAft>
                <a:spcPts val="600"/>
              </a:spcAft>
              <a:buNone/>
            </a:pPr>
            <a:r>
              <a:rPr lang="en-US" sz="2800" dirty="0"/>
              <a:t>	</a:t>
            </a:r>
            <a:r>
              <a:rPr lang="en-US" sz="2800" dirty="0" smtClean="0"/>
              <a:t>(e.g., AR, Inventory, pre-paid rent)</a:t>
            </a:r>
          </a:p>
          <a:p>
            <a:pPr lvl="1">
              <a:lnSpc>
                <a:spcPct val="80000"/>
              </a:lnSpc>
              <a:spcAft>
                <a:spcPts val="600"/>
              </a:spcAft>
            </a:pPr>
            <a:r>
              <a:rPr lang="en-US" sz="2800" dirty="0" smtClean="0"/>
              <a:t>Add net change in current liabilities</a:t>
            </a:r>
          </a:p>
          <a:p>
            <a:pPr marL="457200" lvl="1" indent="0">
              <a:lnSpc>
                <a:spcPct val="80000"/>
              </a:lnSpc>
              <a:spcAft>
                <a:spcPts val="600"/>
              </a:spcAft>
              <a:buNone/>
            </a:pPr>
            <a:r>
              <a:rPr lang="en-US" sz="2800" dirty="0"/>
              <a:t>	</a:t>
            </a:r>
            <a:r>
              <a:rPr lang="en-US" sz="2800" dirty="0" smtClean="0"/>
              <a:t>(e.g., AP, Unearned revenue, Interest payable, Tax payable,…)</a:t>
            </a:r>
          </a:p>
          <a:p>
            <a:pPr lvl="1">
              <a:lnSpc>
                <a:spcPct val="80000"/>
              </a:lnSpc>
            </a:pPr>
            <a:endParaRPr lang="en-US" sz="2800" dirty="0" smtClean="0"/>
          </a:p>
          <a:p>
            <a:pPr>
              <a:lnSpc>
                <a:spcPct val="80000"/>
              </a:lnSpc>
              <a:spcAft>
                <a:spcPts val="600"/>
              </a:spcAft>
              <a:buSzPct val="100000"/>
              <a:buFont typeface="Garamond" pitchFamily="18" charset="0"/>
              <a:buAutoNum type="arabicPeriod" startAt="3"/>
            </a:pPr>
            <a:r>
              <a:rPr lang="en-US" sz="2800" dirty="0" smtClean="0"/>
              <a:t> Subtract (add back)</a:t>
            </a:r>
            <a:r>
              <a:rPr lang="en-US" sz="2800" dirty="0" smtClean="0">
                <a:solidFill>
                  <a:srgbClr val="CC3300"/>
                </a:solidFill>
              </a:rPr>
              <a:t> </a:t>
            </a:r>
            <a:r>
              <a:rPr lang="en-US" sz="2800" dirty="0">
                <a:solidFill>
                  <a:srgbClr val="C00000"/>
                </a:solidFill>
              </a:rPr>
              <a:t>n</a:t>
            </a:r>
            <a:r>
              <a:rPr lang="en-US" sz="2800" dirty="0" smtClean="0">
                <a:solidFill>
                  <a:srgbClr val="C00000"/>
                </a:solidFill>
              </a:rPr>
              <a:t>on-operating gains (losses) included in NI </a:t>
            </a:r>
            <a:endParaRPr lang="en-US" sz="2800" dirty="0" smtClean="0"/>
          </a:p>
          <a:p>
            <a:pPr lvl="1">
              <a:lnSpc>
                <a:spcPct val="80000"/>
              </a:lnSpc>
              <a:buSzPct val="100000"/>
              <a:buFont typeface="Arial" panose="020B0604020202020204" pitchFamily="34" charset="0"/>
              <a:buNone/>
            </a:pPr>
            <a:r>
              <a:rPr lang="en-US" sz="2800" dirty="0" smtClean="0"/>
              <a:t>- For example, the gain/loss from sale of property</a:t>
            </a:r>
          </a:p>
        </p:txBody>
      </p:sp>
    </p:spTree>
    <p:extLst>
      <p:ext uri="{BB962C8B-B14F-4D97-AF65-F5344CB8AC3E}">
        <p14:creationId xmlns:p14="http://schemas.microsoft.com/office/powerpoint/2010/main" val="4038097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85800" y="228600"/>
            <a:ext cx="7772400" cy="838200"/>
          </a:xfrm>
        </p:spPr>
        <p:txBody>
          <a:bodyPr/>
          <a:lstStyle/>
          <a:p>
            <a:r>
              <a:rPr lang="en-US" dirty="0" smtClean="0"/>
              <a:t>Indirect method - </a:t>
            </a:r>
            <a:r>
              <a:rPr lang="en-US" dirty="0" err="1" smtClean="0"/>
              <a:t>Walmart</a:t>
            </a:r>
            <a:r>
              <a:rPr lang="en-US" dirty="0" smtClean="0"/>
              <a:t> </a:t>
            </a:r>
            <a:endParaRPr lang="en-US" dirty="0"/>
          </a:p>
        </p:txBody>
      </p:sp>
      <p:sp>
        <p:nvSpPr>
          <p:cNvPr id="2" name="Slide Number Placeholder 1"/>
          <p:cNvSpPr>
            <a:spLocks noGrp="1"/>
          </p:cNvSpPr>
          <p:nvPr>
            <p:ph type="sldNum" sz="quarter" idx="12"/>
          </p:nvPr>
        </p:nvSpPr>
        <p:spPr/>
        <p:txBody>
          <a:bodyPr/>
          <a:lstStyle/>
          <a:p>
            <a:fld id="{CFEFCF7E-18A1-4C69-AB32-562E04F3D2E0}" type="slidenum">
              <a:rPr lang="en-US" smtClean="0"/>
              <a:t>13</a:t>
            </a:fld>
            <a:endParaRPr lang="en-US" dirty="0"/>
          </a:p>
        </p:txBody>
      </p:sp>
      <p:pic>
        <p:nvPicPr>
          <p:cNvPr id="14" name="Picture 13" descr="Screen Shot 2014-10-21 at 4.22.59 P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295400"/>
            <a:ext cx="9144000" cy="4575875"/>
          </a:xfrm>
          <a:prstGeom prst="rect">
            <a:avLst/>
          </a:prstGeom>
        </p:spPr>
      </p:pic>
    </p:spTree>
    <p:extLst>
      <p:ext uri="{BB962C8B-B14F-4D97-AF65-F5344CB8AC3E}">
        <p14:creationId xmlns:p14="http://schemas.microsoft.com/office/powerpoint/2010/main" val="23841228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76201" y="0"/>
            <a:ext cx="8903304" cy="1116012"/>
          </a:xfrm>
        </p:spPr>
        <p:txBody>
          <a:bodyPr/>
          <a:lstStyle/>
          <a:p>
            <a:r>
              <a:rPr lang="en-US" dirty="0"/>
              <a:t>Preparing </a:t>
            </a:r>
            <a:r>
              <a:rPr lang="en-US" dirty="0" smtClean="0"/>
              <a:t>cash </a:t>
            </a:r>
            <a:r>
              <a:rPr lang="en-US" dirty="0"/>
              <a:t>flows from operations</a:t>
            </a:r>
          </a:p>
        </p:txBody>
      </p:sp>
      <p:sp>
        <p:nvSpPr>
          <p:cNvPr id="2" name="Slide Number Placeholder 1"/>
          <p:cNvSpPr>
            <a:spLocks noGrp="1"/>
          </p:cNvSpPr>
          <p:nvPr>
            <p:ph type="sldNum" sz="quarter" idx="12"/>
          </p:nvPr>
        </p:nvSpPr>
        <p:spPr/>
        <p:txBody>
          <a:bodyPr/>
          <a:lstStyle/>
          <a:p>
            <a:fld id="{CFEFCF7E-18A1-4C69-AB32-562E04F3D2E0}" type="slidenum">
              <a:rPr lang="en-US" smtClean="0"/>
              <a:t>14</a:t>
            </a:fld>
            <a:endParaRPr lang="en-US" dirty="0"/>
          </a:p>
        </p:txBody>
      </p:sp>
      <p:sp>
        <p:nvSpPr>
          <p:cNvPr id="10" name="Content Placeholder 3"/>
          <p:cNvSpPr txBox="1">
            <a:spLocks/>
          </p:cNvSpPr>
          <p:nvPr/>
        </p:nvSpPr>
        <p:spPr>
          <a:xfrm>
            <a:off x="152400" y="1116012"/>
            <a:ext cx="8827105" cy="5132388"/>
          </a:xfrm>
          <a:prstGeom prst="rect">
            <a:avLst/>
          </a:prstGeom>
        </p:spPr>
        <p:txBody>
          <a:bodyPr/>
          <a:lstStyle>
            <a:lvl1pPr marL="342900" indent="-3429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sz="2400" dirty="0"/>
              <a:t>Consider the partial balance sheets and income statement </a:t>
            </a:r>
            <a:r>
              <a:rPr lang="en-US" sz="2400" dirty="0" smtClean="0"/>
              <a:t>of Cash</a:t>
            </a:r>
            <a:r>
              <a:rPr lang="en-US" sz="2400" dirty="0"/>
              <a:t>-We-</a:t>
            </a:r>
            <a:r>
              <a:rPr lang="en-US" sz="2400" dirty="0" smtClean="0"/>
              <a:t>Need Co.:</a:t>
            </a:r>
            <a:endParaRPr lang="en-US" sz="2400" dirty="0"/>
          </a:p>
          <a:p>
            <a:pPr marL="0" indent="0">
              <a:buNone/>
            </a:pPr>
            <a:endParaRPr lang="en-US" sz="1800" dirty="0"/>
          </a:p>
        </p:txBody>
      </p:sp>
      <p:graphicFrame>
        <p:nvGraphicFramePr>
          <p:cNvPr id="12" name="Object 11"/>
          <p:cNvGraphicFramePr>
            <a:graphicFrameLocks noChangeAspect="1"/>
          </p:cNvGraphicFramePr>
          <p:nvPr>
            <p:extLst>
              <p:ext uri="{D42A27DB-BD31-4B8C-83A1-F6EECF244321}">
                <p14:modId xmlns:p14="http://schemas.microsoft.com/office/powerpoint/2010/main" val="1793879232"/>
              </p:ext>
            </p:extLst>
          </p:nvPr>
        </p:nvGraphicFramePr>
        <p:xfrm>
          <a:off x="0" y="1981200"/>
          <a:ext cx="9767947" cy="2449511"/>
        </p:xfrm>
        <a:graphic>
          <a:graphicData uri="http://schemas.openxmlformats.org/presentationml/2006/ole">
            <mc:AlternateContent xmlns:mc="http://schemas.openxmlformats.org/markup-compatibility/2006">
              <mc:Choice xmlns:v="urn:schemas-microsoft-com:vml" Requires="v">
                <p:oleObj spid="_x0000_s45098" name="Document" r:id="rId4" imgW="5956300" imgH="1422400" progId="Word.Document.12">
                  <p:embed/>
                </p:oleObj>
              </mc:Choice>
              <mc:Fallback>
                <p:oleObj name="Document" r:id="rId4" imgW="5956300" imgH="1422400" progId="Word.Document.12">
                  <p:embed/>
                  <p:pic>
                    <p:nvPicPr>
                      <p:cNvPr id="0" name=""/>
                      <p:cNvPicPr/>
                      <p:nvPr/>
                    </p:nvPicPr>
                    <p:blipFill>
                      <a:blip r:embed="rId5"/>
                      <a:stretch>
                        <a:fillRect/>
                      </a:stretch>
                    </p:blipFill>
                    <p:spPr>
                      <a:xfrm>
                        <a:off x="0" y="1981200"/>
                        <a:ext cx="9767947" cy="2449511"/>
                      </a:xfrm>
                      <a:prstGeom prst="rect">
                        <a:avLst/>
                      </a:prstGeom>
                    </p:spPr>
                  </p:pic>
                </p:oleObj>
              </mc:Fallback>
            </mc:AlternateContent>
          </a:graphicData>
        </a:graphic>
      </p:graphicFrame>
      <p:graphicFrame>
        <p:nvGraphicFramePr>
          <p:cNvPr id="13" name="Object 12"/>
          <p:cNvGraphicFramePr>
            <a:graphicFrameLocks noChangeAspect="1"/>
          </p:cNvGraphicFramePr>
          <p:nvPr>
            <p:extLst>
              <p:ext uri="{D42A27DB-BD31-4B8C-83A1-F6EECF244321}">
                <p14:modId xmlns:p14="http://schemas.microsoft.com/office/powerpoint/2010/main" val="4205340169"/>
              </p:ext>
            </p:extLst>
          </p:nvPr>
        </p:nvGraphicFramePr>
        <p:xfrm>
          <a:off x="304800" y="4038600"/>
          <a:ext cx="8305800" cy="2209800"/>
        </p:xfrm>
        <a:graphic>
          <a:graphicData uri="http://schemas.openxmlformats.org/presentationml/2006/ole">
            <mc:AlternateContent xmlns:mc="http://schemas.openxmlformats.org/markup-compatibility/2006">
              <mc:Choice xmlns:v="urn:schemas-microsoft-com:vml" Requires="v">
                <p:oleObj spid="_x0000_s45099" name="Document" r:id="rId7" imgW="5956300" imgH="1231900" progId="Word.Document.12">
                  <p:embed/>
                </p:oleObj>
              </mc:Choice>
              <mc:Fallback>
                <p:oleObj name="Document" r:id="rId7" imgW="5956300" imgH="1231900" progId="Word.Document.12">
                  <p:embed/>
                  <p:pic>
                    <p:nvPicPr>
                      <p:cNvPr id="0" name=""/>
                      <p:cNvPicPr/>
                      <p:nvPr/>
                    </p:nvPicPr>
                    <p:blipFill>
                      <a:blip r:embed="rId8"/>
                      <a:stretch>
                        <a:fillRect/>
                      </a:stretch>
                    </p:blipFill>
                    <p:spPr>
                      <a:xfrm>
                        <a:off x="304800" y="4038600"/>
                        <a:ext cx="8305800" cy="2209800"/>
                      </a:xfrm>
                      <a:prstGeom prst="rect">
                        <a:avLst/>
                      </a:prstGeom>
                    </p:spPr>
                  </p:pic>
                </p:oleObj>
              </mc:Fallback>
            </mc:AlternateContent>
          </a:graphicData>
        </a:graphic>
      </p:graphicFrame>
    </p:spTree>
    <p:extLst>
      <p:ext uri="{BB962C8B-B14F-4D97-AF65-F5344CB8AC3E}">
        <p14:creationId xmlns:p14="http://schemas.microsoft.com/office/powerpoint/2010/main" val="41798333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a:xfrm>
            <a:off x="304800" y="152400"/>
            <a:ext cx="8839200" cy="1143000"/>
          </a:xfrm>
        </p:spPr>
        <p:txBody>
          <a:bodyPr/>
          <a:lstStyle/>
          <a:p>
            <a:pPr eaLnBrk="1" hangingPunct="1"/>
            <a:r>
              <a:rPr lang="en-US" dirty="0"/>
              <a:t>C</a:t>
            </a:r>
            <a:r>
              <a:rPr lang="en-US" dirty="0" smtClean="0"/>
              <a:t>ash flow from operations: The direct method</a:t>
            </a:r>
          </a:p>
        </p:txBody>
      </p:sp>
      <p:sp>
        <p:nvSpPr>
          <p:cNvPr id="45058" name="Rectangle 3"/>
          <p:cNvSpPr>
            <a:spLocks noGrp="1" noChangeArrowheads="1"/>
          </p:cNvSpPr>
          <p:nvPr>
            <p:ph idx="1"/>
          </p:nvPr>
        </p:nvSpPr>
        <p:spPr>
          <a:xfrm>
            <a:off x="228600" y="1295400"/>
            <a:ext cx="8763000" cy="5334000"/>
          </a:xfrm>
        </p:spPr>
        <p:txBody>
          <a:bodyPr/>
          <a:lstStyle/>
          <a:p>
            <a:pPr marL="457200" indent="-457200" eaLnBrk="1" hangingPunct="1">
              <a:lnSpc>
                <a:spcPct val="90000"/>
              </a:lnSpc>
            </a:pPr>
            <a:endParaRPr lang="en-US" sz="2000" dirty="0" smtClean="0">
              <a:cs typeface="Times New Roman" pitchFamily="18" charset="0"/>
            </a:endParaRPr>
          </a:p>
          <a:p>
            <a:pPr marL="0" indent="-400050" eaLnBrk="1" hangingPunct="1">
              <a:lnSpc>
                <a:spcPct val="90000"/>
              </a:lnSpc>
            </a:pPr>
            <a:r>
              <a:rPr lang="en-US" dirty="0" smtClean="0"/>
              <a:t>Cash collected from customers</a:t>
            </a:r>
          </a:p>
          <a:p>
            <a:pPr marL="742950" lvl="2" indent="-342900" eaLnBrk="1" hangingPunct="1">
              <a:lnSpc>
                <a:spcPct val="90000"/>
              </a:lnSpc>
            </a:pPr>
            <a:r>
              <a:rPr lang="en-US" sz="2800" dirty="0" smtClean="0"/>
              <a:t>In accrual accounting a firm records revenues from sales for both cash sales and credit sales.</a:t>
            </a:r>
          </a:p>
          <a:p>
            <a:pPr marL="742950" lvl="2" indent="-342900" eaLnBrk="1" hangingPunct="1">
              <a:lnSpc>
                <a:spcPct val="90000"/>
              </a:lnSpc>
            </a:pPr>
            <a:r>
              <a:rPr lang="en-US" sz="2800" dirty="0" smtClean="0"/>
              <a:t>Furthermore, revenue is only recognized when the product / service has been provided.</a:t>
            </a:r>
          </a:p>
          <a:p>
            <a:pPr marL="742950" lvl="2" indent="-342900" eaLnBrk="1" hangingPunct="1">
              <a:lnSpc>
                <a:spcPct val="90000"/>
              </a:lnSpc>
            </a:pPr>
            <a:r>
              <a:rPr lang="en-US" sz="2800" dirty="0" smtClean="0"/>
              <a:t>Hence, we need to account for ∆A/R and ∆D/R </a:t>
            </a:r>
          </a:p>
          <a:p>
            <a:pPr marL="742950" lvl="2" indent="-342900" eaLnBrk="1" hangingPunct="1">
              <a:lnSpc>
                <a:spcPct val="90000"/>
              </a:lnSpc>
            </a:pPr>
            <a:endParaRPr lang="en-US" sz="2800" dirty="0"/>
          </a:p>
          <a:p>
            <a:pPr marL="457200" lvl="1" indent="-457200" eaLnBrk="1" hangingPunct="1">
              <a:lnSpc>
                <a:spcPct val="90000"/>
              </a:lnSpc>
              <a:buFont typeface="Arial" panose="020B0604020202020204" pitchFamily="34" charset="0"/>
              <a:buChar char="•"/>
            </a:pPr>
            <a:r>
              <a:rPr lang="en-US" sz="3200" dirty="0" smtClean="0"/>
              <a:t>Let us explain it in three ways</a:t>
            </a:r>
          </a:p>
        </p:txBody>
      </p:sp>
      <p:sp>
        <p:nvSpPr>
          <p:cNvPr id="45061" name="Slide Number Placeholder 6"/>
          <p:cNvSpPr>
            <a:spLocks noGrp="1"/>
          </p:cNvSpPr>
          <p:nvPr>
            <p:ph type="sldNum" sz="quarter" idx="12"/>
          </p:nvPr>
        </p:nvSpPr>
        <p:spPr>
          <a:noFill/>
        </p:spPr>
        <p:txBody>
          <a:bodyPr/>
          <a:lstStyle/>
          <a:p>
            <a:fld id="{A95AE479-FB53-415F-BCD2-C0473DD9BC15}" type="slidenum">
              <a:rPr lang="en-US" smtClean="0"/>
              <a:pPr/>
              <a:t>15</a:t>
            </a:fld>
            <a:endParaRPr lang="en-US"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p:cNvSpPr>
            <a:spLocks noGrp="1" noChangeArrowheads="1"/>
          </p:cNvSpPr>
          <p:nvPr>
            <p:ph type="title"/>
          </p:nvPr>
        </p:nvSpPr>
        <p:spPr>
          <a:xfrm>
            <a:off x="304800" y="152400"/>
            <a:ext cx="8839200" cy="762000"/>
          </a:xfrm>
        </p:spPr>
        <p:txBody>
          <a:bodyPr/>
          <a:lstStyle/>
          <a:p>
            <a:pPr eaLnBrk="1" hangingPunct="1"/>
            <a:r>
              <a:rPr lang="en-US" dirty="0" smtClean="0"/>
              <a:t>Journal entry</a:t>
            </a:r>
          </a:p>
        </p:txBody>
      </p:sp>
      <p:sp>
        <p:nvSpPr>
          <p:cNvPr id="20482" name="Rectangle 3"/>
          <p:cNvSpPr>
            <a:spLocks noGrp="1" noChangeArrowheads="1"/>
          </p:cNvSpPr>
          <p:nvPr>
            <p:ph idx="1"/>
          </p:nvPr>
        </p:nvSpPr>
        <p:spPr>
          <a:xfrm>
            <a:off x="228600" y="990600"/>
            <a:ext cx="8610600" cy="5638800"/>
          </a:xfrm>
        </p:spPr>
        <p:txBody>
          <a:bodyPr/>
          <a:lstStyle/>
          <a:p>
            <a:pPr marL="457200" indent="-457200" eaLnBrk="1" hangingPunct="1">
              <a:lnSpc>
                <a:spcPct val="90000"/>
              </a:lnSpc>
            </a:pPr>
            <a:endParaRPr lang="en-US" sz="2000" dirty="0" smtClean="0">
              <a:cs typeface="Times New Roman" pitchFamily="18" charset="0"/>
            </a:endParaRPr>
          </a:p>
          <a:p>
            <a:pPr marL="342900" lvl="1" indent="-342900" eaLnBrk="1" hangingPunct="1">
              <a:lnSpc>
                <a:spcPct val="90000"/>
              </a:lnSpc>
              <a:buFontTx/>
              <a:buChar char="•"/>
            </a:pPr>
            <a:r>
              <a:rPr lang="en-US" b="1" dirty="0" smtClean="0"/>
              <a:t>Journal entry: </a:t>
            </a:r>
            <a:r>
              <a:rPr lang="en-US" dirty="0" smtClean="0"/>
              <a:t>we know three things</a:t>
            </a:r>
          </a:p>
          <a:p>
            <a:pPr marL="742950" lvl="2" indent="-342900" eaLnBrk="1" hangingPunct="1">
              <a:lnSpc>
                <a:spcPct val="90000"/>
              </a:lnSpc>
            </a:pPr>
            <a:r>
              <a:rPr lang="en-US" sz="2800" dirty="0" smtClean="0"/>
              <a:t>Accounts receivable increased by 20</a:t>
            </a:r>
          </a:p>
          <a:p>
            <a:pPr marL="742950" lvl="2" indent="-342900" eaLnBrk="1" hangingPunct="1">
              <a:lnSpc>
                <a:spcPct val="90000"/>
              </a:lnSpc>
            </a:pPr>
            <a:r>
              <a:rPr lang="en-US" sz="2800" dirty="0" smtClean="0"/>
              <a:t>Deferred revenue decreased by 20</a:t>
            </a:r>
          </a:p>
          <a:p>
            <a:pPr marL="742950" lvl="2" indent="-342900" eaLnBrk="1" hangingPunct="1">
              <a:lnSpc>
                <a:spcPct val="90000"/>
              </a:lnSpc>
            </a:pPr>
            <a:r>
              <a:rPr lang="en-US" sz="2800" dirty="0" smtClean="0"/>
              <a:t>Sales revenues increased by 500</a:t>
            </a:r>
          </a:p>
          <a:p>
            <a:pPr marL="742950" lvl="2" indent="-342900" eaLnBrk="1" hangingPunct="1">
              <a:lnSpc>
                <a:spcPct val="90000"/>
              </a:lnSpc>
            </a:pPr>
            <a:r>
              <a:rPr lang="en-US" sz="2800" dirty="0" smtClean="0"/>
              <a:t>Cash: unknown.</a:t>
            </a:r>
          </a:p>
          <a:p>
            <a:pPr marL="342900" lvl="1" indent="-342900" eaLnBrk="1" hangingPunct="1">
              <a:lnSpc>
                <a:spcPct val="90000"/>
              </a:lnSpc>
              <a:buFont typeface="Arial" charset="0"/>
              <a:buChar char="•"/>
            </a:pPr>
            <a:r>
              <a:rPr lang="en-US" dirty="0" smtClean="0"/>
              <a:t>Then we must have the following journal entry</a:t>
            </a:r>
          </a:p>
          <a:p>
            <a:pPr marL="742950" lvl="2" indent="-342900" eaLnBrk="1" hangingPunct="1">
              <a:lnSpc>
                <a:spcPct val="90000"/>
              </a:lnSpc>
              <a:buFontTx/>
              <a:buNone/>
            </a:pPr>
            <a:r>
              <a:rPr lang="en-US" sz="2800" dirty="0" smtClean="0"/>
              <a:t>		Accounts receivable	20</a:t>
            </a:r>
          </a:p>
          <a:p>
            <a:pPr marL="742950" lvl="2" indent="-342900" eaLnBrk="1" hangingPunct="1">
              <a:lnSpc>
                <a:spcPct val="90000"/>
              </a:lnSpc>
              <a:buFontTx/>
              <a:buNone/>
            </a:pPr>
            <a:r>
              <a:rPr lang="en-US" sz="2800" dirty="0"/>
              <a:t> </a:t>
            </a:r>
            <a:r>
              <a:rPr lang="en-US" sz="2800" dirty="0" smtClean="0"/>
              <a:t>     	Deferred revenue           20</a:t>
            </a:r>
          </a:p>
          <a:p>
            <a:pPr marL="742950" lvl="2" indent="-342900" eaLnBrk="1" hangingPunct="1">
              <a:lnSpc>
                <a:spcPct val="90000"/>
              </a:lnSpc>
              <a:buFontTx/>
              <a:buNone/>
            </a:pPr>
            <a:r>
              <a:rPr lang="en-US" sz="2800" dirty="0" smtClean="0"/>
              <a:t>		Cash				 X</a:t>
            </a:r>
          </a:p>
          <a:p>
            <a:pPr marL="1657350" lvl="4" indent="-342900" eaLnBrk="1" hangingPunct="1">
              <a:lnSpc>
                <a:spcPct val="90000"/>
              </a:lnSpc>
              <a:buFontTx/>
              <a:buNone/>
            </a:pPr>
            <a:r>
              <a:rPr lang="en-US" sz="2800" dirty="0" smtClean="0"/>
              <a:t>				Sales revenues	500</a:t>
            </a:r>
          </a:p>
          <a:p>
            <a:pPr marL="342900" lvl="1" indent="-342900" eaLnBrk="1" hangingPunct="1">
              <a:lnSpc>
                <a:spcPct val="90000"/>
              </a:lnSpc>
              <a:buFont typeface="Arial" charset="0"/>
              <a:buChar char="•"/>
            </a:pPr>
            <a:r>
              <a:rPr lang="en-US" sz="2800" dirty="0" smtClean="0"/>
              <a:t>So Cash must have increased by 460</a:t>
            </a:r>
          </a:p>
          <a:p>
            <a:pPr marL="1657350" lvl="4" indent="-342900" eaLnBrk="1" hangingPunct="1">
              <a:lnSpc>
                <a:spcPct val="90000"/>
              </a:lnSpc>
              <a:buFontTx/>
              <a:buNone/>
            </a:pPr>
            <a:endParaRPr lang="en-US" sz="2400" dirty="0" smtClean="0"/>
          </a:p>
          <a:p>
            <a:pPr marL="1657350" lvl="4" indent="-342900" eaLnBrk="1" hangingPunct="1">
              <a:lnSpc>
                <a:spcPct val="90000"/>
              </a:lnSpc>
              <a:buFontTx/>
              <a:buNone/>
            </a:pPr>
            <a:endParaRPr lang="en-US" sz="2400" dirty="0" smtClean="0"/>
          </a:p>
        </p:txBody>
      </p:sp>
      <p:sp>
        <p:nvSpPr>
          <p:cNvPr id="33795" name="Slide Number Placeholder 3"/>
          <p:cNvSpPr>
            <a:spLocks noGrp="1"/>
          </p:cNvSpPr>
          <p:nvPr>
            <p:ph type="sldNum" sz="quarter" idx="12"/>
          </p:nvPr>
        </p:nvSpPr>
        <p:spPr>
          <a:noFill/>
        </p:spPr>
        <p:txBody>
          <a:bodyPr/>
          <a:lstStyle/>
          <a:p>
            <a:fld id="{2A1ABFB4-A67A-4410-9783-366B2571DF30}" type="slidenum">
              <a:rPr lang="en-US" smtClean="0"/>
              <a:pPr/>
              <a:t>16</a:t>
            </a:fld>
            <a:endParaRPr lang="en-US"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a:xfrm>
            <a:off x="304800" y="152400"/>
            <a:ext cx="8839200" cy="1143000"/>
          </a:xfrm>
        </p:spPr>
        <p:txBody>
          <a:bodyPr/>
          <a:lstStyle/>
          <a:p>
            <a:pPr eaLnBrk="1" hangingPunct="1"/>
            <a:r>
              <a:rPr lang="en-US" b="1" dirty="0"/>
              <a:t>T account method</a:t>
            </a:r>
            <a:endParaRPr lang="en-US" dirty="0" smtClean="0"/>
          </a:p>
        </p:txBody>
      </p:sp>
      <p:sp>
        <p:nvSpPr>
          <p:cNvPr id="45058" name="Rectangle 3"/>
          <p:cNvSpPr>
            <a:spLocks noGrp="1" noChangeArrowheads="1"/>
          </p:cNvSpPr>
          <p:nvPr>
            <p:ph idx="1"/>
          </p:nvPr>
        </p:nvSpPr>
        <p:spPr>
          <a:xfrm>
            <a:off x="228600" y="1295400"/>
            <a:ext cx="8763000" cy="5334000"/>
          </a:xfrm>
        </p:spPr>
        <p:txBody>
          <a:bodyPr>
            <a:normAutofit/>
          </a:bodyPr>
          <a:lstStyle/>
          <a:p>
            <a:pPr marL="457200" indent="-457200" eaLnBrk="1" hangingPunct="1">
              <a:lnSpc>
                <a:spcPct val="90000"/>
              </a:lnSpc>
            </a:pPr>
            <a:endParaRPr lang="en-US" sz="2000" dirty="0" smtClean="0">
              <a:cs typeface="Times New Roman" pitchFamily="18" charset="0"/>
            </a:endParaRPr>
          </a:p>
          <a:p>
            <a:pPr marL="342900" lvl="1" indent="-342900" eaLnBrk="1" hangingPunct="1">
              <a:lnSpc>
                <a:spcPct val="90000"/>
              </a:lnSpc>
              <a:buFontTx/>
              <a:buChar char="•"/>
            </a:pPr>
            <a:r>
              <a:rPr lang="en-US" sz="2400" b="1" dirty="0" smtClean="0"/>
              <a:t>T account method.</a:t>
            </a:r>
          </a:p>
          <a:p>
            <a:pPr marL="742950" lvl="2" indent="-342900" eaLnBrk="1" hangingPunct="1">
              <a:lnSpc>
                <a:spcPct val="90000"/>
              </a:lnSpc>
            </a:pPr>
            <a:r>
              <a:rPr lang="en-US" sz="2400" dirty="0" smtClean="0"/>
              <a:t>Assume all sales are on credit, how much did we collet during the period?  Revenues - ∆A/R = 500-20 = 480</a:t>
            </a:r>
          </a:p>
          <a:p>
            <a:pPr marL="742950" lvl="2" indent="-342900" eaLnBrk="1" hangingPunct="1">
              <a:lnSpc>
                <a:spcPct val="90000"/>
              </a:lnSpc>
            </a:pPr>
            <a:r>
              <a:rPr lang="en-US" sz="2400" dirty="0" smtClean="0"/>
              <a:t>However, Deferred revenue decreased by 20.  That means that 20 of the revenue recognized this period did not come in cash (rather it was collected in the previous period) =&gt; cash revenues are 460.</a:t>
            </a:r>
          </a:p>
          <a:p>
            <a:pPr marL="400050" lvl="2" indent="0" eaLnBrk="1" hangingPunct="1">
              <a:lnSpc>
                <a:spcPct val="90000"/>
              </a:lnSpc>
              <a:buNone/>
            </a:pPr>
            <a:r>
              <a:rPr lang="en-US" sz="1600" dirty="0" smtClean="0"/>
              <a:t>                 </a:t>
            </a:r>
            <a:r>
              <a:rPr lang="en-US" sz="2000" dirty="0" smtClean="0"/>
              <a:t>A/R</a:t>
            </a:r>
            <a:r>
              <a:rPr lang="en-US" dirty="0" smtClean="0"/>
              <a:t>				          </a:t>
            </a:r>
            <a:r>
              <a:rPr lang="en-US" sz="2000" dirty="0" smtClean="0"/>
              <a:t>D/R</a:t>
            </a:r>
          </a:p>
          <a:p>
            <a:pPr marL="742950" lvl="2" indent="-342900" eaLnBrk="1" hangingPunct="1">
              <a:lnSpc>
                <a:spcPct val="90000"/>
              </a:lnSpc>
              <a:buFontTx/>
              <a:buNone/>
            </a:pPr>
            <a:endParaRPr lang="en-US" dirty="0" smtClean="0"/>
          </a:p>
          <a:p>
            <a:pPr marL="742950" lvl="2" indent="-342900" eaLnBrk="1" hangingPunct="1">
              <a:lnSpc>
                <a:spcPct val="90000"/>
              </a:lnSpc>
              <a:buFontTx/>
              <a:buNone/>
            </a:pPr>
            <a:r>
              <a:rPr lang="en-US" dirty="0" smtClean="0"/>
              <a:t>	BB             80					       BB 30</a:t>
            </a:r>
          </a:p>
          <a:p>
            <a:pPr marL="742950" lvl="2" indent="-342900" eaLnBrk="1" hangingPunct="1">
              <a:lnSpc>
                <a:spcPct val="90000"/>
              </a:lnSpc>
              <a:buFontTx/>
              <a:buNone/>
            </a:pPr>
            <a:r>
              <a:rPr lang="en-US" dirty="0" smtClean="0"/>
              <a:t>	Sales        500	 Collections ?               Revenue ?</a:t>
            </a:r>
          </a:p>
          <a:p>
            <a:pPr marL="742950" lvl="2" indent="-342900" eaLnBrk="1" hangingPunct="1">
              <a:lnSpc>
                <a:spcPct val="90000"/>
              </a:lnSpc>
              <a:buFontTx/>
              <a:buNone/>
            </a:pPr>
            <a:r>
              <a:rPr lang="en-US" dirty="0" smtClean="0"/>
              <a:t>	EB            100					        EB 10</a:t>
            </a:r>
          </a:p>
        </p:txBody>
      </p:sp>
      <p:sp>
        <p:nvSpPr>
          <p:cNvPr id="45061" name="Slide Number Placeholder 6"/>
          <p:cNvSpPr>
            <a:spLocks noGrp="1"/>
          </p:cNvSpPr>
          <p:nvPr>
            <p:ph type="sldNum" sz="quarter" idx="12"/>
          </p:nvPr>
        </p:nvSpPr>
        <p:spPr>
          <a:noFill/>
        </p:spPr>
        <p:txBody>
          <a:bodyPr/>
          <a:lstStyle/>
          <a:p>
            <a:fld id="{A95AE479-FB53-415F-BCD2-C0473DD9BC15}" type="slidenum">
              <a:rPr lang="en-US" smtClean="0"/>
              <a:pPr/>
              <a:t>17</a:t>
            </a:fld>
            <a:endParaRPr lang="en-US" smtClean="0"/>
          </a:p>
        </p:txBody>
      </p:sp>
      <p:cxnSp>
        <p:nvCxnSpPr>
          <p:cNvPr id="45059" name="Straight Connector 5"/>
          <p:cNvCxnSpPr>
            <a:cxnSpLocks noChangeShapeType="1"/>
          </p:cNvCxnSpPr>
          <p:nvPr/>
        </p:nvCxnSpPr>
        <p:spPr bwMode="auto">
          <a:xfrm>
            <a:off x="304800" y="4401065"/>
            <a:ext cx="2819400" cy="0"/>
          </a:xfrm>
          <a:prstGeom prst="line">
            <a:avLst/>
          </a:prstGeom>
          <a:noFill/>
          <a:ln w="9525" algn="ctr">
            <a:solidFill>
              <a:schemeClr val="tx1"/>
            </a:solidFill>
            <a:round/>
            <a:headEnd/>
            <a:tailEnd/>
          </a:ln>
        </p:spPr>
      </p:cxnSp>
      <p:cxnSp>
        <p:nvCxnSpPr>
          <p:cNvPr id="45060" name="Straight Connector 7"/>
          <p:cNvCxnSpPr>
            <a:cxnSpLocks noChangeShapeType="1"/>
          </p:cNvCxnSpPr>
          <p:nvPr/>
        </p:nvCxnSpPr>
        <p:spPr bwMode="auto">
          <a:xfrm rot="5400000">
            <a:off x="838200" y="5181600"/>
            <a:ext cx="1524000" cy="0"/>
          </a:xfrm>
          <a:prstGeom prst="line">
            <a:avLst/>
          </a:prstGeom>
          <a:noFill/>
          <a:ln w="9525" algn="ctr">
            <a:solidFill>
              <a:schemeClr val="tx1"/>
            </a:solidFill>
            <a:round/>
            <a:headEnd/>
            <a:tailEnd/>
          </a:ln>
        </p:spPr>
      </p:cxnSp>
      <p:cxnSp>
        <p:nvCxnSpPr>
          <p:cNvPr id="7" name="Straight Connector 5"/>
          <p:cNvCxnSpPr>
            <a:cxnSpLocks noChangeShapeType="1"/>
          </p:cNvCxnSpPr>
          <p:nvPr/>
        </p:nvCxnSpPr>
        <p:spPr bwMode="auto">
          <a:xfrm>
            <a:off x="3638550" y="4401065"/>
            <a:ext cx="2819400" cy="0"/>
          </a:xfrm>
          <a:prstGeom prst="line">
            <a:avLst/>
          </a:prstGeom>
          <a:noFill/>
          <a:ln w="9525" algn="ctr">
            <a:solidFill>
              <a:schemeClr val="tx1"/>
            </a:solidFill>
            <a:round/>
            <a:headEnd/>
            <a:tailEnd/>
          </a:ln>
        </p:spPr>
      </p:cxnSp>
      <p:cxnSp>
        <p:nvCxnSpPr>
          <p:cNvPr id="8" name="Straight Connector 7"/>
          <p:cNvCxnSpPr>
            <a:cxnSpLocks noChangeShapeType="1"/>
          </p:cNvCxnSpPr>
          <p:nvPr/>
        </p:nvCxnSpPr>
        <p:spPr bwMode="auto">
          <a:xfrm rot="5400000">
            <a:off x="4343400" y="5163065"/>
            <a:ext cx="1524000" cy="0"/>
          </a:xfrm>
          <a:prstGeom prst="line">
            <a:avLst/>
          </a:prstGeom>
          <a:noFill/>
          <a:ln w="9525" algn="ctr">
            <a:solidFill>
              <a:schemeClr val="tx1"/>
            </a:solidFill>
            <a:round/>
            <a:headEnd/>
            <a:tailEnd/>
          </a:ln>
        </p:spPr>
      </p:cxnSp>
    </p:spTree>
    <p:extLst>
      <p:ext uri="{BB962C8B-B14F-4D97-AF65-F5344CB8AC3E}">
        <p14:creationId xmlns:p14="http://schemas.microsoft.com/office/powerpoint/2010/main" val="30437464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a:xfrm>
            <a:off x="304800" y="152400"/>
            <a:ext cx="8839200" cy="1143000"/>
          </a:xfrm>
        </p:spPr>
        <p:txBody>
          <a:bodyPr/>
          <a:lstStyle/>
          <a:p>
            <a:pPr lvl="1" eaLnBrk="1" hangingPunct="1">
              <a:lnSpc>
                <a:spcPct val="90000"/>
              </a:lnSpc>
            </a:pPr>
            <a:r>
              <a:rPr lang="en-US" b="1" dirty="0"/>
              <a:t>Formula method</a:t>
            </a:r>
          </a:p>
        </p:txBody>
      </p:sp>
      <p:sp>
        <p:nvSpPr>
          <p:cNvPr id="45058" name="Rectangle 3"/>
          <p:cNvSpPr>
            <a:spLocks noGrp="1" noChangeArrowheads="1"/>
          </p:cNvSpPr>
          <p:nvPr>
            <p:ph idx="1"/>
          </p:nvPr>
        </p:nvSpPr>
        <p:spPr>
          <a:xfrm>
            <a:off x="228600" y="1295400"/>
            <a:ext cx="8763000" cy="5334000"/>
          </a:xfrm>
        </p:spPr>
        <p:txBody>
          <a:bodyPr/>
          <a:lstStyle/>
          <a:p>
            <a:pPr marL="457200" indent="-457200" eaLnBrk="1" hangingPunct="1">
              <a:lnSpc>
                <a:spcPct val="90000"/>
              </a:lnSpc>
            </a:pPr>
            <a:endParaRPr lang="en-US" sz="2000" dirty="0" smtClean="0">
              <a:cs typeface="Times New Roman" pitchFamily="18" charset="0"/>
            </a:endParaRPr>
          </a:p>
          <a:p>
            <a:pPr marL="342900" lvl="1" indent="-342900" eaLnBrk="1" hangingPunct="1">
              <a:lnSpc>
                <a:spcPct val="90000"/>
              </a:lnSpc>
              <a:buFontTx/>
              <a:buChar char="•"/>
            </a:pPr>
            <a:r>
              <a:rPr lang="en-US" b="1" dirty="0" smtClean="0"/>
              <a:t>Formula method</a:t>
            </a:r>
          </a:p>
          <a:p>
            <a:r>
              <a:rPr lang="en-US" sz="2400" dirty="0"/>
              <a:t>Mathematically, preparing the statement of cash flows can be thought of as rearranging the accounting equation, A = L+E  </a:t>
            </a:r>
          </a:p>
          <a:p>
            <a:r>
              <a:rPr lang="en-US" sz="2400" dirty="0"/>
              <a:t>We can explain the change in cash by explaining the change in all other balance sheet accounts. </a:t>
            </a:r>
          </a:p>
          <a:p>
            <a:r>
              <a:rPr lang="en-US" sz="2400" dirty="0"/>
              <a:t>∆cash = ∆CL+∆NCL+∆E-∆CA (other than cash)-∆NCA</a:t>
            </a:r>
          </a:p>
          <a:p>
            <a:r>
              <a:rPr lang="en-US" sz="2400" dirty="0"/>
              <a:t>∆E = net income - dividends+ ∆Contributed capital</a:t>
            </a:r>
          </a:p>
          <a:p>
            <a:r>
              <a:rPr lang="en-US" sz="2400" dirty="0"/>
              <a:t>∆cash from operations = ∆CL (plus change in non-current operating liabilities) – ∆CA (other than cash) + NET INCOME </a:t>
            </a:r>
            <a:endParaRPr lang="en-US" sz="2400" dirty="0" smtClean="0"/>
          </a:p>
          <a:p>
            <a:pPr marL="0" lvl="1" indent="0" eaLnBrk="1" hangingPunct="1">
              <a:lnSpc>
                <a:spcPct val="90000"/>
              </a:lnSpc>
              <a:buNone/>
            </a:pPr>
            <a:endParaRPr lang="en-US" dirty="0" smtClean="0"/>
          </a:p>
          <a:p>
            <a:pPr marL="0" lvl="1" indent="0" eaLnBrk="1" hangingPunct="1">
              <a:lnSpc>
                <a:spcPct val="90000"/>
              </a:lnSpc>
              <a:buNone/>
            </a:pPr>
            <a:r>
              <a:rPr lang="en-US" sz="2400" dirty="0" smtClean="0"/>
              <a:t>So:  Revenues - ∆A/R </a:t>
            </a:r>
            <a:r>
              <a:rPr lang="en-US" sz="2400" dirty="0"/>
              <a:t> + </a:t>
            </a:r>
            <a:r>
              <a:rPr lang="en-US" sz="2400" dirty="0" smtClean="0"/>
              <a:t>∆D/R = 500-20-20 = 460</a:t>
            </a:r>
          </a:p>
        </p:txBody>
      </p:sp>
      <p:sp>
        <p:nvSpPr>
          <p:cNvPr id="45061" name="Slide Number Placeholder 6"/>
          <p:cNvSpPr>
            <a:spLocks noGrp="1"/>
          </p:cNvSpPr>
          <p:nvPr>
            <p:ph type="sldNum" sz="quarter" idx="12"/>
          </p:nvPr>
        </p:nvSpPr>
        <p:spPr>
          <a:noFill/>
        </p:spPr>
        <p:txBody>
          <a:bodyPr/>
          <a:lstStyle/>
          <a:p>
            <a:fld id="{A95AE479-FB53-415F-BCD2-C0473DD9BC15}" type="slidenum">
              <a:rPr lang="en-US" smtClean="0"/>
              <a:pPr/>
              <a:t>18</a:t>
            </a:fld>
            <a:endParaRPr lang="en-US" smtClean="0"/>
          </a:p>
        </p:txBody>
      </p:sp>
    </p:spTree>
    <p:extLst>
      <p:ext uri="{BB962C8B-B14F-4D97-AF65-F5344CB8AC3E}">
        <p14:creationId xmlns:p14="http://schemas.microsoft.com/office/powerpoint/2010/main" val="4021813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p:cNvSpPr>
            <a:spLocks noGrp="1" noChangeArrowheads="1"/>
          </p:cNvSpPr>
          <p:nvPr>
            <p:ph type="title"/>
          </p:nvPr>
        </p:nvSpPr>
        <p:spPr>
          <a:xfrm>
            <a:off x="304800" y="152400"/>
            <a:ext cx="8839200" cy="1143000"/>
          </a:xfrm>
        </p:spPr>
        <p:txBody>
          <a:bodyPr/>
          <a:lstStyle/>
          <a:p>
            <a:pPr eaLnBrk="1" hangingPunct="1"/>
            <a:r>
              <a:rPr lang="en-US" dirty="0"/>
              <a:t>C</a:t>
            </a:r>
            <a:r>
              <a:rPr lang="en-US" dirty="0" smtClean="0"/>
              <a:t>ash flow from operations: The direct method</a:t>
            </a:r>
          </a:p>
        </p:txBody>
      </p:sp>
      <p:sp>
        <p:nvSpPr>
          <p:cNvPr id="45058" name="Rectangle 3"/>
          <p:cNvSpPr>
            <a:spLocks noGrp="1" noChangeArrowheads="1"/>
          </p:cNvSpPr>
          <p:nvPr>
            <p:ph idx="1"/>
          </p:nvPr>
        </p:nvSpPr>
        <p:spPr>
          <a:xfrm>
            <a:off x="228600" y="1295400"/>
            <a:ext cx="8763000" cy="5334000"/>
          </a:xfrm>
        </p:spPr>
        <p:txBody>
          <a:bodyPr/>
          <a:lstStyle/>
          <a:p>
            <a:pPr marL="457200" indent="-457200" eaLnBrk="1" hangingPunct="1">
              <a:lnSpc>
                <a:spcPct val="90000"/>
              </a:lnSpc>
            </a:pPr>
            <a:endParaRPr lang="en-US" sz="2000" dirty="0" smtClean="0">
              <a:cs typeface="Times New Roman" pitchFamily="18" charset="0"/>
            </a:endParaRPr>
          </a:p>
          <a:p>
            <a:pPr marL="0" indent="-400050" eaLnBrk="1" hangingPunct="1">
              <a:lnSpc>
                <a:spcPct val="90000"/>
              </a:lnSpc>
            </a:pPr>
            <a:r>
              <a:rPr lang="en-US" dirty="0" smtClean="0"/>
              <a:t>Cash paid </a:t>
            </a:r>
            <a:r>
              <a:rPr lang="en-US" dirty="0"/>
              <a:t>Cash paid to suppliers and </a:t>
            </a:r>
            <a:r>
              <a:rPr lang="en-US" dirty="0" smtClean="0"/>
              <a:t>employees</a:t>
            </a:r>
          </a:p>
          <a:p>
            <a:pPr marL="742950" lvl="2" indent="-342900" eaLnBrk="1" hangingPunct="1">
              <a:lnSpc>
                <a:spcPct val="90000"/>
              </a:lnSpc>
            </a:pPr>
            <a:r>
              <a:rPr lang="en-US" sz="2800" dirty="0" smtClean="0"/>
              <a:t>In accrual accounting a firm records expense when the goods are eventually sold (COGS).</a:t>
            </a:r>
          </a:p>
          <a:p>
            <a:pPr marL="742950" lvl="2" indent="-342900" eaLnBrk="1" hangingPunct="1">
              <a:lnSpc>
                <a:spcPct val="90000"/>
              </a:lnSpc>
            </a:pPr>
            <a:r>
              <a:rPr lang="en-US" sz="2800" dirty="0" smtClean="0"/>
              <a:t>Hence, an increase in inventory results in a cash outflow that is not an expense.</a:t>
            </a:r>
          </a:p>
          <a:p>
            <a:pPr marL="742950" lvl="2" indent="-342900" eaLnBrk="1" hangingPunct="1">
              <a:lnSpc>
                <a:spcPct val="90000"/>
              </a:lnSpc>
            </a:pPr>
            <a:r>
              <a:rPr lang="en-US" sz="2800" dirty="0" smtClean="0"/>
              <a:t>Similarly, inventory bought on account results in an </a:t>
            </a:r>
            <a:r>
              <a:rPr lang="en-US" sz="2800" smtClean="0"/>
              <a:t>asset increase but </a:t>
            </a:r>
            <a:r>
              <a:rPr lang="en-US" sz="2800" dirty="0" smtClean="0"/>
              <a:t>no cash outflow.</a:t>
            </a:r>
          </a:p>
          <a:p>
            <a:pPr marL="400050" lvl="2" indent="0" eaLnBrk="1" hangingPunct="1">
              <a:lnSpc>
                <a:spcPct val="90000"/>
              </a:lnSpc>
              <a:buNone/>
            </a:pPr>
            <a:r>
              <a:rPr lang="en-US" sz="2800" dirty="0" smtClean="0"/>
              <a:t>.</a:t>
            </a:r>
          </a:p>
          <a:p>
            <a:pPr marL="742950" lvl="2" indent="-342900" eaLnBrk="1" hangingPunct="1">
              <a:lnSpc>
                <a:spcPct val="90000"/>
              </a:lnSpc>
            </a:pPr>
            <a:r>
              <a:rPr lang="en-US" sz="2800" dirty="0" smtClean="0"/>
              <a:t>Hence, we need to account for ∆inventory and ∆A/P </a:t>
            </a:r>
          </a:p>
          <a:p>
            <a:pPr marL="742950" lvl="2" indent="-342900" eaLnBrk="1" hangingPunct="1">
              <a:lnSpc>
                <a:spcPct val="90000"/>
              </a:lnSpc>
            </a:pPr>
            <a:endParaRPr lang="en-US" sz="2800" dirty="0"/>
          </a:p>
          <a:p>
            <a:pPr marL="457200" lvl="1" indent="-457200" eaLnBrk="1" hangingPunct="1">
              <a:lnSpc>
                <a:spcPct val="90000"/>
              </a:lnSpc>
              <a:buFont typeface="Arial" panose="020B0604020202020204" pitchFamily="34" charset="0"/>
              <a:buChar char="•"/>
            </a:pPr>
            <a:r>
              <a:rPr lang="en-US" sz="3200" dirty="0" smtClean="0"/>
              <a:t>Let us explain it in three ways</a:t>
            </a:r>
          </a:p>
        </p:txBody>
      </p:sp>
      <p:sp>
        <p:nvSpPr>
          <p:cNvPr id="45061" name="Slide Number Placeholder 6"/>
          <p:cNvSpPr>
            <a:spLocks noGrp="1"/>
          </p:cNvSpPr>
          <p:nvPr>
            <p:ph type="sldNum" sz="quarter" idx="12"/>
          </p:nvPr>
        </p:nvSpPr>
        <p:spPr>
          <a:noFill/>
        </p:spPr>
        <p:txBody>
          <a:bodyPr/>
          <a:lstStyle/>
          <a:p>
            <a:fld id="{A95AE479-FB53-415F-BCD2-C0473DD9BC15}" type="slidenum">
              <a:rPr lang="en-US" smtClean="0"/>
              <a:pPr/>
              <a:t>19</a:t>
            </a:fld>
            <a:endParaRPr lang="en-US" smtClean="0"/>
          </a:p>
        </p:txBody>
      </p:sp>
    </p:spTree>
    <p:extLst>
      <p:ext uri="{BB962C8B-B14F-4D97-AF65-F5344CB8AC3E}">
        <p14:creationId xmlns:p14="http://schemas.microsoft.com/office/powerpoint/2010/main" val="9476298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026"/>
          <p:cNvSpPr>
            <a:spLocks noGrp="1" noChangeArrowheads="1"/>
          </p:cNvSpPr>
          <p:nvPr>
            <p:ph type="title"/>
          </p:nvPr>
        </p:nvSpPr>
        <p:spPr/>
        <p:txBody>
          <a:bodyPr/>
          <a:lstStyle/>
          <a:p>
            <a:r>
              <a:rPr lang="en-US" dirty="0" smtClean="0">
                <a:cs typeface="Times New Roman" charset="0"/>
              </a:rPr>
              <a:t>Basis </a:t>
            </a:r>
            <a:r>
              <a:rPr lang="en-US" dirty="0">
                <a:cs typeface="Times New Roman" charset="0"/>
              </a:rPr>
              <a:t>OF ACCOUNTING</a:t>
            </a:r>
          </a:p>
        </p:txBody>
      </p:sp>
      <p:sp>
        <p:nvSpPr>
          <p:cNvPr id="38915" name="Rectangle 1027"/>
          <p:cNvSpPr>
            <a:spLocks noGrp="1" noChangeArrowheads="1"/>
          </p:cNvSpPr>
          <p:nvPr>
            <p:ph idx="1"/>
          </p:nvPr>
        </p:nvSpPr>
        <p:spPr>
          <a:xfrm>
            <a:off x="304800" y="1676400"/>
            <a:ext cx="8839200" cy="4419600"/>
          </a:xfrm>
        </p:spPr>
        <p:txBody>
          <a:bodyPr/>
          <a:lstStyle/>
          <a:p>
            <a:pPr>
              <a:lnSpc>
                <a:spcPct val="90000"/>
              </a:lnSpc>
            </a:pPr>
            <a:r>
              <a:rPr lang="en-US" b="1" dirty="0" smtClean="0">
                <a:cs typeface="Times New Roman" charset="0"/>
              </a:rPr>
              <a:t>Accrual basis:  </a:t>
            </a:r>
            <a:r>
              <a:rPr lang="en-US" dirty="0" smtClean="0">
                <a:cs typeface="Times New Roman" charset="0"/>
              </a:rPr>
              <a:t>Recognition of revenues and expenses as they occur in the sense of meeting criteria for operating transactions.</a:t>
            </a:r>
          </a:p>
          <a:p>
            <a:pPr>
              <a:lnSpc>
                <a:spcPct val="90000"/>
              </a:lnSpc>
            </a:pPr>
            <a:endParaRPr lang="en-US" dirty="0" smtClean="0">
              <a:cs typeface="Times New Roman" charset="0"/>
            </a:endParaRPr>
          </a:p>
          <a:p>
            <a:pPr>
              <a:lnSpc>
                <a:spcPct val="90000"/>
              </a:lnSpc>
            </a:pPr>
            <a:r>
              <a:rPr lang="en-US" b="1" dirty="0" smtClean="0">
                <a:cs typeface="Times New Roman" charset="0"/>
              </a:rPr>
              <a:t>Cash basis:  </a:t>
            </a:r>
            <a:r>
              <a:rPr lang="en-US" dirty="0">
                <a:cs typeface="Times New Roman" charset="0"/>
              </a:rPr>
              <a:t>Recognition of revenues and expenses as cash is received or expended in relation to operating activities.</a:t>
            </a:r>
          </a:p>
          <a:p>
            <a:pPr>
              <a:lnSpc>
                <a:spcPct val="90000"/>
              </a:lnSpc>
            </a:pPr>
            <a:endParaRPr lang="en-US" dirty="0">
              <a:cs typeface="Times New Roman" charset="0"/>
            </a:endParaRPr>
          </a:p>
          <a:p>
            <a:pPr>
              <a:lnSpc>
                <a:spcPct val="90000"/>
              </a:lnSpc>
            </a:pPr>
            <a:endParaRPr lang="en-US" dirty="0"/>
          </a:p>
        </p:txBody>
      </p:sp>
      <p:sp>
        <p:nvSpPr>
          <p:cNvPr id="4" name="Slide Number Placeholder 3"/>
          <p:cNvSpPr>
            <a:spLocks noGrp="1"/>
          </p:cNvSpPr>
          <p:nvPr>
            <p:ph type="sldNum" sz="quarter" idx="12"/>
          </p:nvPr>
        </p:nvSpPr>
        <p:spPr/>
        <p:txBody>
          <a:bodyPr/>
          <a:lstStyle/>
          <a:p>
            <a:fld id="{82C4DCCB-2C21-48A0-A30A-04E8AB6F276F}" type="slidenum">
              <a:rPr lang="en-US" smtClean="0"/>
              <a:pPr/>
              <a:t>2</a:t>
            </a:fld>
            <a:endParaRPr lang="en-US"/>
          </a:p>
        </p:txBody>
      </p:sp>
    </p:spTree>
    <p:extLst>
      <p:ext uri="{BB962C8B-B14F-4D97-AF65-F5344CB8AC3E}">
        <p14:creationId xmlns:p14="http://schemas.microsoft.com/office/powerpoint/2010/main" val="2579728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a:xfrm>
            <a:off x="304800" y="152400"/>
            <a:ext cx="8839200" cy="914400"/>
          </a:xfrm>
        </p:spPr>
        <p:txBody>
          <a:bodyPr/>
          <a:lstStyle/>
          <a:p>
            <a:pPr eaLnBrk="1" hangingPunct="1"/>
            <a:r>
              <a:rPr lang="en-US" sz="3600" b="1" dirty="0"/>
              <a:t>Journal </a:t>
            </a:r>
            <a:r>
              <a:rPr lang="en-US" sz="3600" b="1" dirty="0" smtClean="0"/>
              <a:t>entries</a:t>
            </a:r>
            <a:endParaRPr lang="en-US" sz="3600" dirty="0" smtClean="0"/>
          </a:p>
        </p:txBody>
      </p:sp>
      <p:sp>
        <p:nvSpPr>
          <p:cNvPr id="20482" name="Rectangle 3"/>
          <p:cNvSpPr>
            <a:spLocks noGrp="1" noChangeArrowheads="1"/>
          </p:cNvSpPr>
          <p:nvPr>
            <p:ph idx="1"/>
          </p:nvPr>
        </p:nvSpPr>
        <p:spPr>
          <a:xfrm>
            <a:off x="0" y="914400"/>
            <a:ext cx="9144000" cy="5943600"/>
          </a:xfrm>
        </p:spPr>
        <p:txBody>
          <a:bodyPr/>
          <a:lstStyle/>
          <a:p>
            <a:pPr marL="342900" lvl="1" indent="-342900" eaLnBrk="1" hangingPunct="1">
              <a:lnSpc>
                <a:spcPct val="90000"/>
              </a:lnSpc>
              <a:buFontTx/>
              <a:buChar char="•"/>
            </a:pPr>
            <a:r>
              <a:rPr lang="en-US" b="1" dirty="0" smtClean="0"/>
              <a:t>Journal entries</a:t>
            </a:r>
            <a:r>
              <a:rPr lang="en-US" dirty="0" smtClean="0"/>
              <a:t>: What do we know?</a:t>
            </a:r>
          </a:p>
          <a:p>
            <a:pPr marL="742950" lvl="2" indent="-342900" eaLnBrk="1" hangingPunct="1">
              <a:lnSpc>
                <a:spcPct val="90000"/>
              </a:lnSpc>
            </a:pPr>
            <a:r>
              <a:rPr lang="en-US" sz="2800" dirty="0" smtClean="0"/>
              <a:t>Inventory increased by 30</a:t>
            </a:r>
          </a:p>
          <a:p>
            <a:pPr marL="742950" lvl="2" indent="-342900" eaLnBrk="1" hangingPunct="1">
              <a:lnSpc>
                <a:spcPct val="90000"/>
              </a:lnSpc>
            </a:pPr>
            <a:r>
              <a:rPr lang="en-US" sz="2800" dirty="0" smtClean="0"/>
              <a:t>A/P increased by 10</a:t>
            </a:r>
          </a:p>
          <a:p>
            <a:pPr marL="742950" lvl="2" indent="-342900" eaLnBrk="1" hangingPunct="1">
              <a:lnSpc>
                <a:spcPct val="90000"/>
              </a:lnSpc>
            </a:pPr>
            <a:r>
              <a:rPr lang="en-US" sz="2800" dirty="0" smtClean="0"/>
              <a:t>Cost of goods sold Increased by 380</a:t>
            </a:r>
          </a:p>
          <a:p>
            <a:pPr marL="742950" lvl="2" indent="-342900" eaLnBrk="1" hangingPunct="1">
              <a:lnSpc>
                <a:spcPct val="90000"/>
              </a:lnSpc>
            </a:pPr>
            <a:r>
              <a:rPr lang="en-US" sz="2800" dirty="0" smtClean="0"/>
              <a:t>Cash unknown.</a:t>
            </a:r>
          </a:p>
          <a:p>
            <a:pPr marL="342900" lvl="1" indent="-342900" eaLnBrk="1" hangingPunct="1">
              <a:lnSpc>
                <a:spcPct val="90000"/>
              </a:lnSpc>
              <a:buFont typeface="Arial" charset="0"/>
              <a:buChar char="•"/>
            </a:pPr>
            <a:r>
              <a:rPr lang="en-US" dirty="0" smtClean="0"/>
              <a:t>Then we must have the following journal entry</a:t>
            </a:r>
          </a:p>
          <a:p>
            <a:pPr marL="742950" lvl="2" indent="-342900" eaLnBrk="1" hangingPunct="1">
              <a:lnSpc>
                <a:spcPct val="90000"/>
              </a:lnSpc>
              <a:buFontTx/>
              <a:buNone/>
            </a:pPr>
            <a:r>
              <a:rPr lang="en-US" sz="2800" dirty="0" smtClean="0"/>
              <a:t>		Inventory		30</a:t>
            </a:r>
          </a:p>
          <a:p>
            <a:pPr marL="742950" lvl="2" indent="-342900" eaLnBrk="1" hangingPunct="1">
              <a:lnSpc>
                <a:spcPct val="90000"/>
              </a:lnSpc>
              <a:buFontTx/>
              <a:buNone/>
            </a:pPr>
            <a:r>
              <a:rPr lang="en-US" sz="2800" dirty="0" smtClean="0"/>
              <a:t>		Cost of goods sold	380</a:t>
            </a:r>
          </a:p>
          <a:p>
            <a:pPr marL="1657350" lvl="4" indent="-342900" eaLnBrk="1" hangingPunct="1">
              <a:lnSpc>
                <a:spcPct val="90000"/>
              </a:lnSpc>
              <a:buFontTx/>
              <a:buNone/>
            </a:pPr>
            <a:r>
              <a:rPr lang="en-US" sz="2800" dirty="0" smtClean="0"/>
              <a:t>					A/P	10</a:t>
            </a:r>
          </a:p>
          <a:p>
            <a:pPr marL="1657350" lvl="4" indent="-342900" eaLnBrk="1" hangingPunct="1">
              <a:lnSpc>
                <a:spcPct val="90000"/>
              </a:lnSpc>
              <a:buFontTx/>
              <a:buNone/>
            </a:pPr>
            <a:r>
              <a:rPr lang="en-US" sz="2800" dirty="0" smtClean="0"/>
              <a:t>					Cash	X</a:t>
            </a:r>
          </a:p>
          <a:p>
            <a:pPr marL="342900" lvl="1" indent="-342900" eaLnBrk="1" hangingPunct="1">
              <a:lnSpc>
                <a:spcPct val="90000"/>
              </a:lnSpc>
              <a:buFont typeface="Arial" charset="0"/>
              <a:buChar char="•"/>
            </a:pPr>
            <a:r>
              <a:rPr lang="en-US" sz="2400" dirty="0" smtClean="0"/>
              <a:t>So Cash must have decreased by 400 (Cash paid to suppliers).</a:t>
            </a:r>
          </a:p>
        </p:txBody>
      </p:sp>
      <p:sp>
        <p:nvSpPr>
          <p:cNvPr id="35843" name="Slide Number Placeholder 3"/>
          <p:cNvSpPr>
            <a:spLocks noGrp="1"/>
          </p:cNvSpPr>
          <p:nvPr>
            <p:ph type="sldNum" sz="quarter" idx="12"/>
          </p:nvPr>
        </p:nvSpPr>
        <p:spPr>
          <a:noFill/>
        </p:spPr>
        <p:txBody>
          <a:bodyPr/>
          <a:lstStyle/>
          <a:p>
            <a:fld id="{23071BD3-AA92-4CED-A3E2-43F52CBBBC52}" type="slidenum">
              <a:rPr lang="en-US" smtClean="0"/>
              <a:pPr/>
              <a:t>20</a:t>
            </a:fld>
            <a:endParaRPr lang="en-US"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p:cNvSpPr>
            <a:spLocks noGrp="1" noChangeArrowheads="1"/>
          </p:cNvSpPr>
          <p:nvPr>
            <p:ph type="title"/>
          </p:nvPr>
        </p:nvSpPr>
        <p:spPr>
          <a:xfrm>
            <a:off x="304800" y="152400"/>
            <a:ext cx="8839200" cy="914400"/>
          </a:xfrm>
        </p:spPr>
        <p:txBody>
          <a:bodyPr/>
          <a:lstStyle/>
          <a:p>
            <a:pPr eaLnBrk="1" hangingPunct="1"/>
            <a:r>
              <a:rPr lang="en-US" sz="3600" dirty="0"/>
              <a:t>C</a:t>
            </a:r>
            <a:r>
              <a:rPr lang="en-US" sz="3600" dirty="0" smtClean="0"/>
              <a:t>ash flow from operations: The direct method</a:t>
            </a:r>
          </a:p>
        </p:txBody>
      </p:sp>
      <p:sp>
        <p:nvSpPr>
          <p:cNvPr id="34818" name="Rectangle 3"/>
          <p:cNvSpPr>
            <a:spLocks noGrp="1" noChangeArrowheads="1"/>
          </p:cNvSpPr>
          <p:nvPr>
            <p:ph idx="1"/>
          </p:nvPr>
        </p:nvSpPr>
        <p:spPr>
          <a:xfrm>
            <a:off x="0" y="914400"/>
            <a:ext cx="8839200" cy="5943600"/>
          </a:xfrm>
        </p:spPr>
        <p:txBody>
          <a:bodyPr/>
          <a:lstStyle/>
          <a:p>
            <a:pPr marL="342900" lvl="1" indent="-342900" eaLnBrk="1" hangingPunct="1">
              <a:lnSpc>
                <a:spcPct val="90000"/>
              </a:lnSpc>
              <a:buFontTx/>
              <a:buChar char="•"/>
            </a:pPr>
            <a:r>
              <a:rPr lang="en-US" b="1" dirty="0" smtClean="0"/>
              <a:t>T-accounts</a:t>
            </a:r>
          </a:p>
          <a:p>
            <a:pPr marL="342900" lvl="1" indent="-342900" eaLnBrk="1" hangingPunct="1">
              <a:lnSpc>
                <a:spcPct val="90000"/>
              </a:lnSpc>
              <a:buFontTx/>
              <a:buChar char="•"/>
            </a:pPr>
            <a:r>
              <a:rPr lang="en-US" dirty="0" smtClean="0"/>
              <a:t>Cash paid to suppliers and employees</a:t>
            </a:r>
          </a:p>
          <a:p>
            <a:pPr marL="742950" lvl="2" indent="-342900" eaLnBrk="1" hangingPunct="1">
              <a:lnSpc>
                <a:spcPct val="90000"/>
              </a:lnSpc>
              <a:buFontTx/>
              <a:buNone/>
            </a:pPr>
            <a:endParaRPr lang="en-US" dirty="0" smtClean="0"/>
          </a:p>
          <a:p>
            <a:pPr marL="742950" lvl="2" indent="-342900" eaLnBrk="1" hangingPunct="1">
              <a:lnSpc>
                <a:spcPct val="90000"/>
              </a:lnSpc>
              <a:buFontTx/>
              <a:buNone/>
            </a:pPr>
            <a:endParaRPr lang="en-US" dirty="0"/>
          </a:p>
          <a:p>
            <a:pPr marL="742950" lvl="2" indent="-342900" eaLnBrk="1" hangingPunct="1">
              <a:lnSpc>
                <a:spcPct val="90000"/>
              </a:lnSpc>
              <a:buFontTx/>
              <a:buNone/>
            </a:pPr>
            <a:endParaRPr lang="en-US" dirty="0" smtClean="0"/>
          </a:p>
          <a:p>
            <a:pPr marL="742950" lvl="2" indent="-342900" eaLnBrk="1" hangingPunct="1">
              <a:lnSpc>
                <a:spcPct val="90000"/>
              </a:lnSpc>
              <a:buFontTx/>
              <a:buNone/>
            </a:pPr>
            <a:endParaRPr lang="en-US" dirty="0"/>
          </a:p>
          <a:p>
            <a:pPr marL="742950" lvl="2" indent="-342900" eaLnBrk="1" hangingPunct="1">
              <a:lnSpc>
                <a:spcPct val="90000"/>
              </a:lnSpc>
              <a:buFontTx/>
              <a:buNone/>
            </a:pPr>
            <a:r>
              <a:rPr lang="en-US" dirty="0" smtClean="0"/>
              <a:t>				Inventory			A/P</a:t>
            </a:r>
          </a:p>
          <a:p>
            <a:pPr marL="742950" lvl="2" indent="-342900" eaLnBrk="1" hangingPunct="1">
              <a:lnSpc>
                <a:spcPct val="90000"/>
              </a:lnSpc>
              <a:buFontTx/>
              <a:buNone/>
            </a:pPr>
            <a:r>
              <a:rPr lang="en-US" dirty="0" smtClean="0"/>
              <a:t>			BB             60					20 BB</a:t>
            </a:r>
          </a:p>
          <a:p>
            <a:pPr marL="742950" lvl="2" indent="-342900" eaLnBrk="1" hangingPunct="1">
              <a:lnSpc>
                <a:spcPct val="90000"/>
              </a:lnSpc>
              <a:buFontTx/>
              <a:buNone/>
            </a:pPr>
            <a:r>
              <a:rPr lang="en-US" sz="2000" dirty="0"/>
              <a:t>P</a:t>
            </a:r>
            <a:r>
              <a:rPr lang="en-US" sz="2000" dirty="0" smtClean="0"/>
              <a:t>urchases (cash + credit)</a:t>
            </a:r>
            <a:r>
              <a:rPr lang="en-US" dirty="0" smtClean="0"/>
              <a:t>X	    380 Sales 			10 (plug)</a:t>
            </a:r>
          </a:p>
          <a:p>
            <a:pPr marL="742950" lvl="2" indent="-342900" eaLnBrk="1" hangingPunct="1">
              <a:lnSpc>
                <a:spcPct val="90000"/>
              </a:lnSpc>
              <a:buFontTx/>
              <a:buNone/>
            </a:pPr>
            <a:r>
              <a:rPr lang="en-US" dirty="0" smtClean="0"/>
              <a:t>			EB            90					30 EB</a:t>
            </a:r>
          </a:p>
          <a:p>
            <a:pPr marL="742950" lvl="2" indent="-342900" eaLnBrk="1" hangingPunct="1">
              <a:lnSpc>
                <a:spcPct val="90000"/>
              </a:lnSpc>
              <a:buFontTx/>
              <a:buNone/>
            </a:pPr>
            <a:endParaRPr lang="en-US" dirty="0" smtClean="0"/>
          </a:p>
          <a:p>
            <a:pPr marL="742950" lvl="2" indent="-342900" eaLnBrk="1" hangingPunct="1">
              <a:lnSpc>
                <a:spcPct val="90000"/>
              </a:lnSpc>
              <a:buFontTx/>
              <a:buNone/>
            </a:pPr>
            <a:endParaRPr lang="en-US" dirty="0" smtClean="0"/>
          </a:p>
          <a:p>
            <a:pPr marL="742950" lvl="2" indent="-342900" eaLnBrk="1" hangingPunct="1">
              <a:lnSpc>
                <a:spcPct val="90000"/>
              </a:lnSpc>
              <a:buFontTx/>
              <a:buNone/>
            </a:pPr>
            <a:endParaRPr lang="en-US" dirty="0"/>
          </a:p>
          <a:p>
            <a:pPr marL="742950" lvl="2" indent="-342900" eaLnBrk="1" hangingPunct="1">
              <a:lnSpc>
                <a:spcPct val="90000"/>
              </a:lnSpc>
              <a:buFontTx/>
              <a:buNone/>
            </a:pPr>
            <a:endParaRPr lang="en-US" dirty="0" smtClean="0"/>
          </a:p>
          <a:p>
            <a:pPr marL="742950" lvl="2" indent="-342900" eaLnBrk="1" hangingPunct="1">
              <a:lnSpc>
                <a:spcPct val="90000"/>
              </a:lnSpc>
              <a:buFontTx/>
              <a:buNone/>
            </a:pPr>
            <a:r>
              <a:rPr lang="en-US" sz="2400" dirty="0" smtClean="0"/>
              <a:t>So X Is equal to 410 (60 + X – 380 = 90), but 10 was credit purchase =&gt; cash purchases were 400.</a:t>
            </a:r>
          </a:p>
        </p:txBody>
      </p:sp>
      <p:sp>
        <p:nvSpPr>
          <p:cNvPr id="34823" name="Slide Number Placeholder 9"/>
          <p:cNvSpPr>
            <a:spLocks noGrp="1"/>
          </p:cNvSpPr>
          <p:nvPr>
            <p:ph type="sldNum" sz="quarter" idx="12"/>
          </p:nvPr>
        </p:nvSpPr>
        <p:spPr>
          <a:noFill/>
        </p:spPr>
        <p:txBody>
          <a:bodyPr/>
          <a:lstStyle/>
          <a:p>
            <a:fld id="{AD983781-393C-413C-AC24-19040FD0D2D9}" type="slidenum">
              <a:rPr lang="en-US" smtClean="0"/>
              <a:pPr/>
              <a:t>21</a:t>
            </a:fld>
            <a:endParaRPr lang="en-US" smtClean="0"/>
          </a:p>
        </p:txBody>
      </p:sp>
      <p:cxnSp>
        <p:nvCxnSpPr>
          <p:cNvPr id="34819" name="Straight Connector 5"/>
          <p:cNvCxnSpPr>
            <a:cxnSpLocks noChangeShapeType="1"/>
          </p:cNvCxnSpPr>
          <p:nvPr/>
        </p:nvCxnSpPr>
        <p:spPr bwMode="auto">
          <a:xfrm>
            <a:off x="1966913" y="2839528"/>
            <a:ext cx="2819400" cy="0"/>
          </a:xfrm>
          <a:prstGeom prst="line">
            <a:avLst/>
          </a:prstGeom>
          <a:noFill/>
          <a:ln w="9525" algn="ctr">
            <a:solidFill>
              <a:schemeClr val="tx1"/>
            </a:solidFill>
            <a:round/>
            <a:headEnd/>
            <a:tailEnd/>
          </a:ln>
        </p:spPr>
      </p:cxnSp>
      <p:cxnSp>
        <p:nvCxnSpPr>
          <p:cNvPr id="34820" name="Straight Connector 7"/>
          <p:cNvCxnSpPr>
            <a:cxnSpLocks noChangeShapeType="1"/>
          </p:cNvCxnSpPr>
          <p:nvPr/>
        </p:nvCxnSpPr>
        <p:spPr bwMode="auto">
          <a:xfrm rot="5400000">
            <a:off x="2438400" y="3567023"/>
            <a:ext cx="1524000" cy="0"/>
          </a:xfrm>
          <a:prstGeom prst="line">
            <a:avLst/>
          </a:prstGeom>
          <a:noFill/>
          <a:ln w="9525" algn="ctr">
            <a:solidFill>
              <a:schemeClr val="tx1"/>
            </a:solidFill>
            <a:round/>
            <a:headEnd/>
            <a:tailEnd/>
          </a:ln>
        </p:spPr>
      </p:cxnSp>
      <p:cxnSp>
        <p:nvCxnSpPr>
          <p:cNvPr id="34821" name="Straight Connector 6"/>
          <p:cNvCxnSpPr>
            <a:cxnSpLocks noChangeShapeType="1"/>
          </p:cNvCxnSpPr>
          <p:nvPr/>
        </p:nvCxnSpPr>
        <p:spPr bwMode="auto">
          <a:xfrm>
            <a:off x="5181600" y="2805023"/>
            <a:ext cx="2819400" cy="0"/>
          </a:xfrm>
          <a:prstGeom prst="line">
            <a:avLst/>
          </a:prstGeom>
          <a:noFill/>
          <a:ln w="9525" algn="ctr">
            <a:solidFill>
              <a:schemeClr val="tx1"/>
            </a:solidFill>
            <a:round/>
            <a:headEnd/>
            <a:tailEnd/>
          </a:ln>
        </p:spPr>
      </p:cxnSp>
      <p:cxnSp>
        <p:nvCxnSpPr>
          <p:cNvPr id="34822" name="Straight Connector 8"/>
          <p:cNvCxnSpPr>
            <a:cxnSpLocks noChangeShapeType="1"/>
          </p:cNvCxnSpPr>
          <p:nvPr/>
        </p:nvCxnSpPr>
        <p:spPr bwMode="auto">
          <a:xfrm rot="5400000">
            <a:off x="5181600" y="3601528"/>
            <a:ext cx="1524000" cy="0"/>
          </a:xfrm>
          <a:prstGeom prst="line">
            <a:avLst/>
          </a:prstGeom>
          <a:noFill/>
          <a:ln w="9525" algn="ctr">
            <a:solidFill>
              <a:schemeClr val="tx1"/>
            </a:solidFill>
            <a:round/>
            <a:headEnd/>
            <a:tailEnd/>
          </a:ln>
        </p:spPr>
      </p:cxnSp>
    </p:spTree>
    <p:extLst>
      <p:ext uri="{BB962C8B-B14F-4D97-AF65-F5344CB8AC3E}">
        <p14:creationId xmlns:p14="http://schemas.microsoft.com/office/powerpoint/2010/main" val="19278850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a:xfrm>
            <a:off x="304800" y="152400"/>
            <a:ext cx="8839200" cy="914400"/>
          </a:xfrm>
        </p:spPr>
        <p:txBody>
          <a:bodyPr/>
          <a:lstStyle/>
          <a:p>
            <a:pPr eaLnBrk="1" hangingPunct="1"/>
            <a:r>
              <a:rPr lang="en-US" sz="3600" b="1" dirty="0"/>
              <a:t>Formula</a:t>
            </a:r>
            <a:endParaRPr lang="en-US" sz="3600" dirty="0" smtClean="0"/>
          </a:p>
        </p:txBody>
      </p:sp>
      <p:sp>
        <p:nvSpPr>
          <p:cNvPr id="20482" name="Rectangle 3"/>
          <p:cNvSpPr>
            <a:spLocks noGrp="1" noChangeArrowheads="1"/>
          </p:cNvSpPr>
          <p:nvPr>
            <p:ph idx="1"/>
          </p:nvPr>
        </p:nvSpPr>
        <p:spPr>
          <a:xfrm>
            <a:off x="0" y="914400"/>
            <a:ext cx="9144000" cy="5943600"/>
          </a:xfrm>
        </p:spPr>
        <p:txBody>
          <a:bodyPr/>
          <a:lstStyle/>
          <a:p>
            <a:pPr marL="342900" lvl="1" indent="-342900" eaLnBrk="1" hangingPunct="1">
              <a:lnSpc>
                <a:spcPct val="90000"/>
              </a:lnSpc>
              <a:buFont typeface="Arial" charset="0"/>
              <a:buChar char="•"/>
            </a:pPr>
            <a:r>
              <a:rPr lang="en-US" b="1" dirty="0" smtClean="0"/>
              <a:t>Formula</a:t>
            </a:r>
            <a:r>
              <a:rPr lang="en-US" dirty="0" smtClean="0"/>
              <a:t>: COGS </a:t>
            </a:r>
            <a:r>
              <a:rPr lang="en-US" dirty="0"/>
              <a:t>- ∆Inventory + ∆A/P = -380-30+10= -</a:t>
            </a:r>
            <a:r>
              <a:rPr lang="en-US" dirty="0" smtClean="0"/>
              <a:t>400</a:t>
            </a:r>
          </a:p>
          <a:p>
            <a:pPr marL="342900" lvl="1" indent="-342900" eaLnBrk="1" hangingPunct="1">
              <a:lnSpc>
                <a:spcPct val="90000"/>
              </a:lnSpc>
              <a:buFont typeface="Arial" charset="0"/>
              <a:buChar char="•"/>
            </a:pPr>
            <a:endParaRPr lang="en-US" dirty="0"/>
          </a:p>
          <a:p>
            <a:pPr marL="342900" lvl="1" indent="-342900" eaLnBrk="1" hangingPunct="1">
              <a:lnSpc>
                <a:spcPct val="90000"/>
              </a:lnSpc>
              <a:buFont typeface="Arial" charset="0"/>
              <a:buChar char="•"/>
            </a:pPr>
            <a:r>
              <a:rPr lang="en-US" dirty="0" smtClean="0"/>
              <a:t>Notice: net income = revenues – expenses.</a:t>
            </a:r>
          </a:p>
          <a:p>
            <a:pPr marL="342900" lvl="1" indent="-342900" eaLnBrk="1" hangingPunct="1">
              <a:lnSpc>
                <a:spcPct val="90000"/>
              </a:lnSpc>
              <a:buFont typeface="Arial" charset="0"/>
              <a:buChar char="•"/>
            </a:pPr>
            <a:endParaRPr lang="en-US" dirty="0" smtClean="0"/>
          </a:p>
          <a:p>
            <a:pPr marL="342900" lvl="1" indent="-342900" eaLnBrk="1" hangingPunct="1">
              <a:lnSpc>
                <a:spcPct val="90000"/>
              </a:lnSpc>
              <a:buFont typeface="Arial" charset="0"/>
              <a:buChar char="•"/>
            </a:pPr>
            <a:r>
              <a:rPr lang="en-US" dirty="0" smtClean="0"/>
              <a:t>Hence COGS has a minus sign before it.</a:t>
            </a:r>
          </a:p>
          <a:p>
            <a:pPr marL="342900" lvl="1" indent="-342900" eaLnBrk="1" hangingPunct="1">
              <a:lnSpc>
                <a:spcPct val="90000"/>
              </a:lnSpc>
              <a:buFont typeface="Arial" charset="0"/>
              <a:buChar char="•"/>
            </a:pPr>
            <a:endParaRPr lang="en-US" dirty="0" smtClean="0"/>
          </a:p>
          <a:p>
            <a:pPr marL="342900" lvl="1" indent="-342900" eaLnBrk="1" hangingPunct="1">
              <a:lnSpc>
                <a:spcPct val="90000"/>
              </a:lnSpc>
              <a:buFont typeface="Arial" charset="0"/>
              <a:buChar char="•"/>
            </a:pPr>
            <a:r>
              <a:rPr lang="en-US" dirty="0" smtClean="0"/>
              <a:t>Logically, expenses are </a:t>
            </a:r>
            <a:r>
              <a:rPr lang="en-US" b="1" dirty="0" smtClean="0"/>
              <a:t>outflows</a:t>
            </a:r>
            <a:r>
              <a:rPr lang="en-US" dirty="0" smtClean="0"/>
              <a:t> of cash.</a:t>
            </a:r>
          </a:p>
          <a:p>
            <a:pPr marL="342900" lvl="1" indent="-342900" eaLnBrk="1" hangingPunct="1">
              <a:lnSpc>
                <a:spcPct val="90000"/>
              </a:lnSpc>
              <a:buFont typeface="Arial" charset="0"/>
              <a:buChar char="•"/>
            </a:pPr>
            <a:endParaRPr lang="en-US" dirty="0"/>
          </a:p>
          <a:p>
            <a:pPr marL="342900" lvl="1" indent="-342900" eaLnBrk="1" hangingPunct="1">
              <a:lnSpc>
                <a:spcPct val="90000"/>
              </a:lnSpc>
              <a:buFont typeface="Arial" charset="0"/>
              <a:buChar char="•"/>
            </a:pPr>
            <a:endParaRPr lang="en-US" dirty="0" smtClean="0">
              <a:solidFill>
                <a:srgbClr val="FF0000"/>
              </a:solidFill>
            </a:endParaRPr>
          </a:p>
        </p:txBody>
      </p:sp>
      <p:sp>
        <p:nvSpPr>
          <p:cNvPr id="35843" name="Slide Number Placeholder 3"/>
          <p:cNvSpPr>
            <a:spLocks noGrp="1"/>
          </p:cNvSpPr>
          <p:nvPr>
            <p:ph type="sldNum" sz="quarter" idx="12"/>
          </p:nvPr>
        </p:nvSpPr>
        <p:spPr>
          <a:noFill/>
        </p:spPr>
        <p:txBody>
          <a:bodyPr/>
          <a:lstStyle/>
          <a:p>
            <a:fld id="{23071BD3-AA92-4CED-A3E2-43F52CBBBC52}" type="slidenum">
              <a:rPr lang="en-US" smtClean="0"/>
              <a:pPr/>
              <a:t>22</a:t>
            </a:fld>
            <a:endParaRPr lang="en-US" smtClean="0"/>
          </a:p>
        </p:txBody>
      </p:sp>
    </p:spTree>
    <p:extLst>
      <p:ext uri="{BB962C8B-B14F-4D97-AF65-F5344CB8AC3E}">
        <p14:creationId xmlns:p14="http://schemas.microsoft.com/office/powerpoint/2010/main" val="372932912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a:xfrm>
            <a:off x="304800" y="152400"/>
            <a:ext cx="8839200" cy="1143000"/>
          </a:xfrm>
        </p:spPr>
        <p:txBody>
          <a:bodyPr/>
          <a:lstStyle/>
          <a:p>
            <a:pPr eaLnBrk="1" hangingPunct="1"/>
            <a:r>
              <a:rPr lang="en-US" smtClean="0"/>
              <a:t>cash flows from operations</a:t>
            </a:r>
          </a:p>
        </p:txBody>
      </p:sp>
      <p:sp>
        <p:nvSpPr>
          <p:cNvPr id="20482" name="Rectangle 3"/>
          <p:cNvSpPr>
            <a:spLocks noGrp="1" noChangeArrowheads="1"/>
          </p:cNvSpPr>
          <p:nvPr>
            <p:ph idx="1"/>
          </p:nvPr>
        </p:nvSpPr>
        <p:spPr>
          <a:xfrm>
            <a:off x="228600" y="1295400"/>
            <a:ext cx="8458200" cy="5334000"/>
          </a:xfrm>
        </p:spPr>
        <p:txBody>
          <a:bodyPr/>
          <a:lstStyle/>
          <a:p>
            <a:pPr marL="457200" indent="-457200" eaLnBrk="1" hangingPunct="1">
              <a:lnSpc>
                <a:spcPct val="90000"/>
              </a:lnSpc>
            </a:pPr>
            <a:endParaRPr lang="en-US" sz="2000" dirty="0" smtClean="0">
              <a:cs typeface="Times New Roman" pitchFamily="18" charset="0"/>
            </a:endParaRPr>
          </a:p>
          <a:p>
            <a:pPr marL="342900" lvl="1" indent="-342900" eaLnBrk="1" hangingPunct="1">
              <a:lnSpc>
                <a:spcPct val="90000"/>
              </a:lnSpc>
              <a:buFontTx/>
              <a:buChar char="•"/>
            </a:pPr>
            <a:r>
              <a:rPr lang="en-US" sz="2400" dirty="0" smtClean="0"/>
              <a:t>Direct </a:t>
            </a:r>
            <a:r>
              <a:rPr lang="en-US" sz="2400" dirty="0" err="1" smtClean="0"/>
              <a:t>Metho</a:t>
            </a:r>
            <a:endParaRPr lang="en-US" sz="2400" dirty="0" smtClean="0"/>
          </a:p>
          <a:p>
            <a:pPr marL="0" lvl="1" indent="0" eaLnBrk="1" hangingPunct="1">
              <a:lnSpc>
                <a:spcPct val="90000"/>
              </a:lnSpc>
              <a:buNone/>
            </a:pPr>
            <a:r>
              <a:rPr lang="en-US" sz="2400" dirty="0"/>
              <a:t>	</a:t>
            </a:r>
            <a:r>
              <a:rPr lang="en-US" sz="2250" dirty="0" smtClean="0"/>
              <a:t>Cash </a:t>
            </a:r>
            <a:r>
              <a:rPr lang="en-US" sz="2250" dirty="0" smtClean="0"/>
              <a:t>collected from customers 		</a:t>
            </a:r>
            <a:r>
              <a:rPr lang="en-US" sz="2250" dirty="0" smtClean="0"/>
              <a:t>	460</a:t>
            </a:r>
            <a:endParaRPr lang="en-US" sz="2250" dirty="0" smtClean="0"/>
          </a:p>
          <a:p>
            <a:pPr marL="400050" lvl="2" indent="0" eaLnBrk="1" hangingPunct="1">
              <a:lnSpc>
                <a:spcPct val="90000"/>
              </a:lnSpc>
              <a:buNone/>
            </a:pPr>
            <a:r>
              <a:rPr lang="en-US" sz="2400" dirty="0" smtClean="0"/>
              <a:t>	Cash </a:t>
            </a:r>
            <a:r>
              <a:rPr lang="en-US" sz="2400" dirty="0" smtClean="0"/>
              <a:t>paid to suppliers 			</a:t>
            </a:r>
            <a:r>
              <a:rPr lang="en-US" sz="2400" dirty="0" smtClean="0"/>
              <a:t>	-</a:t>
            </a:r>
            <a:r>
              <a:rPr lang="en-US" sz="2400" dirty="0" smtClean="0"/>
              <a:t>400</a:t>
            </a:r>
          </a:p>
          <a:p>
            <a:pPr marL="400050" lvl="2" indent="0" eaLnBrk="1" hangingPunct="1">
              <a:lnSpc>
                <a:spcPct val="90000"/>
              </a:lnSpc>
              <a:buNone/>
            </a:pPr>
            <a:r>
              <a:rPr lang="en-US" sz="2400" dirty="0" smtClean="0"/>
              <a:t>	Increase </a:t>
            </a:r>
            <a:r>
              <a:rPr lang="en-US" sz="2400" dirty="0" smtClean="0"/>
              <a:t>in cash during the period 		</a:t>
            </a:r>
            <a:r>
              <a:rPr lang="en-US" sz="2400" dirty="0" smtClean="0"/>
              <a:t>60</a:t>
            </a:r>
          </a:p>
          <a:p>
            <a:pPr marL="742950" lvl="2" indent="-342900" eaLnBrk="1" hangingPunct="1">
              <a:lnSpc>
                <a:spcPct val="90000"/>
              </a:lnSpc>
            </a:pPr>
            <a:endParaRPr lang="en-US" sz="2400" dirty="0" smtClean="0"/>
          </a:p>
          <a:p>
            <a:pPr marL="342900" lvl="1" indent="-342900" eaLnBrk="1" hangingPunct="1">
              <a:lnSpc>
                <a:spcPct val="90000"/>
              </a:lnSpc>
              <a:buFont typeface="Arial" charset="0"/>
              <a:buChar char="•"/>
            </a:pPr>
            <a:r>
              <a:rPr lang="en-US" sz="2400" dirty="0" smtClean="0"/>
              <a:t>Indirect Method</a:t>
            </a:r>
          </a:p>
          <a:p>
            <a:pPr marL="400050" lvl="2" indent="0" eaLnBrk="1" hangingPunct="1">
              <a:lnSpc>
                <a:spcPct val="90000"/>
              </a:lnSpc>
              <a:buNone/>
            </a:pPr>
            <a:r>
              <a:rPr lang="en-US" sz="2400" dirty="0" smtClean="0"/>
              <a:t>	Net </a:t>
            </a:r>
            <a:r>
              <a:rPr lang="en-US" sz="2400" dirty="0" smtClean="0"/>
              <a:t>income				</a:t>
            </a:r>
            <a:r>
              <a:rPr lang="en-US" sz="2400" dirty="0" smtClean="0"/>
              <a:t>	70	</a:t>
            </a:r>
          </a:p>
          <a:p>
            <a:pPr marL="400050" lvl="2" indent="0" eaLnBrk="1" hangingPunct="1">
              <a:lnSpc>
                <a:spcPct val="90000"/>
              </a:lnSpc>
              <a:buNone/>
            </a:pPr>
            <a:r>
              <a:rPr lang="en-US" sz="2400" dirty="0"/>
              <a:t>	</a:t>
            </a:r>
            <a:r>
              <a:rPr lang="en-US" sz="2250" dirty="0" smtClean="0"/>
              <a:t>- </a:t>
            </a:r>
            <a:r>
              <a:rPr lang="en-US" sz="2250" dirty="0" smtClean="0"/>
              <a:t>∆A/R					</a:t>
            </a:r>
            <a:r>
              <a:rPr lang="en-US" sz="2250" dirty="0" smtClean="0"/>
              <a:t>	-</a:t>
            </a:r>
            <a:r>
              <a:rPr lang="en-US" sz="2250" dirty="0" smtClean="0"/>
              <a:t>20</a:t>
            </a:r>
          </a:p>
          <a:p>
            <a:pPr marL="400050" lvl="2" indent="0" eaLnBrk="1" hangingPunct="1">
              <a:lnSpc>
                <a:spcPct val="90000"/>
              </a:lnSpc>
              <a:buNone/>
            </a:pPr>
            <a:r>
              <a:rPr lang="en-US" sz="2400" dirty="0" smtClean="0"/>
              <a:t>	- </a:t>
            </a:r>
            <a:r>
              <a:rPr lang="en-US" sz="2400" dirty="0" smtClean="0"/>
              <a:t>∆Inventory				</a:t>
            </a:r>
            <a:r>
              <a:rPr lang="en-US" sz="2400" dirty="0" smtClean="0"/>
              <a:t>	-</a:t>
            </a:r>
            <a:r>
              <a:rPr lang="en-US" sz="2400" dirty="0" smtClean="0"/>
              <a:t>30</a:t>
            </a:r>
          </a:p>
          <a:p>
            <a:pPr marL="400050" lvl="2" indent="0" eaLnBrk="1" hangingPunct="1">
              <a:lnSpc>
                <a:spcPct val="90000"/>
              </a:lnSpc>
              <a:buNone/>
            </a:pPr>
            <a:r>
              <a:rPr lang="en-US" sz="2400" dirty="0" smtClean="0"/>
              <a:t>	+ </a:t>
            </a:r>
            <a:r>
              <a:rPr lang="en-US" sz="2400" dirty="0" smtClean="0"/>
              <a:t>∆A/P					</a:t>
            </a:r>
            <a:r>
              <a:rPr lang="en-US" sz="2400" dirty="0" smtClean="0"/>
              <a:t>	10</a:t>
            </a:r>
            <a:endParaRPr lang="en-US" sz="2400" dirty="0" smtClean="0"/>
          </a:p>
          <a:p>
            <a:pPr marL="400050" lvl="2" indent="0" eaLnBrk="1" hangingPunct="1">
              <a:lnSpc>
                <a:spcPct val="90000"/>
              </a:lnSpc>
              <a:buNone/>
            </a:pPr>
            <a:r>
              <a:rPr lang="en-US" sz="2400" dirty="0" smtClean="0"/>
              <a:t>	+ </a:t>
            </a:r>
            <a:r>
              <a:rPr lang="en-US" sz="2400" dirty="0" smtClean="0"/>
              <a:t>∆D/R    				</a:t>
            </a:r>
            <a:r>
              <a:rPr lang="en-US" sz="2400" dirty="0" smtClean="0"/>
              <a:t>		-</a:t>
            </a:r>
            <a:r>
              <a:rPr lang="en-US" sz="2400" dirty="0" smtClean="0"/>
              <a:t>20</a:t>
            </a:r>
          </a:p>
          <a:p>
            <a:pPr marL="400050" lvl="2" indent="0" eaLnBrk="1" hangingPunct="1">
              <a:lnSpc>
                <a:spcPct val="90000"/>
              </a:lnSpc>
              <a:buNone/>
            </a:pPr>
            <a:r>
              <a:rPr lang="en-US" sz="2400" dirty="0" smtClean="0"/>
              <a:t>	+ </a:t>
            </a:r>
            <a:r>
              <a:rPr lang="en-US" sz="2400" dirty="0" smtClean="0"/>
              <a:t>Non-cash expense			</a:t>
            </a:r>
            <a:r>
              <a:rPr lang="en-US" sz="2400" dirty="0" smtClean="0"/>
              <a:t>	50</a:t>
            </a:r>
            <a:endParaRPr lang="en-US" sz="2400" dirty="0" smtClean="0"/>
          </a:p>
          <a:p>
            <a:pPr marL="0" lvl="1" indent="0">
              <a:buNone/>
            </a:pPr>
            <a:r>
              <a:rPr lang="en-US" sz="2400" dirty="0" smtClean="0"/>
              <a:t>	Net </a:t>
            </a:r>
            <a:r>
              <a:rPr lang="en-US" sz="2400" dirty="0" smtClean="0"/>
              <a:t>Increase in cash		</a:t>
            </a:r>
            <a:r>
              <a:rPr lang="en-US" sz="2400" dirty="0" smtClean="0"/>
              <a:t>		60</a:t>
            </a:r>
            <a:endParaRPr lang="en-US" sz="2400" dirty="0" smtClean="0"/>
          </a:p>
          <a:p>
            <a:pPr marL="342900" lvl="1" indent="-342900" eaLnBrk="1" hangingPunct="1">
              <a:lnSpc>
                <a:spcPct val="90000"/>
              </a:lnSpc>
            </a:pPr>
            <a:endParaRPr lang="en-US" sz="2400" dirty="0" smtClean="0"/>
          </a:p>
        </p:txBody>
      </p:sp>
      <p:sp>
        <p:nvSpPr>
          <p:cNvPr id="38915" name="Slide Number Placeholder 3"/>
          <p:cNvSpPr>
            <a:spLocks noGrp="1"/>
          </p:cNvSpPr>
          <p:nvPr>
            <p:ph type="sldNum" sz="quarter" idx="12"/>
          </p:nvPr>
        </p:nvSpPr>
        <p:spPr>
          <a:noFill/>
        </p:spPr>
        <p:txBody>
          <a:bodyPr/>
          <a:lstStyle/>
          <a:p>
            <a:fld id="{78F7A25D-5212-4FD9-A0AF-442230357196}" type="slidenum">
              <a:rPr lang="en-US" smtClean="0"/>
              <a:pPr/>
              <a:t>23</a:t>
            </a:fld>
            <a:endParaRPr lang="en-US"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a:xfrm>
            <a:off x="0" y="152400"/>
            <a:ext cx="9144000" cy="1143000"/>
          </a:xfrm>
        </p:spPr>
        <p:txBody>
          <a:bodyPr/>
          <a:lstStyle/>
          <a:p>
            <a:pPr eaLnBrk="1" hangingPunct="1"/>
            <a:r>
              <a:rPr lang="en-US" sz="3600" dirty="0"/>
              <a:t>C</a:t>
            </a:r>
            <a:r>
              <a:rPr lang="en-US" sz="3600" dirty="0" smtClean="0"/>
              <a:t>ash flow from operations: The indirect method</a:t>
            </a:r>
          </a:p>
        </p:txBody>
      </p:sp>
      <p:sp>
        <p:nvSpPr>
          <p:cNvPr id="36866" name="Rectangle 3"/>
          <p:cNvSpPr>
            <a:spLocks noGrp="1" noChangeArrowheads="1"/>
          </p:cNvSpPr>
          <p:nvPr>
            <p:ph idx="1"/>
          </p:nvPr>
        </p:nvSpPr>
        <p:spPr>
          <a:xfrm>
            <a:off x="228600" y="1219200"/>
            <a:ext cx="8458200" cy="5410200"/>
          </a:xfrm>
        </p:spPr>
        <p:txBody>
          <a:bodyPr/>
          <a:lstStyle/>
          <a:p>
            <a:r>
              <a:rPr lang="en-US" sz="2000" dirty="0" smtClean="0"/>
              <a:t>Mathematically, preparing the statement of cash flows can be thought of as rearranging the accounting equation, A = L+E  </a:t>
            </a:r>
          </a:p>
          <a:p>
            <a:r>
              <a:rPr lang="en-US" sz="2000" dirty="0" smtClean="0"/>
              <a:t>We can explain the change in cash by explaining the change in all other balance sheet accounts. </a:t>
            </a:r>
          </a:p>
          <a:p>
            <a:r>
              <a:rPr lang="en-US" sz="2000" dirty="0" smtClean="0"/>
              <a:t>∆cash = ∆CL+∆NCL+∆E-∆CA (other than cash)-∆NCA</a:t>
            </a:r>
          </a:p>
          <a:p>
            <a:r>
              <a:rPr lang="en-US" sz="2000" dirty="0" smtClean="0"/>
              <a:t>∆E = net income - dividends+ ∆Contributed capital</a:t>
            </a:r>
          </a:p>
          <a:p>
            <a:r>
              <a:rPr lang="en-US" sz="2000" dirty="0" smtClean="0"/>
              <a:t>∆cash from operations = ∆CL (plus change in non-current operating liabilities) – ∆CA (other than cash) + NET INCOME </a:t>
            </a:r>
          </a:p>
          <a:p>
            <a:pPr eaLnBrk="1" hangingPunct="1">
              <a:lnSpc>
                <a:spcPct val="90000"/>
              </a:lnSpc>
            </a:pPr>
            <a:r>
              <a:rPr lang="en-US" sz="2000" dirty="0" smtClean="0">
                <a:cs typeface="Times New Roman" pitchFamily="18" charset="0"/>
              </a:rPr>
              <a:t>However, NET INCOME = Cash Revenues + Non-cash Revenues – Cash Expenses – Non-Cash Expenses </a:t>
            </a:r>
          </a:p>
          <a:p>
            <a:pPr eaLnBrk="1" hangingPunct="1">
              <a:lnSpc>
                <a:spcPct val="90000"/>
              </a:lnSpc>
            </a:pPr>
            <a:r>
              <a:rPr lang="en-US" sz="2000" dirty="0" smtClean="0">
                <a:cs typeface="Times New Roman" pitchFamily="18" charset="0"/>
              </a:rPr>
              <a:t>Since we want to isolate the cash then:</a:t>
            </a:r>
          </a:p>
          <a:p>
            <a:pPr eaLnBrk="1" hangingPunct="1">
              <a:lnSpc>
                <a:spcPct val="90000"/>
              </a:lnSpc>
            </a:pPr>
            <a:r>
              <a:rPr lang="en-US" sz="2000" dirty="0" smtClean="0">
                <a:cs typeface="Times New Roman" pitchFamily="18" charset="0"/>
              </a:rPr>
              <a:t>NET INCOME – Non-cash Revenue from operations + Non-Cash Expenses   = Cash Revenues– Cash Expenses</a:t>
            </a:r>
          </a:p>
          <a:p>
            <a:pPr eaLnBrk="1" hangingPunct="1">
              <a:lnSpc>
                <a:spcPct val="90000"/>
              </a:lnSpc>
            </a:pPr>
            <a:r>
              <a:rPr lang="en-US" sz="2000" dirty="0" smtClean="0">
                <a:cs typeface="Times New Roman" pitchFamily="18" charset="0"/>
              </a:rPr>
              <a:t>Hence: </a:t>
            </a:r>
            <a:r>
              <a:rPr lang="en-US" sz="2000" dirty="0" smtClean="0"/>
              <a:t>∆cash from operations = ∆CL (plus change in non-current operating liabilities) – ∆CA (other than cash) +</a:t>
            </a:r>
            <a:r>
              <a:rPr lang="en-US" sz="2000" dirty="0" smtClean="0">
                <a:cs typeface="Times New Roman" pitchFamily="18" charset="0"/>
              </a:rPr>
              <a:t> NET INCOME – Non-cash Revenues + Non-Cash Expenses </a:t>
            </a:r>
          </a:p>
        </p:txBody>
      </p:sp>
      <p:sp>
        <p:nvSpPr>
          <p:cNvPr id="36867" name="Slide Number Placeholder 3"/>
          <p:cNvSpPr>
            <a:spLocks noGrp="1"/>
          </p:cNvSpPr>
          <p:nvPr>
            <p:ph type="sldNum" sz="quarter" idx="12"/>
          </p:nvPr>
        </p:nvSpPr>
        <p:spPr>
          <a:noFill/>
        </p:spPr>
        <p:txBody>
          <a:bodyPr/>
          <a:lstStyle/>
          <a:p>
            <a:fld id="{A6286383-68F2-402B-9C3D-BFC1B85E8415}" type="slidenum">
              <a:rPr lang="en-US" smtClean="0"/>
              <a:pPr/>
              <a:t>24</a:t>
            </a:fld>
            <a:endParaRPr lang="en-US"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p:cNvSpPr>
            <a:spLocks noGrp="1" noChangeArrowheads="1"/>
          </p:cNvSpPr>
          <p:nvPr>
            <p:ph type="title"/>
          </p:nvPr>
        </p:nvSpPr>
        <p:spPr>
          <a:xfrm>
            <a:off x="152400" y="228600"/>
            <a:ext cx="8991600" cy="685800"/>
          </a:xfrm>
        </p:spPr>
        <p:txBody>
          <a:bodyPr/>
          <a:lstStyle/>
          <a:p>
            <a:pPr eaLnBrk="1" hangingPunct="1"/>
            <a:r>
              <a:rPr lang="en-US" smtClean="0"/>
              <a:t>Observations</a:t>
            </a:r>
          </a:p>
        </p:txBody>
      </p:sp>
      <p:sp>
        <p:nvSpPr>
          <p:cNvPr id="39938" name="Rectangle 3"/>
          <p:cNvSpPr>
            <a:spLocks noGrp="1" noChangeArrowheads="1"/>
          </p:cNvSpPr>
          <p:nvPr>
            <p:ph idx="1"/>
          </p:nvPr>
        </p:nvSpPr>
        <p:spPr>
          <a:xfrm>
            <a:off x="228600" y="914400"/>
            <a:ext cx="8686800" cy="5715000"/>
          </a:xfrm>
        </p:spPr>
        <p:txBody>
          <a:bodyPr/>
          <a:lstStyle/>
          <a:p>
            <a:r>
              <a:rPr lang="en-US" sz="2400" smtClean="0"/>
              <a:t>Both formats arrive at exactly the same number for cash flow from operations</a:t>
            </a:r>
          </a:p>
          <a:p>
            <a:endParaRPr lang="en-US" sz="2400" smtClean="0"/>
          </a:p>
          <a:p>
            <a:r>
              <a:rPr lang="en-US" sz="2400" smtClean="0"/>
              <a:t>The formats only differ in how they derive cash flow from operations</a:t>
            </a:r>
          </a:p>
          <a:p>
            <a:endParaRPr lang="en-US" sz="2400" smtClean="0"/>
          </a:p>
          <a:p>
            <a:r>
              <a:rPr lang="en-US" sz="2400" smtClean="0"/>
              <a:t>Companies that use the direct method to compute operating cash flow </a:t>
            </a:r>
            <a:r>
              <a:rPr lang="en-US" sz="2400" i="1" smtClean="0"/>
              <a:t>must</a:t>
            </a:r>
            <a:r>
              <a:rPr lang="en-US" sz="2400" smtClean="0"/>
              <a:t> also include an indirect method reconciliation; companies that report using the indirect method have no requirement to also report direct method cash computations =&gt;  Most companies report only the indirect method</a:t>
            </a:r>
          </a:p>
          <a:p>
            <a:endParaRPr lang="en-US" sz="2400" smtClean="0"/>
          </a:p>
          <a:p>
            <a:pPr eaLnBrk="1" hangingPunct="1"/>
            <a:r>
              <a:rPr lang="en-US" sz="2400" smtClean="0"/>
              <a:t>Investing and financing cash flows both use a format similar to the direct method</a:t>
            </a:r>
          </a:p>
          <a:p>
            <a:pPr eaLnBrk="1" hangingPunct="1">
              <a:buFontTx/>
              <a:buNone/>
            </a:pPr>
            <a:endParaRPr lang="en-US" sz="2400" smtClean="0"/>
          </a:p>
          <a:p>
            <a:pPr eaLnBrk="1" hangingPunct="1">
              <a:buFontTx/>
              <a:buNone/>
            </a:pPr>
            <a:endParaRPr lang="en-US" sz="2400" smtClean="0">
              <a:cs typeface="Times New Roman" pitchFamily="18" charset="0"/>
            </a:endParaRPr>
          </a:p>
        </p:txBody>
      </p:sp>
      <p:sp>
        <p:nvSpPr>
          <p:cNvPr id="39939" name="Slide Number Placeholder 3"/>
          <p:cNvSpPr>
            <a:spLocks noGrp="1"/>
          </p:cNvSpPr>
          <p:nvPr>
            <p:ph type="sldNum" sz="quarter" idx="12"/>
          </p:nvPr>
        </p:nvSpPr>
        <p:spPr>
          <a:noFill/>
        </p:spPr>
        <p:txBody>
          <a:bodyPr/>
          <a:lstStyle/>
          <a:p>
            <a:fld id="{D857D334-1EC7-4FA8-8EE8-05D10B5E2F54}" type="slidenum">
              <a:rPr lang="en-US" smtClean="0"/>
              <a:pPr/>
              <a:t>25</a:t>
            </a:fld>
            <a:endParaRPr lang="en-US" smtClean="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4432B6AB-64EF-4AE0-B4EB-E4A38DD38CAD}" type="slidenum">
              <a:rPr lang="en-US" smtClean="0"/>
              <a:pPr>
                <a:defRPr/>
              </a:pPr>
              <a:t>26</a:t>
            </a:fld>
            <a:endParaRPr lang="en-US"/>
          </a:p>
        </p:txBody>
      </p:sp>
      <p:pic>
        <p:nvPicPr>
          <p:cNvPr id="45060"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0"/>
            <a:ext cx="7620000" cy="1143397"/>
          </a:xfrm>
          <a:prstGeom prst="rect">
            <a:avLst/>
          </a:prstGeom>
          <a:noFill/>
          <a:extLst>
            <a:ext uri="{909E8E84-426E-40DD-AFC4-6F175D3DCCD1}">
              <a14:hiddenFill xmlns:a14="http://schemas.microsoft.com/office/drawing/2010/main">
                <a:solidFill>
                  <a:srgbClr val="FFFFFF"/>
                </a:solidFill>
              </a14:hiddenFill>
            </a:ext>
          </a:extLst>
        </p:spPr>
      </p:pic>
      <p:pic>
        <p:nvPicPr>
          <p:cNvPr id="45059"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929086"/>
            <a:ext cx="7467600" cy="1958974"/>
          </a:xfrm>
          <a:prstGeom prst="rect">
            <a:avLst/>
          </a:prstGeom>
          <a:noFill/>
          <a:extLst>
            <a:ext uri="{909E8E84-426E-40DD-AFC4-6F175D3DCCD1}">
              <a14:hiddenFill xmlns:a14="http://schemas.microsoft.com/office/drawing/2010/main">
                <a:solidFill>
                  <a:srgbClr val="FFFFFF"/>
                </a:solidFill>
              </a14:hiddenFill>
            </a:ext>
          </a:extLst>
        </p:spPr>
      </p:pic>
      <p:pic>
        <p:nvPicPr>
          <p:cNvPr id="4505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 y="2888060"/>
            <a:ext cx="7315200" cy="2124471"/>
          </a:xfrm>
          <a:prstGeom prst="rect">
            <a:avLst/>
          </a:prstGeom>
          <a:noFill/>
          <a:extLst>
            <a:ext uri="{909E8E84-426E-40DD-AFC4-6F175D3DCCD1}">
              <a14:hiddenFill xmlns:a14="http://schemas.microsoft.com/office/drawing/2010/main">
                <a:solidFill>
                  <a:srgbClr val="FFFFFF"/>
                </a:solidFill>
              </a14:hiddenFill>
            </a:ext>
          </a:extLst>
        </p:spPr>
      </p:pic>
      <p:pic>
        <p:nvPicPr>
          <p:cNvPr id="4505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4993084"/>
            <a:ext cx="5943600" cy="185499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5"/>
          <p:cNvSpPr>
            <a:spLocks noChangeArrowheads="1"/>
          </p:cNvSpPr>
          <p:nvPr/>
        </p:nvSpPr>
        <p:spPr bwMode="auto">
          <a:xfrm>
            <a:off x="381000" y="57308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5" name="Rectangle 6"/>
          <p:cNvSpPr>
            <a:spLocks noChangeArrowheads="1"/>
          </p:cNvSpPr>
          <p:nvPr/>
        </p:nvSpPr>
        <p:spPr bwMode="auto">
          <a:xfrm>
            <a:off x="381000" y="32766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8055975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534400" cy="838200"/>
          </a:xfrm>
        </p:spPr>
        <p:txBody>
          <a:bodyPr/>
          <a:lstStyle/>
          <a:p>
            <a:r>
              <a:rPr lang="en-US" dirty="0" smtClean="0"/>
              <a:t>Referring to the previous FS of </a:t>
            </a:r>
            <a:r>
              <a:rPr lang="en-US" dirty="0" err="1" smtClean="0"/>
              <a:t>Alico</a:t>
            </a:r>
            <a:endParaRPr lang="en-US" dirty="0"/>
          </a:p>
        </p:txBody>
      </p:sp>
      <p:sp>
        <p:nvSpPr>
          <p:cNvPr id="3" name="Content Placeholder 2"/>
          <p:cNvSpPr>
            <a:spLocks noGrp="1"/>
          </p:cNvSpPr>
          <p:nvPr>
            <p:ph idx="1"/>
          </p:nvPr>
        </p:nvSpPr>
        <p:spPr>
          <a:xfrm>
            <a:off x="304800" y="1295400"/>
            <a:ext cx="8686800" cy="5029200"/>
          </a:xfrm>
        </p:spPr>
        <p:txBody>
          <a:bodyPr/>
          <a:lstStyle/>
          <a:p>
            <a:r>
              <a:rPr lang="en-US" dirty="0" smtClean="0"/>
              <a:t>Additional information:</a:t>
            </a:r>
          </a:p>
          <a:p>
            <a:pPr lvl="1"/>
            <a:r>
              <a:rPr lang="en-US" dirty="0" smtClean="0"/>
              <a:t>Revenues for fiscal 2014:	88,680</a:t>
            </a:r>
          </a:p>
          <a:p>
            <a:pPr lvl="1"/>
            <a:r>
              <a:rPr lang="en-US" dirty="0" smtClean="0"/>
              <a:t>COGS for fiscal 2014:		68,590</a:t>
            </a:r>
          </a:p>
          <a:p>
            <a:r>
              <a:rPr lang="en-US" dirty="0" smtClean="0"/>
              <a:t>Assuming that A/P and inventory only relate to COGS, how much did </a:t>
            </a:r>
            <a:r>
              <a:rPr lang="en-US" dirty="0" err="1" smtClean="0"/>
              <a:t>Alico</a:t>
            </a:r>
            <a:r>
              <a:rPr lang="en-US" dirty="0" smtClean="0"/>
              <a:t> pay </a:t>
            </a:r>
            <a:r>
              <a:rPr lang="en-US" dirty="0"/>
              <a:t>to suppliers during the year ended </a:t>
            </a:r>
            <a:r>
              <a:rPr lang="en-US" dirty="0" smtClean="0"/>
              <a:t>9/30/2014?</a:t>
            </a:r>
          </a:p>
          <a:p>
            <a:r>
              <a:rPr lang="en-US" dirty="0"/>
              <a:t>Assuming that </a:t>
            </a:r>
            <a:r>
              <a:rPr lang="en-US" dirty="0" smtClean="0"/>
              <a:t>A/R only </a:t>
            </a:r>
            <a:r>
              <a:rPr lang="en-US" dirty="0"/>
              <a:t>relate to </a:t>
            </a:r>
            <a:r>
              <a:rPr lang="en-US" dirty="0" smtClean="0"/>
              <a:t>revenues, how </a:t>
            </a:r>
            <a:r>
              <a:rPr lang="en-US" dirty="0"/>
              <a:t>much did </a:t>
            </a:r>
            <a:r>
              <a:rPr lang="en-US" dirty="0" err="1"/>
              <a:t>Alico</a:t>
            </a:r>
            <a:r>
              <a:rPr lang="en-US" dirty="0"/>
              <a:t> </a:t>
            </a:r>
            <a:r>
              <a:rPr lang="en-US" dirty="0" smtClean="0"/>
              <a:t>collect from sales during </a:t>
            </a:r>
            <a:r>
              <a:rPr lang="en-US" dirty="0"/>
              <a:t>the year ended 9/30/2014?</a:t>
            </a:r>
          </a:p>
          <a:p>
            <a:endParaRPr lang="en-US" dirty="0"/>
          </a:p>
        </p:txBody>
      </p:sp>
      <p:sp>
        <p:nvSpPr>
          <p:cNvPr id="4" name="Slide Number Placeholder 3"/>
          <p:cNvSpPr>
            <a:spLocks noGrp="1"/>
          </p:cNvSpPr>
          <p:nvPr>
            <p:ph type="sldNum" sz="quarter" idx="12"/>
          </p:nvPr>
        </p:nvSpPr>
        <p:spPr/>
        <p:txBody>
          <a:bodyPr/>
          <a:lstStyle/>
          <a:p>
            <a:pPr>
              <a:defRPr/>
            </a:pPr>
            <a:fld id="{BF95FA55-A14A-402A-82CA-20D13EFA8C9F}" type="slidenum">
              <a:rPr lang="en-US" smtClean="0"/>
              <a:pPr>
                <a:defRPr/>
              </a:pPr>
              <a:t>27</a:t>
            </a:fld>
            <a:endParaRPr lang="en-US"/>
          </a:p>
        </p:txBody>
      </p:sp>
    </p:spTree>
    <p:extLst>
      <p:ext uri="{BB962C8B-B14F-4D97-AF65-F5344CB8AC3E}">
        <p14:creationId xmlns:p14="http://schemas.microsoft.com/office/powerpoint/2010/main" val="13142978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4432B6AB-64EF-4AE0-B4EB-E4A38DD38CAD}" type="slidenum">
              <a:rPr lang="en-US" smtClean="0"/>
              <a:pPr>
                <a:defRPr/>
              </a:pPr>
              <a:t>28</a:t>
            </a:fld>
            <a:endParaRPr lang="en-US"/>
          </a:p>
        </p:txBody>
      </p:sp>
      <p:pic>
        <p:nvPicPr>
          <p:cNvPr id="4608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336" y="152401"/>
            <a:ext cx="8577263" cy="2514600"/>
          </a:xfrm>
          <a:prstGeom prst="rect">
            <a:avLst/>
          </a:prstGeom>
          <a:noFill/>
          <a:extLst>
            <a:ext uri="{909E8E84-426E-40DD-AFC4-6F175D3DCCD1}">
              <a14:hiddenFill xmlns:a14="http://schemas.microsoft.com/office/drawing/2010/main">
                <a:solidFill>
                  <a:srgbClr val="FFFFFF"/>
                </a:solidFill>
              </a14:hiddenFill>
            </a:ext>
          </a:extLst>
        </p:spPr>
      </p:pic>
      <p:pic>
        <p:nvPicPr>
          <p:cNvPr id="460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2232" y="2709862"/>
            <a:ext cx="7235968" cy="1654175"/>
          </a:xfrm>
          <a:prstGeom prst="rect">
            <a:avLst/>
          </a:prstGeom>
          <a:noFill/>
          <a:extLst>
            <a:ext uri="{909E8E84-426E-40DD-AFC4-6F175D3DCCD1}">
              <a14:hiddenFill xmlns:a14="http://schemas.microsoft.com/office/drawing/2010/main">
                <a:solidFill>
                  <a:srgbClr val="FFFFFF"/>
                </a:solidFill>
              </a14:hiddenFill>
            </a:ext>
          </a:extLst>
        </p:spPr>
      </p:pic>
      <p:pic>
        <p:nvPicPr>
          <p:cNvPr id="4608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2232" y="4222749"/>
            <a:ext cx="6488881" cy="17526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4"/>
          <p:cNvSpPr>
            <a:spLocks noChangeArrowheads="1"/>
          </p:cNvSpPr>
          <p:nvPr/>
        </p:nvSpPr>
        <p:spPr bwMode="auto">
          <a:xfrm>
            <a:off x="304799" y="1958975"/>
            <a:ext cx="110907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4" name="Rectangle 5"/>
          <p:cNvSpPr>
            <a:spLocks noChangeArrowheads="1"/>
          </p:cNvSpPr>
          <p:nvPr/>
        </p:nvSpPr>
        <p:spPr bwMode="auto">
          <a:xfrm>
            <a:off x="304799" y="4343400"/>
            <a:ext cx="110907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5968309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839200" cy="914400"/>
          </a:xfrm>
        </p:spPr>
        <p:txBody>
          <a:bodyPr/>
          <a:lstStyle/>
          <a:p>
            <a:r>
              <a:rPr lang="en-US" sz="4000" dirty="0" smtClean="0"/>
              <a:t>Referring to the previous FS of Walmart</a:t>
            </a:r>
            <a:endParaRPr lang="en-US" sz="4000" dirty="0"/>
          </a:p>
        </p:txBody>
      </p:sp>
      <p:sp>
        <p:nvSpPr>
          <p:cNvPr id="3" name="Content Placeholder 2"/>
          <p:cNvSpPr>
            <a:spLocks noGrp="1"/>
          </p:cNvSpPr>
          <p:nvPr>
            <p:ph idx="1"/>
          </p:nvPr>
        </p:nvSpPr>
        <p:spPr>
          <a:xfrm>
            <a:off x="304800" y="1295400"/>
            <a:ext cx="8686800" cy="5029200"/>
          </a:xfrm>
        </p:spPr>
        <p:txBody>
          <a:bodyPr/>
          <a:lstStyle/>
          <a:p>
            <a:r>
              <a:rPr lang="en-US" dirty="0" smtClean="0"/>
              <a:t>Additional information:</a:t>
            </a:r>
          </a:p>
          <a:p>
            <a:pPr lvl="1"/>
            <a:r>
              <a:rPr lang="en-US" dirty="0" smtClean="0"/>
              <a:t>Revenues for fiscal 2012:	466,114</a:t>
            </a:r>
          </a:p>
          <a:p>
            <a:pPr lvl="1"/>
            <a:r>
              <a:rPr lang="en-US" dirty="0" smtClean="0"/>
              <a:t>COGS for fiscal 2012:		352,488</a:t>
            </a:r>
          </a:p>
          <a:p>
            <a:r>
              <a:rPr lang="en-US" dirty="0" smtClean="0"/>
              <a:t>Assuming that A/P and inventory only relate to COGS, how much did Walmart pay </a:t>
            </a:r>
            <a:r>
              <a:rPr lang="en-US" dirty="0"/>
              <a:t>to suppliers during the year ended </a:t>
            </a:r>
            <a:r>
              <a:rPr lang="en-US" dirty="0" smtClean="0"/>
              <a:t>1/31/2013?</a:t>
            </a:r>
          </a:p>
          <a:p>
            <a:r>
              <a:rPr lang="en-US" dirty="0"/>
              <a:t>Assuming that </a:t>
            </a:r>
            <a:r>
              <a:rPr lang="en-US" dirty="0" smtClean="0"/>
              <a:t>A/R only </a:t>
            </a:r>
            <a:r>
              <a:rPr lang="en-US" dirty="0"/>
              <a:t>relate to </a:t>
            </a:r>
            <a:r>
              <a:rPr lang="en-US" dirty="0" smtClean="0"/>
              <a:t>revenues, how </a:t>
            </a:r>
            <a:r>
              <a:rPr lang="en-US" dirty="0"/>
              <a:t>much did Walmart </a:t>
            </a:r>
            <a:r>
              <a:rPr lang="en-US" dirty="0" smtClean="0"/>
              <a:t>collect from sales during </a:t>
            </a:r>
            <a:r>
              <a:rPr lang="en-US" dirty="0"/>
              <a:t>the year ended 1/31/2013</a:t>
            </a:r>
            <a:r>
              <a:rPr lang="en-US" dirty="0" smtClean="0"/>
              <a:t>?</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BF95FA55-A14A-402A-82CA-20D13EFA8C9F}" type="slidenum">
              <a:rPr lang="en-US" smtClean="0"/>
              <a:pPr>
                <a:defRPr/>
              </a:pPr>
              <a:t>29</a:t>
            </a:fld>
            <a:endParaRPr lang="en-US"/>
          </a:p>
        </p:txBody>
      </p:sp>
    </p:spTree>
    <p:extLst>
      <p:ext uri="{BB962C8B-B14F-4D97-AF65-F5344CB8AC3E}">
        <p14:creationId xmlns:p14="http://schemas.microsoft.com/office/powerpoint/2010/main" val="2390291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762000"/>
          </a:xfrm>
        </p:spPr>
        <p:txBody>
          <a:bodyPr/>
          <a:lstStyle/>
          <a:p>
            <a:r>
              <a:rPr lang="en-US" dirty="0" smtClean="0"/>
              <a:t>Adjusting entries</a:t>
            </a:r>
            <a:endParaRPr lang="en-US" dirty="0"/>
          </a:p>
        </p:txBody>
      </p:sp>
      <p:sp>
        <p:nvSpPr>
          <p:cNvPr id="3" name="Content Placeholder 2"/>
          <p:cNvSpPr>
            <a:spLocks noGrp="1"/>
          </p:cNvSpPr>
          <p:nvPr>
            <p:ph idx="1"/>
          </p:nvPr>
        </p:nvSpPr>
        <p:spPr>
          <a:xfrm>
            <a:off x="152400" y="990600"/>
            <a:ext cx="8839200" cy="5257800"/>
          </a:xfrm>
        </p:spPr>
        <p:txBody>
          <a:bodyPr/>
          <a:lstStyle/>
          <a:p>
            <a:pPr>
              <a:lnSpc>
                <a:spcPct val="150000"/>
              </a:lnSpc>
              <a:spcBef>
                <a:spcPts val="0"/>
              </a:spcBef>
            </a:pPr>
            <a:r>
              <a:rPr lang="en-US" sz="2800" b="1" dirty="0">
                <a:solidFill>
                  <a:prstClr val="black"/>
                </a:solidFill>
              </a:rPr>
              <a:t>Why?</a:t>
            </a:r>
            <a:endParaRPr lang="en-US" sz="2800" dirty="0">
              <a:solidFill>
                <a:prstClr val="black"/>
              </a:solidFill>
            </a:endParaRPr>
          </a:p>
          <a:p>
            <a:pPr lvl="1">
              <a:lnSpc>
                <a:spcPct val="150000"/>
              </a:lnSpc>
              <a:spcBef>
                <a:spcPts val="0"/>
              </a:spcBef>
            </a:pPr>
            <a:r>
              <a:rPr lang="en-US" sz="2400" dirty="0">
                <a:solidFill>
                  <a:prstClr val="black"/>
                </a:solidFill>
              </a:rPr>
              <a:t>Recognize revenues and match expenses</a:t>
            </a:r>
          </a:p>
          <a:p>
            <a:pPr lvl="1">
              <a:lnSpc>
                <a:spcPct val="150000"/>
              </a:lnSpc>
              <a:spcBef>
                <a:spcPts val="0"/>
              </a:spcBef>
            </a:pPr>
            <a:r>
              <a:rPr lang="en-US" sz="2400" b="1" u="sng" dirty="0" smtClean="0">
                <a:solidFill>
                  <a:prstClr val="black"/>
                </a:solidFill>
              </a:rPr>
              <a:t>Differentiate from CF accounting</a:t>
            </a:r>
            <a:endParaRPr lang="en-US" sz="2400" b="1" u="sng" dirty="0">
              <a:solidFill>
                <a:prstClr val="black"/>
              </a:solidFill>
            </a:endParaRPr>
          </a:p>
          <a:p>
            <a:pPr>
              <a:lnSpc>
                <a:spcPct val="150000"/>
              </a:lnSpc>
              <a:spcBef>
                <a:spcPts val="0"/>
              </a:spcBef>
            </a:pPr>
            <a:r>
              <a:rPr lang="en-US" sz="2800" b="1" dirty="0">
                <a:solidFill>
                  <a:prstClr val="black"/>
                </a:solidFill>
              </a:rPr>
              <a:t>When?</a:t>
            </a:r>
          </a:p>
          <a:p>
            <a:pPr lvl="1">
              <a:lnSpc>
                <a:spcPct val="150000"/>
              </a:lnSpc>
              <a:spcBef>
                <a:spcPts val="0"/>
              </a:spcBef>
            </a:pPr>
            <a:r>
              <a:rPr lang="en-US" sz="2400" dirty="0">
                <a:solidFill>
                  <a:prstClr val="black"/>
                </a:solidFill>
              </a:rPr>
              <a:t>End of accounting period</a:t>
            </a:r>
          </a:p>
          <a:p>
            <a:pPr>
              <a:lnSpc>
                <a:spcPct val="150000"/>
              </a:lnSpc>
              <a:spcBef>
                <a:spcPts val="0"/>
              </a:spcBef>
            </a:pPr>
            <a:r>
              <a:rPr lang="en-US" sz="2800" b="1" dirty="0">
                <a:solidFill>
                  <a:prstClr val="black"/>
                </a:solidFill>
              </a:rPr>
              <a:t>What?</a:t>
            </a:r>
          </a:p>
          <a:p>
            <a:pPr lvl="1">
              <a:lnSpc>
                <a:spcPct val="150000"/>
              </a:lnSpc>
              <a:spcBef>
                <a:spcPts val="0"/>
              </a:spcBef>
            </a:pPr>
            <a:r>
              <a:rPr lang="en-US" sz="2400" dirty="0">
                <a:solidFill>
                  <a:prstClr val="black"/>
                </a:solidFill>
              </a:rPr>
              <a:t>Revenues earned and expenses incurred </a:t>
            </a:r>
            <a:r>
              <a:rPr lang="en-US" sz="2400" b="1" dirty="0">
                <a:solidFill>
                  <a:prstClr val="black"/>
                </a:solidFill>
              </a:rPr>
              <a:t>but not recorded yet</a:t>
            </a:r>
          </a:p>
          <a:p>
            <a:pPr lvl="2">
              <a:lnSpc>
                <a:spcPct val="150000"/>
              </a:lnSpc>
              <a:spcBef>
                <a:spcPts val="0"/>
              </a:spcBef>
            </a:pPr>
            <a:r>
              <a:rPr lang="en-US" sz="2200" b="1" dirty="0">
                <a:solidFill>
                  <a:prstClr val="black"/>
                </a:solidFill>
              </a:rPr>
              <a:t>Deferred revenues and deferred expenses</a:t>
            </a:r>
          </a:p>
          <a:p>
            <a:pPr lvl="2">
              <a:lnSpc>
                <a:spcPct val="150000"/>
              </a:lnSpc>
              <a:spcBef>
                <a:spcPts val="0"/>
              </a:spcBef>
            </a:pPr>
            <a:r>
              <a:rPr lang="en-US" sz="2200" b="1" dirty="0">
                <a:solidFill>
                  <a:prstClr val="black"/>
                </a:solidFill>
              </a:rPr>
              <a:t>Accrued revenues and accrued expenses</a:t>
            </a:r>
          </a:p>
          <a:p>
            <a:pPr marL="0" indent="0">
              <a:lnSpc>
                <a:spcPct val="150000"/>
              </a:lnSpc>
              <a:spcBef>
                <a:spcPts val="0"/>
              </a:spcBef>
              <a:buNone/>
            </a:pPr>
            <a:endParaRPr lang="en-US" sz="2800" b="1" dirty="0">
              <a:solidFill>
                <a:prstClr val="black"/>
              </a:solidFill>
            </a:endParaRPr>
          </a:p>
          <a:p>
            <a:endParaRPr lang="en-US" dirty="0"/>
          </a:p>
        </p:txBody>
      </p:sp>
      <p:sp>
        <p:nvSpPr>
          <p:cNvPr id="4" name="Slide Number Placeholder 3"/>
          <p:cNvSpPr>
            <a:spLocks noGrp="1"/>
          </p:cNvSpPr>
          <p:nvPr>
            <p:ph type="sldNum" sz="quarter" idx="12"/>
          </p:nvPr>
        </p:nvSpPr>
        <p:spPr/>
        <p:txBody>
          <a:bodyPr/>
          <a:lstStyle/>
          <a:p>
            <a:pPr>
              <a:defRPr/>
            </a:pPr>
            <a:fld id="{BF95FA55-A14A-402A-82CA-20D13EFA8C9F}" type="slidenum">
              <a:rPr lang="en-US" smtClean="0"/>
              <a:pPr>
                <a:defRPr/>
              </a:pPr>
              <a:t>3</a:t>
            </a:fld>
            <a:endParaRPr lang="en-US"/>
          </a:p>
        </p:txBody>
      </p:sp>
    </p:spTree>
    <p:extLst>
      <p:ext uri="{BB962C8B-B14F-4D97-AF65-F5344CB8AC3E}">
        <p14:creationId xmlns:p14="http://schemas.microsoft.com/office/powerpoint/2010/main" val="15989055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0"/>
            <a:ext cx="9296400" cy="762000"/>
          </a:xfrm>
        </p:spPr>
        <p:txBody>
          <a:bodyPr/>
          <a:lstStyle/>
          <a:p>
            <a:r>
              <a:rPr lang="en-US" dirty="0"/>
              <a:t>Cash Flow From </a:t>
            </a:r>
            <a:r>
              <a:rPr lang="en-US" dirty="0" smtClean="0"/>
              <a:t>Investing </a:t>
            </a:r>
            <a:r>
              <a:rPr lang="en-US" dirty="0"/>
              <a:t>Activities</a:t>
            </a:r>
            <a:endParaRPr lang="en-US" dirty="0">
              <a:solidFill>
                <a:srgbClr val="FF0000"/>
              </a:solidFill>
            </a:endParaRPr>
          </a:p>
        </p:txBody>
      </p:sp>
      <p:sp>
        <p:nvSpPr>
          <p:cNvPr id="2" name="Slide Number Placeholder 1"/>
          <p:cNvSpPr>
            <a:spLocks noGrp="1"/>
          </p:cNvSpPr>
          <p:nvPr>
            <p:ph type="sldNum" sz="quarter" idx="12"/>
          </p:nvPr>
        </p:nvSpPr>
        <p:spPr/>
        <p:txBody>
          <a:bodyPr/>
          <a:lstStyle/>
          <a:p>
            <a:fld id="{CFEFCF7E-18A1-4C69-AB32-562E04F3D2E0}" type="slidenum">
              <a:rPr lang="en-US" smtClean="0"/>
              <a:t>30</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20114048"/>
              </p:ext>
            </p:extLst>
          </p:nvPr>
        </p:nvGraphicFramePr>
        <p:xfrm>
          <a:off x="914400" y="4876800"/>
          <a:ext cx="7162800" cy="1260858"/>
        </p:xfrm>
        <a:graphic>
          <a:graphicData uri="http://schemas.openxmlformats.org/drawingml/2006/table">
            <a:tbl>
              <a:tblPr firstRow="1" bandRow="1">
                <a:tableStyleId>{69012ECD-51FC-41F1-AA8D-1B2483CD663E}</a:tableStyleId>
              </a:tblPr>
              <a:tblGrid>
                <a:gridCol w="3581400"/>
                <a:gridCol w="3581400"/>
              </a:tblGrid>
              <a:tr h="308526">
                <a:tc>
                  <a:txBody>
                    <a:bodyPr/>
                    <a:lstStyle/>
                    <a:p>
                      <a:pPr algn="ctr"/>
                      <a:r>
                        <a:rPr lang="en-US" dirty="0" smtClean="0"/>
                        <a:t>Investing cash inflows</a:t>
                      </a:r>
                      <a:endParaRPr lang="en-US" dirty="0"/>
                    </a:p>
                  </a:txBody>
                  <a:tcPr/>
                </a:tc>
                <a:tc>
                  <a:txBody>
                    <a:bodyPr/>
                    <a:lstStyle/>
                    <a:p>
                      <a:pPr algn="ctr"/>
                      <a:r>
                        <a:rPr lang="en-US" dirty="0" smtClean="0"/>
                        <a:t>Investing cash outflows</a:t>
                      </a:r>
                      <a:endParaRPr lang="en-US" dirty="0"/>
                    </a:p>
                  </a:txBody>
                  <a:tcPr/>
                </a:tc>
              </a:tr>
              <a:tr h="308526">
                <a:tc>
                  <a:txBody>
                    <a:bodyPr/>
                    <a:lstStyle/>
                    <a:p>
                      <a:pPr algn="ctr"/>
                      <a:r>
                        <a:rPr lang="en-US" dirty="0" smtClean="0"/>
                        <a:t>Disposal of</a:t>
                      </a:r>
                      <a:r>
                        <a:rPr lang="en-US" baseline="0" dirty="0" smtClean="0"/>
                        <a:t> long-lived assets</a:t>
                      </a:r>
                      <a:endParaRPr lang="en-US" dirty="0"/>
                    </a:p>
                  </a:txBody>
                  <a:tcPr/>
                </a:tc>
                <a:tc>
                  <a:txBody>
                    <a:bodyPr/>
                    <a:lstStyle/>
                    <a:p>
                      <a:pPr algn="ctr"/>
                      <a:r>
                        <a:rPr lang="en-US" dirty="0" smtClean="0"/>
                        <a:t>Purchase</a:t>
                      </a:r>
                      <a:r>
                        <a:rPr lang="en-US" baseline="0" dirty="0" smtClean="0"/>
                        <a:t> of long-lived assets</a:t>
                      </a:r>
                      <a:endParaRPr lang="en-US" dirty="0"/>
                    </a:p>
                  </a:txBody>
                  <a:tcPr/>
                </a:tc>
              </a:tr>
              <a:tr h="335280">
                <a:tc>
                  <a:txBody>
                    <a:bodyPr/>
                    <a:lstStyle/>
                    <a:p>
                      <a:pPr algn="ctr"/>
                      <a:r>
                        <a:rPr lang="en-US" dirty="0" smtClean="0"/>
                        <a:t>Sale of other firm’s securities</a:t>
                      </a:r>
                      <a:endParaRPr lang="en-US" dirty="0"/>
                    </a:p>
                  </a:txBody>
                  <a:tcPr/>
                </a:tc>
                <a:tc>
                  <a:txBody>
                    <a:bodyPr/>
                    <a:lstStyle/>
                    <a:p>
                      <a:pPr algn="ctr"/>
                      <a:r>
                        <a:rPr lang="en-US" dirty="0" smtClean="0"/>
                        <a:t>Purchase of other firm’s securities</a:t>
                      </a:r>
                      <a:endParaRPr lang="en-US" dirty="0"/>
                    </a:p>
                  </a:txBody>
                  <a:tcPr/>
                </a:tc>
              </a:tr>
              <a:tr h="308526">
                <a:tc>
                  <a:txBody>
                    <a:bodyPr/>
                    <a:lstStyle/>
                    <a:p>
                      <a:pPr algn="ctr"/>
                      <a:r>
                        <a:rPr lang="en-US" dirty="0" smtClean="0"/>
                        <a:t>Receipt of loan</a:t>
                      </a:r>
                      <a:r>
                        <a:rPr lang="en-US" baseline="0" dirty="0" smtClean="0"/>
                        <a:t> repayment</a:t>
                      </a:r>
                      <a:endParaRPr lang="en-US" dirty="0"/>
                    </a:p>
                  </a:txBody>
                  <a:tcPr/>
                </a:tc>
                <a:tc>
                  <a:txBody>
                    <a:bodyPr/>
                    <a:lstStyle/>
                    <a:p>
                      <a:pPr algn="ctr"/>
                      <a:r>
                        <a:rPr lang="en-US" dirty="0" smtClean="0"/>
                        <a:t>Giving out loans to other firms</a:t>
                      </a:r>
                      <a:endParaRPr lang="en-US" dirty="0"/>
                    </a:p>
                  </a:txBody>
                  <a:tcPr/>
                </a:tc>
              </a:tr>
            </a:tbl>
          </a:graphicData>
        </a:graphic>
      </p:graphicFrame>
      <p:sp>
        <p:nvSpPr>
          <p:cNvPr id="10" name="TextBox 9"/>
          <p:cNvSpPr txBox="1"/>
          <p:nvPr/>
        </p:nvSpPr>
        <p:spPr>
          <a:xfrm>
            <a:off x="514004" y="990600"/>
            <a:ext cx="8268391" cy="3416320"/>
          </a:xfrm>
          <a:prstGeom prst="rect">
            <a:avLst/>
          </a:prstGeom>
          <a:noFill/>
        </p:spPr>
        <p:txBody>
          <a:bodyPr wrap="square" rtlCol="0">
            <a:spAutoFit/>
          </a:bodyPr>
          <a:lstStyle/>
          <a:p>
            <a:r>
              <a:rPr lang="en-US" sz="2800" b="1" dirty="0" smtClean="0">
                <a:solidFill>
                  <a:schemeClr val="accent2"/>
                </a:solidFill>
              </a:rPr>
              <a:t>Cash flow from investing activities </a:t>
            </a:r>
            <a:r>
              <a:rPr lang="en-US" sz="2800" dirty="0" smtClean="0"/>
              <a:t>measure the amount of cash generated and used by the firm as a result of purchases or sales of long</a:t>
            </a:r>
            <a:r>
              <a:rPr lang="en-US" sz="2800" dirty="0"/>
              <a:t>-lived tangible or intangible assets and other investment assets (e.g. securities of other firms)</a:t>
            </a:r>
            <a:r>
              <a:rPr lang="en-US" sz="2800" dirty="0" smtClean="0"/>
              <a:t> </a:t>
            </a:r>
          </a:p>
          <a:p>
            <a:endParaRPr lang="en-US" sz="2800" dirty="0"/>
          </a:p>
          <a:p>
            <a:r>
              <a:rPr lang="en-US" sz="2800" dirty="0" smtClean="0"/>
              <a:t>Will typically involve non-current asset accounts.</a:t>
            </a:r>
          </a:p>
          <a:p>
            <a:endParaRPr lang="en-US" sz="2000" dirty="0"/>
          </a:p>
        </p:txBody>
      </p:sp>
    </p:spTree>
    <p:extLst>
      <p:ext uri="{BB962C8B-B14F-4D97-AF65-F5344CB8AC3E}">
        <p14:creationId xmlns:p14="http://schemas.microsoft.com/office/powerpoint/2010/main" val="234890513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0" y="152400"/>
            <a:ext cx="9144000" cy="990600"/>
          </a:xfrm>
        </p:spPr>
        <p:txBody>
          <a:bodyPr/>
          <a:lstStyle/>
          <a:p>
            <a:r>
              <a:rPr lang="en-US" dirty="0"/>
              <a:t>Cash Flow From </a:t>
            </a:r>
            <a:r>
              <a:rPr lang="en-US" dirty="0" smtClean="0"/>
              <a:t>Financing </a:t>
            </a:r>
            <a:r>
              <a:rPr lang="en-US" dirty="0"/>
              <a:t>Activities</a:t>
            </a:r>
            <a:endParaRPr lang="en-US" dirty="0">
              <a:solidFill>
                <a:srgbClr val="FF0000"/>
              </a:solidFill>
            </a:endParaRPr>
          </a:p>
        </p:txBody>
      </p:sp>
      <p:sp>
        <p:nvSpPr>
          <p:cNvPr id="2" name="Slide Number Placeholder 1"/>
          <p:cNvSpPr>
            <a:spLocks noGrp="1"/>
          </p:cNvSpPr>
          <p:nvPr>
            <p:ph type="sldNum" sz="quarter" idx="12"/>
          </p:nvPr>
        </p:nvSpPr>
        <p:spPr/>
        <p:txBody>
          <a:bodyPr/>
          <a:lstStyle/>
          <a:p>
            <a:fld id="{CFEFCF7E-18A1-4C69-AB32-562E04F3D2E0}" type="slidenum">
              <a:rPr lang="en-US" smtClean="0"/>
              <a:t>31</a:t>
            </a:fld>
            <a:endParaRPr lang="en-US" dirty="0"/>
          </a:p>
        </p:txBody>
      </p:sp>
      <p:graphicFrame>
        <p:nvGraphicFramePr>
          <p:cNvPr id="7" name="Table 6"/>
          <p:cNvGraphicFramePr>
            <a:graphicFrameLocks noGrp="1"/>
          </p:cNvGraphicFramePr>
          <p:nvPr>
            <p:extLst>
              <p:ext uri="{D42A27DB-BD31-4B8C-83A1-F6EECF244321}">
                <p14:modId xmlns:p14="http://schemas.microsoft.com/office/powerpoint/2010/main" val="3367479312"/>
              </p:ext>
            </p:extLst>
          </p:nvPr>
        </p:nvGraphicFramePr>
        <p:xfrm>
          <a:off x="1066800" y="4114800"/>
          <a:ext cx="6096000" cy="1743456"/>
        </p:xfrm>
        <a:graphic>
          <a:graphicData uri="http://schemas.openxmlformats.org/drawingml/2006/table">
            <a:tbl>
              <a:tblPr firstRow="1" bandRow="1">
                <a:tableStyleId>{69012ECD-51FC-41F1-AA8D-1B2483CD663E}</a:tableStyleId>
              </a:tblPr>
              <a:tblGrid>
                <a:gridCol w="3048000"/>
                <a:gridCol w="3048000"/>
              </a:tblGrid>
              <a:tr h="370840">
                <a:tc>
                  <a:txBody>
                    <a:bodyPr/>
                    <a:lstStyle/>
                    <a:p>
                      <a:pPr algn="ctr"/>
                      <a:r>
                        <a:rPr lang="en-US" dirty="0" err="1" smtClean="0"/>
                        <a:t>FInancing</a:t>
                      </a:r>
                      <a:r>
                        <a:rPr lang="en-US" dirty="0" smtClean="0"/>
                        <a:t> cash inflows</a:t>
                      </a:r>
                      <a:endParaRPr lang="en-US" dirty="0"/>
                    </a:p>
                  </a:txBody>
                  <a:tcPr/>
                </a:tc>
                <a:tc>
                  <a:txBody>
                    <a:bodyPr/>
                    <a:lstStyle/>
                    <a:p>
                      <a:pPr algn="ctr"/>
                      <a:r>
                        <a:rPr lang="en-US" dirty="0" smtClean="0"/>
                        <a:t>Financing cash outflows</a:t>
                      </a:r>
                      <a:endParaRPr lang="en-US" dirty="0"/>
                    </a:p>
                  </a:txBody>
                  <a:tcPr/>
                </a:tc>
              </a:tr>
              <a:tr h="370840">
                <a:tc>
                  <a:txBody>
                    <a:bodyPr/>
                    <a:lstStyle/>
                    <a:p>
                      <a:pPr marL="45720" marR="45720" algn="ctr">
                        <a:lnSpc>
                          <a:spcPct val="115000"/>
                        </a:lnSpc>
                        <a:spcBef>
                          <a:spcPts val="0"/>
                        </a:spcBef>
                        <a:spcAft>
                          <a:spcPts val="0"/>
                        </a:spcAft>
                      </a:pPr>
                      <a:r>
                        <a:rPr lang="en-US" sz="1800" dirty="0">
                          <a:latin typeface="+mj-lt"/>
                          <a:ea typeface="Calibri"/>
                          <a:cs typeface="Times New Roman"/>
                        </a:rPr>
                        <a:t>Proceeds from issuing stock</a:t>
                      </a:r>
                    </a:p>
                  </a:txBody>
                  <a:tcPr marL="0" marR="0" marT="0" marB="0"/>
                </a:tc>
                <a:tc>
                  <a:txBody>
                    <a:bodyPr/>
                    <a:lstStyle/>
                    <a:p>
                      <a:pPr marL="45720" marR="45720" algn="ctr">
                        <a:lnSpc>
                          <a:spcPct val="115000"/>
                        </a:lnSpc>
                        <a:spcBef>
                          <a:spcPts val="0"/>
                        </a:spcBef>
                        <a:spcAft>
                          <a:spcPts val="0"/>
                        </a:spcAft>
                      </a:pPr>
                      <a:r>
                        <a:rPr lang="en-US" sz="1800" dirty="0">
                          <a:latin typeface="+mj-lt"/>
                          <a:ea typeface="Calibri"/>
                          <a:cs typeface="Times New Roman"/>
                        </a:rPr>
                        <a:t>Stock repurchase</a:t>
                      </a:r>
                    </a:p>
                  </a:txBody>
                  <a:tcPr marL="0" marR="0" marT="0" marB="0"/>
                </a:tc>
              </a:tr>
              <a:tr h="370840">
                <a:tc>
                  <a:txBody>
                    <a:bodyPr/>
                    <a:lstStyle/>
                    <a:p>
                      <a:pPr marL="45720" marR="45720" algn="ctr">
                        <a:lnSpc>
                          <a:spcPct val="115000"/>
                        </a:lnSpc>
                        <a:spcBef>
                          <a:spcPts val="0"/>
                        </a:spcBef>
                        <a:spcAft>
                          <a:spcPts val="0"/>
                        </a:spcAft>
                      </a:pPr>
                      <a:r>
                        <a:rPr lang="en-US" sz="1800" dirty="0">
                          <a:latin typeface="+mj-lt"/>
                          <a:ea typeface="Calibri"/>
                          <a:cs typeface="Times New Roman"/>
                        </a:rPr>
                        <a:t>Proceeds from borrowing money/ issuing bonds</a:t>
                      </a:r>
                    </a:p>
                  </a:txBody>
                  <a:tcPr marL="0" marR="0" marT="0" marB="0"/>
                </a:tc>
                <a:tc>
                  <a:txBody>
                    <a:bodyPr/>
                    <a:lstStyle/>
                    <a:p>
                      <a:pPr marL="45720" marR="45720" algn="ctr">
                        <a:lnSpc>
                          <a:spcPct val="115000"/>
                        </a:lnSpc>
                        <a:spcBef>
                          <a:spcPts val="0"/>
                        </a:spcBef>
                        <a:spcAft>
                          <a:spcPts val="0"/>
                        </a:spcAft>
                      </a:pPr>
                      <a:r>
                        <a:rPr lang="en-US" sz="1800" dirty="0">
                          <a:latin typeface="+mj-lt"/>
                          <a:ea typeface="Calibri"/>
                          <a:cs typeface="Times New Roman"/>
                        </a:rPr>
                        <a:t>Principal portion of loan/bond </a:t>
                      </a:r>
                      <a:r>
                        <a:rPr lang="en-US" sz="1800" dirty="0" smtClean="0">
                          <a:latin typeface="+mj-lt"/>
                          <a:ea typeface="Calibri"/>
                          <a:cs typeface="Times New Roman"/>
                        </a:rPr>
                        <a:t>payments </a:t>
                      </a:r>
                      <a:endParaRPr lang="en-US" sz="1800" dirty="0">
                        <a:latin typeface="+mj-lt"/>
                        <a:ea typeface="Calibri"/>
                        <a:cs typeface="Times New Roman"/>
                      </a:endParaRPr>
                    </a:p>
                  </a:txBody>
                  <a:tcPr marL="0" marR="0" marT="0" marB="0"/>
                </a:tc>
              </a:tr>
              <a:tr h="370840">
                <a:tc>
                  <a:txBody>
                    <a:bodyPr/>
                    <a:lstStyle/>
                    <a:p>
                      <a:pPr marL="45720" marR="45720" algn="ctr">
                        <a:lnSpc>
                          <a:spcPct val="115000"/>
                        </a:lnSpc>
                        <a:spcBef>
                          <a:spcPts val="0"/>
                        </a:spcBef>
                        <a:spcAft>
                          <a:spcPts val="0"/>
                        </a:spcAft>
                      </a:pPr>
                      <a:endParaRPr lang="en-US" sz="1800" dirty="0">
                        <a:latin typeface="+mj-lt"/>
                        <a:ea typeface="Calibri"/>
                        <a:cs typeface="Times New Roman"/>
                      </a:endParaRPr>
                    </a:p>
                  </a:txBody>
                  <a:tcPr marL="0" marR="0" marT="0" marB="0"/>
                </a:tc>
                <a:tc>
                  <a:txBody>
                    <a:bodyPr/>
                    <a:lstStyle/>
                    <a:p>
                      <a:pPr marL="45720" marR="45720" algn="ctr">
                        <a:lnSpc>
                          <a:spcPct val="115000"/>
                        </a:lnSpc>
                        <a:spcBef>
                          <a:spcPts val="0"/>
                        </a:spcBef>
                        <a:spcAft>
                          <a:spcPts val="0"/>
                        </a:spcAft>
                      </a:pPr>
                      <a:r>
                        <a:rPr lang="en-US" sz="1800" dirty="0">
                          <a:latin typeface="+mj-lt"/>
                          <a:ea typeface="Calibri"/>
                          <a:cs typeface="Times New Roman"/>
                        </a:rPr>
                        <a:t>Dividend payments</a:t>
                      </a:r>
                    </a:p>
                  </a:txBody>
                  <a:tcPr marL="0" marR="0" marT="0" marB="0"/>
                </a:tc>
              </a:tr>
            </a:tbl>
          </a:graphicData>
        </a:graphic>
      </p:graphicFrame>
      <p:sp>
        <p:nvSpPr>
          <p:cNvPr id="10" name="TextBox 9"/>
          <p:cNvSpPr txBox="1"/>
          <p:nvPr/>
        </p:nvSpPr>
        <p:spPr>
          <a:xfrm>
            <a:off x="609600" y="1219200"/>
            <a:ext cx="8001000" cy="2677656"/>
          </a:xfrm>
          <a:prstGeom prst="rect">
            <a:avLst/>
          </a:prstGeom>
          <a:noFill/>
        </p:spPr>
        <p:txBody>
          <a:bodyPr wrap="square" rtlCol="0">
            <a:spAutoFit/>
          </a:bodyPr>
          <a:lstStyle/>
          <a:p>
            <a:r>
              <a:rPr lang="en-US" sz="2800" b="1" dirty="0" smtClean="0">
                <a:solidFill>
                  <a:schemeClr val="accent2"/>
                </a:solidFill>
              </a:rPr>
              <a:t>Cash flow from financing activities </a:t>
            </a:r>
            <a:r>
              <a:rPr lang="en-US" sz="2800" dirty="0" smtClean="0"/>
              <a:t>measure the amount of cash generated and used by the firm as a result of issuing or repurchasing equity or debt.</a:t>
            </a:r>
          </a:p>
          <a:p>
            <a:endParaRPr lang="en-US" sz="2800" dirty="0"/>
          </a:p>
          <a:p>
            <a:r>
              <a:rPr lang="en-US" sz="2800" dirty="0" smtClean="0"/>
              <a:t>Will typically involve non-current liabilities or equity.</a:t>
            </a:r>
          </a:p>
          <a:p>
            <a:r>
              <a:rPr lang="en-US" sz="2800" dirty="0" smtClean="0"/>
              <a:t> </a:t>
            </a:r>
            <a:endParaRPr lang="en-US" sz="2800" dirty="0"/>
          </a:p>
        </p:txBody>
      </p:sp>
    </p:spTree>
    <p:extLst>
      <p:ext uri="{BB962C8B-B14F-4D97-AF65-F5344CB8AC3E}">
        <p14:creationId xmlns:p14="http://schemas.microsoft.com/office/powerpoint/2010/main" val="35846435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a:xfrm>
            <a:off x="685800" y="304800"/>
            <a:ext cx="7772400" cy="1143000"/>
          </a:xfrm>
        </p:spPr>
        <p:txBody>
          <a:bodyPr/>
          <a:lstStyle/>
          <a:p>
            <a:r>
              <a:rPr lang="en-US" dirty="0" smtClean="0"/>
              <a:t>Accruals - Revenues</a:t>
            </a:r>
          </a:p>
        </p:txBody>
      </p:sp>
      <p:sp>
        <p:nvSpPr>
          <p:cNvPr id="21506" name="Content Placeholder 2"/>
          <p:cNvSpPr>
            <a:spLocks noGrp="1"/>
          </p:cNvSpPr>
          <p:nvPr>
            <p:ph idx="1"/>
          </p:nvPr>
        </p:nvSpPr>
        <p:spPr>
          <a:xfrm>
            <a:off x="228600" y="1371600"/>
            <a:ext cx="8686800" cy="5029200"/>
          </a:xfrm>
        </p:spPr>
        <p:txBody>
          <a:bodyPr/>
          <a:lstStyle/>
          <a:p>
            <a:r>
              <a:rPr lang="en-US" dirty="0" smtClean="0"/>
              <a:t>Receive cash </a:t>
            </a:r>
            <a:r>
              <a:rPr lang="en-US" i="1" dirty="0" smtClean="0"/>
              <a:t>before</a:t>
            </a:r>
            <a:r>
              <a:rPr lang="en-US" dirty="0" smtClean="0"/>
              <a:t> delivering product or service (e.g., before revenue):</a:t>
            </a:r>
          </a:p>
          <a:p>
            <a:pPr lvl="2"/>
            <a:r>
              <a:rPr lang="en-US" sz="2800" dirty="0" smtClean="0"/>
              <a:t>Termed Deferred revenue (Cl or NCL).</a:t>
            </a:r>
          </a:p>
          <a:p>
            <a:pPr lvl="2"/>
            <a:r>
              <a:rPr lang="en-US" sz="2800" dirty="0" smtClean="0"/>
              <a:t>This period NI </a:t>
            </a:r>
            <a:r>
              <a:rPr lang="en-US" sz="2800" i="1" dirty="0" smtClean="0"/>
              <a:t>less </a:t>
            </a:r>
            <a:r>
              <a:rPr lang="en-US" sz="2800" dirty="0" smtClean="0"/>
              <a:t>than CFO</a:t>
            </a:r>
          </a:p>
          <a:p>
            <a:pPr lvl="1"/>
            <a:endParaRPr lang="en-US" dirty="0" smtClean="0"/>
          </a:p>
          <a:p>
            <a:r>
              <a:rPr lang="en-US" dirty="0" smtClean="0"/>
              <a:t>Receive cash </a:t>
            </a:r>
            <a:r>
              <a:rPr lang="en-US" i="1" dirty="0" smtClean="0"/>
              <a:t>after</a:t>
            </a:r>
            <a:r>
              <a:rPr lang="en-US" dirty="0" smtClean="0"/>
              <a:t> delivering product or service:</a:t>
            </a:r>
          </a:p>
          <a:p>
            <a:pPr lvl="2"/>
            <a:r>
              <a:rPr lang="en-US" sz="2800" dirty="0"/>
              <a:t>Termed </a:t>
            </a:r>
            <a:r>
              <a:rPr lang="en-US" sz="2800" dirty="0" smtClean="0"/>
              <a:t>Accounts receivables (CA </a:t>
            </a:r>
            <a:r>
              <a:rPr lang="en-US" sz="2800" dirty="0"/>
              <a:t>or </a:t>
            </a:r>
            <a:r>
              <a:rPr lang="en-US" sz="2800" dirty="0" smtClean="0"/>
              <a:t>NCA).</a:t>
            </a:r>
            <a:endParaRPr lang="en-US" sz="2800" dirty="0"/>
          </a:p>
          <a:p>
            <a:pPr lvl="2"/>
            <a:r>
              <a:rPr lang="en-US" sz="2800" dirty="0"/>
              <a:t>This period NI </a:t>
            </a:r>
            <a:r>
              <a:rPr lang="en-US" sz="2800" i="1" dirty="0" smtClean="0"/>
              <a:t>more </a:t>
            </a:r>
            <a:r>
              <a:rPr lang="en-US" sz="2800" dirty="0" smtClean="0"/>
              <a:t>than </a:t>
            </a:r>
            <a:r>
              <a:rPr lang="en-US" sz="2800" dirty="0"/>
              <a:t>CFO</a:t>
            </a:r>
          </a:p>
          <a:p>
            <a:pPr lvl="1"/>
            <a:endParaRPr lang="en-US" dirty="0" smtClean="0"/>
          </a:p>
        </p:txBody>
      </p:sp>
      <p:sp>
        <p:nvSpPr>
          <p:cNvPr id="21547" name="Slide Number Placeholder 6"/>
          <p:cNvSpPr>
            <a:spLocks noGrp="1"/>
          </p:cNvSpPr>
          <p:nvPr>
            <p:ph type="sldNum" sz="quarter" idx="12"/>
          </p:nvPr>
        </p:nvSpPr>
        <p:spPr>
          <a:noFill/>
        </p:spPr>
        <p:txBody>
          <a:bodyPr/>
          <a:lstStyle/>
          <a:p>
            <a:fld id="{9194EFAC-178C-4047-9E7E-2B21A4C3B18C}" type="slidenum">
              <a:rPr lang="en-US" smtClean="0"/>
              <a:pPr/>
              <a:t>4</a:t>
            </a:fld>
            <a:endParaRPr lang="en-US" smtClean="0"/>
          </a:p>
        </p:txBody>
      </p:sp>
    </p:spTree>
    <p:extLst>
      <p:ext uri="{BB962C8B-B14F-4D97-AF65-F5344CB8AC3E}">
        <p14:creationId xmlns:p14="http://schemas.microsoft.com/office/powerpoint/2010/main" val="9751336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a:xfrm>
            <a:off x="685800" y="381000"/>
            <a:ext cx="7772400" cy="914400"/>
          </a:xfrm>
        </p:spPr>
        <p:txBody>
          <a:bodyPr/>
          <a:lstStyle/>
          <a:p>
            <a:r>
              <a:rPr lang="en-US" dirty="0" smtClean="0"/>
              <a:t>Accruals - Expenses</a:t>
            </a:r>
          </a:p>
        </p:txBody>
      </p:sp>
      <p:sp>
        <p:nvSpPr>
          <p:cNvPr id="23554" name="Content Placeholder 2"/>
          <p:cNvSpPr>
            <a:spLocks noGrp="1"/>
          </p:cNvSpPr>
          <p:nvPr>
            <p:ph idx="1"/>
          </p:nvPr>
        </p:nvSpPr>
        <p:spPr>
          <a:xfrm>
            <a:off x="228600" y="1066800"/>
            <a:ext cx="8686800" cy="5562600"/>
          </a:xfrm>
        </p:spPr>
        <p:txBody>
          <a:bodyPr/>
          <a:lstStyle/>
          <a:p>
            <a:r>
              <a:rPr lang="en-US" dirty="0" smtClean="0"/>
              <a:t>Pay cash </a:t>
            </a:r>
            <a:r>
              <a:rPr lang="en-US" i="1" dirty="0" smtClean="0"/>
              <a:t>before</a:t>
            </a:r>
            <a:r>
              <a:rPr lang="en-US" dirty="0" smtClean="0"/>
              <a:t> incurring expense:</a:t>
            </a:r>
          </a:p>
          <a:p>
            <a:pPr lvl="2"/>
            <a:r>
              <a:rPr lang="en-US" sz="2800" dirty="0" smtClean="0"/>
              <a:t>Termed prepaid (CA, examples inventory, prepaid interest, </a:t>
            </a:r>
            <a:r>
              <a:rPr lang="en-US" sz="2800" dirty="0"/>
              <a:t>prepaid </a:t>
            </a:r>
            <a:r>
              <a:rPr lang="en-US" sz="2800" dirty="0" smtClean="0"/>
              <a:t>tax, </a:t>
            </a:r>
            <a:r>
              <a:rPr lang="en-US" sz="2800" dirty="0"/>
              <a:t>prepaid </a:t>
            </a:r>
            <a:r>
              <a:rPr lang="en-US" sz="2800" dirty="0" smtClean="0"/>
              <a:t>salary,</a:t>
            </a:r>
            <a:r>
              <a:rPr lang="en-US" sz="2800" dirty="0"/>
              <a:t> prepaid</a:t>
            </a:r>
            <a:r>
              <a:rPr lang="en-US" sz="2800" dirty="0" smtClean="0"/>
              <a:t> rent, </a:t>
            </a:r>
            <a:r>
              <a:rPr lang="en-US" sz="2800" dirty="0"/>
              <a:t>prepaid </a:t>
            </a:r>
            <a:r>
              <a:rPr lang="en-US" sz="2800" dirty="0" smtClean="0"/>
              <a:t>utility ….).</a:t>
            </a:r>
            <a:endParaRPr lang="en-US" sz="2800" dirty="0"/>
          </a:p>
          <a:p>
            <a:pPr lvl="2"/>
            <a:r>
              <a:rPr lang="en-US" sz="2800" dirty="0"/>
              <a:t>This period NI </a:t>
            </a:r>
            <a:r>
              <a:rPr lang="en-US" sz="2800" i="1" dirty="0" smtClean="0"/>
              <a:t>more </a:t>
            </a:r>
            <a:r>
              <a:rPr lang="en-US" sz="2800" dirty="0" smtClean="0"/>
              <a:t>than </a:t>
            </a:r>
            <a:r>
              <a:rPr lang="en-US" sz="2800" dirty="0"/>
              <a:t>CFO</a:t>
            </a:r>
          </a:p>
          <a:p>
            <a:r>
              <a:rPr lang="en-US" dirty="0" smtClean="0"/>
              <a:t>Pay cash </a:t>
            </a:r>
            <a:r>
              <a:rPr lang="en-US" i="1" dirty="0" smtClean="0"/>
              <a:t>after</a:t>
            </a:r>
            <a:r>
              <a:rPr lang="en-US" dirty="0" smtClean="0"/>
              <a:t> </a:t>
            </a:r>
            <a:r>
              <a:rPr lang="en-US" dirty="0"/>
              <a:t>incurring </a:t>
            </a:r>
            <a:r>
              <a:rPr lang="en-US" dirty="0" smtClean="0"/>
              <a:t>expense:</a:t>
            </a:r>
          </a:p>
          <a:p>
            <a:pPr lvl="2"/>
            <a:r>
              <a:rPr lang="en-US" sz="2800" dirty="0"/>
              <a:t>Termed payables (</a:t>
            </a:r>
            <a:r>
              <a:rPr lang="en-US" sz="2800" dirty="0" smtClean="0"/>
              <a:t>CL, examples accounts payable, interest </a:t>
            </a:r>
            <a:r>
              <a:rPr lang="en-US" sz="2800" dirty="0"/>
              <a:t>payable, tax payable, salary payable rent payable, utility payable ….).</a:t>
            </a:r>
          </a:p>
          <a:p>
            <a:pPr lvl="2"/>
            <a:r>
              <a:rPr lang="en-US" sz="2800" dirty="0"/>
              <a:t>This period NI </a:t>
            </a:r>
            <a:r>
              <a:rPr lang="en-US" sz="2800" i="1" dirty="0"/>
              <a:t>less </a:t>
            </a:r>
            <a:r>
              <a:rPr lang="en-US" sz="2800" dirty="0"/>
              <a:t>than CFO</a:t>
            </a:r>
          </a:p>
          <a:p>
            <a:endParaRPr lang="en-US" dirty="0" smtClean="0"/>
          </a:p>
        </p:txBody>
      </p:sp>
      <p:sp>
        <p:nvSpPr>
          <p:cNvPr id="23595" name="Slide Number Placeholder 6"/>
          <p:cNvSpPr>
            <a:spLocks noGrp="1"/>
          </p:cNvSpPr>
          <p:nvPr>
            <p:ph type="sldNum" sz="quarter" idx="12"/>
          </p:nvPr>
        </p:nvSpPr>
        <p:spPr>
          <a:noFill/>
        </p:spPr>
        <p:txBody>
          <a:bodyPr/>
          <a:lstStyle/>
          <a:p>
            <a:fld id="{0C2EE3F4-04BA-4A66-AA53-DB9F0D6DBC8F}" type="slidenum">
              <a:rPr lang="en-US" smtClean="0"/>
              <a:pPr/>
              <a:t>5</a:t>
            </a:fld>
            <a:endParaRPr lang="en-US" smtClean="0"/>
          </a:p>
        </p:txBody>
      </p:sp>
    </p:spTree>
    <p:extLst>
      <p:ext uri="{BB962C8B-B14F-4D97-AF65-F5344CB8AC3E}">
        <p14:creationId xmlns:p14="http://schemas.microsoft.com/office/powerpoint/2010/main" val="163306721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762000"/>
          </a:xfrm>
        </p:spPr>
        <p:txBody>
          <a:bodyPr/>
          <a:lstStyle/>
          <a:p>
            <a:r>
              <a:rPr lang="en-US" dirty="0" smtClean="0"/>
              <a:t>Notice</a:t>
            </a:r>
            <a:endParaRPr lang="en-US" dirty="0"/>
          </a:p>
        </p:txBody>
      </p:sp>
      <p:sp>
        <p:nvSpPr>
          <p:cNvPr id="3" name="Content Placeholder 2"/>
          <p:cNvSpPr>
            <a:spLocks noGrp="1"/>
          </p:cNvSpPr>
          <p:nvPr>
            <p:ph idx="1"/>
          </p:nvPr>
        </p:nvSpPr>
        <p:spPr>
          <a:xfrm>
            <a:off x="685800" y="1143000"/>
            <a:ext cx="8229600" cy="5105400"/>
          </a:xfrm>
        </p:spPr>
        <p:txBody>
          <a:bodyPr/>
          <a:lstStyle/>
          <a:p>
            <a:pPr>
              <a:lnSpc>
                <a:spcPct val="150000"/>
              </a:lnSpc>
              <a:spcBef>
                <a:spcPts val="0"/>
              </a:spcBef>
            </a:pPr>
            <a:r>
              <a:rPr lang="en-US" b="1" dirty="0">
                <a:solidFill>
                  <a:prstClr val="black"/>
                </a:solidFill>
              </a:rPr>
              <a:t>These journal entries always affect both the income statement and the balance sheet</a:t>
            </a:r>
          </a:p>
          <a:p>
            <a:pPr>
              <a:lnSpc>
                <a:spcPct val="150000"/>
              </a:lnSpc>
              <a:spcBef>
                <a:spcPts val="0"/>
              </a:spcBef>
            </a:pPr>
            <a:r>
              <a:rPr lang="en-US" b="1" dirty="0">
                <a:solidFill>
                  <a:prstClr val="black"/>
                </a:solidFill>
              </a:rPr>
              <a:t>These entries never involve </a:t>
            </a:r>
            <a:r>
              <a:rPr lang="en-US" b="1" dirty="0" smtClean="0">
                <a:solidFill>
                  <a:prstClr val="black"/>
                </a:solidFill>
              </a:rPr>
              <a:t>cash</a:t>
            </a:r>
          </a:p>
          <a:p>
            <a:pPr>
              <a:lnSpc>
                <a:spcPct val="150000"/>
              </a:lnSpc>
              <a:spcBef>
                <a:spcPts val="0"/>
              </a:spcBef>
            </a:pPr>
            <a:r>
              <a:rPr lang="en-US" b="1" dirty="0" smtClean="0">
                <a:solidFill>
                  <a:prstClr val="black"/>
                </a:solidFill>
              </a:rPr>
              <a:t>These four types of transactions are the heart of Accrual accounting.</a:t>
            </a:r>
          </a:p>
          <a:p>
            <a:pPr>
              <a:lnSpc>
                <a:spcPct val="150000"/>
              </a:lnSpc>
              <a:spcBef>
                <a:spcPts val="0"/>
              </a:spcBef>
            </a:pPr>
            <a:r>
              <a:rPr lang="en-US" b="1" dirty="0" smtClean="0">
                <a:solidFill>
                  <a:prstClr val="black"/>
                </a:solidFill>
              </a:rPr>
              <a:t>Cash accounting will never have such entries.</a:t>
            </a:r>
          </a:p>
          <a:p>
            <a:pPr>
              <a:lnSpc>
                <a:spcPct val="150000"/>
              </a:lnSpc>
              <a:spcBef>
                <a:spcPts val="0"/>
              </a:spcBef>
            </a:pPr>
            <a:endParaRPr lang="en-US" b="1" dirty="0">
              <a:solidFill>
                <a:prstClr val="black"/>
              </a:solidFill>
            </a:endParaRPr>
          </a:p>
        </p:txBody>
      </p:sp>
      <p:sp>
        <p:nvSpPr>
          <p:cNvPr id="4" name="Slide Number Placeholder 3"/>
          <p:cNvSpPr>
            <a:spLocks noGrp="1"/>
          </p:cNvSpPr>
          <p:nvPr>
            <p:ph type="sldNum" sz="quarter" idx="12"/>
          </p:nvPr>
        </p:nvSpPr>
        <p:spPr/>
        <p:txBody>
          <a:bodyPr/>
          <a:lstStyle/>
          <a:p>
            <a:pPr>
              <a:defRPr/>
            </a:pPr>
            <a:fld id="{BF95FA55-A14A-402A-82CA-20D13EFA8C9F}" type="slidenum">
              <a:rPr lang="en-US" smtClean="0"/>
              <a:pPr>
                <a:defRPr/>
              </a:pPr>
              <a:t>6</a:t>
            </a:fld>
            <a:endParaRPr lang="en-US"/>
          </a:p>
        </p:txBody>
      </p:sp>
    </p:spTree>
    <p:extLst>
      <p:ext uri="{BB962C8B-B14F-4D97-AF65-F5344CB8AC3E}">
        <p14:creationId xmlns:p14="http://schemas.microsoft.com/office/powerpoint/2010/main" val="2135861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685800" y="228600"/>
            <a:ext cx="7772400" cy="609600"/>
          </a:xfrm>
        </p:spPr>
        <p:txBody>
          <a:bodyPr>
            <a:normAutofit fontScale="90000"/>
          </a:bodyPr>
          <a:lstStyle/>
          <a:p>
            <a:pPr eaLnBrk="1" hangingPunct="1"/>
            <a:r>
              <a:rPr lang="en-US" sz="4000" smtClean="0"/>
              <a:t>CF Statement</a:t>
            </a:r>
          </a:p>
        </p:txBody>
      </p:sp>
      <p:sp>
        <p:nvSpPr>
          <p:cNvPr id="15362" name="Rectangle 3"/>
          <p:cNvSpPr>
            <a:spLocks noGrp="1" noChangeArrowheads="1"/>
          </p:cNvSpPr>
          <p:nvPr>
            <p:ph idx="1"/>
          </p:nvPr>
        </p:nvSpPr>
        <p:spPr>
          <a:xfrm>
            <a:off x="152400" y="914400"/>
            <a:ext cx="8991600" cy="5562600"/>
          </a:xfrm>
        </p:spPr>
        <p:txBody>
          <a:bodyPr/>
          <a:lstStyle/>
          <a:p>
            <a:r>
              <a:rPr lang="en-US" sz="2400" dirty="0" smtClean="0"/>
              <a:t>The statement of cash flows (SCF) is, in essence, a rearrangement of the cash T-account in an informative way.  The SCF describes the annual flows of cash and is divided into three sections:</a:t>
            </a:r>
          </a:p>
          <a:p>
            <a:endParaRPr lang="en-US" sz="2400" dirty="0" smtClean="0"/>
          </a:p>
          <a:p>
            <a:pPr lvl="1"/>
            <a:r>
              <a:rPr lang="en-US" sz="2400" dirty="0" smtClean="0"/>
              <a:t>Cash flows from operations,</a:t>
            </a:r>
          </a:p>
          <a:p>
            <a:pPr lvl="1"/>
            <a:r>
              <a:rPr lang="en-US" sz="2400" dirty="0" smtClean="0"/>
              <a:t>Cash flows from investing activities</a:t>
            </a:r>
          </a:p>
          <a:p>
            <a:pPr lvl="1"/>
            <a:r>
              <a:rPr lang="en-US" sz="2400" dirty="0" smtClean="0"/>
              <a:t>Cash flows from financing activities.</a:t>
            </a:r>
          </a:p>
          <a:p>
            <a:endParaRPr lang="en-US" sz="2400" dirty="0" smtClean="0"/>
          </a:p>
          <a:p>
            <a:r>
              <a:rPr lang="en-US" sz="2400" dirty="0" smtClean="0"/>
              <a:t>The cash flow statement explains the change in cash and hence the beginning and ending cash on the cash flow statement correspond to the beginning and ending cash on the balance sheet</a:t>
            </a:r>
          </a:p>
          <a:p>
            <a:endParaRPr lang="en-US" sz="2400" dirty="0" smtClean="0"/>
          </a:p>
          <a:p>
            <a:pPr>
              <a:buFontTx/>
              <a:buNone/>
            </a:pPr>
            <a:r>
              <a:rPr lang="en-US" sz="2400" dirty="0" smtClean="0"/>
              <a:t> Like net income, cash flow is used to evaluate company performance</a:t>
            </a:r>
          </a:p>
        </p:txBody>
      </p:sp>
      <p:sp>
        <p:nvSpPr>
          <p:cNvPr id="15363" name="Slide Number Placeholder 3"/>
          <p:cNvSpPr>
            <a:spLocks noGrp="1"/>
          </p:cNvSpPr>
          <p:nvPr>
            <p:ph type="sldNum" sz="quarter" idx="12"/>
          </p:nvPr>
        </p:nvSpPr>
        <p:spPr>
          <a:noFill/>
        </p:spPr>
        <p:txBody>
          <a:bodyPr/>
          <a:lstStyle/>
          <a:p>
            <a:fld id="{4E5F1CB7-0954-45CB-9590-8EBD4958B8D5}" type="slidenum">
              <a:rPr lang="en-US" smtClean="0"/>
              <a:pPr/>
              <a:t>7</a:t>
            </a:fld>
            <a:endParaRPr lang="en-US"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8" name="Rectangle 2"/>
          <p:cNvSpPr>
            <a:spLocks noGrp="1" noChangeArrowheads="1"/>
          </p:cNvSpPr>
          <p:nvPr>
            <p:ph type="title"/>
          </p:nvPr>
        </p:nvSpPr>
        <p:spPr>
          <a:xfrm>
            <a:off x="685800" y="0"/>
            <a:ext cx="7772400" cy="1143000"/>
          </a:xfrm>
        </p:spPr>
        <p:txBody>
          <a:bodyPr/>
          <a:lstStyle/>
          <a:p>
            <a:pPr eaLnBrk="1" hangingPunct="1"/>
            <a:r>
              <a:rPr lang="en-US" smtClean="0"/>
              <a:t>Why do we care about the statement of CF?</a:t>
            </a:r>
          </a:p>
        </p:txBody>
      </p:sp>
      <p:sp>
        <p:nvSpPr>
          <p:cNvPr id="5123" name="Rectangle 3"/>
          <p:cNvSpPr>
            <a:spLocks noGrp="1" noChangeArrowheads="1"/>
          </p:cNvSpPr>
          <p:nvPr>
            <p:ph idx="1"/>
          </p:nvPr>
        </p:nvSpPr>
        <p:spPr>
          <a:xfrm>
            <a:off x="228600" y="1828800"/>
            <a:ext cx="8763000" cy="5029200"/>
          </a:xfrm>
        </p:spPr>
        <p:txBody>
          <a:bodyPr/>
          <a:lstStyle/>
          <a:p>
            <a:pPr eaLnBrk="1" hangingPunct="1"/>
            <a:r>
              <a:rPr lang="en-US" dirty="0" smtClean="0"/>
              <a:t>Better prediction of bankruptcy?</a:t>
            </a:r>
          </a:p>
          <a:p>
            <a:pPr eaLnBrk="1" hangingPunct="1"/>
            <a:r>
              <a:rPr lang="en-US" dirty="0" smtClean="0"/>
              <a:t>Less manipulation?</a:t>
            </a:r>
          </a:p>
          <a:p>
            <a:pPr eaLnBrk="1" hangingPunct="1"/>
            <a:r>
              <a:rPr lang="en-US" dirty="0" smtClean="0"/>
              <a:t>Importance of distinguishing between Operating CF and Investing and Financing CF.</a:t>
            </a:r>
          </a:p>
          <a:p>
            <a:pPr eaLnBrk="1" hangingPunct="1"/>
            <a:endParaRPr lang="en-US" dirty="0" smtClean="0"/>
          </a:p>
          <a:p>
            <a:pPr eaLnBrk="1" hangingPunct="1"/>
            <a:r>
              <a:rPr lang="en-US" dirty="0" smtClean="0"/>
              <a:t>P = </a:t>
            </a:r>
          </a:p>
        </p:txBody>
      </p:sp>
      <p:sp>
        <p:nvSpPr>
          <p:cNvPr id="5130" name="Slide Number Placeholder 4"/>
          <p:cNvSpPr>
            <a:spLocks noGrp="1"/>
          </p:cNvSpPr>
          <p:nvPr>
            <p:ph type="sldNum" sz="quarter" idx="12"/>
          </p:nvPr>
        </p:nvSpPr>
        <p:spPr>
          <a:noFill/>
        </p:spPr>
        <p:txBody>
          <a:bodyPr/>
          <a:lstStyle/>
          <a:p>
            <a:fld id="{6566A67C-650E-46A7-89BF-A9309CE59C0F}" type="slidenum">
              <a:rPr lang="en-US" smtClean="0"/>
              <a:pPr/>
              <a:t>8</a:t>
            </a:fld>
            <a:endParaRPr lang="en-US" smtClean="0"/>
          </a:p>
        </p:txBody>
      </p:sp>
      <p:graphicFrame>
        <p:nvGraphicFramePr>
          <p:cNvPr id="5127" name="Object 7"/>
          <p:cNvGraphicFramePr>
            <a:graphicFrameLocks noChangeAspect="1"/>
          </p:cNvGraphicFramePr>
          <p:nvPr>
            <p:extLst>
              <p:ext uri="{D42A27DB-BD31-4B8C-83A1-F6EECF244321}">
                <p14:modId xmlns:p14="http://schemas.microsoft.com/office/powerpoint/2010/main" val="1033922882"/>
              </p:ext>
            </p:extLst>
          </p:nvPr>
        </p:nvGraphicFramePr>
        <p:xfrm>
          <a:off x="1356154" y="3200400"/>
          <a:ext cx="3276600" cy="923925"/>
        </p:xfrm>
        <a:graphic>
          <a:graphicData uri="http://schemas.openxmlformats.org/presentationml/2006/ole">
            <mc:AlternateContent xmlns:mc="http://schemas.openxmlformats.org/markup-compatibility/2006">
              <mc:Choice xmlns:v="urn:schemas-microsoft-com:vml" Requires="v">
                <p:oleObj spid="_x0000_s5159" name="Equation" r:id="rId3" imgW="1269720" imgH="812520" progId="Equation.DSMT4">
                  <p:embed/>
                </p:oleObj>
              </mc:Choice>
              <mc:Fallback>
                <p:oleObj name="Equation" r:id="rId3" imgW="1269720" imgH="812520" progId="Equation.DSMT4">
                  <p:embed/>
                  <p:pic>
                    <p:nvPicPr>
                      <p:cNvPr id="0" name="Picture 7"/>
                      <p:cNvPicPr>
                        <a:picLocks noChangeAspect="1" noChangeArrowheads="1"/>
                      </p:cNvPicPr>
                      <p:nvPr/>
                    </p:nvPicPr>
                    <p:blipFill>
                      <a:blip r:embed="rId4"/>
                      <a:srcRect/>
                      <a:stretch>
                        <a:fillRect/>
                      </a:stretch>
                    </p:blipFill>
                    <p:spPr bwMode="auto">
                      <a:xfrm>
                        <a:off x="1356154" y="3200400"/>
                        <a:ext cx="3276600" cy="923925"/>
                      </a:xfrm>
                      <a:prstGeom prst="rect">
                        <a:avLst/>
                      </a:prstGeom>
                      <a:noFill/>
                      <a:ln>
                        <a:noFill/>
                      </a:ln>
                      <a:effectLs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1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1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1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685800" y="609600"/>
            <a:ext cx="7772400" cy="762000"/>
          </a:xfrm>
        </p:spPr>
        <p:txBody>
          <a:bodyPr/>
          <a:lstStyle/>
          <a:p>
            <a:r>
              <a:rPr lang="en-US" smtClean="0"/>
              <a:t>Cash flows from operations</a:t>
            </a:r>
          </a:p>
        </p:txBody>
      </p:sp>
      <p:sp>
        <p:nvSpPr>
          <p:cNvPr id="18434" name="Content Placeholder 2"/>
          <p:cNvSpPr>
            <a:spLocks noGrp="1"/>
          </p:cNvSpPr>
          <p:nvPr>
            <p:ph idx="1"/>
          </p:nvPr>
        </p:nvSpPr>
        <p:spPr>
          <a:xfrm>
            <a:off x="304800" y="1447800"/>
            <a:ext cx="8686800" cy="5181600"/>
          </a:xfrm>
        </p:spPr>
        <p:txBody>
          <a:bodyPr/>
          <a:lstStyle/>
          <a:p>
            <a:r>
              <a:rPr lang="en-US" smtClean="0"/>
              <a:t>Cash related to a company’s </a:t>
            </a:r>
            <a:r>
              <a:rPr lang="en-US" b="1" smtClean="0"/>
              <a:t>primary</a:t>
            </a:r>
            <a:r>
              <a:rPr lang="en-US" smtClean="0"/>
              <a:t> operations</a:t>
            </a:r>
          </a:p>
          <a:p>
            <a:r>
              <a:rPr lang="en-US" b="1" smtClean="0"/>
              <a:t>Inflows:</a:t>
            </a:r>
          </a:p>
          <a:p>
            <a:pPr lvl="1"/>
            <a:r>
              <a:rPr lang="en-US" smtClean="0"/>
              <a:t>Cash collected from customers</a:t>
            </a:r>
          </a:p>
          <a:p>
            <a:pPr lvl="1"/>
            <a:r>
              <a:rPr lang="en-US" smtClean="0"/>
              <a:t>Interest and dividends </a:t>
            </a:r>
            <a:r>
              <a:rPr lang="en-US" i="1" smtClean="0"/>
              <a:t>received</a:t>
            </a:r>
            <a:endParaRPr lang="en-US" smtClean="0"/>
          </a:p>
          <a:p>
            <a:pPr lvl="1">
              <a:buFontTx/>
              <a:buNone/>
            </a:pPr>
            <a:endParaRPr lang="en-US" smtClean="0"/>
          </a:p>
          <a:p>
            <a:r>
              <a:rPr lang="en-US" b="1" smtClean="0"/>
              <a:t>Outflows</a:t>
            </a:r>
            <a:endParaRPr lang="en-US" smtClean="0"/>
          </a:p>
          <a:p>
            <a:pPr lvl="1"/>
            <a:r>
              <a:rPr lang="en-US" smtClean="0"/>
              <a:t>Cash paid to suppliers and employees</a:t>
            </a:r>
          </a:p>
          <a:p>
            <a:pPr lvl="1"/>
            <a:r>
              <a:rPr lang="en-US" smtClean="0"/>
              <a:t>Interest </a:t>
            </a:r>
            <a:r>
              <a:rPr lang="en-US" i="1" smtClean="0"/>
              <a:t>paid</a:t>
            </a:r>
            <a:endParaRPr lang="en-US" smtClean="0"/>
          </a:p>
          <a:p>
            <a:pPr lvl="1"/>
            <a:r>
              <a:rPr lang="en-US" smtClean="0"/>
              <a:t>Taxes paid</a:t>
            </a:r>
          </a:p>
        </p:txBody>
      </p:sp>
      <p:sp>
        <p:nvSpPr>
          <p:cNvPr id="18435" name="Slide Number Placeholder 3"/>
          <p:cNvSpPr>
            <a:spLocks noGrp="1"/>
          </p:cNvSpPr>
          <p:nvPr>
            <p:ph type="sldNum" sz="quarter" idx="12"/>
          </p:nvPr>
        </p:nvSpPr>
        <p:spPr>
          <a:noFill/>
        </p:spPr>
        <p:txBody>
          <a:bodyPr/>
          <a:lstStyle/>
          <a:p>
            <a:fld id="{0969D415-511F-4315-BBA6-DE240CF1486E}" type="slidenum">
              <a:rPr lang="en-US" smtClean="0"/>
              <a:pPr/>
              <a:t>9</a:t>
            </a:fld>
            <a:endParaRPr lang="en-US" smtClean="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3624</TotalTime>
  <Words>1501</Words>
  <Application>Microsoft Office PowerPoint</Application>
  <PresentationFormat>On-screen Show (4:3)</PresentationFormat>
  <Paragraphs>280</Paragraphs>
  <Slides>31</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2</vt:i4>
      </vt:variant>
      <vt:variant>
        <vt:lpstr>Slide Titles</vt:lpstr>
      </vt:variant>
      <vt:variant>
        <vt:i4>31</vt:i4>
      </vt:variant>
    </vt:vector>
  </HeadingPairs>
  <TitlesOfParts>
    <vt:vector size="39" baseType="lpstr">
      <vt:lpstr>Arial</vt:lpstr>
      <vt:lpstr>Calibri</vt:lpstr>
      <vt:lpstr>Calibri Light</vt:lpstr>
      <vt:lpstr>Garamond</vt:lpstr>
      <vt:lpstr>Times New Roman</vt:lpstr>
      <vt:lpstr>Office Theme</vt:lpstr>
      <vt:lpstr>Equation</vt:lpstr>
      <vt:lpstr>Document</vt:lpstr>
      <vt:lpstr>Sessions 5 &amp; 6 The Statement of Cash Flows</vt:lpstr>
      <vt:lpstr>Basis OF ACCOUNTING</vt:lpstr>
      <vt:lpstr>Adjusting entries</vt:lpstr>
      <vt:lpstr>Accruals - Revenues</vt:lpstr>
      <vt:lpstr>Accruals - Expenses</vt:lpstr>
      <vt:lpstr>Notice</vt:lpstr>
      <vt:lpstr>CF Statement</vt:lpstr>
      <vt:lpstr>Why do we care about the statement of CF?</vt:lpstr>
      <vt:lpstr>Cash flows from operations</vt:lpstr>
      <vt:lpstr>Calculating operating cash flows</vt:lpstr>
      <vt:lpstr>Example of Direct Method CFO: Arden Group</vt:lpstr>
      <vt:lpstr>Indirect method </vt:lpstr>
      <vt:lpstr>Indirect method - Walmart </vt:lpstr>
      <vt:lpstr>Preparing cash flows from operations</vt:lpstr>
      <vt:lpstr>Cash flow from operations: The direct method</vt:lpstr>
      <vt:lpstr>Journal entry</vt:lpstr>
      <vt:lpstr>T account method</vt:lpstr>
      <vt:lpstr>Formula method</vt:lpstr>
      <vt:lpstr>Cash flow from operations: The direct method</vt:lpstr>
      <vt:lpstr>Journal entries</vt:lpstr>
      <vt:lpstr>Cash flow from operations: The direct method</vt:lpstr>
      <vt:lpstr>Formula</vt:lpstr>
      <vt:lpstr>cash flows from operations</vt:lpstr>
      <vt:lpstr>Cash flow from operations: The indirect method</vt:lpstr>
      <vt:lpstr>Observations</vt:lpstr>
      <vt:lpstr>PowerPoint Presentation</vt:lpstr>
      <vt:lpstr>Referring to the previous FS of Alico</vt:lpstr>
      <vt:lpstr>PowerPoint Presentation</vt:lpstr>
      <vt:lpstr>Referring to the previous FS of Walmart</vt:lpstr>
      <vt:lpstr>Cash Flow From Investing Activities</vt:lpstr>
      <vt:lpstr>Cash Flow From Financing Activities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Statement of Cash Flows</dc:title>
  <dc:creator>david</dc:creator>
  <cp:lastModifiedBy>daboody</cp:lastModifiedBy>
  <cp:revision>112</cp:revision>
  <dcterms:created xsi:type="dcterms:W3CDTF">2002-09-27T23:13:37Z</dcterms:created>
  <dcterms:modified xsi:type="dcterms:W3CDTF">2018-07-10T22:48:47Z</dcterms:modified>
</cp:coreProperties>
</file>