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9" r:id="rId2"/>
    <p:sldId id="261" r:id="rId3"/>
    <p:sldId id="257" r:id="rId4"/>
    <p:sldId id="258" r:id="rId5"/>
    <p:sldId id="272" r:id="rId6"/>
    <p:sldId id="275" r:id="rId7"/>
    <p:sldId id="276" r:id="rId8"/>
    <p:sldId id="277" r:id="rId9"/>
    <p:sldId id="262" r:id="rId10"/>
    <p:sldId id="263" r:id="rId11"/>
    <p:sldId id="264" r:id="rId12"/>
    <p:sldId id="267" r:id="rId13"/>
    <p:sldId id="268" r:id="rId14"/>
    <p:sldId id="273" r:id="rId15"/>
    <p:sldId id="274"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84"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D42162-8925-47D6-9782-8905BE2F8442}" type="datetimeFigureOut">
              <a:rPr lang="en-US" smtClean="0"/>
              <a:t>7/10/2018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2564CE-C5E1-4097-AD2C-90B9016E643A}" type="slidenum">
              <a:rPr lang="en-US" smtClean="0"/>
              <a:t>‹#›</a:t>
            </a:fld>
            <a:endParaRPr lang="en-US"/>
          </a:p>
        </p:txBody>
      </p:sp>
    </p:spTree>
    <p:extLst>
      <p:ext uri="{BB962C8B-B14F-4D97-AF65-F5344CB8AC3E}">
        <p14:creationId xmlns:p14="http://schemas.microsoft.com/office/powerpoint/2010/main" val="2796043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B9E6AE2-8B64-42DF-B9D0-E74438A5ECE4}" type="slidenum">
              <a:rPr lang="en-US" smtClean="0"/>
              <a:t>3</a:t>
            </a:fld>
            <a:endParaRPr lang="en-US"/>
          </a:p>
        </p:txBody>
      </p:sp>
    </p:spTree>
    <p:extLst>
      <p:ext uri="{BB962C8B-B14F-4D97-AF65-F5344CB8AC3E}">
        <p14:creationId xmlns:p14="http://schemas.microsoft.com/office/powerpoint/2010/main" val="200656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B9E6AE2-8B64-42DF-B9D0-E74438A5ECE4}" type="slidenum">
              <a:rPr lang="en-US" smtClean="0"/>
              <a:t>4</a:t>
            </a:fld>
            <a:endParaRPr lang="en-US"/>
          </a:p>
        </p:txBody>
      </p:sp>
    </p:spTree>
    <p:extLst>
      <p:ext uri="{BB962C8B-B14F-4D97-AF65-F5344CB8AC3E}">
        <p14:creationId xmlns:p14="http://schemas.microsoft.com/office/powerpoint/2010/main" val="2118552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9E6AE2-8B64-42DF-B9D0-E74438A5ECE4}" type="slidenum">
              <a:rPr lang="en-US" smtClean="0"/>
              <a:t>9</a:t>
            </a:fld>
            <a:endParaRPr lang="en-US"/>
          </a:p>
        </p:txBody>
      </p:sp>
    </p:spTree>
    <p:extLst>
      <p:ext uri="{BB962C8B-B14F-4D97-AF65-F5344CB8AC3E}">
        <p14:creationId xmlns:p14="http://schemas.microsoft.com/office/powerpoint/2010/main" val="3347265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9E6AE2-8B64-42DF-B9D0-E74438A5ECE4}" type="slidenum">
              <a:rPr lang="en-US" smtClean="0"/>
              <a:t>10</a:t>
            </a:fld>
            <a:endParaRPr lang="en-US"/>
          </a:p>
        </p:txBody>
      </p:sp>
    </p:spTree>
    <p:extLst>
      <p:ext uri="{BB962C8B-B14F-4D97-AF65-F5344CB8AC3E}">
        <p14:creationId xmlns:p14="http://schemas.microsoft.com/office/powerpoint/2010/main" val="4283335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9E6AE2-8B64-42DF-B9D0-E74438A5ECE4}" type="slidenum">
              <a:rPr lang="en-US" smtClean="0"/>
              <a:t>11</a:t>
            </a:fld>
            <a:endParaRPr lang="en-US"/>
          </a:p>
        </p:txBody>
      </p:sp>
    </p:spTree>
    <p:extLst>
      <p:ext uri="{BB962C8B-B14F-4D97-AF65-F5344CB8AC3E}">
        <p14:creationId xmlns:p14="http://schemas.microsoft.com/office/powerpoint/2010/main" val="2941980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Accounting is a language, it might be hard at the beginning but by the end of the semester everyone will understand my accent</a:t>
            </a:r>
            <a:endParaRPr lang="en-US" dirty="0"/>
          </a:p>
        </p:txBody>
      </p:sp>
      <p:sp>
        <p:nvSpPr>
          <p:cNvPr id="4" name="Slide Number Placeholder 3"/>
          <p:cNvSpPr>
            <a:spLocks noGrp="1"/>
          </p:cNvSpPr>
          <p:nvPr>
            <p:ph type="sldNum" sz="quarter" idx="10"/>
          </p:nvPr>
        </p:nvSpPr>
        <p:spPr/>
        <p:txBody>
          <a:bodyPr/>
          <a:lstStyle/>
          <a:p>
            <a:fld id="{DB9E6AE2-8B64-42DF-B9D0-E74438A5ECE4}" type="slidenum">
              <a:rPr lang="en-US" smtClean="0"/>
              <a:t>12</a:t>
            </a:fld>
            <a:endParaRPr lang="en-US"/>
          </a:p>
        </p:txBody>
      </p:sp>
    </p:spTree>
    <p:extLst>
      <p:ext uri="{BB962C8B-B14F-4D97-AF65-F5344CB8AC3E}">
        <p14:creationId xmlns:p14="http://schemas.microsoft.com/office/powerpoint/2010/main" val="4160205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9E6AE2-8B64-42DF-B9D0-E74438A5ECE4}" type="slidenum">
              <a:rPr lang="en-US" smtClean="0"/>
              <a:t>13</a:t>
            </a:fld>
            <a:endParaRPr lang="en-US"/>
          </a:p>
        </p:txBody>
      </p:sp>
    </p:spTree>
    <p:extLst>
      <p:ext uri="{BB962C8B-B14F-4D97-AF65-F5344CB8AC3E}">
        <p14:creationId xmlns:p14="http://schemas.microsoft.com/office/powerpoint/2010/main" val="695120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9E6AE2-8B64-42DF-B9D0-E74438A5ECE4}" type="slidenum">
              <a:rPr lang="en-US" smtClean="0"/>
              <a:t>14</a:t>
            </a:fld>
            <a:endParaRPr lang="en-US"/>
          </a:p>
        </p:txBody>
      </p:sp>
    </p:spTree>
    <p:extLst>
      <p:ext uri="{BB962C8B-B14F-4D97-AF65-F5344CB8AC3E}">
        <p14:creationId xmlns:p14="http://schemas.microsoft.com/office/powerpoint/2010/main" val="3224968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9E6AE2-8B64-42DF-B9D0-E74438A5ECE4}" type="slidenum">
              <a:rPr lang="en-US" smtClean="0"/>
              <a:t>15</a:t>
            </a:fld>
            <a:endParaRPr lang="en-US"/>
          </a:p>
        </p:txBody>
      </p:sp>
    </p:spTree>
    <p:extLst>
      <p:ext uri="{BB962C8B-B14F-4D97-AF65-F5344CB8AC3E}">
        <p14:creationId xmlns:p14="http://schemas.microsoft.com/office/powerpoint/2010/main" val="568151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FFCE73-38F3-4A63-A239-1AF4DB75CAD0}" type="datetimeFigureOut">
              <a:rPr lang="en-US" smtClean="0"/>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AAFD1-756E-41C1-927F-86282919B8A7}" type="slidenum">
              <a:rPr lang="en-US" smtClean="0"/>
              <a:t>‹#›</a:t>
            </a:fld>
            <a:endParaRPr lang="en-US"/>
          </a:p>
        </p:txBody>
      </p:sp>
    </p:spTree>
    <p:extLst>
      <p:ext uri="{BB962C8B-B14F-4D97-AF65-F5344CB8AC3E}">
        <p14:creationId xmlns:p14="http://schemas.microsoft.com/office/powerpoint/2010/main" val="3607608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FFCE73-38F3-4A63-A239-1AF4DB75CAD0}" type="datetimeFigureOut">
              <a:rPr lang="en-US" smtClean="0"/>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AAFD1-756E-41C1-927F-86282919B8A7}" type="slidenum">
              <a:rPr lang="en-US" smtClean="0"/>
              <a:t>‹#›</a:t>
            </a:fld>
            <a:endParaRPr lang="en-US"/>
          </a:p>
        </p:txBody>
      </p:sp>
    </p:spTree>
    <p:extLst>
      <p:ext uri="{BB962C8B-B14F-4D97-AF65-F5344CB8AC3E}">
        <p14:creationId xmlns:p14="http://schemas.microsoft.com/office/powerpoint/2010/main" val="569668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FFCE73-38F3-4A63-A239-1AF4DB75CAD0}" type="datetimeFigureOut">
              <a:rPr lang="en-US" smtClean="0"/>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AAFD1-756E-41C1-927F-86282919B8A7}" type="slidenum">
              <a:rPr lang="en-US" smtClean="0"/>
              <a:t>‹#›</a:t>
            </a:fld>
            <a:endParaRPr lang="en-US"/>
          </a:p>
        </p:txBody>
      </p:sp>
    </p:spTree>
    <p:extLst>
      <p:ext uri="{BB962C8B-B14F-4D97-AF65-F5344CB8AC3E}">
        <p14:creationId xmlns:p14="http://schemas.microsoft.com/office/powerpoint/2010/main" val="1830749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FFCE73-38F3-4A63-A239-1AF4DB75CAD0}" type="datetimeFigureOut">
              <a:rPr lang="en-US" smtClean="0"/>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AAFD1-756E-41C1-927F-86282919B8A7}" type="slidenum">
              <a:rPr lang="en-US" smtClean="0"/>
              <a:t>‹#›</a:t>
            </a:fld>
            <a:endParaRPr lang="en-US"/>
          </a:p>
        </p:txBody>
      </p:sp>
    </p:spTree>
    <p:extLst>
      <p:ext uri="{BB962C8B-B14F-4D97-AF65-F5344CB8AC3E}">
        <p14:creationId xmlns:p14="http://schemas.microsoft.com/office/powerpoint/2010/main" val="7705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FFCE73-38F3-4A63-A239-1AF4DB75CAD0}" type="datetimeFigureOut">
              <a:rPr lang="en-US" smtClean="0"/>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AAFD1-756E-41C1-927F-86282919B8A7}" type="slidenum">
              <a:rPr lang="en-US" smtClean="0"/>
              <a:t>‹#›</a:t>
            </a:fld>
            <a:endParaRPr lang="en-US"/>
          </a:p>
        </p:txBody>
      </p:sp>
    </p:spTree>
    <p:extLst>
      <p:ext uri="{BB962C8B-B14F-4D97-AF65-F5344CB8AC3E}">
        <p14:creationId xmlns:p14="http://schemas.microsoft.com/office/powerpoint/2010/main" val="3898365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FFCE73-38F3-4A63-A239-1AF4DB75CAD0}" type="datetimeFigureOut">
              <a:rPr lang="en-US" smtClean="0"/>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1AAFD1-756E-41C1-927F-86282919B8A7}" type="slidenum">
              <a:rPr lang="en-US" smtClean="0"/>
              <a:t>‹#›</a:t>
            </a:fld>
            <a:endParaRPr lang="en-US"/>
          </a:p>
        </p:txBody>
      </p:sp>
    </p:spTree>
    <p:extLst>
      <p:ext uri="{BB962C8B-B14F-4D97-AF65-F5344CB8AC3E}">
        <p14:creationId xmlns:p14="http://schemas.microsoft.com/office/powerpoint/2010/main" val="3471098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FFCE73-38F3-4A63-A239-1AF4DB75CAD0}" type="datetimeFigureOut">
              <a:rPr lang="en-US" smtClean="0"/>
              <a:t>7/10/2018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1AAFD1-756E-41C1-927F-86282919B8A7}" type="slidenum">
              <a:rPr lang="en-US" smtClean="0"/>
              <a:t>‹#›</a:t>
            </a:fld>
            <a:endParaRPr lang="en-US"/>
          </a:p>
        </p:txBody>
      </p:sp>
    </p:spTree>
    <p:extLst>
      <p:ext uri="{BB962C8B-B14F-4D97-AF65-F5344CB8AC3E}">
        <p14:creationId xmlns:p14="http://schemas.microsoft.com/office/powerpoint/2010/main" val="2195344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FFCE73-38F3-4A63-A239-1AF4DB75CAD0}" type="datetimeFigureOut">
              <a:rPr lang="en-US" smtClean="0"/>
              <a:t>7/10/2018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1AAFD1-756E-41C1-927F-86282919B8A7}" type="slidenum">
              <a:rPr lang="en-US" smtClean="0"/>
              <a:t>‹#›</a:t>
            </a:fld>
            <a:endParaRPr lang="en-US"/>
          </a:p>
        </p:txBody>
      </p:sp>
    </p:spTree>
    <p:extLst>
      <p:ext uri="{BB962C8B-B14F-4D97-AF65-F5344CB8AC3E}">
        <p14:creationId xmlns:p14="http://schemas.microsoft.com/office/powerpoint/2010/main" val="3977549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FFCE73-38F3-4A63-A239-1AF4DB75CAD0}" type="datetimeFigureOut">
              <a:rPr lang="en-US" smtClean="0"/>
              <a:t>7/10/2018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1AAFD1-756E-41C1-927F-86282919B8A7}" type="slidenum">
              <a:rPr lang="en-US" smtClean="0"/>
              <a:t>‹#›</a:t>
            </a:fld>
            <a:endParaRPr lang="en-US"/>
          </a:p>
        </p:txBody>
      </p:sp>
    </p:spTree>
    <p:extLst>
      <p:ext uri="{BB962C8B-B14F-4D97-AF65-F5344CB8AC3E}">
        <p14:creationId xmlns:p14="http://schemas.microsoft.com/office/powerpoint/2010/main" val="1681058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FFCE73-38F3-4A63-A239-1AF4DB75CAD0}" type="datetimeFigureOut">
              <a:rPr lang="en-US" smtClean="0"/>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1AAFD1-756E-41C1-927F-86282919B8A7}" type="slidenum">
              <a:rPr lang="en-US" smtClean="0"/>
              <a:t>‹#›</a:t>
            </a:fld>
            <a:endParaRPr lang="en-US"/>
          </a:p>
        </p:txBody>
      </p:sp>
    </p:spTree>
    <p:extLst>
      <p:ext uri="{BB962C8B-B14F-4D97-AF65-F5344CB8AC3E}">
        <p14:creationId xmlns:p14="http://schemas.microsoft.com/office/powerpoint/2010/main" val="1856382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FFCE73-38F3-4A63-A239-1AF4DB75CAD0}" type="datetimeFigureOut">
              <a:rPr lang="en-US" smtClean="0"/>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1AAFD1-756E-41C1-927F-86282919B8A7}" type="slidenum">
              <a:rPr lang="en-US" smtClean="0"/>
              <a:t>‹#›</a:t>
            </a:fld>
            <a:endParaRPr lang="en-US"/>
          </a:p>
        </p:txBody>
      </p:sp>
    </p:spTree>
    <p:extLst>
      <p:ext uri="{BB962C8B-B14F-4D97-AF65-F5344CB8AC3E}">
        <p14:creationId xmlns:p14="http://schemas.microsoft.com/office/powerpoint/2010/main" val="3032153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FFCE73-38F3-4A63-A239-1AF4DB75CAD0}" type="datetimeFigureOut">
              <a:rPr lang="en-US" smtClean="0"/>
              <a:t>7/10/2018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1AAFD1-756E-41C1-927F-86282919B8A7}" type="slidenum">
              <a:rPr lang="en-US" smtClean="0"/>
              <a:t>‹#›</a:t>
            </a:fld>
            <a:endParaRPr lang="en-US"/>
          </a:p>
        </p:txBody>
      </p:sp>
    </p:spTree>
    <p:extLst>
      <p:ext uri="{BB962C8B-B14F-4D97-AF65-F5344CB8AC3E}">
        <p14:creationId xmlns:p14="http://schemas.microsoft.com/office/powerpoint/2010/main" val="1200174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1076" y="475775"/>
            <a:ext cx="6359797" cy="2387600"/>
          </a:xfrm>
        </p:spPr>
        <p:txBody>
          <a:bodyPr>
            <a:normAutofit fontScale="90000"/>
          </a:bodyPr>
          <a:lstStyle/>
          <a:p>
            <a:r>
              <a:rPr lang="en-US" dirty="0"/>
              <a:t>‘Rich Dad’ author Robert </a:t>
            </a:r>
            <a:r>
              <a:rPr lang="en-US" dirty="0" err="1"/>
              <a:t>Kiyosaki</a:t>
            </a:r>
            <a:r>
              <a:rPr lang="en-US" dirty="0"/>
              <a:t/>
            </a:r>
            <a:br>
              <a:rPr lang="en-US" dirty="0"/>
            </a:br>
            <a:endParaRPr lang="en-US" dirty="0"/>
          </a:p>
        </p:txBody>
      </p:sp>
      <p:sp>
        <p:nvSpPr>
          <p:cNvPr id="3" name="Subtitle 2"/>
          <p:cNvSpPr>
            <a:spLocks noGrp="1"/>
          </p:cNvSpPr>
          <p:nvPr>
            <p:ph type="subTitle" idx="1"/>
          </p:nvPr>
        </p:nvSpPr>
        <p:spPr/>
        <p:txBody>
          <a:bodyPr/>
          <a:lstStyle/>
          <a:p>
            <a:endParaRPr lang="en-US"/>
          </a:p>
        </p:txBody>
      </p:sp>
      <p:pic>
        <p:nvPicPr>
          <p:cNvPr id="1026" name="Picture 2" descr="http://ei.marketwatch.com/Multimedia/2016/08/19/Photos/ZH/MW-EU331_Kiyosa_20160819123427_ZH.jpg?uuid=cc1bb74c-662a-11e6-99ec-0015c588dfa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0873" y="142872"/>
            <a:ext cx="4832831" cy="272050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2965468"/>
            <a:ext cx="11745310" cy="3416320"/>
          </a:xfrm>
          <a:prstGeom prst="rect">
            <a:avLst/>
          </a:prstGeom>
        </p:spPr>
        <p:txBody>
          <a:bodyPr wrap="square">
            <a:spAutoFit/>
          </a:bodyPr>
          <a:lstStyle/>
          <a:p>
            <a:pPr fontAlgn="base"/>
            <a:r>
              <a:rPr lang="en-US" sz="2400" b="1" i="0" dirty="0" smtClean="0">
                <a:solidFill>
                  <a:srgbClr val="333333"/>
                </a:solidFill>
                <a:effectLst/>
                <a:latin typeface="Roboto"/>
              </a:rPr>
              <a:t>On flunking out of school -- three times:</a:t>
            </a:r>
          </a:p>
          <a:p>
            <a:pPr fontAlgn="base"/>
            <a:r>
              <a:rPr lang="en-US" sz="2400" b="0" i="0" dirty="0" smtClean="0">
                <a:solidFill>
                  <a:srgbClr val="333333"/>
                </a:solidFill>
                <a:effectLst/>
                <a:latin typeface="OpenSans"/>
              </a:rPr>
              <a:t>“I flunked out of school three times, because I can’t write, and I couldn’t type. I flunked out of accounting. What do I write all day about? And type all day about? Accounting. Accounting is the subject. If you’re going to do anything, start with a bookkeeping course. You’ve got to know your numbers. Numbers tell you a story. After you get through a basic bookkeeping course…then you can take basic business accounting. That’s how you learn, it’s in the numbers. If you can’t read the numbers, you don’t know what’s going on. It’s not that hard to get ahead quickly because most people highly educated, with good grades, have no financial education.”</a:t>
            </a:r>
            <a:endParaRPr lang="en-US" sz="2400" b="0" i="0" dirty="0">
              <a:solidFill>
                <a:srgbClr val="333333"/>
              </a:solidFill>
              <a:effectLst/>
              <a:latin typeface="OpenSans"/>
            </a:endParaRPr>
          </a:p>
        </p:txBody>
      </p:sp>
    </p:spTree>
    <p:extLst>
      <p:ext uri="{BB962C8B-B14F-4D97-AF65-F5344CB8AC3E}">
        <p14:creationId xmlns:p14="http://schemas.microsoft.com/office/powerpoint/2010/main" val="25104031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83898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4"/>
          <p:cNvSpPr txBox="1">
            <a:spLocks/>
          </p:cNvSpPr>
          <p:nvPr/>
        </p:nvSpPr>
        <p:spPr>
          <a:xfrm>
            <a:off x="76200" y="197963"/>
            <a:ext cx="8229600" cy="59310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solidFill>
                  <a:schemeClr val="bg1"/>
                </a:solidFill>
                <a:latin typeface="+mn-lt"/>
              </a:rPr>
              <a:t>Tesla</a:t>
            </a:r>
            <a:endParaRPr lang="en-US" sz="4000" b="1" dirty="0">
              <a:solidFill>
                <a:schemeClr val="bg1"/>
              </a:solidFill>
              <a:latin typeface="+mn-lt"/>
            </a:endParaRPr>
          </a:p>
        </p:txBody>
      </p:sp>
      <p:pic>
        <p:nvPicPr>
          <p:cNvPr id="2" name="Picture 1"/>
          <p:cNvPicPr>
            <a:picLocks noChangeAspect="1"/>
          </p:cNvPicPr>
          <p:nvPr/>
        </p:nvPicPr>
        <p:blipFill>
          <a:blip r:embed="rId3"/>
          <a:stretch>
            <a:fillRect/>
          </a:stretch>
        </p:blipFill>
        <p:spPr>
          <a:xfrm>
            <a:off x="1076325" y="1036949"/>
            <a:ext cx="9537242" cy="5335276"/>
          </a:xfrm>
          <a:prstGeom prst="rect">
            <a:avLst/>
          </a:prstGeom>
        </p:spPr>
      </p:pic>
    </p:spTree>
    <p:extLst>
      <p:ext uri="{BB962C8B-B14F-4D97-AF65-F5344CB8AC3E}">
        <p14:creationId xmlns:p14="http://schemas.microsoft.com/office/powerpoint/2010/main" val="42067557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83898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4"/>
          <p:cNvSpPr txBox="1">
            <a:spLocks/>
          </p:cNvSpPr>
          <p:nvPr/>
        </p:nvSpPr>
        <p:spPr>
          <a:xfrm>
            <a:off x="76200" y="197963"/>
            <a:ext cx="8229600" cy="59310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solidFill>
                  <a:schemeClr val="bg1"/>
                </a:solidFill>
                <a:latin typeface="+mn-lt"/>
              </a:rPr>
              <a:t>Tesla</a:t>
            </a:r>
            <a:endParaRPr lang="en-US" sz="4000" b="1" dirty="0">
              <a:solidFill>
                <a:schemeClr val="bg1"/>
              </a:solidFill>
              <a:latin typeface="+mn-lt"/>
            </a:endParaRPr>
          </a:p>
        </p:txBody>
      </p:sp>
      <p:pic>
        <p:nvPicPr>
          <p:cNvPr id="2" name="Picture 1"/>
          <p:cNvPicPr>
            <a:picLocks noChangeAspect="1"/>
          </p:cNvPicPr>
          <p:nvPr/>
        </p:nvPicPr>
        <p:blipFill>
          <a:blip r:embed="rId3"/>
          <a:stretch>
            <a:fillRect/>
          </a:stretch>
        </p:blipFill>
        <p:spPr>
          <a:xfrm>
            <a:off x="622813" y="1022201"/>
            <a:ext cx="7754537" cy="3254831"/>
          </a:xfrm>
          <a:prstGeom prst="rect">
            <a:avLst/>
          </a:prstGeom>
        </p:spPr>
      </p:pic>
      <p:sp>
        <p:nvSpPr>
          <p:cNvPr id="3" name="Rectangle 2"/>
          <p:cNvSpPr/>
          <p:nvPr/>
        </p:nvSpPr>
        <p:spPr>
          <a:xfrm>
            <a:off x="486697" y="3097161"/>
            <a:ext cx="4601496" cy="44245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65469" y="4153299"/>
            <a:ext cx="11326761" cy="984885"/>
          </a:xfrm>
          <a:prstGeom prst="rect">
            <a:avLst/>
          </a:prstGeom>
          <a:noFill/>
          <a:ln w="28575">
            <a:solidFill>
              <a:schemeClr val="tx1"/>
            </a:solidFill>
          </a:ln>
        </p:spPr>
        <p:txBody>
          <a:bodyPr wrap="square" rtlCol="0">
            <a:spAutoFit/>
          </a:bodyPr>
          <a:lstStyle/>
          <a:p>
            <a:r>
              <a:rPr lang="en-US" sz="2900" dirty="0" smtClean="0">
                <a:solidFill>
                  <a:srgbClr val="7030A0"/>
                </a:solidFill>
              </a:rPr>
              <a:t>Why would companies report earnings after hours when the market is closed?</a:t>
            </a:r>
            <a:endParaRPr lang="en-US" sz="2900" dirty="0">
              <a:solidFill>
                <a:srgbClr val="7030A0"/>
              </a:solidFill>
            </a:endParaRPr>
          </a:p>
        </p:txBody>
      </p:sp>
      <p:sp>
        <p:nvSpPr>
          <p:cNvPr id="8" name="TextBox 7"/>
          <p:cNvSpPr txBox="1"/>
          <p:nvPr/>
        </p:nvSpPr>
        <p:spPr>
          <a:xfrm>
            <a:off x="265469" y="5239550"/>
            <a:ext cx="11326761" cy="1431161"/>
          </a:xfrm>
          <a:prstGeom prst="rect">
            <a:avLst/>
          </a:prstGeom>
          <a:noFill/>
          <a:ln w="28575">
            <a:solidFill>
              <a:schemeClr val="tx1"/>
            </a:solidFill>
          </a:ln>
        </p:spPr>
        <p:txBody>
          <a:bodyPr wrap="square" rtlCol="0">
            <a:spAutoFit/>
          </a:bodyPr>
          <a:lstStyle/>
          <a:p>
            <a:r>
              <a:rPr lang="en-US" sz="2900" dirty="0" smtClean="0">
                <a:solidFill>
                  <a:srgbClr val="7030A0"/>
                </a:solidFill>
              </a:rPr>
              <a:t>To allow investors and </a:t>
            </a:r>
            <a:r>
              <a:rPr lang="en-US" sz="2900" smtClean="0">
                <a:solidFill>
                  <a:srgbClr val="7030A0"/>
                </a:solidFill>
              </a:rPr>
              <a:t>analysts time to digest </a:t>
            </a:r>
            <a:r>
              <a:rPr lang="en-US" sz="2900" dirty="0" smtClean="0">
                <a:solidFill>
                  <a:srgbClr val="7030A0"/>
                </a:solidFill>
              </a:rPr>
              <a:t>the news. Managers will also tend to hide bad news by reporting earnings afterhours, on busy days, on Fridays, and with less advance notice.</a:t>
            </a:r>
            <a:endParaRPr lang="en-US" sz="2900" dirty="0">
              <a:solidFill>
                <a:srgbClr val="7030A0"/>
              </a:solidFill>
            </a:endParaRPr>
          </a:p>
        </p:txBody>
      </p:sp>
    </p:spTree>
    <p:extLst>
      <p:ext uri="{BB962C8B-B14F-4D97-AF65-F5344CB8AC3E}">
        <p14:creationId xmlns:p14="http://schemas.microsoft.com/office/powerpoint/2010/main" val="49022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83898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4"/>
          <p:cNvSpPr txBox="1">
            <a:spLocks/>
          </p:cNvSpPr>
          <p:nvPr/>
        </p:nvSpPr>
        <p:spPr>
          <a:xfrm>
            <a:off x="76200" y="197963"/>
            <a:ext cx="8229600" cy="59310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solidFill>
                  <a:schemeClr val="bg1"/>
                </a:solidFill>
                <a:latin typeface="+mn-lt"/>
              </a:rPr>
              <a:t>Tesla</a:t>
            </a:r>
            <a:endParaRPr lang="en-US" sz="4000" b="1" dirty="0">
              <a:solidFill>
                <a:schemeClr val="bg1"/>
              </a:solidFill>
              <a:latin typeface="+mn-lt"/>
            </a:endParaRPr>
          </a:p>
        </p:txBody>
      </p:sp>
      <p:sp>
        <p:nvSpPr>
          <p:cNvPr id="13" name="TextBox 12"/>
          <p:cNvSpPr txBox="1"/>
          <p:nvPr/>
        </p:nvSpPr>
        <p:spPr>
          <a:xfrm>
            <a:off x="4048124" y="5886450"/>
            <a:ext cx="5534025" cy="369332"/>
          </a:xfrm>
          <a:prstGeom prst="rect">
            <a:avLst/>
          </a:prstGeom>
          <a:noFill/>
        </p:spPr>
        <p:txBody>
          <a:bodyPr wrap="square" rtlCol="0">
            <a:spAutoFit/>
          </a:bodyPr>
          <a:lstStyle/>
          <a:p>
            <a:r>
              <a:rPr lang="en-US" b="1" dirty="0" smtClean="0"/>
              <a:t>Providing both non-GAAP as well as GAAP</a:t>
            </a:r>
            <a:endParaRPr lang="en-US" b="1" dirty="0"/>
          </a:p>
        </p:txBody>
      </p:sp>
      <p:pic>
        <p:nvPicPr>
          <p:cNvPr id="2" name="Picture 1"/>
          <p:cNvPicPr>
            <a:picLocks noChangeAspect="1"/>
          </p:cNvPicPr>
          <p:nvPr/>
        </p:nvPicPr>
        <p:blipFill>
          <a:blip r:embed="rId3"/>
          <a:stretch>
            <a:fillRect/>
          </a:stretch>
        </p:blipFill>
        <p:spPr>
          <a:xfrm>
            <a:off x="390525" y="989028"/>
            <a:ext cx="10420350" cy="4302236"/>
          </a:xfrm>
          <a:prstGeom prst="rect">
            <a:avLst/>
          </a:prstGeom>
        </p:spPr>
      </p:pic>
      <p:pic>
        <p:nvPicPr>
          <p:cNvPr id="3" name="Picture 2"/>
          <p:cNvPicPr>
            <a:picLocks noChangeAspect="1"/>
          </p:cNvPicPr>
          <p:nvPr/>
        </p:nvPicPr>
        <p:blipFill>
          <a:blip r:embed="rId4"/>
          <a:stretch>
            <a:fillRect/>
          </a:stretch>
        </p:blipFill>
        <p:spPr>
          <a:xfrm>
            <a:off x="390525" y="4187485"/>
            <a:ext cx="10144393" cy="1262845"/>
          </a:xfrm>
          <a:prstGeom prst="rect">
            <a:avLst/>
          </a:prstGeom>
        </p:spPr>
      </p:pic>
      <p:cxnSp>
        <p:nvCxnSpPr>
          <p:cNvPr id="14" name="Straight Arrow Connector 13"/>
          <p:cNvCxnSpPr>
            <a:endCxn id="13" idx="0"/>
          </p:cNvCxnSpPr>
          <p:nvPr/>
        </p:nvCxnSpPr>
        <p:spPr>
          <a:xfrm flipH="1">
            <a:off x="6815137" y="5035639"/>
            <a:ext cx="654609" cy="850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13" idx="0"/>
          </p:cNvCxnSpPr>
          <p:nvPr/>
        </p:nvCxnSpPr>
        <p:spPr>
          <a:xfrm>
            <a:off x="1867437" y="4945487"/>
            <a:ext cx="4947700" cy="940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5"/>
          <a:stretch>
            <a:fillRect/>
          </a:stretch>
        </p:blipFill>
        <p:spPr>
          <a:xfrm>
            <a:off x="164155" y="1082336"/>
            <a:ext cx="10873090" cy="3105149"/>
          </a:xfrm>
          <a:prstGeom prst="rect">
            <a:avLst/>
          </a:prstGeom>
        </p:spPr>
      </p:pic>
      <p:cxnSp>
        <p:nvCxnSpPr>
          <p:cNvPr id="10" name="Straight Connector 9"/>
          <p:cNvCxnSpPr/>
          <p:nvPr/>
        </p:nvCxnSpPr>
        <p:spPr>
          <a:xfrm>
            <a:off x="1045029" y="4945487"/>
            <a:ext cx="1143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162800" y="4945487"/>
            <a:ext cx="1143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2945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83898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4"/>
          <p:cNvSpPr txBox="1">
            <a:spLocks/>
          </p:cNvSpPr>
          <p:nvPr/>
        </p:nvSpPr>
        <p:spPr>
          <a:xfrm>
            <a:off x="76200" y="197963"/>
            <a:ext cx="8229600" cy="59310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solidFill>
                  <a:schemeClr val="bg1"/>
                </a:solidFill>
                <a:latin typeface="+mn-lt"/>
              </a:rPr>
              <a:t>Tesla</a:t>
            </a:r>
            <a:endParaRPr lang="en-US" sz="4000" b="1" dirty="0">
              <a:solidFill>
                <a:schemeClr val="bg1"/>
              </a:solidFill>
              <a:latin typeface="+mn-lt"/>
            </a:endParaRPr>
          </a:p>
        </p:txBody>
      </p:sp>
      <p:pic>
        <p:nvPicPr>
          <p:cNvPr id="3" name="Picture 2"/>
          <p:cNvPicPr>
            <a:picLocks noChangeAspect="1"/>
          </p:cNvPicPr>
          <p:nvPr/>
        </p:nvPicPr>
        <p:blipFill>
          <a:blip r:embed="rId3"/>
          <a:stretch>
            <a:fillRect/>
          </a:stretch>
        </p:blipFill>
        <p:spPr>
          <a:xfrm>
            <a:off x="738187" y="1036949"/>
            <a:ext cx="10467975" cy="5476875"/>
          </a:xfrm>
          <a:prstGeom prst="rect">
            <a:avLst/>
          </a:prstGeom>
        </p:spPr>
      </p:pic>
      <p:sp>
        <p:nvSpPr>
          <p:cNvPr id="5" name="Oval 4"/>
          <p:cNvSpPr/>
          <p:nvPr/>
        </p:nvSpPr>
        <p:spPr>
          <a:xfrm>
            <a:off x="581025" y="2596243"/>
            <a:ext cx="1962150" cy="26125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81025" y="2934404"/>
            <a:ext cx="1962150" cy="202704"/>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35320" y="1206647"/>
            <a:ext cx="4695905" cy="43815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05425" y="2579914"/>
            <a:ext cx="1962150" cy="256515"/>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305425" y="2918075"/>
            <a:ext cx="1962150" cy="28435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877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83898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4"/>
          <p:cNvSpPr txBox="1">
            <a:spLocks/>
          </p:cNvSpPr>
          <p:nvPr/>
        </p:nvSpPr>
        <p:spPr>
          <a:xfrm>
            <a:off x="76200" y="197963"/>
            <a:ext cx="8229600" cy="59310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solidFill>
                  <a:schemeClr val="bg1"/>
                </a:solidFill>
                <a:latin typeface="+mn-lt"/>
              </a:rPr>
              <a:t>Netflix</a:t>
            </a:r>
            <a:endParaRPr lang="en-US" sz="4000" b="1" dirty="0">
              <a:solidFill>
                <a:schemeClr val="bg1"/>
              </a:solidFill>
              <a:latin typeface="+mn-lt"/>
            </a:endParaRPr>
          </a:p>
        </p:txBody>
      </p:sp>
      <p:pic>
        <p:nvPicPr>
          <p:cNvPr id="1028" name="Picture 4" descr="Image result for netflix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412" y="1552005"/>
            <a:ext cx="9540814" cy="4624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5913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83898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4"/>
          <p:cNvSpPr txBox="1">
            <a:spLocks/>
          </p:cNvSpPr>
          <p:nvPr/>
        </p:nvSpPr>
        <p:spPr>
          <a:xfrm>
            <a:off x="76200" y="197963"/>
            <a:ext cx="8229600" cy="59310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err="1" smtClean="0">
                <a:solidFill>
                  <a:schemeClr val="bg1"/>
                </a:solidFill>
                <a:latin typeface="+mn-lt"/>
              </a:rPr>
              <a:t>Metflix</a:t>
            </a:r>
            <a:endParaRPr lang="en-US" sz="4000" b="1" dirty="0">
              <a:solidFill>
                <a:schemeClr val="bg1"/>
              </a:solidFill>
              <a:latin typeface="+mn-lt"/>
            </a:endParaRPr>
          </a:p>
        </p:txBody>
      </p:sp>
      <p:sp>
        <p:nvSpPr>
          <p:cNvPr id="3" name="Rectangle 2"/>
          <p:cNvSpPr/>
          <p:nvPr/>
        </p:nvSpPr>
        <p:spPr>
          <a:xfrm>
            <a:off x="517585" y="1121435"/>
            <a:ext cx="10308566" cy="1738938"/>
          </a:xfrm>
          <a:prstGeom prst="rect">
            <a:avLst/>
          </a:prstGeom>
        </p:spPr>
        <p:txBody>
          <a:bodyPr wrap="square">
            <a:spAutoFit/>
          </a:bodyPr>
          <a:lstStyle/>
          <a:p>
            <a:r>
              <a:rPr lang="en-US" sz="2100" b="1" dirty="0"/>
              <a:t>Netflix surges on strong subscriber growth</a:t>
            </a:r>
          </a:p>
          <a:p>
            <a:r>
              <a:rPr lang="en-US" altLang="en-US" dirty="0">
                <a:solidFill>
                  <a:prstClr val="black"/>
                </a:solidFill>
                <a:cs typeface="Arial" pitchFamily="34" charset="0"/>
              </a:rPr>
              <a:t>Netflix (NFLX) on Monday announced adding more than 5 million subscribers in the June quarter, bringing its total subscriber base to about 104 million. </a:t>
            </a:r>
          </a:p>
          <a:p>
            <a:r>
              <a:rPr lang="en-US" altLang="en-US" dirty="0">
                <a:solidFill>
                  <a:prstClr val="black"/>
                </a:solidFill>
                <a:cs typeface="Arial" pitchFamily="34" charset="0"/>
              </a:rPr>
              <a:t>The strong growth beat Netflix's own estimates and caused the stock to spike 8% in after hours trading. </a:t>
            </a:r>
          </a:p>
          <a:p>
            <a:endParaRPr lang="en-US" altLang="en-US" dirty="0">
              <a:solidFill>
                <a:prstClr val="black"/>
              </a:solidFill>
              <a:latin typeface="Arial" pitchFamily="34" charset="0"/>
              <a:cs typeface="Arial" pitchFamily="34" charset="0"/>
            </a:endParaRPr>
          </a:p>
          <a:p>
            <a:r>
              <a:rPr lang="en-US" sz="1400" dirty="0" err="1"/>
              <a:t>CNNMoney</a:t>
            </a:r>
            <a:r>
              <a:rPr lang="en-US" sz="1400" dirty="0"/>
              <a:t> (New York) July 17, 2017</a:t>
            </a:r>
            <a:endParaRPr lang="en-US" altLang="en-US" sz="1400" dirty="0">
              <a:solidFill>
                <a:prstClr val="black"/>
              </a:solidFill>
              <a:cs typeface="Arial" pitchFamily="34" charset="0"/>
            </a:endParaRPr>
          </a:p>
        </p:txBody>
      </p:sp>
    </p:spTree>
    <p:extLst>
      <p:ext uri="{BB962C8B-B14F-4D97-AF65-F5344CB8AC3E}">
        <p14:creationId xmlns:p14="http://schemas.microsoft.com/office/powerpoint/2010/main" val="29744433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endParaRPr lang="en-US" sz="2000" dirty="0"/>
          </a:p>
        </p:txBody>
      </p:sp>
      <p:sp>
        <p:nvSpPr>
          <p:cNvPr id="2" name="Slide Number Placeholder 1"/>
          <p:cNvSpPr>
            <a:spLocks noGrp="1"/>
          </p:cNvSpPr>
          <p:nvPr>
            <p:ph type="sldNum" sz="quarter" idx="12"/>
          </p:nvPr>
        </p:nvSpPr>
        <p:spPr/>
        <p:txBody>
          <a:bodyPr/>
          <a:lstStyle/>
          <a:p>
            <a:fld id="{CFEFCF7E-18A1-4C69-AB32-562E04F3D2E0}" type="slidenum">
              <a:rPr lang="en-US" smtClean="0"/>
              <a:t>16</a:t>
            </a:fld>
            <a:endParaRPr lang="en-US"/>
          </a:p>
        </p:txBody>
      </p:sp>
      <p:sp>
        <p:nvSpPr>
          <p:cNvPr id="4" name="Content Placeholder 3"/>
          <p:cNvSpPr txBox="1">
            <a:spLocks/>
          </p:cNvSpPr>
          <p:nvPr/>
        </p:nvSpPr>
        <p:spPr>
          <a:xfrm>
            <a:off x="1752601" y="1143000"/>
            <a:ext cx="8666769" cy="35169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tabLst>
                <a:tab pos="254794" algn="l"/>
              </a:tabLst>
            </a:pPr>
            <a:endParaRPr lang="en-US" altLang="en-US" sz="2100" b="1" dirty="0"/>
          </a:p>
          <a:p>
            <a:pPr marL="0" indent="0">
              <a:buNone/>
            </a:pPr>
            <a:endParaRPr lang="en-US" altLang="en-US" sz="2100" dirty="0">
              <a:solidFill>
                <a:prstClr val="black"/>
              </a:solidFill>
              <a:latin typeface="Arial" pitchFamily="34" charset="0"/>
              <a:cs typeface="Arial" pitchFamily="34" charset="0"/>
            </a:endParaRPr>
          </a:p>
          <a:p>
            <a:pPr>
              <a:lnSpc>
                <a:spcPct val="150000"/>
              </a:lnSpc>
              <a:spcBef>
                <a:spcPts val="0"/>
              </a:spcBef>
            </a:pPr>
            <a:endParaRPr lang="en-US" sz="1200" dirty="0"/>
          </a:p>
          <a:p>
            <a:pPr>
              <a:lnSpc>
                <a:spcPct val="150000"/>
              </a:lnSpc>
              <a:spcBef>
                <a:spcPts val="0"/>
              </a:spcBef>
            </a:pPr>
            <a:endParaRPr lang="en-US" sz="1800" dirty="0">
              <a:solidFill>
                <a:prstClr val="black"/>
              </a:solidFill>
            </a:endParaRPr>
          </a:p>
          <a:p>
            <a:pPr>
              <a:lnSpc>
                <a:spcPct val="150000"/>
              </a:lnSpc>
            </a:pPr>
            <a:endParaRPr lang="en-US" sz="1350" dirty="0"/>
          </a:p>
        </p:txBody>
      </p:sp>
      <p:pic>
        <p:nvPicPr>
          <p:cNvPr id="7" name="Picture 6"/>
          <p:cNvPicPr>
            <a:picLocks noChangeAspect="1"/>
          </p:cNvPicPr>
          <p:nvPr/>
        </p:nvPicPr>
        <p:blipFill>
          <a:blip r:embed="rId2"/>
          <a:stretch>
            <a:fillRect/>
          </a:stretch>
        </p:blipFill>
        <p:spPr>
          <a:xfrm>
            <a:off x="838201" y="1302590"/>
            <a:ext cx="10515599" cy="4416724"/>
          </a:xfrm>
          <a:prstGeom prst="rect">
            <a:avLst/>
          </a:prstGeom>
        </p:spPr>
      </p:pic>
    </p:spTree>
    <p:extLst>
      <p:ext uri="{BB962C8B-B14F-4D97-AF65-F5344CB8AC3E}">
        <p14:creationId xmlns:p14="http://schemas.microsoft.com/office/powerpoint/2010/main" val="2267549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5" name="WhatsApp Video 2016-10-14 at 4.24.26 PM">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574845" y="-1"/>
            <a:ext cx="6540125" cy="6540125"/>
          </a:xfrm>
          <a:prstGeom prst="rect">
            <a:avLst/>
          </a:prstGeom>
        </p:spPr>
      </p:pic>
    </p:spTree>
    <p:extLst>
      <p:ext uri="{BB962C8B-B14F-4D97-AF65-F5344CB8AC3E}">
        <p14:creationId xmlns:p14="http://schemas.microsoft.com/office/powerpoint/2010/main" val="40930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mediacall" presetSubtype="0" fill="hold" nodeType="clickEffect">
                                  <p:stCondLst>
                                    <p:cond delay="0"/>
                                  </p:stCondLst>
                                  <p:childTnLst>
                                    <p:cmd type="call" cmd="togglePause">
                                      <p:cBhvr>
                                        <p:cTn id="10" dur="1" fill="hold"/>
                                        <p:tgtEl>
                                          <p:spTgt spid="5"/>
                                        </p:tgtEl>
                                      </p:cBhvr>
                                    </p:cmd>
                                  </p:childTnLst>
                                </p:cTn>
                              </p:par>
                            </p:childTnLst>
                          </p:cTn>
                        </p:par>
                      </p:childTnLst>
                    </p:cTn>
                  </p:par>
                  <p:par>
                    <p:cTn id="11" fill="hold">
                      <p:stCondLst>
                        <p:cond delay="indefinite"/>
                      </p:stCondLst>
                      <p:childTnLst>
                        <p:par>
                          <p:cTn id="12" fill="hold">
                            <p:stCondLst>
                              <p:cond delay="0"/>
                            </p:stCondLst>
                            <p:childTnLst>
                              <p:par>
                                <p:cTn id="13" presetID="2" presetClass="exit" presetSubtype="4" fill="hold" nodeType="clickEffect">
                                  <p:stCondLst>
                                    <p:cond delay="0"/>
                                  </p:stCondLst>
                                  <p:childTnLst>
                                    <p:anim calcmode="lin" valueType="num">
                                      <p:cBhvr additive="base">
                                        <p:cTn id="14" dur="500"/>
                                        <p:tgtEl>
                                          <p:spTgt spid="5"/>
                                        </p:tgtEl>
                                        <p:attrNameLst>
                                          <p:attrName>ppt_x</p:attrName>
                                        </p:attrNameLst>
                                      </p:cBhvr>
                                      <p:tavLst>
                                        <p:tav tm="0">
                                          <p:val>
                                            <p:strVal val="ppt_x"/>
                                          </p:val>
                                        </p:tav>
                                        <p:tav tm="100000">
                                          <p:val>
                                            <p:strVal val="ppt_x"/>
                                          </p:val>
                                        </p:tav>
                                      </p:tavLst>
                                    </p:anim>
                                    <p:anim calcmode="lin" valueType="num">
                                      <p:cBhvr additive="base">
                                        <p:cTn id="15" dur="500"/>
                                        <p:tgtEl>
                                          <p:spTgt spid="5"/>
                                        </p:tgtEl>
                                        <p:attrNameLst>
                                          <p:attrName>ppt_y</p:attrName>
                                        </p:attrNameLst>
                                      </p:cBhvr>
                                      <p:tavLst>
                                        <p:tav tm="0">
                                          <p:val>
                                            <p:strVal val="ppt_y"/>
                                          </p:val>
                                        </p:tav>
                                        <p:tav tm="100000">
                                          <p:val>
                                            <p:strVal val="1+ppt_h/2"/>
                                          </p:val>
                                        </p:tav>
                                      </p:tavLst>
                                    </p:anim>
                                    <p:set>
                                      <p:cBhvr>
                                        <p:cTn id="16" dur="1" fill="hold">
                                          <p:stCondLst>
                                            <p:cond delay="499"/>
                                          </p:stCondLst>
                                        </p:cTn>
                                        <p:tgtEl>
                                          <p:spTgt spid="5"/>
                                        </p:tgtEl>
                                        <p:attrNameLst>
                                          <p:attrName>style.visibility</p:attrName>
                                        </p:attrNameLst>
                                      </p:cBhvr>
                                      <p:to>
                                        <p:strVal val="hidden"/>
                                      </p:to>
                                    </p:set>
                                    <p:cmd type="call" cmd="stop">
                                      <p:cBhvr>
                                        <p:cTn id="17" dur="1">
                                          <p:stCondLst>
                                            <p:cond delay="499"/>
                                          </p:stCondLst>
                                        </p:cTn>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8" fill="hold" display="0">
                  <p:stCondLst>
                    <p:cond delay="indefinite"/>
                  </p:stCondLst>
                </p:cTn>
                <p:tgtEl>
                  <p:spTgt spid="5"/>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83898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txBox="1">
            <a:spLocks/>
          </p:cNvSpPr>
          <p:nvPr/>
        </p:nvSpPr>
        <p:spPr>
          <a:xfrm>
            <a:off x="76200" y="322557"/>
            <a:ext cx="8229600" cy="48736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smtClean="0">
                <a:solidFill>
                  <a:schemeClr val="bg1"/>
                </a:solidFill>
              </a:rPr>
              <a:t>Some news…</a:t>
            </a:r>
            <a:endParaRPr lang="en-US" sz="3000" b="1" dirty="0">
              <a:solidFill>
                <a:schemeClr val="bg1"/>
              </a:solidFill>
            </a:endParaRPr>
          </a:p>
        </p:txBody>
      </p:sp>
      <p:sp>
        <p:nvSpPr>
          <p:cNvPr id="6" name="Content Placeholder 3"/>
          <p:cNvSpPr txBox="1">
            <a:spLocks/>
          </p:cNvSpPr>
          <p:nvPr/>
        </p:nvSpPr>
        <p:spPr>
          <a:xfrm>
            <a:off x="152399" y="952107"/>
            <a:ext cx="11555692" cy="574092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sz="2800" dirty="0" smtClean="0">
              <a:solidFill>
                <a:prstClr val="black"/>
              </a:solidFill>
            </a:endParaRPr>
          </a:p>
          <a:p>
            <a:pPr marL="0" indent="0">
              <a:buNone/>
            </a:pPr>
            <a:endParaRPr lang="en-US" sz="1600" dirty="0" smtClean="0"/>
          </a:p>
          <a:p>
            <a:pPr>
              <a:lnSpc>
                <a:spcPct val="150000"/>
              </a:lnSpc>
              <a:spcBef>
                <a:spcPts val="0"/>
              </a:spcBef>
            </a:pPr>
            <a:endParaRPr lang="en-US" sz="2400" dirty="0" smtClean="0">
              <a:solidFill>
                <a:prstClr val="black"/>
              </a:solidFill>
            </a:endParaRPr>
          </a:p>
          <a:p>
            <a:pPr>
              <a:lnSpc>
                <a:spcPct val="150000"/>
              </a:lnSpc>
            </a:pPr>
            <a:endParaRPr lang="en-US" sz="1800" dirty="0"/>
          </a:p>
        </p:txBody>
      </p:sp>
      <p:sp>
        <p:nvSpPr>
          <p:cNvPr id="7" name="Content Placeholder 3"/>
          <p:cNvSpPr txBox="1">
            <a:spLocks/>
          </p:cNvSpPr>
          <p:nvPr/>
        </p:nvSpPr>
        <p:spPr>
          <a:xfrm>
            <a:off x="304799" y="838986"/>
            <a:ext cx="11555692" cy="585404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spcBef>
                <a:spcPts val="0"/>
              </a:spcBef>
            </a:pPr>
            <a:endParaRPr lang="en-US" sz="1600" dirty="0" smtClean="0"/>
          </a:p>
          <a:p>
            <a:pPr>
              <a:lnSpc>
                <a:spcPct val="150000"/>
              </a:lnSpc>
              <a:spcBef>
                <a:spcPts val="0"/>
              </a:spcBef>
            </a:pPr>
            <a:endParaRPr lang="en-US" sz="2400" dirty="0" smtClean="0">
              <a:solidFill>
                <a:prstClr val="black"/>
              </a:solidFill>
            </a:endParaRPr>
          </a:p>
          <a:p>
            <a:pPr>
              <a:lnSpc>
                <a:spcPct val="150000"/>
              </a:lnSpc>
            </a:pPr>
            <a:endParaRPr lang="en-US" sz="1800" dirty="0"/>
          </a:p>
        </p:txBody>
      </p:sp>
      <p:sp>
        <p:nvSpPr>
          <p:cNvPr id="8" name="Content Placeholder 3"/>
          <p:cNvSpPr txBox="1">
            <a:spLocks/>
          </p:cNvSpPr>
          <p:nvPr/>
        </p:nvSpPr>
        <p:spPr>
          <a:xfrm>
            <a:off x="457199" y="809919"/>
            <a:ext cx="11555692" cy="588311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tabLst>
                <a:tab pos="339725" algn="l"/>
              </a:tabLst>
            </a:pPr>
            <a:endParaRPr lang="en-US" altLang="en-US" sz="2800" b="1" dirty="0" smtClean="0"/>
          </a:p>
          <a:p>
            <a:pPr marL="0" indent="0">
              <a:buNone/>
              <a:tabLst>
                <a:tab pos="339725" algn="l"/>
              </a:tabLst>
            </a:pPr>
            <a:endParaRPr lang="en-US" altLang="en-US" sz="2800" b="1" dirty="0" smtClean="0"/>
          </a:p>
          <a:p>
            <a:pPr marL="0" indent="0">
              <a:buNone/>
              <a:tabLst>
                <a:tab pos="339725" algn="l"/>
              </a:tabLst>
            </a:pPr>
            <a:endParaRPr lang="en-US" altLang="en-US" sz="2800" b="1" dirty="0"/>
          </a:p>
        </p:txBody>
      </p:sp>
      <p:pic>
        <p:nvPicPr>
          <p:cNvPr id="15362" name="Picture 2" descr="Image result for samsu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3424" y="923040"/>
            <a:ext cx="2576511" cy="257651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24866" y="3640562"/>
            <a:ext cx="10202665" cy="646331"/>
          </a:xfrm>
          <a:prstGeom prst="rect">
            <a:avLst/>
          </a:prstGeom>
          <a:noFill/>
        </p:spPr>
        <p:txBody>
          <a:bodyPr wrap="none" lIns="91440" tIns="45720" rIns="91440" bIns="45720">
            <a:spAutoFit/>
          </a:bodyPr>
          <a:lstStyle/>
          <a:p>
            <a:pPr algn="ctr"/>
            <a:r>
              <a:rPr lang="en-US" sz="3600" dirty="0" smtClean="0">
                <a:ln w="0"/>
                <a:effectLst>
                  <a:outerShdw blurRad="38100" dist="19050" dir="2700000" algn="tl" rotWithShape="0">
                    <a:schemeClr val="dk1">
                      <a:alpha val="40000"/>
                    </a:schemeClr>
                  </a:outerShdw>
                </a:effectLst>
              </a:rPr>
              <a:t>1. What do you think will happen to Samsung profits?</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457199" y="4229936"/>
            <a:ext cx="1705339" cy="646331"/>
          </a:xfrm>
          <a:prstGeom prst="rect">
            <a:avLst/>
          </a:prstGeom>
          <a:noFill/>
        </p:spPr>
        <p:txBody>
          <a:bodyPr wrap="none" lIns="91440" tIns="45720" rIns="91440" bIns="45720">
            <a:spAutoFit/>
          </a:bodyPr>
          <a:lstStyle/>
          <a:p>
            <a:pPr algn="ctr"/>
            <a:r>
              <a:rPr lang="en-US" sz="3600" dirty="0" smtClean="0">
                <a:ln w="0"/>
                <a:effectLst>
                  <a:outerShdw blurRad="38100" dist="19050" dir="2700000" algn="tl" rotWithShape="0">
                    <a:schemeClr val="dk1">
                      <a:alpha val="40000"/>
                    </a:schemeClr>
                  </a:outerShdw>
                </a:effectLst>
              </a:rPr>
              <a:t>2. Why?</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457199" y="4905334"/>
            <a:ext cx="9905339" cy="1200329"/>
          </a:xfrm>
          <a:prstGeom prst="rect">
            <a:avLst/>
          </a:prstGeom>
          <a:noFill/>
        </p:spPr>
        <p:txBody>
          <a:bodyPr wrap="none" lIns="91440" tIns="45720" rIns="91440" bIns="45720">
            <a:spAutoFit/>
          </a:bodyPr>
          <a:lstStyle/>
          <a:p>
            <a:r>
              <a:rPr lang="en-US" sz="3600" dirty="0" smtClean="0">
                <a:ln w="0"/>
                <a:effectLst>
                  <a:outerShdw blurRad="38100" dist="19050" dir="2700000" algn="tl" rotWithShape="0">
                    <a:schemeClr val="dk1">
                      <a:alpha val="40000"/>
                    </a:schemeClr>
                  </a:outerShdw>
                </a:effectLst>
              </a:rPr>
              <a:t>3. How would you expect the stock price to react to </a:t>
            </a:r>
            <a:br>
              <a:rPr lang="en-US" sz="3600" dirty="0" smtClean="0">
                <a:ln w="0"/>
                <a:effectLst>
                  <a:outerShdw blurRad="38100" dist="19050" dir="2700000" algn="tl" rotWithShape="0">
                    <a:schemeClr val="dk1">
                      <a:alpha val="40000"/>
                    </a:schemeClr>
                  </a:outerShdw>
                </a:effectLst>
              </a:rPr>
            </a:br>
            <a:r>
              <a:rPr lang="en-US" sz="3600" dirty="0" smtClean="0">
                <a:ln w="0"/>
                <a:effectLst>
                  <a:outerShdw blurRad="38100" dist="19050" dir="2700000" algn="tl" rotWithShape="0">
                    <a:schemeClr val="dk1">
                      <a:alpha val="40000"/>
                    </a:schemeClr>
                  </a:outerShdw>
                </a:effectLst>
              </a:rPr>
              <a:t>the earnings release?</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1159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83898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txBox="1">
            <a:spLocks/>
          </p:cNvSpPr>
          <p:nvPr/>
        </p:nvSpPr>
        <p:spPr>
          <a:xfrm>
            <a:off x="76200" y="322557"/>
            <a:ext cx="8229600" cy="48736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smtClean="0">
                <a:solidFill>
                  <a:schemeClr val="bg1"/>
                </a:solidFill>
              </a:rPr>
              <a:t>Some news…</a:t>
            </a:r>
            <a:endParaRPr lang="en-US" sz="3000" b="1" dirty="0">
              <a:solidFill>
                <a:schemeClr val="bg1"/>
              </a:solidFill>
            </a:endParaRPr>
          </a:p>
        </p:txBody>
      </p:sp>
      <p:sp>
        <p:nvSpPr>
          <p:cNvPr id="6" name="Content Placeholder 3"/>
          <p:cNvSpPr txBox="1">
            <a:spLocks/>
          </p:cNvSpPr>
          <p:nvPr/>
        </p:nvSpPr>
        <p:spPr>
          <a:xfrm>
            <a:off x="152399" y="952107"/>
            <a:ext cx="11555692" cy="574092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sz="2800" dirty="0" smtClean="0">
              <a:solidFill>
                <a:prstClr val="black"/>
              </a:solidFill>
            </a:endParaRPr>
          </a:p>
          <a:p>
            <a:pPr marL="0" indent="0">
              <a:buNone/>
            </a:pPr>
            <a:endParaRPr lang="en-US" sz="1600" dirty="0" smtClean="0"/>
          </a:p>
          <a:p>
            <a:pPr>
              <a:lnSpc>
                <a:spcPct val="150000"/>
              </a:lnSpc>
              <a:spcBef>
                <a:spcPts val="0"/>
              </a:spcBef>
            </a:pPr>
            <a:endParaRPr lang="en-US" sz="2400" dirty="0" smtClean="0">
              <a:solidFill>
                <a:prstClr val="black"/>
              </a:solidFill>
            </a:endParaRPr>
          </a:p>
          <a:p>
            <a:pPr>
              <a:lnSpc>
                <a:spcPct val="150000"/>
              </a:lnSpc>
            </a:pPr>
            <a:endParaRPr lang="en-US" sz="1800" dirty="0"/>
          </a:p>
        </p:txBody>
      </p:sp>
      <p:sp>
        <p:nvSpPr>
          <p:cNvPr id="7" name="Content Placeholder 3"/>
          <p:cNvSpPr txBox="1">
            <a:spLocks/>
          </p:cNvSpPr>
          <p:nvPr/>
        </p:nvSpPr>
        <p:spPr>
          <a:xfrm>
            <a:off x="304799" y="838986"/>
            <a:ext cx="11555692" cy="585404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spcBef>
                <a:spcPts val="0"/>
              </a:spcBef>
            </a:pPr>
            <a:endParaRPr lang="en-US" sz="1600" dirty="0" smtClean="0"/>
          </a:p>
          <a:p>
            <a:pPr>
              <a:lnSpc>
                <a:spcPct val="150000"/>
              </a:lnSpc>
              <a:spcBef>
                <a:spcPts val="0"/>
              </a:spcBef>
            </a:pPr>
            <a:endParaRPr lang="en-US" sz="2400" dirty="0" smtClean="0">
              <a:solidFill>
                <a:prstClr val="black"/>
              </a:solidFill>
            </a:endParaRPr>
          </a:p>
          <a:p>
            <a:pPr>
              <a:lnSpc>
                <a:spcPct val="150000"/>
              </a:lnSpc>
            </a:pPr>
            <a:endParaRPr lang="en-US" sz="1800" dirty="0"/>
          </a:p>
        </p:txBody>
      </p:sp>
      <p:sp>
        <p:nvSpPr>
          <p:cNvPr id="8" name="Content Placeholder 3"/>
          <p:cNvSpPr txBox="1">
            <a:spLocks/>
          </p:cNvSpPr>
          <p:nvPr/>
        </p:nvSpPr>
        <p:spPr>
          <a:xfrm>
            <a:off x="457199" y="809919"/>
            <a:ext cx="11555692" cy="588311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tabLst>
                <a:tab pos="339725" algn="l"/>
              </a:tabLst>
            </a:pPr>
            <a:endParaRPr lang="en-US" altLang="en-US" sz="2800" b="1" dirty="0" smtClean="0"/>
          </a:p>
          <a:p>
            <a:pPr marL="0" indent="0">
              <a:buNone/>
              <a:tabLst>
                <a:tab pos="339725" algn="l"/>
              </a:tabLst>
            </a:pPr>
            <a:endParaRPr lang="en-US" altLang="en-US" sz="2800" b="1" dirty="0" smtClean="0"/>
          </a:p>
          <a:p>
            <a:pPr marL="0" indent="0">
              <a:buNone/>
              <a:tabLst>
                <a:tab pos="339725" algn="l"/>
              </a:tabLst>
            </a:pPr>
            <a:endParaRPr lang="en-US" altLang="en-US" sz="2800" b="1" dirty="0"/>
          </a:p>
        </p:txBody>
      </p:sp>
      <p:pic>
        <p:nvPicPr>
          <p:cNvPr id="3" name="Picture 2"/>
          <p:cNvPicPr>
            <a:picLocks noChangeAspect="1"/>
          </p:cNvPicPr>
          <p:nvPr/>
        </p:nvPicPr>
        <p:blipFill>
          <a:blip r:embed="rId3"/>
          <a:stretch>
            <a:fillRect/>
          </a:stretch>
        </p:blipFill>
        <p:spPr>
          <a:xfrm>
            <a:off x="1385887" y="952107"/>
            <a:ext cx="9407876" cy="5477268"/>
          </a:xfrm>
          <a:prstGeom prst="rect">
            <a:avLst/>
          </a:prstGeom>
        </p:spPr>
      </p:pic>
    </p:spTree>
    <p:extLst>
      <p:ext uri="{BB962C8B-B14F-4D97-AF65-F5344CB8AC3E}">
        <p14:creationId xmlns:p14="http://schemas.microsoft.com/office/powerpoint/2010/main" val="840951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15992" y="45334"/>
            <a:ext cx="10308566" cy="6812666"/>
          </a:xfrm>
          <a:prstGeom prst="rect">
            <a:avLst/>
          </a:prstGeom>
        </p:spPr>
      </p:pic>
    </p:spTree>
    <p:extLst>
      <p:ext uri="{BB962C8B-B14F-4D97-AF65-F5344CB8AC3E}">
        <p14:creationId xmlns:p14="http://schemas.microsoft.com/office/powerpoint/2010/main" val="765396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69277" y="0"/>
            <a:ext cx="9697260" cy="6150595"/>
          </a:xfrm>
          <a:prstGeom prst="rect">
            <a:avLst/>
          </a:prstGeom>
        </p:spPr>
      </p:pic>
    </p:spTree>
    <p:extLst>
      <p:ext uri="{BB962C8B-B14F-4D97-AF65-F5344CB8AC3E}">
        <p14:creationId xmlns:p14="http://schemas.microsoft.com/office/powerpoint/2010/main" val="38355036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ei.marketwatch.com/Multimedia/2016/07/22/Photos/NS/MW-ES277_GEPNG_20160722163202_NS.png?uuid=58b606d0-504b-11e6-96c0-0015c588dfa6"/>
          <p:cNvPicPr/>
          <p:nvPr/>
        </p:nvPicPr>
        <p:blipFill>
          <a:blip r:embed="rId2">
            <a:extLst>
              <a:ext uri="{28A0092B-C50C-407E-A947-70E740481C1C}">
                <a14:useLocalDpi xmlns:a14="http://schemas.microsoft.com/office/drawing/2010/main" val="0"/>
              </a:ext>
            </a:extLst>
          </a:blip>
          <a:srcRect/>
          <a:stretch>
            <a:fillRect/>
          </a:stretch>
        </p:blipFill>
        <p:spPr bwMode="auto">
          <a:xfrm>
            <a:off x="270510" y="207034"/>
            <a:ext cx="11650980" cy="6538823"/>
          </a:xfrm>
          <a:prstGeom prst="rect">
            <a:avLst/>
          </a:prstGeom>
          <a:noFill/>
          <a:ln>
            <a:noFill/>
          </a:ln>
        </p:spPr>
      </p:pic>
    </p:spTree>
    <p:extLst>
      <p:ext uri="{BB962C8B-B14F-4D97-AF65-F5344CB8AC3E}">
        <p14:creationId xmlns:p14="http://schemas.microsoft.com/office/powerpoint/2010/main" val="39493658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tock 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6105"/>
            <a:ext cx="11903242" cy="6716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419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83898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4"/>
          <p:cNvSpPr txBox="1">
            <a:spLocks/>
          </p:cNvSpPr>
          <p:nvPr/>
        </p:nvSpPr>
        <p:spPr>
          <a:xfrm>
            <a:off x="76200" y="197963"/>
            <a:ext cx="8229600" cy="59310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solidFill>
                  <a:schemeClr val="bg1"/>
                </a:solidFill>
                <a:latin typeface="+mn-lt"/>
              </a:rPr>
              <a:t>Tesla</a:t>
            </a:r>
            <a:endParaRPr lang="en-US" sz="4000" b="1" dirty="0">
              <a:solidFill>
                <a:schemeClr val="bg1"/>
              </a:solidFill>
              <a:latin typeface="+mn-lt"/>
            </a:endParaRPr>
          </a:p>
        </p:txBody>
      </p:sp>
      <p:pic>
        <p:nvPicPr>
          <p:cNvPr id="15362" name="Picture 2" descr="Image result for tesl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9105" y="1401651"/>
            <a:ext cx="8203261" cy="459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7429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345</Words>
  <Application>Microsoft Office PowerPoint</Application>
  <PresentationFormat>Widescreen</PresentationFormat>
  <Paragraphs>45</Paragraphs>
  <Slides>16</Slides>
  <Notes>9</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OpenSans</vt:lpstr>
      <vt:lpstr>Roboto</vt:lpstr>
      <vt:lpstr>Office Theme</vt:lpstr>
      <vt:lpstr>‘Rich Dad’ author Robert Kiyosaki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daboody</dc:creator>
  <cp:lastModifiedBy>daboody</cp:lastModifiedBy>
  <cp:revision>12</cp:revision>
  <dcterms:created xsi:type="dcterms:W3CDTF">2016-11-01T20:58:51Z</dcterms:created>
  <dcterms:modified xsi:type="dcterms:W3CDTF">2018-07-10T22:28:23Z</dcterms:modified>
</cp:coreProperties>
</file>