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3"/>
  </p:normalViewPr>
  <p:slideViewPr>
    <p:cSldViewPr snapToGrid="0" snapToObjects="1">
      <p:cViewPr>
        <p:scale>
          <a:sx n="105" d="100"/>
          <a:sy n="105" d="100"/>
        </p:scale>
        <p:origin x="30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A3E7-42A9-3C4A-A95A-6A05CD84C75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2CEA-A690-3640-9853-A9C74684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r_t</a:t>
            </a:r>
            <a:r>
              <a:rPr lang="en-US" dirty="0"/>
              <a:t> is the sum of expected inflation, real interest rates, and an equity risk premium.</a:t>
            </a:r>
          </a:p>
          <a:p>
            <a:r>
              <a:rPr lang="en-US" dirty="0"/>
              <a:t>The relationship between stock prices and either inflation or real interest rates is monotonically inverse.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2CEA-A690-3640-9853-A9C7468499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0020-F68A-B443-82CB-1FC9BC3F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E1F6-9085-7E47-8D73-97CFE3F1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5909-D1DD-684A-B93B-16FAA3D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283D-CE11-494D-B27D-F1B1340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DC7-D6AF-6C46-90BB-7E5C079B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0945-4158-0F4E-AE0F-B75D5EED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B466-48B6-5344-B796-19F3E879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A2F-D0C5-D245-8AE3-4943A5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EA3B-D628-374F-BFC9-74E72570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C85E-4DD6-0542-B077-96DAD21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27387-AE4C-2642-9008-C02C9C0BE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9DDB3-5E1F-E740-BC35-20C1EB7A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EE80-3A66-6E4A-AF0A-6A3B61ED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8BF8-8408-0146-BD71-07530164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A65F-0034-1045-B083-47E72C24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1EB7-6292-B54D-989E-1C932E77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5D58-186F-B84A-86A9-D9ECACDE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D89B-CE57-B44E-90A6-19DC3B2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1257-61B0-8E48-B3BE-7FC9DF80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E3A38-E2A9-CE45-8F10-DB5C325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A6C-0B04-EB40-8172-377ACCD0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95DC-A06A-C344-BFCA-CB16CC6B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3D5A-10F3-9F4E-B36D-82F50F65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DDCE-1D2D-1A42-B36D-A31B9EA2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AD56-690F-E540-B36A-E0B4065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0D8E-E903-674F-B42D-179476D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9F65-2108-5846-91CB-3D9998422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DC56-3FEC-BD49-B7A5-F9FCD39B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F65D-7038-1B49-B7BC-103C327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E638-B500-2D4C-B293-182D0A62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ED138-251C-B448-9E64-D0CC0EB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01F3-8CFC-1447-8F17-6774C9A0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A2B3E-D6D1-0941-9EE2-07BC614B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0D1A1-DEF5-1B45-AA0A-5F4F1DC5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BB353-2CDA-ED4A-9E7D-9F775A5D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E01E-4299-604D-AAA8-77997A4B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7C83B-53F1-5240-B675-9EE660E6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B3C56-EAD8-2C4E-A381-B30C8A9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55EE0-155B-E74B-BC6D-C365B5B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B66B-A367-DC43-87D9-6121BE35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FE797-0A52-2A4B-BDD5-64411BA9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BBF1-5815-3945-97F3-4FD10E3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56F9A-419D-2940-9824-BB9A3A87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C8866-EEF1-0F4A-89B1-38913AC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9784-DAB0-9C4A-B16D-68EE7F76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C659-0FC7-E846-AD72-29466B63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A2A1-5711-5C42-8614-2B9C555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9658-714A-DC4C-A5BF-67EC0752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02A8-D49A-924C-8DBF-88422831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B678-C3B7-6444-A364-AFFACA65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643-E4E2-5C41-9D6C-A7DBF674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24C2-5FDB-A740-81BF-99BB2580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88AC-6849-A942-A51A-C02998C0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A6AE-148E-BF47-BB64-1790EAFD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B0C9-7A6F-CE40-B2B3-D6D66C7D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4536-13AF-5345-A690-F7BAF5EB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6491-0317-2045-B722-2397667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E592-82A8-154B-8D61-7FBBF13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1472-0A25-6B46-9D3F-BABFA666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7DF1-3619-8E4B-A392-EFA93FB9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524C-67A3-3445-89B8-AB744539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59EA-C8D4-0F4B-8B33-3D6865CB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B69F-A3B5-A047-A88E-A1143E97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9943-4E94-424E-B108-C0E04D096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of the Mountain: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10AA-49E0-F542-A599-FEFC647F0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Shiller P/E and Macroeconomic Conditions</a:t>
            </a:r>
          </a:p>
        </p:txBody>
      </p:sp>
    </p:spTree>
    <p:extLst>
      <p:ext uri="{BB962C8B-B14F-4D97-AF65-F5344CB8AC3E}">
        <p14:creationId xmlns:p14="http://schemas.microsoft.com/office/powerpoint/2010/main" val="33823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4797-80D7-B44F-A544-A0F397D3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Shiller P/E</a:t>
            </a:r>
            <a:r>
              <a:rPr lang="zh-CN" altLang="en-US" dirty="0"/>
              <a:t> </a:t>
            </a:r>
            <a:r>
              <a:rPr lang="en-US" altLang="zh-CN" dirty="0"/>
              <a:t>(CAPE)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9B78-1082-6D4A-A614-CA64F135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Introduced by Robert Shiller and John Campbell in 1988.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01B37-1A59-4B4E-BAD4-D8DE7E8D7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" y="2584133"/>
            <a:ext cx="2756763" cy="3592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CE399-A724-F845-8733-736F8D54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33" y="2584132"/>
            <a:ext cx="2518791" cy="36117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CA086A-AE77-5D4C-9EAE-B7A4FAEFE18B}"/>
              </a:ext>
            </a:extLst>
          </p:cNvPr>
          <p:cNvSpPr txBox="1"/>
          <p:nvPr/>
        </p:nvSpPr>
        <p:spPr>
          <a:xfrm>
            <a:off x="1581589" y="6216134"/>
            <a:ext cx="1553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Robert Shiller</a:t>
            </a:r>
          </a:p>
          <a:p>
            <a:r>
              <a:rPr lang="en-US" dirty="0"/>
              <a:t>Yale University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217F9C-B610-A64B-94A9-6715B9F1889B}"/>
              </a:ext>
            </a:extLst>
          </p:cNvPr>
          <p:cNvSpPr txBox="1"/>
          <p:nvPr/>
        </p:nvSpPr>
        <p:spPr>
          <a:xfrm>
            <a:off x="5848807" y="6216134"/>
            <a:ext cx="1924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John Campbell</a:t>
            </a:r>
          </a:p>
          <a:p>
            <a:r>
              <a:rPr lang="en-US" dirty="0"/>
              <a:t>Harvard University</a:t>
            </a:r>
          </a:p>
        </p:txBody>
      </p:sp>
    </p:spTree>
    <p:extLst>
      <p:ext uri="{BB962C8B-B14F-4D97-AF65-F5344CB8AC3E}">
        <p14:creationId xmlns:p14="http://schemas.microsoft.com/office/powerpoint/2010/main" val="25197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0383-A32B-7A46-BBA3-3465D943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P/E vs Shiller P/E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E192D-FDDD-2248-A530-1B04C2CEA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913883"/>
              </p:ext>
            </p:extLst>
          </p:nvPr>
        </p:nvGraphicFramePr>
        <p:xfrm>
          <a:off x="838200" y="255714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371292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878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Shiller P/E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share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9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Earnings per share for the most recent 12-month period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10-year average  and Inflation adjusted earnings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 predictor of shorter-term returns of one month to one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predictor of long-term returns over 3 to 10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698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D25E9F-781F-3641-AF9D-74FE2CDCE34A}"/>
              </a:ext>
            </a:extLst>
          </p:cNvPr>
          <p:cNvSpPr txBox="1"/>
          <p:nvPr/>
        </p:nvSpPr>
        <p:spPr>
          <a:xfrm>
            <a:off x="1170432" y="1938528"/>
            <a:ext cx="28773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F63EC-E3A6-1846-8E40-20CAE3135A16}"/>
                  </a:ext>
                </a:extLst>
              </p:cNvPr>
              <p:cNvSpPr txBox="1"/>
              <p:nvPr/>
            </p:nvSpPr>
            <p:spPr>
              <a:xfrm>
                <a:off x="-438912" y="1703148"/>
                <a:ext cx="5730240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𝑆h𝑎𝑟𝑒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𝐸𝑎𝑟𝑛𝑖𝑛𝑔𝑠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𝑆h𝑎𝑟𝑒𝑠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F63EC-E3A6-1846-8E40-20CAE31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912" y="1703148"/>
                <a:ext cx="5730240" cy="666849"/>
              </a:xfrm>
              <a:prstGeom prst="rect">
                <a:avLst/>
              </a:prstGeom>
              <a:blipFill>
                <a:blip r:embed="rId2"/>
                <a:stretch>
                  <a:fillRect t="-5925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15F4-C17C-E54F-ACB3-D84CC872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6ABDB-9311-1845-8023-A965AABB7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inflation and real interest rates affect stock price?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6ABDB-9311-1845-8023-A965AABB7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7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6CDD-1EC0-DD42-9EDB-CD20559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0B9B-966B-A64D-980D-B30748BB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Peaks at medium levels of inflation and real interest rates</a:t>
            </a:r>
          </a:p>
          <a:p>
            <a:r>
              <a:rPr lang="en-US" dirty="0"/>
              <a:t>Slopes downward in any direction</a:t>
            </a:r>
          </a:p>
          <a:p>
            <a:r>
              <a:rPr lang="en-US" dirty="0"/>
              <a:t>Mountain-shaped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3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5643E-2704-2B40-AA52-26CF87195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variables change when inflation and interest rates change</a:t>
                </a:r>
              </a:p>
              <a:p>
                <a:r>
                  <a:rPr lang="en-US" dirty="0"/>
                  <a:t>Nonlinear and nonmonotonic interrelationships</a:t>
                </a:r>
              </a:p>
              <a:p>
                <a:r>
                  <a:rPr lang="en-US" dirty="0"/>
                  <a:t>Example: using data starting in 1871</a:t>
                </a:r>
              </a:p>
              <a:p>
                <a:r>
                  <a:rPr lang="en-US" dirty="0"/>
                  <a:t>A monthly regression of 3-year nominal earnings growth on 3-year inflation rates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=0.03+1.04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=8%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=0.04+1.72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−12.4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=16%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Mountain-shape by quadratic term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5643E-2704-2B40-AA52-26CF87195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E718CAD0-70D1-A24C-914C-6AAAC982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Explanation?</a:t>
            </a:r>
          </a:p>
        </p:txBody>
      </p:sp>
    </p:spTree>
    <p:extLst>
      <p:ext uri="{BB962C8B-B14F-4D97-AF65-F5344CB8AC3E}">
        <p14:creationId xmlns:p14="http://schemas.microsoft.com/office/powerpoint/2010/main" val="16329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05A-A36E-8846-9673-8BEAA878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 similar to inflation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475D0-1470-2E4E-9EC2-AB6EF5F38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 interest rates suggest a slow macroeconomic growth expectation , which require a higher equity risk premium</a:t>
                </a:r>
              </a:p>
              <a:p>
                <a:r>
                  <a:rPr lang="en-US" dirty="0"/>
                  <a:t>Hence lower the stock price valuation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=0.02+0.23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+1.23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=27%)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475D0-1470-2E4E-9EC2-AB6EF5F38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1203-66D7-0246-8ED0-CE81AA6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9690-DD36-DF46-A6C4-4BCC46D8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280</Words>
  <Application>Microsoft Macintosh PowerPoint</Application>
  <PresentationFormat>Widescreen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King of the Mountain:</vt:lpstr>
      <vt:lpstr>Shiller P/E (CAPE)</vt:lpstr>
      <vt:lpstr>Normal P/E vs Shiller P/E</vt:lpstr>
      <vt:lpstr>Macroeconomic Conditions</vt:lpstr>
      <vt:lpstr>In real world</vt:lpstr>
      <vt:lpstr>Explanation?</vt:lpstr>
      <vt:lpstr>Interest rates similar to inflation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of the Mountain:</dc:title>
  <dc:creator>Liu, Huanyu H.</dc:creator>
  <cp:lastModifiedBy>Liu, Huanyu H.</cp:lastModifiedBy>
  <cp:revision>26</cp:revision>
  <dcterms:created xsi:type="dcterms:W3CDTF">2019-02-26T01:59:09Z</dcterms:created>
  <dcterms:modified xsi:type="dcterms:W3CDTF">2019-02-27T22:01:16Z</dcterms:modified>
</cp:coreProperties>
</file>