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3"/>
  </p:normalViewPr>
  <p:slideViewPr>
    <p:cSldViewPr snapToGrid="0" snapToObjects="1">
      <p:cViewPr>
        <p:scale>
          <a:sx n="105" d="100"/>
          <a:sy n="105" d="100"/>
        </p:scale>
        <p:origin x="3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2A3E7-42A9-3C4A-A95A-6A05CD84C757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02CEA-A690-3640-9853-A9C74684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6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r_t</a:t>
            </a:r>
            <a:r>
              <a:rPr lang="en-US" dirty="0"/>
              <a:t> is the sum of expected inflation, real interest rates, and an equity risk premium.</a:t>
            </a:r>
          </a:p>
          <a:p>
            <a:r>
              <a:rPr lang="en-US" dirty="0"/>
              <a:t>The relationship between stock prices and either inflation or real interest rates is monotonically inverse.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02CEA-A690-3640-9853-A9C7468499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22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0020-F68A-B443-82CB-1FC9BC3FF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DEE1F6-9085-7E47-8D73-97CFE3F1C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35909-D1DD-684A-B93B-16FAA3DC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F283D-CE11-494D-B27D-F1B13407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0DC7-D6AF-6C46-90BB-7E5C079B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0945-4158-0F4E-AE0F-B75D5EED6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AB466-48B6-5344-B796-19F3E879B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BA2F-D0C5-D245-8AE3-4943A5AB3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9EA3B-D628-374F-BFC9-74E725705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6C85E-4DD6-0542-B077-96DAD21D2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4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27387-AE4C-2642-9008-C02C9C0BE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9DDB3-5E1F-E740-BC35-20C1EB7A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1EE80-3A66-6E4A-AF0A-6A3B61EDB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8BF8-8408-0146-BD71-07530164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6A65F-0034-1045-B083-47E72C24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1EB7-6292-B54D-989E-1C932E77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15D58-186F-B84A-86A9-D9ECACDE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5D89B-CE57-B44E-90A6-19DC3B2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61257-61B0-8E48-B3BE-7FC9DF80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E3A38-E2A9-CE45-8F10-DB5C32588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DA6C-0B04-EB40-8172-377ACCD0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895DC-A06A-C344-BFCA-CB16CC6B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3D5A-10F3-9F4E-B36D-82F50F65B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DDCE-1D2D-1A42-B36D-A31B9EA2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AD56-690F-E540-B36A-E0B406514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4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0D8E-E903-674F-B42D-179476DF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79F65-2108-5846-91CB-3D9998422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DC56-3FEC-BD49-B7A5-F9FCD39B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F65D-7038-1B49-B7BC-103C327F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E638-B500-2D4C-B293-182D0A62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ED138-251C-B448-9E64-D0CC0EB5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6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01F3-8CFC-1447-8F17-6774C9A0A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A2B3E-D6D1-0941-9EE2-07BC614B9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0D1A1-DEF5-1B45-AA0A-5F4F1DC5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ABB353-2CDA-ED4A-9E7D-9F775A5D7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5E01E-4299-604D-AAA8-77997A4B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7C83B-53F1-5240-B675-9EE660E6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B3C56-EAD8-2C4E-A381-B30C8A95C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55EE0-155B-E74B-BC6D-C365B5B1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8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B66B-A367-DC43-87D9-6121BE35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FE797-0A52-2A4B-BDD5-64411BA9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FBBF1-5815-3945-97F3-4FD10E3F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56F9A-419D-2940-9824-BB9A3A87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C8866-EEF1-0F4A-89B1-38913ACF5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9784-DAB0-9C4A-B16D-68EE7F76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BC659-0FC7-E846-AD72-29466B63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3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A2A1-5711-5C42-8614-2B9C5555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39658-714A-DC4C-A5BF-67EC0752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02A8-D49A-924C-8DBF-88422831D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7B678-C3B7-6444-A364-AFFACA654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DE643-E4E2-5C41-9D6C-A7DBF674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24C2-5FDB-A740-81BF-99BB2580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88AC-6849-A942-A51A-C02998C0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EA6AE-148E-BF47-BB64-1790EAFD0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7B0C9-7A6F-CE40-B2B3-D6D66C7D0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D4536-13AF-5345-A690-F7BAF5EB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66491-0317-2045-B722-23976674D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CE592-82A8-154B-8D61-7FBBF13C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0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71472-0A25-6B46-9D3F-BABFA666B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7DF1-3619-8E4B-A392-EFA93FB91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A524C-67A3-3445-89B8-AB744539F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7D70-9BBF-FB46-96D1-D6E55323AF06}" type="datetimeFigureOut">
              <a:rPr lang="en-US" smtClean="0"/>
              <a:t>2/25/19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59EA-C8D4-0F4B-8B33-3D6865CB7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B69F-A3B5-A047-A88E-A1143E97B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5D11C-550F-2941-BBF6-EDFAB43C4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1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9943-4E94-424E-B108-C0E04D096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King of the Mountain: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010AA-49E0-F542-A599-FEFC647F0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Shiller P/E and Macroeconomic Conditions</a:t>
            </a:r>
          </a:p>
        </p:txBody>
      </p:sp>
    </p:spTree>
    <p:extLst>
      <p:ext uri="{BB962C8B-B14F-4D97-AF65-F5344CB8AC3E}">
        <p14:creationId xmlns:p14="http://schemas.microsoft.com/office/powerpoint/2010/main" val="33823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0383-A32B-7A46-BBA3-3465D943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P/E vs Shiller P/E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E192D-FDDD-2248-A530-1B04C2CEA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173744"/>
              </p:ext>
            </p:extLst>
          </p:nvPr>
        </p:nvGraphicFramePr>
        <p:xfrm>
          <a:off x="838200" y="2557145"/>
          <a:ext cx="105156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3712922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8787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P/E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Shiller P/E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2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share 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 price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9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Earnings per share for the most recent 12-month period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10-year average earnings and Inflation adjusted earnings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37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Better predictor of shorter-term returns of one month to one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predictor of long-term returns over 3 to 10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5698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D25E9F-781F-3641-AF9D-74FE2CDCE34A}"/>
              </a:ext>
            </a:extLst>
          </p:cNvPr>
          <p:cNvSpPr txBox="1"/>
          <p:nvPr/>
        </p:nvSpPr>
        <p:spPr>
          <a:xfrm>
            <a:off x="1170432" y="1938528"/>
            <a:ext cx="2877312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F63EC-E3A6-1846-8E40-20CAE3135A16}"/>
                  </a:ext>
                </a:extLst>
              </p:cNvPr>
              <p:cNvSpPr txBox="1"/>
              <p:nvPr/>
            </p:nvSpPr>
            <p:spPr>
              <a:xfrm>
                <a:off x="-438912" y="1703148"/>
                <a:ext cx="5730240" cy="666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𝑆h𝑎𝑟𝑒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𝐸𝑎𝑟𝑛𝑖𝑛𝑔𝑠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𝑆h𝑎𝑟𝑒𝑠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CF63EC-E3A6-1846-8E40-20CAE313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8912" y="1703148"/>
                <a:ext cx="5730240" cy="666849"/>
              </a:xfrm>
              <a:prstGeom prst="rect">
                <a:avLst/>
              </a:prstGeom>
              <a:blipFill>
                <a:blip r:embed="rId2"/>
                <a:stretch>
                  <a:fillRect t="-59259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27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15F4-C17C-E54F-ACB3-D84CC872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Macroeconomic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6ABDB-9311-1845-8023-A965AABB7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inflation and real interest rates affect stock price?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    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real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    →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96ABDB-9311-1845-8023-A965AABB7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675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6CDD-1EC0-DD42-9EDB-CD205594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messy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0B9B-966B-A64D-980D-B30748BB2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Peaks at medium levels of inflation and real interest rates</a:t>
            </a:r>
          </a:p>
          <a:p>
            <a:r>
              <a:rPr lang="en-US" dirty="0"/>
              <a:t>Slopes downward in any direction</a:t>
            </a:r>
          </a:p>
          <a:p>
            <a:r>
              <a:rPr lang="en-US" dirty="0"/>
              <a:t>Mountain-shaped relationship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BB06B-C74E-1642-ACD9-391CFBA6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Wrong theory?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5643E-2704-2B40-AA52-26CF87195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Other variables change when inflation and interest rates change</a:t>
                </a:r>
              </a:p>
              <a:p>
                <a:r>
                  <a:rPr lang="en-US" dirty="0"/>
                  <a:t>Nonlinear and nonmonotonic interrelationships</a:t>
                </a:r>
              </a:p>
              <a:p>
                <a:r>
                  <a:rPr lang="en-US" dirty="0"/>
                  <a:t>Example: using data starting in 1871</a:t>
                </a:r>
              </a:p>
              <a:p>
                <a:r>
                  <a:rPr lang="en-US" dirty="0"/>
                  <a:t>A monthly regression of 3-year nominal earnings growth on 3-year inflation rates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=0.03+1.04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=8%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=0.04+1.72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−12.4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=16%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Mountain-shape by quadratic term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05643E-2704-2B40-AA52-26CF87195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8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605A-A36E-8846-9673-8BEAA878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 rates similar to inflation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475D0-1470-2E4E-9EC2-AB6EF5F382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 interest rates lead to higher stock price valuation</a:t>
                </a:r>
              </a:p>
              <a:p>
                <a:r>
                  <a:rPr lang="en-US" dirty="0"/>
                  <a:t>Low interest rates suggest a slow macroeconomic growth expectation</a:t>
                </a:r>
              </a:p>
              <a:p>
                <a:r>
                  <a:rPr lang="en-US" dirty="0"/>
                  <a:t>Which require a higher equity risk premium</a:t>
                </a:r>
              </a:p>
              <a:p>
                <a:r>
                  <a:rPr lang="en-US" dirty="0"/>
                  <a:t>Hence lower the stock price valuation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=0.02+0.23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+1.23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=27%)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6475D0-1470-2E4E-9EC2-AB6EF5F38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7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1203-66D7-0246-8ED0-CE81AA6B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9690-DD36-DF46-A6C4-4BCC46D8A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45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267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King of the Mountain:</vt:lpstr>
      <vt:lpstr>Normal P/E vs Shiller P/E</vt:lpstr>
      <vt:lpstr>Macroeconomic Conditions</vt:lpstr>
      <vt:lpstr>In the messy real world</vt:lpstr>
      <vt:lpstr>Wrong theory? </vt:lpstr>
      <vt:lpstr>Interest rates similar to inflation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King of the Mountain:</dc:title>
  <dc:creator>Liu, Huanyu H.</dc:creator>
  <cp:lastModifiedBy>Liu, Huanyu H.</cp:lastModifiedBy>
  <cp:revision>15</cp:revision>
  <dcterms:created xsi:type="dcterms:W3CDTF">2019-02-26T01:59:09Z</dcterms:created>
  <dcterms:modified xsi:type="dcterms:W3CDTF">2019-02-26T06:10:41Z</dcterms:modified>
</cp:coreProperties>
</file>