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2" roundtripDataSignature="AMtx7mgpVBzf0ghWzfHi6HdsggEQOPu3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1D4D30-78D9-40E3-94FD-4D81EF8206FF}">
  <a:tblStyle styleId="{A01D4D30-78D9-40E3-94FD-4D81EF8206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https://us05web.zoom.us/j/84148214410?pwd=NDV2MDlUTVkydmVVNnErOU02MGI0QT09</a:t>
            </a:r>
            <a:endParaRPr/>
          </a:p>
        </p:txBody>
      </p:sp>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2a95f32f9_1_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222a95f32f9_1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2a95f32f9_1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222a95f32f9_1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2a95f32f9_1_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222a95f32f9_1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2a95f32f9_1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222a95f32f9_1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2a95f32f9_1_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222a95f32f9_1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2a95f32f9_1_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222a95f32f9_1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2a95f32f9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2a95f32f9_1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22a95f32f9_1_4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2a95f32f9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2a95f32f9_1_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22a95f32f9_1_1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2a95f32f9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2a95f32f9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222a95f32f9_0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2a95f32f9_1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2a95f32f9_1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Cross-validation for time series is different from machine-learning problems that time or sequence is not involved. In the case of the absence of time, we select a random subset of data as a validation set to estimate the accuracy of the measurement. In time series, we often predict a value in the future. Therefore, the validation data always has to occur after the training data.</a:t>
            </a:r>
            <a:endParaRPr/>
          </a:p>
        </p:txBody>
      </p:sp>
      <p:sp>
        <p:nvSpPr>
          <p:cNvPr id="175" name="Google Shape;175;g222a95f32f9_1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22d83aac85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22d83aac85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g222d83aac85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2a95f32f9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2a95f32f9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22a95f32f9_0_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2a95f32f9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2a95f32f9_0_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22a95f32f9_0_8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2a95f32f9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2a95f32f9_0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222a95f32f9_0_9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2a95f32f9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2a95f32f9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22a95f32f9_0_7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2d83aac8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22d83aac8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22d83aac8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0be3bb2d1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220be3bb2d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0be3bb2d1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g220be3bb2d1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2a95f32f9_1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g222a95f32f9_1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2a95f32f9_1_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g222a95f32f9_1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2a95f32f9_1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g222a95f32f9_1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2a95f32f9_1_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g222a95f32f9_1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2a95f32f9_1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222a95f32f9_1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2a95f32f9_1_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222a95f32f9_1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type="title">
  <p:cSld name="TITLE">
    <p:spTree>
      <p:nvGrpSpPr>
        <p:cNvPr id="14" name="Shape 14"/>
        <p:cNvGrpSpPr/>
        <p:nvPr/>
      </p:nvGrpSpPr>
      <p:grpSpPr>
        <a:xfrm>
          <a:off x="0" y="0"/>
          <a:ext cx="0" cy="0"/>
          <a:chOff x="0" y="0"/>
          <a:chExt cx="0" cy="0"/>
        </a:xfrm>
      </p:grpSpPr>
      <p:sp>
        <p:nvSpPr>
          <p:cNvPr id="15" name="Google Shape;15;p10"/>
          <p:cNvSpPr/>
          <p:nvPr/>
        </p:nvSpPr>
        <p:spPr>
          <a:xfrm>
            <a:off x="230124" y="228600"/>
            <a:ext cx="11731752" cy="6400800"/>
          </a:xfrm>
          <a:prstGeom prst="rect">
            <a:avLst/>
          </a:prstGeom>
          <a:solidFill>
            <a:srgbClr val="A514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ckwell"/>
              <a:ea typeface="Rockwell"/>
              <a:cs typeface="Rockwell"/>
              <a:sym typeface="Rockwell"/>
            </a:endParaRPr>
          </a:p>
        </p:txBody>
      </p:sp>
      <p:pic>
        <p:nvPicPr>
          <p:cNvPr id="16" name="Google Shape;16;p10"/>
          <p:cNvPicPr preferRelativeResize="0"/>
          <p:nvPr/>
        </p:nvPicPr>
        <p:blipFill rotWithShape="1">
          <a:blip r:embed="rId2">
            <a:alphaModFix/>
          </a:blip>
          <a:srcRect b="0" l="0" r="37328" t="0"/>
          <a:stretch/>
        </p:blipFill>
        <p:spPr>
          <a:xfrm>
            <a:off x="8702448" y="464974"/>
            <a:ext cx="3262720" cy="6025896"/>
          </a:xfrm>
          <a:prstGeom prst="rect">
            <a:avLst/>
          </a:prstGeom>
          <a:noFill/>
          <a:ln>
            <a:noFill/>
          </a:ln>
        </p:spPr>
      </p:pic>
      <p:sp>
        <p:nvSpPr>
          <p:cNvPr id="17" name="Google Shape;17;p10"/>
          <p:cNvSpPr txBox="1"/>
          <p:nvPr>
            <p:ph type="ctrTitle"/>
          </p:nvPr>
        </p:nvSpPr>
        <p:spPr>
          <a:xfrm>
            <a:off x="734311" y="2253752"/>
            <a:ext cx="6650503" cy="121708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600"/>
              <a:buFont typeface="Times New Roman"/>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0"/>
          <p:cNvSpPr txBox="1"/>
          <p:nvPr>
            <p:ph idx="1" type="subTitle"/>
          </p:nvPr>
        </p:nvSpPr>
        <p:spPr>
          <a:xfrm>
            <a:off x="734311" y="3596777"/>
            <a:ext cx="6650503" cy="48083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560"/>
              </a:spcBef>
              <a:spcAft>
                <a:spcPts val="0"/>
              </a:spcAft>
              <a:buClr>
                <a:schemeClr val="lt1"/>
              </a:buClr>
              <a:buSzPts val="2800"/>
              <a:buNone/>
              <a:defRPr>
                <a:solidFill>
                  <a:schemeClr val="lt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00"/>
              </a:spcBef>
              <a:spcAft>
                <a:spcPts val="0"/>
              </a:spcAft>
              <a:buClr>
                <a:srgbClr val="888888"/>
              </a:buClr>
              <a:buSzPts val="2000"/>
              <a:buNone/>
              <a:defRPr>
                <a:solidFill>
                  <a:srgbClr val="888888"/>
                </a:solidFill>
              </a:defRPr>
            </a:lvl3pPr>
            <a:lvl4pPr lvl="3" algn="ctr">
              <a:lnSpc>
                <a:spcPct val="100000"/>
              </a:lnSpc>
              <a:spcBef>
                <a:spcPts val="360"/>
              </a:spcBef>
              <a:spcAft>
                <a:spcPts val="0"/>
              </a:spcAft>
              <a:buClr>
                <a:srgbClr val="888888"/>
              </a:buClr>
              <a:buSzPts val="1800"/>
              <a:buNone/>
              <a:defRPr>
                <a:solidFill>
                  <a:srgbClr val="888888"/>
                </a:solidFill>
              </a:defRPr>
            </a:lvl4pPr>
            <a:lvl5pPr lvl="4" algn="ctr">
              <a:lnSpc>
                <a:spcPct val="100000"/>
              </a:lnSpc>
              <a:spcBef>
                <a:spcPts val="36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pic>
        <p:nvPicPr>
          <p:cNvPr descr="1linerev(1c)1000-01.png" id="19" name="Google Shape;19;p10"/>
          <p:cNvPicPr preferRelativeResize="0"/>
          <p:nvPr/>
        </p:nvPicPr>
        <p:blipFill rotWithShape="1">
          <a:blip r:embed="rId3">
            <a:alphaModFix/>
          </a:blip>
          <a:srcRect b="0" l="0" r="0" t="0"/>
          <a:stretch/>
        </p:blipFill>
        <p:spPr>
          <a:xfrm>
            <a:off x="518225" y="5880328"/>
            <a:ext cx="3608228" cy="56368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1"/>
          <p:cNvSpPr txBox="1"/>
          <p:nvPr>
            <p:ph idx="1" type="body"/>
          </p:nvPr>
        </p:nvSpPr>
        <p:spPr>
          <a:xfrm>
            <a:off x="658519" y="1600200"/>
            <a:ext cx="10856148" cy="477802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6C7373"/>
              </a:buClr>
              <a:buSzPts val="2800"/>
              <a:buChar char="•"/>
              <a:defRPr>
                <a:solidFill>
                  <a:srgbClr val="6C7373"/>
                </a:solidFill>
              </a:defRPr>
            </a:lvl1pPr>
            <a:lvl2pPr indent="-381000" lvl="1" marL="914400" algn="l">
              <a:lnSpc>
                <a:spcPct val="100000"/>
              </a:lnSpc>
              <a:spcBef>
                <a:spcPts val="480"/>
              </a:spcBef>
              <a:spcAft>
                <a:spcPts val="0"/>
              </a:spcAft>
              <a:buClr>
                <a:srgbClr val="6C7373"/>
              </a:buClr>
              <a:buSzPts val="2400"/>
              <a:buChar char="–"/>
              <a:defRPr>
                <a:solidFill>
                  <a:srgbClr val="6C7373"/>
                </a:solidFill>
              </a:defRPr>
            </a:lvl2pPr>
            <a:lvl3pPr indent="-355600" lvl="2" marL="1371600" algn="l">
              <a:lnSpc>
                <a:spcPct val="100000"/>
              </a:lnSpc>
              <a:spcBef>
                <a:spcPts val="400"/>
              </a:spcBef>
              <a:spcAft>
                <a:spcPts val="0"/>
              </a:spcAft>
              <a:buClr>
                <a:srgbClr val="6C7373"/>
              </a:buClr>
              <a:buSzPts val="2000"/>
              <a:buChar char="•"/>
              <a:defRPr>
                <a:solidFill>
                  <a:srgbClr val="6C7373"/>
                </a:solidFill>
              </a:defRPr>
            </a:lvl3pPr>
            <a:lvl4pPr indent="-342900" lvl="3" marL="1828800" algn="l">
              <a:lnSpc>
                <a:spcPct val="100000"/>
              </a:lnSpc>
              <a:spcBef>
                <a:spcPts val="360"/>
              </a:spcBef>
              <a:spcAft>
                <a:spcPts val="0"/>
              </a:spcAft>
              <a:buClr>
                <a:srgbClr val="6C7373"/>
              </a:buClr>
              <a:buSzPts val="1800"/>
              <a:buChar char="–"/>
              <a:defRPr>
                <a:solidFill>
                  <a:srgbClr val="6C7373"/>
                </a:solidFill>
              </a:defRPr>
            </a:lvl4pPr>
            <a:lvl5pPr indent="-342900" lvl="4" marL="2286000" algn="l">
              <a:lnSpc>
                <a:spcPct val="100000"/>
              </a:lnSpc>
              <a:spcBef>
                <a:spcPts val="360"/>
              </a:spcBef>
              <a:spcAft>
                <a:spcPts val="0"/>
              </a:spcAft>
              <a:buClr>
                <a:srgbClr val="6C7373"/>
              </a:buClr>
              <a:buSzPts val="1800"/>
              <a:buChar char="»"/>
              <a:defRPr>
                <a:solidFill>
                  <a:srgbClr val="6C7373"/>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11"/>
          <p:cNvSpPr txBox="1"/>
          <p:nvPr>
            <p:ph type="title"/>
          </p:nvPr>
        </p:nvSpPr>
        <p:spPr>
          <a:xfrm>
            <a:off x="622937" y="437444"/>
            <a:ext cx="9649953" cy="98019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6C7373"/>
              </a:buClr>
              <a:buSzPts val="3600"/>
              <a:buFont typeface="Times New Roman"/>
              <a:buNone/>
              <a:defRPr>
                <a:solidFill>
                  <a:srgbClr val="6C737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13"/>
          <p:cNvSpPr txBox="1"/>
          <p:nvPr>
            <p:ph type="title"/>
          </p:nvPr>
        </p:nvSpPr>
        <p:spPr>
          <a:xfrm>
            <a:off x="622937" y="437444"/>
            <a:ext cx="9649953" cy="98019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6C737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6C7373"/>
              </a:buClr>
              <a:buSzPts val="2800"/>
              <a:buChar char="•"/>
              <a:defRPr sz="2800"/>
            </a:lvl1pPr>
            <a:lvl2pPr indent="-381000" lvl="1" marL="914400" algn="l">
              <a:lnSpc>
                <a:spcPct val="100000"/>
              </a:lnSpc>
              <a:spcBef>
                <a:spcPts val="480"/>
              </a:spcBef>
              <a:spcAft>
                <a:spcPts val="0"/>
              </a:spcAft>
              <a:buClr>
                <a:srgbClr val="6C7373"/>
              </a:buClr>
              <a:buSzPts val="2400"/>
              <a:buChar char="–"/>
              <a:defRPr sz="2400"/>
            </a:lvl2pPr>
            <a:lvl3pPr indent="-355600" lvl="2" marL="1371600" algn="l">
              <a:lnSpc>
                <a:spcPct val="100000"/>
              </a:lnSpc>
              <a:spcBef>
                <a:spcPts val="400"/>
              </a:spcBef>
              <a:spcAft>
                <a:spcPts val="0"/>
              </a:spcAft>
              <a:buClr>
                <a:srgbClr val="6C7373"/>
              </a:buClr>
              <a:buSzPts val="2000"/>
              <a:buChar char="•"/>
              <a:defRPr sz="2000"/>
            </a:lvl3pPr>
            <a:lvl4pPr indent="-342900" lvl="3" marL="1828800" algn="l">
              <a:lnSpc>
                <a:spcPct val="100000"/>
              </a:lnSpc>
              <a:spcBef>
                <a:spcPts val="360"/>
              </a:spcBef>
              <a:spcAft>
                <a:spcPts val="0"/>
              </a:spcAft>
              <a:buClr>
                <a:srgbClr val="6C7373"/>
              </a:buClr>
              <a:buSzPts val="1800"/>
              <a:buChar char="–"/>
              <a:defRPr sz="1800"/>
            </a:lvl4pPr>
            <a:lvl5pPr indent="-342900" lvl="4" marL="2286000" algn="l">
              <a:lnSpc>
                <a:spcPct val="100000"/>
              </a:lnSpc>
              <a:spcBef>
                <a:spcPts val="360"/>
              </a:spcBef>
              <a:spcAft>
                <a:spcPts val="0"/>
              </a:spcAft>
              <a:buClr>
                <a:srgbClr val="6C7373"/>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6" name="Google Shape;26;p13"/>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6C7373"/>
              </a:buClr>
              <a:buSzPts val="2800"/>
              <a:buChar char="•"/>
              <a:defRPr sz="2800"/>
            </a:lvl1pPr>
            <a:lvl2pPr indent="-381000" lvl="1" marL="914400" algn="l">
              <a:lnSpc>
                <a:spcPct val="100000"/>
              </a:lnSpc>
              <a:spcBef>
                <a:spcPts val="480"/>
              </a:spcBef>
              <a:spcAft>
                <a:spcPts val="0"/>
              </a:spcAft>
              <a:buClr>
                <a:srgbClr val="6C7373"/>
              </a:buClr>
              <a:buSzPts val="2400"/>
              <a:buChar char="–"/>
              <a:defRPr sz="2400"/>
            </a:lvl2pPr>
            <a:lvl3pPr indent="-355600" lvl="2" marL="1371600" algn="l">
              <a:lnSpc>
                <a:spcPct val="100000"/>
              </a:lnSpc>
              <a:spcBef>
                <a:spcPts val="400"/>
              </a:spcBef>
              <a:spcAft>
                <a:spcPts val="0"/>
              </a:spcAft>
              <a:buClr>
                <a:srgbClr val="6C7373"/>
              </a:buClr>
              <a:buSzPts val="2000"/>
              <a:buChar char="•"/>
              <a:defRPr sz="2000"/>
            </a:lvl3pPr>
            <a:lvl4pPr indent="-342900" lvl="3" marL="1828800" algn="l">
              <a:lnSpc>
                <a:spcPct val="100000"/>
              </a:lnSpc>
              <a:spcBef>
                <a:spcPts val="360"/>
              </a:spcBef>
              <a:spcAft>
                <a:spcPts val="0"/>
              </a:spcAft>
              <a:buClr>
                <a:srgbClr val="6C7373"/>
              </a:buClr>
              <a:buSzPts val="1800"/>
              <a:buChar char="–"/>
              <a:defRPr sz="1800"/>
            </a:lvl4pPr>
            <a:lvl5pPr indent="-342900" lvl="4" marL="2286000" algn="l">
              <a:lnSpc>
                <a:spcPct val="100000"/>
              </a:lnSpc>
              <a:spcBef>
                <a:spcPts val="360"/>
              </a:spcBef>
              <a:spcAft>
                <a:spcPts val="0"/>
              </a:spcAft>
              <a:buClr>
                <a:srgbClr val="6C7373"/>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622937" y="437444"/>
            <a:ext cx="9649953" cy="98019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6C737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29" name="Shape 29"/>
        <p:cNvGrpSpPr/>
        <p:nvPr/>
      </p:nvGrpSpPr>
      <p:grpSpPr>
        <a:xfrm>
          <a:off x="0" y="0"/>
          <a:ext cx="0" cy="0"/>
          <a:chOff x="0" y="0"/>
          <a:chExt cx="0" cy="0"/>
        </a:xfrm>
      </p:grpSpPr>
      <p:pic>
        <p:nvPicPr>
          <p:cNvPr descr="Wash_U_PPT_Template-04.jpg" id="30" name="Google Shape;30;p16"/>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spTree>
      <p:nvGrpSpPr>
        <p:cNvPr id="31" name="Shape 31"/>
        <p:cNvGrpSpPr/>
        <p:nvPr/>
      </p:nvGrpSpPr>
      <p:grpSpPr>
        <a:xfrm>
          <a:off x="0" y="0"/>
          <a:ext cx="0" cy="0"/>
          <a:chOff x="0" y="0"/>
          <a:chExt cx="0" cy="0"/>
        </a:xfrm>
      </p:grpSpPr>
      <p:sp>
        <p:nvSpPr>
          <p:cNvPr id="32" name="Google Shape;32;p12"/>
          <p:cNvSpPr txBox="1"/>
          <p:nvPr>
            <p:ph type="title"/>
          </p:nvPr>
        </p:nvSpPr>
        <p:spPr>
          <a:xfrm>
            <a:off x="622937" y="437444"/>
            <a:ext cx="9649953" cy="98019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6C737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 type="body"/>
          </p:nvPr>
        </p:nvSpPr>
        <p:spPr>
          <a:xfrm>
            <a:off x="658519" y="1600200"/>
            <a:ext cx="10856148" cy="477802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6C7373"/>
              </a:buClr>
              <a:buSzPts val="1800"/>
              <a:buChar char="•"/>
              <a:defRPr/>
            </a:lvl1pPr>
            <a:lvl2pPr indent="-342900" lvl="1" marL="914400" algn="l">
              <a:lnSpc>
                <a:spcPct val="100000"/>
              </a:lnSpc>
              <a:spcBef>
                <a:spcPts val="360"/>
              </a:spcBef>
              <a:spcAft>
                <a:spcPts val="0"/>
              </a:spcAft>
              <a:buClr>
                <a:srgbClr val="6C7373"/>
              </a:buClr>
              <a:buSzPts val="1800"/>
              <a:buChar char="–"/>
              <a:defRPr/>
            </a:lvl2pPr>
            <a:lvl3pPr indent="-342900" lvl="2" marL="1371600" algn="l">
              <a:lnSpc>
                <a:spcPct val="100000"/>
              </a:lnSpc>
              <a:spcBef>
                <a:spcPts val="360"/>
              </a:spcBef>
              <a:spcAft>
                <a:spcPts val="0"/>
              </a:spcAft>
              <a:buClr>
                <a:srgbClr val="6C7373"/>
              </a:buClr>
              <a:buSzPts val="1800"/>
              <a:buChar char="•"/>
              <a:defRPr/>
            </a:lvl3pPr>
            <a:lvl4pPr indent="-342900" lvl="3" marL="1828800" algn="l">
              <a:lnSpc>
                <a:spcPct val="100000"/>
              </a:lnSpc>
              <a:spcBef>
                <a:spcPts val="360"/>
              </a:spcBef>
              <a:spcAft>
                <a:spcPts val="0"/>
              </a:spcAft>
              <a:buClr>
                <a:srgbClr val="6C7373"/>
              </a:buClr>
              <a:buSzPts val="1800"/>
              <a:buChar char="–"/>
              <a:defRPr/>
            </a:lvl4pPr>
            <a:lvl5pPr indent="-342900" lvl="4" marL="2286000" algn="l">
              <a:lnSpc>
                <a:spcPct val="100000"/>
              </a:lnSpc>
              <a:spcBef>
                <a:spcPts val="360"/>
              </a:spcBef>
              <a:spcAft>
                <a:spcPts val="0"/>
              </a:spcAft>
              <a:buClr>
                <a:srgbClr val="6C7373"/>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34" name="Google Shape;34;p12"/>
          <p:cNvPicPr preferRelativeResize="0"/>
          <p:nvPr/>
        </p:nvPicPr>
        <p:blipFill rotWithShape="1">
          <a:blip r:embed="rId2">
            <a:alphaModFix/>
          </a:blip>
          <a:srcRect b="0" l="0" r="0" t="0"/>
          <a:stretch/>
        </p:blipFill>
        <p:spPr>
          <a:xfrm>
            <a:off x="10860905" y="435614"/>
            <a:ext cx="795528" cy="92049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14"/>
          <p:cNvSpPr txBox="1"/>
          <p:nvPr>
            <p:ph type="title"/>
          </p:nvPr>
        </p:nvSpPr>
        <p:spPr>
          <a:xfrm>
            <a:off x="622937" y="437444"/>
            <a:ext cx="9649953" cy="98019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6C7373"/>
              </a:buClr>
              <a:buSzPts val="36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6C7373"/>
              </a:buClr>
              <a:buSzPts val="2400"/>
              <a:buNone/>
              <a:defRPr b="0" sz="2400"/>
            </a:lvl1pPr>
            <a:lvl2pPr indent="-228600" lvl="1" marL="914400" algn="l">
              <a:lnSpc>
                <a:spcPct val="100000"/>
              </a:lnSpc>
              <a:spcBef>
                <a:spcPts val="400"/>
              </a:spcBef>
              <a:spcAft>
                <a:spcPts val="0"/>
              </a:spcAft>
              <a:buClr>
                <a:srgbClr val="6C7373"/>
              </a:buClr>
              <a:buSzPts val="2000"/>
              <a:buNone/>
              <a:defRPr b="1" sz="2000"/>
            </a:lvl2pPr>
            <a:lvl3pPr indent="-228600" lvl="2" marL="1371600" algn="l">
              <a:lnSpc>
                <a:spcPct val="100000"/>
              </a:lnSpc>
              <a:spcBef>
                <a:spcPts val="360"/>
              </a:spcBef>
              <a:spcAft>
                <a:spcPts val="0"/>
              </a:spcAft>
              <a:buClr>
                <a:srgbClr val="6C7373"/>
              </a:buClr>
              <a:buSzPts val="1800"/>
              <a:buNone/>
              <a:defRPr b="1" sz="1800"/>
            </a:lvl3pPr>
            <a:lvl4pPr indent="-228600" lvl="3" marL="1828800" algn="l">
              <a:lnSpc>
                <a:spcPct val="100000"/>
              </a:lnSpc>
              <a:spcBef>
                <a:spcPts val="320"/>
              </a:spcBef>
              <a:spcAft>
                <a:spcPts val="0"/>
              </a:spcAft>
              <a:buClr>
                <a:srgbClr val="6C7373"/>
              </a:buClr>
              <a:buSzPts val="1600"/>
              <a:buNone/>
              <a:defRPr b="1" sz="1600"/>
            </a:lvl4pPr>
            <a:lvl5pPr indent="-228600" lvl="4" marL="2286000" algn="l">
              <a:lnSpc>
                <a:spcPct val="100000"/>
              </a:lnSpc>
              <a:spcBef>
                <a:spcPts val="320"/>
              </a:spcBef>
              <a:spcAft>
                <a:spcPts val="0"/>
              </a:spcAft>
              <a:buClr>
                <a:srgbClr val="6C7373"/>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8" name="Google Shape;38;p14"/>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6C7373"/>
              </a:buClr>
              <a:buSzPts val="2400"/>
              <a:buChar char="•"/>
              <a:defRPr sz="2400"/>
            </a:lvl1pPr>
            <a:lvl2pPr indent="-355600" lvl="1" marL="914400" algn="l">
              <a:lnSpc>
                <a:spcPct val="100000"/>
              </a:lnSpc>
              <a:spcBef>
                <a:spcPts val="400"/>
              </a:spcBef>
              <a:spcAft>
                <a:spcPts val="0"/>
              </a:spcAft>
              <a:buClr>
                <a:srgbClr val="6C7373"/>
              </a:buClr>
              <a:buSzPts val="2000"/>
              <a:buChar char="–"/>
              <a:defRPr sz="2000"/>
            </a:lvl2pPr>
            <a:lvl3pPr indent="-342900" lvl="2" marL="1371600" algn="l">
              <a:lnSpc>
                <a:spcPct val="100000"/>
              </a:lnSpc>
              <a:spcBef>
                <a:spcPts val="360"/>
              </a:spcBef>
              <a:spcAft>
                <a:spcPts val="0"/>
              </a:spcAft>
              <a:buClr>
                <a:srgbClr val="6C7373"/>
              </a:buClr>
              <a:buSzPts val="1800"/>
              <a:buChar char="•"/>
              <a:defRPr sz="1800"/>
            </a:lvl3pPr>
            <a:lvl4pPr indent="-330200" lvl="3" marL="1828800" algn="l">
              <a:lnSpc>
                <a:spcPct val="100000"/>
              </a:lnSpc>
              <a:spcBef>
                <a:spcPts val="320"/>
              </a:spcBef>
              <a:spcAft>
                <a:spcPts val="0"/>
              </a:spcAft>
              <a:buClr>
                <a:srgbClr val="6C7373"/>
              </a:buClr>
              <a:buSzPts val="1600"/>
              <a:buChar char="–"/>
              <a:defRPr sz="1600"/>
            </a:lvl4pPr>
            <a:lvl5pPr indent="-330200" lvl="4" marL="2286000" algn="l">
              <a:lnSpc>
                <a:spcPct val="100000"/>
              </a:lnSpc>
              <a:spcBef>
                <a:spcPts val="320"/>
              </a:spcBef>
              <a:spcAft>
                <a:spcPts val="0"/>
              </a:spcAft>
              <a:buClr>
                <a:srgbClr val="6C7373"/>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9" name="Google Shape;39;p14"/>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6C7373"/>
              </a:buClr>
              <a:buSzPts val="2400"/>
              <a:buNone/>
              <a:defRPr b="0" sz="2400"/>
            </a:lvl1pPr>
            <a:lvl2pPr indent="-228600" lvl="1" marL="914400" algn="l">
              <a:lnSpc>
                <a:spcPct val="100000"/>
              </a:lnSpc>
              <a:spcBef>
                <a:spcPts val="400"/>
              </a:spcBef>
              <a:spcAft>
                <a:spcPts val="0"/>
              </a:spcAft>
              <a:buClr>
                <a:srgbClr val="6C7373"/>
              </a:buClr>
              <a:buSzPts val="2000"/>
              <a:buNone/>
              <a:defRPr b="1" sz="2000"/>
            </a:lvl2pPr>
            <a:lvl3pPr indent="-228600" lvl="2" marL="1371600" algn="l">
              <a:lnSpc>
                <a:spcPct val="100000"/>
              </a:lnSpc>
              <a:spcBef>
                <a:spcPts val="360"/>
              </a:spcBef>
              <a:spcAft>
                <a:spcPts val="0"/>
              </a:spcAft>
              <a:buClr>
                <a:srgbClr val="6C7373"/>
              </a:buClr>
              <a:buSzPts val="1800"/>
              <a:buNone/>
              <a:defRPr b="1" sz="1800"/>
            </a:lvl3pPr>
            <a:lvl4pPr indent="-228600" lvl="3" marL="1828800" algn="l">
              <a:lnSpc>
                <a:spcPct val="100000"/>
              </a:lnSpc>
              <a:spcBef>
                <a:spcPts val="320"/>
              </a:spcBef>
              <a:spcAft>
                <a:spcPts val="0"/>
              </a:spcAft>
              <a:buClr>
                <a:srgbClr val="6C7373"/>
              </a:buClr>
              <a:buSzPts val="1600"/>
              <a:buNone/>
              <a:defRPr b="1" sz="1600"/>
            </a:lvl4pPr>
            <a:lvl5pPr indent="-228600" lvl="4" marL="2286000" algn="l">
              <a:lnSpc>
                <a:spcPct val="100000"/>
              </a:lnSpc>
              <a:spcBef>
                <a:spcPts val="320"/>
              </a:spcBef>
              <a:spcAft>
                <a:spcPts val="0"/>
              </a:spcAft>
              <a:buClr>
                <a:srgbClr val="6C7373"/>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0" name="Google Shape;40;p14"/>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6C7373"/>
              </a:buClr>
              <a:buSzPts val="2400"/>
              <a:buChar char="•"/>
              <a:defRPr sz="2400"/>
            </a:lvl1pPr>
            <a:lvl2pPr indent="-355600" lvl="1" marL="914400" algn="l">
              <a:lnSpc>
                <a:spcPct val="100000"/>
              </a:lnSpc>
              <a:spcBef>
                <a:spcPts val="400"/>
              </a:spcBef>
              <a:spcAft>
                <a:spcPts val="0"/>
              </a:spcAft>
              <a:buClr>
                <a:srgbClr val="6C7373"/>
              </a:buClr>
              <a:buSzPts val="2000"/>
              <a:buChar char="–"/>
              <a:defRPr sz="2000"/>
            </a:lvl2pPr>
            <a:lvl3pPr indent="-342900" lvl="2" marL="1371600" algn="l">
              <a:lnSpc>
                <a:spcPct val="100000"/>
              </a:lnSpc>
              <a:spcBef>
                <a:spcPts val="360"/>
              </a:spcBef>
              <a:spcAft>
                <a:spcPts val="0"/>
              </a:spcAft>
              <a:buClr>
                <a:srgbClr val="6C7373"/>
              </a:buClr>
              <a:buSzPts val="1800"/>
              <a:buChar char="•"/>
              <a:defRPr sz="1800"/>
            </a:lvl3pPr>
            <a:lvl4pPr indent="-330200" lvl="3" marL="1828800" algn="l">
              <a:lnSpc>
                <a:spcPct val="100000"/>
              </a:lnSpc>
              <a:spcBef>
                <a:spcPts val="320"/>
              </a:spcBef>
              <a:spcAft>
                <a:spcPts val="0"/>
              </a:spcAft>
              <a:buClr>
                <a:srgbClr val="6C7373"/>
              </a:buClr>
              <a:buSzPts val="1600"/>
              <a:buChar char="–"/>
              <a:defRPr sz="1600"/>
            </a:lvl4pPr>
            <a:lvl5pPr indent="-330200" lvl="4" marL="2286000" algn="l">
              <a:lnSpc>
                <a:spcPct val="100000"/>
              </a:lnSpc>
              <a:spcBef>
                <a:spcPts val="320"/>
              </a:spcBef>
              <a:spcAft>
                <a:spcPts val="0"/>
              </a:spcAft>
              <a:buClr>
                <a:srgbClr val="6C7373"/>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42" name="Shape 42"/>
        <p:cNvGrpSpPr/>
        <p:nvPr/>
      </p:nvGrpSpPr>
      <p:grpSpPr>
        <a:xfrm>
          <a:off x="0" y="0"/>
          <a:ext cx="0" cy="0"/>
          <a:chOff x="0" y="0"/>
          <a:chExt cx="0" cy="0"/>
        </a:xfrm>
      </p:grpSpPr>
      <p:sp>
        <p:nvSpPr>
          <p:cNvPr id="43" name="Google Shape;43;p18"/>
          <p:cNvSpPr/>
          <p:nvPr/>
        </p:nvSpPr>
        <p:spPr>
          <a:xfrm>
            <a:off x="230124" y="228600"/>
            <a:ext cx="11731752" cy="6400800"/>
          </a:xfrm>
          <a:prstGeom prst="rect">
            <a:avLst/>
          </a:prstGeom>
          <a:solidFill>
            <a:srgbClr val="6C737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ckwell"/>
              <a:ea typeface="Rockwell"/>
              <a:cs typeface="Rockwell"/>
              <a:sym typeface="Rockwell"/>
            </a:endParaRPr>
          </a:p>
        </p:txBody>
      </p:sp>
      <p:sp>
        <p:nvSpPr>
          <p:cNvPr id="44" name="Google Shape;44;p18"/>
          <p:cNvSpPr txBox="1"/>
          <p:nvPr>
            <p:ph type="ctrTitle"/>
          </p:nvPr>
        </p:nvSpPr>
        <p:spPr>
          <a:xfrm>
            <a:off x="734311" y="2253752"/>
            <a:ext cx="6650503" cy="121708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600"/>
              <a:buFont typeface="Times New Roman"/>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 type="subTitle"/>
          </p:nvPr>
        </p:nvSpPr>
        <p:spPr>
          <a:xfrm>
            <a:off x="734311" y="3596777"/>
            <a:ext cx="6650503" cy="48083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560"/>
              </a:spcBef>
              <a:spcAft>
                <a:spcPts val="0"/>
              </a:spcAft>
              <a:buClr>
                <a:schemeClr val="lt1"/>
              </a:buClr>
              <a:buSzPts val="2800"/>
              <a:buNone/>
              <a:defRPr>
                <a:solidFill>
                  <a:schemeClr val="lt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00"/>
              </a:spcBef>
              <a:spcAft>
                <a:spcPts val="0"/>
              </a:spcAft>
              <a:buClr>
                <a:srgbClr val="888888"/>
              </a:buClr>
              <a:buSzPts val="2000"/>
              <a:buNone/>
              <a:defRPr>
                <a:solidFill>
                  <a:srgbClr val="888888"/>
                </a:solidFill>
              </a:defRPr>
            </a:lvl3pPr>
            <a:lvl4pPr lvl="3" algn="ctr">
              <a:lnSpc>
                <a:spcPct val="100000"/>
              </a:lnSpc>
              <a:spcBef>
                <a:spcPts val="360"/>
              </a:spcBef>
              <a:spcAft>
                <a:spcPts val="0"/>
              </a:spcAft>
              <a:buClr>
                <a:srgbClr val="888888"/>
              </a:buClr>
              <a:buSzPts val="1800"/>
              <a:buNone/>
              <a:defRPr>
                <a:solidFill>
                  <a:srgbClr val="888888"/>
                </a:solidFill>
              </a:defRPr>
            </a:lvl4pPr>
            <a:lvl5pPr lvl="4" algn="ctr">
              <a:lnSpc>
                <a:spcPct val="100000"/>
              </a:lnSpc>
              <a:spcBef>
                <a:spcPts val="36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pic>
        <p:nvPicPr>
          <p:cNvPr descr="1linerev(1c)1000-01.png" id="46" name="Google Shape;46;p18"/>
          <p:cNvPicPr preferRelativeResize="0"/>
          <p:nvPr/>
        </p:nvPicPr>
        <p:blipFill rotWithShape="1">
          <a:blip r:embed="rId2">
            <a:alphaModFix/>
          </a:blip>
          <a:srcRect b="0" l="0" r="0" t="0"/>
          <a:stretch/>
        </p:blipFill>
        <p:spPr>
          <a:xfrm>
            <a:off x="518225" y="5880328"/>
            <a:ext cx="3608228" cy="563683"/>
          </a:xfrm>
          <a:prstGeom prst="rect">
            <a:avLst/>
          </a:prstGeom>
          <a:noFill/>
          <a:ln>
            <a:noFill/>
          </a:ln>
        </p:spPr>
      </p:pic>
      <p:pic>
        <p:nvPicPr>
          <p:cNvPr id="47" name="Google Shape;47;p18"/>
          <p:cNvPicPr preferRelativeResize="0"/>
          <p:nvPr/>
        </p:nvPicPr>
        <p:blipFill rotWithShape="1">
          <a:blip r:embed="rId3">
            <a:alphaModFix/>
          </a:blip>
          <a:srcRect b="0" l="0" r="37328" t="0"/>
          <a:stretch/>
        </p:blipFill>
        <p:spPr>
          <a:xfrm>
            <a:off x="8702448" y="464974"/>
            <a:ext cx="3262720" cy="602589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p:nvPr/>
        </p:nvSpPr>
        <p:spPr>
          <a:xfrm>
            <a:off x="304800" y="228600"/>
            <a:ext cx="11582400" cy="6400800"/>
          </a:xfrm>
          <a:prstGeom prst="rect">
            <a:avLst/>
          </a:prstGeom>
          <a:solidFill>
            <a:srgbClr val="E1E1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ckwell"/>
              <a:ea typeface="Rockwell"/>
              <a:cs typeface="Rockwell"/>
              <a:sym typeface="Rockwell"/>
            </a:endParaRPr>
          </a:p>
        </p:txBody>
      </p:sp>
      <p:sp>
        <p:nvSpPr>
          <p:cNvPr id="11" name="Google Shape;11;p9"/>
          <p:cNvSpPr txBox="1"/>
          <p:nvPr>
            <p:ph type="title"/>
          </p:nvPr>
        </p:nvSpPr>
        <p:spPr>
          <a:xfrm>
            <a:off x="622937" y="437444"/>
            <a:ext cx="9649953" cy="98019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6C7373"/>
              </a:buClr>
              <a:buSzPts val="3600"/>
              <a:buFont typeface="Times New Roman"/>
              <a:buNone/>
              <a:defRPr b="0" i="0" sz="3600" u="none" cap="none" strike="noStrike">
                <a:solidFill>
                  <a:srgbClr val="6C7373"/>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9"/>
          <p:cNvSpPr txBox="1"/>
          <p:nvPr>
            <p:ph idx="1" type="body"/>
          </p:nvPr>
        </p:nvSpPr>
        <p:spPr>
          <a:xfrm>
            <a:off x="658519" y="1600200"/>
            <a:ext cx="10856148" cy="477802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560"/>
              </a:spcBef>
              <a:spcAft>
                <a:spcPts val="0"/>
              </a:spcAft>
              <a:buClr>
                <a:srgbClr val="6C7373"/>
              </a:buClr>
              <a:buSzPts val="2800"/>
              <a:buFont typeface="Arial"/>
              <a:buChar char="•"/>
              <a:defRPr b="0" i="0" sz="2800" u="none" cap="none" strike="noStrike">
                <a:solidFill>
                  <a:srgbClr val="6C7373"/>
                </a:solidFill>
                <a:latin typeface="Arial"/>
                <a:ea typeface="Arial"/>
                <a:cs typeface="Arial"/>
                <a:sym typeface="Arial"/>
              </a:defRPr>
            </a:lvl1pPr>
            <a:lvl2pPr indent="-381000" lvl="1" marL="914400" marR="0" rtl="0" algn="l">
              <a:lnSpc>
                <a:spcPct val="100000"/>
              </a:lnSpc>
              <a:spcBef>
                <a:spcPts val="480"/>
              </a:spcBef>
              <a:spcAft>
                <a:spcPts val="0"/>
              </a:spcAft>
              <a:buClr>
                <a:srgbClr val="6C7373"/>
              </a:buClr>
              <a:buSzPts val="2400"/>
              <a:buFont typeface="Arial"/>
              <a:buChar char="–"/>
              <a:defRPr b="0" i="0" sz="2400" u="none" cap="none" strike="noStrike">
                <a:solidFill>
                  <a:srgbClr val="6C7373"/>
                </a:solidFill>
                <a:latin typeface="Arial"/>
                <a:ea typeface="Arial"/>
                <a:cs typeface="Arial"/>
                <a:sym typeface="Arial"/>
              </a:defRPr>
            </a:lvl2pPr>
            <a:lvl3pPr indent="-355600" lvl="2" marL="1371600" marR="0" rtl="0" algn="l">
              <a:lnSpc>
                <a:spcPct val="100000"/>
              </a:lnSpc>
              <a:spcBef>
                <a:spcPts val="400"/>
              </a:spcBef>
              <a:spcAft>
                <a:spcPts val="0"/>
              </a:spcAft>
              <a:buClr>
                <a:srgbClr val="6C7373"/>
              </a:buClr>
              <a:buSzPts val="2000"/>
              <a:buFont typeface="Arial"/>
              <a:buChar char="•"/>
              <a:defRPr b="0" i="0" sz="2000" u="none" cap="none" strike="noStrike">
                <a:solidFill>
                  <a:srgbClr val="6C7373"/>
                </a:solidFill>
                <a:latin typeface="Arial"/>
                <a:ea typeface="Arial"/>
                <a:cs typeface="Arial"/>
                <a:sym typeface="Arial"/>
              </a:defRPr>
            </a:lvl3pPr>
            <a:lvl4pPr indent="-342900" lvl="3" marL="1828800" marR="0" rtl="0" algn="l">
              <a:lnSpc>
                <a:spcPct val="100000"/>
              </a:lnSpc>
              <a:spcBef>
                <a:spcPts val="360"/>
              </a:spcBef>
              <a:spcAft>
                <a:spcPts val="0"/>
              </a:spcAft>
              <a:buClr>
                <a:srgbClr val="6C7373"/>
              </a:buClr>
              <a:buSzPts val="1800"/>
              <a:buFont typeface="Arial"/>
              <a:buChar char="–"/>
              <a:defRPr b="0" i="0" sz="1800" u="none" cap="none" strike="noStrike">
                <a:solidFill>
                  <a:srgbClr val="6C7373"/>
                </a:solidFill>
                <a:latin typeface="Arial"/>
                <a:ea typeface="Arial"/>
                <a:cs typeface="Arial"/>
                <a:sym typeface="Arial"/>
              </a:defRPr>
            </a:lvl4pPr>
            <a:lvl5pPr indent="-342900" lvl="4" marL="2286000" marR="0" rtl="0" algn="l">
              <a:lnSpc>
                <a:spcPct val="100000"/>
              </a:lnSpc>
              <a:spcBef>
                <a:spcPts val="360"/>
              </a:spcBef>
              <a:spcAft>
                <a:spcPts val="0"/>
              </a:spcAft>
              <a:buClr>
                <a:srgbClr val="6C7373"/>
              </a:buClr>
              <a:buSzPts val="1800"/>
              <a:buFont typeface="Arial"/>
              <a:buChar char="»"/>
              <a:defRPr b="0" i="0" sz="1800" u="none" cap="none" strike="noStrike">
                <a:solidFill>
                  <a:srgbClr val="6C7373"/>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9pPr>
          </a:lstStyle>
          <a:p/>
        </p:txBody>
      </p:sp>
      <p:pic>
        <p:nvPicPr>
          <p:cNvPr id="13" name="Google Shape;13;p9"/>
          <p:cNvPicPr preferRelativeResize="0"/>
          <p:nvPr/>
        </p:nvPicPr>
        <p:blipFill rotWithShape="1">
          <a:blip r:embed="rId1">
            <a:alphaModFix/>
          </a:blip>
          <a:srcRect b="0" l="0" r="0" t="0"/>
          <a:stretch/>
        </p:blipFill>
        <p:spPr>
          <a:xfrm>
            <a:off x="10860905" y="435614"/>
            <a:ext cx="795528" cy="9204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37.png"/><Relationship Id="rId5"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ph type="ctrTitle"/>
          </p:nvPr>
        </p:nvSpPr>
        <p:spPr>
          <a:xfrm>
            <a:off x="789486" y="1760827"/>
            <a:ext cx="6650400" cy="121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600"/>
              <a:buFont typeface="Times New Roman"/>
              <a:buNone/>
            </a:pPr>
            <a:r>
              <a:rPr lang="en-US"/>
              <a:t>Effect of Global Warming on Long-Term Sea Level Change in Tuvalu</a:t>
            </a:r>
            <a:endParaRPr/>
          </a:p>
        </p:txBody>
      </p:sp>
      <p:sp>
        <p:nvSpPr>
          <p:cNvPr id="53" name="Google Shape;53;p1"/>
          <p:cNvSpPr txBox="1"/>
          <p:nvPr>
            <p:ph idx="1" type="subTitle"/>
          </p:nvPr>
        </p:nvSpPr>
        <p:spPr>
          <a:xfrm>
            <a:off x="2470250" y="4010195"/>
            <a:ext cx="6650400" cy="1548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None/>
            </a:pPr>
            <a:r>
              <a:rPr lang="en-US"/>
              <a:t>Team H-H: </a:t>
            </a:r>
            <a:endParaRPr/>
          </a:p>
          <a:p>
            <a:pPr indent="0" lvl="0" marL="0" rtl="0" algn="l">
              <a:lnSpc>
                <a:spcPct val="100000"/>
              </a:lnSpc>
              <a:spcBef>
                <a:spcPts val="0"/>
              </a:spcBef>
              <a:spcAft>
                <a:spcPts val="0"/>
              </a:spcAft>
              <a:buClr>
                <a:schemeClr val="lt1"/>
              </a:buClr>
              <a:buSzPts val="2800"/>
              <a:buNone/>
            </a:pPr>
            <a:r>
              <a:rPr lang="en-US"/>
              <a:t>Huanyue Liao, Hanyu Wang</a:t>
            </a:r>
            <a:endParaRPr/>
          </a:p>
        </p:txBody>
      </p:sp>
      <p:sp>
        <p:nvSpPr>
          <p:cNvPr id="54" name="Google Shape;54;p1"/>
          <p:cNvSpPr/>
          <p:nvPr/>
        </p:nvSpPr>
        <p:spPr>
          <a:xfrm>
            <a:off x="618025" y="3593475"/>
            <a:ext cx="1702200" cy="1738500"/>
          </a:xfrm>
          <a:prstGeom prst="quadArrowCallout">
            <a:avLst>
              <a:gd fmla="val 0" name="adj1"/>
              <a:gd fmla="val 18515" name="adj2"/>
              <a:gd fmla="val 18515" name="adj3"/>
              <a:gd fmla="val 48123" name="adj4"/>
            </a:avLst>
          </a:prstGeom>
          <a:gradFill>
            <a:gsLst>
              <a:gs pos="0">
                <a:srgbClr val="EA9999"/>
              </a:gs>
              <a:gs pos="100000">
                <a:srgbClr val="39839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400">
                <a:solidFill>
                  <a:schemeClr val="lt1"/>
                </a:solidFill>
                <a:latin typeface="Impact"/>
                <a:ea typeface="Impact"/>
                <a:cs typeface="Impact"/>
                <a:sym typeface="Impact"/>
              </a:rPr>
              <a:t>H-H</a:t>
            </a:r>
            <a:endParaRPr sz="3400">
              <a:solidFill>
                <a:schemeClr val="lt1"/>
              </a:solidFill>
              <a:latin typeface="Impact"/>
              <a:ea typeface="Impact"/>
              <a:cs typeface="Impact"/>
              <a:sym typeface="Impac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22a95f32f9_1_99"/>
          <p:cNvSpPr txBox="1"/>
          <p:nvPr>
            <p:ph type="title"/>
          </p:nvPr>
        </p:nvSpPr>
        <p:spPr>
          <a:xfrm>
            <a:off x="622937" y="437444"/>
            <a:ext cx="9650100" cy="98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6C7373"/>
              </a:buClr>
              <a:buSzPts val="3600"/>
              <a:buFont typeface="Times New Roman"/>
              <a:buNone/>
            </a:pPr>
            <a:r>
              <a:rPr b="1" lang="en-US"/>
              <a:t>MLM:</a:t>
            </a:r>
            <a:r>
              <a:rPr lang="en-US"/>
              <a:t> ML4: STL Decomposition Model - 2</a:t>
            </a:r>
            <a:endParaRPr/>
          </a:p>
        </p:txBody>
      </p:sp>
      <p:pic>
        <p:nvPicPr>
          <p:cNvPr id="117" name="Google Shape;117;g222a95f32f9_1_99"/>
          <p:cNvPicPr preferRelativeResize="0"/>
          <p:nvPr/>
        </p:nvPicPr>
        <p:blipFill>
          <a:blip r:embed="rId3">
            <a:alphaModFix/>
          </a:blip>
          <a:stretch>
            <a:fillRect/>
          </a:stretch>
        </p:blipFill>
        <p:spPr>
          <a:xfrm>
            <a:off x="622925" y="2274455"/>
            <a:ext cx="10590625" cy="23091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22a95f32f9_1_41"/>
          <p:cNvSpPr txBox="1"/>
          <p:nvPr>
            <p:ph type="title"/>
          </p:nvPr>
        </p:nvSpPr>
        <p:spPr>
          <a:xfrm>
            <a:off x="622937" y="437444"/>
            <a:ext cx="9650100" cy="98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6C7373"/>
              </a:buClr>
              <a:buSzPts val="3600"/>
              <a:buFont typeface="Times New Roman"/>
              <a:buNone/>
            </a:pPr>
            <a:r>
              <a:rPr b="1" lang="en-US"/>
              <a:t>MLM: </a:t>
            </a:r>
            <a:r>
              <a:rPr lang="en-US"/>
              <a:t>ML5: ARMA Model</a:t>
            </a:r>
            <a:endParaRPr/>
          </a:p>
        </p:txBody>
      </p:sp>
      <p:pic>
        <p:nvPicPr>
          <p:cNvPr id="123" name="Google Shape;123;g222a95f32f9_1_41"/>
          <p:cNvPicPr preferRelativeResize="0"/>
          <p:nvPr/>
        </p:nvPicPr>
        <p:blipFill>
          <a:blip r:embed="rId3">
            <a:alphaModFix/>
          </a:blip>
          <a:stretch>
            <a:fillRect/>
          </a:stretch>
        </p:blipFill>
        <p:spPr>
          <a:xfrm>
            <a:off x="2081200" y="1269925"/>
            <a:ext cx="7712875" cy="5317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22a95f32f9_1_106"/>
          <p:cNvSpPr txBox="1"/>
          <p:nvPr>
            <p:ph type="title"/>
          </p:nvPr>
        </p:nvSpPr>
        <p:spPr>
          <a:xfrm>
            <a:off x="622937" y="437444"/>
            <a:ext cx="9650100" cy="98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6C7373"/>
              </a:buClr>
              <a:buSzPts val="3600"/>
              <a:buFont typeface="Times New Roman"/>
              <a:buNone/>
            </a:pPr>
            <a:r>
              <a:rPr b="1" lang="en-US"/>
              <a:t>MLM: </a:t>
            </a:r>
            <a:r>
              <a:rPr lang="en-US"/>
              <a:t>ML6: ARIMAX Model</a:t>
            </a:r>
            <a:endParaRPr/>
          </a:p>
        </p:txBody>
      </p:sp>
      <p:pic>
        <p:nvPicPr>
          <p:cNvPr id="129" name="Google Shape;129;g222a95f32f9_1_106"/>
          <p:cNvPicPr preferRelativeResize="0"/>
          <p:nvPr/>
        </p:nvPicPr>
        <p:blipFill>
          <a:blip r:embed="rId3">
            <a:alphaModFix/>
          </a:blip>
          <a:stretch>
            <a:fillRect/>
          </a:stretch>
        </p:blipFill>
        <p:spPr>
          <a:xfrm>
            <a:off x="1035688" y="1634255"/>
            <a:ext cx="10120625" cy="46670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22a95f32f9_1_52"/>
          <p:cNvSpPr txBox="1"/>
          <p:nvPr>
            <p:ph type="title"/>
          </p:nvPr>
        </p:nvSpPr>
        <p:spPr>
          <a:xfrm>
            <a:off x="622937" y="437444"/>
            <a:ext cx="9650100" cy="98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6C7373"/>
              </a:buClr>
              <a:buSzPts val="3600"/>
              <a:buFont typeface="Times New Roman"/>
              <a:buNone/>
            </a:pPr>
            <a:r>
              <a:rPr b="1" lang="en-US"/>
              <a:t>MLM: </a:t>
            </a:r>
            <a:r>
              <a:rPr lang="en-US"/>
              <a:t>ML7: Performance of ML6</a:t>
            </a:r>
            <a:endParaRPr/>
          </a:p>
        </p:txBody>
      </p:sp>
      <p:pic>
        <p:nvPicPr>
          <p:cNvPr id="135" name="Google Shape;135;g222a95f32f9_1_52"/>
          <p:cNvPicPr preferRelativeResize="0"/>
          <p:nvPr/>
        </p:nvPicPr>
        <p:blipFill>
          <a:blip r:embed="rId3">
            <a:alphaModFix/>
          </a:blip>
          <a:stretch>
            <a:fillRect/>
          </a:stretch>
        </p:blipFill>
        <p:spPr>
          <a:xfrm>
            <a:off x="1200338" y="1417554"/>
            <a:ext cx="9791325" cy="46236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22a95f32f9_1_124"/>
          <p:cNvSpPr txBox="1"/>
          <p:nvPr>
            <p:ph type="title"/>
          </p:nvPr>
        </p:nvSpPr>
        <p:spPr>
          <a:xfrm>
            <a:off x="622937" y="437444"/>
            <a:ext cx="9650100" cy="98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6C7373"/>
              </a:buClr>
              <a:buSzPts val="3600"/>
              <a:buFont typeface="Times New Roman"/>
              <a:buNone/>
            </a:pPr>
            <a:r>
              <a:rPr b="1" lang="en-US"/>
              <a:t>MLM: </a:t>
            </a:r>
            <a:r>
              <a:rPr lang="en-US"/>
              <a:t>ML8: Forward Rolling-window</a:t>
            </a:r>
            <a:endParaRPr/>
          </a:p>
        </p:txBody>
      </p:sp>
      <p:pic>
        <p:nvPicPr>
          <p:cNvPr id="141" name="Google Shape;141;g222a95f32f9_1_124"/>
          <p:cNvPicPr preferRelativeResize="0"/>
          <p:nvPr/>
        </p:nvPicPr>
        <p:blipFill>
          <a:blip r:embed="rId3">
            <a:alphaModFix/>
          </a:blip>
          <a:stretch>
            <a:fillRect/>
          </a:stretch>
        </p:blipFill>
        <p:spPr>
          <a:xfrm>
            <a:off x="288875" y="1869981"/>
            <a:ext cx="11614250" cy="3680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22a95f32f9_1_63"/>
          <p:cNvSpPr txBox="1"/>
          <p:nvPr>
            <p:ph type="title"/>
          </p:nvPr>
        </p:nvSpPr>
        <p:spPr>
          <a:xfrm>
            <a:off x="622937" y="437444"/>
            <a:ext cx="9650100" cy="98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6C7373"/>
              </a:buClr>
              <a:buSzPts val="3600"/>
              <a:buFont typeface="Times New Roman"/>
              <a:buNone/>
            </a:pPr>
            <a:r>
              <a:rPr b="1" lang="en-US"/>
              <a:t>MLM:</a:t>
            </a:r>
            <a:r>
              <a:rPr lang="en-US"/>
              <a:t> ML9: Linear regression</a:t>
            </a:r>
            <a:endParaRPr/>
          </a:p>
        </p:txBody>
      </p:sp>
      <p:pic>
        <p:nvPicPr>
          <p:cNvPr id="147" name="Google Shape;147;g222a95f32f9_1_63"/>
          <p:cNvPicPr preferRelativeResize="0"/>
          <p:nvPr/>
        </p:nvPicPr>
        <p:blipFill>
          <a:blip r:embed="rId3">
            <a:alphaModFix/>
          </a:blip>
          <a:stretch>
            <a:fillRect/>
          </a:stretch>
        </p:blipFill>
        <p:spPr>
          <a:xfrm>
            <a:off x="434375" y="1698534"/>
            <a:ext cx="11323250" cy="40021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22a95f32f9_1_46"/>
          <p:cNvSpPr txBox="1"/>
          <p:nvPr>
            <p:ph type="title"/>
          </p:nvPr>
        </p:nvSpPr>
        <p:spPr>
          <a:xfrm>
            <a:off x="622937" y="437444"/>
            <a:ext cx="9650100" cy="98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MLM: </a:t>
            </a:r>
            <a:r>
              <a:rPr lang="en-US"/>
              <a:t>Workflow - 1</a:t>
            </a:r>
            <a:endParaRPr/>
          </a:p>
        </p:txBody>
      </p:sp>
      <p:pic>
        <p:nvPicPr>
          <p:cNvPr id="154" name="Google Shape;154;g222a95f32f9_1_46"/>
          <p:cNvPicPr preferRelativeResize="0"/>
          <p:nvPr/>
        </p:nvPicPr>
        <p:blipFill>
          <a:blip r:embed="rId3">
            <a:alphaModFix/>
          </a:blip>
          <a:stretch>
            <a:fillRect/>
          </a:stretch>
        </p:blipFill>
        <p:spPr>
          <a:xfrm>
            <a:off x="1438250" y="1320203"/>
            <a:ext cx="9041601" cy="5537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22a95f32f9_1_133"/>
          <p:cNvSpPr txBox="1"/>
          <p:nvPr>
            <p:ph type="title"/>
          </p:nvPr>
        </p:nvSpPr>
        <p:spPr>
          <a:xfrm>
            <a:off x="622937" y="437444"/>
            <a:ext cx="9650100" cy="98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MLM: </a:t>
            </a:r>
            <a:r>
              <a:rPr lang="en-US"/>
              <a:t>Workflow - 2</a:t>
            </a:r>
            <a:endParaRPr/>
          </a:p>
        </p:txBody>
      </p:sp>
      <p:pic>
        <p:nvPicPr>
          <p:cNvPr id="161" name="Google Shape;161;g222a95f32f9_1_133"/>
          <p:cNvPicPr preferRelativeResize="0"/>
          <p:nvPr/>
        </p:nvPicPr>
        <p:blipFill>
          <a:blip r:embed="rId3">
            <a:alphaModFix/>
          </a:blip>
          <a:stretch>
            <a:fillRect/>
          </a:stretch>
        </p:blipFill>
        <p:spPr>
          <a:xfrm>
            <a:off x="622925" y="1417554"/>
            <a:ext cx="10468924" cy="473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22a95f32f9_0_39"/>
          <p:cNvSpPr txBox="1"/>
          <p:nvPr>
            <p:ph idx="1" type="body"/>
          </p:nvPr>
        </p:nvSpPr>
        <p:spPr>
          <a:xfrm>
            <a:off x="667944" y="1442075"/>
            <a:ext cx="10856100" cy="4778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3600">
                <a:latin typeface="Times New Roman"/>
                <a:ea typeface="Times New Roman"/>
                <a:cs typeface="Times New Roman"/>
                <a:sym typeface="Times New Roman"/>
              </a:rPr>
              <a:t>ARIMAX(p,d,q) in the candidate list</a:t>
            </a:r>
            <a:endParaRPr/>
          </a:p>
          <a:p>
            <a:pPr indent="0" lvl="0" marL="0" rtl="0" algn="l">
              <a:spcBef>
                <a:spcPts val="560"/>
              </a:spcBef>
              <a:spcAft>
                <a:spcPts val="0"/>
              </a:spcAft>
              <a:buNone/>
            </a:pPr>
            <a:r>
              <a:rPr lang="en-US"/>
              <a:t>L</a:t>
            </a:r>
            <a:r>
              <a:rPr lang="en-US"/>
              <a:t>oop over all pairwise values of </a:t>
            </a:r>
            <a:endParaRPr/>
          </a:p>
          <a:p>
            <a:pPr indent="0" lvl="0" marL="0" rtl="0" algn="l">
              <a:spcBef>
                <a:spcPts val="560"/>
              </a:spcBef>
              <a:spcAft>
                <a:spcPts val="0"/>
              </a:spcAft>
              <a:buNone/>
            </a:pPr>
            <a:r>
              <a:rPr lang="en-US"/>
              <a:t>AR order p∊{0,1,2,3,4,5}, </a:t>
            </a:r>
            <a:endParaRPr/>
          </a:p>
          <a:p>
            <a:pPr indent="0" lvl="0" marL="0" rtl="0" algn="l">
              <a:spcBef>
                <a:spcPts val="560"/>
              </a:spcBef>
              <a:spcAft>
                <a:spcPts val="0"/>
              </a:spcAft>
              <a:buNone/>
            </a:pPr>
            <a:r>
              <a:rPr lang="en-US"/>
              <a:t>the degree of differencing d</a:t>
            </a:r>
            <a:r>
              <a:rPr lang="en-US"/>
              <a:t>∊{0,1},</a:t>
            </a:r>
            <a:endParaRPr/>
          </a:p>
          <a:p>
            <a:pPr indent="0" lvl="0" marL="0" rtl="0" algn="l">
              <a:spcBef>
                <a:spcPts val="560"/>
              </a:spcBef>
              <a:spcAft>
                <a:spcPts val="0"/>
              </a:spcAft>
              <a:buNone/>
            </a:pPr>
            <a:r>
              <a:rPr lang="en-US"/>
              <a:t>MA order q∊{0,1,2,3,4,5}.</a:t>
            </a:r>
            <a:endParaRPr b="1" sz="3600">
              <a:latin typeface="Times New Roman"/>
              <a:ea typeface="Times New Roman"/>
              <a:cs typeface="Times New Roman"/>
              <a:sym typeface="Times New Roman"/>
            </a:endParaRPr>
          </a:p>
          <a:p>
            <a:pPr indent="0" lvl="0" marL="0" rtl="0" algn="l">
              <a:spcBef>
                <a:spcPts val="560"/>
              </a:spcBef>
              <a:spcAft>
                <a:spcPts val="0"/>
              </a:spcAft>
              <a:buNone/>
            </a:pPr>
            <a:r>
              <a:rPr lang="en-US"/>
              <a:t>Calculate MAPE,RMSE.</a:t>
            </a:r>
            <a:endParaRPr/>
          </a:p>
          <a:p>
            <a:pPr indent="0" lvl="0" marL="0" rtl="0" algn="l">
              <a:spcBef>
                <a:spcPts val="560"/>
              </a:spcBef>
              <a:spcAft>
                <a:spcPts val="0"/>
              </a:spcAft>
              <a:buNone/>
            </a:pPr>
            <a:r>
              <a:t/>
            </a:r>
            <a:endParaRPr/>
          </a:p>
        </p:txBody>
      </p:sp>
      <p:sp>
        <p:nvSpPr>
          <p:cNvPr id="168" name="Google Shape;168;g222a95f32f9_0_39"/>
          <p:cNvSpPr txBox="1"/>
          <p:nvPr>
            <p:ph type="title"/>
          </p:nvPr>
        </p:nvSpPr>
        <p:spPr>
          <a:xfrm>
            <a:off x="622937" y="461969"/>
            <a:ext cx="9650100" cy="98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The validation framework and results</a:t>
            </a:r>
            <a:endParaRPr b="1"/>
          </a:p>
        </p:txBody>
      </p:sp>
      <p:graphicFrame>
        <p:nvGraphicFramePr>
          <p:cNvPr id="169" name="Google Shape;169;g222a95f32f9_0_39"/>
          <p:cNvGraphicFramePr/>
          <p:nvPr/>
        </p:nvGraphicFramePr>
        <p:xfrm>
          <a:off x="6759050" y="2423935"/>
          <a:ext cx="3000000" cy="3000000"/>
        </p:xfrm>
        <a:graphic>
          <a:graphicData uri="http://schemas.openxmlformats.org/drawingml/2006/table">
            <a:tbl>
              <a:tblPr>
                <a:noFill/>
                <a:tableStyleId>{A01D4D30-78D9-40E3-94FD-4D81EF8206FF}</a:tableStyleId>
              </a:tblPr>
              <a:tblGrid>
                <a:gridCol w="979275"/>
                <a:gridCol w="979275"/>
                <a:gridCol w="979275"/>
                <a:gridCol w="979275"/>
                <a:gridCol w="979275"/>
              </a:tblGrid>
              <a:tr h="400375">
                <a:tc>
                  <a:txBody>
                    <a:bodyPr/>
                    <a:lstStyle/>
                    <a:p>
                      <a:pPr indent="0" lvl="0" marL="274320" rtl="0" algn="l">
                        <a:spcBef>
                          <a:spcPts val="0"/>
                        </a:spcBef>
                        <a:spcAft>
                          <a:spcPts val="0"/>
                        </a:spcAft>
                        <a:buNone/>
                      </a:pPr>
                      <a:r>
                        <a:t/>
                      </a:r>
                      <a:endParaRPr b="1">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b="1" lang="en-US" sz="1500">
                          <a:solidFill>
                            <a:schemeClr val="dk1"/>
                          </a:solidFill>
                        </a:rPr>
                        <a:t>p</a:t>
                      </a:r>
                      <a:endParaRPr b="1"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b="1" lang="en-US" sz="1500">
                          <a:solidFill>
                            <a:schemeClr val="dk1"/>
                          </a:solidFill>
                        </a:rPr>
                        <a:t>d</a:t>
                      </a:r>
                      <a:endParaRPr b="1"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b="1" lang="en-US" sz="1500">
                          <a:solidFill>
                            <a:schemeClr val="dk1"/>
                          </a:solidFill>
                        </a:rPr>
                        <a:t>q</a:t>
                      </a:r>
                      <a:endParaRPr b="1"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91440" rtl="0" algn="l">
                        <a:spcBef>
                          <a:spcPts val="0"/>
                        </a:spcBef>
                        <a:spcAft>
                          <a:spcPts val="0"/>
                        </a:spcAft>
                        <a:buNone/>
                      </a:pPr>
                      <a:r>
                        <a:rPr b="1" lang="en-US" sz="1500">
                          <a:solidFill>
                            <a:schemeClr val="dk1"/>
                          </a:solidFill>
                        </a:rPr>
                        <a:t>(p,d,q)</a:t>
                      </a:r>
                      <a:endParaRPr b="1"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18825">
                <a:tc>
                  <a:txBody>
                    <a:bodyPr/>
                    <a:lstStyle/>
                    <a:p>
                      <a:pPr indent="0" lvl="0" marL="274320" rtl="0" algn="l">
                        <a:spcBef>
                          <a:spcPts val="0"/>
                        </a:spcBef>
                        <a:spcAft>
                          <a:spcPts val="0"/>
                        </a:spcAft>
                        <a:buNone/>
                      </a:pPr>
                      <a:r>
                        <a:rPr lang="en-US">
                          <a:solidFill>
                            <a:schemeClr val="dk1"/>
                          </a:solidFill>
                        </a:rPr>
                        <a:t>1</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lang="en-US">
                          <a:solidFill>
                            <a:schemeClr val="dk1"/>
                          </a:solidFill>
                          <a:latin typeface="Comic Sans MS"/>
                          <a:ea typeface="Comic Sans MS"/>
                          <a:cs typeface="Comic Sans MS"/>
                          <a:sym typeface="Comic Sans MS"/>
                        </a:rPr>
                        <a:t>0</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lang="en-US">
                          <a:solidFill>
                            <a:schemeClr val="dk1"/>
                          </a:solidFill>
                          <a:latin typeface="Comic Sans MS"/>
                          <a:ea typeface="Comic Sans MS"/>
                          <a:cs typeface="Comic Sans MS"/>
                          <a:sym typeface="Comic Sans MS"/>
                        </a:rPr>
                        <a:t>0</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lang="en-US">
                          <a:solidFill>
                            <a:schemeClr val="dk1"/>
                          </a:solidFill>
                          <a:latin typeface="Comic Sans MS"/>
                          <a:ea typeface="Comic Sans MS"/>
                          <a:cs typeface="Comic Sans MS"/>
                          <a:sym typeface="Comic Sans MS"/>
                        </a:rPr>
                        <a:t>0</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91440" rtl="0" algn="l">
                        <a:spcBef>
                          <a:spcPts val="0"/>
                        </a:spcBef>
                        <a:spcAft>
                          <a:spcPts val="0"/>
                        </a:spcAft>
                        <a:buNone/>
                      </a:pPr>
                      <a:r>
                        <a:rPr lang="en-US">
                          <a:solidFill>
                            <a:schemeClr val="dk1"/>
                          </a:solidFill>
                          <a:latin typeface="Comic Sans MS"/>
                          <a:ea typeface="Comic Sans MS"/>
                          <a:cs typeface="Comic Sans MS"/>
                          <a:sym typeface="Comic Sans MS"/>
                        </a:rPr>
                        <a:t>(0,0,0)</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18825">
                <a:tc>
                  <a:txBody>
                    <a:bodyPr/>
                    <a:lstStyle/>
                    <a:p>
                      <a:pPr indent="0" lvl="0" marL="274320" rtl="0" algn="l">
                        <a:spcBef>
                          <a:spcPts val="0"/>
                        </a:spcBef>
                        <a:spcAft>
                          <a:spcPts val="0"/>
                        </a:spcAft>
                        <a:buNone/>
                      </a:pPr>
                      <a:r>
                        <a:rPr lang="en-US">
                          <a:solidFill>
                            <a:schemeClr val="dk1"/>
                          </a:solidFill>
                        </a:rPr>
                        <a:t>2</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lang="en-US">
                          <a:solidFill>
                            <a:schemeClr val="dk1"/>
                          </a:solidFill>
                          <a:latin typeface="Comic Sans MS"/>
                          <a:ea typeface="Comic Sans MS"/>
                          <a:cs typeface="Comic Sans MS"/>
                          <a:sym typeface="Comic Sans MS"/>
                        </a:rPr>
                        <a:t>1</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lang="en-US">
                          <a:solidFill>
                            <a:schemeClr val="dk1"/>
                          </a:solidFill>
                          <a:latin typeface="Comic Sans MS"/>
                          <a:ea typeface="Comic Sans MS"/>
                          <a:cs typeface="Comic Sans MS"/>
                          <a:sym typeface="Comic Sans MS"/>
                        </a:rPr>
                        <a:t>0</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lang="en-US">
                          <a:solidFill>
                            <a:schemeClr val="dk1"/>
                          </a:solidFill>
                          <a:latin typeface="Comic Sans MS"/>
                          <a:ea typeface="Comic Sans MS"/>
                          <a:cs typeface="Comic Sans MS"/>
                          <a:sym typeface="Comic Sans MS"/>
                        </a:rPr>
                        <a:t>0</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91440" rtl="0" algn="l">
                        <a:spcBef>
                          <a:spcPts val="0"/>
                        </a:spcBef>
                        <a:spcAft>
                          <a:spcPts val="0"/>
                        </a:spcAft>
                        <a:buNone/>
                      </a:pPr>
                      <a:r>
                        <a:rPr lang="en-US">
                          <a:solidFill>
                            <a:schemeClr val="dk1"/>
                          </a:solidFill>
                          <a:latin typeface="Comic Sans MS"/>
                          <a:ea typeface="Comic Sans MS"/>
                          <a:cs typeface="Comic Sans MS"/>
                          <a:sym typeface="Comic Sans MS"/>
                        </a:rPr>
                        <a:t>(1,0,0)</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18825">
                <a:tc>
                  <a:txBody>
                    <a:bodyPr/>
                    <a:lstStyle/>
                    <a:p>
                      <a:pPr indent="0" lvl="0" marL="274320" rtl="0" algn="l">
                        <a:spcBef>
                          <a:spcPts val="0"/>
                        </a:spcBef>
                        <a:spcAft>
                          <a:spcPts val="0"/>
                        </a:spcAft>
                        <a:buNone/>
                      </a:pPr>
                      <a:r>
                        <a:rPr lang="en-US">
                          <a:solidFill>
                            <a:schemeClr val="dk1"/>
                          </a:solidFill>
                        </a:rPr>
                        <a:t>3</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lang="en-US">
                          <a:solidFill>
                            <a:schemeClr val="dk1"/>
                          </a:solidFill>
                          <a:latin typeface="Comic Sans MS"/>
                          <a:ea typeface="Comic Sans MS"/>
                          <a:cs typeface="Comic Sans MS"/>
                          <a:sym typeface="Comic Sans MS"/>
                        </a:rPr>
                        <a:t>2</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lang="en-US">
                          <a:solidFill>
                            <a:schemeClr val="dk1"/>
                          </a:solidFill>
                          <a:latin typeface="Comic Sans MS"/>
                          <a:ea typeface="Comic Sans MS"/>
                          <a:cs typeface="Comic Sans MS"/>
                          <a:sym typeface="Comic Sans MS"/>
                        </a:rPr>
                        <a:t>0</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lang="en-US">
                          <a:solidFill>
                            <a:schemeClr val="dk1"/>
                          </a:solidFill>
                          <a:latin typeface="Comic Sans MS"/>
                          <a:ea typeface="Comic Sans MS"/>
                          <a:cs typeface="Comic Sans MS"/>
                          <a:sym typeface="Comic Sans MS"/>
                        </a:rPr>
                        <a:t>0</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91440" rtl="0" algn="l">
                        <a:spcBef>
                          <a:spcPts val="0"/>
                        </a:spcBef>
                        <a:spcAft>
                          <a:spcPts val="0"/>
                        </a:spcAft>
                        <a:buNone/>
                      </a:pPr>
                      <a:r>
                        <a:rPr lang="en-US">
                          <a:solidFill>
                            <a:schemeClr val="dk1"/>
                          </a:solidFill>
                          <a:latin typeface="Comic Sans MS"/>
                          <a:ea typeface="Comic Sans MS"/>
                          <a:cs typeface="Comic Sans MS"/>
                          <a:sym typeface="Comic Sans MS"/>
                        </a:rPr>
                        <a:t>(2,0,0)</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3450">
                <a:tc>
                  <a:txBody>
                    <a:bodyPr/>
                    <a:lstStyle/>
                    <a:p>
                      <a:pPr indent="0" lvl="0" marL="274320" rtl="0" algn="l">
                        <a:spcBef>
                          <a:spcPts val="0"/>
                        </a:spcBef>
                        <a:spcAft>
                          <a:spcPts val="0"/>
                        </a:spcAft>
                        <a:buNone/>
                      </a:pPr>
                      <a:r>
                        <a:rPr lang="en-US">
                          <a:solidFill>
                            <a:schemeClr val="dk1"/>
                          </a:solidFill>
                        </a:rPr>
                        <a:t>…</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lang="en-US">
                          <a:solidFill>
                            <a:schemeClr val="dk1"/>
                          </a:solidFill>
                          <a:latin typeface="Comic Sans MS"/>
                          <a:ea typeface="Comic Sans MS"/>
                          <a:cs typeface="Comic Sans MS"/>
                          <a:sym typeface="Comic Sans MS"/>
                        </a:rPr>
                        <a:t>…</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lang="en-US">
                          <a:solidFill>
                            <a:schemeClr val="dk1"/>
                          </a:solidFill>
                          <a:latin typeface="Comic Sans MS"/>
                          <a:ea typeface="Comic Sans MS"/>
                          <a:cs typeface="Comic Sans MS"/>
                          <a:sym typeface="Comic Sans MS"/>
                        </a:rPr>
                        <a:t>…</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lang="en-US">
                          <a:solidFill>
                            <a:schemeClr val="dk1"/>
                          </a:solidFill>
                          <a:latin typeface="Comic Sans MS"/>
                          <a:ea typeface="Comic Sans MS"/>
                          <a:cs typeface="Comic Sans MS"/>
                          <a:sym typeface="Comic Sans MS"/>
                        </a:rPr>
                        <a:t>…</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91440" rtl="0" algn="l">
                        <a:spcBef>
                          <a:spcPts val="0"/>
                        </a:spcBef>
                        <a:spcAft>
                          <a:spcPts val="0"/>
                        </a:spcAft>
                        <a:buNone/>
                      </a:pPr>
                      <a:r>
                        <a:rPr lang="en-US">
                          <a:solidFill>
                            <a:schemeClr val="dk1"/>
                          </a:solidFill>
                          <a:latin typeface="Comic Sans MS"/>
                          <a:ea typeface="Comic Sans MS"/>
                          <a:cs typeface="Comic Sans MS"/>
                          <a:sym typeface="Comic Sans MS"/>
                        </a:rPr>
                        <a:t>…</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18825">
                <a:tc>
                  <a:txBody>
                    <a:bodyPr/>
                    <a:lstStyle/>
                    <a:p>
                      <a:pPr indent="0" lvl="0" marL="274320" rtl="0" algn="l">
                        <a:spcBef>
                          <a:spcPts val="0"/>
                        </a:spcBef>
                        <a:spcAft>
                          <a:spcPts val="0"/>
                        </a:spcAft>
                        <a:buNone/>
                      </a:pPr>
                      <a:r>
                        <a:rPr lang="en-US">
                          <a:solidFill>
                            <a:schemeClr val="dk1"/>
                          </a:solidFill>
                        </a:rPr>
                        <a:t>72</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lang="en-US">
                          <a:solidFill>
                            <a:schemeClr val="dk1"/>
                          </a:solidFill>
                          <a:latin typeface="Comic Sans MS"/>
                          <a:ea typeface="Comic Sans MS"/>
                          <a:cs typeface="Comic Sans MS"/>
                          <a:sym typeface="Comic Sans MS"/>
                        </a:rPr>
                        <a:t>5</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lang="en-US">
                          <a:solidFill>
                            <a:schemeClr val="dk1"/>
                          </a:solidFill>
                          <a:latin typeface="Comic Sans MS"/>
                          <a:ea typeface="Comic Sans MS"/>
                          <a:cs typeface="Comic Sans MS"/>
                          <a:sym typeface="Comic Sans MS"/>
                        </a:rPr>
                        <a:t>1</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74320" rtl="0" algn="l">
                        <a:spcBef>
                          <a:spcPts val="0"/>
                        </a:spcBef>
                        <a:spcAft>
                          <a:spcPts val="0"/>
                        </a:spcAft>
                        <a:buNone/>
                      </a:pPr>
                      <a:r>
                        <a:rPr lang="en-US">
                          <a:solidFill>
                            <a:schemeClr val="dk1"/>
                          </a:solidFill>
                          <a:latin typeface="Comic Sans MS"/>
                          <a:ea typeface="Comic Sans MS"/>
                          <a:cs typeface="Comic Sans MS"/>
                          <a:sym typeface="Comic Sans MS"/>
                        </a:rPr>
                        <a:t>5</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91440" rtl="0" algn="l">
                        <a:spcBef>
                          <a:spcPts val="0"/>
                        </a:spcBef>
                        <a:spcAft>
                          <a:spcPts val="0"/>
                        </a:spcAft>
                        <a:buNone/>
                      </a:pPr>
                      <a:r>
                        <a:rPr lang="en-US">
                          <a:solidFill>
                            <a:schemeClr val="dk1"/>
                          </a:solidFill>
                          <a:latin typeface="Comic Sans MS"/>
                          <a:ea typeface="Comic Sans MS"/>
                          <a:cs typeface="Comic Sans MS"/>
                          <a:sym typeface="Comic Sans MS"/>
                        </a:rPr>
                        <a:t>(5,1,5)</a:t>
                      </a:r>
                      <a:endParaRPr>
                        <a:solidFill>
                          <a:schemeClr val="dk1"/>
                        </a:solidFill>
                        <a:latin typeface="Comic Sans MS"/>
                        <a:ea typeface="Comic Sans MS"/>
                        <a:cs typeface="Comic Sans MS"/>
                        <a:sym typeface="Comic Sans M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170" name="Google Shape;170;g222a95f32f9_0_39"/>
          <p:cNvSpPr txBox="1"/>
          <p:nvPr/>
        </p:nvSpPr>
        <p:spPr>
          <a:xfrm>
            <a:off x="7569100" y="5978100"/>
            <a:ext cx="38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There are 72 groups of orders in the total.</a:t>
            </a:r>
            <a:endParaRPr/>
          </a:p>
        </p:txBody>
      </p:sp>
      <p:sp>
        <p:nvSpPr>
          <p:cNvPr id="171" name="Google Shape;171;g222a95f32f9_0_39"/>
          <p:cNvSpPr txBox="1"/>
          <p:nvPr/>
        </p:nvSpPr>
        <p:spPr>
          <a:xfrm>
            <a:off x="667950" y="5088075"/>
            <a:ext cx="56373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t>Choose ARIMAX order (p,d,q) with the lowest mean absolute percentage error (MAPE) by using time series cross-validation.</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22a95f32f9_1_3"/>
          <p:cNvSpPr txBox="1"/>
          <p:nvPr>
            <p:ph idx="1" type="body"/>
          </p:nvPr>
        </p:nvSpPr>
        <p:spPr>
          <a:xfrm>
            <a:off x="667944" y="1417550"/>
            <a:ext cx="10856100" cy="47781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lang="en-US" sz="2600"/>
              <a:t>ARIMAX: </a:t>
            </a:r>
            <a:r>
              <a:rPr lang="en-US" sz="2600"/>
              <a:t>Rolling-window Time Series Cross Validation</a:t>
            </a:r>
            <a:endParaRPr sz="2600"/>
          </a:p>
          <a:p>
            <a:pPr indent="0" lvl="0" marL="0" rtl="0" algn="l">
              <a:spcBef>
                <a:spcPts val="560"/>
              </a:spcBef>
              <a:spcAft>
                <a:spcPts val="0"/>
              </a:spcAft>
              <a:buNone/>
            </a:pPr>
            <a:r>
              <a:rPr lang="en-US" sz="2600"/>
              <a:t>perform walk-forward validation on sea level time-series trend data.. </a:t>
            </a:r>
            <a:endParaRPr sz="2600"/>
          </a:p>
        </p:txBody>
      </p:sp>
      <p:sp>
        <p:nvSpPr>
          <p:cNvPr id="178" name="Google Shape;178;g222a95f32f9_1_3"/>
          <p:cNvSpPr txBox="1"/>
          <p:nvPr>
            <p:ph type="title"/>
          </p:nvPr>
        </p:nvSpPr>
        <p:spPr>
          <a:xfrm>
            <a:off x="622937" y="437444"/>
            <a:ext cx="9650100" cy="98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The validation framework and results</a:t>
            </a:r>
            <a:endParaRPr b="1"/>
          </a:p>
        </p:txBody>
      </p:sp>
      <p:sp>
        <p:nvSpPr>
          <p:cNvPr id="179" name="Google Shape;179;g222a95f32f9_1_3"/>
          <p:cNvSpPr txBox="1"/>
          <p:nvPr/>
        </p:nvSpPr>
        <p:spPr>
          <a:xfrm>
            <a:off x="8599250" y="2560525"/>
            <a:ext cx="3063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Sea Level Data: training data length 232, test data length 58.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solidFill>
                  <a:srgbClr val="0101FF"/>
                </a:solidFill>
              </a:rPr>
              <a:t>The primary training part is length as 232/2=116.</a:t>
            </a:r>
            <a:endParaRPr b="1">
              <a:solidFill>
                <a:srgbClr val="0101FF"/>
              </a:solidFill>
            </a:endParaRPr>
          </a:p>
          <a:p>
            <a:pPr indent="0" lvl="0" marL="0" rtl="0" algn="l">
              <a:spcBef>
                <a:spcPts val="0"/>
              </a:spcBef>
              <a:spcAft>
                <a:spcPts val="0"/>
              </a:spcAft>
              <a:buNone/>
            </a:pPr>
            <a:r>
              <a:t/>
            </a:r>
            <a:endParaRPr b="1">
              <a:solidFill>
                <a:srgbClr val="0101FF"/>
              </a:solidFill>
            </a:endParaRPr>
          </a:p>
          <a:p>
            <a:pPr indent="0" lvl="0" marL="0" rtl="0" algn="l">
              <a:spcBef>
                <a:spcPts val="0"/>
              </a:spcBef>
              <a:spcAft>
                <a:spcPts val="0"/>
              </a:spcAft>
              <a:buNone/>
            </a:pPr>
            <a:r>
              <a:rPr b="1" lang="en-US">
                <a:solidFill>
                  <a:srgbClr val="CC0000"/>
                </a:solidFill>
              </a:rPr>
              <a:t>We set the length of validation part</a:t>
            </a:r>
            <a:r>
              <a:rPr b="1" lang="en-US">
                <a:solidFill>
                  <a:srgbClr val="CC0000"/>
                </a:solidFill>
              </a:rPr>
              <a:t> as 1 (red point).</a:t>
            </a:r>
            <a:endParaRPr b="1">
              <a:solidFill>
                <a:srgbClr val="CC0000"/>
              </a:solidFill>
            </a:endParaRPr>
          </a:p>
          <a:p>
            <a:pPr indent="0" lvl="0" marL="0" rtl="0" algn="l">
              <a:spcBef>
                <a:spcPts val="0"/>
              </a:spcBef>
              <a:spcAft>
                <a:spcPts val="0"/>
              </a:spcAft>
              <a:buNone/>
            </a:pPr>
            <a:r>
              <a:t/>
            </a:r>
            <a:endParaRPr>
              <a:solidFill>
                <a:srgbClr val="CC0000"/>
              </a:solidFill>
            </a:endParaRPr>
          </a:p>
          <a:p>
            <a:pPr indent="0" lvl="0" marL="0" rtl="0" algn="l">
              <a:spcBef>
                <a:spcPts val="0"/>
              </a:spcBef>
              <a:spcAft>
                <a:spcPts val="0"/>
              </a:spcAft>
              <a:buNone/>
            </a:pPr>
            <a:r>
              <a:rPr lang="en-US">
                <a:solidFill>
                  <a:schemeClr val="dk1"/>
                </a:solidFill>
              </a:rPr>
              <a:t>The forecast accuracy is computed by averaging over the test sets. This procedure is sometimes known as “evaluation on a rolling forecasting origin” because the “origin” at which the forecast is based rolls forward in time.</a:t>
            </a:r>
            <a:endParaRPr>
              <a:solidFill>
                <a:schemeClr val="dk1"/>
              </a:solidFill>
            </a:endParaRPr>
          </a:p>
          <a:p>
            <a:pPr indent="0" lvl="0" marL="0" rtl="0" algn="l">
              <a:spcBef>
                <a:spcPts val="0"/>
              </a:spcBef>
              <a:spcAft>
                <a:spcPts val="0"/>
              </a:spcAft>
              <a:buNone/>
            </a:pPr>
            <a:r>
              <a:t/>
            </a:r>
            <a:endParaRPr/>
          </a:p>
        </p:txBody>
      </p:sp>
      <p:pic>
        <p:nvPicPr>
          <p:cNvPr id="180" name="Google Shape;180;g222a95f32f9_1_3"/>
          <p:cNvPicPr preferRelativeResize="0"/>
          <p:nvPr/>
        </p:nvPicPr>
        <p:blipFill>
          <a:blip r:embed="rId3">
            <a:alphaModFix/>
          </a:blip>
          <a:stretch>
            <a:fillRect/>
          </a:stretch>
        </p:blipFill>
        <p:spPr>
          <a:xfrm>
            <a:off x="728600" y="2560525"/>
            <a:ext cx="7772400" cy="3657600"/>
          </a:xfrm>
          <a:prstGeom prst="rect">
            <a:avLst/>
          </a:prstGeom>
          <a:noFill/>
          <a:ln>
            <a:noFill/>
          </a:ln>
        </p:spPr>
      </p:pic>
      <p:cxnSp>
        <p:nvCxnSpPr>
          <p:cNvPr id="181" name="Google Shape;181;g222a95f32f9_1_3"/>
          <p:cNvCxnSpPr/>
          <p:nvPr/>
        </p:nvCxnSpPr>
        <p:spPr>
          <a:xfrm flipH="1" rot="10800000">
            <a:off x="1030500" y="6218125"/>
            <a:ext cx="6437400" cy="9900"/>
          </a:xfrm>
          <a:prstGeom prst="curvedConnector3">
            <a:avLst>
              <a:gd fmla="val 50390" name="adj1"/>
            </a:avLst>
          </a:prstGeom>
          <a:noFill/>
          <a:ln cap="flat" cmpd="sng" w="19050">
            <a:solidFill>
              <a:srgbClr val="0000FF"/>
            </a:solidFill>
            <a:prstDash val="solid"/>
            <a:round/>
            <a:headEnd len="med" w="med" type="none"/>
            <a:tailEnd len="med" w="med" type="none"/>
          </a:ln>
          <a:effectLst>
            <a:outerShdw blurRad="57150" rotWithShape="0" algn="bl">
              <a:srgbClr val="1155CC">
                <a:alpha val="50000"/>
              </a:srgbClr>
            </a:outerShdw>
          </a:effectLst>
        </p:spPr>
      </p:cxnSp>
      <p:sp>
        <p:nvSpPr>
          <p:cNvPr id="182" name="Google Shape;182;g222a95f32f9_1_3"/>
          <p:cNvSpPr txBox="1"/>
          <p:nvPr/>
        </p:nvSpPr>
        <p:spPr>
          <a:xfrm>
            <a:off x="2392125" y="6218125"/>
            <a:ext cx="134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0101FF"/>
                </a:solidFill>
              </a:rPr>
              <a:t>train </a:t>
            </a:r>
            <a:r>
              <a:rPr b="1" lang="en-US">
                <a:solidFill>
                  <a:srgbClr val="0101FF"/>
                </a:solidFill>
              </a:rPr>
              <a:t>dataset</a:t>
            </a:r>
            <a:endParaRPr b="1">
              <a:solidFill>
                <a:srgbClr val="0101FF"/>
              </a:solidFill>
            </a:endParaRPr>
          </a:p>
        </p:txBody>
      </p:sp>
      <p:cxnSp>
        <p:nvCxnSpPr>
          <p:cNvPr id="183" name="Google Shape;183;g222a95f32f9_1_3"/>
          <p:cNvCxnSpPr/>
          <p:nvPr/>
        </p:nvCxnSpPr>
        <p:spPr>
          <a:xfrm flipH="1" rot="205954">
            <a:off x="7637955" y="6204414"/>
            <a:ext cx="320675" cy="20120"/>
          </a:xfrm>
          <a:prstGeom prst="straightConnector1">
            <a:avLst/>
          </a:prstGeom>
          <a:noFill/>
          <a:ln cap="flat" cmpd="sng" w="28575">
            <a:solidFill>
              <a:srgbClr val="E06666"/>
            </a:solidFill>
            <a:prstDash val="solid"/>
            <a:round/>
            <a:headEnd len="med" w="med" type="none"/>
            <a:tailEnd len="med" w="med" type="none"/>
          </a:ln>
        </p:spPr>
      </p:cxnSp>
      <p:sp>
        <p:nvSpPr>
          <p:cNvPr id="184" name="Google Shape;184;g222a95f32f9_1_3"/>
          <p:cNvSpPr txBox="1"/>
          <p:nvPr/>
        </p:nvSpPr>
        <p:spPr>
          <a:xfrm>
            <a:off x="6880250" y="6218125"/>
            <a:ext cx="17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CC0000"/>
                </a:solidFill>
              </a:rPr>
              <a:t>validation </a:t>
            </a:r>
            <a:r>
              <a:rPr b="1" lang="en-US">
                <a:solidFill>
                  <a:srgbClr val="CC0000"/>
                </a:solidFill>
              </a:rPr>
              <a:t>dataset</a:t>
            </a:r>
            <a:endParaRPr>
              <a:solidFill>
                <a:srgbClr val="CC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 name="Shape 59"/>
        <p:cNvGrpSpPr/>
        <p:nvPr/>
      </p:nvGrpSpPr>
      <p:grpSpPr>
        <a:xfrm>
          <a:off x="0" y="0"/>
          <a:ext cx="0" cy="0"/>
          <a:chOff x="0" y="0"/>
          <a:chExt cx="0" cy="0"/>
        </a:xfrm>
      </p:grpSpPr>
      <p:sp>
        <p:nvSpPr>
          <p:cNvPr id="60" name="Google Shape;60;g222d83aac85_0_14"/>
          <p:cNvSpPr txBox="1"/>
          <p:nvPr/>
        </p:nvSpPr>
        <p:spPr>
          <a:xfrm>
            <a:off x="1602150" y="1885450"/>
            <a:ext cx="8772000" cy="2253300"/>
          </a:xfrm>
          <a:prstGeom prst="rect">
            <a:avLst/>
          </a:prstGeom>
          <a:noFill/>
          <a:ln>
            <a:noFill/>
          </a:ln>
        </p:spPr>
        <p:txBody>
          <a:bodyPr anchorCtr="0" anchor="t" bIns="91425" lIns="91425" spcFirstLastPara="1" rIns="91425" wrap="square" tIns="91425">
            <a:spAutoFit/>
          </a:bodyPr>
          <a:lstStyle/>
          <a:p>
            <a:pPr indent="-381000" lvl="0" marL="1155700" rtl="0" algn="l">
              <a:lnSpc>
                <a:spcPct val="115000"/>
              </a:lnSpc>
              <a:spcBef>
                <a:spcPts val="0"/>
              </a:spcBef>
              <a:spcAft>
                <a:spcPts val="0"/>
              </a:spcAft>
              <a:buClr>
                <a:srgbClr val="3D3D3D"/>
              </a:buClr>
              <a:buSzPts val="2400"/>
              <a:buChar char="★"/>
            </a:pPr>
            <a:r>
              <a:rPr lang="en-US" sz="2400">
                <a:solidFill>
                  <a:srgbClr val="3D3D3D"/>
                </a:solidFill>
                <a:highlight>
                  <a:srgbClr val="FFFFFF"/>
                </a:highlight>
              </a:rPr>
              <a:t>Section 1 [maximum 1 slide] - Motivation and Executive Summary</a:t>
            </a:r>
            <a:endParaRPr sz="2400">
              <a:solidFill>
                <a:srgbClr val="3D3D3D"/>
              </a:solidFill>
              <a:highlight>
                <a:srgbClr val="FFFFFF"/>
              </a:highlight>
            </a:endParaRPr>
          </a:p>
          <a:p>
            <a:pPr indent="-381000" lvl="0" marL="1155700" rtl="0" algn="l">
              <a:lnSpc>
                <a:spcPct val="115000"/>
              </a:lnSpc>
              <a:spcBef>
                <a:spcPts val="0"/>
              </a:spcBef>
              <a:spcAft>
                <a:spcPts val="0"/>
              </a:spcAft>
              <a:buClr>
                <a:srgbClr val="3D3D3D"/>
              </a:buClr>
              <a:buSzPts val="2400"/>
              <a:buChar char="★"/>
            </a:pPr>
            <a:r>
              <a:rPr lang="en-US" sz="2400">
                <a:solidFill>
                  <a:srgbClr val="3D3D3D"/>
                </a:solidFill>
                <a:highlight>
                  <a:srgbClr val="FFFFFF"/>
                </a:highlight>
              </a:rPr>
              <a:t>Section 2 - The machine learning morphism of your solution</a:t>
            </a:r>
            <a:endParaRPr sz="2400">
              <a:solidFill>
                <a:srgbClr val="3D3D3D"/>
              </a:solidFill>
              <a:highlight>
                <a:srgbClr val="FFFFFF"/>
              </a:highlight>
            </a:endParaRPr>
          </a:p>
          <a:p>
            <a:pPr indent="-381000" lvl="0" marL="1155700" rtl="0" algn="l">
              <a:lnSpc>
                <a:spcPct val="115000"/>
              </a:lnSpc>
              <a:spcBef>
                <a:spcPts val="0"/>
              </a:spcBef>
              <a:spcAft>
                <a:spcPts val="0"/>
              </a:spcAft>
              <a:buClr>
                <a:srgbClr val="3D3D3D"/>
              </a:buClr>
              <a:buSzPts val="2400"/>
              <a:buChar char="★"/>
            </a:pPr>
            <a:r>
              <a:rPr lang="en-US" sz="2400">
                <a:solidFill>
                  <a:srgbClr val="3D3D3D"/>
                </a:solidFill>
                <a:highlight>
                  <a:srgbClr val="FFFFFF"/>
                </a:highlight>
              </a:rPr>
              <a:t>Section 3 - The validation framework and results</a:t>
            </a:r>
            <a:endParaRPr sz="2400">
              <a:solidFill>
                <a:srgbClr val="3D3D3D"/>
              </a:solidFill>
              <a:highlight>
                <a:srgbClr val="FFFFFF"/>
              </a:highlight>
            </a:endParaRPr>
          </a:p>
        </p:txBody>
      </p:sp>
      <p:sp>
        <p:nvSpPr>
          <p:cNvPr id="61" name="Google Shape;61;g222d83aac85_0_14"/>
          <p:cNvSpPr/>
          <p:nvPr/>
        </p:nvSpPr>
        <p:spPr>
          <a:xfrm>
            <a:off x="4617300" y="342300"/>
            <a:ext cx="1478700" cy="1543200"/>
          </a:xfrm>
          <a:prstGeom prst="smileyFace">
            <a:avLst>
              <a:gd fmla="val 4653"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222d83aac85_0_14"/>
          <p:cNvSpPr/>
          <p:nvPr/>
        </p:nvSpPr>
        <p:spPr>
          <a:xfrm>
            <a:off x="7843850" y="750100"/>
            <a:ext cx="2100276" cy="1135404"/>
          </a:xfrm>
          <a:prstGeom prst="cloud">
            <a:avLst/>
          </a:prstGeom>
          <a:solidFill>
            <a:srgbClr val="A4C2F4"/>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222d83aac85_0_14"/>
          <p:cNvSpPr/>
          <p:nvPr/>
        </p:nvSpPr>
        <p:spPr>
          <a:xfrm>
            <a:off x="750100" y="138763"/>
            <a:ext cx="2250288" cy="1950264"/>
          </a:xfrm>
          <a:prstGeom prst="lightningBol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222d83aac85_0_14"/>
          <p:cNvSpPr/>
          <p:nvPr/>
        </p:nvSpPr>
        <p:spPr>
          <a:xfrm>
            <a:off x="535775" y="4415725"/>
            <a:ext cx="11898300" cy="1543200"/>
          </a:xfrm>
          <a:prstGeom prst="ribbon">
            <a:avLst>
              <a:gd fmla="val 16667"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222d83aac85_0_14"/>
          <p:cNvSpPr/>
          <p:nvPr/>
        </p:nvSpPr>
        <p:spPr>
          <a:xfrm rot="10800000">
            <a:off x="4617302" y="4788023"/>
            <a:ext cx="4140223" cy="10421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EA9999"/>
                </a:solidFill>
                <a:latin typeface="Arial"/>
              </a:rPr>
              <a:t>HUSH</a:t>
            </a:r>
          </a:p>
        </p:txBody>
      </p:sp>
      <p:sp>
        <p:nvSpPr>
          <p:cNvPr id="66" name="Google Shape;66;g222d83aac85_0_14"/>
          <p:cNvSpPr/>
          <p:nvPr/>
        </p:nvSpPr>
        <p:spPr>
          <a:xfrm>
            <a:off x="535775" y="1350300"/>
            <a:ext cx="1066500" cy="1089300"/>
          </a:xfrm>
          <a:prstGeom prst="quadArrowCallout">
            <a:avLst>
              <a:gd fmla="val 0" name="adj1"/>
              <a:gd fmla="val 18515" name="adj2"/>
              <a:gd fmla="val 18515" name="adj3"/>
              <a:gd fmla="val 48123" name="adj4"/>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H-H</a:t>
            </a:r>
            <a:endParaRPr/>
          </a:p>
        </p:txBody>
      </p:sp>
      <p:sp>
        <p:nvSpPr>
          <p:cNvPr id="67" name="Google Shape;67;g222d83aac85_0_14"/>
          <p:cNvSpPr/>
          <p:nvPr/>
        </p:nvSpPr>
        <p:spPr>
          <a:xfrm>
            <a:off x="7050900" y="342300"/>
            <a:ext cx="1157400" cy="1135500"/>
          </a:xfrm>
          <a:prstGeom prst="moon">
            <a:avLst>
              <a:gd fmla="val 500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222d83aac85_0_14"/>
          <p:cNvSpPr/>
          <p:nvPr/>
        </p:nvSpPr>
        <p:spPr>
          <a:xfrm>
            <a:off x="5099400" y="1066800"/>
            <a:ext cx="456300" cy="283500"/>
          </a:xfrm>
          <a:prstGeom prst="hear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22a95f32f9_0_32"/>
          <p:cNvSpPr txBox="1"/>
          <p:nvPr>
            <p:ph idx="1" type="body"/>
          </p:nvPr>
        </p:nvSpPr>
        <p:spPr>
          <a:xfrm>
            <a:off x="658519" y="1600200"/>
            <a:ext cx="10856100" cy="47781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t/>
            </a:r>
            <a:endParaRPr/>
          </a:p>
        </p:txBody>
      </p:sp>
      <p:sp>
        <p:nvSpPr>
          <p:cNvPr id="191" name="Google Shape;191;g222a95f32f9_0_32"/>
          <p:cNvSpPr txBox="1"/>
          <p:nvPr>
            <p:ph type="title"/>
          </p:nvPr>
        </p:nvSpPr>
        <p:spPr>
          <a:xfrm>
            <a:off x="622937" y="437444"/>
            <a:ext cx="9650100" cy="98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T_s(t): ARIMAX(3,1,5), with xreg=T_w</a:t>
            </a:r>
            <a:endParaRPr b="1"/>
          </a:p>
        </p:txBody>
      </p:sp>
      <p:pic>
        <p:nvPicPr>
          <p:cNvPr id="192" name="Google Shape;192;g222a95f32f9_0_32"/>
          <p:cNvPicPr preferRelativeResize="0"/>
          <p:nvPr/>
        </p:nvPicPr>
        <p:blipFill>
          <a:blip r:embed="rId3">
            <a:alphaModFix/>
          </a:blip>
          <a:stretch>
            <a:fillRect/>
          </a:stretch>
        </p:blipFill>
        <p:spPr>
          <a:xfrm>
            <a:off x="622913" y="1600200"/>
            <a:ext cx="8886825" cy="1162050"/>
          </a:xfrm>
          <a:prstGeom prst="rect">
            <a:avLst/>
          </a:prstGeom>
          <a:noFill/>
          <a:ln>
            <a:noFill/>
          </a:ln>
        </p:spPr>
      </p:pic>
      <p:pic>
        <p:nvPicPr>
          <p:cNvPr id="193" name="Google Shape;193;g222a95f32f9_0_32"/>
          <p:cNvPicPr preferRelativeResize="0"/>
          <p:nvPr/>
        </p:nvPicPr>
        <p:blipFill>
          <a:blip r:embed="rId4">
            <a:alphaModFix/>
          </a:blip>
          <a:stretch>
            <a:fillRect/>
          </a:stretch>
        </p:blipFill>
        <p:spPr>
          <a:xfrm>
            <a:off x="2480163" y="2762238"/>
            <a:ext cx="6962775" cy="1114425"/>
          </a:xfrm>
          <a:prstGeom prst="rect">
            <a:avLst/>
          </a:prstGeom>
          <a:noFill/>
          <a:ln>
            <a:noFill/>
          </a:ln>
        </p:spPr>
      </p:pic>
      <p:pic>
        <p:nvPicPr>
          <p:cNvPr id="194" name="Google Shape;194;g222a95f32f9_0_32"/>
          <p:cNvPicPr preferRelativeResize="0"/>
          <p:nvPr/>
        </p:nvPicPr>
        <p:blipFill>
          <a:blip r:embed="rId5">
            <a:alphaModFix/>
          </a:blip>
          <a:stretch>
            <a:fillRect/>
          </a:stretch>
        </p:blipFill>
        <p:spPr>
          <a:xfrm>
            <a:off x="2978103" y="1600200"/>
            <a:ext cx="7626801" cy="4709051"/>
          </a:xfrm>
          <a:prstGeom prst="rect">
            <a:avLst/>
          </a:prstGeom>
          <a:noFill/>
          <a:ln>
            <a:noFill/>
          </a:ln>
        </p:spPr>
      </p:pic>
      <p:sp>
        <p:nvSpPr>
          <p:cNvPr id="195" name="Google Shape;195;g222a95f32f9_0_32"/>
          <p:cNvSpPr/>
          <p:nvPr/>
        </p:nvSpPr>
        <p:spPr>
          <a:xfrm>
            <a:off x="9509750" y="4476050"/>
            <a:ext cx="275700" cy="474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22a95f32f9_0_85"/>
          <p:cNvSpPr txBox="1"/>
          <p:nvPr>
            <p:ph idx="1" type="body"/>
          </p:nvPr>
        </p:nvSpPr>
        <p:spPr>
          <a:xfrm>
            <a:off x="658519" y="1600200"/>
            <a:ext cx="10856100" cy="47781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t/>
            </a:r>
            <a:endParaRPr/>
          </a:p>
        </p:txBody>
      </p:sp>
      <p:sp>
        <p:nvSpPr>
          <p:cNvPr id="202" name="Google Shape;202;g222a95f32f9_0_85"/>
          <p:cNvSpPr txBox="1"/>
          <p:nvPr>
            <p:ph type="title"/>
          </p:nvPr>
        </p:nvSpPr>
        <p:spPr>
          <a:xfrm>
            <a:off x="622937" y="437444"/>
            <a:ext cx="9650100" cy="9801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a:t>T_s(t): ARIMAX(3,1,5), with xreg=T_a</a:t>
            </a:r>
            <a:endParaRPr b="1"/>
          </a:p>
        </p:txBody>
      </p:sp>
      <p:pic>
        <p:nvPicPr>
          <p:cNvPr id="203" name="Google Shape;203;g222a95f32f9_0_85"/>
          <p:cNvPicPr preferRelativeResize="0"/>
          <p:nvPr/>
        </p:nvPicPr>
        <p:blipFill>
          <a:blip r:embed="rId3">
            <a:alphaModFix/>
          </a:blip>
          <a:stretch>
            <a:fillRect/>
          </a:stretch>
        </p:blipFill>
        <p:spPr>
          <a:xfrm>
            <a:off x="658525" y="1600200"/>
            <a:ext cx="8648700" cy="1066800"/>
          </a:xfrm>
          <a:prstGeom prst="rect">
            <a:avLst/>
          </a:prstGeom>
          <a:noFill/>
          <a:ln>
            <a:noFill/>
          </a:ln>
        </p:spPr>
      </p:pic>
      <p:pic>
        <p:nvPicPr>
          <p:cNvPr id="204" name="Google Shape;204;g222a95f32f9_0_85"/>
          <p:cNvPicPr preferRelativeResize="0"/>
          <p:nvPr/>
        </p:nvPicPr>
        <p:blipFill>
          <a:blip r:embed="rId4">
            <a:alphaModFix/>
          </a:blip>
          <a:stretch>
            <a:fillRect/>
          </a:stretch>
        </p:blipFill>
        <p:spPr>
          <a:xfrm>
            <a:off x="2306338" y="2667000"/>
            <a:ext cx="7000875" cy="1009650"/>
          </a:xfrm>
          <a:prstGeom prst="rect">
            <a:avLst/>
          </a:prstGeom>
          <a:noFill/>
          <a:ln>
            <a:noFill/>
          </a:ln>
        </p:spPr>
      </p:pic>
      <p:pic>
        <p:nvPicPr>
          <p:cNvPr id="205" name="Google Shape;205;g222a95f32f9_0_85"/>
          <p:cNvPicPr preferRelativeResize="0"/>
          <p:nvPr/>
        </p:nvPicPr>
        <p:blipFill>
          <a:blip r:embed="rId5">
            <a:alphaModFix/>
          </a:blip>
          <a:stretch>
            <a:fillRect/>
          </a:stretch>
        </p:blipFill>
        <p:spPr>
          <a:xfrm>
            <a:off x="3382400" y="1560375"/>
            <a:ext cx="7867650" cy="4857750"/>
          </a:xfrm>
          <a:prstGeom prst="rect">
            <a:avLst/>
          </a:prstGeom>
          <a:noFill/>
          <a:ln>
            <a:noFill/>
          </a:ln>
        </p:spPr>
      </p:pic>
      <p:sp>
        <p:nvSpPr>
          <p:cNvPr id="206" name="Google Shape;206;g222a95f32f9_0_85"/>
          <p:cNvSpPr/>
          <p:nvPr/>
        </p:nvSpPr>
        <p:spPr>
          <a:xfrm>
            <a:off x="10198625" y="4445425"/>
            <a:ext cx="275700" cy="474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22a95f32f9_0_91"/>
          <p:cNvSpPr txBox="1"/>
          <p:nvPr>
            <p:ph idx="1" type="body"/>
          </p:nvPr>
        </p:nvSpPr>
        <p:spPr>
          <a:xfrm>
            <a:off x="658519" y="1600200"/>
            <a:ext cx="10856100" cy="47781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t/>
            </a:r>
            <a:endParaRPr/>
          </a:p>
        </p:txBody>
      </p:sp>
      <p:sp>
        <p:nvSpPr>
          <p:cNvPr id="213" name="Google Shape;213;g222a95f32f9_0_91"/>
          <p:cNvSpPr txBox="1"/>
          <p:nvPr>
            <p:ph type="title"/>
          </p:nvPr>
        </p:nvSpPr>
        <p:spPr>
          <a:xfrm>
            <a:off x="622937" y="437444"/>
            <a:ext cx="9650100" cy="98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T_s(t): ARIMAX(4,1,5), with xreg=c(T_a,T_w)</a:t>
            </a:r>
            <a:endParaRPr b="1"/>
          </a:p>
        </p:txBody>
      </p:sp>
      <p:pic>
        <p:nvPicPr>
          <p:cNvPr id="214" name="Google Shape;214;g222a95f32f9_0_91"/>
          <p:cNvPicPr preferRelativeResize="0"/>
          <p:nvPr/>
        </p:nvPicPr>
        <p:blipFill>
          <a:blip r:embed="rId3">
            <a:alphaModFix/>
          </a:blip>
          <a:stretch>
            <a:fillRect/>
          </a:stretch>
        </p:blipFill>
        <p:spPr>
          <a:xfrm>
            <a:off x="658513" y="1600200"/>
            <a:ext cx="8334375" cy="1104900"/>
          </a:xfrm>
          <a:prstGeom prst="rect">
            <a:avLst/>
          </a:prstGeom>
          <a:noFill/>
          <a:ln>
            <a:noFill/>
          </a:ln>
        </p:spPr>
      </p:pic>
      <p:pic>
        <p:nvPicPr>
          <p:cNvPr id="215" name="Google Shape;215;g222a95f32f9_0_91"/>
          <p:cNvPicPr preferRelativeResize="0"/>
          <p:nvPr/>
        </p:nvPicPr>
        <p:blipFill>
          <a:blip r:embed="rId4">
            <a:alphaModFix/>
          </a:blip>
          <a:stretch>
            <a:fillRect/>
          </a:stretch>
        </p:blipFill>
        <p:spPr>
          <a:xfrm>
            <a:off x="2020600" y="2705088"/>
            <a:ext cx="6972300" cy="1000125"/>
          </a:xfrm>
          <a:prstGeom prst="rect">
            <a:avLst/>
          </a:prstGeom>
          <a:noFill/>
          <a:ln>
            <a:noFill/>
          </a:ln>
        </p:spPr>
      </p:pic>
      <p:pic>
        <p:nvPicPr>
          <p:cNvPr id="216" name="Google Shape;216;g222a95f32f9_0_91"/>
          <p:cNvPicPr preferRelativeResize="0"/>
          <p:nvPr/>
        </p:nvPicPr>
        <p:blipFill>
          <a:blip r:embed="rId5">
            <a:alphaModFix/>
          </a:blip>
          <a:stretch>
            <a:fillRect/>
          </a:stretch>
        </p:blipFill>
        <p:spPr>
          <a:xfrm>
            <a:off x="3474875" y="1584175"/>
            <a:ext cx="7781925" cy="4810125"/>
          </a:xfrm>
          <a:prstGeom prst="rect">
            <a:avLst/>
          </a:prstGeom>
          <a:noFill/>
          <a:ln>
            <a:noFill/>
          </a:ln>
        </p:spPr>
      </p:pic>
      <p:sp>
        <p:nvSpPr>
          <p:cNvPr id="217" name="Google Shape;217;g222a95f32f9_0_91"/>
          <p:cNvSpPr/>
          <p:nvPr/>
        </p:nvSpPr>
        <p:spPr>
          <a:xfrm>
            <a:off x="10273025" y="4445425"/>
            <a:ext cx="275700" cy="474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22a95f32f9_0_73"/>
          <p:cNvSpPr txBox="1"/>
          <p:nvPr>
            <p:ph idx="1" type="body"/>
          </p:nvPr>
        </p:nvSpPr>
        <p:spPr>
          <a:xfrm>
            <a:off x="658519" y="1600200"/>
            <a:ext cx="10856100" cy="4778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3100">
              <a:solidFill>
                <a:srgbClr val="000000"/>
              </a:solidFill>
            </a:endParaRPr>
          </a:p>
          <a:p>
            <a:pPr indent="0" lvl="0" marL="0" rtl="0" algn="l">
              <a:lnSpc>
                <a:spcPct val="115000"/>
              </a:lnSpc>
              <a:spcBef>
                <a:spcPts val="0"/>
              </a:spcBef>
              <a:spcAft>
                <a:spcPts val="0"/>
              </a:spcAft>
              <a:buNone/>
            </a:pPr>
            <a:r>
              <a:t/>
            </a:r>
            <a:endParaRPr sz="3100">
              <a:solidFill>
                <a:srgbClr val="000000"/>
              </a:solidFill>
            </a:endParaRPr>
          </a:p>
          <a:p>
            <a:pPr indent="0" lvl="0" marL="0" rtl="0" algn="l">
              <a:spcBef>
                <a:spcPts val="560"/>
              </a:spcBef>
              <a:spcAft>
                <a:spcPts val="0"/>
              </a:spcAft>
              <a:buNone/>
            </a:pPr>
            <a:r>
              <a:t/>
            </a:r>
            <a:endParaRPr/>
          </a:p>
        </p:txBody>
      </p:sp>
      <p:sp>
        <p:nvSpPr>
          <p:cNvPr id="224" name="Google Shape;224;g222a95f32f9_0_73"/>
          <p:cNvSpPr txBox="1"/>
          <p:nvPr>
            <p:ph type="title"/>
          </p:nvPr>
        </p:nvSpPr>
        <p:spPr>
          <a:xfrm>
            <a:off x="622937" y="437444"/>
            <a:ext cx="9650100" cy="9801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a:t>Forecast Result: Next Year Sea Level Trend</a:t>
            </a:r>
            <a:endParaRPr b="1"/>
          </a:p>
        </p:txBody>
      </p:sp>
      <p:pic>
        <p:nvPicPr>
          <p:cNvPr id="225" name="Google Shape;225;g222a95f32f9_0_73"/>
          <p:cNvPicPr preferRelativeResize="0"/>
          <p:nvPr/>
        </p:nvPicPr>
        <p:blipFill>
          <a:blip r:embed="rId3">
            <a:alphaModFix/>
          </a:blip>
          <a:stretch>
            <a:fillRect/>
          </a:stretch>
        </p:blipFill>
        <p:spPr>
          <a:xfrm>
            <a:off x="791328" y="1600200"/>
            <a:ext cx="7248474" cy="4473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g222d83aac85_0_0"/>
          <p:cNvPicPr preferRelativeResize="0"/>
          <p:nvPr/>
        </p:nvPicPr>
        <p:blipFill>
          <a:blip r:embed="rId3">
            <a:alphaModFix/>
          </a:blip>
          <a:stretch>
            <a:fillRect/>
          </a:stretch>
        </p:blipFill>
        <p:spPr>
          <a:xfrm>
            <a:off x="658525" y="437450"/>
            <a:ext cx="4736419" cy="2927650"/>
          </a:xfrm>
          <a:prstGeom prst="rect">
            <a:avLst/>
          </a:prstGeom>
          <a:noFill/>
          <a:ln>
            <a:noFill/>
          </a:ln>
        </p:spPr>
      </p:pic>
      <p:pic>
        <p:nvPicPr>
          <p:cNvPr id="232" name="Google Shape;232;g222d83aac85_0_0"/>
          <p:cNvPicPr preferRelativeResize="0"/>
          <p:nvPr/>
        </p:nvPicPr>
        <p:blipFill>
          <a:blip r:embed="rId4">
            <a:alphaModFix/>
          </a:blip>
          <a:stretch>
            <a:fillRect/>
          </a:stretch>
        </p:blipFill>
        <p:spPr>
          <a:xfrm>
            <a:off x="6796882" y="3477300"/>
            <a:ext cx="4736419" cy="2927650"/>
          </a:xfrm>
          <a:prstGeom prst="rect">
            <a:avLst/>
          </a:prstGeom>
          <a:noFill/>
          <a:ln>
            <a:noFill/>
          </a:ln>
        </p:spPr>
      </p:pic>
      <p:pic>
        <p:nvPicPr>
          <p:cNvPr id="233" name="Google Shape;233;g222d83aac85_0_0"/>
          <p:cNvPicPr preferRelativeResize="0"/>
          <p:nvPr/>
        </p:nvPicPr>
        <p:blipFill>
          <a:blip r:embed="rId5">
            <a:alphaModFix/>
          </a:blip>
          <a:stretch>
            <a:fillRect/>
          </a:stretch>
        </p:blipFill>
        <p:spPr>
          <a:xfrm>
            <a:off x="687424" y="3428999"/>
            <a:ext cx="4736376" cy="2927650"/>
          </a:xfrm>
          <a:prstGeom prst="rect">
            <a:avLst/>
          </a:prstGeom>
          <a:noFill/>
          <a:ln>
            <a:noFill/>
          </a:ln>
        </p:spPr>
      </p:pic>
      <p:pic>
        <p:nvPicPr>
          <p:cNvPr id="234" name="Google Shape;234;g222d83aac85_0_0"/>
          <p:cNvPicPr preferRelativeResize="0"/>
          <p:nvPr/>
        </p:nvPicPr>
        <p:blipFill>
          <a:blip r:embed="rId6">
            <a:alphaModFix/>
          </a:blip>
          <a:stretch>
            <a:fillRect/>
          </a:stretch>
        </p:blipFill>
        <p:spPr>
          <a:xfrm>
            <a:off x="6796908" y="437450"/>
            <a:ext cx="4736392" cy="2927650"/>
          </a:xfrm>
          <a:prstGeom prst="rect">
            <a:avLst/>
          </a:prstGeom>
          <a:noFill/>
          <a:ln>
            <a:noFill/>
          </a:ln>
        </p:spPr>
      </p:pic>
      <p:sp>
        <p:nvSpPr>
          <p:cNvPr id="235" name="Google Shape;235;g222d83aac85_0_0"/>
          <p:cNvSpPr txBox="1"/>
          <p:nvPr/>
        </p:nvSpPr>
        <p:spPr>
          <a:xfrm>
            <a:off x="839350" y="437450"/>
            <a:ext cx="443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Forecast sea level trend by ARIMAX(3,1,5) with xreg=water temp trend</a:t>
            </a:r>
            <a:endParaRPr b="1"/>
          </a:p>
        </p:txBody>
      </p:sp>
      <p:sp>
        <p:nvSpPr>
          <p:cNvPr id="236" name="Google Shape;236;g222d83aac85_0_0"/>
          <p:cNvSpPr txBox="1"/>
          <p:nvPr/>
        </p:nvSpPr>
        <p:spPr>
          <a:xfrm>
            <a:off x="6948838" y="437450"/>
            <a:ext cx="443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Forecast sea level trend by ARIMAX(3,1,5) with xreg=air temp trend</a:t>
            </a:r>
            <a:endParaRPr b="1"/>
          </a:p>
        </p:txBody>
      </p:sp>
      <p:sp>
        <p:nvSpPr>
          <p:cNvPr id="237" name="Google Shape;237;g222d83aac85_0_0"/>
          <p:cNvSpPr txBox="1"/>
          <p:nvPr/>
        </p:nvSpPr>
        <p:spPr>
          <a:xfrm>
            <a:off x="810488" y="3477300"/>
            <a:ext cx="443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Forecast sea level trend by ARIMAX(3,1,5) with xreg=c(air temp trend, water temp trend)</a:t>
            </a:r>
            <a:endParaRPr b="1"/>
          </a:p>
        </p:txBody>
      </p:sp>
      <p:sp>
        <p:nvSpPr>
          <p:cNvPr id="238" name="Google Shape;238;g222d83aac85_0_0"/>
          <p:cNvSpPr txBox="1"/>
          <p:nvPr/>
        </p:nvSpPr>
        <p:spPr>
          <a:xfrm>
            <a:off x="6948850" y="3477300"/>
            <a:ext cx="443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Forecast sea level trend by using STL decomposition trend </a:t>
            </a:r>
            <a:r>
              <a:rPr b="1" lang="en-US"/>
              <a:t>component of sea level data</a:t>
            </a:r>
            <a:r>
              <a:rPr b="1" lang="en-US"/>
              <a:t>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2" name="Shape 242"/>
        <p:cNvGrpSpPr/>
        <p:nvPr/>
      </p:nvGrpSpPr>
      <p:grpSpPr>
        <a:xfrm>
          <a:off x="0" y="0"/>
          <a:ext cx="0" cy="0"/>
          <a:chOff x="0" y="0"/>
          <a:chExt cx="0" cy="0"/>
        </a:xfrm>
      </p:grpSpPr>
      <p:sp>
        <p:nvSpPr>
          <p:cNvPr id="243" name="Google Shape;243;g220be3bb2d1_0_0"/>
          <p:cNvSpPr txBox="1"/>
          <p:nvPr>
            <p:ph type="title"/>
          </p:nvPr>
        </p:nvSpPr>
        <p:spPr>
          <a:xfrm>
            <a:off x="622937" y="437444"/>
            <a:ext cx="9650100" cy="98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6C7373"/>
              </a:buClr>
              <a:buSzPts val="3600"/>
              <a:buFont typeface="Times New Roman"/>
              <a:buNone/>
            </a:pPr>
            <a:r>
              <a:rPr lang="en-US"/>
              <a:t>References</a:t>
            </a:r>
            <a:endParaRPr/>
          </a:p>
        </p:txBody>
      </p:sp>
      <p:sp>
        <p:nvSpPr>
          <p:cNvPr id="244" name="Google Shape;244;g220be3bb2d1_0_0"/>
          <p:cNvSpPr txBox="1"/>
          <p:nvPr>
            <p:ph idx="1" type="body"/>
          </p:nvPr>
        </p:nvSpPr>
        <p:spPr>
          <a:xfrm>
            <a:off x="658519" y="1600200"/>
            <a:ext cx="10856100" cy="4778100"/>
          </a:xfrm>
          <a:prstGeom prst="rect">
            <a:avLst/>
          </a:prstGeom>
          <a:noFill/>
          <a:ln>
            <a:noFill/>
          </a:ln>
        </p:spPr>
        <p:txBody>
          <a:bodyPr anchorCtr="0" anchor="t" bIns="45700" lIns="91425" spcFirstLastPara="1" rIns="91425" wrap="square" tIns="45700">
            <a:normAutofit fontScale="47500" lnSpcReduction="20000"/>
          </a:bodyPr>
          <a:lstStyle/>
          <a:p>
            <a:pPr indent="-165100" lvl="0" marL="342900" rtl="0" algn="l">
              <a:lnSpc>
                <a:spcPct val="100000"/>
              </a:lnSpc>
              <a:spcBef>
                <a:spcPts val="0"/>
              </a:spcBef>
              <a:spcAft>
                <a:spcPts val="0"/>
              </a:spcAft>
              <a:buClr>
                <a:srgbClr val="6C7373"/>
              </a:buClr>
              <a:buSzPct val="100000"/>
              <a:buNone/>
            </a:pPr>
            <a:r>
              <a:rPr lang="en-US"/>
              <a:t>Aung, Than, et al. “Sea Level Threat in Tuvalu.” American Journal of Applied Sciences, vol. 6, no. 6, June 2009, pp. 1169–74, doi:https://doi.org/10.3844/ajassp.2009.1169.1174.</a:t>
            </a:r>
            <a:endParaRPr/>
          </a:p>
          <a:p>
            <a:pPr indent="-165100" lvl="0" marL="342900" rtl="0" algn="l">
              <a:lnSpc>
                <a:spcPct val="100000"/>
              </a:lnSpc>
              <a:spcBef>
                <a:spcPts val="0"/>
              </a:spcBef>
              <a:spcAft>
                <a:spcPts val="0"/>
              </a:spcAft>
              <a:buClr>
                <a:srgbClr val="6C7373"/>
              </a:buClr>
              <a:buSzPct val="100000"/>
              <a:buNone/>
            </a:pPr>
            <a:r>
              <a:rPr lang="en-US"/>
              <a:t>Caldwell, P. C., M. A. Merrifield, P. R. Thompson, Sea level measured by tide gauges from global oceans — the Joint Archive for Sea Level holdings (NCEI Accession 0019568), Version 5.5, NOAA National Centers for Environmental Information, Dataset, 2015, doi:10.7289/V5V40S7W. </a:t>
            </a:r>
            <a:endParaRPr/>
          </a:p>
          <a:p>
            <a:pPr indent="-165100" lvl="0" marL="342900" rtl="0" algn="l">
              <a:lnSpc>
                <a:spcPct val="100000"/>
              </a:lnSpc>
              <a:spcBef>
                <a:spcPts val="0"/>
              </a:spcBef>
              <a:spcAft>
                <a:spcPts val="0"/>
              </a:spcAft>
              <a:buClr>
                <a:srgbClr val="6C7373"/>
              </a:buClr>
              <a:buSzPct val="100000"/>
              <a:buNone/>
            </a:pPr>
            <a:r>
              <a:rPr lang="en-US"/>
              <a:t>Cooley, Sarah, et al. "Oceans and coastal ecosystems and their services." IPCC AR6 WGII. Cambridge University Press, 2022, p. 393. https://awi.eprints-hosting.org/id/eprint/56137/1/IPCC_AR6_WGII_Chapter03.pdf </a:t>
            </a:r>
            <a:endParaRPr/>
          </a:p>
          <a:p>
            <a:pPr indent="-165100" lvl="0" marL="342900" rtl="0" algn="l">
              <a:lnSpc>
                <a:spcPct val="100000"/>
              </a:lnSpc>
              <a:spcBef>
                <a:spcPts val="0"/>
              </a:spcBef>
              <a:spcAft>
                <a:spcPts val="0"/>
              </a:spcAft>
              <a:buClr>
                <a:srgbClr val="6C7373"/>
              </a:buClr>
              <a:buSzPct val="100000"/>
              <a:buNone/>
            </a:pPr>
            <a:r>
              <a:rPr lang="en-US"/>
              <a:t>Current and Future Climate of Tuvalu. 4 Jan. 2014, https://world.350.org/pacific/files/2014/01/4_PCCSP_Tuvalu_8pp.pdf. </a:t>
            </a:r>
            <a:endParaRPr/>
          </a:p>
          <a:p>
            <a:pPr indent="-165100" lvl="0" marL="342900" rtl="0" algn="l">
              <a:lnSpc>
                <a:spcPct val="100000"/>
              </a:lnSpc>
              <a:spcBef>
                <a:spcPts val="0"/>
              </a:spcBef>
              <a:spcAft>
                <a:spcPts val="0"/>
              </a:spcAft>
              <a:buClr>
                <a:srgbClr val="6C7373"/>
              </a:buClr>
              <a:buSzPct val="100000"/>
              <a:buNone/>
            </a:pPr>
            <a:r>
              <a:rPr lang="en-US"/>
              <a:t>Fisheries Department | Tuvalu Fisheries. https://tuvalufisheries.tv/tag/fisheries-department/.  Accessed 20 Mar. 2023.</a:t>
            </a:r>
            <a:endParaRPr/>
          </a:p>
          <a:p>
            <a:pPr indent="-165100" lvl="0" marL="342900" rtl="0" algn="l">
              <a:lnSpc>
                <a:spcPct val="100000"/>
              </a:lnSpc>
              <a:spcBef>
                <a:spcPts val="0"/>
              </a:spcBef>
              <a:spcAft>
                <a:spcPts val="0"/>
              </a:spcAft>
              <a:buClr>
                <a:srgbClr val="6C7373"/>
              </a:buClr>
              <a:buSzPct val="100000"/>
              <a:buNone/>
            </a:pPr>
            <a:r>
              <a:rPr lang="en-US"/>
              <a:t>G, Vijay Kumar. “Stationarity: Statistical Tests to Check Stationarity in Time Series.” Analytics </a:t>
            </a:r>
            <a:endParaRPr/>
          </a:p>
          <a:p>
            <a:pPr indent="-165100" lvl="0" marL="342900" rtl="0" algn="l">
              <a:lnSpc>
                <a:spcPct val="100000"/>
              </a:lnSpc>
              <a:spcBef>
                <a:spcPts val="0"/>
              </a:spcBef>
              <a:spcAft>
                <a:spcPts val="0"/>
              </a:spcAft>
              <a:buClr>
                <a:srgbClr val="6C7373"/>
              </a:buClr>
              <a:buSzPct val="100000"/>
              <a:buNone/>
            </a:pPr>
            <a:r>
              <a:rPr lang="en-US"/>
              <a:t>Vidhya, 14 Mar. 2023, https://www.analyticsvidhya.com/blog/2021/06/statistical-tests-to-check-stationarity-in-time-series-part-1/. </a:t>
            </a:r>
            <a:endParaRPr/>
          </a:p>
          <a:p>
            <a:pPr indent="-165100" lvl="0" marL="342900" rtl="0" algn="l">
              <a:lnSpc>
                <a:spcPct val="100000"/>
              </a:lnSpc>
              <a:spcBef>
                <a:spcPts val="0"/>
              </a:spcBef>
              <a:spcAft>
                <a:spcPts val="0"/>
              </a:spcAft>
              <a:buClr>
                <a:srgbClr val="6C7373"/>
              </a:buClr>
              <a:buSzPct val="100000"/>
              <a:buNone/>
            </a:pPr>
            <a:r>
              <a:rPr lang="en-US"/>
              <a:t>Gallagher, Sean. “Seas Rise, Hope Sinks: Tuvalu’s Vanishing Islands – in Pictures.” The </a:t>
            </a:r>
            <a:endParaRPr/>
          </a:p>
          <a:p>
            <a:pPr indent="-165100" lvl="0" marL="342900" rtl="0" algn="l">
              <a:lnSpc>
                <a:spcPct val="100000"/>
              </a:lnSpc>
              <a:spcBef>
                <a:spcPts val="0"/>
              </a:spcBef>
              <a:spcAft>
                <a:spcPts val="0"/>
              </a:spcAft>
              <a:buClr>
                <a:srgbClr val="6C7373"/>
              </a:buClr>
              <a:buSzPct val="100000"/>
              <a:buNone/>
            </a:pPr>
            <a:r>
              <a:rPr lang="en-US"/>
              <a:t>Guardian, 27 May 2019, www.theguardian.com/global-development/gallery/2019/may/27/seas-rise-hope-sinks-tuvalu-vanishing-islands-in-pictures. </a:t>
            </a:r>
            <a:endParaRPr/>
          </a:p>
          <a:p>
            <a:pPr indent="-165100" lvl="0" marL="342900" rtl="0" algn="l">
              <a:lnSpc>
                <a:spcPct val="100000"/>
              </a:lnSpc>
              <a:spcBef>
                <a:spcPts val="0"/>
              </a:spcBef>
              <a:spcAft>
                <a:spcPts val="0"/>
              </a:spcAft>
              <a:buClr>
                <a:srgbClr val="6C7373"/>
              </a:buClr>
              <a:buSzPct val="100000"/>
              <a:buNone/>
            </a:pPr>
            <a:r>
              <a:rPr lang="en-US"/>
              <a:t>Hunter, John., “A note on Relative Sea Level Change at Funafuti, Tuvalu.” Antarctic </a:t>
            </a:r>
            <a:endParaRPr/>
          </a:p>
          <a:p>
            <a:pPr indent="-165100" lvl="0" marL="342900" rtl="0" algn="l">
              <a:lnSpc>
                <a:spcPct val="100000"/>
              </a:lnSpc>
              <a:spcBef>
                <a:spcPts val="0"/>
              </a:spcBef>
              <a:spcAft>
                <a:spcPts val="0"/>
              </a:spcAft>
              <a:buClr>
                <a:srgbClr val="6C7373"/>
              </a:buClr>
              <a:buSzPct val="100000"/>
              <a:buNone/>
            </a:pPr>
            <a:r>
              <a:rPr lang="en-US"/>
              <a:t>Cooperative Research Centre. University of Tasmania, 2002, p. 25. http://staff.acecrc.org.au/~johunter/tuvalu.pdf </a:t>
            </a:r>
            <a:endParaRPr/>
          </a:p>
          <a:p>
            <a:pPr indent="-165100" lvl="0" marL="342900" rtl="0" algn="l">
              <a:lnSpc>
                <a:spcPct val="100000"/>
              </a:lnSpc>
              <a:spcBef>
                <a:spcPts val="0"/>
              </a:spcBef>
              <a:spcAft>
                <a:spcPts val="0"/>
              </a:spcAft>
              <a:buClr>
                <a:srgbClr val="6C7373"/>
              </a:buClr>
              <a:buSzPct val="100000"/>
              <a:buNone/>
            </a:pPr>
            <a:r>
              <a:rPr lang="en-US"/>
              <a:t>Hyndman, R.J., &amp; Athanasopoulos, G. Forecasting: principles and practice, 2nd edition, OTexts: Melbourne, Australia. 2018. OTexts.com/fpp2.</a:t>
            </a:r>
            <a:endParaRPr/>
          </a:p>
          <a:p>
            <a:pPr indent="-165100" lvl="0" marL="342900" rtl="0" algn="l">
              <a:lnSpc>
                <a:spcPct val="100000"/>
              </a:lnSpc>
              <a:spcBef>
                <a:spcPts val="0"/>
              </a:spcBef>
              <a:spcAft>
                <a:spcPts val="0"/>
              </a:spcAft>
              <a:buClr>
                <a:srgbClr val="6C7373"/>
              </a:buClr>
              <a:buSzPct val="100000"/>
              <a:buNone/>
            </a:pPr>
            <a:r>
              <a:rPr lang="en-US"/>
              <a:t>Mushtaq, Rizwan. “Augmented Dickey Fuller Test.” SSRN, 17 Aug. 2011, https://papers.ssrn.com/sol3/papers.cfm?abstract_id=1911068. </a:t>
            </a:r>
            <a:endParaRPr/>
          </a:p>
          <a:p>
            <a:pPr indent="-165100" lvl="0" marL="342900" rtl="0" algn="l">
              <a:lnSpc>
                <a:spcPct val="100000"/>
              </a:lnSpc>
              <a:spcBef>
                <a:spcPts val="0"/>
              </a:spcBef>
              <a:spcAft>
                <a:spcPts val="0"/>
              </a:spcAft>
              <a:buClr>
                <a:srgbClr val="6C7373"/>
              </a:buClr>
              <a:buSzPct val="100000"/>
              <a:buNone/>
            </a:pPr>
            <a:r>
              <a:rPr lang="en-US"/>
              <a:t>NOAA Fisheries. “National Fishery Sector Overview Tuvalu| NOAA Fisheries.” Noaa.gov, Jan. 2010, www.fisheries.noaa.gov/about-us.</a:t>
            </a:r>
            <a:endParaRPr/>
          </a:p>
          <a:p>
            <a:pPr indent="-165100" lvl="0" marL="342900" rtl="0" algn="l">
              <a:lnSpc>
                <a:spcPct val="100000"/>
              </a:lnSpc>
              <a:spcBef>
                <a:spcPts val="0"/>
              </a:spcBef>
              <a:spcAft>
                <a:spcPts val="0"/>
              </a:spcAft>
              <a:buClr>
                <a:srgbClr val="6C7373"/>
              </a:buClr>
              <a:buSzPct val="100000"/>
              <a:buNone/>
            </a:pPr>
            <a:r>
              <a:rPr lang="en-US"/>
              <a:t>Riebeek, Holli. “Global Warming.” Nasa, NASA Earth Observatory, 3 June 2010, https://earthobservatory.nasa.gov/features/GlobalWarming </a:t>
            </a:r>
            <a:endParaRPr/>
          </a:p>
          <a:p>
            <a:pPr indent="-165100" lvl="0" marL="342900" rtl="0" algn="l">
              <a:lnSpc>
                <a:spcPct val="100000"/>
              </a:lnSpc>
              <a:spcBef>
                <a:spcPts val="0"/>
              </a:spcBef>
              <a:spcAft>
                <a:spcPts val="0"/>
              </a:spcAft>
              <a:buClr>
                <a:srgbClr val="6C7373"/>
              </a:buClr>
              <a:buSzPct val="100000"/>
              <a:buNone/>
            </a:pPr>
            <a:r>
              <a:rPr lang="en-US"/>
              <a:t>Singh, Awnesh, and Than Aung. “Effect of Barometric Pressure on Sea Level Variations in the Pacific Region.” The South Pacific Journal of Natural and Applied Sciences, vol. 23, no. 1, 2005, p. 9, doi:https://doi.org/10.1071/sp05002.</a:t>
            </a:r>
            <a:endParaRPr/>
          </a:p>
          <a:p>
            <a:pPr indent="-165100" lvl="0" marL="342900" rtl="0" algn="l">
              <a:lnSpc>
                <a:spcPct val="100000"/>
              </a:lnSpc>
              <a:spcBef>
                <a:spcPts val="0"/>
              </a:spcBef>
              <a:spcAft>
                <a:spcPts val="0"/>
              </a:spcAft>
              <a:buClr>
                <a:srgbClr val="6C7373"/>
              </a:buClr>
              <a:buSzPct val="100000"/>
              <a:buNone/>
            </a:pPr>
            <a:r>
              <a:rPr lang="en-US"/>
              <a:t>Ouyang, Zuokun, et al. “STL Decomposition of Time Series Can Benefit Forecasting Done by Statistical Methods but Not by Machine Learning Ones.” MDPI, Multidisciplinary Digital Publishing Institute, 8 July 2021, https://www.mdpi.com/2673-4591/5/1/42.</a:t>
            </a:r>
            <a:endParaRPr/>
          </a:p>
          <a:p>
            <a:pPr indent="-165100" lvl="0" marL="342900" rtl="0" algn="l">
              <a:lnSpc>
                <a:spcPct val="100000"/>
              </a:lnSpc>
              <a:spcBef>
                <a:spcPts val="0"/>
              </a:spcBef>
              <a:spcAft>
                <a:spcPts val="0"/>
              </a:spcAft>
              <a:buClr>
                <a:srgbClr val="6C7373"/>
              </a:buClr>
              <a:buSzPct val="100000"/>
              <a:buNone/>
            </a:pPr>
            <a:r>
              <a:t/>
            </a:r>
            <a:endParaRPr/>
          </a:p>
        </p:txBody>
      </p:sp>
      <p:pic>
        <p:nvPicPr>
          <p:cNvPr id="245" name="Google Shape;245;g220be3bb2d1_0_0"/>
          <p:cNvPicPr preferRelativeResize="0"/>
          <p:nvPr/>
        </p:nvPicPr>
        <p:blipFill rotWithShape="1">
          <a:blip r:embed="rId3">
            <a:alphaModFix/>
          </a:blip>
          <a:srcRect b="0" l="0" r="0" t="0"/>
          <a:stretch/>
        </p:blipFill>
        <p:spPr>
          <a:xfrm>
            <a:off x="10860905" y="435614"/>
            <a:ext cx="795528" cy="92049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0be3bb2d1_0_12"/>
          <p:cNvSpPr txBox="1"/>
          <p:nvPr>
            <p:ph type="title"/>
          </p:nvPr>
        </p:nvSpPr>
        <p:spPr>
          <a:xfrm>
            <a:off x="622937" y="437444"/>
            <a:ext cx="9650100" cy="98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6C7373"/>
              </a:buClr>
              <a:buSzPts val="3600"/>
              <a:buFont typeface="Times New Roman"/>
              <a:buNone/>
            </a:pPr>
            <a:r>
              <a:rPr b="1" lang="en-US"/>
              <a:t>Motivation and Executive Summary</a:t>
            </a:r>
            <a:endParaRPr/>
          </a:p>
        </p:txBody>
      </p:sp>
      <p:sp>
        <p:nvSpPr>
          <p:cNvPr id="74" name="Google Shape;74;g220be3bb2d1_0_12"/>
          <p:cNvSpPr txBox="1"/>
          <p:nvPr/>
        </p:nvSpPr>
        <p:spPr>
          <a:xfrm>
            <a:off x="622925" y="1417550"/>
            <a:ext cx="91941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rgbClr val="6C7373"/>
                </a:solidFill>
              </a:rPr>
              <a:t>Decisions:</a:t>
            </a:r>
            <a:endParaRPr sz="2800">
              <a:solidFill>
                <a:srgbClr val="6C7373"/>
              </a:solidFill>
            </a:endParaRPr>
          </a:p>
          <a:p>
            <a:pPr indent="-406400" lvl="0" marL="457200" rtl="0" algn="l">
              <a:spcBef>
                <a:spcPts val="0"/>
              </a:spcBef>
              <a:spcAft>
                <a:spcPts val="0"/>
              </a:spcAft>
              <a:buClr>
                <a:srgbClr val="6C7373"/>
              </a:buClr>
              <a:buSzPts val="2800"/>
              <a:buChar char="•"/>
            </a:pPr>
            <a:r>
              <a:rPr lang="en-US" sz="2800">
                <a:solidFill>
                  <a:srgbClr val="6C7373"/>
                </a:solidFill>
              </a:rPr>
              <a:t>Relocation and resettlement of residents</a:t>
            </a:r>
            <a:endParaRPr sz="2800">
              <a:solidFill>
                <a:srgbClr val="6C7373"/>
              </a:solidFill>
            </a:endParaRPr>
          </a:p>
          <a:p>
            <a:pPr indent="-406400" lvl="0" marL="457200" rtl="0" algn="l">
              <a:spcBef>
                <a:spcPts val="0"/>
              </a:spcBef>
              <a:spcAft>
                <a:spcPts val="0"/>
              </a:spcAft>
              <a:buClr>
                <a:srgbClr val="6C7373"/>
              </a:buClr>
              <a:buSzPts val="2800"/>
              <a:buChar char="•"/>
            </a:pPr>
            <a:r>
              <a:rPr lang="en-US" sz="2800">
                <a:solidFill>
                  <a:srgbClr val="6C7373"/>
                </a:solidFill>
              </a:rPr>
              <a:t>Adaptations to slow down the sinking</a:t>
            </a:r>
            <a:endParaRPr sz="2800">
              <a:solidFill>
                <a:srgbClr val="6C7373"/>
              </a:solidFill>
            </a:endParaRPr>
          </a:p>
          <a:p>
            <a:pPr indent="-406400" lvl="0" marL="457200" rtl="0" algn="l">
              <a:spcBef>
                <a:spcPts val="0"/>
              </a:spcBef>
              <a:spcAft>
                <a:spcPts val="0"/>
              </a:spcAft>
              <a:buClr>
                <a:srgbClr val="6C7373"/>
              </a:buClr>
              <a:buSzPts val="2800"/>
              <a:buChar char="•"/>
            </a:pPr>
            <a:r>
              <a:rPr lang="en-US" sz="2800">
                <a:solidFill>
                  <a:srgbClr val="6C7373"/>
                </a:solidFill>
              </a:rPr>
              <a:t>Reference for other sinking countries</a:t>
            </a:r>
            <a:endParaRPr sz="2800">
              <a:solidFill>
                <a:srgbClr val="6C7373"/>
              </a:solidFill>
            </a:endParaRPr>
          </a:p>
          <a:p>
            <a:pPr indent="-406400" lvl="0" marL="457200" rtl="0" algn="l">
              <a:spcBef>
                <a:spcPts val="0"/>
              </a:spcBef>
              <a:spcAft>
                <a:spcPts val="0"/>
              </a:spcAft>
              <a:buClr>
                <a:srgbClr val="6C7373"/>
              </a:buClr>
              <a:buSzPts val="2800"/>
              <a:buChar char="•"/>
            </a:pPr>
            <a:r>
              <a:rPr lang="en-US" sz="2800">
                <a:solidFill>
                  <a:srgbClr val="6C7373"/>
                </a:solidFill>
              </a:rPr>
              <a:t>Advocating for actions to mitigate global warming</a:t>
            </a:r>
            <a:endParaRPr sz="2800">
              <a:solidFill>
                <a:srgbClr val="6C7373"/>
              </a:solidFill>
            </a:endParaRPr>
          </a:p>
          <a:p>
            <a:pPr indent="0" lvl="0" marL="0" rtl="0" algn="l">
              <a:spcBef>
                <a:spcPts val="0"/>
              </a:spcBef>
              <a:spcAft>
                <a:spcPts val="0"/>
              </a:spcAft>
              <a:buNone/>
            </a:pPr>
            <a:r>
              <a:t/>
            </a:r>
            <a:endParaRPr sz="2800">
              <a:solidFill>
                <a:srgbClr val="6C7373"/>
              </a:solidFill>
            </a:endParaRPr>
          </a:p>
          <a:p>
            <a:pPr indent="0" lvl="0" marL="0" rtl="0" algn="l">
              <a:spcBef>
                <a:spcPts val="0"/>
              </a:spcBef>
              <a:spcAft>
                <a:spcPts val="0"/>
              </a:spcAft>
              <a:buNone/>
            </a:pPr>
            <a:r>
              <a:rPr lang="en-US" sz="2800">
                <a:solidFill>
                  <a:srgbClr val="6C7373"/>
                </a:solidFill>
              </a:rPr>
              <a:t>Business Values:</a:t>
            </a:r>
            <a:endParaRPr sz="2800">
              <a:solidFill>
                <a:srgbClr val="6C7373"/>
              </a:solidFill>
            </a:endParaRPr>
          </a:p>
          <a:p>
            <a:pPr indent="-406400" lvl="0" marL="457200" rtl="0" algn="l">
              <a:spcBef>
                <a:spcPts val="0"/>
              </a:spcBef>
              <a:spcAft>
                <a:spcPts val="0"/>
              </a:spcAft>
              <a:buClr>
                <a:srgbClr val="6C7373"/>
              </a:buClr>
              <a:buSzPts val="2800"/>
              <a:buChar char="•"/>
            </a:pPr>
            <a:r>
              <a:rPr lang="en-US" sz="2800">
                <a:solidFill>
                  <a:srgbClr val="6C7373"/>
                </a:solidFill>
              </a:rPr>
              <a:t>Markets of the other countries</a:t>
            </a:r>
            <a:endParaRPr sz="2800">
              <a:solidFill>
                <a:srgbClr val="6C7373"/>
              </a:solidFill>
            </a:endParaRPr>
          </a:p>
          <a:p>
            <a:pPr indent="-406400" lvl="0" marL="457200" rtl="0" algn="l">
              <a:spcBef>
                <a:spcPts val="0"/>
              </a:spcBef>
              <a:spcAft>
                <a:spcPts val="0"/>
              </a:spcAft>
              <a:buClr>
                <a:srgbClr val="6C7373"/>
              </a:buClr>
              <a:buSzPts val="2800"/>
              <a:buChar char="•"/>
            </a:pPr>
            <a:r>
              <a:rPr lang="en-US" sz="2800">
                <a:solidFill>
                  <a:srgbClr val="6C7373"/>
                </a:solidFill>
              </a:rPr>
              <a:t>Innovations in renewable energy</a:t>
            </a:r>
            <a:endParaRPr sz="2800">
              <a:solidFill>
                <a:srgbClr val="6C7373"/>
              </a:solidFill>
            </a:endParaRPr>
          </a:p>
          <a:p>
            <a:pPr indent="-406400" lvl="0" marL="457200" rtl="0" algn="l">
              <a:spcBef>
                <a:spcPts val="0"/>
              </a:spcBef>
              <a:spcAft>
                <a:spcPts val="0"/>
              </a:spcAft>
              <a:buClr>
                <a:srgbClr val="6C7373"/>
              </a:buClr>
              <a:buSzPts val="2800"/>
              <a:buChar char="•"/>
            </a:pPr>
            <a:r>
              <a:rPr lang="en-US" sz="2800">
                <a:solidFill>
                  <a:srgbClr val="6C7373"/>
                </a:solidFill>
              </a:rPr>
              <a:t>Global support and financial aid</a:t>
            </a:r>
            <a:endParaRPr sz="2800">
              <a:solidFill>
                <a:srgbClr val="6C7373"/>
              </a:solidFill>
            </a:endParaRPr>
          </a:p>
          <a:p>
            <a:pPr indent="-406400" lvl="0" marL="457200" rtl="0" algn="l">
              <a:spcBef>
                <a:spcPts val="0"/>
              </a:spcBef>
              <a:spcAft>
                <a:spcPts val="0"/>
              </a:spcAft>
              <a:buClr>
                <a:srgbClr val="6C7373"/>
              </a:buClr>
              <a:buSzPts val="2800"/>
              <a:buChar char="•"/>
            </a:pPr>
            <a:r>
              <a:rPr lang="en-US" sz="2800">
                <a:solidFill>
                  <a:srgbClr val="6C7373"/>
                </a:solidFill>
              </a:rPr>
              <a:t>Reference for other sinking island countries</a:t>
            </a:r>
            <a:endParaRPr sz="2800">
              <a:solidFill>
                <a:srgbClr val="6C7373"/>
              </a:solidFill>
            </a:endParaRPr>
          </a:p>
          <a:p>
            <a:pPr indent="0" lvl="0" marL="0" rtl="0" algn="l">
              <a:spcBef>
                <a:spcPts val="0"/>
              </a:spcBef>
              <a:spcAft>
                <a:spcPts val="0"/>
              </a:spcAft>
              <a:buNone/>
            </a:pPr>
            <a:r>
              <a:t/>
            </a:r>
            <a:endParaRPr sz="2800">
              <a:solidFill>
                <a:srgbClr val="6C7373"/>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22a95f32f9_1_36"/>
          <p:cNvSpPr txBox="1"/>
          <p:nvPr>
            <p:ph type="title"/>
          </p:nvPr>
        </p:nvSpPr>
        <p:spPr>
          <a:xfrm>
            <a:off x="622937" y="437444"/>
            <a:ext cx="9650100" cy="98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6C7373"/>
              </a:buClr>
              <a:buSzPts val="3600"/>
              <a:buFont typeface="Times New Roman"/>
              <a:buNone/>
            </a:pPr>
            <a:r>
              <a:rPr b="1" lang="en-US"/>
              <a:t>MLM:</a:t>
            </a:r>
            <a:r>
              <a:rPr lang="en-US"/>
              <a:t> </a:t>
            </a:r>
            <a:r>
              <a:rPr lang="en-US"/>
              <a:t>ML0: Data Cleaning</a:t>
            </a:r>
            <a:endParaRPr/>
          </a:p>
        </p:txBody>
      </p:sp>
      <p:pic>
        <p:nvPicPr>
          <p:cNvPr id="80" name="Google Shape;80;g222a95f32f9_1_36"/>
          <p:cNvPicPr preferRelativeResize="0"/>
          <p:nvPr/>
        </p:nvPicPr>
        <p:blipFill>
          <a:blip r:embed="rId3">
            <a:alphaModFix/>
          </a:blip>
          <a:stretch>
            <a:fillRect/>
          </a:stretch>
        </p:blipFill>
        <p:spPr>
          <a:xfrm>
            <a:off x="1073950" y="1312778"/>
            <a:ext cx="9856000" cy="49355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22a95f32f9_1_73"/>
          <p:cNvSpPr txBox="1"/>
          <p:nvPr>
            <p:ph type="title"/>
          </p:nvPr>
        </p:nvSpPr>
        <p:spPr>
          <a:xfrm>
            <a:off x="622937" y="437444"/>
            <a:ext cx="9650100" cy="98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6C7373"/>
              </a:buClr>
              <a:buSzPts val="3600"/>
              <a:buFont typeface="Times New Roman"/>
              <a:buNone/>
            </a:pPr>
            <a:r>
              <a:rPr b="1" lang="en-US"/>
              <a:t>MLM:</a:t>
            </a:r>
            <a:r>
              <a:rPr lang="en-US"/>
              <a:t> </a:t>
            </a:r>
            <a:r>
              <a:rPr lang="en-US"/>
              <a:t>ML1: Kalman Filter - 1 </a:t>
            </a:r>
            <a:endParaRPr/>
          </a:p>
        </p:txBody>
      </p:sp>
      <p:pic>
        <p:nvPicPr>
          <p:cNvPr id="86" name="Google Shape;86;g222a95f32f9_1_73"/>
          <p:cNvPicPr preferRelativeResize="0"/>
          <p:nvPr/>
        </p:nvPicPr>
        <p:blipFill>
          <a:blip r:embed="rId3">
            <a:alphaModFix/>
          </a:blip>
          <a:stretch>
            <a:fillRect/>
          </a:stretch>
        </p:blipFill>
        <p:spPr>
          <a:xfrm>
            <a:off x="2274613" y="1312777"/>
            <a:ext cx="7642779" cy="52880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22a95f32f9_1_79"/>
          <p:cNvSpPr txBox="1"/>
          <p:nvPr>
            <p:ph type="title"/>
          </p:nvPr>
        </p:nvSpPr>
        <p:spPr>
          <a:xfrm>
            <a:off x="622937" y="437444"/>
            <a:ext cx="9650100" cy="98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6C7373"/>
              </a:buClr>
              <a:buSzPts val="3600"/>
              <a:buFont typeface="Times New Roman"/>
              <a:buNone/>
            </a:pPr>
            <a:r>
              <a:rPr b="1" lang="en-US"/>
              <a:t>MLM:</a:t>
            </a:r>
            <a:r>
              <a:rPr lang="en-US"/>
              <a:t> ML1: Kalman Filter -2</a:t>
            </a:r>
            <a:endParaRPr/>
          </a:p>
        </p:txBody>
      </p:sp>
      <p:pic>
        <p:nvPicPr>
          <p:cNvPr id="92" name="Google Shape;92;g222a95f32f9_1_79"/>
          <p:cNvPicPr preferRelativeResize="0"/>
          <p:nvPr/>
        </p:nvPicPr>
        <p:blipFill>
          <a:blip r:embed="rId3">
            <a:alphaModFix/>
          </a:blip>
          <a:stretch>
            <a:fillRect/>
          </a:stretch>
        </p:blipFill>
        <p:spPr>
          <a:xfrm>
            <a:off x="607450" y="2124431"/>
            <a:ext cx="10977100" cy="26091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22a95f32f9_1_86"/>
          <p:cNvSpPr txBox="1"/>
          <p:nvPr>
            <p:ph type="title"/>
          </p:nvPr>
        </p:nvSpPr>
        <p:spPr>
          <a:xfrm>
            <a:off x="622937" y="437444"/>
            <a:ext cx="9650100" cy="98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6C7373"/>
              </a:buClr>
              <a:buSzPts val="3600"/>
              <a:buFont typeface="Times New Roman"/>
              <a:buNone/>
            </a:pPr>
            <a:r>
              <a:rPr b="1" lang="en-US"/>
              <a:t>MLM:</a:t>
            </a:r>
            <a:r>
              <a:rPr lang="en-US"/>
              <a:t> </a:t>
            </a:r>
            <a:r>
              <a:rPr lang="en-US"/>
              <a:t>ML2: ADF Test</a:t>
            </a:r>
            <a:endParaRPr/>
          </a:p>
        </p:txBody>
      </p:sp>
      <p:pic>
        <p:nvPicPr>
          <p:cNvPr id="98" name="Google Shape;98;g222a95f32f9_1_86"/>
          <p:cNvPicPr preferRelativeResize="0"/>
          <p:nvPr/>
        </p:nvPicPr>
        <p:blipFill>
          <a:blip r:embed="rId3">
            <a:alphaModFix/>
          </a:blip>
          <a:stretch>
            <a:fillRect/>
          </a:stretch>
        </p:blipFill>
        <p:spPr>
          <a:xfrm>
            <a:off x="1306550" y="1417553"/>
            <a:ext cx="8282851" cy="48165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22a95f32f9_1_93"/>
          <p:cNvSpPr txBox="1"/>
          <p:nvPr>
            <p:ph type="title"/>
          </p:nvPr>
        </p:nvSpPr>
        <p:spPr>
          <a:xfrm>
            <a:off x="622937" y="437444"/>
            <a:ext cx="9650100" cy="98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6C7373"/>
              </a:buClr>
              <a:buSzPts val="3600"/>
              <a:buFont typeface="Times New Roman"/>
              <a:buNone/>
            </a:pPr>
            <a:r>
              <a:rPr b="1" lang="en-US"/>
              <a:t>MLM:</a:t>
            </a:r>
            <a:r>
              <a:rPr lang="en-US"/>
              <a:t> ML3: Loess Model</a:t>
            </a:r>
            <a:endParaRPr/>
          </a:p>
        </p:txBody>
      </p:sp>
      <p:pic>
        <p:nvPicPr>
          <p:cNvPr id="104" name="Google Shape;104;g222a95f32f9_1_93"/>
          <p:cNvPicPr preferRelativeResize="0"/>
          <p:nvPr/>
        </p:nvPicPr>
        <p:blipFill>
          <a:blip r:embed="rId3">
            <a:alphaModFix/>
          </a:blip>
          <a:stretch>
            <a:fillRect/>
          </a:stretch>
        </p:blipFill>
        <p:spPr>
          <a:xfrm>
            <a:off x="632575" y="1527108"/>
            <a:ext cx="10926850" cy="4152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22a95f32f9_1_68"/>
          <p:cNvSpPr txBox="1"/>
          <p:nvPr>
            <p:ph type="title"/>
          </p:nvPr>
        </p:nvSpPr>
        <p:spPr>
          <a:xfrm>
            <a:off x="622937" y="437444"/>
            <a:ext cx="9650100" cy="98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6C7373"/>
              </a:buClr>
              <a:buSzPts val="3600"/>
              <a:buFont typeface="Times New Roman"/>
              <a:buNone/>
            </a:pPr>
            <a:r>
              <a:rPr b="1" lang="en-US"/>
              <a:t>MLM:</a:t>
            </a:r>
            <a:r>
              <a:rPr lang="en-US"/>
              <a:t> </a:t>
            </a:r>
            <a:r>
              <a:rPr lang="en-US"/>
              <a:t>ML4: STL Decomposition Model - 1</a:t>
            </a:r>
            <a:endParaRPr/>
          </a:p>
        </p:txBody>
      </p:sp>
      <p:pic>
        <p:nvPicPr>
          <p:cNvPr id="110" name="Google Shape;110;g222a95f32f9_1_68"/>
          <p:cNvPicPr preferRelativeResize="0"/>
          <p:nvPr/>
        </p:nvPicPr>
        <p:blipFill>
          <a:blip r:embed="rId3">
            <a:alphaModFix/>
          </a:blip>
          <a:stretch>
            <a:fillRect/>
          </a:stretch>
        </p:blipFill>
        <p:spPr>
          <a:xfrm>
            <a:off x="1374000" y="1417553"/>
            <a:ext cx="8337263" cy="5288050"/>
          </a:xfrm>
          <a:prstGeom prst="rect">
            <a:avLst/>
          </a:prstGeom>
          <a:noFill/>
          <a:ln>
            <a:noFill/>
          </a:ln>
        </p:spPr>
      </p:pic>
      <p:pic>
        <p:nvPicPr>
          <p:cNvPr id="111" name="Google Shape;111;g222a95f32f9_1_68"/>
          <p:cNvPicPr preferRelativeResize="0"/>
          <p:nvPr/>
        </p:nvPicPr>
        <p:blipFill>
          <a:blip r:embed="rId4">
            <a:alphaModFix/>
          </a:blip>
          <a:stretch>
            <a:fillRect/>
          </a:stretch>
        </p:blipFill>
        <p:spPr>
          <a:xfrm>
            <a:off x="3905775" y="1417550"/>
            <a:ext cx="1387750" cy="413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2013-07-09T17:46:55Z</dcterms:created>
  <dc:creator>default</dc:creator>
</cp:coreProperties>
</file>