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332" r:id="rId2"/>
    <p:sldId id="542" r:id="rId3"/>
    <p:sldId id="712" r:id="rId4"/>
    <p:sldId id="728" r:id="rId5"/>
    <p:sldId id="681" r:id="rId6"/>
    <p:sldId id="732" r:id="rId7"/>
    <p:sldId id="733" r:id="rId8"/>
    <p:sldId id="734" r:id="rId9"/>
    <p:sldId id="692" r:id="rId10"/>
    <p:sldId id="706" r:id="rId11"/>
    <p:sldId id="719" r:id="rId12"/>
    <p:sldId id="690" r:id="rId13"/>
    <p:sldId id="731" r:id="rId14"/>
    <p:sldId id="683" r:id="rId15"/>
    <p:sldId id="671" r:id="rId16"/>
    <p:sldId id="673" r:id="rId17"/>
    <p:sldId id="674" r:id="rId18"/>
    <p:sldId id="675" r:id="rId19"/>
    <p:sldId id="710" r:id="rId20"/>
    <p:sldId id="676" r:id="rId21"/>
    <p:sldId id="677" r:id="rId22"/>
    <p:sldId id="684" r:id="rId23"/>
    <p:sldId id="591" r:id="rId24"/>
    <p:sldId id="592" r:id="rId25"/>
    <p:sldId id="720" r:id="rId26"/>
    <p:sldId id="593" r:id="rId27"/>
    <p:sldId id="594" r:id="rId28"/>
    <p:sldId id="595" r:id="rId29"/>
    <p:sldId id="730" r:id="rId30"/>
    <p:sldId id="685" r:id="rId31"/>
    <p:sldId id="596" r:id="rId32"/>
    <p:sldId id="597" r:id="rId33"/>
    <p:sldId id="645" r:id="rId34"/>
    <p:sldId id="599" r:id="rId35"/>
    <p:sldId id="602" r:id="rId36"/>
    <p:sldId id="600" r:id="rId37"/>
    <p:sldId id="601" r:id="rId38"/>
    <p:sldId id="727" r:id="rId39"/>
    <p:sldId id="648" r:id="rId40"/>
    <p:sldId id="686" r:id="rId41"/>
    <p:sldId id="606" r:id="rId42"/>
    <p:sldId id="721" r:id="rId43"/>
    <p:sldId id="607" r:id="rId44"/>
    <p:sldId id="722" r:id="rId45"/>
    <p:sldId id="723" r:id="rId46"/>
    <p:sldId id="649" r:id="rId47"/>
    <p:sldId id="687" r:id="rId48"/>
  </p:sldIdLst>
  <p:sldSz cx="9144000" cy="6858000" type="screen4x3"/>
  <p:notesSz cx="7302500" cy="9586913"/>
  <p:custDataLst>
    <p:tags r:id="rId5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DF1C5"/>
    <a:srgbClr val="F1C7C7"/>
    <a:srgbClr val="E0E0E0"/>
    <a:srgbClr val="A8E799"/>
    <a:srgbClr val="E0F4E3"/>
    <a:srgbClr val="E3E4E6"/>
    <a:srgbClr val="FFFF99"/>
    <a:srgbClr val="FF9999"/>
    <a:srgbClr val="EFBFBF"/>
    <a:srgbClr val="C5F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38F97-33FA-4F81-B666-A41EEA7E4014}" v="206" dt="2020-09-03T13:39:21.3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58" autoAdjust="0"/>
    <p:restoredTop sz="95481" autoAdjust="0"/>
  </p:normalViewPr>
  <p:slideViewPr>
    <p:cSldViewPr snapToObjects="1">
      <p:cViewPr varScale="1">
        <p:scale>
          <a:sx n="119" d="100"/>
          <a:sy n="119" d="100"/>
        </p:scale>
        <p:origin x="480" y="63"/>
      </p:cViewPr>
      <p:guideLst>
        <p:guide orient="horz" pos="2160"/>
        <p:guide pos="2880"/>
      </p:guideLst>
    </p:cSldViewPr>
  </p:slideViewPr>
  <p:outlineViewPr>
    <p:cViewPr>
      <p:scale>
        <a:sx n="33" d="100"/>
        <a:sy n="33" d="100"/>
      </p:scale>
      <p:origin x="0" y="-3576"/>
    </p:cViewPr>
  </p:outlineViewPr>
  <p:notesTextViewPr>
    <p:cViewPr>
      <p:scale>
        <a:sx n="100" d="100"/>
        <a:sy n="100" d="100"/>
      </p:scale>
      <p:origin x="0" y="0"/>
    </p:cViewPr>
  </p:notesTextViewPr>
  <p:sorterViewPr>
    <p:cViewPr>
      <p:scale>
        <a:sx n="66" d="100"/>
        <a:sy n="66" d="100"/>
      </p:scale>
      <p:origin x="0" y="2464"/>
    </p:cViewPr>
  </p:sorterViewPr>
  <p:notesViewPr>
    <p:cSldViewPr snapToObjects="1">
      <p:cViewPr varScale="1">
        <p:scale>
          <a:sx n="70" d="100"/>
          <a:sy n="70" d="100"/>
        </p:scale>
        <p:origin x="-2384" y="-120"/>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 Gibbons" userId="f619c6e5d38ed7a7" providerId="LiveId" clId="{1BA38F97-33FA-4F81-B666-A41EEA7E4014}"/>
    <pc:docChg chg="custSel addSld delSld modSld">
      <pc:chgData name="Phil Gibbons" userId="f619c6e5d38ed7a7" providerId="LiveId" clId="{1BA38F97-33FA-4F81-B666-A41EEA7E4014}" dt="2020-09-03T14:11:35.077" v="267" actId="20577"/>
      <pc:docMkLst>
        <pc:docMk/>
      </pc:docMkLst>
      <pc:sldChg chg="add modTransition">
        <pc:chgData name="Phil Gibbons" userId="f619c6e5d38ed7a7" providerId="LiveId" clId="{1BA38F97-33FA-4F81-B666-A41EEA7E4014}" dt="2020-09-03T13:20:12.418" v="0"/>
        <pc:sldMkLst>
          <pc:docMk/>
          <pc:sldMk cId="4042517480" sldId="332"/>
        </pc:sldMkLst>
      </pc:sldChg>
      <pc:sldChg chg="modSp mod">
        <pc:chgData name="Phil Gibbons" userId="f619c6e5d38ed7a7" providerId="LiveId" clId="{1BA38F97-33FA-4F81-B666-A41EEA7E4014}" dt="2020-09-03T13:20:25.552" v="9" actId="14100"/>
        <pc:sldMkLst>
          <pc:docMk/>
          <pc:sldMk cId="0" sldId="542"/>
        </pc:sldMkLst>
        <pc:spChg chg="mod">
          <ac:chgData name="Phil Gibbons" userId="f619c6e5d38ed7a7" providerId="LiveId" clId="{1BA38F97-33FA-4F81-B666-A41EEA7E4014}" dt="2020-09-03T13:20:25.552" v="9" actId="14100"/>
          <ac:spMkLst>
            <pc:docMk/>
            <pc:sldMk cId="0" sldId="542"/>
            <ac:spMk id="9218" creationId="{00000000-0000-0000-0000-000000000000}"/>
          </ac:spMkLst>
        </pc:spChg>
      </pc:sldChg>
      <pc:sldChg chg="modSp mod">
        <pc:chgData name="Phil Gibbons" userId="f619c6e5d38ed7a7" providerId="LiveId" clId="{1BA38F97-33FA-4F81-B666-A41EEA7E4014}" dt="2020-09-03T14:11:35.077" v="267" actId="20577"/>
        <pc:sldMkLst>
          <pc:docMk/>
          <pc:sldMk cId="286730891" sldId="712"/>
        </pc:sldMkLst>
        <pc:spChg chg="mod">
          <ac:chgData name="Phil Gibbons" userId="f619c6e5d38ed7a7" providerId="LiveId" clId="{1BA38F97-33FA-4F81-B666-A41EEA7E4014}" dt="2020-09-03T14:11:35.077" v="267" actId="20577"/>
          <ac:spMkLst>
            <pc:docMk/>
            <pc:sldMk cId="286730891" sldId="712"/>
            <ac:spMk id="3" creationId="{00000000-0000-0000-0000-000000000000}"/>
          </ac:spMkLst>
        </pc:spChg>
      </pc:sldChg>
      <pc:sldChg chg="modSp mod">
        <pc:chgData name="Phil Gibbons" userId="f619c6e5d38ed7a7" providerId="LiveId" clId="{1BA38F97-33FA-4F81-B666-A41EEA7E4014}" dt="2020-09-03T14:10:18.853" v="210" actId="21"/>
        <pc:sldMkLst>
          <pc:docMk/>
          <pc:sldMk cId="605752683" sldId="728"/>
        </pc:sldMkLst>
        <pc:spChg chg="mod">
          <ac:chgData name="Phil Gibbons" userId="f619c6e5d38ed7a7" providerId="LiveId" clId="{1BA38F97-33FA-4F81-B666-A41EEA7E4014}" dt="2020-09-03T14:10:18.853" v="210" actId="21"/>
          <ac:spMkLst>
            <pc:docMk/>
            <pc:sldMk cId="605752683" sldId="728"/>
            <ac:spMk id="50180" creationId="{00000000-0000-0000-0000-000000000000}"/>
          </ac:spMkLst>
        </pc:spChg>
      </pc:sldChg>
      <pc:sldChg chg="del">
        <pc:chgData name="Phil Gibbons" userId="f619c6e5d38ed7a7" providerId="LiveId" clId="{1BA38F97-33FA-4F81-B666-A41EEA7E4014}" dt="2020-09-03T13:20:14.939" v="1" actId="47"/>
        <pc:sldMkLst>
          <pc:docMk/>
          <pc:sldMk cId="1962066259" sldId="729"/>
        </pc:sldMkLst>
      </pc:sldChg>
      <pc:sldChg chg="modSp mod">
        <pc:chgData name="Phil Gibbons" userId="f619c6e5d38ed7a7" providerId="LiveId" clId="{1BA38F97-33FA-4F81-B666-A41EEA7E4014}" dt="2020-09-03T13:42:51.332" v="39"/>
        <pc:sldMkLst>
          <pc:docMk/>
          <pc:sldMk cId="1233805520" sldId="730"/>
        </pc:sldMkLst>
        <pc:spChg chg="mod">
          <ac:chgData name="Phil Gibbons" userId="f619c6e5d38ed7a7" providerId="LiveId" clId="{1BA38F97-33FA-4F81-B666-A41EEA7E4014}" dt="2020-09-03T13:42:51.332" v="39"/>
          <ac:spMkLst>
            <pc:docMk/>
            <pc:sldMk cId="1233805520" sldId="730"/>
            <ac:spMk id="7" creationId="{00000000-0000-0000-0000-000000000000}"/>
          </ac:spMkLst>
        </pc:spChg>
      </pc:sldChg>
    </pc:docChg>
  </pc:docChgLst>
  <pc:docChgLst>
    <pc:chgData name="Brandon Lucia" userId="124997_tp_dropbox" providerId="OAuth2" clId="{1E2925BB-6569-1D4D-860B-A2B3F218AD97}"/>
    <pc:docChg chg="undo custSel modSld">
      <pc:chgData name="Brandon Lucia" userId="124997_tp_dropbox" providerId="OAuth2" clId="{1E2925BB-6569-1D4D-860B-A2B3F218AD97}" dt="2020-09-03T01:14:13.099" v="139" actId="20577"/>
      <pc:docMkLst>
        <pc:docMk/>
      </pc:docMkLst>
      <pc:sldChg chg="modSp">
        <pc:chgData name="Brandon Lucia" userId="124997_tp_dropbox" providerId="OAuth2" clId="{1E2925BB-6569-1D4D-860B-A2B3F218AD97}" dt="2020-09-03T01:09:22.612" v="23" actId="20577"/>
        <pc:sldMkLst>
          <pc:docMk/>
          <pc:sldMk cId="0" sldId="542"/>
        </pc:sldMkLst>
        <pc:spChg chg="mod">
          <ac:chgData name="Brandon Lucia" userId="124997_tp_dropbox" providerId="OAuth2" clId="{1E2925BB-6569-1D4D-860B-A2B3F218AD97}" dt="2020-09-03T01:09:22.612" v="23" actId="20577"/>
          <ac:spMkLst>
            <pc:docMk/>
            <pc:sldMk cId="0" sldId="542"/>
            <ac:spMk id="9218" creationId="{00000000-0000-0000-0000-000000000000}"/>
          </ac:spMkLst>
        </pc:spChg>
      </pc:sldChg>
      <pc:sldChg chg="modSp">
        <pc:chgData name="Brandon Lucia" userId="124997_tp_dropbox" providerId="OAuth2" clId="{1E2925BB-6569-1D4D-860B-A2B3F218AD97}" dt="2020-09-03T01:13:53.314" v="110" actId="20577"/>
        <pc:sldMkLst>
          <pc:docMk/>
          <pc:sldMk cId="286730891" sldId="712"/>
        </pc:sldMkLst>
        <pc:spChg chg="mod">
          <ac:chgData name="Brandon Lucia" userId="124997_tp_dropbox" providerId="OAuth2" clId="{1E2925BB-6569-1D4D-860B-A2B3F218AD97}" dt="2020-09-03T01:13:53.314" v="110" actId="20577"/>
          <ac:spMkLst>
            <pc:docMk/>
            <pc:sldMk cId="286730891" sldId="712"/>
            <ac:spMk id="3" creationId="{00000000-0000-0000-0000-000000000000}"/>
          </ac:spMkLst>
        </pc:spChg>
      </pc:sldChg>
      <pc:sldChg chg="modSp">
        <pc:chgData name="Brandon Lucia" userId="124997_tp_dropbox" providerId="OAuth2" clId="{1E2925BB-6569-1D4D-860B-A2B3F218AD97}" dt="2020-09-03T01:14:13.099" v="139" actId="20577"/>
        <pc:sldMkLst>
          <pc:docMk/>
          <pc:sldMk cId="605752683" sldId="728"/>
        </pc:sldMkLst>
        <pc:spChg chg="mod">
          <ac:chgData name="Brandon Lucia" userId="124997_tp_dropbox" providerId="OAuth2" clId="{1E2925BB-6569-1D4D-860B-A2B3F218AD97}" dt="2020-09-03T01:14:13.099" v="139" actId="20577"/>
          <ac:spMkLst>
            <pc:docMk/>
            <pc:sldMk cId="605752683" sldId="728"/>
            <ac:spMk id="5018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22115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35257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263650" y="725488"/>
            <a:ext cx="4776788" cy="3582987"/>
          </a:xfrm>
          <a:ln/>
        </p:spPr>
      </p:sp>
      <p:sp>
        <p:nvSpPr>
          <p:cNvPr id="5325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263650" y="725488"/>
            <a:ext cx="4776788" cy="3582987"/>
          </a:xfrm>
          <a:ln/>
        </p:spPr>
      </p:sp>
      <p:sp>
        <p:nvSpPr>
          <p:cNvPr id="55299"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1263650" y="725488"/>
            <a:ext cx="4776788" cy="3582987"/>
          </a:xfrm>
          <a:ln/>
        </p:spPr>
      </p:sp>
      <p:sp>
        <p:nvSpPr>
          <p:cNvPr id="56323"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3650" y="725488"/>
            <a:ext cx="4776788" cy="3582987"/>
          </a:xfrm>
          <a:ln/>
        </p:spPr>
      </p:sp>
      <p:sp>
        <p:nvSpPr>
          <p:cNvPr id="5734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29</a:t>
            </a:fld>
            <a:endParaRPr lang="en-US"/>
          </a:p>
        </p:txBody>
      </p:sp>
    </p:spTree>
    <p:extLst>
      <p:ext uri="{BB962C8B-B14F-4D97-AF65-F5344CB8AC3E}">
        <p14:creationId xmlns:p14="http://schemas.microsoft.com/office/powerpoint/2010/main" val="171624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a:t>
            </a:fld>
            <a:endParaRPr lang="en-US"/>
          </a:p>
        </p:txBody>
      </p:sp>
    </p:spTree>
    <p:extLst>
      <p:ext uri="{BB962C8B-B14F-4D97-AF65-F5344CB8AC3E}">
        <p14:creationId xmlns:p14="http://schemas.microsoft.com/office/powerpoint/2010/main" val="2753156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63650" y="725488"/>
            <a:ext cx="4776788" cy="3582987"/>
          </a:xfrm>
          <a:ln/>
        </p:spPr>
      </p:sp>
      <p:sp>
        <p:nvSpPr>
          <p:cNvPr id="5837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263650" y="725488"/>
            <a:ext cx="4776788" cy="3582987"/>
          </a:xfrm>
          <a:ln/>
        </p:spPr>
      </p:sp>
      <p:sp>
        <p:nvSpPr>
          <p:cNvPr id="5939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63650" y="725488"/>
            <a:ext cx="4776788" cy="3582987"/>
          </a:xfrm>
          <a:ln/>
        </p:spPr>
      </p:sp>
      <p:sp>
        <p:nvSpPr>
          <p:cNvPr id="61443"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63650" y="725488"/>
            <a:ext cx="4776788" cy="3582987"/>
          </a:xfrm>
          <a:ln/>
        </p:spPr>
      </p:sp>
      <p:sp>
        <p:nvSpPr>
          <p:cNvPr id="6451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63650" y="725488"/>
            <a:ext cx="4776788" cy="3582987"/>
          </a:xfrm>
          <a:ln/>
        </p:spPr>
      </p:sp>
      <p:sp>
        <p:nvSpPr>
          <p:cNvPr id="62467"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63650" y="725488"/>
            <a:ext cx="4776788" cy="3582987"/>
          </a:xfrm>
          <a:ln/>
        </p:spPr>
      </p:sp>
      <p:sp>
        <p:nvSpPr>
          <p:cNvPr id="6349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63650" y="725488"/>
            <a:ext cx="4776788" cy="3582987"/>
          </a:xfrm>
          <a:ln/>
        </p:spPr>
      </p:sp>
      <p:sp>
        <p:nvSpPr>
          <p:cNvPr id="70659" name="Rectangle 3"/>
          <p:cNvSpPr>
            <a:spLocks noGrp="1" noChangeArrowheads="1"/>
          </p:cNvSpPr>
          <p:nvPr>
            <p:ph type="body" idx="1"/>
          </p:nvPr>
        </p:nvSpPr>
        <p:spPr>
          <a:xfrm>
            <a:off x="973033" y="4555686"/>
            <a:ext cx="5356434" cy="4313160"/>
          </a:xfrm>
          <a:noFill/>
          <a:ln w="9525"/>
        </p:spPr>
        <p:txBody>
          <a:bodyPr/>
          <a:lstStyle/>
          <a:p>
            <a:endParaRPr lang="en-US"/>
          </a:p>
        </p:txBody>
      </p:sp>
    </p:spTree>
    <p:extLst>
      <p:ext uri="{BB962C8B-B14F-4D97-AF65-F5344CB8AC3E}">
        <p14:creationId xmlns:p14="http://schemas.microsoft.com/office/powerpoint/2010/main" val="1974479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263650" y="725488"/>
            <a:ext cx="4776788" cy="3582987"/>
          </a:xfrm>
          <a:ln/>
        </p:spPr>
      </p:sp>
      <p:sp>
        <p:nvSpPr>
          <p:cNvPr id="6963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3650" y="725488"/>
            <a:ext cx="4776788" cy="3582987"/>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263650" y="725488"/>
            <a:ext cx="4776788" cy="3582987"/>
          </a:xfrm>
          <a:ln/>
        </p:spPr>
      </p:sp>
      <p:sp>
        <p:nvSpPr>
          <p:cNvPr id="54275"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5166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action of turning a hand crank would cause all interlocked gears within the mechanism to rotate, resulting in the simultaneous calculation of the position of the Sun and Moon, the moon phase, eclipse, and calendar cycles, and perhaps the locations of planets. Designed and constructed by Greek scientists and has been variously dated to about 87 BC,</a:t>
            </a:r>
            <a:r>
              <a:rPr lang="en-US" baseline="0" dirty="0"/>
              <a:t> </a:t>
            </a:r>
            <a:r>
              <a:rPr lang="en-US" dirty="0"/>
              <a:t>or between 150 and 100 BC, or to 205 BC.</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7</a:t>
            </a:fld>
            <a:endParaRPr lang="en-US"/>
          </a:p>
        </p:txBody>
      </p:sp>
    </p:spTree>
    <p:extLst>
      <p:ext uri="{BB962C8B-B14F-4D97-AF65-F5344CB8AC3E}">
        <p14:creationId xmlns:p14="http://schemas.microsoft.com/office/powerpoint/2010/main" val="224916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image classification task.  Paper</a:t>
            </a:r>
            <a:r>
              <a:rPr lang="en-US" baseline="0" dirty="0"/>
              <a:t> reported 4x energy improvement over a synthesized digital implementation.</a:t>
            </a:r>
            <a:endParaRPr lang="en-US" dirty="0"/>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8</a:t>
            </a:fld>
            <a:endParaRPr lang="en-US"/>
          </a:p>
        </p:txBody>
      </p:sp>
    </p:spTree>
    <p:extLst>
      <p:ext uri="{BB962C8B-B14F-4D97-AF65-F5344CB8AC3E}">
        <p14:creationId xmlns:p14="http://schemas.microsoft.com/office/powerpoint/2010/main" val="1758056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11</a:t>
            </a:fld>
            <a:endParaRPr lang="en-US"/>
          </a:p>
        </p:txBody>
      </p:sp>
    </p:spTree>
    <p:extLst>
      <p:ext uri="{BB962C8B-B14F-4D97-AF65-F5344CB8AC3E}">
        <p14:creationId xmlns:p14="http://schemas.microsoft.com/office/powerpoint/2010/main" val="53434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10.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anvas.cmu.edu/courses/17808"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utolab.andrew.cmu.edu/courses/15213-f16"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cathyf@cs.cmu.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marwidom@cs.cmu.edu"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292" y="1295400"/>
            <a:ext cx="9093416" cy="4724400"/>
          </a:xfrm>
        </p:spPr>
      </p:pic>
      <p:sp>
        <p:nvSpPr>
          <p:cNvPr id="3" name="TextBox 2">
            <a:extLst>
              <a:ext uri="{FF2B5EF4-FFF2-40B4-BE49-F238E27FC236}">
                <a16:creationId xmlns:a16="http://schemas.microsoft.com/office/drawing/2014/main" id="{EFB87060-9CA1-44CC-939E-8B0D1195A2FF}"/>
              </a:ext>
            </a:extLst>
          </p:cNvPr>
          <p:cNvSpPr txBox="1"/>
          <p:nvPr/>
        </p:nvSpPr>
        <p:spPr>
          <a:xfrm>
            <a:off x="4231075" y="4648200"/>
            <a:ext cx="894796" cy="369332"/>
          </a:xfrm>
          <a:prstGeom prst="rect">
            <a:avLst/>
          </a:prstGeom>
          <a:noFill/>
        </p:spPr>
        <p:txBody>
          <a:bodyPr wrap="none" rtlCol="0">
            <a:spAutoFit/>
          </a:bodyPr>
          <a:lstStyle/>
          <a:p>
            <a:r>
              <a:rPr lang="en-US" sz="1800" b="1" dirty="0">
                <a:solidFill>
                  <a:schemeClr val="bg1">
                    <a:lumMod val="75000"/>
                  </a:schemeClr>
                </a:solidFill>
                <a:effectLst>
                  <a:outerShdw blurRad="38100" dist="38100" dir="2700000" algn="tl">
                    <a:srgbClr val="000000">
                      <a:alpha val="43137"/>
                    </a:srgbClr>
                  </a:outerShdw>
                </a:effectLst>
                <a:latin typeface="Gill Sans MT" panose="020B0502020104020203" pitchFamily="34" charset="0"/>
              </a:rPr>
              <a:t>14-513</a:t>
            </a:r>
          </a:p>
        </p:txBody>
      </p:sp>
      <p:sp>
        <p:nvSpPr>
          <p:cNvPr id="5" name="TextBox 4">
            <a:extLst>
              <a:ext uri="{FF2B5EF4-FFF2-40B4-BE49-F238E27FC236}">
                <a16:creationId xmlns:a16="http://schemas.microsoft.com/office/drawing/2014/main" id="{ADFE2BDB-EFF5-4A0C-917F-CE029070F9C4}"/>
              </a:ext>
            </a:extLst>
          </p:cNvPr>
          <p:cNvSpPr txBox="1"/>
          <p:nvPr/>
        </p:nvSpPr>
        <p:spPr>
          <a:xfrm>
            <a:off x="6705600" y="4709756"/>
            <a:ext cx="611066" cy="338554"/>
          </a:xfrm>
          <a:prstGeom prst="rect">
            <a:avLst/>
          </a:prstGeom>
          <a:noFill/>
        </p:spPr>
        <p:txBody>
          <a:bodyPr wrap="none" rtlCol="0">
            <a:spAutoFit/>
          </a:bodyPr>
          <a:lstStyle/>
          <a:p>
            <a:r>
              <a:rPr lang="en-US" sz="1600" b="1" dirty="0">
                <a:solidFill>
                  <a:schemeClr val="bg1">
                    <a:lumMod val="75000"/>
                  </a:schemeClr>
                </a:solidFill>
                <a:effectLst>
                  <a:outerShdw blurRad="38100" dist="38100" dir="2700000" algn="tl">
                    <a:srgbClr val="000000">
                      <a:alpha val="43137"/>
                    </a:srgbClr>
                  </a:outerShdw>
                </a:effectLst>
                <a:latin typeface="Gill Sans MT Condensed" panose="020B0506020104020203" pitchFamily="34" charset="0"/>
              </a:rPr>
              <a:t>18-613</a:t>
            </a:r>
          </a:p>
        </p:txBody>
      </p:sp>
    </p:spTree>
    <p:extLst>
      <p:ext uri="{BB962C8B-B14F-4D97-AF65-F5344CB8AC3E}">
        <p14:creationId xmlns:p14="http://schemas.microsoft.com/office/powerpoint/2010/main" val="4042517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dirty="0"/>
              <a:t>For example, can count in binary</a:t>
            </a:r>
          </a:p>
        </p:txBody>
      </p:sp>
      <p:sp>
        <p:nvSpPr>
          <p:cNvPr id="9243" name="Rectangle 27"/>
          <p:cNvSpPr>
            <a:spLocks noGrp="1" noChangeArrowheads="1"/>
          </p:cNvSpPr>
          <p:nvPr>
            <p:ph type="body" idx="1"/>
          </p:nvPr>
        </p:nvSpPr>
        <p:spPr/>
        <p:txBody>
          <a:bodyPr/>
          <a:lstStyle/>
          <a:p>
            <a:r>
              <a:rPr lang="en-US" dirty="0"/>
              <a:t>Base 2 Number Representation</a:t>
            </a:r>
          </a:p>
          <a:p>
            <a:pPr lvl="1"/>
            <a:r>
              <a:rPr lang="en-US" dirty="0"/>
              <a:t>Represent 15213</a:t>
            </a:r>
            <a:r>
              <a:rPr lang="en-US" baseline="-25000" dirty="0"/>
              <a:t>10</a:t>
            </a:r>
            <a:r>
              <a:rPr lang="en-US" dirty="0"/>
              <a:t> as 11101101101101</a:t>
            </a:r>
            <a:r>
              <a:rPr lang="en-US" baseline="-25000" dirty="0"/>
              <a:t>2</a:t>
            </a:r>
          </a:p>
          <a:p>
            <a:pPr lvl="1"/>
            <a:r>
              <a:rPr lang="en-US" dirty="0"/>
              <a:t>Represent 1.20</a:t>
            </a:r>
            <a:r>
              <a:rPr lang="en-US" baseline="-25000" dirty="0"/>
              <a:t>10</a:t>
            </a:r>
            <a:r>
              <a:rPr lang="en-US" dirty="0"/>
              <a:t> as 1.0011001100110011[0011]…</a:t>
            </a:r>
            <a:r>
              <a:rPr lang="en-US" baseline="-25000" dirty="0"/>
              <a:t>2</a:t>
            </a:r>
          </a:p>
          <a:p>
            <a:pPr lvl="1"/>
            <a:r>
              <a:rPr lang="en-US" dirty="0"/>
              <a:t>Represent 1.5213 X 10</a:t>
            </a:r>
            <a:r>
              <a:rPr lang="en-US" baseline="30000" dirty="0"/>
              <a:t>4</a:t>
            </a:r>
            <a:r>
              <a:rPr lang="en-US" dirty="0"/>
              <a:t>  as 1.1101101101101</a:t>
            </a:r>
            <a:r>
              <a:rPr lang="en-US" baseline="-25000" dirty="0"/>
              <a:t>2</a:t>
            </a:r>
            <a:r>
              <a:rPr lang="en-US" dirty="0"/>
              <a:t> X 2</a:t>
            </a:r>
            <a:r>
              <a:rPr lang="en-US" baseline="30000" dirty="0"/>
              <a:t>13</a:t>
            </a:r>
          </a:p>
        </p:txBody>
      </p:sp>
    </p:spTree>
    <p:extLst>
      <p:ext uri="{BB962C8B-B14F-4D97-AF65-F5344CB8AC3E}">
        <p14:creationId xmlns:p14="http://schemas.microsoft.com/office/powerpoint/2010/main" val="426493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title"/>
          </p:nvPr>
        </p:nvSpPr>
        <p:spPr/>
        <p:txBody>
          <a:bodyPr/>
          <a:lstStyle/>
          <a:p>
            <a:pPr marL="119063" indent="-119063" eaLnBrk="1" hangingPunct="1"/>
            <a:r>
              <a:rPr lang="en-US"/>
              <a:t>Encoding Byte Values</a:t>
            </a:r>
          </a:p>
        </p:txBody>
      </p:sp>
      <p:sp>
        <p:nvSpPr>
          <p:cNvPr id="43013" name="Rectangle 4"/>
          <p:cNvSpPr>
            <a:spLocks noGrp="1" noChangeArrowheads="1"/>
          </p:cNvSpPr>
          <p:nvPr>
            <p:ph idx="1"/>
          </p:nvPr>
        </p:nvSpPr>
        <p:spPr>
          <a:xfrm>
            <a:off x="396875" y="1362075"/>
            <a:ext cx="5479181" cy="3751061"/>
          </a:xfrm>
        </p:spPr>
        <p:txBody>
          <a:bodyPr/>
          <a:lstStyle/>
          <a:p>
            <a:pPr eaLnBrk="1" hangingPunct="1"/>
            <a:r>
              <a:rPr lang="en-US" dirty="0"/>
              <a:t>Byte = 8 bits</a:t>
            </a:r>
          </a:p>
          <a:p>
            <a:pPr marL="552450" lvl="1" eaLnBrk="1" hangingPunct="1"/>
            <a:r>
              <a:rPr lang="en-US" dirty="0"/>
              <a:t>Binary 00000000</a:t>
            </a:r>
            <a:r>
              <a:rPr lang="en-US" baseline="-6000" dirty="0"/>
              <a:t>2</a:t>
            </a:r>
            <a:r>
              <a:rPr lang="en-US" dirty="0"/>
              <a:t> to 11111111</a:t>
            </a:r>
            <a:r>
              <a:rPr lang="en-US" baseline="-6000" dirty="0"/>
              <a:t>2</a:t>
            </a:r>
            <a:endParaRPr lang="en-US" dirty="0"/>
          </a:p>
          <a:p>
            <a:pPr marL="552450" lvl="1" eaLnBrk="1" hangingPunct="1"/>
            <a:r>
              <a:rPr lang="en-US" dirty="0"/>
              <a:t>Decimal: 0</a:t>
            </a:r>
            <a:r>
              <a:rPr lang="en-US" baseline="-6000" dirty="0"/>
              <a:t>10</a:t>
            </a:r>
            <a:r>
              <a:rPr lang="en-US" dirty="0"/>
              <a:t> to 255</a:t>
            </a:r>
            <a:r>
              <a:rPr lang="en-US" baseline="-6000" dirty="0"/>
              <a:t>10</a:t>
            </a:r>
            <a:endParaRPr lang="en-US" dirty="0"/>
          </a:p>
          <a:p>
            <a:pPr marL="552450" lvl="1" eaLnBrk="1" hangingPunct="1"/>
            <a:r>
              <a:rPr lang="en-US" dirty="0"/>
              <a:t>Hexadecimal 00</a:t>
            </a:r>
            <a:r>
              <a:rPr lang="en-US" baseline="-6000" dirty="0"/>
              <a:t>16</a:t>
            </a:r>
            <a:r>
              <a:rPr lang="en-US" dirty="0"/>
              <a:t> to FF</a:t>
            </a:r>
            <a:r>
              <a:rPr lang="en-US" baseline="-6000" dirty="0"/>
              <a:t>16</a:t>
            </a:r>
            <a:endParaRPr lang="en-US" dirty="0"/>
          </a:p>
          <a:p>
            <a:pPr marL="838200" lvl="2" eaLnBrk="1" hangingPunct="1"/>
            <a:r>
              <a:rPr lang="en-US" dirty="0"/>
              <a:t>Base 16 number representation</a:t>
            </a:r>
          </a:p>
          <a:p>
            <a:pPr marL="838200" lvl="2" eaLnBrk="1" hangingPunct="1"/>
            <a:r>
              <a:rPr lang="en-US" dirty="0"/>
              <a:t>Use characters ‘0’ to ‘9’ and ‘A’ to ‘F’</a:t>
            </a:r>
          </a:p>
          <a:p>
            <a:pPr marL="838200" lvl="2" eaLnBrk="1" hangingPunct="1"/>
            <a:r>
              <a:rPr lang="en-US" dirty="0"/>
              <a:t>Write FA1D37B</a:t>
            </a:r>
            <a:r>
              <a:rPr lang="en-US" baseline="-6000" dirty="0"/>
              <a:t>16</a:t>
            </a:r>
            <a:r>
              <a:rPr lang="en-US" dirty="0"/>
              <a:t> in C as</a:t>
            </a:r>
          </a:p>
          <a:p>
            <a:pPr marL="1295400" lvl="3"/>
            <a:r>
              <a:rPr lang="en-US" dirty="0"/>
              <a:t>0xFA1D37B</a:t>
            </a:r>
          </a:p>
          <a:p>
            <a:pPr marL="1295400" lvl="3"/>
            <a:r>
              <a:rPr lang="en-US" dirty="0"/>
              <a:t>0xfa1d37b </a:t>
            </a:r>
          </a:p>
          <a:p>
            <a:pPr marL="1181100" lvl="3" eaLnBrk="1" hangingPunct="1">
              <a:buNone/>
            </a:pPr>
            <a:endParaRPr lang="en-US" dirty="0"/>
          </a:p>
        </p:txBody>
      </p:sp>
      <p:grpSp>
        <p:nvGrpSpPr>
          <p:cNvPr id="2" name="Group 5"/>
          <p:cNvGrpSpPr>
            <a:grpSpLocks/>
          </p:cNvGrpSpPr>
          <p:nvPr/>
        </p:nvGrpSpPr>
        <p:grpSpPr bwMode="auto">
          <a:xfrm>
            <a:off x="6608762" y="522086"/>
            <a:ext cx="1851025" cy="4591050"/>
            <a:chOff x="0" y="0"/>
            <a:chExt cx="1166" cy="2891"/>
          </a:xfrm>
        </p:grpSpPr>
        <p:grpSp>
          <p:nvGrpSpPr>
            <p:cNvPr id="3" name="Group 6"/>
            <p:cNvGrpSpPr>
              <a:grpSpLocks/>
            </p:cNvGrpSpPr>
            <p:nvPr/>
          </p:nvGrpSpPr>
          <p:grpSpPr bwMode="auto">
            <a:xfrm>
              <a:off x="0" y="507"/>
              <a:ext cx="1104" cy="2384"/>
              <a:chOff x="0" y="0"/>
              <a:chExt cx="1104" cy="2384"/>
            </a:xfrm>
          </p:grpSpPr>
          <p:grpSp>
            <p:nvGrpSpPr>
              <p:cNvPr id="4" name="Group 7"/>
              <p:cNvGrpSpPr>
                <a:grpSpLocks/>
              </p:cNvGrpSpPr>
              <p:nvPr/>
            </p:nvGrpSpPr>
            <p:grpSpPr bwMode="auto">
              <a:xfrm>
                <a:off x="0" y="0"/>
                <a:ext cx="288" cy="224"/>
                <a:chOff x="0" y="0"/>
                <a:chExt cx="288" cy="224"/>
              </a:xfrm>
            </p:grpSpPr>
            <p:sp>
              <p:nvSpPr>
                <p:cNvPr id="4316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5" name="Group 10"/>
              <p:cNvGrpSpPr>
                <a:grpSpLocks/>
              </p:cNvGrpSpPr>
              <p:nvPr/>
            </p:nvGrpSpPr>
            <p:grpSpPr bwMode="auto">
              <a:xfrm>
                <a:off x="288" y="0"/>
                <a:ext cx="288" cy="224"/>
                <a:chOff x="0" y="0"/>
                <a:chExt cx="288" cy="224"/>
              </a:xfrm>
            </p:grpSpPr>
            <p:sp>
              <p:nvSpPr>
                <p:cNvPr id="4315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6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6" name="Group 13"/>
              <p:cNvGrpSpPr>
                <a:grpSpLocks/>
              </p:cNvGrpSpPr>
              <p:nvPr/>
            </p:nvGrpSpPr>
            <p:grpSpPr bwMode="auto">
              <a:xfrm>
                <a:off x="576" y="0"/>
                <a:ext cx="528" cy="224"/>
                <a:chOff x="0" y="0"/>
                <a:chExt cx="528" cy="224"/>
              </a:xfrm>
            </p:grpSpPr>
            <p:sp>
              <p:nvSpPr>
                <p:cNvPr id="4315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7" name="Group 16"/>
              <p:cNvGrpSpPr>
                <a:grpSpLocks/>
              </p:cNvGrpSpPr>
              <p:nvPr/>
            </p:nvGrpSpPr>
            <p:grpSpPr bwMode="auto">
              <a:xfrm>
                <a:off x="0" y="144"/>
                <a:ext cx="288" cy="224"/>
                <a:chOff x="0" y="0"/>
                <a:chExt cx="288" cy="224"/>
              </a:xfrm>
            </p:grpSpPr>
            <p:sp>
              <p:nvSpPr>
                <p:cNvPr id="4315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8" name="Group 19"/>
              <p:cNvGrpSpPr>
                <a:grpSpLocks/>
              </p:cNvGrpSpPr>
              <p:nvPr/>
            </p:nvGrpSpPr>
            <p:grpSpPr bwMode="auto">
              <a:xfrm>
                <a:off x="288" y="144"/>
                <a:ext cx="288" cy="224"/>
                <a:chOff x="0" y="0"/>
                <a:chExt cx="288" cy="224"/>
              </a:xfrm>
            </p:grpSpPr>
            <p:sp>
              <p:nvSpPr>
                <p:cNvPr id="4315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9" name="Group 22"/>
              <p:cNvGrpSpPr>
                <a:grpSpLocks/>
              </p:cNvGrpSpPr>
              <p:nvPr/>
            </p:nvGrpSpPr>
            <p:grpSpPr bwMode="auto">
              <a:xfrm>
                <a:off x="576" y="144"/>
                <a:ext cx="528" cy="224"/>
                <a:chOff x="0" y="0"/>
                <a:chExt cx="528" cy="224"/>
              </a:xfrm>
            </p:grpSpPr>
            <p:sp>
              <p:nvSpPr>
                <p:cNvPr id="4315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0" name="Group 25"/>
              <p:cNvGrpSpPr>
                <a:grpSpLocks/>
              </p:cNvGrpSpPr>
              <p:nvPr/>
            </p:nvGrpSpPr>
            <p:grpSpPr bwMode="auto">
              <a:xfrm>
                <a:off x="0" y="288"/>
                <a:ext cx="288" cy="224"/>
                <a:chOff x="0" y="0"/>
                <a:chExt cx="288" cy="224"/>
              </a:xfrm>
            </p:grpSpPr>
            <p:sp>
              <p:nvSpPr>
                <p:cNvPr id="4314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5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1" name="Group 28"/>
              <p:cNvGrpSpPr>
                <a:grpSpLocks/>
              </p:cNvGrpSpPr>
              <p:nvPr/>
            </p:nvGrpSpPr>
            <p:grpSpPr bwMode="auto">
              <a:xfrm>
                <a:off x="288" y="288"/>
                <a:ext cx="288" cy="224"/>
                <a:chOff x="0" y="0"/>
                <a:chExt cx="288" cy="224"/>
              </a:xfrm>
            </p:grpSpPr>
            <p:sp>
              <p:nvSpPr>
                <p:cNvPr id="4314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2" name="Group 31"/>
              <p:cNvGrpSpPr>
                <a:grpSpLocks/>
              </p:cNvGrpSpPr>
              <p:nvPr/>
            </p:nvGrpSpPr>
            <p:grpSpPr bwMode="auto">
              <a:xfrm>
                <a:off x="576" y="288"/>
                <a:ext cx="528" cy="224"/>
                <a:chOff x="0" y="0"/>
                <a:chExt cx="528" cy="224"/>
              </a:xfrm>
            </p:grpSpPr>
            <p:sp>
              <p:nvSpPr>
                <p:cNvPr id="4314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3" name="Group 34"/>
              <p:cNvGrpSpPr>
                <a:grpSpLocks/>
              </p:cNvGrpSpPr>
              <p:nvPr/>
            </p:nvGrpSpPr>
            <p:grpSpPr bwMode="auto">
              <a:xfrm>
                <a:off x="0" y="432"/>
                <a:ext cx="288" cy="224"/>
                <a:chOff x="0" y="0"/>
                <a:chExt cx="288" cy="224"/>
              </a:xfrm>
            </p:grpSpPr>
            <p:sp>
              <p:nvSpPr>
                <p:cNvPr id="4314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4" name="Group 37"/>
              <p:cNvGrpSpPr>
                <a:grpSpLocks/>
              </p:cNvGrpSpPr>
              <p:nvPr/>
            </p:nvGrpSpPr>
            <p:grpSpPr bwMode="auto">
              <a:xfrm>
                <a:off x="288" y="432"/>
                <a:ext cx="288" cy="224"/>
                <a:chOff x="0" y="0"/>
                <a:chExt cx="288" cy="224"/>
              </a:xfrm>
            </p:grpSpPr>
            <p:sp>
              <p:nvSpPr>
                <p:cNvPr id="4314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5" name="Group 40"/>
              <p:cNvGrpSpPr>
                <a:grpSpLocks/>
              </p:cNvGrpSpPr>
              <p:nvPr/>
            </p:nvGrpSpPr>
            <p:grpSpPr bwMode="auto">
              <a:xfrm>
                <a:off x="576" y="432"/>
                <a:ext cx="528" cy="224"/>
                <a:chOff x="0" y="0"/>
                <a:chExt cx="528" cy="224"/>
              </a:xfrm>
            </p:grpSpPr>
            <p:sp>
              <p:nvSpPr>
                <p:cNvPr id="4313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4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16" name="Group 43"/>
              <p:cNvGrpSpPr>
                <a:grpSpLocks/>
              </p:cNvGrpSpPr>
              <p:nvPr/>
            </p:nvGrpSpPr>
            <p:grpSpPr bwMode="auto">
              <a:xfrm>
                <a:off x="0" y="576"/>
                <a:ext cx="288" cy="224"/>
                <a:chOff x="0" y="0"/>
                <a:chExt cx="288" cy="224"/>
              </a:xfrm>
            </p:grpSpPr>
            <p:sp>
              <p:nvSpPr>
                <p:cNvPr id="4313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7" name="Group 46"/>
              <p:cNvGrpSpPr>
                <a:grpSpLocks/>
              </p:cNvGrpSpPr>
              <p:nvPr/>
            </p:nvGrpSpPr>
            <p:grpSpPr bwMode="auto">
              <a:xfrm>
                <a:off x="288" y="576"/>
                <a:ext cx="288" cy="224"/>
                <a:chOff x="0" y="0"/>
                <a:chExt cx="288" cy="224"/>
              </a:xfrm>
            </p:grpSpPr>
            <p:sp>
              <p:nvSpPr>
                <p:cNvPr id="4313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18" name="Group 49"/>
              <p:cNvGrpSpPr>
                <a:grpSpLocks/>
              </p:cNvGrpSpPr>
              <p:nvPr/>
            </p:nvGrpSpPr>
            <p:grpSpPr bwMode="auto">
              <a:xfrm>
                <a:off x="576" y="576"/>
                <a:ext cx="528" cy="224"/>
                <a:chOff x="0" y="0"/>
                <a:chExt cx="528" cy="224"/>
              </a:xfrm>
            </p:grpSpPr>
            <p:sp>
              <p:nvSpPr>
                <p:cNvPr id="4313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19" name="Group 52"/>
              <p:cNvGrpSpPr>
                <a:grpSpLocks/>
              </p:cNvGrpSpPr>
              <p:nvPr/>
            </p:nvGrpSpPr>
            <p:grpSpPr bwMode="auto">
              <a:xfrm>
                <a:off x="0" y="720"/>
                <a:ext cx="288" cy="224"/>
                <a:chOff x="0" y="0"/>
                <a:chExt cx="288" cy="224"/>
              </a:xfrm>
            </p:grpSpPr>
            <p:sp>
              <p:nvSpPr>
                <p:cNvPr id="4313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0" name="Group 55"/>
              <p:cNvGrpSpPr>
                <a:grpSpLocks/>
              </p:cNvGrpSpPr>
              <p:nvPr/>
            </p:nvGrpSpPr>
            <p:grpSpPr bwMode="auto">
              <a:xfrm>
                <a:off x="288" y="720"/>
                <a:ext cx="288" cy="224"/>
                <a:chOff x="0" y="0"/>
                <a:chExt cx="288" cy="224"/>
              </a:xfrm>
            </p:grpSpPr>
            <p:sp>
              <p:nvSpPr>
                <p:cNvPr id="4312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3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1" name="Group 58"/>
              <p:cNvGrpSpPr>
                <a:grpSpLocks/>
              </p:cNvGrpSpPr>
              <p:nvPr/>
            </p:nvGrpSpPr>
            <p:grpSpPr bwMode="auto">
              <a:xfrm>
                <a:off x="576" y="720"/>
                <a:ext cx="528" cy="224"/>
                <a:chOff x="0" y="0"/>
                <a:chExt cx="528" cy="224"/>
              </a:xfrm>
            </p:grpSpPr>
            <p:sp>
              <p:nvSpPr>
                <p:cNvPr id="4312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2" name="Group 61"/>
              <p:cNvGrpSpPr>
                <a:grpSpLocks/>
              </p:cNvGrpSpPr>
              <p:nvPr/>
            </p:nvGrpSpPr>
            <p:grpSpPr bwMode="auto">
              <a:xfrm>
                <a:off x="0" y="864"/>
                <a:ext cx="288" cy="224"/>
                <a:chOff x="0" y="0"/>
                <a:chExt cx="288" cy="224"/>
              </a:xfrm>
            </p:grpSpPr>
            <p:sp>
              <p:nvSpPr>
                <p:cNvPr id="4312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3" name="Group 64"/>
              <p:cNvGrpSpPr>
                <a:grpSpLocks/>
              </p:cNvGrpSpPr>
              <p:nvPr/>
            </p:nvGrpSpPr>
            <p:grpSpPr bwMode="auto">
              <a:xfrm>
                <a:off x="288" y="864"/>
                <a:ext cx="288" cy="224"/>
                <a:chOff x="0" y="0"/>
                <a:chExt cx="288" cy="224"/>
              </a:xfrm>
            </p:grpSpPr>
            <p:sp>
              <p:nvSpPr>
                <p:cNvPr id="4312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4" name="Group 67"/>
              <p:cNvGrpSpPr>
                <a:grpSpLocks/>
              </p:cNvGrpSpPr>
              <p:nvPr/>
            </p:nvGrpSpPr>
            <p:grpSpPr bwMode="auto">
              <a:xfrm>
                <a:off x="576" y="864"/>
                <a:ext cx="528" cy="224"/>
                <a:chOff x="0" y="0"/>
                <a:chExt cx="528" cy="224"/>
              </a:xfrm>
            </p:grpSpPr>
            <p:sp>
              <p:nvSpPr>
                <p:cNvPr id="4312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25" name="Group 70"/>
              <p:cNvGrpSpPr>
                <a:grpSpLocks/>
              </p:cNvGrpSpPr>
              <p:nvPr/>
            </p:nvGrpSpPr>
            <p:grpSpPr bwMode="auto">
              <a:xfrm>
                <a:off x="0" y="1008"/>
                <a:ext cx="288" cy="224"/>
                <a:chOff x="0" y="0"/>
                <a:chExt cx="288" cy="224"/>
              </a:xfrm>
            </p:grpSpPr>
            <p:sp>
              <p:nvSpPr>
                <p:cNvPr id="4311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2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6" name="Group 73"/>
              <p:cNvGrpSpPr>
                <a:grpSpLocks/>
              </p:cNvGrpSpPr>
              <p:nvPr/>
            </p:nvGrpSpPr>
            <p:grpSpPr bwMode="auto">
              <a:xfrm>
                <a:off x="288" y="1008"/>
                <a:ext cx="288" cy="224"/>
                <a:chOff x="0" y="0"/>
                <a:chExt cx="288" cy="224"/>
              </a:xfrm>
            </p:grpSpPr>
            <p:sp>
              <p:nvSpPr>
                <p:cNvPr id="4311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27" name="Group 76"/>
              <p:cNvGrpSpPr>
                <a:grpSpLocks/>
              </p:cNvGrpSpPr>
              <p:nvPr/>
            </p:nvGrpSpPr>
            <p:grpSpPr bwMode="auto">
              <a:xfrm>
                <a:off x="576" y="1008"/>
                <a:ext cx="528" cy="224"/>
                <a:chOff x="0" y="0"/>
                <a:chExt cx="528" cy="224"/>
              </a:xfrm>
            </p:grpSpPr>
            <p:sp>
              <p:nvSpPr>
                <p:cNvPr id="4311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28" name="Group 79"/>
              <p:cNvGrpSpPr>
                <a:grpSpLocks/>
              </p:cNvGrpSpPr>
              <p:nvPr/>
            </p:nvGrpSpPr>
            <p:grpSpPr bwMode="auto">
              <a:xfrm>
                <a:off x="0" y="1152"/>
                <a:ext cx="288" cy="224"/>
                <a:chOff x="0" y="0"/>
                <a:chExt cx="288" cy="224"/>
              </a:xfrm>
            </p:grpSpPr>
            <p:sp>
              <p:nvSpPr>
                <p:cNvPr id="4311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29" name="Group 82"/>
              <p:cNvGrpSpPr>
                <a:grpSpLocks/>
              </p:cNvGrpSpPr>
              <p:nvPr/>
            </p:nvGrpSpPr>
            <p:grpSpPr bwMode="auto">
              <a:xfrm>
                <a:off x="288" y="1152"/>
                <a:ext cx="288" cy="224"/>
                <a:chOff x="0" y="0"/>
                <a:chExt cx="288" cy="224"/>
              </a:xfrm>
            </p:grpSpPr>
            <p:sp>
              <p:nvSpPr>
                <p:cNvPr id="4311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0" name="Group 85"/>
              <p:cNvGrpSpPr>
                <a:grpSpLocks/>
              </p:cNvGrpSpPr>
              <p:nvPr/>
            </p:nvGrpSpPr>
            <p:grpSpPr bwMode="auto">
              <a:xfrm>
                <a:off x="576" y="1152"/>
                <a:ext cx="528" cy="224"/>
                <a:chOff x="0" y="0"/>
                <a:chExt cx="528" cy="224"/>
              </a:xfrm>
            </p:grpSpPr>
            <p:sp>
              <p:nvSpPr>
                <p:cNvPr id="4310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1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1" name="Group 88"/>
              <p:cNvGrpSpPr>
                <a:grpSpLocks/>
              </p:cNvGrpSpPr>
              <p:nvPr/>
            </p:nvGrpSpPr>
            <p:grpSpPr bwMode="auto">
              <a:xfrm>
                <a:off x="0" y="1296"/>
                <a:ext cx="288" cy="224"/>
                <a:chOff x="0" y="0"/>
                <a:chExt cx="288" cy="224"/>
              </a:xfrm>
            </p:grpSpPr>
            <p:sp>
              <p:nvSpPr>
                <p:cNvPr id="4310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8" name="Group 91"/>
              <p:cNvGrpSpPr>
                <a:grpSpLocks/>
              </p:cNvGrpSpPr>
              <p:nvPr/>
            </p:nvGrpSpPr>
            <p:grpSpPr bwMode="auto">
              <a:xfrm>
                <a:off x="288" y="1296"/>
                <a:ext cx="288" cy="224"/>
                <a:chOff x="0" y="0"/>
                <a:chExt cx="288" cy="224"/>
              </a:xfrm>
            </p:grpSpPr>
            <p:sp>
              <p:nvSpPr>
                <p:cNvPr id="4310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43009" name="Group 94"/>
              <p:cNvGrpSpPr>
                <a:grpSpLocks/>
              </p:cNvGrpSpPr>
              <p:nvPr/>
            </p:nvGrpSpPr>
            <p:grpSpPr bwMode="auto">
              <a:xfrm>
                <a:off x="576" y="1296"/>
                <a:ext cx="528" cy="224"/>
                <a:chOff x="0" y="0"/>
                <a:chExt cx="528" cy="224"/>
              </a:xfrm>
            </p:grpSpPr>
            <p:sp>
              <p:nvSpPr>
                <p:cNvPr id="4310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43014" name="Group 97"/>
              <p:cNvGrpSpPr>
                <a:grpSpLocks/>
              </p:cNvGrpSpPr>
              <p:nvPr/>
            </p:nvGrpSpPr>
            <p:grpSpPr bwMode="auto">
              <a:xfrm>
                <a:off x="0" y="1440"/>
                <a:ext cx="288" cy="224"/>
                <a:chOff x="0" y="0"/>
                <a:chExt cx="288" cy="224"/>
              </a:xfrm>
            </p:grpSpPr>
            <p:sp>
              <p:nvSpPr>
                <p:cNvPr id="4310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3015" name="Group 100"/>
              <p:cNvGrpSpPr>
                <a:grpSpLocks/>
              </p:cNvGrpSpPr>
              <p:nvPr/>
            </p:nvGrpSpPr>
            <p:grpSpPr bwMode="auto">
              <a:xfrm>
                <a:off x="288" y="1440"/>
                <a:ext cx="288" cy="224"/>
                <a:chOff x="0" y="0"/>
                <a:chExt cx="288" cy="224"/>
              </a:xfrm>
            </p:grpSpPr>
            <p:sp>
              <p:nvSpPr>
                <p:cNvPr id="4309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10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3019" name="Group 103"/>
              <p:cNvGrpSpPr>
                <a:grpSpLocks/>
              </p:cNvGrpSpPr>
              <p:nvPr/>
            </p:nvGrpSpPr>
            <p:grpSpPr bwMode="auto">
              <a:xfrm>
                <a:off x="576" y="1440"/>
                <a:ext cx="528" cy="224"/>
                <a:chOff x="0" y="0"/>
                <a:chExt cx="528" cy="224"/>
              </a:xfrm>
            </p:grpSpPr>
            <p:sp>
              <p:nvSpPr>
                <p:cNvPr id="4309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3020" name="Group 106"/>
              <p:cNvGrpSpPr>
                <a:grpSpLocks/>
              </p:cNvGrpSpPr>
              <p:nvPr/>
            </p:nvGrpSpPr>
            <p:grpSpPr bwMode="auto">
              <a:xfrm>
                <a:off x="0" y="1584"/>
                <a:ext cx="288" cy="224"/>
                <a:chOff x="0" y="0"/>
                <a:chExt cx="288" cy="224"/>
              </a:xfrm>
            </p:grpSpPr>
            <p:sp>
              <p:nvSpPr>
                <p:cNvPr id="4309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021" name="Group 109"/>
              <p:cNvGrpSpPr>
                <a:grpSpLocks/>
              </p:cNvGrpSpPr>
              <p:nvPr/>
            </p:nvGrpSpPr>
            <p:grpSpPr bwMode="auto">
              <a:xfrm>
                <a:off x="288" y="1584"/>
                <a:ext cx="288" cy="224"/>
                <a:chOff x="0" y="0"/>
                <a:chExt cx="288" cy="224"/>
              </a:xfrm>
            </p:grpSpPr>
            <p:sp>
              <p:nvSpPr>
                <p:cNvPr id="4309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3022" name="Group 112"/>
              <p:cNvGrpSpPr>
                <a:grpSpLocks/>
              </p:cNvGrpSpPr>
              <p:nvPr/>
            </p:nvGrpSpPr>
            <p:grpSpPr bwMode="auto">
              <a:xfrm>
                <a:off x="576" y="1584"/>
                <a:ext cx="528" cy="224"/>
                <a:chOff x="0" y="0"/>
                <a:chExt cx="528" cy="224"/>
              </a:xfrm>
            </p:grpSpPr>
            <p:sp>
              <p:nvSpPr>
                <p:cNvPr id="4309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3023" name="Group 115"/>
              <p:cNvGrpSpPr>
                <a:grpSpLocks/>
              </p:cNvGrpSpPr>
              <p:nvPr/>
            </p:nvGrpSpPr>
            <p:grpSpPr bwMode="auto">
              <a:xfrm>
                <a:off x="0" y="1728"/>
                <a:ext cx="288" cy="224"/>
                <a:chOff x="0" y="0"/>
                <a:chExt cx="288" cy="224"/>
              </a:xfrm>
            </p:grpSpPr>
            <p:sp>
              <p:nvSpPr>
                <p:cNvPr id="4308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9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C</a:t>
                  </a:r>
                </a:p>
              </p:txBody>
            </p:sp>
          </p:grpSp>
          <p:grpSp>
            <p:nvGrpSpPr>
              <p:cNvPr id="43024" name="Group 118"/>
              <p:cNvGrpSpPr>
                <a:grpSpLocks/>
              </p:cNvGrpSpPr>
              <p:nvPr/>
            </p:nvGrpSpPr>
            <p:grpSpPr bwMode="auto">
              <a:xfrm>
                <a:off x="288" y="1728"/>
                <a:ext cx="288" cy="224"/>
                <a:chOff x="0" y="0"/>
                <a:chExt cx="288" cy="224"/>
              </a:xfrm>
            </p:grpSpPr>
            <p:sp>
              <p:nvSpPr>
                <p:cNvPr id="4308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3025" name="Group 121"/>
              <p:cNvGrpSpPr>
                <a:grpSpLocks/>
              </p:cNvGrpSpPr>
              <p:nvPr/>
            </p:nvGrpSpPr>
            <p:grpSpPr bwMode="auto">
              <a:xfrm>
                <a:off x="576" y="1728"/>
                <a:ext cx="528" cy="224"/>
                <a:chOff x="0" y="0"/>
                <a:chExt cx="528" cy="224"/>
              </a:xfrm>
            </p:grpSpPr>
            <p:sp>
              <p:nvSpPr>
                <p:cNvPr id="4308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3026" name="Group 124"/>
              <p:cNvGrpSpPr>
                <a:grpSpLocks/>
              </p:cNvGrpSpPr>
              <p:nvPr/>
            </p:nvGrpSpPr>
            <p:grpSpPr bwMode="auto">
              <a:xfrm>
                <a:off x="0" y="1872"/>
                <a:ext cx="288" cy="224"/>
                <a:chOff x="0" y="0"/>
                <a:chExt cx="288" cy="224"/>
              </a:xfrm>
            </p:grpSpPr>
            <p:sp>
              <p:nvSpPr>
                <p:cNvPr id="4308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3027" name="Group 127"/>
              <p:cNvGrpSpPr>
                <a:grpSpLocks/>
              </p:cNvGrpSpPr>
              <p:nvPr/>
            </p:nvGrpSpPr>
            <p:grpSpPr bwMode="auto">
              <a:xfrm>
                <a:off x="288" y="1872"/>
                <a:ext cx="288" cy="224"/>
                <a:chOff x="0" y="0"/>
                <a:chExt cx="288" cy="224"/>
              </a:xfrm>
            </p:grpSpPr>
            <p:sp>
              <p:nvSpPr>
                <p:cNvPr id="4308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43028" name="Group 130"/>
              <p:cNvGrpSpPr>
                <a:grpSpLocks/>
              </p:cNvGrpSpPr>
              <p:nvPr/>
            </p:nvGrpSpPr>
            <p:grpSpPr bwMode="auto">
              <a:xfrm>
                <a:off x="576" y="1872"/>
                <a:ext cx="528" cy="224"/>
                <a:chOff x="0" y="0"/>
                <a:chExt cx="528" cy="224"/>
              </a:xfrm>
            </p:grpSpPr>
            <p:sp>
              <p:nvSpPr>
                <p:cNvPr id="4307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8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43029" name="Group 133"/>
              <p:cNvGrpSpPr>
                <a:grpSpLocks/>
              </p:cNvGrpSpPr>
              <p:nvPr/>
            </p:nvGrpSpPr>
            <p:grpSpPr bwMode="auto">
              <a:xfrm>
                <a:off x="0" y="2016"/>
                <a:ext cx="288" cy="224"/>
                <a:chOff x="0" y="0"/>
                <a:chExt cx="288" cy="224"/>
              </a:xfrm>
            </p:grpSpPr>
            <p:sp>
              <p:nvSpPr>
                <p:cNvPr id="4307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43030" name="Group 136"/>
              <p:cNvGrpSpPr>
                <a:grpSpLocks/>
              </p:cNvGrpSpPr>
              <p:nvPr/>
            </p:nvGrpSpPr>
            <p:grpSpPr bwMode="auto">
              <a:xfrm>
                <a:off x="288" y="2016"/>
                <a:ext cx="288" cy="224"/>
                <a:chOff x="0" y="0"/>
                <a:chExt cx="288" cy="224"/>
              </a:xfrm>
            </p:grpSpPr>
            <p:sp>
              <p:nvSpPr>
                <p:cNvPr id="4307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43031" name="Group 139"/>
              <p:cNvGrpSpPr>
                <a:grpSpLocks/>
              </p:cNvGrpSpPr>
              <p:nvPr/>
            </p:nvGrpSpPr>
            <p:grpSpPr bwMode="auto">
              <a:xfrm>
                <a:off x="576" y="2016"/>
                <a:ext cx="528" cy="224"/>
                <a:chOff x="0" y="0"/>
                <a:chExt cx="528" cy="224"/>
              </a:xfrm>
            </p:grpSpPr>
            <p:sp>
              <p:nvSpPr>
                <p:cNvPr id="4307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43032" name="Group 142"/>
              <p:cNvGrpSpPr>
                <a:grpSpLocks/>
              </p:cNvGrpSpPr>
              <p:nvPr/>
            </p:nvGrpSpPr>
            <p:grpSpPr bwMode="auto">
              <a:xfrm>
                <a:off x="0" y="2160"/>
                <a:ext cx="288" cy="224"/>
                <a:chOff x="0" y="0"/>
                <a:chExt cx="288" cy="224"/>
              </a:xfrm>
            </p:grpSpPr>
            <p:sp>
              <p:nvSpPr>
                <p:cNvPr id="4307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43033" name="Group 145"/>
              <p:cNvGrpSpPr>
                <a:grpSpLocks/>
              </p:cNvGrpSpPr>
              <p:nvPr/>
            </p:nvGrpSpPr>
            <p:grpSpPr bwMode="auto">
              <a:xfrm>
                <a:off x="288" y="2160"/>
                <a:ext cx="288" cy="224"/>
                <a:chOff x="0" y="0"/>
                <a:chExt cx="288" cy="224"/>
              </a:xfrm>
            </p:grpSpPr>
            <p:sp>
              <p:nvSpPr>
                <p:cNvPr id="4306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7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43034" name="Group 148"/>
              <p:cNvGrpSpPr>
                <a:grpSpLocks/>
              </p:cNvGrpSpPr>
              <p:nvPr/>
            </p:nvGrpSpPr>
            <p:grpSpPr bwMode="auto">
              <a:xfrm>
                <a:off x="576" y="2160"/>
                <a:ext cx="528" cy="224"/>
                <a:chOff x="0" y="0"/>
                <a:chExt cx="528" cy="224"/>
              </a:xfrm>
            </p:grpSpPr>
            <p:sp>
              <p:nvSpPr>
                <p:cNvPr id="4306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06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4301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4301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4301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
        <p:nvSpPr>
          <p:cNvPr id="43010" name="Rectangle 43009"/>
          <p:cNvSpPr/>
          <p:nvPr/>
        </p:nvSpPr>
        <p:spPr>
          <a:xfrm>
            <a:off x="1504994" y="5465514"/>
            <a:ext cx="4977645" cy="461665"/>
          </a:xfrm>
          <a:prstGeom prst="rect">
            <a:avLst/>
          </a:prstGeom>
        </p:spPr>
        <p:txBody>
          <a:bodyPr wrap="none">
            <a:spAutoFit/>
          </a:bodyPr>
          <a:lstStyle/>
          <a:p>
            <a:r>
              <a:rPr lang="en-US" dirty="0">
                <a:latin typeface="Courier New" pitchFamily="49" charset="0"/>
                <a:cs typeface="Courier New" pitchFamily="49" charset="0"/>
              </a:rPr>
              <a:t>15213: 0011 1011 0110 1101</a:t>
            </a:r>
            <a:endParaRPr lang="en-US" dirty="0"/>
          </a:p>
        </p:txBody>
      </p:sp>
      <p:sp>
        <p:nvSpPr>
          <p:cNvPr id="43011" name="Left Brace 43010"/>
          <p:cNvSpPr/>
          <p:nvPr/>
        </p:nvSpPr>
        <p:spPr bwMode="auto">
          <a:xfrm>
            <a:off x="3139304"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6" name="Left Brace 155"/>
          <p:cNvSpPr/>
          <p:nvPr/>
        </p:nvSpPr>
        <p:spPr bwMode="auto">
          <a:xfrm>
            <a:off x="4063176"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7" name="Left Brace 156"/>
          <p:cNvSpPr/>
          <p:nvPr/>
        </p:nvSpPr>
        <p:spPr bwMode="auto">
          <a:xfrm>
            <a:off x="4983882"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58" name="Left Brace 157"/>
          <p:cNvSpPr/>
          <p:nvPr/>
        </p:nvSpPr>
        <p:spPr bwMode="auto">
          <a:xfrm>
            <a:off x="5876056" y="5579416"/>
            <a:ext cx="176574" cy="610125"/>
          </a:xfrm>
          <a:prstGeom prst="leftBrace">
            <a:avLst/>
          </a:prstGeom>
          <a:noFill/>
          <a:ln w="25400" cap="flat" cmpd="sng" algn="ctr">
            <a:solidFill>
              <a:srgbClr val="CC000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160" name="Rectangle 159"/>
          <p:cNvSpPr/>
          <p:nvPr/>
        </p:nvSpPr>
        <p:spPr>
          <a:xfrm>
            <a:off x="3043085" y="6039428"/>
            <a:ext cx="369012" cy="461665"/>
          </a:xfrm>
          <a:prstGeom prst="rect">
            <a:avLst/>
          </a:prstGeom>
        </p:spPr>
        <p:txBody>
          <a:bodyPr wrap="none">
            <a:spAutoFit/>
          </a:bodyPr>
          <a:lstStyle/>
          <a:p>
            <a:r>
              <a:rPr lang="en-US" dirty="0">
                <a:latin typeface="Courier New" pitchFamily="49" charset="0"/>
                <a:cs typeface="Courier New" pitchFamily="49" charset="0"/>
              </a:rPr>
              <a:t>3</a:t>
            </a:r>
            <a:endParaRPr lang="en-US" dirty="0"/>
          </a:p>
        </p:txBody>
      </p:sp>
      <p:sp>
        <p:nvSpPr>
          <p:cNvPr id="161" name="Rectangle 160"/>
          <p:cNvSpPr/>
          <p:nvPr/>
        </p:nvSpPr>
        <p:spPr>
          <a:xfrm>
            <a:off x="3966957" y="6039428"/>
            <a:ext cx="369012" cy="461665"/>
          </a:xfrm>
          <a:prstGeom prst="rect">
            <a:avLst/>
          </a:prstGeom>
        </p:spPr>
        <p:txBody>
          <a:bodyPr wrap="none">
            <a:spAutoFit/>
          </a:bodyPr>
          <a:lstStyle/>
          <a:p>
            <a:r>
              <a:rPr lang="en-US" dirty="0">
                <a:latin typeface="Courier New" pitchFamily="49" charset="0"/>
                <a:cs typeface="Courier New" pitchFamily="49" charset="0"/>
              </a:rPr>
              <a:t>B</a:t>
            </a:r>
            <a:endParaRPr lang="en-US" dirty="0"/>
          </a:p>
        </p:txBody>
      </p:sp>
      <p:sp>
        <p:nvSpPr>
          <p:cNvPr id="162" name="Rectangle 161"/>
          <p:cNvSpPr/>
          <p:nvPr/>
        </p:nvSpPr>
        <p:spPr>
          <a:xfrm>
            <a:off x="4887663" y="6039428"/>
            <a:ext cx="369012" cy="461665"/>
          </a:xfrm>
          <a:prstGeom prst="rect">
            <a:avLst/>
          </a:prstGeom>
        </p:spPr>
        <p:txBody>
          <a:bodyPr wrap="none">
            <a:spAutoFit/>
          </a:bodyPr>
          <a:lstStyle/>
          <a:p>
            <a:r>
              <a:rPr lang="en-US" dirty="0">
                <a:latin typeface="Courier New" pitchFamily="49" charset="0"/>
                <a:cs typeface="Courier New" pitchFamily="49" charset="0"/>
              </a:rPr>
              <a:t>6</a:t>
            </a:r>
            <a:endParaRPr lang="en-US" dirty="0"/>
          </a:p>
        </p:txBody>
      </p:sp>
      <p:sp>
        <p:nvSpPr>
          <p:cNvPr id="163" name="Rectangle 162"/>
          <p:cNvSpPr/>
          <p:nvPr/>
        </p:nvSpPr>
        <p:spPr>
          <a:xfrm>
            <a:off x="5779837" y="6039428"/>
            <a:ext cx="369012" cy="461665"/>
          </a:xfrm>
          <a:prstGeom prst="rect">
            <a:avLst/>
          </a:prstGeom>
        </p:spPr>
        <p:txBody>
          <a:bodyPr wrap="none">
            <a:spAutoFit/>
          </a:bodyPr>
          <a:lstStyle/>
          <a:p>
            <a:r>
              <a:rPr lang="en-US" dirty="0">
                <a:latin typeface="Courier New" pitchFamily="49" charset="0"/>
                <a:cs typeface="Courier New" pitchFamily="49" charset="0"/>
              </a:rPr>
              <a:t>D</a:t>
            </a:r>
            <a:endParaRPr lang="en-US" dirty="0"/>
          </a:p>
        </p:txBody>
      </p:sp>
    </p:spTree>
    <p:extLst>
      <p:ext uri="{BB962C8B-B14F-4D97-AF65-F5344CB8AC3E}">
        <p14:creationId xmlns:p14="http://schemas.microsoft.com/office/powerpoint/2010/main" val="2872425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animBg="1"/>
      <p:bldP spid="156" grpId="0" animBg="1"/>
      <p:bldP spid="157" grpId="0" animBg="1"/>
      <p:bldP spid="158" grpId="0" animBg="1"/>
      <p:bldP spid="160" grpId="0"/>
      <p:bldP spid="161" grpId="0"/>
      <p:bldP spid="162" grpId="0"/>
      <p:bldP spid="1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extLst>
              <p:ext uri="{D42A27DB-BD31-4B8C-83A1-F6EECF244321}">
                <p14:modId xmlns:p14="http://schemas.microsoft.com/office/powerpoint/2010/main" val="1279288834"/>
              </p:ext>
            </p:extLst>
          </p:nvPr>
        </p:nvGraphicFramePr>
        <p:xfrm>
          <a:off x="1549400" y="1524000"/>
          <a:ext cx="6032500" cy="37084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dirty="0"/>
              <a:t>Example Data Representations</a:t>
            </a:r>
          </a:p>
        </p:txBody>
      </p:sp>
      <p:graphicFrame>
        <p:nvGraphicFramePr>
          <p:cNvPr id="12292" name="Group 4"/>
          <p:cNvGraphicFramePr>
            <a:graphicFrameLocks noGrp="1"/>
          </p:cNvGraphicFramePr>
          <p:nvPr/>
        </p:nvGraphicFramePr>
        <p:xfrm>
          <a:off x="1549400" y="1524000"/>
          <a:ext cx="6032500" cy="37084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Typical 64-bit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Calibri"/>
                          <a:ea typeface="Arial Narrow Bold" charset="0"/>
                          <a:cs typeface="Calibri"/>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err="1">
                          <a:ln>
                            <a:noFill/>
                          </a:ln>
                          <a:solidFill>
                            <a:schemeClr val="tx1"/>
                          </a:solidFill>
                          <a:effectLst/>
                          <a:latin typeface="Courier New"/>
                          <a:ea typeface="Arial Narrow" charset="0"/>
                          <a:cs typeface="Courier New"/>
                          <a:sym typeface="Arial Narrow" charset="0"/>
                        </a:rPr>
                        <a:t>int</a:t>
                      </a:r>
                      <a:endPar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endParaRP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1" i="0" u="none" strike="noStrike" cap="none" normalizeH="0" baseline="0" dirty="0">
                          <a:ln>
                            <a:noFill/>
                          </a:ln>
                          <a:solidFill>
                            <a:schemeClr val="tx1"/>
                          </a:solidFill>
                          <a:effectLst/>
                          <a:latin typeface="Courier New"/>
                          <a:ea typeface="Arial Narrow" charset="0"/>
                          <a:cs typeface="Courier New"/>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Calibri"/>
                          <a:ea typeface="Arial Narrow" charset="0"/>
                          <a:cs typeface="Calibri"/>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bl>
          </a:graphicData>
        </a:graphic>
      </p:graphicFrame>
      <p:sp>
        <p:nvSpPr>
          <p:cNvPr id="2" name="Rectangle 1">
            <a:extLst>
              <a:ext uri="{FF2B5EF4-FFF2-40B4-BE49-F238E27FC236}">
                <a16:creationId xmlns:a16="http://schemas.microsoft.com/office/drawing/2014/main" id="{CE3A0B39-1A91-47A9-840C-163FAAA0A801}"/>
              </a:ext>
            </a:extLst>
          </p:cNvPr>
          <p:cNvSpPr/>
          <p:nvPr/>
        </p:nvSpPr>
        <p:spPr bwMode="auto">
          <a:xfrm>
            <a:off x="1371600" y="3429000"/>
            <a:ext cx="6324600" cy="3810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5" name="Rectangle 4">
            <a:extLst>
              <a:ext uri="{FF2B5EF4-FFF2-40B4-BE49-F238E27FC236}">
                <a16:creationId xmlns:a16="http://schemas.microsoft.com/office/drawing/2014/main" id="{9F725772-A023-4AE7-B32A-280E7AB34CA2}"/>
              </a:ext>
            </a:extLst>
          </p:cNvPr>
          <p:cNvSpPr/>
          <p:nvPr/>
        </p:nvSpPr>
        <p:spPr bwMode="auto">
          <a:xfrm>
            <a:off x="1371600" y="4800600"/>
            <a:ext cx="6324600" cy="381000"/>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10845927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t>Bit-level manipulations</a:t>
            </a:r>
          </a:p>
          <a:p>
            <a:r>
              <a:rPr lang="en-US" dirty="0">
                <a:solidFill>
                  <a:srgbClr val="A6A6A6"/>
                </a:solidFill>
              </a:rPr>
              <a:t>Integers</a:t>
            </a:r>
          </a:p>
          <a:p>
            <a:pPr lvl="1"/>
            <a:r>
              <a:rPr lang="en-US" dirty="0">
                <a:solidFill>
                  <a:srgbClr val="A6A6A6"/>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p:txBody>
          <a:bodyPr/>
          <a:lstStyle/>
          <a:p>
            <a:pPr marL="119063" indent="-119063" eaLnBrk="1" hangingPunct="1"/>
            <a:r>
              <a:rPr lang="en-US"/>
              <a:t>Boolean Algebra</a:t>
            </a:r>
          </a:p>
        </p:txBody>
      </p:sp>
      <p:sp>
        <p:nvSpPr>
          <p:cNvPr id="56325" name="Rectangle 4"/>
          <p:cNvSpPr>
            <a:spLocks noGrp="1" noChangeArrowheads="1"/>
          </p:cNvSpPr>
          <p:nvPr>
            <p:ph idx="1"/>
          </p:nvPr>
        </p:nvSpPr>
        <p:spPr/>
        <p:txBody>
          <a:bodyPr/>
          <a:lstStyle/>
          <a:p>
            <a:pPr eaLnBrk="1" hangingPunct="1"/>
            <a:r>
              <a:rPr lang="en-US"/>
              <a:t>Developed by George Boole in 19th Century</a:t>
            </a:r>
          </a:p>
          <a:p>
            <a:pPr marL="552450" lvl="1" eaLnBrk="1" hangingPunct="1"/>
            <a:r>
              <a:rPr lang="en-US"/>
              <a:t>Algebraic representation of logic</a:t>
            </a:r>
          </a:p>
          <a:p>
            <a:pPr marL="838200" lvl="2" eaLnBrk="1" hangingPunct="1"/>
            <a:r>
              <a:rPr lang="en-US"/>
              <a:t>Encode “True” as 1 and “False” as 0</a:t>
            </a:r>
          </a:p>
        </p:txBody>
      </p:sp>
      <p:sp>
        <p:nvSpPr>
          <p:cNvPr id="56326" name="Rectangle 5"/>
          <p:cNvSpPr>
            <a:spLocks/>
          </p:cNvSpPr>
          <p:nvPr/>
        </p:nvSpPr>
        <p:spPr bwMode="auto">
          <a:xfrm>
            <a:off x="3175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And</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A&amp;B = 1 when both A=1 and B=1</a:t>
            </a:r>
          </a:p>
        </p:txBody>
      </p:sp>
      <p:pic>
        <p:nvPicPr>
          <p:cNvPr id="56327" name="Picture 6"/>
          <p:cNvPicPr>
            <a:picLocks noChangeArrowheads="1"/>
          </p:cNvPicPr>
          <p:nvPr/>
        </p:nvPicPr>
        <p:blipFill>
          <a:blip r:embed="rId2"/>
          <a:srcRect r="77623"/>
          <a:stretch>
            <a:fillRect/>
          </a:stretch>
        </p:blipFill>
        <p:spPr bwMode="auto">
          <a:xfrm>
            <a:off x="584200" y="3429000"/>
            <a:ext cx="1397000" cy="1376363"/>
          </a:xfrm>
          <a:prstGeom prst="rect">
            <a:avLst/>
          </a:prstGeom>
          <a:noFill/>
          <a:ln w="9525">
            <a:noFill/>
            <a:miter lim="800000"/>
            <a:headEnd/>
            <a:tailEnd/>
          </a:ln>
        </p:spPr>
      </p:pic>
      <p:sp>
        <p:nvSpPr>
          <p:cNvPr id="56328" name="Rectangle 7"/>
          <p:cNvSpPr>
            <a:spLocks/>
          </p:cNvSpPr>
          <p:nvPr/>
        </p:nvSpPr>
        <p:spPr bwMode="auto">
          <a:xfrm>
            <a:off x="4419600" y="2603500"/>
            <a:ext cx="3746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Or</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A|B = 1 when either A=1 or B=1</a:t>
            </a:r>
          </a:p>
        </p:txBody>
      </p:sp>
      <p:pic>
        <p:nvPicPr>
          <p:cNvPr id="56329" name="Picture 8"/>
          <p:cNvPicPr>
            <a:picLocks noChangeArrowheads="1"/>
          </p:cNvPicPr>
          <p:nvPr/>
        </p:nvPicPr>
        <p:blipFill>
          <a:blip r:embed="rId3"/>
          <a:srcRect r="77623"/>
          <a:stretch>
            <a:fillRect/>
          </a:stretch>
        </p:blipFill>
        <p:spPr bwMode="auto">
          <a:xfrm>
            <a:off x="4762500" y="3436938"/>
            <a:ext cx="1397000" cy="1376362"/>
          </a:xfrm>
          <a:prstGeom prst="rect">
            <a:avLst/>
          </a:prstGeom>
          <a:noFill/>
          <a:ln w="9525">
            <a:noFill/>
            <a:miter lim="800000"/>
            <a:headEnd/>
            <a:tailEnd/>
          </a:ln>
        </p:spPr>
      </p:pic>
      <p:pic>
        <p:nvPicPr>
          <p:cNvPr id="56330" name="Picture 9"/>
          <p:cNvPicPr>
            <a:picLocks noChangeArrowheads="1"/>
          </p:cNvPicPr>
          <p:nvPr/>
        </p:nvPicPr>
        <p:blipFill>
          <a:blip r:embed="rId4"/>
          <a:srcRect r="77623"/>
          <a:stretch>
            <a:fillRect/>
          </a:stretch>
        </p:blipFill>
        <p:spPr bwMode="auto">
          <a:xfrm>
            <a:off x="584200" y="5461000"/>
            <a:ext cx="1397000" cy="1376363"/>
          </a:xfrm>
          <a:prstGeom prst="rect">
            <a:avLst/>
          </a:prstGeom>
          <a:noFill/>
          <a:ln w="9525">
            <a:noFill/>
            <a:miter lim="800000"/>
            <a:headEnd/>
            <a:tailEnd/>
          </a:ln>
        </p:spPr>
      </p:pic>
      <p:sp>
        <p:nvSpPr>
          <p:cNvPr id="56331" name="Rectangle 10"/>
          <p:cNvSpPr>
            <a:spLocks/>
          </p:cNvSpPr>
          <p:nvPr/>
        </p:nvSpPr>
        <p:spPr bwMode="auto">
          <a:xfrm>
            <a:off x="317500" y="4635500"/>
            <a:ext cx="20955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Not</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 = 1 when A=0</a:t>
            </a:r>
          </a:p>
        </p:txBody>
      </p:sp>
      <p:pic>
        <p:nvPicPr>
          <p:cNvPr id="56332" name="Picture 11"/>
          <p:cNvPicPr>
            <a:picLocks noChangeArrowheads="1"/>
          </p:cNvPicPr>
          <p:nvPr/>
        </p:nvPicPr>
        <p:blipFill>
          <a:blip r:embed="rId5"/>
          <a:srcRect r="77623"/>
          <a:stretch>
            <a:fillRect/>
          </a:stretch>
        </p:blipFill>
        <p:spPr bwMode="auto">
          <a:xfrm>
            <a:off x="4762500" y="5468938"/>
            <a:ext cx="1397000" cy="1376362"/>
          </a:xfrm>
          <a:prstGeom prst="rect">
            <a:avLst/>
          </a:prstGeom>
          <a:noFill/>
          <a:ln w="9525">
            <a:noFill/>
            <a:miter lim="800000"/>
            <a:headEnd/>
            <a:tailEnd/>
          </a:ln>
        </p:spPr>
      </p:pic>
      <p:sp>
        <p:nvSpPr>
          <p:cNvPr id="56333" name="Rectangle 12"/>
          <p:cNvSpPr>
            <a:spLocks/>
          </p:cNvSpPr>
          <p:nvPr/>
        </p:nvSpPr>
        <p:spPr bwMode="auto">
          <a:xfrm>
            <a:off x="3568700" y="4635500"/>
            <a:ext cx="5181600" cy="825500"/>
          </a:xfrm>
          <a:prstGeom prst="rect">
            <a:avLst/>
          </a:prstGeom>
          <a:noFill/>
          <a:ln w="12700">
            <a:noFill/>
            <a:miter lim="800000"/>
            <a:headEnd/>
            <a:tailEnd/>
          </a:ln>
        </p:spPr>
        <p:txBody>
          <a:bodyPr lIns="0" tIns="0" rIns="0" bIns="0">
            <a:prstTxWarp prst="textNoShape">
              <a:avLst/>
            </a:prstTxWarp>
          </a:bodyPr>
          <a:lstStyle/>
          <a:p>
            <a:pPr eaLnBrk="1" hangingPunct="1">
              <a:spcBef>
                <a:spcPts val="575"/>
              </a:spcBef>
            </a:pPr>
            <a:r>
              <a:rPr lang="en-US" b="0" dirty="0">
                <a:solidFill>
                  <a:srgbClr val="000000"/>
                </a:solidFill>
                <a:latin typeface="Calibri Bold" charset="0"/>
                <a:ea typeface="Calibri Bold" charset="0"/>
                <a:cs typeface="Calibri Bold" charset="0"/>
                <a:sym typeface="Calibri Bold" charset="0"/>
              </a:rPr>
              <a:t>Exclusive-Or (</a:t>
            </a:r>
            <a:r>
              <a:rPr lang="en-US" b="0" dirty="0" err="1">
                <a:solidFill>
                  <a:srgbClr val="000000"/>
                </a:solidFill>
                <a:latin typeface="Calibri Bold" charset="0"/>
                <a:ea typeface="Calibri Bold" charset="0"/>
                <a:cs typeface="Calibri Bold" charset="0"/>
                <a:sym typeface="Calibri Bold" charset="0"/>
              </a:rPr>
              <a:t>Xor</a:t>
            </a:r>
            <a:r>
              <a:rPr lang="en-US" b="0" dirty="0">
                <a:solidFill>
                  <a:srgbClr val="000000"/>
                </a:solidFill>
                <a:latin typeface="Calibri Bold" charset="0"/>
                <a:ea typeface="Calibri Bold" charset="0"/>
                <a:cs typeface="Calibri Bold" charset="0"/>
                <a:sym typeface="Calibri Bold" charset="0"/>
              </a:rPr>
              <a:t>)</a:t>
            </a:r>
          </a:p>
          <a:p>
            <a:pPr eaLnBrk="1" hangingPunct="1">
              <a:spcBef>
                <a:spcPts val="575"/>
              </a:spcBef>
              <a:buClr>
                <a:srgbClr val="980002"/>
              </a:buClr>
              <a:buSzPct val="60000"/>
              <a:buFont typeface="Wingdings" charset="2"/>
              <a:buChar char="n"/>
            </a:pPr>
            <a:r>
              <a:rPr lang="en-US" sz="2000" b="0" dirty="0">
                <a:solidFill>
                  <a:srgbClr val="000000"/>
                </a:solidFill>
                <a:latin typeface="Calibri Bold" charset="0"/>
                <a:ea typeface="Calibri Bold" charset="0"/>
                <a:cs typeface="Calibri Bold" charset="0"/>
                <a:sym typeface="Calibri Bold" charset="0"/>
              </a:rPr>
              <a:t> A^B = 1 when either A=1 or B=1, but not both</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type="title"/>
          </p:nvPr>
        </p:nvSpPr>
        <p:spPr/>
        <p:txBody>
          <a:bodyPr/>
          <a:lstStyle/>
          <a:p>
            <a:pPr marL="119063" indent="-119063" eaLnBrk="1" hangingPunct="1"/>
            <a:r>
              <a:rPr lang="en-US"/>
              <a:t>General Boolean Algebras</a:t>
            </a:r>
          </a:p>
        </p:txBody>
      </p:sp>
      <p:sp>
        <p:nvSpPr>
          <p:cNvPr id="58373" name="Rectangle 4"/>
          <p:cNvSpPr>
            <a:spLocks noGrp="1" noChangeArrowheads="1"/>
          </p:cNvSpPr>
          <p:nvPr>
            <p:ph idx="1"/>
          </p:nvPr>
        </p:nvSpPr>
        <p:spPr/>
        <p:txBody>
          <a:bodyPr/>
          <a:lstStyle/>
          <a:p>
            <a:pPr eaLnBrk="1" hangingPunct="1"/>
            <a:r>
              <a:rPr lang="en-US"/>
              <a:t>Operate on Bit Vectors</a:t>
            </a:r>
          </a:p>
          <a:p>
            <a:pPr marL="552450" lvl="1" eaLnBrk="1" hangingPunct="1"/>
            <a:r>
              <a:rPr lang="en-US"/>
              <a:t>Operations applied bitwise</a:t>
            </a:r>
          </a:p>
          <a:p>
            <a:pPr eaLnBrk="1" hangingPunct="1"/>
            <a:endParaRPr lang="en-US"/>
          </a:p>
          <a:p>
            <a:pPr eaLnBrk="1" hangingPunct="1"/>
            <a:endParaRPr lang="en-US"/>
          </a:p>
          <a:p>
            <a:pPr eaLnBrk="1" hangingPunct="1"/>
            <a:endParaRPr lang="en-US"/>
          </a:p>
          <a:p>
            <a:pPr eaLnBrk="1" hangingPunct="1"/>
            <a:r>
              <a:rPr lang="en-US"/>
              <a:t>All of the Properties of Boolean Algebra Apply</a:t>
            </a:r>
          </a:p>
        </p:txBody>
      </p:sp>
      <p:sp>
        <p:nvSpPr>
          <p:cNvPr id="58374" name="Rectangle 5"/>
          <p:cNvSpPr>
            <a:spLocks/>
          </p:cNvSpPr>
          <p:nvPr/>
        </p:nvSpPr>
        <p:spPr bwMode="auto">
          <a:xfrm>
            <a:off x="7874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&amp;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01000001</a:t>
            </a:r>
          </a:p>
        </p:txBody>
      </p:sp>
      <p:sp>
        <p:nvSpPr>
          <p:cNvPr id="58375" name="Line 6"/>
          <p:cNvSpPr>
            <a:spLocks noChangeShapeType="1"/>
          </p:cNvSpPr>
          <p:nvPr/>
        </p:nvSpPr>
        <p:spPr bwMode="auto">
          <a:xfrm>
            <a:off x="8636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6" name="Rectangle 7"/>
          <p:cNvSpPr>
            <a:spLocks/>
          </p:cNvSpPr>
          <p:nvPr/>
        </p:nvSpPr>
        <p:spPr bwMode="auto">
          <a:xfrm>
            <a:off x="26162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01111101</a:t>
            </a:r>
          </a:p>
        </p:txBody>
      </p:sp>
      <p:sp>
        <p:nvSpPr>
          <p:cNvPr id="58377" name="Line 8"/>
          <p:cNvSpPr>
            <a:spLocks noChangeShapeType="1"/>
          </p:cNvSpPr>
          <p:nvPr/>
        </p:nvSpPr>
        <p:spPr bwMode="auto">
          <a:xfrm>
            <a:off x="2692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78" name="Rectangle 9"/>
          <p:cNvSpPr>
            <a:spLocks/>
          </p:cNvSpPr>
          <p:nvPr/>
        </p:nvSpPr>
        <p:spPr bwMode="auto">
          <a:xfrm>
            <a:off x="4445000" y="2349500"/>
            <a:ext cx="1677988"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01101001</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00111100</a:t>
            </a:r>
          </a:p>
        </p:txBody>
      </p:sp>
      <p:sp>
        <p:nvSpPr>
          <p:cNvPr id="58379" name="Line 10"/>
          <p:cNvSpPr>
            <a:spLocks noChangeShapeType="1"/>
          </p:cNvSpPr>
          <p:nvPr/>
        </p:nvSpPr>
        <p:spPr bwMode="auto">
          <a:xfrm>
            <a:off x="4597400" y="2981325"/>
            <a:ext cx="15240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380" name="Rectangle 11"/>
          <p:cNvSpPr>
            <a:spLocks/>
          </p:cNvSpPr>
          <p:nvPr/>
        </p:nvSpPr>
        <p:spPr bwMode="auto">
          <a:xfrm>
            <a:off x="6348413" y="2349500"/>
            <a:ext cx="1679575" cy="9779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000066"/>
                </a:solidFill>
                <a:latin typeface="Courier New Bold" charset="0"/>
                <a:ea typeface="Courier New Bold" charset="0"/>
                <a:cs typeface="Courier New Bold" charset="0"/>
                <a:sym typeface="Courier New Bold" charset="0"/>
              </a:rPr>
              <a:t>  </a:t>
            </a:r>
          </a:p>
          <a:p>
            <a:pPr eaLnBrk="1" hangingPunct="1"/>
            <a:r>
              <a:rPr lang="en-US" sz="2000" b="0">
                <a:solidFill>
                  <a:srgbClr val="000066"/>
                </a:solidFill>
                <a:latin typeface="Courier New Bold" charset="0"/>
                <a:ea typeface="Courier New Bold" charset="0"/>
                <a:cs typeface="Courier New Bold" charset="0"/>
                <a:sym typeface="Courier New Bold" charset="0"/>
              </a:rPr>
              <a:t>~ 01010101</a:t>
            </a:r>
          </a:p>
          <a:p>
            <a:pPr eaLnBrk="1" hangingPunct="1"/>
            <a:r>
              <a:rPr lang="en-US" sz="2000" b="0">
                <a:solidFill>
                  <a:srgbClr val="000066"/>
                </a:solidFill>
                <a:latin typeface="Courier New Bold" charset="0"/>
                <a:ea typeface="Courier New Bold" charset="0"/>
                <a:cs typeface="Courier New Bold" charset="0"/>
                <a:sym typeface="Courier New Bold" charset="0"/>
              </a:rPr>
              <a:t>  </a:t>
            </a:r>
            <a:r>
              <a:rPr lang="en-US" sz="2000" b="0">
                <a:solidFill>
                  <a:srgbClr val="FFFFFF"/>
                </a:solidFill>
                <a:latin typeface="Courier New Bold" charset="0"/>
                <a:ea typeface="Courier New Bold" charset="0"/>
                <a:cs typeface="Courier New Bold" charset="0"/>
                <a:sym typeface="Courier New Bold" charset="0"/>
              </a:rPr>
              <a:t>10101010</a:t>
            </a:r>
          </a:p>
        </p:txBody>
      </p:sp>
      <p:sp>
        <p:nvSpPr>
          <p:cNvPr id="58381" name="Line 12"/>
          <p:cNvSpPr>
            <a:spLocks noChangeShapeType="1"/>
          </p:cNvSpPr>
          <p:nvPr/>
        </p:nvSpPr>
        <p:spPr bwMode="auto">
          <a:xfrm>
            <a:off x="6426200" y="2981325"/>
            <a:ext cx="1600200" cy="1588"/>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3565" name="Rectangle 13"/>
          <p:cNvSpPr>
            <a:spLocks/>
          </p:cNvSpPr>
          <p:nvPr/>
        </p:nvSpPr>
        <p:spPr bwMode="auto">
          <a:xfrm>
            <a:off x="787400" y="3035300"/>
            <a:ext cx="16779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  01000001</a:t>
            </a:r>
          </a:p>
        </p:txBody>
      </p:sp>
      <p:sp>
        <p:nvSpPr>
          <p:cNvPr id="23566" name="Rectangle 14"/>
          <p:cNvSpPr>
            <a:spLocks/>
          </p:cNvSpPr>
          <p:nvPr/>
        </p:nvSpPr>
        <p:spPr bwMode="auto">
          <a:xfrm>
            <a:off x="29210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01111101</a:t>
            </a:r>
          </a:p>
        </p:txBody>
      </p:sp>
      <p:sp>
        <p:nvSpPr>
          <p:cNvPr id="23567" name="Rectangle 15"/>
          <p:cNvSpPr>
            <a:spLocks/>
          </p:cNvSpPr>
          <p:nvPr/>
        </p:nvSpPr>
        <p:spPr bwMode="auto">
          <a:xfrm>
            <a:off x="4749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00111100</a:t>
            </a:r>
          </a:p>
        </p:txBody>
      </p:sp>
      <p:sp>
        <p:nvSpPr>
          <p:cNvPr id="23568" name="Rectangle 16"/>
          <p:cNvSpPr>
            <a:spLocks/>
          </p:cNvSpPr>
          <p:nvPr/>
        </p:nvSpPr>
        <p:spPr bwMode="auto">
          <a:xfrm>
            <a:off x="6654800" y="3035300"/>
            <a:ext cx="1373188" cy="39370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2000" b="0">
                <a:solidFill>
                  <a:srgbClr val="CC0000"/>
                </a:solidFill>
                <a:latin typeface="Courier New Bold" charset="0"/>
                <a:ea typeface="Courier New Bold" charset="0"/>
                <a:cs typeface="Courier New Bold" charset="0"/>
                <a:sym typeface="Courier New Bold" charset="0"/>
              </a:rPr>
              <a:t>10101010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3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3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35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2356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5" grpId="0" build="p" autoUpdateAnimBg="0"/>
      <p:bldP spid="23566" grpId="0" build="p" autoUpdateAnimBg="0"/>
      <p:bldP spid="23567" grpId="0" build="p" autoUpdateAnimBg="0"/>
      <p:bldP spid="2356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title"/>
          </p:nvPr>
        </p:nvSpPr>
        <p:spPr>
          <a:xfrm>
            <a:off x="357018" y="435678"/>
            <a:ext cx="8634582" cy="762000"/>
          </a:xfrm>
        </p:spPr>
        <p:txBody>
          <a:bodyPr/>
          <a:lstStyle/>
          <a:p>
            <a:r>
              <a:rPr lang="en-US" dirty="0"/>
              <a:t>Example: Representing &amp; Manipulating Sets</a:t>
            </a:r>
          </a:p>
        </p:txBody>
      </p:sp>
      <p:sp>
        <p:nvSpPr>
          <p:cNvPr id="59397" name="Rectangle 4"/>
          <p:cNvSpPr>
            <a:spLocks noGrp="1" noChangeArrowheads="1"/>
          </p:cNvSpPr>
          <p:nvPr>
            <p:ph idx="1"/>
          </p:nvPr>
        </p:nvSpPr>
        <p:spPr/>
        <p:txBody>
          <a:bodyPr/>
          <a:lstStyle/>
          <a:p>
            <a:r>
              <a:rPr lang="en-US" dirty="0"/>
              <a:t>Representation</a:t>
            </a:r>
          </a:p>
          <a:p>
            <a:pPr lvl="1"/>
            <a:r>
              <a:rPr lang="en-US" dirty="0"/>
              <a:t>Width </a:t>
            </a:r>
            <a:r>
              <a:rPr lang="en-US" dirty="0" err="1"/>
              <a:t>w</a:t>
            </a:r>
            <a:r>
              <a:rPr lang="en-US" dirty="0"/>
              <a:t> bit vector represents subsets of {0, …, </a:t>
            </a:r>
            <a:r>
              <a:rPr lang="en-US" dirty="0" err="1"/>
              <a:t>w</a:t>
            </a:r>
            <a:r>
              <a:rPr lang="en-US" dirty="0"/>
              <a:t>–1}</a:t>
            </a:r>
          </a:p>
          <a:p>
            <a:pPr lvl="1"/>
            <a:r>
              <a:rPr lang="en-US" dirty="0" err="1"/>
              <a:t>a</a:t>
            </a:r>
            <a:r>
              <a:rPr lang="en-US" baseline="-25000" dirty="0" err="1"/>
              <a:t>j</a:t>
            </a:r>
            <a:r>
              <a:rPr lang="en-US" dirty="0"/>
              <a:t> = 1 if </a:t>
            </a:r>
            <a:r>
              <a:rPr lang="en-US" dirty="0" err="1"/>
              <a:t>j</a:t>
            </a:r>
            <a:r>
              <a:rPr lang="en-US" dirty="0"/>
              <a:t>  ∈ A</a:t>
            </a:r>
          </a:p>
          <a:p>
            <a:pPr lvl="2"/>
            <a:endParaRPr lang="en-US" dirty="0">
              <a:sym typeface="Monaco" charset="0"/>
            </a:endParaRPr>
          </a:p>
          <a:p>
            <a:pPr lvl="2"/>
            <a:r>
              <a:rPr lang="en-US" dirty="0">
                <a:sym typeface="Monaco" charset="0"/>
              </a:rPr>
              <a:t> 01101001	{ 0, 3, 5, 6 }</a:t>
            </a:r>
          </a:p>
          <a:p>
            <a:pPr lvl="2"/>
            <a:r>
              <a:rPr lang="en-US" dirty="0">
                <a:sym typeface="Monaco" charset="0"/>
              </a:rPr>
              <a:t> </a:t>
            </a:r>
            <a:r>
              <a:rPr lang="en-US" i="1" dirty="0">
                <a:sym typeface="Monaco" charset="0"/>
              </a:rPr>
              <a:t>7</a:t>
            </a:r>
            <a:r>
              <a:rPr lang="en-US" i="1" dirty="0">
                <a:solidFill>
                  <a:srgbClr val="FF0000"/>
                </a:solidFill>
                <a:sym typeface="Monaco" charset="0"/>
              </a:rPr>
              <a:t>65</a:t>
            </a:r>
            <a:r>
              <a:rPr lang="en-US" i="1" dirty="0">
                <a:sym typeface="Monaco" charset="0"/>
              </a:rPr>
              <a:t>4</a:t>
            </a:r>
            <a:r>
              <a:rPr lang="en-US" i="1" dirty="0">
                <a:solidFill>
                  <a:srgbClr val="FF0000"/>
                </a:solidFill>
                <a:sym typeface="Monaco" charset="0"/>
              </a:rPr>
              <a:t>3</a:t>
            </a:r>
            <a:r>
              <a:rPr lang="en-US" i="1" dirty="0">
                <a:sym typeface="Monaco" charset="0"/>
              </a:rPr>
              <a:t>21</a:t>
            </a:r>
            <a:r>
              <a:rPr lang="en-US" i="1" dirty="0">
                <a:solidFill>
                  <a:srgbClr val="FF0000"/>
                </a:solidFill>
                <a:sym typeface="Monaco" charset="0"/>
              </a:rPr>
              <a:t>0</a:t>
            </a:r>
          </a:p>
          <a:p>
            <a:pPr lvl="2"/>
            <a:endParaRPr lang="en-US" dirty="0">
              <a:sym typeface="Monaco" charset="0"/>
            </a:endParaRPr>
          </a:p>
          <a:p>
            <a:pPr lvl="2"/>
            <a:r>
              <a:rPr lang="en-US" dirty="0">
                <a:sym typeface="Monaco" charset="0"/>
              </a:rPr>
              <a:t> 01010101	{ 0, 2, 4, 6 }</a:t>
            </a:r>
          </a:p>
          <a:p>
            <a:pPr lvl="2"/>
            <a:r>
              <a:rPr lang="en-US" dirty="0">
                <a:sym typeface="Monaco" charset="0"/>
              </a:rPr>
              <a:t> </a:t>
            </a:r>
            <a:r>
              <a:rPr lang="en-US" i="1" dirty="0">
                <a:sym typeface="Monaco" charset="0"/>
              </a:rPr>
              <a:t>7</a:t>
            </a:r>
            <a:r>
              <a:rPr lang="en-US" i="1" dirty="0">
                <a:solidFill>
                  <a:srgbClr val="FF0000"/>
                </a:solidFill>
                <a:sym typeface="Monaco" charset="0"/>
              </a:rPr>
              <a:t>6</a:t>
            </a:r>
            <a:r>
              <a:rPr lang="en-US" i="1" dirty="0">
                <a:sym typeface="Monaco" charset="0"/>
              </a:rPr>
              <a:t>5</a:t>
            </a:r>
            <a:r>
              <a:rPr lang="en-US" i="1" dirty="0">
                <a:solidFill>
                  <a:srgbClr val="FF0000"/>
                </a:solidFill>
                <a:sym typeface="Monaco" charset="0"/>
              </a:rPr>
              <a:t>4</a:t>
            </a:r>
            <a:r>
              <a:rPr lang="en-US" i="1" dirty="0">
                <a:sym typeface="Monaco" charset="0"/>
              </a:rPr>
              <a:t>3</a:t>
            </a:r>
            <a:r>
              <a:rPr lang="en-US" i="1" dirty="0">
                <a:solidFill>
                  <a:srgbClr val="FF0000"/>
                </a:solidFill>
                <a:sym typeface="Monaco" charset="0"/>
              </a:rPr>
              <a:t>2</a:t>
            </a:r>
            <a:r>
              <a:rPr lang="en-US" i="1" dirty="0">
                <a:sym typeface="Monaco" charset="0"/>
              </a:rPr>
              <a:t>1</a:t>
            </a:r>
            <a:r>
              <a:rPr lang="en-US" i="1" dirty="0">
                <a:solidFill>
                  <a:srgbClr val="FF0000"/>
                </a:solidFill>
                <a:sym typeface="Monaco" charset="0"/>
              </a:rPr>
              <a:t>0</a:t>
            </a:r>
          </a:p>
          <a:p>
            <a:r>
              <a:rPr lang="en-US" dirty="0"/>
              <a:t>Operations</a:t>
            </a:r>
          </a:p>
          <a:p>
            <a:pPr lvl="1"/>
            <a:r>
              <a:rPr lang="en-US" dirty="0"/>
              <a:t>&amp;    Intersection		01000001	{ 0, 6 }</a:t>
            </a:r>
          </a:p>
          <a:p>
            <a:pPr lvl="1"/>
            <a:r>
              <a:rPr lang="en-US" dirty="0"/>
              <a:t>|     Union			01111101	{ 0, 2, 3, 4, 5, 6 }</a:t>
            </a:r>
          </a:p>
          <a:p>
            <a:pPr lvl="1"/>
            <a:r>
              <a:rPr lang="en-US" dirty="0"/>
              <a:t>^	    Symmetric difference	00111100	{ 2, 3, 4, 5 }</a:t>
            </a:r>
          </a:p>
          <a:p>
            <a:pPr lvl="1"/>
            <a:r>
              <a:rPr lang="en-US" dirty="0"/>
              <a:t>~	    Complement		10101010	{ 1, 3, 5, 7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sp>
        <p:nvSpPr>
          <p:cNvPr id="60421" name="Rectangle 4"/>
          <p:cNvSpPr>
            <a:spLocks noGrp="1" noChangeArrowheads="1"/>
          </p:cNvSpPr>
          <p:nvPr>
            <p:ph idx="1"/>
          </p:nvPr>
        </p:nvSpPr>
        <p:spPr/>
        <p:txBody>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eaLnBrk="1" hangingPunct="1"/>
            <a:r>
              <a:rPr lang="en-US" dirty="0"/>
              <a:t>Apply to any “integral” data type</a:t>
            </a:r>
          </a:p>
          <a:p>
            <a:pPr marL="838200" lvl="2" eaLnBrk="1" hangingPunct="1"/>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en-US" dirty="0"/>
              <a:t>View arguments as bit vectors</a:t>
            </a:r>
          </a:p>
          <a:p>
            <a:pPr marL="552450" lvl="1" eaLnBrk="1" hangingPunct="1"/>
            <a:r>
              <a:rPr lang="en-US" dirty="0"/>
              <a:t>Arguments applied bit-wise</a:t>
            </a:r>
          </a:p>
          <a:p>
            <a:pPr eaLnBrk="1" hangingPunct="1"/>
            <a:r>
              <a:rPr lang="en-US" dirty="0"/>
              <a:t>Examples (Char data type)</a:t>
            </a:r>
          </a:p>
          <a:p>
            <a:pPr marL="552450" lvl="1" eaLnBrk="1" hangingPunct="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0xBE</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~01000001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10111110</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0xFF</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~00000000</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11111111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0x41</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&amp;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Zapf Dingbats" charset="2"/>
                <a:cs typeface="Zapf Dingbats" charset="2"/>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Zapf Dingbats" charset="2"/>
                <a:cs typeface="Zapf Dingbats" charset="2"/>
                <a:sym typeface="Monaco" charset="0"/>
              </a:rPr>
              <a:t> 01000001</a:t>
            </a:r>
            <a:r>
              <a:rPr lang="en-US" sz="1800" baseline="-6000" dirty="0">
                <a:solidFill>
                  <a:schemeClr val="bg1"/>
                </a:solidFill>
                <a:latin typeface="Monaco" charset="0"/>
                <a:ea typeface="Monaco" charset="0"/>
                <a:cs typeface="Monaco" charset="0"/>
                <a:sym typeface="Monaco" charset="0"/>
              </a:rPr>
              <a:t>2</a:t>
            </a:r>
            <a:endParaRPr lang="en-US" sz="1800" dirty="0">
              <a:solidFill>
                <a:schemeClr val="bg1"/>
              </a:solidFill>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a:t>
            </a:r>
            <a:r>
              <a:rPr lang="en-US" sz="1800" dirty="0">
                <a:solidFill>
                  <a:schemeClr val="bg1"/>
                </a:solidFill>
                <a:latin typeface="Monaco" charset="0"/>
                <a:ea typeface="Zapf Dingbats" charset="2"/>
                <a:cs typeface="Zapf Dingbats" charset="2"/>
                <a:sym typeface="Monaco" charset="0"/>
              </a:rPr>
              <a:t>0x7D</a:t>
            </a:r>
            <a:endParaRPr lang="en-US" sz="1800" dirty="0">
              <a:solidFill>
                <a:schemeClr val="bg1"/>
              </a:solidFill>
              <a:latin typeface="Monaco" charset="0"/>
              <a:sym typeface="Monaco" charset="0"/>
            </a:endParaRPr>
          </a:p>
          <a:p>
            <a:pPr marL="838200" lvl="2"/>
            <a:r>
              <a:rPr lang="en-US" sz="1800" dirty="0">
                <a:solidFill>
                  <a:schemeClr val="bg1"/>
                </a:solidFill>
                <a:latin typeface="Monaco" charset="0"/>
                <a:ea typeface="Monaco" charset="0"/>
                <a:cs typeface="Monaco" charset="0"/>
                <a:sym typeface="Monaco" charset="0"/>
              </a:rPr>
              <a:t>01101001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 01010101</a:t>
            </a:r>
            <a:r>
              <a:rPr lang="en-US" sz="1800" baseline="-6000" dirty="0">
                <a:solidFill>
                  <a:schemeClr val="bg1"/>
                </a:solidFill>
                <a:latin typeface="Monaco" charset="0"/>
                <a:ea typeface="Monaco" charset="0"/>
                <a:cs typeface="Monaco" charset="0"/>
                <a:sym typeface="Monaco" charset="0"/>
              </a:rPr>
              <a:t>2</a:t>
            </a:r>
            <a:r>
              <a:rPr lang="en-US" sz="1800" dirty="0">
                <a:solidFill>
                  <a:schemeClr val="bg1"/>
                </a:solidFill>
                <a:latin typeface="Monaco" charset="0"/>
                <a:ea typeface="Monaco" charset="0"/>
                <a:cs typeface="Monaco" charset="0"/>
                <a:sym typeface="Monaco" charset="0"/>
              </a:rPr>
              <a:t> </a:t>
            </a:r>
            <a:r>
              <a:rPr lang="en-US" sz="1800" dirty="0">
                <a:solidFill>
                  <a:schemeClr val="bg1"/>
                </a:solidFill>
                <a:ea typeface="Zapf Dingbats" charset="2"/>
                <a:cs typeface="Zapf Dingbats" charset="2"/>
                <a:sym typeface="Monaco" charset="0"/>
              </a:rPr>
              <a:t>→</a:t>
            </a:r>
            <a:r>
              <a:rPr lang="en-US" sz="1800" dirty="0">
                <a:solidFill>
                  <a:schemeClr val="bg1"/>
                </a:solidFill>
                <a:latin typeface="Monaco" charset="0"/>
                <a:ea typeface="Monaco" charset="0"/>
                <a:cs typeface="Monaco" charset="0"/>
                <a:sym typeface="Monaco" charset="0"/>
              </a:rPr>
              <a:t> 01111101</a:t>
            </a:r>
            <a:r>
              <a:rPr lang="en-US" sz="1800" baseline="-6000" dirty="0">
                <a:solidFill>
                  <a:schemeClr val="bg1"/>
                </a:solidFill>
                <a:latin typeface="Monaco" charset="0"/>
                <a:ea typeface="Monaco" charset="0"/>
                <a:cs typeface="Monaco" charset="0"/>
                <a:sym typeface="Monaco" charset="0"/>
              </a:rPr>
              <a:t>2</a:t>
            </a:r>
            <a:endParaRPr lang="en-US" sz="1800" baseline="-6000" dirty="0">
              <a:solidFill>
                <a:schemeClr val="bg1"/>
              </a:solidFill>
              <a:latin typeface="Monaco" charset="0"/>
              <a:sym typeface="Monaco" charset="0"/>
            </a:endParaRPr>
          </a:p>
        </p:txBody>
      </p:sp>
      <p:grpSp>
        <p:nvGrpSpPr>
          <p:cNvPr id="4" name="Group 5"/>
          <p:cNvGrpSpPr>
            <a:grpSpLocks/>
          </p:cNvGrpSpPr>
          <p:nvPr/>
        </p:nvGrpSpPr>
        <p:grpSpPr bwMode="auto">
          <a:xfrm>
            <a:off x="6858000" y="814287"/>
            <a:ext cx="1851025" cy="4591050"/>
            <a:chOff x="0" y="0"/>
            <a:chExt cx="1166" cy="2891"/>
          </a:xfrm>
        </p:grpSpPr>
        <p:grpSp>
          <p:nvGrpSpPr>
            <p:cNvPr id="5" name="Group 6"/>
            <p:cNvGrpSpPr>
              <a:grpSpLocks/>
            </p:cNvGrpSpPr>
            <p:nvPr/>
          </p:nvGrpSpPr>
          <p:grpSpPr bwMode="auto">
            <a:xfrm>
              <a:off x="0" y="507"/>
              <a:ext cx="1104" cy="2384"/>
              <a:chOff x="0" y="0"/>
              <a:chExt cx="1104" cy="2384"/>
            </a:xfrm>
          </p:grpSpPr>
          <p:grpSp>
            <p:nvGrpSpPr>
              <p:cNvPr id="9" name="Group 7"/>
              <p:cNvGrpSpPr>
                <a:grpSpLocks/>
              </p:cNvGrpSpPr>
              <p:nvPr/>
            </p:nvGrpSpPr>
            <p:grpSpPr bwMode="auto">
              <a:xfrm>
                <a:off x="0" y="0"/>
                <a:ext cx="288" cy="224"/>
                <a:chOff x="0" y="0"/>
                <a:chExt cx="288" cy="224"/>
              </a:xfrm>
            </p:grpSpPr>
            <p:sp>
              <p:nvSpPr>
                <p:cNvPr id="151"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2"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0" name="Group 10"/>
              <p:cNvGrpSpPr>
                <a:grpSpLocks/>
              </p:cNvGrpSpPr>
              <p:nvPr/>
            </p:nvGrpSpPr>
            <p:grpSpPr bwMode="auto">
              <a:xfrm>
                <a:off x="288" y="0"/>
                <a:ext cx="288" cy="224"/>
                <a:chOff x="0" y="0"/>
                <a:chExt cx="288" cy="224"/>
              </a:xfrm>
            </p:grpSpPr>
            <p:sp>
              <p:nvSpPr>
                <p:cNvPr id="149"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0"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1" name="Group 13"/>
              <p:cNvGrpSpPr>
                <a:grpSpLocks/>
              </p:cNvGrpSpPr>
              <p:nvPr/>
            </p:nvGrpSpPr>
            <p:grpSpPr bwMode="auto">
              <a:xfrm>
                <a:off x="576" y="0"/>
                <a:ext cx="528" cy="224"/>
                <a:chOff x="0" y="0"/>
                <a:chExt cx="528" cy="224"/>
              </a:xfrm>
            </p:grpSpPr>
            <p:sp>
              <p:nvSpPr>
                <p:cNvPr id="147"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8"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12" name="Group 16"/>
              <p:cNvGrpSpPr>
                <a:grpSpLocks/>
              </p:cNvGrpSpPr>
              <p:nvPr/>
            </p:nvGrpSpPr>
            <p:grpSpPr bwMode="auto">
              <a:xfrm>
                <a:off x="0" y="144"/>
                <a:ext cx="288" cy="224"/>
                <a:chOff x="0" y="0"/>
                <a:chExt cx="288" cy="224"/>
              </a:xfrm>
            </p:grpSpPr>
            <p:sp>
              <p:nvSpPr>
                <p:cNvPr id="145"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6"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3" name="Group 19"/>
              <p:cNvGrpSpPr>
                <a:grpSpLocks/>
              </p:cNvGrpSpPr>
              <p:nvPr/>
            </p:nvGrpSpPr>
            <p:grpSpPr bwMode="auto">
              <a:xfrm>
                <a:off x="288" y="144"/>
                <a:ext cx="288" cy="224"/>
                <a:chOff x="0" y="0"/>
                <a:chExt cx="288" cy="224"/>
              </a:xfrm>
            </p:grpSpPr>
            <p:sp>
              <p:nvSpPr>
                <p:cNvPr id="143"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4"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4" name="Group 22"/>
              <p:cNvGrpSpPr>
                <a:grpSpLocks/>
              </p:cNvGrpSpPr>
              <p:nvPr/>
            </p:nvGrpSpPr>
            <p:grpSpPr bwMode="auto">
              <a:xfrm>
                <a:off x="576" y="144"/>
                <a:ext cx="528" cy="224"/>
                <a:chOff x="0" y="0"/>
                <a:chExt cx="528" cy="224"/>
              </a:xfrm>
            </p:grpSpPr>
            <p:sp>
              <p:nvSpPr>
                <p:cNvPr id="141"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2"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5" name="Group 25"/>
              <p:cNvGrpSpPr>
                <a:grpSpLocks/>
              </p:cNvGrpSpPr>
              <p:nvPr/>
            </p:nvGrpSpPr>
            <p:grpSpPr bwMode="auto">
              <a:xfrm>
                <a:off x="0" y="288"/>
                <a:ext cx="288" cy="224"/>
                <a:chOff x="0" y="0"/>
                <a:chExt cx="288" cy="224"/>
              </a:xfrm>
            </p:grpSpPr>
            <p:sp>
              <p:nvSpPr>
                <p:cNvPr id="139"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0"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6" name="Group 28"/>
              <p:cNvGrpSpPr>
                <a:grpSpLocks/>
              </p:cNvGrpSpPr>
              <p:nvPr/>
            </p:nvGrpSpPr>
            <p:grpSpPr bwMode="auto">
              <a:xfrm>
                <a:off x="288" y="288"/>
                <a:ext cx="288" cy="224"/>
                <a:chOff x="0" y="0"/>
                <a:chExt cx="288" cy="224"/>
              </a:xfrm>
            </p:grpSpPr>
            <p:sp>
              <p:nvSpPr>
                <p:cNvPr id="137"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8"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7" name="Group 31"/>
              <p:cNvGrpSpPr>
                <a:grpSpLocks/>
              </p:cNvGrpSpPr>
              <p:nvPr/>
            </p:nvGrpSpPr>
            <p:grpSpPr bwMode="auto">
              <a:xfrm>
                <a:off x="576" y="288"/>
                <a:ext cx="528" cy="224"/>
                <a:chOff x="0" y="0"/>
                <a:chExt cx="528" cy="224"/>
              </a:xfrm>
            </p:grpSpPr>
            <p:sp>
              <p:nvSpPr>
                <p:cNvPr id="135"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6"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8" name="Group 34"/>
              <p:cNvGrpSpPr>
                <a:grpSpLocks/>
              </p:cNvGrpSpPr>
              <p:nvPr/>
            </p:nvGrpSpPr>
            <p:grpSpPr bwMode="auto">
              <a:xfrm>
                <a:off x="0" y="432"/>
                <a:ext cx="288" cy="224"/>
                <a:chOff x="0" y="0"/>
                <a:chExt cx="288" cy="224"/>
              </a:xfrm>
            </p:grpSpPr>
            <p:sp>
              <p:nvSpPr>
                <p:cNvPr id="133"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4"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19" name="Group 37"/>
              <p:cNvGrpSpPr>
                <a:grpSpLocks/>
              </p:cNvGrpSpPr>
              <p:nvPr/>
            </p:nvGrpSpPr>
            <p:grpSpPr bwMode="auto">
              <a:xfrm>
                <a:off x="288" y="432"/>
                <a:ext cx="288" cy="224"/>
                <a:chOff x="0" y="0"/>
                <a:chExt cx="288" cy="224"/>
              </a:xfrm>
            </p:grpSpPr>
            <p:sp>
              <p:nvSpPr>
                <p:cNvPr id="131"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2"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0" name="Group 40"/>
              <p:cNvGrpSpPr>
                <a:grpSpLocks/>
              </p:cNvGrpSpPr>
              <p:nvPr/>
            </p:nvGrpSpPr>
            <p:grpSpPr bwMode="auto">
              <a:xfrm>
                <a:off x="576" y="432"/>
                <a:ext cx="528" cy="224"/>
                <a:chOff x="0" y="0"/>
                <a:chExt cx="528" cy="224"/>
              </a:xfrm>
            </p:grpSpPr>
            <p:sp>
              <p:nvSpPr>
                <p:cNvPr id="129"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0"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0011</a:t>
                  </a:r>
                </a:p>
              </p:txBody>
            </p:sp>
          </p:grpSp>
          <p:grpSp>
            <p:nvGrpSpPr>
              <p:cNvPr id="21" name="Group 43"/>
              <p:cNvGrpSpPr>
                <a:grpSpLocks/>
              </p:cNvGrpSpPr>
              <p:nvPr/>
            </p:nvGrpSpPr>
            <p:grpSpPr bwMode="auto">
              <a:xfrm>
                <a:off x="0" y="576"/>
                <a:ext cx="288" cy="224"/>
                <a:chOff x="0" y="0"/>
                <a:chExt cx="288" cy="224"/>
              </a:xfrm>
            </p:grpSpPr>
            <p:sp>
              <p:nvSpPr>
                <p:cNvPr id="127"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8"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2" name="Group 46"/>
              <p:cNvGrpSpPr>
                <a:grpSpLocks/>
              </p:cNvGrpSpPr>
              <p:nvPr/>
            </p:nvGrpSpPr>
            <p:grpSpPr bwMode="auto">
              <a:xfrm>
                <a:off x="288" y="576"/>
                <a:ext cx="288" cy="224"/>
                <a:chOff x="0" y="0"/>
                <a:chExt cx="288" cy="224"/>
              </a:xfrm>
            </p:grpSpPr>
            <p:sp>
              <p:nvSpPr>
                <p:cNvPr id="125"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6"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3" name="Group 49"/>
              <p:cNvGrpSpPr>
                <a:grpSpLocks/>
              </p:cNvGrpSpPr>
              <p:nvPr/>
            </p:nvGrpSpPr>
            <p:grpSpPr bwMode="auto">
              <a:xfrm>
                <a:off x="576" y="576"/>
                <a:ext cx="528" cy="224"/>
                <a:chOff x="0" y="0"/>
                <a:chExt cx="528" cy="224"/>
              </a:xfrm>
            </p:grpSpPr>
            <p:sp>
              <p:nvSpPr>
                <p:cNvPr id="123"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4"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24" name="Group 52"/>
              <p:cNvGrpSpPr>
                <a:grpSpLocks/>
              </p:cNvGrpSpPr>
              <p:nvPr/>
            </p:nvGrpSpPr>
            <p:grpSpPr bwMode="auto">
              <a:xfrm>
                <a:off x="0" y="720"/>
                <a:ext cx="288" cy="224"/>
                <a:chOff x="0" y="0"/>
                <a:chExt cx="288" cy="224"/>
              </a:xfrm>
            </p:grpSpPr>
            <p:sp>
              <p:nvSpPr>
                <p:cNvPr id="121"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2"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5" name="Group 55"/>
              <p:cNvGrpSpPr>
                <a:grpSpLocks/>
              </p:cNvGrpSpPr>
              <p:nvPr/>
            </p:nvGrpSpPr>
            <p:grpSpPr bwMode="auto">
              <a:xfrm>
                <a:off x="288" y="720"/>
                <a:ext cx="288" cy="224"/>
                <a:chOff x="0" y="0"/>
                <a:chExt cx="288" cy="224"/>
              </a:xfrm>
            </p:grpSpPr>
            <p:sp>
              <p:nvSpPr>
                <p:cNvPr id="119"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0"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6" name="Group 58"/>
              <p:cNvGrpSpPr>
                <a:grpSpLocks/>
              </p:cNvGrpSpPr>
              <p:nvPr/>
            </p:nvGrpSpPr>
            <p:grpSpPr bwMode="auto">
              <a:xfrm>
                <a:off x="576" y="720"/>
                <a:ext cx="528" cy="224"/>
                <a:chOff x="0" y="0"/>
                <a:chExt cx="528" cy="224"/>
              </a:xfrm>
            </p:grpSpPr>
            <p:sp>
              <p:nvSpPr>
                <p:cNvPr id="117"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8"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7" name="Group 61"/>
              <p:cNvGrpSpPr>
                <a:grpSpLocks/>
              </p:cNvGrpSpPr>
              <p:nvPr/>
            </p:nvGrpSpPr>
            <p:grpSpPr bwMode="auto">
              <a:xfrm>
                <a:off x="0" y="864"/>
                <a:ext cx="288" cy="224"/>
                <a:chOff x="0" y="0"/>
                <a:chExt cx="288" cy="224"/>
              </a:xfrm>
            </p:grpSpPr>
            <p:sp>
              <p:nvSpPr>
                <p:cNvPr id="115"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6"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8" name="Group 64"/>
              <p:cNvGrpSpPr>
                <a:grpSpLocks/>
              </p:cNvGrpSpPr>
              <p:nvPr/>
            </p:nvGrpSpPr>
            <p:grpSpPr bwMode="auto">
              <a:xfrm>
                <a:off x="288" y="864"/>
                <a:ext cx="288" cy="224"/>
                <a:chOff x="0" y="0"/>
                <a:chExt cx="288" cy="224"/>
              </a:xfrm>
            </p:grpSpPr>
            <p:sp>
              <p:nvSpPr>
                <p:cNvPr id="113"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4"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9" name="Group 67"/>
              <p:cNvGrpSpPr>
                <a:grpSpLocks/>
              </p:cNvGrpSpPr>
              <p:nvPr/>
            </p:nvGrpSpPr>
            <p:grpSpPr bwMode="auto">
              <a:xfrm>
                <a:off x="576" y="864"/>
                <a:ext cx="528" cy="224"/>
                <a:chOff x="0" y="0"/>
                <a:chExt cx="528" cy="224"/>
              </a:xfrm>
            </p:grpSpPr>
            <p:sp>
              <p:nvSpPr>
                <p:cNvPr id="111"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2"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30" name="Group 70"/>
              <p:cNvGrpSpPr>
                <a:grpSpLocks/>
              </p:cNvGrpSpPr>
              <p:nvPr/>
            </p:nvGrpSpPr>
            <p:grpSpPr bwMode="auto">
              <a:xfrm>
                <a:off x="0" y="1008"/>
                <a:ext cx="288" cy="224"/>
                <a:chOff x="0" y="0"/>
                <a:chExt cx="288" cy="224"/>
              </a:xfrm>
            </p:grpSpPr>
            <p:sp>
              <p:nvSpPr>
                <p:cNvPr id="109"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0"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1" name="Group 73"/>
              <p:cNvGrpSpPr>
                <a:grpSpLocks/>
              </p:cNvGrpSpPr>
              <p:nvPr/>
            </p:nvGrpSpPr>
            <p:grpSpPr bwMode="auto">
              <a:xfrm>
                <a:off x="288" y="1008"/>
                <a:ext cx="288" cy="224"/>
                <a:chOff x="0" y="0"/>
                <a:chExt cx="288" cy="224"/>
              </a:xfrm>
            </p:grpSpPr>
            <p:sp>
              <p:nvSpPr>
                <p:cNvPr id="107"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8"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2" name="Group 76"/>
              <p:cNvGrpSpPr>
                <a:grpSpLocks/>
              </p:cNvGrpSpPr>
              <p:nvPr/>
            </p:nvGrpSpPr>
            <p:grpSpPr bwMode="auto">
              <a:xfrm>
                <a:off x="576" y="1008"/>
                <a:ext cx="528" cy="224"/>
                <a:chOff x="0" y="0"/>
                <a:chExt cx="528" cy="224"/>
              </a:xfrm>
            </p:grpSpPr>
            <p:sp>
              <p:nvSpPr>
                <p:cNvPr id="105"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6"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33" name="Group 79"/>
              <p:cNvGrpSpPr>
                <a:grpSpLocks/>
              </p:cNvGrpSpPr>
              <p:nvPr/>
            </p:nvGrpSpPr>
            <p:grpSpPr bwMode="auto">
              <a:xfrm>
                <a:off x="0" y="1152"/>
                <a:ext cx="288" cy="224"/>
                <a:chOff x="0" y="0"/>
                <a:chExt cx="288" cy="224"/>
              </a:xfrm>
            </p:grpSpPr>
            <p:sp>
              <p:nvSpPr>
                <p:cNvPr id="103"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4"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4" name="Group 82"/>
              <p:cNvGrpSpPr>
                <a:grpSpLocks/>
              </p:cNvGrpSpPr>
              <p:nvPr/>
            </p:nvGrpSpPr>
            <p:grpSpPr bwMode="auto">
              <a:xfrm>
                <a:off x="288" y="1152"/>
                <a:ext cx="288" cy="224"/>
                <a:chOff x="0" y="0"/>
                <a:chExt cx="288" cy="224"/>
              </a:xfrm>
            </p:grpSpPr>
            <p:sp>
              <p:nvSpPr>
                <p:cNvPr id="101"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2"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5" name="Group 85"/>
              <p:cNvGrpSpPr>
                <a:grpSpLocks/>
              </p:cNvGrpSpPr>
              <p:nvPr/>
            </p:nvGrpSpPr>
            <p:grpSpPr bwMode="auto">
              <a:xfrm>
                <a:off x="576" y="1152"/>
                <a:ext cx="528" cy="224"/>
                <a:chOff x="0" y="0"/>
                <a:chExt cx="528" cy="224"/>
              </a:xfrm>
            </p:grpSpPr>
            <p:sp>
              <p:nvSpPr>
                <p:cNvPr id="99"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0"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6" name="Group 88"/>
              <p:cNvGrpSpPr>
                <a:grpSpLocks/>
              </p:cNvGrpSpPr>
              <p:nvPr/>
            </p:nvGrpSpPr>
            <p:grpSpPr bwMode="auto">
              <a:xfrm>
                <a:off x="0" y="1296"/>
                <a:ext cx="288" cy="224"/>
                <a:chOff x="0" y="0"/>
                <a:chExt cx="288" cy="224"/>
              </a:xfrm>
            </p:grpSpPr>
            <p:sp>
              <p:nvSpPr>
                <p:cNvPr id="97"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8"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7" name="Group 91"/>
              <p:cNvGrpSpPr>
                <a:grpSpLocks/>
              </p:cNvGrpSpPr>
              <p:nvPr/>
            </p:nvGrpSpPr>
            <p:grpSpPr bwMode="auto">
              <a:xfrm>
                <a:off x="288" y="1296"/>
                <a:ext cx="288" cy="224"/>
                <a:chOff x="0" y="0"/>
                <a:chExt cx="288" cy="224"/>
              </a:xfrm>
            </p:grpSpPr>
            <p:sp>
              <p:nvSpPr>
                <p:cNvPr id="95"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6"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8" name="Group 94"/>
              <p:cNvGrpSpPr>
                <a:grpSpLocks/>
              </p:cNvGrpSpPr>
              <p:nvPr/>
            </p:nvGrpSpPr>
            <p:grpSpPr bwMode="auto">
              <a:xfrm>
                <a:off x="576" y="1296"/>
                <a:ext cx="528" cy="224"/>
                <a:chOff x="0" y="0"/>
                <a:chExt cx="528" cy="224"/>
              </a:xfrm>
            </p:grpSpPr>
            <p:sp>
              <p:nvSpPr>
                <p:cNvPr id="93"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4"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39" name="Group 97"/>
              <p:cNvGrpSpPr>
                <a:grpSpLocks/>
              </p:cNvGrpSpPr>
              <p:nvPr/>
            </p:nvGrpSpPr>
            <p:grpSpPr bwMode="auto">
              <a:xfrm>
                <a:off x="0" y="1440"/>
                <a:ext cx="288" cy="224"/>
                <a:chOff x="0" y="0"/>
                <a:chExt cx="288" cy="224"/>
              </a:xfrm>
            </p:grpSpPr>
            <p:sp>
              <p:nvSpPr>
                <p:cNvPr id="91"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2"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0" name="Group 100"/>
              <p:cNvGrpSpPr>
                <a:grpSpLocks/>
              </p:cNvGrpSpPr>
              <p:nvPr/>
            </p:nvGrpSpPr>
            <p:grpSpPr bwMode="auto">
              <a:xfrm>
                <a:off x="288" y="1440"/>
                <a:ext cx="288" cy="224"/>
                <a:chOff x="0" y="0"/>
                <a:chExt cx="288" cy="224"/>
              </a:xfrm>
            </p:grpSpPr>
            <p:sp>
              <p:nvSpPr>
                <p:cNvPr id="89"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0"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1" name="Group 103"/>
              <p:cNvGrpSpPr>
                <a:grpSpLocks/>
              </p:cNvGrpSpPr>
              <p:nvPr/>
            </p:nvGrpSpPr>
            <p:grpSpPr bwMode="auto">
              <a:xfrm>
                <a:off x="576" y="1440"/>
                <a:ext cx="528" cy="224"/>
                <a:chOff x="0" y="0"/>
                <a:chExt cx="528" cy="224"/>
              </a:xfrm>
            </p:grpSpPr>
            <p:sp>
              <p:nvSpPr>
                <p:cNvPr id="87"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8"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2" name="Group 106"/>
              <p:cNvGrpSpPr>
                <a:grpSpLocks/>
              </p:cNvGrpSpPr>
              <p:nvPr/>
            </p:nvGrpSpPr>
            <p:grpSpPr bwMode="auto">
              <a:xfrm>
                <a:off x="0" y="1584"/>
                <a:ext cx="288" cy="224"/>
                <a:chOff x="0" y="0"/>
                <a:chExt cx="288" cy="224"/>
              </a:xfrm>
            </p:grpSpPr>
            <p:sp>
              <p:nvSpPr>
                <p:cNvPr id="85"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6"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3" name="Group 109"/>
              <p:cNvGrpSpPr>
                <a:grpSpLocks/>
              </p:cNvGrpSpPr>
              <p:nvPr/>
            </p:nvGrpSpPr>
            <p:grpSpPr bwMode="auto">
              <a:xfrm>
                <a:off x="288" y="1584"/>
                <a:ext cx="288" cy="224"/>
                <a:chOff x="0" y="0"/>
                <a:chExt cx="288" cy="224"/>
              </a:xfrm>
            </p:grpSpPr>
            <p:sp>
              <p:nvSpPr>
                <p:cNvPr id="83"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4"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4" name="Group 112"/>
              <p:cNvGrpSpPr>
                <a:grpSpLocks/>
              </p:cNvGrpSpPr>
              <p:nvPr/>
            </p:nvGrpSpPr>
            <p:grpSpPr bwMode="auto">
              <a:xfrm>
                <a:off x="576" y="1584"/>
                <a:ext cx="528" cy="224"/>
                <a:chOff x="0" y="0"/>
                <a:chExt cx="528" cy="224"/>
              </a:xfrm>
            </p:grpSpPr>
            <p:sp>
              <p:nvSpPr>
                <p:cNvPr id="81"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2"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5" name="Group 115"/>
              <p:cNvGrpSpPr>
                <a:grpSpLocks/>
              </p:cNvGrpSpPr>
              <p:nvPr/>
            </p:nvGrpSpPr>
            <p:grpSpPr bwMode="auto">
              <a:xfrm>
                <a:off x="0" y="1728"/>
                <a:ext cx="288" cy="224"/>
                <a:chOff x="0" y="0"/>
                <a:chExt cx="288" cy="224"/>
              </a:xfrm>
            </p:grpSpPr>
            <p:sp>
              <p:nvSpPr>
                <p:cNvPr id="79"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0"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C</a:t>
                  </a:r>
                </a:p>
              </p:txBody>
            </p:sp>
          </p:grpSp>
          <p:grpSp>
            <p:nvGrpSpPr>
              <p:cNvPr id="46" name="Group 118"/>
              <p:cNvGrpSpPr>
                <a:grpSpLocks/>
              </p:cNvGrpSpPr>
              <p:nvPr/>
            </p:nvGrpSpPr>
            <p:grpSpPr bwMode="auto">
              <a:xfrm>
                <a:off x="288" y="1728"/>
                <a:ext cx="288" cy="224"/>
                <a:chOff x="0" y="0"/>
                <a:chExt cx="288" cy="224"/>
              </a:xfrm>
            </p:grpSpPr>
            <p:sp>
              <p:nvSpPr>
                <p:cNvPr id="77"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8"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7" name="Group 121"/>
              <p:cNvGrpSpPr>
                <a:grpSpLocks/>
              </p:cNvGrpSpPr>
              <p:nvPr/>
            </p:nvGrpSpPr>
            <p:grpSpPr bwMode="auto">
              <a:xfrm>
                <a:off x="576" y="1728"/>
                <a:ext cx="528" cy="224"/>
                <a:chOff x="0" y="0"/>
                <a:chExt cx="528" cy="224"/>
              </a:xfrm>
            </p:grpSpPr>
            <p:sp>
              <p:nvSpPr>
                <p:cNvPr id="75"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6"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8" name="Group 124"/>
              <p:cNvGrpSpPr>
                <a:grpSpLocks/>
              </p:cNvGrpSpPr>
              <p:nvPr/>
            </p:nvGrpSpPr>
            <p:grpSpPr bwMode="auto">
              <a:xfrm>
                <a:off x="0" y="1872"/>
                <a:ext cx="288" cy="224"/>
                <a:chOff x="0" y="0"/>
                <a:chExt cx="288" cy="224"/>
              </a:xfrm>
            </p:grpSpPr>
            <p:sp>
              <p:nvSpPr>
                <p:cNvPr id="73"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4"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49" name="Group 127"/>
              <p:cNvGrpSpPr>
                <a:grpSpLocks/>
              </p:cNvGrpSpPr>
              <p:nvPr/>
            </p:nvGrpSpPr>
            <p:grpSpPr bwMode="auto">
              <a:xfrm>
                <a:off x="288" y="1872"/>
                <a:ext cx="288" cy="224"/>
                <a:chOff x="0" y="0"/>
                <a:chExt cx="288" cy="224"/>
              </a:xfrm>
            </p:grpSpPr>
            <p:sp>
              <p:nvSpPr>
                <p:cNvPr id="71"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2"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50" name="Group 130"/>
              <p:cNvGrpSpPr>
                <a:grpSpLocks/>
              </p:cNvGrpSpPr>
              <p:nvPr/>
            </p:nvGrpSpPr>
            <p:grpSpPr bwMode="auto">
              <a:xfrm>
                <a:off x="576" y="1872"/>
                <a:ext cx="528" cy="224"/>
                <a:chOff x="0" y="0"/>
                <a:chExt cx="528" cy="224"/>
              </a:xfrm>
            </p:grpSpPr>
            <p:sp>
              <p:nvSpPr>
                <p:cNvPr id="69"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0"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51" name="Group 133"/>
              <p:cNvGrpSpPr>
                <a:grpSpLocks/>
              </p:cNvGrpSpPr>
              <p:nvPr/>
            </p:nvGrpSpPr>
            <p:grpSpPr bwMode="auto">
              <a:xfrm>
                <a:off x="0" y="2016"/>
                <a:ext cx="288" cy="224"/>
                <a:chOff x="0" y="0"/>
                <a:chExt cx="288" cy="224"/>
              </a:xfrm>
            </p:grpSpPr>
            <p:sp>
              <p:nvSpPr>
                <p:cNvPr id="67"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8"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52" name="Group 136"/>
              <p:cNvGrpSpPr>
                <a:grpSpLocks/>
              </p:cNvGrpSpPr>
              <p:nvPr/>
            </p:nvGrpSpPr>
            <p:grpSpPr bwMode="auto">
              <a:xfrm>
                <a:off x="288" y="2016"/>
                <a:ext cx="288" cy="224"/>
                <a:chOff x="0" y="0"/>
                <a:chExt cx="288" cy="224"/>
              </a:xfrm>
            </p:grpSpPr>
            <p:sp>
              <p:nvSpPr>
                <p:cNvPr id="65"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6"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53" name="Group 139"/>
              <p:cNvGrpSpPr>
                <a:grpSpLocks/>
              </p:cNvGrpSpPr>
              <p:nvPr/>
            </p:nvGrpSpPr>
            <p:grpSpPr bwMode="auto">
              <a:xfrm>
                <a:off x="576" y="2016"/>
                <a:ext cx="528" cy="224"/>
                <a:chOff x="0" y="0"/>
                <a:chExt cx="528" cy="224"/>
              </a:xfrm>
            </p:grpSpPr>
            <p:sp>
              <p:nvSpPr>
                <p:cNvPr id="63"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4"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54" name="Group 142"/>
              <p:cNvGrpSpPr>
                <a:grpSpLocks/>
              </p:cNvGrpSpPr>
              <p:nvPr/>
            </p:nvGrpSpPr>
            <p:grpSpPr bwMode="auto">
              <a:xfrm>
                <a:off x="0" y="2160"/>
                <a:ext cx="288" cy="224"/>
                <a:chOff x="0" y="0"/>
                <a:chExt cx="288" cy="224"/>
              </a:xfrm>
            </p:grpSpPr>
            <p:sp>
              <p:nvSpPr>
                <p:cNvPr id="61"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55" name="Group 145"/>
              <p:cNvGrpSpPr>
                <a:grpSpLocks/>
              </p:cNvGrpSpPr>
              <p:nvPr/>
            </p:nvGrpSpPr>
            <p:grpSpPr bwMode="auto">
              <a:xfrm>
                <a:off x="288" y="2160"/>
                <a:ext cx="288" cy="224"/>
                <a:chOff x="0" y="0"/>
                <a:chExt cx="288" cy="224"/>
              </a:xfrm>
            </p:grpSpPr>
            <p:sp>
              <p:nvSpPr>
                <p:cNvPr id="59"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0"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56" name="Group 148"/>
              <p:cNvGrpSpPr>
                <a:grpSpLocks/>
              </p:cNvGrpSpPr>
              <p:nvPr/>
            </p:nvGrpSpPr>
            <p:grpSpPr bwMode="auto">
              <a:xfrm>
                <a:off x="576" y="2160"/>
                <a:ext cx="528" cy="224"/>
                <a:chOff x="0" y="0"/>
                <a:chExt cx="528" cy="224"/>
              </a:xfrm>
            </p:grpSpPr>
            <p:sp>
              <p:nvSpPr>
                <p:cNvPr id="57"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8"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6"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7"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8"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r>
              <a:rPr lang="en-US" kern="0" dirty="0"/>
              <a:t>Operations </a:t>
            </a:r>
            <a:r>
              <a:rPr lang="en-US" kern="0" dirty="0">
                <a:latin typeface="Monaco" charset="0"/>
                <a:ea typeface="Monaco" charset="0"/>
                <a:cs typeface="Monaco" charset="0"/>
                <a:sym typeface="Monaco" charset="0"/>
              </a:rPr>
              <a:t>&amp;</a:t>
            </a:r>
            <a:r>
              <a:rPr lang="en-US" kern="0" dirty="0"/>
              <a:t>,  </a:t>
            </a:r>
            <a:r>
              <a:rPr lang="en-US" kern="0" dirty="0">
                <a:latin typeface="Monaco" charset="0"/>
                <a:ea typeface="Monaco" charset="0"/>
                <a:cs typeface="Monaco" charset="0"/>
                <a:sym typeface="Monaco" charset="0"/>
              </a:rPr>
              <a:t>|</a:t>
            </a:r>
            <a:r>
              <a:rPr lang="en-US" kern="0" dirty="0"/>
              <a:t>,  </a:t>
            </a:r>
            <a:r>
              <a:rPr lang="en-US" kern="0" dirty="0">
                <a:latin typeface="Monaco" charset="0"/>
                <a:ea typeface="Monaco" charset="0"/>
                <a:cs typeface="Monaco" charset="0"/>
                <a:sym typeface="Monaco" charset="0"/>
              </a:rPr>
              <a:t>~</a:t>
            </a:r>
            <a:r>
              <a:rPr lang="en-US" kern="0" dirty="0"/>
              <a:t>,  </a:t>
            </a:r>
            <a:r>
              <a:rPr lang="en-US" kern="0" dirty="0">
                <a:latin typeface="Monaco" charset="0"/>
                <a:ea typeface="Monaco" charset="0"/>
                <a:cs typeface="Monaco" charset="0"/>
                <a:sym typeface="Monaco" charset="0"/>
              </a:rPr>
              <a:t>^</a:t>
            </a:r>
            <a:r>
              <a:rPr lang="en-US" kern="0" dirty="0"/>
              <a:t> Available in C</a:t>
            </a:r>
          </a:p>
          <a:p>
            <a:pPr marL="552450" lvl="1"/>
            <a:r>
              <a:rPr lang="en-US" b="0" kern="0" dirty="0"/>
              <a:t>Apply to any “integral” data type</a:t>
            </a:r>
          </a:p>
          <a:p>
            <a:pPr marL="838200" lvl="2"/>
            <a:r>
              <a:rPr lang="en-US" sz="1800" b="0" kern="0" dirty="0">
                <a:latin typeface="Monaco" charset="0"/>
                <a:ea typeface="Monaco" charset="0"/>
                <a:cs typeface="Monaco" charset="0"/>
                <a:sym typeface="Monaco" charset="0"/>
              </a:rPr>
              <a:t>long, </a:t>
            </a:r>
            <a:r>
              <a:rPr lang="en-US" sz="1800" b="0" kern="0" dirty="0" err="1">
                <a:latin typeface="Monaco" charset="0"/>
                <a:ea typeface="Monaco" charset="0"/>
                <a:cs typeface="Monaco" charset="0"/>
                <a:sym typeface="Monaco" charset="0"/>
              </a:rPr>
              <a:t>int</a:t>
            </a:r>
            <a:r>
              <a:rPr lang="en-US" sz="1800" b="0" kern="0" dirty="0">
                <a:latin typeface="Monaco" charset="0"/>
                <a:ea typeface="Monaco" charset="0"/>
                <a:cs typeface="Monaco" charset="0"/>
                <a:sym typeface="Monaco" charset="0"/>
              </a:rPr>
              <a:t>, short, char, unsigned</a:t>
            </a:r>
            <a:endParaRPr lang="en-US" sz="1800" b="0" kern="0" dirty="0">
              <a:latin typeface="Monaco" charset="0"/>
              <a:sym typeface="Monaco" charset="0"/>
            </a:endParaRPr>
          </a:p>
          <a:p>
            <a:pPr marL="552450" lvl="1"/>
            <a:r>
              <a:rPr lang="en-US" b="0" kern="0" dirty="0"/>
              <a:t>View arguments as bit vectors</a:t>
            </a:r>
          </a:p>
          <a:p>
            <a:pPr marL="552450" lvl="1"/>
            <a:r>
              <a:rPr lang="en-US" b="0" kern="0" dirty="0"/>
              <a:t>Arguments applied bit-wise</a:t>
            </a:r>
          </a:p>
          <a:p>
            <a:r>
              <a:rPr lang="en-US" kern="0" dirty="0"/>
              <a:t>Examples (Char data type)</a:t>
            </a:r>
          </a:p>
          <a:p>
            <a:pPr marL="552450" lvl="1"/>
            <a:r>
              <a:rPr lang="en-US" sz="1800" b="0" kern="0" dirty="0">
                <a:latin typeface="Monaco" charset="0"/>
                <a:ea typeface="Zapf Dingbats" charset="2"/>
                <a:cs typeface="Zapf Dingbats" charset="2"/>
                <a:sym typeface="Monaco" charset="0"/>
              </a:rPr>
              <a:t>~0x41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0xBE</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~01000001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Zapf Dingbats" charset="2"/>
                <a:cs typeface="Zapf Dingbats" charset="2"/>
                <a:sym typeface="Monaco" charset="0"/>
              </a:rPr>
              <a:t> </a:t>
            </a:r>
            <a:r>
              <a:rPr lang="en-US" sz="1800" b="0" kern="0" dirty="0">
                <a:solidFill>
                  <a:schemeClr val="bg1"/>
                </a:solidFill>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10111110</a:t>
            </a:r>
            <a:r>
              <a:rPr lang="en-US" sz="1800" b="0" kern="0" baseline="-6000" dirty="0">
                <a:solidFill>
                  <a:schemeClr val="bg1"/>
                </a:solidFill>
                <a:latin typeface="Monaco" charset="0"/>
                <a:ea typeface="Monaco" charset="0"/>
                <a:cs typeface="Monaco" charset="0"/>
                <a:sym typeface="Monaco" charset="0"/>
              </a:rPr>
              <a:t>2</a:t>
            </a:r>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~0x00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0xFF</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~00000000</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Zapf Dingbats" charset="2"/>
                <a:cs typeface="Zapf Dingbats" charset="2"/>
                <a:sym typeface="Monaco" charset="0"/>
              </a:rPr>
              <a:t> </a:t>
            </a:r>
            <a:r>
              <a:rPr lang="en-US" sz="1800" b="0" kern="0" dirty="0">
                <a:solidFill>
                  <a:schemeClr val="bg1"/>
                </a:solidFill>
                <a:ea typeface="Zapf Dingbats" charset="2"/>
                <a:cs typeface="Zapf Dingbats" charset="2"/>
                <a:sym typeface="Monaco" charset="0"/>
              </a:rPr>
              <a:t>→</a:t>
            </a:r>
            <a:r>
              <a:rPr lang="en-US" sz="1800" b="0" kern="0" dirty="0">
                <a:solidFill>
                  <a:schemeClr val="bg1"/>
                </a:solidFill>
                <a:latin typeface="Monaco" charset="0"/>
                <a:ea typeface="Zapf Dingbats" charset="2"/>
                <a:cs typeface="Zapf Dingbats" charset="2"/>
                <a:sym typeface="Monaco" charset="0"/>
              </a:rPr>
              <a:t> 11111111</a:t>
            </a:r>
            <a:r>
              <a:rPr lang="en-US" sz="1800" b="0" kern="0" baseline="-6000" dirty="0">
                <a:solidFill>
                  <a:schemeClr val="bg1"/>
                </a:solidFill>
                <a:latin typeface="Monaco" charset="0"/>
                <a:ea typeface="Monaco" charset="0"/>
                <a:cs typeface="Monaco" charset="0"/>
                <a:sym typeface="Monaco" charset="0"/>
              </a:rPr>
              <a:t>2</a:t>
            </a:r>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0x69 &amp; 0x55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0x41</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01101001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Monaco" charset="0"/>
                <a:cs typeface="Monaco" charset="0"/>
                <a:sym typeface="Monaco" charset="0"/>
              </a:rPr>
              <a:t> &amp; 01010101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Zapf Dingbats" charset="2"/>
                <a:cs typeface="Zapf Dingbats" charset="2"/>
                <a:sym typeface="Monaco" charset="0"/>
              </a:rPr>
              <a:t> </a:t>
            </a:r>
            <a:r>
              <a:rPr lang="en-US" sz="1800" b="0" kern="0" dirty="0">
                <a:solidFill>
                  <a:schemeClr val="bg1"/>
                </a:solidFill>
                <a:ea typeface="Zapf Dingbats" charset="2"/>
                <a:cs typeface="Zapf Dingbats" charset="2"/>
                <a:sym typeface="Monaco" charset="0"/>
              </a:rPr>
              <a:t>→</a:t>
            </a:r>
            <a:r>
              <a:rPr lang="en-US" sz="1800" b="0" kern="0" dirty="0">
                <a:solidFill>
                  <a:schemeClr val="bg1"/>
                </a:solidFill>
                <a:latin typeface="Monaco" charset="0"/>
                <a:ea typeface="Zapf Dingbats" charset="2"/>
                <a:cs typeface="Zapf Dingbats" charset="2"/>
                <a:sym typeface="Monaco" charset="0"/>
              </a:rPr>
              <a:t> 01000001</a:t>
            </a:r>
            <a:r>
              <a:rPr lang="en-US" sz="1800" b="0" kern="0" baseline="-6000" dirty="0">
                <a:solidFill>
                  <a:schemeClr val="bg1"/>
                </a:solidFill>
                <a:latin typeface="Monaco" charset="0"/>
                <a:ea typeface="Monaco" charset="0"/>
                <a:cs typeface="Monaco" charset="0"/>
                <a:sym typeface="Monaco" charset="0"/>
              </a:rPr>
              <a:t>2</a:t>
            </a:r>
            <a:endParaRPr lang="en-US" sz="1800" b="0" kern="0" dirty="0">
              <a:solidFill>
                <a:schemeClr val="bg1"/>
              </a:solidFill>
              <a:latin typeface="Monaco" charset="0"/>
              <a:sym typeface="Monaco" charset="0"/>
            </a:endParaRPr>
          </a:p>
          <a:p>
            <a:pPr marL="552450" lvl="1"/>
            <a:r>
              <a:rPr lang="en-US" sz="1800" b="0" kern="0" dirty="0">
                <a:latin typeface="Monaco" charset="0"/>
                <a:ea typeface="Zapf Dingbats" charset="2"/>
                <a:cs typeface="Zapf Dingbats" charset="2"/>
                <a:sym typeface="Monaco" charset="0"/>
              </a:rPr>
              <a:t>0x69 | 0x55 </a:t>
            </a:r>
            <a:r>
              <a:rPr lang="en-US" sz="1800" b="0" kern="0" dirty="0">
                <a:ea typeface="Zapf Dingbats" charset="2"/>
                <a:cs typeface="Zapf Dingbats" charset="2"/>
                <a:sym typeface="Monaco" charset="0"/>
              </a:rPr>
              <a:t>→</a:t>
            </a:r>
            <a:r>
              <a:rPr lang="en-US" sz="1800" b="0" kern="0" dirty="0">
                <a:latin typeface="Monaco" charset="0"/>
                <a:ea typeface="Zapf Dingbats" charset="2"/>
                <a:cs typeface="Zapf Dingbats" charset="2"/>
                <a:sym typeface="Monaco" charset="0"/>
              </a:rPr>
              <a:t> </a:t>
            </a:r>
            <a:r>
              <a:rPr lang="en-US" sz="1800" b="0" kern="0" dirty="0">
                <a:solidFill>
                  <a:schemeClr val="bg1"/>
                </a:solidFill>
                <a:latin typeface="Monaco" charset="0"/>
                <a:ea typeface="Zapf Dingbats" charset="2"/>
                <a:cs typeface="Zapf Dingbats" charset="2"/>
                <a:sym typeface="Monaco" charset="0"/>
              </a:rPr>
              <a:t>0x7D</a:t>
            </a:r>
            <a:endParaRPr lang="en-US" sz="1800" b="0" kern="0" dirty="0">
              <a:solidFill>
                <a:schemeClr val="bg1"/>
              </a:solidFill>
              <a:latin typeface="Monaco" charset="0"/>
              <a:sym typeface="Monaco" charset="0"/>
            </a:endParaRPr>
          </a:p>
          <a:p>
            <a:pPr marL="838200" lvl="2"/>
            <a:r>
              <a:rPr lang="en-US" sz="1800" b="0" kern="0" dirty="0">
                <a:solidFill>
                  <a:schemeClr val="bg1"/>
                </a:solidFill>
                <a:latin typeface="Monaco" charset="0"/>
                <a:ea typeface="Monaco" charset="0"/>
                <a:cs typeface="Monaco" charset="0"/>
                <a:sym typeface="Monaco" charset="0"/>
              </a:rPr>
              <a:t>01101001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Monaco" charset="0"/>
                <a:cs typeface="Monaco" charset="0"/>
                <a:sym typeface="Monaco" charset="0"/>
              </a:rPr>
              <a:t> | 01010101</a:t>
            </a:r>
            <a:r>
              <a:rPr lang="en-US" sz="1800" b="0" kern="0" baseline="-6000" dirty="0">
                <a:solidFill>
                  <a:schemeClr val="bg1"/>
                </a:solidFill>
                <a:latin typeface="Monaco" charset="0"/>
                <a:ea typeface="Monaco" charset="0"/>
                <a:cs typeface="Monaco" charset="0"/>
                <a:sym typeface="Monaco" charset="0"/>
              </a:rPr>
              <a:t>2</a:t>
            </a:r>
            <a:r>
              <a:rPr lang="en-US" sz="1800" b="0" kern="0" dirty="0">
                <a:solidFill>
                  <a:schemeClr val="bg1"/>
                </a:solidFill>
                <a:latin typeface="Monaco" charset="0"/>
                <a:ea typeface="Monaco" charset="0"/>
                <a:cs typeface="Monaco" charset="0"/>
                <a:sym typeface="Monaco" charset="0"/>
              </a:rPr>
              <a:t> </a:t>
            </a:r>
            <a:r>
              <a:rPr lang="en-US" sz="1800" b="0" kern="0" dirty="0">
                <a:solidFill>
                  <a:schemeClr val="bg1"/>
                </a:solidFill>
                <a:ea typeface="Zapf Dingbats" charset="2"/>
                <a:cs typeface="Zapf Dingbats" charset="2"/>
                <a:sym typeface="Monaco" charset="0"/>
              </a:rPr>
              <a:t>→</a:t>
            </a:r>
            <a:r>
              <a:rPr lang="en-US" sz="1800" b="0" kern="0" dirty="0">
                <a:solidFill>
                  <a:schemeClr val="bg1"/>
                </a:solidFill>
                <a:latin typeface="Monaco" charset="0"/>
                <a:ea typeface="Monaco" charset="0"/>
                <a:cs typeface="Monaco" charset="0"/>
                <a:sym typeface="Monaco" charset="0"/>
              </a:rPr>
              <a:t> 01111101</a:t>
            </a:r>
            <a:r>
              <a:rPr lang="en-US" sz="1800" b="0" kern="0" baseline="-6000" dirty="0">
                <a:solidFill>
                  <a:schemeClr val="bg1"/>
                </a:solidFill>
                <a:latin typeface="Monaco" charset="0"/>
                <a:ea typeface="Monaco" charset="0"/>
                <a:cs typeface="Monaco" charset="0"/>
                <a:sym typeface="Monaco" charset="0"/>
              </a:rPr>
              <a:t>2</a:t>
            </a:r>
            <a:endParaRPr lang="en-US" sz="1800" b="0" kern="0" baseline="-6000" dirty="0">
              <a:solidFill>
                <a:schemeClr val="bg1"/>
              </a:solidFill>
              <a:latin typeface="Monaco" charset="0"/>
              <a:sym typeface="Monaco" charset="0"/>
            </a:endParaRPr>
          </a:p>
        </p:txBody>
      </p:sp>
      <p:sp>
        <p:nvSpPr>
          <p:cNvPr id="60420" name="Rectangle 3"/>
          <p:cNvSpPr>
            <a:spLocks noGrp="1" noChangeArrowheads="1"/>
          </p:cNvSpPr>
          <p:nvPr>
            <p:ph type="title"/>
          </p:nvPr>
        </p:nvSpPr>
        <p:spPr/>
        <p:txBody>
          <a:bodyPr/>
          <a:lstStyle/>
          <a:p>
            <a:pPr marL="119063" indent="-119063" eaLnBrk="1" hangingPunct="1"/>
            <a:r>
              <a:rPr lang="en-US"/>
              <a:t>Bit-Level Operations in C</a:t>
            </a:r>
          </a:p>
        </p:txBody>
      </p:sp>
      <p:sp>
        <p:nvSpPr>
          <p:cNvPr id="60421" name="Rectangle 4"/>
          <p:cNvSpPr>
            <a:spLocks noGrp="1" noChangeArrowheads="1"/>
          </p:cNvSpPr>
          <p:nvPr>
            <p:ph idx="1"/>
          </p:nvPr>
        </p:nvSpPr>
        <p:spPr>
          <a:xfrm>
            <a:off x="396875" y="1362075"/>
            <a:ext cx="7896225" cy="4972050"/>
          </a:xfrm>
        </p:spPr>
        <p:txBody>
          <a:bodyPr/>
          <a:lstStyle/>
          <a:p>
            <a:pPr eaLnBrk="1" hangingPunct="1"/>
            <a:r>
              <a:rPr lang="en-US" dirty="0"/>
              <a:t>Operations </a:t>
            </a:r>
            <a:r>
              <a:rPr lang="en-US" dirty="0">
                <a:latin typeface="Monaco" charset="0"/>
                <a:ea typeface="Monaco" charset="0"/>
                <a:cs typeface="Monaco" charset="0"/>
                <a:sym typeface="Monaco" charset="0"/>
              </a:rPr>
              <a:t>&amp;</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t>
            </a:r>
            <a:r>
              <a:rPr lang="en-US" dirty="0">
                <a:latin typeface="Monaco" charset="0"/>
                <a:ea typeface="Monaco" charset="0"/>
                <a:cs typeface="Monaco" charset="0"/>
                <a:sym typeface="Monaco" charset="0"/>
              </a:rPr>
              <a:t>^</a:t>
            </a:r>
            <a:r>
              <a:rPr lang="en-US" dirty="0"/>
              <a:t> Available in C</a:t>
            </a:r>
          </a:p>
          <a:p>
            <a:pPr marL="552450" lvl="1" eaLnBrk="1" hangingPunct="1"/>
            <a:r>
              <a:rPr lang="en-US" dirty="0"/>
              <a:t>Apply to any “integral” data type</a:t>
            </a:r>
          </a:p>
          <a:p>
            <a:pPr marL="838200" lvl="2" eaLnBrk="1" hangingPunct="1"/>
            <a:r>
              <a:rPr lang="en-US" sz="1800" dirty="0">
                <a:latin typeface="Monaco" charset="0"/>
                <a:ea typeface="Monaco" charset="0"/>
                <a:cs typeface="Monaco" charset="0"/>
                <a:sym typeface="Monaco" charset="0"/>
              </a:rPr>
              <a:t>long, </a:t>
            </a:r>
            <a:r>
              <a:rPr lang="en-US" sz="1800" dirty="0" err="1">
                <a:latin typeface="Monaco" charset="0"/>
                <a:ea typeface="Monaco" charset="0"/>
                <a:cs typeface="Monaco" charset="0"/>
                <a:sym typeface="Monaco" charset="0"/>
              </a:rPr>
              <a:t>int</a:t>
            </a:r>
            <a:r>
              <a:rPr lang="en-US" sz="1800" dirty="0">
                <a:latin typeface="Monaco" charset="0"/>
                <a:ea typeface="Monaco" charset="0"/>
                <a:cs typeface="Monaco" charset="0"/>
                <a:sym typeface="Monaco" charset="0"/>
              </a:rPr>
              <a:t>, short, char, unsigned</a:t>
            </a:r>
            <a:endParaRPr lang="en-US" sz="1800" dirty="0">
              <a:latin typeface="Monaco" charset="0"/>
              <a:sym typeface="Monaco" charset="0"/>
            </a:endParaRPr>
          </a:p>
          <a:p>
            <a:pPr marL="552450" lvl="1" eaLnBrk="1" hangingPunct="1"/>
            <a:r>
              <a:rPr lang="en-US" dirty="0"/>
              <a:t>View arguments as bit vectors</a:t>
            </a:r>
          </a:p>
          <a:p>
            <a:pPr marL="552450" lvl="1" eaLnBrk="1" hangingPunct="1"/>
            <a:r>
              <a:rPr lang="en-US" dirty="0"/>
              <a:t>Arguments applied bit-wise</a:t>
            </a:r>
          </a:p>
          <a:p>
            <a:pPr eaLnBrk="1" hangingPunct="1"/>
            <a:r>
              <a:rPr lang="en-US" dirty="0"/>
              <a:t>Examples (Char data type)</a:t>
            </a:r>
          </a:p>
          <a:p>
            <a:pPr marL="552450" lvl="1" eaLnBrk="1" hangingPunct="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0xBE</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~0100 0001</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 </a:t>
            </a:r>
            <a:r>
              <a:rPr lang="en-US" sz="1800" dirty="0">
                <a:latin typeface="Monaco" charset="0"/>
                <a:ea typeface="Zapf Dingbats" charset="2"/>
                <a:cs typeface="Zapf Dingbats" charset="2"/>
                <a:sym typeface="Monaco" charset="0"/>
              </a:rPr>
              <a:t>1011 1110</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0xFF</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~0000 0000</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1111 1111</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0x41</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0110 1001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&amp; 0101 0101</a:t>
            </a:r>
            <a:r>
              <a:rPr lang="en-US" sz="1800" baseline="-6000" dirty="0">
                <a:latin typeface="Monaco" charset="0"/>
                <a:ea typeface="Monaco" charset="0"/>
                <a:cs typeface="Monaco" charset="0"/>
                <a:sym typeface="Monaco" charset="0"/>
              </a:rPr>
              <a:t>2</a:t>
            </a:r>
            <a:r>
              <a:rPr lang="en-US" sz="1800" dirty="0">
                <a:latin typeface="Monaco" charset="0"/>
                <a:ea typeface="Zapf Dingbats" charset="2"/>
                <a:cs typeface="Zapf Dingbats" charset="2"/>
                <a:sym typeface="Monaco" charset="0"/>
              </a:rPr>
              <a:t>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0100 0001</a:t>
            </a:r>
            <a:r>
              <a:rPr lang="en-US" sz="1800" baseline="-6000" dirty="0">
                <a:latin typeface="Monaco" charset="0"/>
                <a:ea typeface="Monaco" charset="0"/>
                <a:cs typeface="Monaco" charset="0"/>
                <a:sym typeface="Monaco" charset="0"/>
              </a:rPr>
              <a:t>2</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0x7D</a:t>
            </a:r>
            <a:endParaRPr lang="en-US" sz="1800" dirty="0">
              <a:latin typeface="Monaco" charset="0"/>
              <a:sym typeface="Monaco" charset="0"/>
            </a:endParaRPr>
          </a:p>
          <a:p>
            <a:pPr marL="838200" lvl="2"/>
            <a:r>
              <a:rPr lang="en-US" sz="1800" dirty="0">
                <a:latin typeface="Monaco" charset="0"/>
                <a:ea typeface="Monaco" charset="0"/>
                <a:cs typeface="Monaco" charset="0"/>
                <a:sym typeface="Monaco" charset="0"/>
              </a:rPr>
              <a:t>0110 1001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 0101 0101</a:t>
            </a:r>
            <a:r>
              <a:rPr lang="en-US" sz="1800" baseline="-6000" dirty="0">
                <a:latin typeface="Monaco" charset="0"/>
                <a:ea typeface="Monaco" charset="0"/>
                <a:cs typeface="Monaco" charset="0"/>
                <a:sym typeface="Monaco" charset="0"/>
              </a:rPr>
              <a:t>2</a:t>
            </a:r>
            <a:r>
              <a:rPr lang="en-US" sz="1800" dirty="0">
                <a:latin typeface="Monaco" charset="0"/>
                <a:ea typeface="Monaco" charset="0"/>
                <a:cs typeface="Monaco" charset="0"/>
                <a:sym typeface="Monaco" charset="0"/>
              </a:rPr>
              <a:t> </a:t>
            </a:r>
            <a:r>
              <a:rPr lang="en-US" sz="1800" dirty="0">
                <a:ea typeface="Zapf Dingbats" charset="2"/>
                <a:cs typeface="Zapf Dingbats" charset="2"/>
                <a:sym typeface="Monaco" charset="0"/>
              </a:rPr>
              <a:t>→</a:t>
            </a:r>
            <a:r>
              <a:rPr lang="en-US" sz="1800" dirty="0">
                <a:latin typeface="Monaco" charset="0"/>
                <a:ea typeface="Monaco" charset="0"/>
                <a:cs typeface="Monaco" charset="0"/>
                <a:sym typeface="Monaco" charset="0"/>
              </a:rPr>
              <a:t> 0111 1101</a:t>
            </a:r>
            <a:r>
              <a:rPr lang="en-US" sz="1800" baseline="-6000" dirty="0">
                <a:latin typeface="Monaco" charset="0"/>
                <a:ea typeface="Monaco" charset="0"/>
                <a:cs typeface="Monaco" charset="0"/>
                <a:sym typeface="Monaco" charset="0"/>
              </a:rPr>
              <a:t>2</a:t>
            </a:r>
            <a:endParaRPr lang="en-US" sz="1800" baseline="-6000" dirty="0">
              <a:latin typeface="Monaco" charset="0"/>
              <a:sym typeface="Monaco" charset="0"/>
            </a:endParaRPr>
          </a:p>
        </p:txBody>
      </p:sp>
      <p:grpSp>
        <p:nvGrpSpPr>
          <p:cNvPr id="5" name="Group 5"/>
          <p:cNvGrpSpPr>
            <a:grpSpLocks/>
          </p:cNvGrpSpPr>
          <p:nvPr/>
        </p:nvGrpSpPr>
        <p:grpSpPr bwMode="auto">
          <a:xfrm>
            <a:off x="6858000" y="814287"/>
            <a:ext cx="1851025" cy="4591050"/>
            <a:chOff x="0" y="0"/>
            <a:chExt cx="1166" cy="2891"/>
          </a:xfrm>
        </p:grpSpPr>
        <p:grpSp>
          <p:nvGrpSpPr>
            <p:cNvPr id="6" name="Group 6"/>
            <p:cNvGrpSpPr>
              <a:grpSpLocks/>
            </p:cNvGrpSpPr>
            <p:nvPr/>
          </p:nvGrpSpPr>
          <p:grpSpPr bwMode="auto">
            <a:xfrm>
              <a:off x="0" y="507"/>
              <a:ext cx="1104" cy="2384"/>
              <a:chOff x="0" y="0"/>
              <a:chExt cx="1104" cy="2384"/>
            </a:xfrm>
          </p:grpSpPr>
          <p:grpSp>
            <p:nvGrpSpPr>
              <p:cNvPr id="10" name="Group 7"/>
              <p:cNvGrpSpPr>
                <a:grpSpLocks/>
              </p:cNvGrpSpPr>
              <p:nvPr/>
            </p:nvGrpSpPr>
            <p:grpSpPr bwMode="auto">
              <a:xfrm>
                <a:off x="0" y="0"/>
                <a:ext cx="288" cy="224"/>
                <a:chOff x="0" y="0"/>
                <a:chExt cx="288" cy="224"/>
              </a:xfrm>
            </p:grpSpPr>
            <p:sp>
              <p:nvSpPr>
                <p:cNvPr id="152" name="Rectangle 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3" name="Rectangle 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1" name="Group 10"/>
              <p:cNvGrpSpPr>
                <a:grpSpLocks/>
              </p:cNvGrpSpPr>
              <p:nvPr/>
            </p:nvGrpSpPr>
            <p:grpSpPr bwMode="auto">
              <a:xfrm>
                <a:off x="288" y="0"/>
                <a:ext cx="288" cy="224"/>
                <a:chOff x="0" y="0"/>
                <a:chExt cx="288" cy="224"/>
              </a:xfrm>
            </p:grpSpPr>
            <p:sp>
              <p:nvSpPr>
                <p:cNvPr id="150" name="Rectangle 1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51" name="Rectangle 1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a:t>
                  </a:r>
                </a:p>
              </p:txBody>
            </p:sp>
          </p:grpSp>
          <p:grpSp>
            <p:nvGrpSpPr>
              <p:cNvPr id="12" name="Group 13"/>
              <p:cNvGrpSpPr>
                <a:grpSpLocks/>
              </p:cNvGrpSpPr>
              <p:nvPr/>
            </p:nvGrpSpPr>
            <p:grpSpPr bwMode="auto">
              <a:xfrm>
                <a:off x="576" y="0"/>
                <a:ext cx="528" cy="224"/>
                <a:chOff x="0" y="0"/>
                <a:chExt cx="528" cy="224"/>
              </a:xfrm>
            </p:grpSpPr>
            <p:sp>
              <p:nvSpPr>
                <p:cNvPr id="148" name="Rectangle 1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9" name="Rectangle 1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0000</a:t>
                  </a:r>
                </a:p>
              </p:txBody>
            </p:sp>
          </p:grpSp>
          <p:grpSp>
            <p:nvGrpSpPr>
              <p:cNvPr id="13" name="Group 16"/>
              <p:cNvGrpSpPr>
                <a:grpSpLocks/>
              </p:cNvGrpSpPr>
              <p:nvPr/>
            </p:nvGrpSpPr>
            <p:grpSpPr bwMode="auto">
              <a:xfrm>
                <a:off x="0" y="144"/>
                <a:ext cx="288" cy="224"/>
                <a:chOff x="0" y="0"/>
                <a:chExt cx="288" cy="224"/>
              </a:xfrm>
            </p:grpSpPr>
            <p:sp>
              <p:nvSpPr>
                <p:cNvPr id="146" name="Rectangle 1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7" name="Rectangle 1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4" name="Group 19"/>
              <p:cNvGrpSpPr>
                <a:grpSpLocks/>
              </p:cNvGrpSpPr>
              <p:nvPr/>
            </p:nvGrpSpPr>
            <p:grpSpPr bwMode="auto">
              <a:xfrm>
                <a:off x="288" y="144"/>
                <a:ext cx="288" cy="224"/>
                <a:chOff x="0" y="0"/>
                <a:chExt cx="288" cy="224"/>
              </a:xfrm>
            </p:grpSpPr>
            <p:sp>
              <p:nvSpPr>
                <p:cNvPr id="144" name="Rectangle 2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5" name="Rectangle 2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a:t>
                  </a:r>
                </a:p>
              </p:txBody>
            </p:sp>
          </p:grpSp>
          <p:grpSp>
            <p:nvGrpSpPr>
              <p:cNvPr id="15" name="Group 22"/>
              <p:cNvGrpSpPr>
                <a:grpSpLocks/>
              </p:cNvGrpSpPr>
              <p:nvPr/>
            </p:nvGrpSpPr>
            <p:grpSpPr bwMode="auto">
              <a:xfrm>
                <a:off x="576" y="144"/>
                <a:ext cx="528" cy="224"/>
                <a:chOff x="0" y="0"/>
                <a:chExt cx="528" cy="224"/>
              </a:xfrm>
            </p:grpSpPr>
            <p:sp>
              <p:nvSpPr>
                <p:cNvPr id="142" name="Rectangle 2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3" name="Rectangle 2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a:t>
                  </a:r>
                </a:p>
              </p:txBody>
            </p:sp>
          </p:grpSp>
          <p:grpSp>
            <p:nvGrpSpPr>
              <p:cNvPr id="16" name="Group 25"/>
              <p:cNvGrpSpPr>
                <a:grpSpLocks/>
              </p:cNvGrpSpPr>
              <p:nvPr/>
            </p:nvGrpSpPr>
            <p:grpSpPr bwMode="auto">
              <a:xfrm>
                <a:off x="0" y="288"/>
                <a:ext cx="288" cy="224"/>
                <a:chOff x="0" y="0"/>
                <a:chExt cx="288" cy="224"/>
              </a:xfrm>
            </p:grpSpPr>
            <p:sp>
              <p:nvSpPr>
                <p:cNvPr id="140" name="Rectangle 2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41" name="Rectangle 2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7" name="Group 28"/>
              <p:cNvGrpSpPr>
                <a:grpSpLocks/>
              </p:cNvGrpSpPr>
              <p:nvPr/>
            </p:nvGrpSpPr>
            <p:grpSpPr bwMode="auto">
              <a:xfrm>
                <a:off x="288" y="288"/>
                <a:ext cx="288" cy="224"/>
                <a:chOff x="0" y="0"/>
                <a:chExt cx="288" cy="224"/>
              </a:xfrm>
            </p:grpSpPr>
            <p:sp>
              <p:nvSpPr>
                <p:cNvPr id="138" name="Rectangle 2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9" name="Rectangle 3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2</a:t>
                  </a:r>
                </a:p>
              </p:txBody>
            </p:sp>
          </p:grpSp>
          <p:grpSp>
            <p:nvGrpSpPr>
              <p:cNvPr id="18" name="Group 31"/>
              <p:cNvGrpSpPr>
                <a:grpSpLocks/>
              </p:cNvGrpSpPr>
              <p:nvPr/>
            </p:nvGrpSpPr>
            <p:grpSpPr bwMode="auto">
              <a:xfrm>
                <a:off x="576" y="288"/>
                <a:ext cx="528" cy="224"/>
                <a:chOff x="0" y="0"/>
                <a:chExt cx="528" cy="224"/>
              </a:xfrm>
            </p:grpSpPr>
            <p:sp>
              <p:nvSpPr>
                <p:cNvPr id="136" name="Rectangle 3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7" name="Rectangle 3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0010</a:t>
                  </a:r>
                </a:p>
              </p:txBody>
            </p:sp>
          </p:grpSp>
          <p:grpSp>
            <p:nvGrpSpPr>
              <p:cNvPr id="19" name="Group 34"/>
              <p:cNvGrpSpPr>
                <a:grpSpLocks/>
              </p:cNvGrpSpPr>
              <p:nvPr/>
            </p:nvGrpSpPr>
            <p:grpSpPr bwMode="auto">
              <a:xfrm>
                <a:off x="0" y="432"/>
                <a:ext cx="288" cy="224"/>
                <a:chOff x="0" y="0"/>
                <a:chExt cx="288" cy="224"/>
              </a:xfrm>
            </p:grpSpPr>
            <p:sp>
              <p:nvSpPr>
                <p:cNvPr id="134" name="Rectangle 3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5" name="Rectangle 3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0" name="Group 37"/>
              <p:cNvGrpSpPr>
                <a:grpSpLocks/>
              </p:cNvGrpSpPr>
              <p:nvPr/>
            </p:nvGrpSpPr>
            <p:grpSpPr bwMode="auto">
              <a:xfrm>
                <a:off x="288" y="432"/>
                <a:ext cx="288" cy="224"/>
                <a:chOff x="0" y="0"/>
                <a:chExt cx="288" cy="224"/>
              </a:xfrm>
            </p:grpSpPr>
            <p:sp>
              <p:nvSpPr>
                <p:cNvPr id="132" name="Rectangle 3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3" name="Rectangle 3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3</a:t>
                  </a:r>
                </a:p>
              </p:txBody>
            </p:sp>
          </p:grpSp>
          <p:grpSp>
            <p:nvGrpSpPr>
              <p:cNvPr id="21" name="Group 40"/>
              <p:cNvGrpSpPr>
                <a:grpSpLocks/>
              </p:cNvGrpSpPr>
              <p:nvPr/>
            </p:nvGrpSpPr>
            <p:grpSpPr bwMode="auto">
              <a:xfrm>
                <a:off x="576" y="432"/>
                <a:ext cx="528" cy="224"/>
                <a:chOff x="0" y="0"/>
                <a:chExt cx="528" cy="224"/>
              </a:xfrm>
            </p:grpSpPr>
            <p:sp>
              <p:nvSpPr>
                <p:cNvPr id="130" name="Rectangle 4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31" name="Rectangle 4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0011</a:t>
                  </a:r>
                </a:p>
              </p:txBody>
            </p:sp>
          </p:grpSp>
          <p:grpSp>
            <p:nvGrpSpPr>
              <p:cNvPr id="22" name="Group 43"/>
              <p:cNvGrpSpPr>
                <a:grpSpLocks/>
              </p:cNvGrpSpPr>
              <p:nvPr/>
            </p:nvGrpSpPr>
            <p:grpSpPr bwMode="auto">
              <a:xfrm>
                <a:off x="0" y="576"/>
                <a:ext cx="288" cy="224"/>
                <a:chOff x="0" y="0"/>
                <a:chExt cx="288" cy="224"/>
              </a:xfrm>
            </p:grpSpPr>
            <p:sp>
              <p:nvSpPr>
                <p:cNvPr id="128" name="Rectangle 4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9" name="Rectangle 4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3" name="Group 46"/>
              <p:cNvGrpSpPr>
                <a:grpSpLocks/>
              </p:cNvGrpSpPr>
              <p:nvPr/>
            </p:nvGrpSpPr>
            <p:grpSpPr bwMode="auto">
              <a:xfrm>
                <a:off x="288" y="576"/>
                <a:ext cx="288" cy="224"/>
                <a:chOff x="0" y="0"/>
                <a:chExt cx="288" cy="224"/>
              </a:xfrm>
            </p:grpSpPr>
            <p:sp>
              <p:nvSpPr>
                <p:cNvPr id="126" name="Rectangle 4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7" name="Rectangle 4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4</a:t>
                  </a:r>
                </a:p>
              </p:txBody>
            </p:sp>
          </p:grpSp>
          <p:grpSp>
            <p:nvGrpSpPr>
              <p:cNvPr id="24" name="Group 49"/>
              <p:cNvGrpSpPr>
                <a:grpSpLocks/>
              </p:cNvGrpSpPr>
              <p:nvPr/>
            </p:nvGrpSpPr>
            <p:grpSpPr bwMode="auto">
              <a:xfrm>
                <a:off x="576" y="576"/>
                <a:ext cx="528" cy="224"/>
                <a:chOff x="0" y="0"/>
                <a:chExt cx="528" cy="224"/>
              </a:xfrm>
            </p:grpSpPr>
            <p:sp>
              <p:nvSpPr>
                <p:cNvPr id="124" name="Rectangle 5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5" name="Rectangle 5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0100</a:t>
                  </a:r>
                </a:p>
              </p:txBody>
            </p:sp>
          </p:grpSp>
          <p:grpSp>
            <p:nvGrpSpPr>
              <p:cNvPr id="25" name="Group 52"/>
              <p:cNvGrpSpPr>
                <a:grpSpLocks/>
              </p:cNvGrpSpPr>
              <p:nvPr/>
            </p:nvGrpSpPr>
            <p:grpSpPr bwMode="auto">
              <a:xfrm>
                <a:off x="0" y="720"/>
                <a:ext cx="288" cy="224"/>
                <a:chOff x="0" y="0"/>
                <a:chExt cx="288" cy="224"/>
              </a:xfrm>
            </p:grpSpPr>
            <p:sp>
              <p:nvSpPr>
                <p:cNvPr id="122" name="Rectangle 5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3" name="Rectangle 5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6" name="Group 55"/>
              <p:cNvGrpSpPr>
                <a:grpSpLocks/>
              </p:cNvGrpSpPr>
              <p:nvPr/>
            </p:nvGrpSpPr>
            <p:grpSpPr bwMode="auto">
              <a:xfrm>
                <a:off x="288" y="720"/>
                <a:ext cx="288" cy="224"/>
                <a:chOff x="0" y="0"/>
                <a:chExt cx="288" cy="224"/>
              </a:xfrm>
            </p:grpSpPr>
            <p:sp>
              <p:nvSpPr>
                <p:cNvPr id="120" name="Rectangle 5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21" name="Rectangle 5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5</a:t>
                  </a:r>
                </a:p>
              </p:txBody>
            </p:sp>
          </p:grpSp>
          <p:grpSp>
            <p:nvGrpSpPr>
              <p:cNvPr id="27" name="Group 58"/>
              <p:cNvGrpSpPr>
                <a:grpSpLocks/>
              </p:cNvGrpSpPr>
              <p:nvPr/>
            </p:nvGrpSpPr>
            <p:grpSpPr bwMode="auto">
              <a:xfrm>
                <a:off x="576" y="720"/>
                <a:ext cx="528" cy="224"/>
                <a:chOff x="0" y="0"/>
                <a:chExt cx="528" cy="224"/>
              </a:xfrm>
            </p:grpSpPr>
            <p:sp>
              <p:nvSpPr>
                <p:cNvPr id="118" name="Rectangle 5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9" name="Rectangle 6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0101</a:t>
                  </a:r>
                </a:p>
              </p:txBody>
            </p:sp>
          </p:grpSp>
          <p:grpSp>
            <p:nvGrpSpPr>
              <p:cNvPr id="28" name="Group 61"/>
              <p:cNvGrpSpPr>
                <a:grpSpLocks/>
              </p:cNvGrpSpPr>
              <p:nvPr/>
            </p:nvGrpSpPr>
            <p:grpSpPr bwMode="auto">
              <a:xfrm>
                <a:off x="0" y="864"/>
                <a:ext cx="288" cy="224"/>
                <a:chOff x="0" y="0"/>
                <a:chExt cx="288" cy="224"/>
              </a:xfrm>
            </p:grpSpPr>
            <p:sp>
              <p:nvSpPr>
                <p:cNvPr id="116" name="Rectangle 6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7" name="Rectangle 6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29" name="Group 64"/>
              <p:cNvGrpSpPr>
                <a:grpSpLocks/>
              </p:cNvGrpSpPr>
              <p:nvPr/>
            </p:nvGrpSpPr>
            <p:grpSpPr bwMode="auto">
              <a:xfrm>
                <a:off x="288" y="864"/>
                <a:ext cx="288" cy="224"/>
                <a:chOff x="0" y="0"/>
                <a:chExt cx="288" cy="224"/>
              </a:xfrm>
            </p:grpSpPr>
            <p:sp>
              <p:nvSpPr>
                <p:cNvPr id="114" name="Rectangle 6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5" name="Rectangle 6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6</a:t>
                  </a:r>
                </a:p>
              </p:txBody>
            </p:sp>
          </p:grpSp>
          <p:grpSp>
            <p:nvGrpSpPr>
              <p:cNvPr id="30" name="Group 67"/>
              <p:cNvGrpSpPr>
                <a:grpSpLocks/>
              </p:cNvGrpSpPr>
              <p:nvPr/>
            </p:nvGrpSpPr>
            <p:grpSpPr bwMode="auto">
              <a:xfrm>
                <a:off x="576" y="864"/>
                <a:ext cx="528" cy="224"/>
                <a:chOff x="0" y="0"/>
                <a:chExt cx="528" cy="224"/>
              </a:xfrm>
            </p:grpSpPr>
            <p:sp>
              <p:nvSpPr>
                <p:cNvPr id="112" name="Rectangle 68"/>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3" name="Rectangle 69"/>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0110</a:t>
                  </a:r>
                </a:p>
              </p:txBody>
            </p:sp>
          </p:grpSp>
          <p:grpSp>
            <p:nvGrpSpPr>
              <p:cNvPr id="31" name="Group 70"/>
              <p:cNvGrpSpPr>
                <a:grpSpLocks/>
              </p:cNvGrpSpPr>
              <p:nvPr/>
            </p:nvGrpSpPr>
            <p:grpSpPr bwMode="auto">
              <a:xfrm>
                <a:off x="0" y="1008"/>
                <a:ext cx="288" cy="224"/>
                <a:chOff x="0" y="0"/>
                <a:chExt cx="288" cy="224"/>
              </a:xfrm>
            </p:grpSpPr>
            <p:sp>
              <p:nvSpPr>
                <p:cNvPr id="110" name="Rectangle 7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11" name="Rectangle 72"/>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2" name="Group 73"/>
              <p:cNvGrpSpPr>
                <a:grpSpLocks/>
              </p:cNvGrpSpPr>
              <p:nvPr/>
            </p:nvGrpSpPr>
            <p:grpSpPr bwMode="auto">
              <a:xfrm>
                <a:off x="288" y="1008"/>
                <a:ext cx="288" cy="224"/>
                <a:chOff x="0" y="0"/>
                <a:chExt cx="288" cy="224"/>
              </a:xfrm>
            </p:grpSpPr>
            <p:sp>
              <p:nvSpPr>
                <p:cNvPr id="108" name="Rectangle 7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9" name="Rectangle 7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7</a:t>
                  </a:r>
                </a:p>
              </p:txBody>
            </p:sp>
          </p:grpSp>
          <p:grpSp>
            <p:nvGrpSpPr>
              <p:cNvPr id="33" name="Group 76"/>
              <p:cNvGrpSpPr>
                <a:grpSpLocks/>
              </p:cNvGrpSpPr>
              <p:nvPr/>
            </p:nvGrpSpPr>
            <p:grpSpPr bwMode="auto">
              <a:xfrm>
                <a:off x="576" y="1008"/>
                <a:ext cx="528" cy="224"/>
                <a:chOff x="0" y="0"/>
                <a:chExt cx="528" cy="224"/>
              </a:xfrm>
            </p:grpSpPr>
            <p:sp>
              <p:nvSpPr>
                <p:cNvPr id="106" name="Rectangle 77"/>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7" name="Rectangle 78"/>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0111</a:t>
                  </a:r>
                </a:p>
              </p:txBody>
            </p:sp>
          </p:grpSp>
          <p:grpSp>
            <p:nvGrpSpPr>
              <p:cNvPr id="34" name="Group 79"/>
              <p:cNvGrpSpPr>
                <a:grpSpLocks/>
              </p:cNvGrpSpPr>
              <p:nvPr/>
            </p:nvGrpSpPr>
            <p:grpSpPr bwMode="auto">
              <a:xfrm>
                <a:off x="0" y="1152"/>
                <a:ext cx="288" cy="224"/>
                <a:chOff x="0" y="0"/>
                <a:chExt cx="288" cy="224"/>
              </a:xfrm>
            </p:grpSpPr>
            <p:sp>
              <p:nvSpPr>
                <p:cNvPr id="104" name="Rectangle 8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5" name="Rectangle 81"/>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5" name="Group 82"/>
              <p:cNvGrpSpPr>
                <a:grpSpLocks/>
              </p:cNvGrpSpPr>
              <p:nvPr/>
            </p:nvGrpSpPr>
            <p:grpSpPr bwMode="auto">
              <a:xfrm>
                <a:off x="288" y="1152"/>
                <a:ext cx="288" cy="224"/>
                <a:chOff x="0" y="0"/>
                <a:chExt cx="288" cy="224"/>
              </a:xfrm>
            </p:grpSpPr>
            <p:sp>
              <p:nvSpPr>
                <p:cNvPr id="102" name="Rectangle 8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3" name="Rectangle 8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8</a:t>
                  </a:r>
                </a:p>
              </p:txBody>
            </p:sp>
          </p:grpSp>
          <p:grpSp>
            <p:nvGrpSpPr>
              <p:cNvPr id="36" name="Group 85"/>
              <p:cNvGrpSpPr>
                <a:grpSpLocks/>
              </p:cNvGrpSpPr>
              <p:nvPr/>
            </p:nvGrpSpPr>
            <p:grpSpPr bwMode="auto">
              <a:xfrm>
                <a:off x="576" y="1152"/>
                <a:ext cx="528" cy="224"/>
                <a:chOff x="0" y="0"/>
                <a:chExt cx="528" cy="224"/>
              </a:xfrm>
            </p:grpSpPr>
            <p:sp>
              <p:nvSpPr>
                <p:cNvPr id="100" name="Rectangle 86"/>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101" name="Rectangle 87"/>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1000</a:t>
                  </a:r>
                </a:p>
              </p:txBody>
            </p:sp>
          </p:grpSp>
          <p:grpSp>
            <p:nvGrpSpPr>
              <p:cNvPr id="37" name="Group 88"/>
              <p:cNvGrpSpPr>
                <a:grpSpLocks/>
              </p:cNvGrpSpPr>
              <p:nvPr/>
            </p:nvGrpSpPr>
            <p:grpSpPr bwMode="auto">
              <a:xfrm>
                <a:off x="0" y="1296"/>
                <a:ext cx="288" cy="224"/>
                <a:chOff x="0" y="0"/>
                <a:chExt cx="288" cy="224"/>
              </a:xfrm>
            </p:grpSpPr>
            <p:sp>
              <p:nvSpPr>
                <p:cNvPr id="98" name="Rectangle 8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9" name="Rectangle 90"/>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8" name="Group 91"/>
              <p:cNvGrpSpPr>
                <a:grpSpLocks/>
              </p:cNvGrpSpPr>
              <p:nvPr/>
            </p:nvGrpSpPr>
            <p:grpSpPr bwMode="auto">
              <a:xfrm>
                <a:off x="288" y="1296"/>
                <a:ext cx="288" cy="224"/>
                <a:chOff x="0" y="0"/>
                <a:chExt cx="288" cy="224"/>
              </a:xfrm>
            </p:grpSpPr>
            <p:sp>
              <p:nvSpPr>
                <p:cNvPr id="96" name="Rectangle 92"/>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7" name="Rectangle 93"/>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9</a:t>
                  </a:r>
                </a:p>
              </p:txBody>
            </p:sp>
          </p:grpSp>
          <p:grpSp>
            <p:nvGrpSpPr>
              <p:cNvPr id="39" name="Group 94"/>
              <p:cNvGrpSpPr>
                <a:grpSpLocks/>
              </p:cNvGrpSpPr>
              <p:nvPr/>
            </p:nvGrpSpPr>
            <p:grpSpPr bwMode="auto">
              <a:xfrm>
                <a:off x="576" y="1296"/>
                <a:ext cx="528" cy="224"/>
                <a:chOff x="0" y="0"/>
                <a:chExt cx="528" cy="224"/>
              </a:xfrm>
            </p:grpSpPr>
            <p:sp>
              <p:nvSpPr>
                <p:cNvPr id="94" name="Rectangle 95"/>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5" name="Rectangle 96"/>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1001</a:t>
                  </a:r>
                </a:p>
              </p:txBody>
            </p:sp>
          </p:grpSp>
          <p:grpSp>
            <p:nvGrpSpPr>
              <p:cNvPr id="40" name="Group 97"/>
              <p:cNvGrpSpPr>
                <a:grpSpLocks/>
              </p:cNvGrpSpPr>
              <p:nvPr/>
            </p:nvGrpSpPr>
            <p:grpSpPr bwMode="auto">
              <a:xfrm>
                <a:off x="0" y="1440"/>
                <a:ext cx="288" cy="224"/>
                <a:chOff x="0" y="0"/>
                <a:chExt cx="288" cy="224"/>
              </a:xfrm>
            </p:grpSpPr>
            <p:sp>
              <p:nvSpPr>
                <p:cNvPr id="92" name="Rectangle 9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3" name="Rectangle 99"/>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A</a:t>
                  </a:r>
                </a:p>
              </p:txBody>
            </p:sp>
          </p:grpSp>
          <p:grpSp>
            <p:nvGrpSpPr>
              <p:cNvPr id="41" name="Group 100"/>
              <p:cNvGrpSpPr>
                <a:grpSpLocks/>
              </p:cNvGrpSpPr>
              <p:nvPr/>
            </p:nvGrpSpPr>
            <p:grpSpPr bwMode="auto">
              <a:xfrm>
                <a:off x="288" y="1440"/>
                <a:ext cx="288" cy="224"/>
                <a:chOff x="0" y="0"/>
                <a:chExt cx="288" cy="224"/>
              </a:xfrm>
            </p:grpSpPr>
            <p:sp>
              <p:nvSpPr>
                <p:cNvPr id="90" name="Rectangle 101"/>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91" name="Rectangle 102"/>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a:t>
                  </a:r>
                </a:p>
              </p:txBody>
            </p:sp>
          </p:grpSp>
          <p:grpSp>
            <p:nvGrpSpPr>
              <p:cNvPr id="42" name="Group 103"/>
              <p:cNvGrpSpPr>
                <a:grpSpLocks/>
              </p:cNvGrpSpPr>
              <p:nvPr/>
            </p:nvGrpSpPr>
            <p:grpSpPr bwMode="auto">
              <a:xfrm>
                <a:off x="576" y="1440"/>
                <a:ext cx="528" cy="224"/>
                <a:chOff x="0" y="0"/>
                <a:chExt cx="528" cy="224"/>
              </a:xfrm>
            </p:grpSpPr>
            <p:sp>
              <p:nvSpPr>
                <p:cNvPr id="88" name="Rectangle 104"/>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9" name="Rectangle 105"/>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1010</a:t>
                  </a:r>
                </a:p>
              </p:txBody>
            </p:sp>
          </p:grpSp>
          <p:grpSp>
            <p:nvGrpSpPr>
              <p:cNvPr id="43" name="Group 106"/>
              <p:cNvGrpSpPr>
                <a:grpSpLocks/>
              </p:cNvGrpSpPr>
              <p:nvPr/>
            </p:nvGrpSpPr>
            <p:grpSpPr bwMode="auto">
              <a:xfrm>
                <a:off x="0" y="1584"/>
                <a:ext cx="288" cy="224"/>
                <a:chOff x="0" y="0"/>
                <a:chExt cx="288" cy="224"/>
              </a:xfrm>
            </p:grpSpPr>
            <p:sp>
              <p:nvSpPr>
                <p:cNvPr id="86" name="Rectangle 10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7" name="Rectangle 108"/>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B</a:t>
                  </a:r>
                </a:p>
              </p:txBody>
            </p:sp>
          </p:grpSp>
          <p:grpSp>
            <p:nvGrpSpPr>
              <p:cNvPr id="44" name="Group 109"/>
              <p:cNvGrpSpPr>
                <a:grpSpLocks/>
              </p:cNvGrpSpPr>
              <p:nvPr/>
            </p:nvGrpSpPr>
            <p:grpSpPr bwMode="auto">
              <a:xfrm>
                <a:off x="288" y="1584"/>
                <a:ext cx="288" cy="224"/>
                <a:chOff x="0" y="0"/>
                <a:chExt cx="288" cy="224"/>
              </a:xfrm>
            </p:grpSpPr>
            <p:sp>
              <p:nvSpPr>
                <p:cNvPr id="84" name="Rectangle 110"/>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5" name="Rectangle 111"/>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a:t>
                  </a:r>
                </a:p>
              </p:txBody>
            </p:sp>
          </p:grpSp>
          <p:grpSp>
            <p:nvGrpSpPr>
              <p:cNvPr id="45" name="Group 112"/>
              <p:cNvGrpSpPr>
                <a:grpSpLocks/>
              </p:cNvGrpSpPr>
              <p:nvPr/>
            </p:nvGrpSpPr>
            <p:grpSpPr bwMode="auto">
              <a:xfrm>
                <a:off x="576" y="1584"/>
                <a:ext cx="528" cy="224"/>
                <a:chOff x="0" y="0"/>
                <a:chExt cx="528" cy="224"/>
              </a:xfrm>
            </p:grpSpPr>
            <p:sp>
              <p:nvSpPr>
                <p:cNvPr id="82" name="Rectangle 113"/>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3" name="Rectangle 114"/>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1011</a:t>
                  </a:r>
                </a:p>
              </p:txBody>
            </p:sp>
          </p:grpSp>
          <p:grpSp>
            <p:nvGrpSpPr>
              <p:cNvPr id="46" name="Group 115"/>
              <p:cNvGrpSpPr>
                <a:grpSpLocks/>
              </p:cNvGrpSpPr>
              <p:nvPr/>
            </p:nvGrpSpPr>
            <p:grpSpPr bwMode="auto">
              <a:xfrm>
                <a:off x="0" y="1728"/>
                <a:ext cx="288" cy="224"/>
                <a:chOff x="0" y="0"/>
                <a:chExt cx="288" cy="224"/>
              </a:xfrm>
            </p:grpSpPr>
            <p:sp>
              <p:nvSpPr>
                <p:cNvPr id="80" name="Rectangle 11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81" name="Rectangle 117"/>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C</a:t>
                  </a:r>
                </a:p>
              </p:txBody>
            </p:sp>
          </p:grpSp>
          <p:grpSp>
            <p:nvGrpSpPr>
              <p:cNvPr id="47" name="Group 118"/>
              <p:cNvGrpSpPr>
                <a:grpSpLocks/>
              </p:cNvGrpSpPr>
              <p:nvPr/>
            </p:nvGrpSpPr>
            <p:grpSpPr bwMode="auto">
              <a:xfrm>
                <a:off x="288" y="1728"/>
                <a:ext cx="288" cy="224"/>
                <a:chOff x="0" y="0"/>
                <a:chExt cx="288" cy="224"/>
              </a:xfrm>
            </p:grpSpPr>
            <p:sp>
              <p:nvSpPr>
                <p:cNvPr id="78" name="Rectangle 119"/>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9" name="Rectangle 120"/>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12</a:t>
                  </a:r>
                </a:p>
              </p:txBody>
            </p:sp>
          </p:grpSp>
          <p:grpSp>
            <p:nvGrpSpPr>
              <p:cNvPr id="48" name="Group 121"/>
              <p:cNvGrpSpPr>
                <a:grpSpLocks/>
              </p:cNvGrpSpPr>
              <p:nvPr/>
            </p:nvGrpSpPr>
            <p:grpSpPr bwMode="auto">
              <a:xfrm>
                <a:off x="576" y="1728"/>
                <a:ext cx="528" cy="224"/>
                <a:chOff x="0" y="0"/>
                <a:chExt cx="528" cy="224"/>
              </a:xfrm>
            </p:grpSpPr>
            <p:sp>
              <p:nvSpPr>
                <p:cNvPr id="76" name="Rectangle 122"/>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7" name="Rectangle 123"/>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1100</a:t>
                  </a:r>
                </a:p>
              </p:txBody>
            </p:sp>
          </p:grpSp>
          <p:grpSp>
            <p:nvGrpSpPr>
              <p:cNvPr id="49" name="Group 124"/>
              <p:cNvGrpSpPr>
                <a:grpSpLocks/>
              </p:cNvGrpSpPr>
              <p:nvPr/>
            </p:nvGrpSpPr>
            <p:grpSpPr bwMode="auto">
              <a:xfrm>
                <a:off x="0" y="1872"/>
                <a:ext cx="288" cy="224"/>
                <a:chOff x="0" y="0"/>
                <a:chExt cx="288" cy="224"/>
              </a:xfrm>
            </p:grpSpPr>
            <p:sp>
              <p:nvSpPr>
                <p:cNvPr id="74" name="Rectangle 125"/>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5" name="Rectangle 126"/>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D</a:t>
                  </a:r>
                </a:p>
              </p:txBody>
            </p:sp>
          </p:grpSp>
          <p:grpSp>
            <p:nvGrpSpPr>
              <p:cNvPr id="50" name="Group 127"/>
              <p:cNvGrpSpPr>
                <a:grpSpLocks/>
              </p:cNvGrpSpPr>
              <p:nvPr/>
            </p:nvGrpSpPr>
            <p:grpSpPr bwMode="auto">
              <a:xfrm>
                <a:off x="288" y="1872"/>
                <a:ext cx="288" cy="224"/>
                <a:chOff x="0" y="0"/>
                <a:chExt cx="288" cy="224"/>
              </a:xfrm>
            </p:grpSpPr>
            <p:sp>
              <p:nvSpPr>
                <p:cNvPr id="72" name="Rectangle 128"/>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3" name="Rectangle 129"/>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13</a:t>
                  </a:r>
                </a:p>
              </p:txBody>
            </p:sp>
          </p:grpSp>
          <p:grpSp>
            <p:nvGrpSpPr>
              <p:cNvPr id="51" name="Group 130"/>
              <p:cNvGrpSpPr>
                <a:grpSpLocks/>
              </p:cNvGrpSpPr>
              <p:nvPr/>
            </p:nvGrpSpPr>
            <p:grpSpPr bwMode="auto">
              <a:xfrm>
                <a:off x="576" y="1872"/>
                <a:ext cx="528" cy="224"/>
                <a:chOff x="0" y="0"/>
                <a:chExt cx="528" cy="224"/>
              </a:xfrm>
            </p:grpSpPr>
            <p:sp>
              <p:nvSpPr>
                <p:cNvPr id="70" name="Rectangle 131"/>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71" name="Rectangle 132"/>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1101</a:t>
                  </a:r>
                </a:p>
              </p:txBody>
            </p:sp>
          </p:grpSp>
          <p:grpSp>
            <p:nvGrpSpPr>
              <p:cNvPr id="52" name="Group 133"/>
              <p:cNvGrpSpPr>
                <a:grpSpLocks/>
              </p:cNvGrpSpPr>
              <p:nvPr/>
            </p:nvGrpSpPr>
            <p:grpSpPr bwMode="auto">
              <a:xfrm>
                <a:off x="0" y="2016"/>
                <a:ext cx="288" cy="224"/>
                <a:chOff x="0" y="0"/>
                <a:chExt cx="288" cy="224"/>
              </a:xfrm>
            </p:grpSpPr>
            <p:sp>
              <p:nvSpPr>
                <p:cNvPr id="68" name="Rectangle 134"/>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9" name="Rectangle 135"/>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E</a:t>
                  </a:r>
                </a:p>
              </p:txBody>
            </p:sp>
          </p:grpSp>
          <p:grpSp>
            <p:nvGrpSpPr>
              <p:cNvPr id="53" name="Group 136"/>
              <p:cNvGrpSpPr>
                <a:grpSpLocks/>
              </p:cNvGrpSpPr>
              <p:nvPr/>
            </p:nvGrpSpPr>
            <p:grpSpPr bwMode="auto">
              <a:xfrm>
                <a:off x="288" y="2016"/>
                <a:ext cx="288" cy="224"/>
                <a:chOff x="0" y="0"/>
                <a:chExt cx="288" cy="224"/>
              </a:xfrm>
            </p:grpSpPr>
            <p:sp>
              <p:nvSpPr>
                <p:cNvPr id="66" name="Rectangle 137"/>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7" name="Rectangle 138"/>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14</a:t>
                  </a:r>
                </a:p>
              </p:txBody>
            </p:sp>
          </p:grpSp>
          <p:grpSp>
            <p:nvGrpSpPr>
              <p:cNvPr id="54" name="Group 139"/>
              <p:cNvGrpSpPr>
                <a:grpSpLocks/>
              </p:cNvGrpSpPr>
              <p:nvPr/>
            </p:nvGrpSpPr>
            <p:grpSpPr bwMode="auto">
              <a:xfrm>
                <a:off x="576" y="2016"/>
                <a:ext cx="528" cy="224"/>
                <a:chOff x="0" y="0"/>
                <a:chExt cx="528" cy="224"/>
              </a:xfrm>
            </p:grpSpPr>
            <p:sp>
              <p:nvSpPr>
                <p:cNvPr id="64" name="Rectangle 140"/>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5" name="Rectangle 141"/>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1110</a:t>
                  </a:r>
                </a:p>
              </p:txBody>
            </p:sp>
          </p:grpSp>
          <p:grpSp>
            <p:nvGrpSpPr>
              <p:cNvPr id="55" name="Group 142"/>
              <p:cNvGrpSpPr>
                <a:grpSpLocks/>
              </p:cNvGrpSpPr>
              <p:nvPr/>
            </p:nvGrpSpPr>
            <p:grpSpPr bwMode="auto">
              <a:xfrm>
                <a:off x="0" y="2160"/>
                <a:ext cx="288" cy="224"/>
                <a:chOff x="0" y="0"/>
                <a:chExt cx="288" cy="224"/>
              </a:xfrm>
            </p:grpSpPr>
            <p:sp>
              <p:nvSpPr>
                <p:cNvPr id="62" name="Rectangle 143"/>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3" name="Rectangle 144"/>
                <p:cNvSpPr>
                  <a:spLocks/>
                </p:cNvSpPr>
                <p:nvPr/>
              </p:nvSpPr>
              <p:spPr bwMode="auto">
                <a:xfrm>
                  <a:off x="51" y="0"/>
                  <a:ext cx="185"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F</a:t>
                  </a:r>
                </a:p>
              </p:txBody>
            </p:sp>
          </p:grpSp>
          <p:grpSp>
            <p:nvGrpSpPr>
              <p:cNvPr id="56" name="Group 145"/>
              <p:cNvGrpSpPr>
                <a:grpSpLocks/>
              </p:cNvGrpSpPr>
              <p:nvPr/>
            </p:nvGrpSpPr>
            <p:grpSpPr bwMode="auto">
              <a:xfrm>
                <a:off x="288" y="2160"/>
                <a:ext cx="288" cy="224"/>
                <a:chOff x="0" y="0"/>
                <a:chExt cx="288" cy="224"/>
              </a:xfrm>
            </p:grpSpPr>
            <p:sp>
              <p:nvSpPr>
                <p:cNvPr id="60" name="Rectangle 146"/>
                <p:cNvSpPr>
                  <a:spLocks/>
                </p:cNvSpPr>
                <p:nvPr/>
              </p:nvSpPr>
              <p:spPr bwMode="auto">
                <a:xfrm>
                  <a:off x="0" y="40"/>
                  <a:ext cx="28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1" name="Rectangle 147"/>
                <p:cNvSpPr>
                  <a:spLocks/>
                </p:cNvSpPr>
                <p:nvPr/>
              </p:nvSpPr>
              <p:spPr bwMode="auto">
                <a:xfrm>
                  <a:off x="8"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15</a:t>
                  </a:r>
                </a:p>
              </p:txBody>
            </p:sp>
          </p:grpSp>
          <p:grpSp>
            <p:nvGrpSpPr>
              <p:cNvPr id="57" name="Group 148"/>
              <p:cNvGrpSpPr>
                <a:grpSpLocks/>
              </p:cNvGrpSpPr>
              <p:nvPr/>
            </p:nvGrpSpPr>
            <p:grpSpPr bwMode="auto">
              <a:xfrm>
                <a:off x="576" y="2160"/>
                <a:ext cx="528" cy="224"/>
                <a:chOff x="0" y="0"/>
                <a:chExt cx="528" cy="224"/>
              </a:xfrm>
            </p:grpSpPr>
            <p:sp>
              <p:nvSpPr>
                <p:cNvPr id="58" name="Rectangle 149"/>
                <p:cNvSpPr>
                  <a:spLocks/>
                </p:cNvSpPr>
                <p:nvPr/>
              </p:nvSpPr>
              <p:spPr bwMode="auto">
                <a:xfrm>
                  <a:off x="0" y="40"/>
                  <a:ext cx="528" cy="144"/>
                </a:xfrm>
                <a:prstGeom prst="rect">
                  <a:avLst/>
                </a:prstGeom>
                <a:solidFill>
                  <a:srgbClr val="FFFFFF"/>
                </a:solidFill>
                <a:ln w="127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59" name="Rectangle 150"/>
                <p:cNvSpPr>
                  <a:spLocks/>
                </p:cNvSpPr>
                <p:nvPr/>
              </p:nvSpPr>
              <p:spPr bwMode="auto">
                <a:xfrm>
                  <a:off x="42" y="0"/>
                  <a:ext cx="443"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1111</a:t>
                  </a:r>
                </a:p>
              </p:txBody>
            </p:sp>
          </p:grpSp>
        </p:grpSp>
        <p:sp>
          <p:nvSpPr>
            <p:cNvPr id="7" name="Rectangle 151"/>
            <p:cNvSpPr>
              <a:spLocks/>
            </p:cNvSpPr>
            <p:nvPr/>
          </p:nvSpPr>
          <p:spPr bwMode="auto">
            <a:xfrm rot="-2340000">
              <a:off x="50" y="267"/>
              <a:ext cx="362"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Hex</a:t>
              </a:r>
            </a:p>
          </p:txBody>
        </p:sp>
        <p:sp>
          <p:nvSpPr>
            <p:cNvPr id="8" name="Rectangle 152"/>
            <p:cNvSpPr>
              <a:spLocks/>
            </p:cNvSpPr>
            <p:nvPr/>
          </p:nvSpPr>
          <p:spPr bwMode="auto">
            <a:xfrm rot="-2340000">
              <a:off x="307" y="177"/>
              <a:ext cx="649"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Decimal</a:t>
              </a:r>
            </a:p>
          </p:txBody>
        </p:sp>
        <p:sp>
          <p:nvSpPr>
            <p:cNvPr id="9" name="Rectangle 153"/>
            <p:cNvSpPr>
              <a:spLocks/>
            </p:cNvSpPr>
            <p:nvPr/>
          </p:nvSpPr>
          <p:spPr bwMode="auto">
            <a:xfrm rot="-2340000">
              <a:off x="606" y="210"/>
              <a:ext cx="546"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a:solidFill>
                    <a:srgbClr val="000066"/>
                  </a:solidFill>
                  <a:latin typeface="Helvetica" charset="0"/>
                  <a:ea typeface="Helvetica" charset="0"/>
                  <a:cs typeface="Helvetica" charset="0"/>
                  <a:sym typeface="Helvetica" charset="0"/>
                </a:rPr>
                <a:t>Binary</a:t>
              </a:r>
            </a:p>
          </p:txBody>
        </p:sp>
      </p:grpSp>
    </p:spTree>
    <p:extLst>
      <p:ext uri="{BB962C8B-B14F-4D97-AF65-F5344CB8AC3E}">
        <p14:creationId xmlns:p14="http://schemas.microsoft.com/office/powerpoint/2010/main" val="3273328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1">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421">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42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42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8001000" cy="1470025"/>
          </a:xfrm>
        </p:spPr>
        <p:txBody>
          <a:bodyPr/>
          <a:lstStyle/>
          <a:p>
            <a:pPr marL="0" indent="0"/>
            <a:r>
              <a:rPr lang="en-US" dirty="0"/>
              <a:t>Bits, Bytes and Integers – Part 1</a:t>
            </a:r>
            <a:br>
              <a:rPr lang="en-US" dirty="0"/>
            </a:br>
            <a:br>
              <a:rPr lang="en-US" dirty="0"/>
            </a:br>
            <a:r>
              <a:rPr lang="en-US" sz="2000" b="0" dirty="0"/>
              <a:t>15-213/18-213/14-513/15-513/18-613: Introduction to Computer Systems</a:t>
            </a:r>
            <a:br>
              <a:rPr lang="en-US" b="0" dirty="0"/>
            </a:br>
            <a:r>
              <a:rPr lang="en-US" sz="2000" b="0" dirty="0"/>
              <a:t>2</a:t>
            </a:r>
            <a:r>
              <a:rPr lang="en-US" sz="2000" b="0" baseline="30000" dirty="0"/>
              <a:t>nd</a:t>
            </a:r>
            <a:r>
              <a:rPr lang="en-US" sz="2000" b="0" dirty="0"/>
              <a:t> Lecture,  Sep. 3, 2020</a:t>
            </a:r>
          </a:p>
        </p:txBody>
      </p:sp>
      <p:sp>
        <p:nvSpPr>
          <p:cNvPr id="5" name="Subtitle 2"/>
          <p:cNvSpPr>
            <a:spLocks noGrp="1"/>
          </p:cNvSpPr>
          <p:nvPr>
            <p:ph type="subTitle" idx="1"/>
          </p:nvPr>
        </p:nvSpPr>
        <p:spPr>
          <a:xfrm>
            <a:off x="685800" y="3886200"/>
            <a:ext cx="7678738" cy="1752600"/>
          </a:xfrm>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p:cNvSpPr>
            <a:spLocks noGrp="1" noChangeArrowheads="1"/>
          </p:cNvSpPr>
          <p:nvPr>
            <p:ph type="title"/>
          </p:nvPr>
        </p:nvSpPr>
        <p:spPr/>
        <p:txBody>
          <a:bodyPr/>
          <a:lstStyle/>
          <a:p>
            <a:pPr marL="119063" indent="-119063" eaLnBrk="1" hangingPunct="1"/>
            <a:r>
              <a:rPr lang="en-US"/>
              <a:t>Contrast: Logic Operations in C</a:t>
            </a:r>
          </a:p>
        </p:txBody>
      </p:sp>
      <p:sp>
        <p:nvSpPr>
          <p:cNvPr id="61445" name="Rectangle 4"/>
          <p:cNvSpPr>
            <a:spLocks noGrp="1" noChangeArrowheads="1"/>
          </p:cNvSpPr>
          <p:nvPr>
            <p:ph idx="1"/>
          </p:nvPr>
        </p:nvSpPr>
        <p:spPr/>
        <p:txBody>
          <a:bodyPr/>
          <a:lstStyle/>
          <a:p>
            <a:pPr eaLnBrk="1" hangingPunct="1"/>
            <a:r>
              <a:rPr lang="en-US" dirty="0"/>
              <a:t>Contrast to Bit-Level Operators</a:t>
            </a:r>
          </a:p>
          <a:p>
            <a:pPr marL="552450" lvl="1" eaLnBrk="1" hangingPunct="1"/>
            <a:r>
              <a:rPr lang="en-US" b="1" dirty="0">
                <a:ea typeface="Monaco" charset="0"/>
                <a:cs typeface="Monaco" charset="0"/>
                <a:sym typeface="Monaco" charset="0"/>
              </a:rPr>
              <a:t>Logic Operations: &amp;&amp;, ||, !</a:t>
            </a:r>
            <a:endParaRPr lang="en-US" b="1" dirty="0">
              <a:sym typeface="Monaco" charset="0"/>
            </a:endParaRPr>
          </a:p>
          <a:p>
            <a:pPr marL="838200" lvl="2" eaLnBrk="1" hangingPunct="1"/>
            <a:r>
              <a:rPr lang="en-US" dirty="0"/>
              <a:t>View 0 as “False”</a:t>
            </a:r>
          </a:p>
          <a:p>
            <a:pPr marL="838200" lvl="2" eaLnBrk="1" hangingPunct="1"/>
            <a:r>
              <a:rPr lang="en-US" dirty="0">
                <a:solidFill>
                  <a:srgbClr val="C00000"/>
                </a:solidFill>
              </a:rPr>
              <a:t>Anything nonzero as “True”</a:t>
            </a:r>
          </a:p>
          <a:p>
            <a:pPr marL="838200" lvl="2" eaLnBrk="1" hangingPunct="1"/>
            <a:r>
              <a:rPr lang="en-US" dirty="0"/>
              <a:t>Always return 0 or 1</a:t>
            </a:r>
          </a:p>
          <a:p>
            <a:pPr marL="838200" lvl="2" eaLnBrk="1" hangingPunct="1"/>
            <a:r>
              <a:rPr lang="en-US" dirty="0">
                <a:solidFill>
                  <a:srgbClr val="C00000"/>
                </a:solidFill>
              </a:rPr>
              <a:t>Early termination</a:t>
            </a:r>
          </a:p>
          <a:p>
            <a:pPr eaLnBrk="1" hangingPunct="1"/>
            <a:r>
              <a:rPr lang="en-US" dirty="0"/>
              <a:t>Examples (char data type)</a:t>
            </a:r>
          </a:p>
          <a:p>
            <a:pPr marL="552450" lvl="1"/>
            <a:r>
              <a:rPr lang="en-US" sz="1800" dirty="0">
                <a:latin typeface="Monaco" charset="0"/>
                <a:ea typeface="Zapf Dingbats" charset="2"/>
                <a:cs typeface="Zapf Dingbats" charset="2"/>
                <a:sym typeface="Monaco" charset="0"/>
              </a:rPr>
              <a:t>!0x41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0x00</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!0x00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!!0x41</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spcBef>
                <a:spcPts val="2100"/>
              </a:spcBef>
            </a:pPr>
            <a:r>
              <a:rPr lang="en-US" sz="1800" dirty="0">
                <a:latin typeface="Monaco" charset="0"/>
                <a:ea typeface="Zapf Dingbats" charset="2"/>
                <a:cs typeface="Zapf Dingbats" charset="2"/>
                <a:sym typeface="Monaco" charset="0"/>
              </a:rPr>
              <a:t>0x69 &amp;&amp;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a:r>
              <a:rPr lang="en-US" sz="1800" dirty="0">
                <a:latin typeface="Monaco" charset="0"/>
                <a:ea typeface="Zapf Dingbats" charset="2"/>
                <a:cs typeface="Zapf Dingbats" charset="2"/>
                <a:sym typeface="Monaco" charset="0"/>
              </a:rPr>
              <a:t>0x69 || 0x55 </a:t>
            </a:r>
            <a:r>
              <a:rPr lang="en-US" sz="1800" dirty="0">
                <a:ea typeface="Zapf Dingbats" charset="2"/>
                <a:cs typeface="Zapf Dingbats" charset="2"/>
                <a:sym typeface="Monaco" charset="0"/>
              </a:rPr>
              <a:t>→</a:t>
            </a:r>
            <a:r>
              <a:rPr lang="en-US" sz="1800" dirty="0">
                <a:latin typeface="Monaco" charset="0"/>
                <a:ea typeface="Zapf Dingbats" charset="2"/>
                <a:cs typeface="Zapf Dingbats" charset="2"/>
                <a:sym typeface="Monaco" charset="0"/>
              </a:rPr>
              <a:t>  0x01</a:t>
            </a:r>
            <a:endParaRPr lang="en-US" sz="1800" dirty="0">
              <a:latin typeface="Monaco" charset="0"/>
              <a:sym typeface="Monaco" charset="0"/>
            </a:endParaRPr>
          </a:p>
          <a:p>
            <a:pPr marL="552450" lvl="1" eaLnBrk="1" hangingPunct="1"/>
            <a:r>
              <a:rPr lang="en-US" sz="1800" dirty="0" err="1">
                <a:latin typeface="Monaco" charset="0"/>
                <a:ea typeface="Monaco" charset="0"/>
                <a:cs typeface="Monaco" charset="0"/>
                <a:sym typeface="Monaco" charset="0"/>
              </a:rPr>
              <a:t>p</a:t>
            </a:r>
            <a:r>
              <a:rPr lang="en-US" sz="1800" dirty="0">
                <a:latin typeface="Monaco" charset="0"/>
                <a:ea typeface="Monaco" charset="0"/>
                <a:cs typeface="Monaco" charset="0"/>
                <a:sym typeface="Monaco" charset="0"/>
              </a:rPr>
              <a:t> &amp;&amp; *</a:t>
            </a:r>
            <a:r>
              <a:rPr lang="en-US" sz="1800" dirty="0" err="1">
                <a:latin typeface="Monaco" charset="0"/>
                <a:ea typeface="Monaco" charset="0"/>
                <a:cs typeface="Monaco" charset="0"/>
                <a:sym typeface="Monaco" charset="0"/>
              </a:rPr>
              <a:t>p</a:t>
            </a:r>
            <a:r>
              <a:rPr lang="en-US" sz="1800" dirty="0">
                <a:latin typeface="Monaco" charset="0"/>
                <a:ea typeface="Monaco" charset="0"/>
                <a:cs typeface="Monaco" charset="0"/>
                <a:sym typeface="Monaco" charset="0"/>
              </a:rPr>
              <a:t> </a:t>
            </a:r>
            <a:r>
              <a:rPr lang="en-US" dirty="0"/>
              <a:t>	(avoids null pointer access)</a:t>
            </a:r>
          </a:p>
        </p:txBody>
      </p:sp>
      <p:sp>
        <p:nvSpPr>
          <p:cNvPr id="4" name="AutoShape 8"/>
          <p:cNvSpPr>
            <a:spLocks noChangeArrowheads="1"/>
          </p:cNvSpPr>
          <p:nvPr/>
        </p:nvSpPr>
        <p:spPr bwMode="auto">
          <a:xfrm>
            <a:off x="4267200" y="3124200"/>
            <a:ext cx="4724400" cy="2133600"/>
          </a:xfrm>
          <a:prstGeom prst="wedgeRoundRectCallout">
            <a:avLst>
              <a:gd name="adj1" fmla="val -37463"/>
              <a:gd name="adj2" fmla="val -102659"/>
              <a:gd name="adj3" fmla="val 16667"/>
            </a:avLst>
          </a:prstGeom>
          <a:solidFill>
            <a:srgbClr val="C00000"/>
          </a:solidFill>
          <a:ln w="19050">
            <a:solidFill>
              <a:schemeClr val="tx2"/>
            </a:solidFill>
            <a:miter lim="800000"/>
            <a:headEnd/>
            <a:tailEnd type="none" w="sm" len="sm"/>
          </a:ln>
          <a:effectLst/>
        </p:spPr>
        <p:txBody>
          <a:bodyPr lIns="45720" rIns="45720" anchor="ctr">
            <a:prstTxWarp prst="textNoShape">
              <a:avLst/>
            </a:prstTxWarp>
          </a:bodyPr>
          <a:lstStyle/>
          <a:p>
            <a:r>
              <a:rPr lang="en-US" sz="2000" dirty="0">
                <a:solidFill>
                  <a:schemeClr val="bg1"/>
                </a:solidFill>
                <a:latin typeface="Calibri" panose="020F0502020204030204" pitchFamily="34" charset="0"/>
              </a:rPr>
              <a:t>Watch out for &amp;&amp; vs. &amp; (and || vs. |)… </a:t>
            </a:r>
          </a:p>
          <a:p>
            <a:r>
              <a:rPr lang="en-US" sz="2000" dirty="0">
                <a:solidFill>
                  <a:schemeClr val="bg1"/>
                </a:solidFill>
                <a:latin typeface="Calibri" panose="020F0502020204030204" pitchFamily="34" charset="0"/>
              </a:rPr>
              <a:t>Super common C programming pitfall!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5">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5">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5">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p:cNvSpPr/>
          <p:nvPr/>
        </p:nvSpPr>
        <p:spPr bwMode="auto">
          <a:xfrm>
            <a:off x="7162800" y="46482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7" name="Rectangle 96"/>
          <p:cNvSpPr/>
          <p:nvPr/>
        </p:nvSpPr>
        <p:spPr bwMode="auto">
          <a:xfrm>
            <a:off x="7162801" y="5105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8" name="Rectangle 97"/>
          <p:cNvSpPr/>
          <p:nvPr/>
        </p:nvSpPr>
        <p:spPr bwMode="auto">
          <a:xfrm>
            <a:off x="6896418" y="41910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cxnSp>
        <p:nvCxnSpPr>
          <p:cNvPr id="99" name="Straight Connector 98"/>
          <p:cNvCxnSpPr/>
          <p:nvPr/>
        </p:nvCxnSpPr>
        <p:spPr bwMode="auto">
          <a:xfrm flipH="1">
            <a:off x="7315201" y="39116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100" name="Straight Connector 99"/>
          <p:cNvCxnSpPr/>
          <p:nvPr/>
        </p:nvCxnSpPr>
        <p:spPr bwMode="auto">
          <a:xfrm flipH="1">
            <a:off x="6913882" y="3698240"/>
            <a:ext cx="777238" cy="0"/>
          </a:xfrm>
          <a:prstGeom prst="line">
            <a:avLst/>
          </a:prstGeom>
          <a:noFill/>
          <a:ln w="38100" cap="flat" cmpd="sng" algn="ctr">
            <a:solidFill>
              <a:srgbClr val="A8E799"/>
            </a:solidFill>
            <a:prstDash val="solid"/>
            <a:round/>
            <a:headEnd type="none" w="med" len="med"/>
            <a:tailEnd type="none" w="med" len="med"/>
          </a:ln>
          <a:effectLst/>
        </p:spPr>
      </p:cxnSp>
      <p:sp>
        <p:nvSpPr>
          <p:cNvPr id="89" name="Rectangle 88"/>
          <p:cNvSpPr/>
          <p:nvPr/>
        </p:nvSpPr>
        <p:spPr bwMode="auto">
          <a:xfrm>
            <a:off x="7162800" y="24384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90" name="Rectangle 89"/>
          <p:cNvSpPr/>
          <p:nvPr/>
        </p:nvSpPr>
        <p:spPr bwMode="auto">
          <a:xfrm>
            <a:off x="7162801" y="2895600"/>
            <a:ext cx="838200" cy="152400"/>
          </a:xfrm>
          <a:prstGeom prst="rect">
            <a:avLst/>
          </a:prstGeom>
          <a:solidFill>
            <a:srgbClr val="A8E799"/>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30" name="Rectangle 29"/>
          <p:cNvSpPr/>
          <p:nvPr/>
        </p:nvSpPr>
        <p:spPr bwMode="auto">
          <a:xfrm>
            <a:off x="6896418" y="1981200"/>
            <a:ext cx="703262" cy="152400"/>
          </a:xfrm>
          <a:prstGeom prst="rect">
            <a:avLst/>
          </a:prstGeom>
          <a:solidFill>
            <a:srgbClr val="F1C7C7"/>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62468" name="Rectangle 3"/>
          <p:cNvSpPr>
            <a:spLocks noGrp="1" noChangeArrowheads="1"/>
          </p:cNvSpPr>
          <p:nvPr>
            <p:ph type="title"/>
          </p:nvPr>
        </p:nvSpPr>
        <p:spPr/>
        <p:txBody>
          <a:bodyPr/>
          <a:lstStyle/>
          <a:p>
            <a:pPr marL="119063" indent="-119063" eaLnBrk="1" hangingPunct="1"/>
            <a:r>
              <a:rPr lang="en-US" dirty="0"/>
              <a:t>Shift Operations</a:t>
            </a:r>
          </a:p>
        </p:txBody>
      </p:sp>
      <p:sp>
        <p:nvSpPr>
          <p:cNvPr id="62469" name="Rectangle 4"/>
          <p:cNvSpPr>
            <a:spLocks noGrp="1" noChangeArrowheads="1"/>
          </p:cNvSpPr>
          <p:nvPr>
            <p:ph idx="1"/>
          </p:nvPr>
        </p:nvSpPr>
        <p:spPr/>
        <p:txBody>
          <a:bodyPr/>
          <a:lstStyle/>
          <a:p>
            <a:pPr eaLnBrk="1" hangingPunct="1"/>
            <a:r>
              <a:rPr lang="en-US" dirty="0"/>
              <a:t>Left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&lt;&lt; </a:t>
            </a:r>
            <a:r>
              <a:rPr lang="en-US" dirty="0" err="1">
                <a:latin typeface="Courier New"/>
                <a:ea typeface="Monaco" charset="0"/>
                <a:cs typeface="Courier New"/>
                <a:sym typeface="Monaco" charset="0"/>
              </a:rPr>
              <a:t>y</a:t>
            </a:r>
            <a:endParaRPr lang="en-US" dirty="0">
              <a:latin typeface="Courier New"/>
              <a:cs typeface="Courier New"/>
            </a:endParaRPr>
          </a:p>
          <a:p>
            <a:pPr marL="552450" lvl="1" eaLnBrk="1" hangingPunct="1"/>
            <a:r>
              <a:rPr lang="en-US" dirty="0"/>
              <a:t>Shift bit-vector </a:t>
            </a:r>
            <a:r>
              <a:rPr lang="en-US" b="1" dirty="0" err="1">
                <a:latin typeface="Courier New"/>
                <a:ea typeface="Monaco" charset="0"/>
                <a:cs typeface="Courier New"/>
                <a:sym typeface="Monaco" charset="0"/>
              </a:rPr>
              <a:t>x</a:t>
            </a:r>
            <a:r>
              <a:rPr lang="en-US" dirty="0"/>
              <a:t> left </a:t>
            </a:r>
            <a:r>
              <a:rPr lang="en-US" b="1" dirty="0" err="1">
                <a:latin typeface="Courier New"/>
                <a:ea typeface="Monaco" charset="0"/>
                <a:cs typeface="Courier New"/>
                <a:sym typeface="Monaco" charset="0"/>
              </a:rPr>
              <a:t>y</a:t>
            </a:r>
            <a:r>
              <a:rPr lang="en-US" dirty="0"/>
              <a:t> positions</a:t>
            </a:r>
          </a:p>
          <a:p>
            <a:pPr marL="1181100" lvl="3" eaLnBrk="1" hangingPunct="1"/>
            <a:r>
              <a:rPr lang="en-US" dirty="0"/>
              <a:t>Throw away extra bits on left</a:t>
            </a:r>
          </a:p>
          <a:p>
            <a:pPr marL="838200" lvl="2" eaLnBrk="1" hangingPunct="1"/>
            <a:r>
              <a:rPr lang="en-US" dirty="0"/>
              <a:t>Fill with </a:t>
            </a:r>
            <a:r>
              <a:rPr lang="en-US" sz="1800" dirty="0">
                <a:latin typeface="Calibri"/>
                <a:ea typeface="Monaco" charset="0"/>
                <a:cs typeface="Calibri"/>
                <a:sym typeface="Monaco" charset="0"/>
              </a:rPr>
              <a:t>0</a:t>
            </a:r>
            <a:r>
              <a:rPr lang="en-US" dirty="0"/>
              <a:t>’s on right</a:t>
            </a:r>
          </a:p>
          <a:p>
            <a:pPr eaLnBrk="1" hangingPunct="1"/>
            <a:r>
              <a:rPr lang="en-US" dirty="0"/>
              <a:t>Right Shift: 	</a:t>
            </a:r>
            <a:r>
              <a:rPr lang="en-US" dirty="0" err="1">
                <a:latin typeface="Courier New"/>
                <a:ea typeface="Monaco" charset="0"/>
                <a:cs typeface="Courier New"/>
                <a:sym typeface="Monaco" charset="0"/>
              </a:rPr>
              <a:t>x</a:t>
            </a:r>
            <a:r>
              <a:rPr lang="en-US" dirty="0">
                <a:latin typeface="Courier New"/>
                <a:ea typeface="Monaco" charset="0"/>
                <a:cs typeface="Courier New"/>
                <a:sym typeface="Monaco" charset="0"/>
              </a:rPr>
              <a:t> &gt;&gt; </a:t>
            </a:r>
            <a:r>
              <a:rPr lang="en-US" dirty="0" err="1">
                <a:latin typeface="Courier New"/>
                <a:ea typeface="Monaco" charset="0"/>
                <a:cs typeface="Courier New"/>
                <a:sym typeface="Monaco" charset="0"/>
              </a:rPr>
              <a:t>y</a:t>
            </a:r>
            <a:endParaRPr lang="en-US" dirty="0">
              <a:latin typeface="Courier New"/>
              <a:cs typeface="Courier New"/>
            </a:endParaRPr>
          </a:p>
          <a:p>
            <a:pPr marL="552450" lvl="1" eaLnBrk="1" hangingPunct="1"/>
            <a:r>
              <a:rPr lang="en-US" dirty="0"/>
              <a:t>Shift bit-vector </a:t>
            </a:r>
            <a:r>
              <a:rPr lang="en-US" b="1" dirty="0" err="1">
                <a:latin typeface="Courier New"/>
                <a:ea typeface="Monaco" charset="0"/>
                <a:cs typeface="Courier New"/>
                <a:sym typeface="Monaco" charset="0"/>
              </a:rPr>
              <a:t>x</a:t>
            </a:r>
            <a:r>
              <a:rPr lang="en-US" dirty="0"/>
              <a:t> right </a:t>
            </a:r>
            <a:r>
              <a:rPr lang="en-US" b="1" dirty="0" err="1">
                <a:latin typeface="Courier New"/>
                <a:ea typeface="Monaco" charset="0"/>
                <a:cs typeface="Courier New"/>
                <a:sym typeface="Monaco" charset="0"/>
              </a:rPr>
              <a:t>y</a:t>
            </a:r>
            <a:r>
              <a:rPr lang="en-US" dirty="0"/>
              <a:t> positions</a:t>
            </a:r>
          </a:p>
          <a:p>
            <a:pPr marL="838200" lvl="2" eaLnBrk="1" hangingPunct="1"/>
            <a:r>
              <a:rPr lang="en-US" dirty="0"/>
              <a:t>Throw away extra bits on right</a:t>
            </a:r>
          </a:p>
          <a:p>
            <a:pPr marL="552450" lvl="1" eaLnBrk="1" hangingPunct="1"/>
            <a:r>
              <a:rPr lang="en-US" dirty="0"/>
              <a:t>Logical shift</a:t>
            </a:r>
          </a:p>
          <a:p>
            <a:pPr marL="838200" lvl="2" eaLnBrk="1" hangingPunct="1"/>
            <a:r>
              <a:rPr lang="en-US" dirty="0"/>
              <a:t>Fill with </a:t>
            </a:r>
            <a:r>
              <a:rPr lang="en-US" sz="1800" dirty="0">
                <a:latin typeface="Calibri"/>
                <a:ea typeface="Monaco" charset="0"/>
                <a:cs typeface="Calibri"/>
                <a:sym typeface="Monaco" charset="0"/>
              </a:rPr>
              <a:t>0</a:t>
            </a:r>
            <a:r>
              <a:rPr lang="en-US" dirty="0"/>
              <a:t>’s on left</a:t>
            </a:r>
          </a:p>
          <a:p>
            <a:pPr marL="552450" lvl="1" eaLnBrk="1" hangingPunct="1"/>
            <a:r>
              <a:rPr lang="en-US" dirty="0"/>
              <a:t>Arithmetic shift</a:t>
            </a:r>
          </a:p>
          <a:p>
            <a:pPr marL="838200" lvl="2" eaLnBrk="1" hangingPunct="1"/>
            <a:r>
              <a:rPr lang="en-US" dirty="0"/>
              <a:t>Replicate most significant bit on left</a:t>
            </a:r>
          </a:p>
          <a:p>
            <a:pPr eaLnBrk="1" hangingPunct="1"/>
            <a:r>
              <a:rPr lang="en-US" dirty="0"/>
              <a:t>Undefined Behavior</a:t>
            </a:r>
          </a:p>
          <a:p>
            <a:pPr marL="552450" lvl="1" eaLnBrk="1" hangingPunct="1"/>
            <a:r>
              <a:rPr lang="en-US" dirty="0"/>
              <a:t>Shift amount &lt; 0 or ≥ word size</a:t>
            </a:r>
          </a:p>
        </p:txBody>
      </p:sp>
      <p:grpSp>
        <p:nvGrpSpPr>
          <p:cNvPr id="2" name="Group 5"/>
          <p:cNvGrpSpPr>
            <a:grpSpLocks/>
          </p:cNvGrpSpPr>
          <p:nvPr/>
        </p:nvGrpSpPr>
        <p:grpSpPr bwMode="auto">
          <a:xfrm>
            <a:off x="6781800" y="1371600"/>
            <a:ext cx="1371600" cy="457200"/>
            <a:chOff x="0" y="0"/>
            <a:chExt cx="864" cy="288"/>
          </a:xfrm>
          <a:noFill/>
        </p:grpSpPr>
        <p:sp>
          <p:nvSpPr>
            <p:cNvPr id="62552" name="Rectangle 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3" name="Rectangle 7"/>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0</a:t>
              </a:r>
              <a:r>
                <a:rPr lang="en-US" sz="1800" b="0" dirty="0">
                  <a:solidFill>
                    <a:srgbClr val="000066"/>
                  </a:solidFill>
                  <a:latin typeface="Courier New Bold" charset="0"/>
                  <a:ea typeface="Courier New Bold" charset="0"/>
                  <a:cs typeface="Courier New Bold" charset="0"/>
                  <a:sym typeface="Courier New Bold" charset="0"/>
                </a:rPr>
                <a:t>1100010</a:t>
              </a:r>
            </a:p>
          </p:txBody>
        </p:sp>
      </p:grpSp>
      <p:grpSp>
        <p:nvGrpSpPr>
          <p:cNvPr id="3" name="Group 8"/>
          <p:cNvGrpSpPr>
            <a:grpSpLocks/>
          </p:cNvGrpSpPr>
          <p:nvPr/>
        </p:nvGrpSpPr>
        <p:grpSpPr bwMode="auto">
          <a:xfrm>
            <a:off x="5376863" y="1371600"/>
            <a:ext cx="1436687" cy="457200"/>
            <a:chOff x="0" y="0"/>
            <a:chExt cx="904" cy="288"/>
          </a:xfrm>
          <a:noFill/>
        </p:grpSpPr>
        <p:sp>
          <p:nvSpPr>
            <p:cNvPr id="62550" name="Rectangle 9"/>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51" name="Rectangle 10"/>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Argument </a:t>
              </a:r>
              <a:r>
                <a:rPr lang="en-US" sz="1800" b="0" dirty="0">
                  <a:solidFill>
                    <a:srgbClr val="000066"/>
                  </a:solidFill>
                  <a:latin typeface="Courier New Bold" charset="0"/>
                  <a:ea typeface="Courier New Bold" charset="0"/>
                  <a:cs typeface="Courier New Bold" charset="0"/>
                  <a:sym typeface="Courier New Bold" charset="0"/>
                </a:rPr>
                <a:t>x</a:t>
              </a:r>
            </a:p>
          </p:txBody>
        </p:sp>
      </p:grpSp>
      <p:grpSp>
        <p:nvGrpSpPr>
          <p:cNvPr id="4" name="Group 11"/>
          <p:cNvGrpSpPr>
            <a:grpSpLocks/>
          </p:cNvGrpSpPr>
          <p:nvPr/>
        </p:nvGrpSpPr>
        <p:grpSpPr bwMode="auto">
          <a:xfrm>
            <a:off x="6781800" y="1828800"/>
            <a:ext cx="1371600" cy="457200"/>
            <a:chOff x="0" y="0"/>
            <a:chExt cx="864" cy="288"/>
          </a:xfrm>
          <a:noFill/>
        </p:grpSpPr>
        <p:sp>
          <p:nvSpPr>
            <p:cNvPr id="62548" name="Rectangle 1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9" name="Rectangle 1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5" name="Group 14"/>
          <p:cNvGrpSpPr>
            <a:grpSpLocks/>
          </p:cNvGrpSpPr>
          <p:nvPr/>
        </p:nvGrpSpPr>
        <p:grpSpPr bwMode="auto">
          <a:xfrm>
            <a:off x="5410200" y="1828800"/>
            <a:ext cx="1371600" cy="457200"/>
            <a:chOff x="0" y="0"/>
            <a:chExt cx="864" cy="288"/>
          </a:xfrm>
          <a:noFill/>
        </p:grpSpPr>
        <p:sp>
          <p:nvSpPr>
            <p:cNvPr id="62546" name="Rectangle 1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7" name="Rectangle 16"/>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6" name="Group 17"/>
          <p:cNvGrpSpPr>
            <a:grpSpLocks/>
          </p:cNvGrpSpPr>
          <p:nvPr/>
        </p:nvGrpSpPr>
        <p:grpSpPr bwMode="auto">
          <a:xfrm>
            <a:off x="6781800" y="2286000"/>
            <a:ext cx="1371600" cy="457200"/>
            <a:chOff x="0" y="0"/>
            <a:chExt cx="864" cy="288"/>
          </a:xfrm>
          <a:noFill/>
        </p:grpSpPr>
        <p:sp>
          <p:nvSpPr>
            <p:cNvPr id="62544" name="Rectangle 1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5" name="Rectangle 1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7" name="Group 20"/>
          <p:cNvGrpSpPr>
            <a:grpSpLocks/>
          </p:cNvGrpSpPr>
          <p:nvPr/>
        </p:nvGrpSpPr>
        <p:grpSpPr bwMode="auto">
          <a:xfrm>
            <a:off x="5410200" y="2286000"/>
            <a:ext cx="1371600" cy="457200"/>
            <a:chOff x="0" y="0"/>
            <a:chExt cx="864" cy="288"/>
          </a:xfrm>
          <a:noFill/>
        </p:grpSpPr>
        <p:sp>
          <p:nvSpPr>
            <p:cNvPr id="62542" name="Rectangle 2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3" name="Rectangle 22"/>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000066"/>
                  </a:solidFill>
                  <a:latin typeface="Helvetica" charset="0"/>
                  <a:ea typeface="Helvetica" charset="0"/>
                  <a:cs typeface="Helvetica" charset="0"/>
                  <a:sym typeface="Helvetica" charset="0"/>
                </a:rPr>
                <a:t>Log. </a:t>
              </a:r>
              <a:r>
                <a:rPr lang="en-US" sz="1800" b="0" dirty="0">
                  <a:solidFill>
                    <a:srgbClr val="000066"/>
                  </a:solidFill>
                  <a:latin typeface="Courier New Bold" charset="0"/>
                  <a:ea typeface="Courier New Bold" charset="0"/>
                  <a:cs typeface="Courier New Bold" charset="0"/>
                  <a:sym typeface="Courier New Bold" charset="0"/>
                </a:rPr>
                <a:t>&gt;&gt; 2</a:t>
              </a:r>
            </a:p>
          </p:txBody>
        </p:sp>
      </p:grpSp>
      <p:grpSp>
        <p:nvGrpSpPr>
          <p:cNvPr id="8" name="Group 23"/>
          <p:cNvGrpSpPr>
            <a:grpSpLocks/>
          </p:cNvGrpSpPr>
          <p:nvPr/>
        </p:nvGrpSpPr>
        <p:grpSpPr bwMode="auto">
          <a:xfrm>
            <a:off x="6781800" y="2743200"/>
            <a:ext cx="1371600" cy="457200"/>
            <a:chOff x="0" y="0"/>
            <a:chExt cx="864" cy="288"/>
          </a:xfrm>
          <a:noFill/>
        </p:grpSpPr>
        <p:sp>
          <p:nvSpPr>
            <p:cNvPr id="62540" name="Rectangle 2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41" name="Rectangle 2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011000</a:t>
              </a:r>
            </a:p>
          </p:txBody>
        </p:sp>
      </p:grpSp>
      <p:grpSp>
        <p:nvGrpSpPr>
          <p:cNvPr id="9" name="Group 26"/>
          <p:cNvGrpSpPr>
            <a:grpSpLocks/>
          </p:cNvGrpSpPr>
          <p:nvPr/>
        </p:nvGrpSpPr>
        <p:grpSpPr bwMode="auto">
          <a:xfrm>
            <a:off x="5410200" y="2743200"/>
            <a:ext cx="1371600" cy="457200"/>
            <a:chOff x="0" y="0"/>
            <a:chExt cx="864" cy="288"/>
          </a:xfrm>
          <a:noFill/>
        </p:grpSpPr>
        <p:sp>
          <p:nvSpPr>
            <p:cNvPr id="62538" name="Rectangle 2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9" name="Rectangle 28"/>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0" name="Group 29"/>
          <p:cNvGrpSpPr>
            <a:grpSpLocks/>
          </p:cNvGrpSpPr>
          <p:nvPr/>
        </p:nvGrpSpPr>
        <p:grpSpPr bwMode="auto">
          <a:xfrm>
            <a:off x="6781800" y="3581400"/>
            <a:ext cx="1371600" cy="457200"/>
            <a:chOff x="0" y="0"/>
            <a:chExt cx="864" cy="288"/>
          </a:xfrm>
          <a:noFill/>
        </p:grpSpPr>
        <p:sp>
          <p:nvSpPr>
            <p:cNvPr id="62536" name="Rectangle 3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7" name="Rectangle 31"/>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charset="0"/>
                  <a:ea typeface="Courier New Bold" charset="0"/>
                  <a:cs typeface="Courier New Bold" charset="0"/>
                  <a:sym typeface="Courier New Bold" charset="0"/>
                </a:rPr>
                <a:t>1</a:t>
              </a:r>
              <a:r>
                <a:rPr lang="en-US" sz="1800" b="0" dirty="0">
                  <a:solidFill>
                    <a:srgbClr val="000066"/>
                  </a:solidFill>
                  <a:latin typeface="Courier New Bold" charset="0"/>
                  <a:ea typeface="Courier New Bold" charset="0"/>
                  <a:cs typeface="Courier New Bold" charset="0"/>
                  <a:sym typeface="Courier New Bold" charset="0"/>
                </a:rPr>
                <a:t>0100010</a:t>
              </a:r>
            </a:p>
          </p:txBody>
        </p:sp>
      </p:grpSp>
      <p:grpSp>
        <p:nvGrpSpPr>
          <p:cNvPr id="11" name="Group 32"/>
          <p:cNvGrpSpPr>
            <a:grpSpLocks/>
          </p:cNvGrpSpPr>
          <p:nvPr/>
        </p:nvGrpSpPr>
        <p:grpSpPr bwMode="auto">
          <a:xfrm>
            <a:off x="5376863" y="3581400"/>
            <a:ext cx="1436687" cy="457200"/>
            <a:chOff x="0" y="0"/>
            <a:chExt cx="904" cy="288"/>
          </a:xfrm>
          <a:noFill/>
        </p:grpSpPr>
        <p:sp>
          <p:nvSpPr>
            <p:cNvPr id="62534" name="Rectangle 33"/>
            <p:cNvSpPr>
              <a:spLocks/>
            </p:cNvSpPr>
            <p:nvPr/>
          </p:nvSpPr>
          <p:spPr bwMode="auto">
            <a:xfrm>
              <a:off x="2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5" name="Rectangle 34"/>
            <p:cNvSpPr>
              <a:spLocks/>
            </p:cNvSpPr>
            <p:nvPr/>
          </p:nvSpPr>
          <p:spPr bwMode="auto">
            <a:xfrm>
              <a:off x="0" y="16"/>
              <a:ext cx="904"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Argument </a:t>
              </a:r>
              <a:r>
                <a:rPr lang="en-US" sz="1800" b="0">
                  <a:solidFill>
                    <a:srgbClr val="000066"/>
                  </a:solidFill>
                  <a:latin typeface="Courier New Bold" charset="0"/>
                  <a:ea typeface="Courier New Bold" charset="0"/>
                  <a:cs typeface="Courier New Bold" charset="0"/>
                  <a:sym typeface="Courier New Bold" charset="0"/>
                </a:rPr>
                <a:t>x</a:t>
              </a:r>
            </a:p>
          </p:txBody>
        </p:sp>
      </p:grpSp>
      <p:grpSp>
        <p:nvGrpSpPr>
          <p:cNvPr id="12" name="Group 35"/>
          <p:cNvGrpSpPr>
            <a:grpSpLocks/>
          </p:cNvGrpSpPr>
          <p:nvPr/>
        </p:nvGrpSpPr>
        <p:grpSpPr bwMode="auto">
          <a:xfrm>
            <a:off x="6781800" y="4038600"/>
            <a:ext cx="1371600" cy="457200"/>
            <a:chOff x="0" y="0"/>
            <a:chExt cx="864" cy="288"/>
          </a:xfrm>
          <a:noFill/>
        </p:grpSpPr>
        <p:sp>
          <p:nvSpPr>
            <p:cNvPr id="62532" name="Rectangle 3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3" name="Rectangle 3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3" name="Group 38"/>
          <p:cNvGrpSpPr>
            <a:grpSpLocks/>
          </p:cNvGrpSpPr>
          <p:nvPr/>
        </p:nvGrpSpPr>
        <p:grpSpPr bwMode="auto">
          <a:xfrm>
            <a:off x="5410200" y="4038600"/>
            <a:ext cx="1371600" cy="457200"/>
            <a:chOff x="0" y="0"/>
            <a:chExt cx="864" cy="288"/>
          </a:xfrm>
          <a:noFill/>
        </p:grpSpPr>
        <p:sp>
          <p:nvSpPr>
            <p:cNvPr id="62530" name="Rectangle 3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31" name="Rectangle 40"/>
            <p:cNvSpPr>
              <a:spLocks/>
            </p:cNvSpPr>
            <p:nvPr/>
          </p:nvSpPr>
          <p:spPr bwMode="auto">
            <a:xfrm>
              <a:off x="210" y="32"/>
              <a:ext cx="443"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&lt;&lt; 3</a:t>
              </a:r>
            </a:p>
          </p:txBody>
        </p:sp>
      </p:grpSp>
      <p:grpSp>
        <p:nvGrpSpPr>
          <p:cNvPr id="14" name="Group 41"/>
          <p:cNvGrpSpPr>
            <a:grpSpLocks/>
          </p:cNvGrpSpPr>
          <p:nvPr/>
        </p:nvGrpSpPr>
        <p:grpSpPr bwMode="auto">
          <a:xfrm>
            <a:off x="6781800" y="4495800"/>
            <a:ext cx="1371600" cy="457200"/>
            <a:chOff x="0" y="0"/>
            <a:chExt cx="864" cy="288"/>
          </a:xfrm>
          <a:noFill/>
        </p:grpSpPr>
        <p:sp>
          <p:nvSpPr>
            <p:cNvPr id="62528" name="Rectangle 4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9" name="Rectangle 4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5" name="Group 44"/>
          <p:cNvGrpSpPr>
            <a:grpSpLocks/>
          </p:cNvGrpSpPr>
          <p:nvPr/>
        </p:nvGrpSpPr>
        <p:grpSpPr bwMode="auto">
          <a:xfrm>
            <a:off x="5410200" y="4495800"/>
            <a:ext cx="1371600" cy="457200"/>
            <a:chOff x="0" y="0"/>
            <a:chExt cx="864" cy="288"/>
          </a:xfrm>
          <a:noFill/>
        </p:grpSpPr>
        <p:sp>
          <p:nvSpPr>
            <p:cNvPr id="62526" name="Rectangle 4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7" name="Rectangle 46"/>
            <p:cNvSpPr>
              <a:spLocks/>
            </p:cNvSpPr>
            <p:nvPr/>
          </p:nvSpPr>
          <p:spPr bwMode="auto">
            <a:xfrm>
              <a:off x="38" y="16"/>
              <a:ext cx="787"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Log.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6" name="Group 47"/>
          <p:cNvGrpSpPr>
            <a:grpSpLocks/>
          </p:cNvGrpSpPr>
          <p:nvPr/>
        </p:nvGrpSpPr>
        <p:grpSpPr bwMode="auto">
          <a:xfrm>
            <a:off x="6781800" y="4953000"/>
            <a:ext cx="1371600" cy="457200"/>
            <a:chOff x="0" y="0"/>
            <a:chExt cx="864" cy="288"/>
          </a:xfrm>
          <a:noFill/>
        </p:grpSpPr>
        <p:sp>
          <p:nvSpPr>
            <p:cNvPr id="62524" name="Rectangle 4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5" name="Rectangle 4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FFFFFF"/>
                  </a:solidFill>
                  <a:latin typeface="Courier New Bold" charset="0"/>
                  <a:ea typeface="Courier New Bold" charset="0"/>
                  <a:cs typeface="Courier New Bold" charset="0"/>
                  <a:sym typeface="Courier New Bold" charset="0"/>
                </a:rPr>
                <a:t>101000</a:t>
              </a:r>
            </a:p>
          </p:txBody>
        </p:sp>
      </p:grpSp>
      <p:grpSp>
        <p:nvGrpSpPr>
          <p:cNvPr id="17" name="Group 50"/>
          <p:cNvGrpSpPr>
            <a:grpSpLocks/>
          </p:cNvGrpSpPr>
          <p:nvPr/>
        </p:nvGrpSpPr>
        <p:grpSpPr bwMode="auto">
          <a:xfrm>
            <a:off x="5410200" y="4953000"/>
            <a:ext cx="1371600" cy="457200"/>
            <a:chOff x="0" y="0"/>
            <a:chExt cx="864" cy="288"/>
          </a:xfrm>
          <a:noFill/>
        </p:grpSpPr>
        <p:sp>
          <p:nvSpPr>
            <p:cNvPr id="62522" name="Rectangle 5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3" name="Rectangle 52"/>
            <p:cNvSpPr>
              <a:spLocks/>
            </p:cNvSpPr>
            <p:nvPr/>
          </p:nvSpPr>
          <p:spPr bwMode="auto">
            <a:xfrm>
              <a:off x="2" y="16"/>
              <a:ext cx="859" cy="256"/>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a:solidFill>
                    <a:srgbClr val="000066"/>
                  </a:solidFill>
                  <a:latin typeface="Helvetica" charset="0"/>
                  <a:ea typeface="Helvetica" charset="0"/>
                  <a:cs typeface="Helvetica" charset="0"/>
                  <a:sym typeface="Helvetica" charset="0"/>
                </a:rPr>
                <a:t>Arith. </a:t>
              </a:r>
              <a:r>
                <a:rPr lang="en-US" sz="1800" b="0">
                  <a:solidFill>
                    <a:srgbClr val="000066"/>
                  </a:solidFill>
                  <a:latin typeface="Courier New Bold" charset="0"/>
                  <a:ea typeface="Courier New Bold" charset="0"/>
                  <a:cs typeface="Courier New Bold" charset="0"/>
                  <a:sym typeface="Courier New Bold" charset="0"/>
                </a:rPr>
                <a:t>&gt;&gt; 2</a:t>
              </a:r>
            </a:p>
          </p:txBody>
        </p:sp>
      </p:grpSp>
      <p:grpSp>
        <p:nvGrpSpPr>
          <p:cNvPr id="18" name="Group 53"/>
          <p:cNvGrpSpPr>
            <a:grpSpLocks/>
          </p:cNvGrpSpPr>
          <p:nvPr/>
        </p:nvGrpSpPr>
        <p:grpSpPr bwMode="auto">
          <a:xfrm>
            <a:off x="6781800" y="1828800"/>
            <a:ext cx="1371600" cy="457200"/>
            <a:chOff x="0" y="0"/>
            <a:chExt cx="864" cy="288"/>
          </a:xfrm>
          <a:noFill/>
        </p:grpSpPr>
        <p:sp>
          <p:nvSpPr>
            <p:cNvPr id="62520" name="Rectangle 5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21" name="Rectangle 5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19" name="Group 56"/>
          <p:cNvGrpSpPr>
            <a:grpSpLocks/>
          </p:cNvGrpSpPr>
          <p:nvPr/>
        </p:nvGrpSpPr>
        <p:grpSpPr bwMode="auto">
          <a:xfrm>
            <a:off x="6781800" y="1828800"/>
            <a:ext cx="1371600" cy="457200"/>
            <a:chOff x="0" y="0"/>
            <a:chExt cx="864" cy="288"/>
          </a:xfrm>
          <a:noFill/>
        </p:grpSpPr>
        <p:sp>
          <p:nvSpPr>
            <p:cNvPr id="62518" name="Rectangle 5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9" name="Rectangle 58"/>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charset="0"/>
                  <a:ea typeface="Courier New Bold" charset="0"/>
                  <a:cs typeface="Courier New Bold" charset="0"/>
                  <a:sym typeface="Courier New Bold" charset="0"/>
                </a:rPr>
                <a:t>00010</a:t>
              </a:r>
              <a:r>
                <a:rPr lang="en-US" sz="1800" b="0" dirty="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0" name="Group 59"/>
          <p:cNvGrpSpPr>
            <a:grpSpLocks/>
          </p:cNvGrpSpPr>
          <p:nvPr/>
        </p:nvGrpSpPr>
        <p:grpSpPr bwMode="auto">
          <a:xfrm>
            <a:off x="6781800" y="2286000"/>
            <a:ext cx="1371600" cy="457200"/>
            <a:chOff x="0" y="0"/>
            <a:chExt cx="864" cy="288"/>
          </a:xfrm>
          <a:noFill/>
        </p:grpSpPr>
        <p:sp>
          <p:nvSpPr>
            <p:cNvPr id="62516" name="Rectangle 60"/>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7" name="Rectangle 61"/>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1" name="Group 62"/>
          <p:cNvGrpSpPr>
            <a:grpSpLocks/>
          </p:cNvGrpSpPr>
          <p:nvPr/>
        </p:nvGrpSpPr>
        <p:grpSpPr bwMode="auto">
          <a:xfrm>
            <a:off x="6781800" y="2286000"/>
            <a:ext cx="1371600" cy="457200"/>
            <a:chOff x="0" y="0"/>
            <a:chExt cx="864" cy="288"/>
          </a:xfrm>
          <a:noFill/>
        </p:grpSpPr>
        <p:sp>
          <p:nvSpPr>
            <p:cNvPr id="62514" name="Rectangle 63"/>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5" name="Rectangle 64"/>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2" name="Group 65"/>
          <p:cNvGrpSpPr>
            <a:grpSpLocks/>
          </p:cNvGrpSpPr>
          <p:nvPr/>
        </p:nvGrpSpPr>
        <p:grpSpPr bwMode="auto">
          <a:xfrm>
            <a:off x="6781800" y="2743200"/>
            <a:ext cx="1371600" cy="457200"/>
            <a:chOff x="0" y="0"/>
            <a:chExt cx="864" cy="288"/>
          </a:xfrm>
          <a:noFill/>
        </p:grpSpPr>
        <p:sp>
          <p:nvSpPr>
            <p:cNvPr id="62512" name="Rectangle 66"/>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3" name="Rectangle 67"/>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011000</a:t>
              </a:r>
            </a:p>
          </p:txBody>
        </p:sp>
      </p:grpSp>
      <p:grpSp>
        <p:nvGrpSpPr>
          <p:cNvPr id="23" name="Group 68"/>
          <p:cNvGrpSpPr>
            <a:grpSpLocks/>
          </p:cNvGrpSpPr>
          <p:nvPr/>
        </p:nvGrpSpPr>
        <p:grpSpPr bwMode="auto">
          <a:xfrm>
            <a:off x="6781800" y="2743200"/>
            <a:ext cx="1371600" cy="457200"/>
            <a:chOff x="0" y="0"/>
            <a:chExt cx="864" cy="288"/>
          </a:xfrm>
          <a:noFill/>
        </p:grpSpPr>
        <p:sp>
          <p:nvSpPr>
            <p:cNvPr id="62510" name="Rectangle 69"/>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11" name="Rectangle 70"/>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C00000"/>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011000</a:t>
              </a:r>
            </a:p>
          </p:txBody>
        </p:sp>
      </p:grpSp>
      <p:grpSp>
        <p:nvGrpSpPr>
          <p:cNvPr id="24" name="Group 71"/>
          <p:cNvGrpSpPr>
            <a:grpSpLocks/>
          </p:cNvGrpSpPr>
          <p:nvPr/>
        </p:nvGrpSpPr>
        <p:grpSpPr bwMode="auto">
          <a:xfrm>
            <a:off x="6781800" y="4038600"/>
            <a:ext cx="1371600" cy="457200"/>
            <a:chOff x="0" y="0"/>
            <a:chExt cx="864" cy="288"/>
          </a:xfrm>
          <a:noFill/>
        </p:grpSpPr>
        <p:sp>
          <p:nvSpPr>
            <p:cNvPr id="62508" name="Rectangle 72"/>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9" name="Rectangle 73"/>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FFFFFF"/>
                  </a:solidFill>
                  <a:latin typeface="Courier New Bold Italic" charset="0"/>
                  <a:ea typeface="Courier New Bold Italic" charset="0"/>
                  <a:cs typeface="Courier New Bold Italic" charset="0"/>
                  <a:sym typeface="Courier New Bold Italic" charset="0"/>
                </a:rPr>
                <a:t>000</a:t>
              </a:r>
            </a:p>
          </p:txBody>
        </p:sp>
      </p:grpSp>
      <p:grpSp>
        <p:nvGrpSpPr>
          <p:cNvPr id="25" name="Group 74"/>
          <p:cNvGrpSpPr>
            <a:grpSpLocks/>
          </p:cNvGrpSpPr>
          <p:nvPr/>
        </p:nvGrpSpPr>
        <p:grpSpPr bwMode="auto">
          <a:xfrm>
            <a:off x="6781800" y="4495800"/>
            <a:ext cx="1371600" cy="457200"/>
            <a:chOff x="0" y="0"/>
            <a:chExt cx="864" cy="288"/>
          </a:xfrm>
          <a:noFill/>
        </p:grpSpPr>
        <p:sp>
          <p:nvSpPr>
            <p:cNvPr id="62506" name="Rectangle 75"/>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7" name="Rectangle 76"/>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00</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6" name="Group 77"/>
          <p:cNvGrpSpPr>
            <a:grpSpLocks/>
          </p:cNvGrpSpPr>
          <p:nvPr/>
        </p:nvGrpSpPr>
        <p:grpSpPr bwMode="auto">
          <a:xfrm>
            <a:off x="6781800" y="4953000"/>
            <a:ext cx="1371600" cy="457200"/>
            <a:chOff x="0" y="0"/>
            <a:chExt cx="864" cy="288"/>
          </a:xfrm>
          <a:noFill/>
        </p:grpSpPr>
        <p:sp>
          <p:nvSpPr>
            <p:cNvPr id="62504" name="Rectangle 78"/>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5" name="Rectangle 79"/>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Italic" charset="0"/>
                  <a:ea typeface="Courier New Bold Italic" charset="0"/>
                  <a:cs typeface="Courier New Bold Italic" charset="0"/>
                  <a:sym typeface="Courier New Bold Italic" charset="0"/>
                </a:rPr>
                <a:t>11</a:t>
              </a:r>
              <a:r>
                <a:rPr lang="en-US" sz="1800" b="0">
                  <a:solidFill>
                    <a:srgbClr val="000066"/>
                  </a:solidFill>
                  <a:latin typeface="Courier New Bold" charset="0"/>
                  <a:ea typeface="Courier New Bold" charset="0"/>
                  <a:cs typeface="Courier New Bold" charset="0"/>
                  <a:sym typeface="Courier New Bold" charset="0"/>
                </a:rPr>
                <a:t>101000</a:t>
              </a:r>
            </a:p>
          </p:txBody>
        </p:sp>
      </p:grpSp>
      <p:grpSp>
        <p:nvGrpSpPr>
          <p:cNvPr id="27" name="Group 80"/>
          <p:cNvGrpSpPr>
            <a:grpSpLocks/>
          </p:cNvGrpSpPr>
          <p:nvPr/>
        </p:nvGrpSpPr>
        <p:grpSpPr bwMode="auto">
          <a:xfrm>
            <a:off x="6781800" y="4038600"/>
            <a:ext cx="1371600" cy="457200"/>
            <a:chOff x="0" y="0"/>
            <a:chExt cx="864" cy="288"/>
          </a:xfrm>
          <a:noFill/>
        </p:grpSpPr>
        <p:sp>
          <p:nvSpPr>
            <p:cNvPr id="62502" name="Rectangle 81"/>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3" name="Rectangle 82"/>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000066"/>
                  </a:solidFill>
                  <a:latin typeface="Courier New Bold" charset="0"/>
                  <a:ea typeface="Courier New Bold" charset="0"/>
                  <a:cs typeface="Courier New Bold" charset="0"/>
                  <a:sym typeface="Courier New Bold" charset="0"/>
                </a:rPr>
                <a:t>00010</a:t>
              </a:r>
              <a:r>
                <a:rPr lang="en-US" sz="1800" b="0">
                  <a:solidFill>
                    <a:srgbClr val="000066"/>
                  </a:solidFill>
                  <a:latin typeface="Courier New Bold Italic" charset="0"/>
                  <a:ea typeface="Courier New Bold Italic" charset="0"/>
                  <a:cs typeface="Courier New Bold Italic" charset="0"/>
                  <a:sym typeface="Courier New Bold Italic" charset="0"/>
                </a:rPr>
                <a:t>000</a:t>
              </a:r>
            </a:p>
          </p:txBody>
        </p:sp>
      </p:grpSp>
      <p:grpSp>
        <p:nvGrpSpPr>
          <p:cNvPr id="28" name="Group 83"/>
          <p:cNvGrpSpPr>
            <a:grpSpLocks/>
          </p:cNvGrpSpPr>
          <p:nvPr/>
        </p:nvGrpSpPr>
        <p:grpSpPr bwMode="auto">
          <a:xfrm>
            <a:off x="6781800" y="4495800"/>
            <a:ext cx="1371600" cy="457200"/>
            <a:chOff x="0" y="0"/>
            <a:chExt cx="864" cy="288"/>
          </a:xfrm>
          <a:noFill/>
        </p:grpSpPr>
        <p:sp>
          <p:nvSpPr>
            <p:cNvPr id="62500" name="Rectangle 84"/>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501" name="Rectangle 85"/>
            <p:cNvSpPr>
              <a:spLocks/>
            </p:cNvSpPr>
            <p:nvPr/>
          </p:nvSpPr>
          <p:spPr bwMode="auto">
            <a:xfrm>
              <a:off x="37" y="32"/>
              <a:ext cx="789" cy="224"/>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b="0" dirty="0">
                  <a:solidFill>
                    <a:srgbClr val="000066"/>
                  </a:solidFill>
                  <a:latin typeface="Courier New Bold Italic" charset="0"/>
                  <a:ea typeface="Courier New Bold Italic" charset="0"/>
                  <a:cs typeface="Courier New Bold Italic" charset="0"/>
                  <a:sym typeface="Courier New Bold Italic" charset="0"/>
                </a:rPr>
                <a:t>00</a:t>
              </a:r>
              <a:r>
                <a:rPr lang="en-US" sz="1800" b="0" dirty="0">
                  <a:solidFill>
                    <a:srgbClr val="000066"/>
                  </a:solidFill>
                  <a:latin typeface="Courier New Bold" charset="0"/>
                  <a:ea typeface="Courier New Bold" charset="0"/>
                  <a:cs typeface="Courier New Bold" charset="0"/>
                  <a:sym typeface="Courier New Bold" charset="0"/>
                </a:rPr>
                <a:t>101000</a:t>
              </a:r>
            </a:p>
          </p:txBody>
        </p:sp>
      </p:grpSp>
      <p:grpSp>
        <p:nvGrpSpPr>
          <p:cNvPr id="29" name="Group 86"/>
          <p:cNvGrpSpPr>
            <a:grpSpLocks/>
          </p:cNvGrpSpPr>
          <p:nvPr/>
        </p:nvGrpSpPr>
        <p:grpSpPr bwMode="auto">
          <a:xfrm>
            <a:off x="6781800" y="4953000"/>
            <a:ext cx="1371600" cy="457200"/>
            <a:chOff x="0" y="0"/>
            <a:chExt cx="864" cy="288"/>
          </a:xfrm>
          <a:noFill/>
        </p:grpSpPr>
        <p:sp>
          <p:nvSpPr>
            <p:cNvPr id="62498" name="Rectangle 87"/>
            <p:cNvSpPr>
              <a:spLocks/>
            </p:cNvSpPr>
            <p:nvPr/>
          </p:nvSpPr>
          <p:spPr bwMode="auto">
            <a:xfrm>
              <a:off x="0" y="0"/>
              <a:ext cx="864" cy="288"/>
            </a:xfrm>
            <a:prstGeom prst="rect">
              <a:avLst/>
            </a:prstGeom>
            <a:grp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62499" name="Rectangle 88"/>
            <p:cNvSpPr>
              <a:spLocks/>
            </p:cNvSpPr>
            <p:nvPr/>
          </p:nvSpPr>
          <p:spPr bwMode="auto">
            <a:xfrm>
              <a:off x="39" y="24"/>
              <a:ext cx="785" cy="239"/>
            </a:xfrm>
            <a:prstGeom prst="rect">
              <a:avLst/>
            </a:prstGeom>
            <a:grpFill/>
            <a:ln w="12700">
              <a:noFill/>
              <a:miter lim="800000"/>
              <a:headEnd/>
              <a:tailEnd/>
            </a:ln>
          </p:spPr>
          <p:txBody>
            <a:bodyPr wrap="none" lIns="50800" tIns="50800" bIns="50800" anchor="ctr">
              <a:prstTxWarp prst="textNoShape">
                <a:avLst/>
              </a:prstTxWarp>
              <a:spAutoFit/>
            </a:bodyPr>
            <a:lstStyle/>
            <a:p>
              <a:pPr algn="ctr" eaLnBrk="1" hangingPunct="1"/>
              <a:r>
                <a:rPr lang="en-US" sz="1800" dirty="0">
                  <a:solidFill>
                    <a:srgbClr val="C00000"/>
                  </a:solidFill>
                  <a:latin typeface="Courier New Bold Italic" charset="0"/>
                  <a:ea typeface="Courier New Bold Italic" charset="0"/>
                  <a:cs typeface="Courier New Bold Italic" charset="0"/>
                  <a:sym typeface="Courier New Bold Italic" charset="0"/>
                </a:rPr>
                <a:t>11</a:t>
              </a:r>
              <a:r>
                <a:rPr lang="en-US" sz="1800" b="0" dirty="0">
                  <a:solidFill>
                    <a:srgbClr val="000066"/>
                  </a:solidFill>
                  <a:latin typeface="Courier New Bold" charset="0"/>
                  <a:ea typeface="Courier New Bold" charset="0"/>
                  <a:cs typeface="Courier New Bold" charset="0"/>
                  <a:sym typeface="Courier New Bold" charset="0"/>
                </a:rPr>
                <a:t>101000</a:t>
              </a:r>
            </a:p>
          </p:txBody>
        </p:sp>
      </p:grpSp>
      <p:cxnSp>
        <p:nvCxnSpPr>
          <p:cNvPr id="62496" name="Straight Connector 62495"/>
          <p:cNvCxnSpPr/>
          <p:nvPr/>
        </p:nvCxnSpPr>
        <p:spPr bwMode="auto">
          <a:xfrm flipH="1">
            <a:off x="7315201" y="1701800"/>
            <a:ext cx="685799" cy="0"/>
          </a:xfrm>
          <a:prstGeom prst="line">
            <a:avLst/>
          </a:prstGeom>
          <a:noFill/>
          <a:ln w="38100" cap="flat" cmpd="sng" algn="ctr">
            <a:solidFill>
              <a:srgbClr val="F1C7C7"/>
            </a:solidFill>
            <a:prstDash val="solid"/>
            <a:round/>
            <a:headEnd type="none" w="med" len="med"/>
            <a:tailEnd type="none" w="med" len="med"/>
          </a:ln>
          <a:effectLst/>
        </p:spPr>
      </p:cxnSp>
      <p:cxnSp>
        <p:nvCxnSpPr>
          <p:cNvPr id="94" name="Straight Connector 93"/>
          <p:cNvCxnSpPr/>
          <p:nvPr/>
        </p:nvCxnSpPr>
        <p:spPr bwMode="auto">
          <a:xfrm flipH="1">
            <a:off x="6913882" y="1488440"/>
            <a:ext cx="777238" cy="0"/>
          </a:xfrm>
          <a:prstGeom prst="line">
            <a:avLst/>
          </a:prstGeom>
          <a:noFill/>
          <a:ln w="38100" cap="flat" cmpd="sng" algn="ctr">
            <a:solidFill>
              <a:srgbClr val="A8E799"/>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89" grpId="0" animBg="1"/>
      <p:bldP spid="90"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b="1" dirty="0">
                <a:solidFill>
                  <a:srgbClr val="000000"/>
                </a:solidFill>
              </a:rPr>
              <a:t>Representation: unsigned and signed</a:t>
            </a:r>
          </a:p>
          <a:p>
            <a:pPr lvl="1"/>
            <a:r>
              <a:rPr lang="en-US" dirty="0">
                <a:solidFill>
                  <a:srgbClr val="A6A6A6"/>
                </a:solidFill>
              </a:rPr>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a:p>
            <a:r>
              <a:rPr lang="en-US" dirty="0">
                <a:solidFill>
                  <a:srgbClr val="A6A6A6"/>
                </a:solidFill>
              </a:rPr>
              <a:t>Summary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36562" y="493712"/>
            <a:ext cx="6116638" cy="573088"/>
          </a:xfrm>
        </p:spPr>
        <p:txBody>
          <a:bodyPr/>
          <a:lstStyle/>
          <a:p>
            <a:pPr eaLnBrk="1" hangingPunct="1">
              <a:defRPr/>
            </a:pPr>
            <a:r>
              <a:rPr lang="en-US"/>
              <a:t>Encoding Integers</a:t>
            </a:r>
          </a:p>
        </p:txBody>
      </p:sp>
      <p:sp>
        <p:nvSpPr>
          <p:cNvPr id="1030" name="Text Box 3"/>
          <p:cNvSpPr txBox="1">
            <a:spLocks noChangeArrowheads="1"/>
          </p:cNvSpPr>
          <p:nvPr/>
        </p:nvSpPr>
        <p:spPr bwMode="auto">
          <a:xfrm>
            <a:off x="1752600" y="2362200"/>
            <a:ext cx="3429000" cy="646331"/>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x =  15213;</a:t>
            </a:r>
          </a:p>
          <a:p>
            <a:pPr>
              <a:lnSpc>
                <a:spcPct val="100000"/>
              </a:lnSpc>
            </a:pPr>
            <a:r>
              <a:rPr lang="en-US" sz="1800" dirty="0">
                <a:latin typeface="Courier New" pitchFamily="49" charset="0"/>
                <a:cs typeface="Courier New" pitchFamily="49" charset="0"/>
              </a:rPr>
              <a:t>  short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y = -15213;</a:t>
            </a:r>
          </a:p>
        </p:txBody>
      </p:sp>
      <p:sp>
        <p:nvSpPr>
          <p:cNvPr id="103428" name="Rectangle 4"/>
          <p:cNvSpPr>
            <a:spLocks noGrp="1" noChangeArrowheads="1"/>
          </p:cNvSpPr>
          <p:nvPr>
            <p:ph type="body" idx="1"/>
          </p:nvPr>
        </p:nvSpPr>
        <p:spPr>
          <a:xfrm>
            <a:off x="457200" y="3124200"/>
            <a:ext cx="8305800" cy="3505200"/>
          </a:xfrm>
        </p:spPr>
        <p:txBody>
          <a:bodyPr/>
          <a:lstStyle/>
          <a:p>
            <a:pPr>
              <a:defRPr/>
            </a:pPr>
            <a:r>
              <a:rPr lang="en-US" dirty="0"/>
              <a:t>C does not mandate using two’s complement</a:t>
            </a:r>
          </a:p>
          <a:p>
            <a:pPr lvl="1">
              <a:defRPr/>
            </a:pPr>
            <a:r>
              <a:rPr lang="en-US" dirty="0"/>
              <a:t>But, most machines do, and we will assume so</a:t>
            </a:r>
          </a:p>
          <a:p>
            <a:pPr>
              <a:defRPr/>
            </a:pPr>
            <a:r>
              <a:rPr lang="en-US" dirty="0"/>
              <a:t>C </a:t>
            </a:r>
            <a:r>
              <a:rPr lang="en-US" dirty="0">
                <a:latin typeface="Courier New" pitchFamily="49" charset="0"/>
              </a:rPr>
              <a:t>short</a:t>
            </a:r>
            <a:r>
              <a:rPr lang="en-US" dirty="0"/>
              <a:t> 2 bytes long</a:t>
            </a:r>
          </a:p>
          <a:p>
            <a:pPr eaLnBrk="1" hangingPunct="1">
              <a:defRPr/>
            </a:pPr>
            <a:endParaRPr lang="en-US" dirty="0"/>
          </a:p>
          <a:p>
            <a:pPr eaLnBrk="1" hangingPunct="1">
              <a:defRPr/>
            </a:pPr>
            <a:endParaRPr lang="en-US" dirty="0"/>
          </a:p>
          <a:p>
            <a:pPr eaLnBrk="1" hangingPunct="1">
              <a:defRPr/>
            </a:pPr>
            <a:r>
              <a:rPr lang="en-US" dirty="0"/>
              <a:t>Sign Bit</a:t>
            </a:r>
          </a:p>
          <a:p>
            <a:pPr lvl="1" eaLnBrk="1" hangingPunct="1">
              <a:defRPr/>
            </a:pPr>
            <a:r>
              <a:rPr lang="en-US" dirty="0"/>
              <a:t>For 2’s complement, most significant bit indicates sign</a:t>
            </a:r>
          </a:p>
          <a:p>
            <a:pPr lvl="2" eaLnBrk="1" hangingPunct="1">
              <a:defRPr/>
            </a:pPr>
            <a:r>
              <a:rPr lang="en-US" dirty="0"/>
              <a:t>0 for nonnegative</a:t>
            </a:r>
          </a:p>
          <a:p>
            <a:pPr lvl="2" eaLnBrk="1" hangingPunct="1">
              <a:defRPr/>
            </a:pPr>
            <a:r>
              <a:rPr lang="en-US" dirty="0"/>
              <a:t>1 for negative</a:t>
            </a:r>
          </a:p>
        </p:txBody>
      </p:sp>
      <p:graphicFrame>
        <p:nvGraphicFramePr>
          <p:cNvPr id="1026" name="Object 5"/>
          <p:cNvGraphicFramePr>
            <a:graphicFrameLocks noChangeAspect="1"/>
          </p:cNvGraphicFramePr>
          <p:nvPr/>
        </p:nvGraphicFramePr>
        <p:xfrm>
          <a:off x="4800600" y="1524000"/>
          <a:ext cx="3340100" cy="596900"/>
        </p:xfrm>
        <a:graphic>
          <a:graphicData uri="http://schemas.openxmlformats.org/presentationml/2006/ole">
            <mc:AlternateContent xmlns:mc="http://schemas.openxmlformats.org/markup-compatibility/2006">
              <mc:Choice xmlns:v="urn:schemas-microsoft-com:vml" Requires="v">
                <p:oleObj spid="_x0000_s1029" name="Equation" r:id="rId4" imgW="3340100" imgH="596900" progId="Equation.3">
                  <p:embed/>
                </p:oleObj>
              </mc:Choice>
              <mc:Fallback>
                <p:oleObj name="Equation" r:id="rId4" imgW="3340100" imgH="596900" progId="Equation.3">
                  <p:embed/>
                  <p:pic>
                    <p:nvPicPr>
                      <p:cNvPr id="102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524000"/>
                        <a:ext cx="3340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990600" y="1524000"/>
          <a:ext cx="2133600" cy="596900"/>
        </p:xfrm>
        <a:graphic>
          <a:graphicData uri="http://schemas.openxmlformats.org/presentationml/2006/ole">
            <mc:AlternateContent xmlns:mc="http://schemas.openxmlformats.org/markup-compatibility/2006">
              <mc:Choice xmlns:v="urn:schemas-microsoft-com:vml" Requires="v">
                <p:oleObj spid="_x0000_s1030" name="Equation" r:id="rId6" imgW="2133600" imgH="596900" progId="Equation.3">
                  <p:embed/>
                </p:oleObj>
              </mc:Choice>
              <mc:Fallback>
                <p:oleObj name="Equation" r:id="rId6" imgW="2133600" imgH="596900" progId="Equation.3">
                  <p:embed/>
                  <p:pic>
                    <p:nvPicPr>
                      <p:cNvPr id="1027"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524000"/>
                        <a:ext cx="2133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2" name="Text Box 7"/>
          <p:cNvSpPr txBox="1">
            <a:spLocks noChangeArrowheads="1"/>
          </p:cNvSpPr>
          <p:nvPr/>
        </p:nvSpPr>
        <p:spPr bwMode="auto">
          <a:xfrm>
            <a:off x="914400" y="1143000"/>
            <a:ext cx="1380506"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Unsigned</a:t>
            </a:r>
          </a:p>
        </p:txBody>
      </p:sp>
      <p:sp>
        <p:nvSpPr>
          <p:cNvPr id="1033" name="Text Box 8"/>
          <p:cNvSpPr txBox="1">
            <a:spLocks noChangeArrowheads="1"/>
          </p:cNvSpPr>
          <p:nvPr/>
        </p:nvSpPr>
        <p:spPr bwMode="auto">
          <a:xfrm>
            <a:off x="4800600" y="1143000"/>
            <a:ext cx="2624693" cy="461665"/>
          </a:xfrm>
          <a:prstGeom prst="rect">
            <a:avLst/>
          </a:prstGeom>
          <a:noFill/>
          <a:ln w="25400">
            <a:noFill/>
            <a:miter lim="800000"/>
            <a:headEnd/>
            <a:tailEnd/>
          </a:ln>
        </p:spPr>
        <p:txBody>
          <a:bodyPr wrap="none">
            <a:spAutoFit/>
          </a:bodyPr>
          <a:lstStyle/>
          <a:p>
            <a:pPr>
              <a:lnSpc>
                <a:spcPct val="100000"/>
              </a:lnSpc>
            </a:pPr>
            <a:r>
              <a:rPr lang="en-US" sz="2400" dirty="0">
                <a:latin typeface="Calibri" pitchFamily="34" charset="0"/>
              </a:rPr>
              <a:t>Two’s Complement</a:t>
            </a:r>
          </a:p>
        </p:txBody>
      </p:sp>
      <p:sp>
        <p:nvSpPr>
          <p:cNvPr id="1034" name="Line 9"/>
          <p:cNvSpPr>
            <a:spLocks noChangeShapeType="1"/>
          </p:cNvSpPr>
          <p:nvPr/>
        </p:nvSpPr>
        <p:spPr bwMode="auto">
          <a:xfrm flipH="1" flipV="1">
            <a:off x="6629400" y="2057400"/>
            <a:ext cx="1066800" cy="609600"/>
          </a:xfrm>
          <a:prstGeom prst="line">
            <a:avLst/>
          </a:prstGeom>
          <a:noFill/>
          <a:ln w="25400">
            <a:solidFill>
              <a:schemeClr val="tx1"/>
            </a:solidFill>
            <a:round/>
            <a:headEnd/>
            <a:tailEnd type="triangle" w="med" len="med"/>
          </a:ln>
        </p:spPr>
        <p:txBody>
          <a:bodyPr wrap="none" anchor="ctr"/>
          <a:lstStyle/>
          <a:p>
            <a:endParaRPr lang="en-US"/>
          </a:p>
        </p:txBody>
      </p:sp>
      <p:sp>
        <p:nvSpPr>
          <p:cNvPr id="1035" name="Rectangle 10"/>
          <p:cNvSpPr>
            <a:spLocks noChangeArrowheads="1"/>
          </p:cNvSpPr>
          <p:nvPr/>
        </p:nvSpPr>
        <p:spPr bwMode="auto">
          <a:xfrm>
            <a:off x="7696200" y="2590800"/>
            <a:ext cx="1371600" cy="459100"/>
          </a:xfrm>
          <a:prstGeom prst="rect">
            <a:avLst/>
          </a:prstGeom>
          <a:noFill/>
          <a:ln w="25400">
            <a:noFill/>
            <a:miter lim="800000"/>
            <a:headEnd/>
            <a:tailEnd/>
          </a:ln>
        </p:spPr>
        <p:txBody>
          <a:bodyPr wrap="square" lIns="90487" tIns="44450" rIns="90487" bIns="44450">
            <a:spAutoFit/>
          </a:bodyPr>
          <a:lstStyle/>
          <a:p>
            <a:pPr>
              <a:lnSpc>
                <a:spcPct val="100000"/>
              </a:lnSpc>
            </a:pPr>
            <a:r>
              <a:rPr lang="en-US" dirty="0">
                <a:latin typeface="Calibri" pitchFamily="34" charset="0"/>
              </a:rPr>
              <a:t>Sign Bit</a:t>
            </a:r>
          </a:p>
        </p:txBody>
      </p:sp>
      <p:graphicFrame>
        <p:nvGraphicFramePr>
          <p:cNvPr id="1028" name="Object 11"/>
          <p:cNvGraphicFramePr>
            <a:graphicFrameLocks noChangeAspect="1"/>
          </p:cNvGraphicFramePr>
          <p:nvPr>
            <p:extLst>
              <p:ext uri="{D42A27DB-BD31-4B8C-83A1-F6EECF244321}">
                <p14:modId xmlns:p14="http://schemas.microsoft.com/office/powerpoint/2010/main" val="52440313"/>
              </p:ext>
            </p:extLst>
          </p:nvPr>
        </p:nvGraphicFramePr>
        <p:xfrm>
          <a:off x="2133600" y="4383087"/>
          <a:ext cx="5640387" cy="987425"/>
        </p:xfrm>
        <a:graphic>
          <a:graphicData uri="http://schemas.openxmlformats.org/presentationml/2006/ole">
            <mc:AlternateContent xmlns:mc="http://schemas.openxmlformats.org/markup-compatibility/2006">
              <mc:Choice xmlns:v="urn:schemas-microsoft-com:vml" Requires="v">
                <p:oleObj spid="_x0000_s1031" name="Document" r:id="rId8" imgW="5969000" imgH="1016000" progId="Word.Document.8">
                  <p:embed/>
                </p:oleObj>
              </mc:Choice>
              <mc:Fallback>
                <p:oleObj name="Document" r:id="rId8" imgW="5969000" imgH="1016000" progId="Word.Document.8">
                  <p:embed/>
                  <p:pic>
                    <p:nvPicPr>
                      <p:cNvPr id="1028"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4383087"/>
                        <a:ext cx="5640387" cy="987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Two-complement: Simple Example</a:t>
            </a:r>
          </a:p>
        </p:txBody>
      </p:sp>
      <p:sp>
        <p:nvSpPr>
          <p:cNvPr id="2" name="TextBox 1"/>
          <p:cNvSpPr txBox="1"/>
          <p:nvPr/>
        </p:nvSpPr>
        <p:spPr>
          <a:xfrm>
            <a:off x="1190744" y="2079645"/>
            <a:ext cx="1106393"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extLst>
              <p:ext uri="{D42A27DB-BD31-4B8C-83A1-F6EECF244321}">
                <p14:modId xmlns:p14="http://schemas.microsoft.com/office/powerpoint/2010/main" val="748506971"/>
              </p:ext>
            </p:extLst>
          </p:nvPr>
        </p:nvGraphicFramePr>
        <p:xfrm>
          <a:off x="2105144" y="16986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7" name="TextBox 6"/>
          <p:cNvSpPr txBox="1"/>
          <p:nvPr/>
        </p:nvSpPr>
        <p:spPr>
          <a:xfrm>
            <a:off x="1038344" y="3984645"/>
            <a:ext cx="1290738" cy="461665"/>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-10 = </a:t>
            </a:r>
          </a:p>
        </p:txBody>
      </p:sp>
      <p:graphicFrame>
        <p:nvGraphicFramePr>
          <p:cNvPr id="8" name="Table 7"/>
          <p:cNvGraphicFramePr>
            <a:graphicFrameLocks noGrp="1"/>
          </p:cNvGraphicFramePr>
          <p:nvPr>
            <p:extLst>
              <p:ext uri="{D42A27DB-BD31-4B8C-83A1-F6EECF244321}">
                <p14:modId xmlns:p14="http://schemas.microsoft.com/office/powerpoint/2010/main" val="1708849365"/>
              </p:ext>
            </p:extLst>
          </p:nvPr>
        </p:nvGraphicFramePr>
        <p:xfrm>
          <a:off x="2105144" y="3629045"/>
          <a:ext cx="2971800" cy="828040"/>
        </p:xfrm>
        <a:graphic>
          <a:graphicData uri="http://schemas.openxmlformats.org/drawingml/2006/table">
            <a:tbl>
              <a:tblPr firstRow="1" bandRow="1">
                <a:tableStyleId>{5C22544A-7EE6-4342-B048-85BDC9FD1C3A}</a:tableStyleId>
              </a:tblPr>
              <a:tblGrid>
                <a:gridCol w="59436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tblGrid>
              <a:tr h="370840">
                <a:tc>
                  <a:txBody>
                    <a:bodyPr/>
                    <a:lstStyle/>
                    <a:p>
                      <a:pPr algn="ctr">
                        <a:tabLst/>
                      </a:pPr>
                      <a:r>
                        <a:rPr lang="en-US" b="1" dirty="0">
                          <a:solidFill>
                            <a:schemeClr val="tx1"/>
                          </a:solidFill>
                          <a:latin typeface="Courier New" panose="02070309020205020404" pitchFamily="49" charset="0"/>
                          <a:cs typeface="Courier New" panose="02070309020205020404" pitchFamily="49" charset="0"/>
                        </a:rPr>
                        <a:t>-16</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8</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4</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2</a:t>
                      </a:r>
                    </a:p>
                  </a:txBody>
                  <a:tcPr>
                    <a:noFill/>
                  </a:tcPr>
                </a:tc>
                <a:tc>
                  <a:txBody>
                    <a:bodyPr/>
                    <a:lstStyle/>
                    <a:p>
                      <a:pPr algn="ctr"/>
                      <a:r>
                        <a:rPr lang="en-US" b="1" dirty="0">
                          <a:solidFill>
                            <a:schemeClr val="tx1"/>
                          </a:solidFill>
                          <a:latin typeface="Courier New" panose="02070309020205020404" pitchFamily="49" charset="0"/>
                          <a:cs typeface="Courier New" panose="02070309020205020404" pitchFamily="49" charset="0"/>
                        </a:rPr>
                        <a:t>1</a:t>
                      </a:r>
                    </a:p>
                  </a:txBody>
                  <a:tcPr>
                    <a:noFill/>
                  </a:tcPr>
                </a:tc>
                <a:extLst>
                  <a:ext uri="{0D108BD9-81ED-4DB2-BD59-A6C34878D82A}">
                    <a16:rowId xmlns:a16="http://schemas.microsoft.com/office/drawing/2014/main" val="10000"/>
                  </a:ext>
                </a:extLst>
              </a:tr>
              <a:tr h="370840">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1</a:t>
                      </a:r>
                    </a:p>
                  </a:txBody>
                  <a:tcPr>
                    <a:noFill/>
                  </a:tcPr>
                </a:tc>
                <a:tc>
                  <a:txBody>
                    <a:bodyPr/>
                    <a:lstStyle/>
                    <a:p>
                      <a:pPr algn="ctr"/>
                      <a:r>
                        <a:rPr lang="en-US" sz="2400" b="1" dirty="0">
                          <a:solidFill>
                            <a:schemeClr val="tx1"/>
                          </a:solidFill>
                          <a:latin typeface="Courier New" panose="02070309020205020404" pitchFamily="49" charset="0"/>
                          <a:cs typeface="Courier New" panose="02070309020205020404" pitchFamily="49" charset="0"/>
                        </a:rPr>
                        <a:t>0</a:t>
                      </a:r>
                    </a:p>
                  </a:txBody>
                  <a:tcPr>
                    <a:noFill/>
                  </a:tcPr>
                </a:tc>
                <a:extLst>
                  <a:ext uri="{0D108BD9-81ED-4DB2-BD59-A6C34878D82A}">
                    <a16:rowId xmlns:a16="http://schemas.microsoft.com/office/drawing/2014/main" val="10001"/>
                  </a:ext>
                </a:extLst>
              </a:tr>
            </a:tbl>
          </a:graphicData>
        </a:graphic>
      </p:graphicFrame>
      <p:sp>
        <p:nvSpPr>
          <p:cNvPr id="10" name="TextBox 9"/>
          <p:cNvSpPr txBox="1"/>
          <p:nvPr/>
        </p:nvSpPr>
        <p:spPr>
          <a:xfrm>
            <a:off x="5648444" y="2079645"/>
            <a:ext cx="1659429"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8+2 = 10</a:t>
            </a:r>
          </a:p>
        </p:txBody>
      </p:sp>
      <p:sp>
        <p:nvSpPr>
          <p:cNvPr id="11" name="TextBox 10"/>
          <p:cNvSpPr txBox="1"/>
          <p:nvPr/>
        </p:nvSpPr>
        <p:spPr>
          <a:xfrm>
            <a:off x="5648444" y="3984644"/>
            <a:ext cx="2581156" cy="461665"/>
          </a:xfrm>
          <a:prstGeom prst="rect">
            <a:avLst/>
          </a:prstGeom>
          <a:noFill/>
        </p:spPr>
        <p:txBody>
          <a:bodyPr wrap="none" rtlCol="0">
            <a:spAutoFit/>
          </a:bodyPr>
          <a:lstStyle/>
          <a:p>
            <a:r>
              <a:rPr lang="en-US" dirty="0">
                <a:solidFill>
                  <a:schemeClr val="bg2">
                    <a:lumMod val="75000"/>
                  </a:schemeClr>
                </a:solidFill>
                <a:latin typeface="Courier New" panose="02070309020205020404" pitchFamily="49" charset="0"/>
                <a:cs typeface="Courier New" panose="02070309020205020404" pitchFamily="49" charset="0"/>
              </a:rPr>
              <a:t>-16+4+2 = -10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Two-complement Encoding Example (Cont.)</a:t>
            </a:r>
          </a:p>
        </p:txBody>
      </p:sp>
      <p:sp>
        <p:nvSpPr>
          <p:cNvPr id="2052" name="Text Box 3"/>
          <p:cNvSpPr txBox="1">
            <a:spLocks noChangeArrowheads="1"/>
          </p:cNvSpPr>
          <p:nvPr/>
        </p:nvSpPr>
        <p:spPr bwMode="auto">
          <a:xfrm>
            <a:off x="1752600" y="914400"/>
            <a:ext cx="5410200" cy="646331"/>
          </a:xfrm>
          <a:prstGeom prst="rect">
            <a:avLst/>
          </a:prstGeom>
          <a:solidFill>
            <a:srgbClr val="CDF1C5"/>
          </a:solidFill>
          <a:ln w="12700" cmpd="dbl">
            <a:solidFill>
              <a:schemeClr val="tx1"/>
            </a:solidFill>
            <a:miter lim="800000"/>
            <a:headEnd/>
            <a:tailEnd/>
          </a:ln>
        </p:spPr>
        <p:txBody>
          <a:bodyPr>
            <a:spAutoFit/>
          </a:bodyPr>
          <a:lstStyle/>
          <a:p>
            <a:r>
              <a:rPr lang="en-US" sz="1800" dirty="0">
                <a:latin typeface="Courier New" pitchFamily="49" charset="0"/>
                <a:cs typeface="Courier New" pitchFamily="49" charset="0"/>
              </a:rPr>
              <a:t>  x =      15213: 00111011 01101101</a:t>
            </a:r>
          </a:p>
          <a:p>
            <a:r>
              <a:rPr lang="en-US" sz="1800" dirty="0">
                <a:latin typeface="Courier New" pitchFamily="49" charset="0"/>
                <a:cs typeface="Courier New" pitchFamily="49" charset="0"/>
              </a:rPr>
              <a:t>  y =     -15213: 11000100 10010011</a:t>
            </a:r>
          </a:p>
        </p:txBody>
      </p:sp>
      <p:graphicFrame>
        <p:nvGraphicFramePr>
          <p:cNvPr id="2050" name="Object 4"/>
          <p:cNvGraphicFramePr>
            <a:graphicFrameLocks noChangeAspect="1"/>
          </p:cNvGraphicFramePr>
          <p:nvPr>
            <p:extLst>
              <p:ext uri="{D42A27DB-BD31-4B8C-83A1-F6EECF244321}">
                <p14:modId xmlns:p14="http://schemas.microsoft.com/office/powerpoint/2010/main" val="296169813"/>
              </p:ext>
            </p:extLst>
          </p:nvPr>
        </p:nvGraphicFramePr>
        <p:xfrm>
          <a:off x="1920875" y="1654175"/>
          <a:ext cx="5535613" cy="5203825"/>
        </p:xfrm>
        <a:graphic>
          <a:graphicData uri="http://schemas.openxmlformats.org/presentationml/2006/ole">
            <mc:AlternateContent xmlns:mc="http://schemas.openxmlformats.org/markup-compatibility/2006">
              <mc:Choice xmlns:v="urn:schemas-microsoft-com:vml" Requires="v">
                <p:oleObj spid="_x0000_s2051" name="Document" r:id="rId4" imgW="5612605" imgH="5218356" progId="Word.Document.8">
                  <p:embed/>
                </p:oleObj>
              </mc:Choice>
              <mc:Fallback>
                <p:oleObj name="Document" r:id="rId4" imgW="5612605" imgH="5218356" progId="Word.Document.8">
                  <p:embed/>
                  <p:pic>
                    <p:nvPicPr>
                      <p:cNvPr id="2050" name="Object 4"/>
                      <p:cNvPicPr>
                        <a:picLocks noChangeAspect="1" noChangeArrowheads="1"/>
                      </p:cNvPicPr>
                      <p:nvPr/>
                    </p:nvPicPr>
                    <p:blipFill>
                      <a:blip r:embed="rId5"/>
                      <a:srcRect/>
                      <a:stretch>
                        <a:fillRect/>
                      </a:stretch>
                    </p:blipFill>
                    <p:spPr bwMode="auto">
                      <a:xfrm>
                        <a:off x="1920875" y="1654175"/>
                        <a:ext cx="5535613" cy="5203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75041043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28600" y="511175"/>
            <a:ext cx="5822950" cy="555625"/>
          </a:xfrm>
        </p:spPr>
        <p:txBody>
          <a:bodyPr/>
          <a:lstStyle/>
          <a:p>
            <a:pPr eaLnBrk="1" hangingPunct="1">
              <a:defRPr/>
            </a:pPr>
            <a:r>
              <a:rPr lang="en-US" dirty="0"/>
              <a:t>Numeric Ranges</a:t>
            </a:r>
          </a:p>
        </p:txBody>
      </p:sp>
      <p:sp>
        <p:nvSpPr>
          <p:cNvPr id="107523" name="Rectangle 3"/>
          <p:cNvSpPr>
            <a:spLocks noGrp="1" noChangeArrowheads="1"/>
          </p:cNvSpPr>
          <p:nvPr>
            <p:ph type="body" sz="half" idx="1"/>
          </p:nvPr>
        </p:nvSpPr>
        <p:spPr>
          <a:xfrm>
            <a:off x="290513" y="1220788"/>
            <a:ext cx="4078287" cy="5224462"/>
          </a:xfrm>
        </p:spPr>
        <p:txBody>
          <a:bodyPr lIns="90487" tIns="44450" rIns="90487" bIns="44450"/>
          <a:lstStyle/>
          <a:p>
            <a:pPr marL="227013" indent="-227013">
              <a:tabLst>
                <a:tab pos="1828800" algn="l"/>
                <a:tab pos="2235200" algn="l"/>
              </a:tabLst>
              <a:defRPr/>
            </a:pPr>
            <a:r>
              <a:rPr lang="en-US" sz="2000" dirty="0"/>
              <a:t>Unsigned Values</a:t>
            </a:r>
          </a:p>
          <a:p>
            <a:pPr lvl="1" eaLnBrk="1" hangingPunct="1">
              <a:tabLst>
                <a:tab pos="1828800" algn="l"/>
                <a:tab pos="2235200" algn="l"/>
              </a:tabLst>
              <a:defRPr/>
            </a:pPr>
            <a:r>
              <a:rPr lang="en-US" sz="2000" b="0" i="1" dirty="0" err="1"/>
              <a:t>UMin</a:t>
            </a:r>
            <a:r>
              <a:rPr lang="en-US" sz="2000" b="0" dirty="0"/>
              <a:t>	=	0</a:t>
            </a:r>
          </a:p>
          <a:p>
            <a:pPr lvl="2" eaLnBrk="1" hangingPunct="1">
              <a:buFont typeface="Wingdings" pitchFamily="2" charset="2"/>
              <a:buNone/>
              <a:tabLst>
                <a:tab pos="1828800" algn="l"/>
                <a:tab pos="2235200" algn="l"/>
              </a:tabLst>
              <a:defRPr/>
            </a:pPr>
            <a:r>
              <a:rPr lang="en-US" sz="1800" dirty="0"/>
              <a:t>000…0</a:t>
            </a:r>
          </a:p>
          <a:p>
            <a:pPr lvl="1" eaLnBrk="1" hangingPunct="1">
              <a:tabLst>
                <a:tab pos="1828800" algn="l"/>
                <a:tab pos="2235200" algn="l"/>
              </a:tabLst>
              <a:defRPr/>
            </a:pPr>
            <a:r>
              <a:rPr lang="en-US" sz="2000" b="0" i="1" dirty="0" err="1"/>
              <a:t>UMax</a:t>
            </a:r>
            <a:r>
              <a:rPr lang="en-US" sz="2000" dirty="0"/>
              <a:t> 	=	 </a:t>
            </a:r>
            <a:r>
              <a:rPr lang="en-US" sz="2000" b="0" dirty="0"/>
              <a:t>2</a:t>
            </a:r>
            <a:r>
              <a:rPr lang="en-US" sz="2000" b="0" i="1" baseline="30000" dirty="0"/>
              <a:t>w</a:t>
            </a:r>
            <a:r>
              <a:rPr lang="en-US" sz="2000" b="0" dirty="0"/>
              <a:t> – 1</a:t>
            </a:r>
          </a:p>
          <a:p>
            <a:pPr lvl="2" eaLnBrk="1" hangingPunct="1">
              <a:buFont typeface="Wingdings" pitchFamily="2" charset="2"/>
              <a:buNone/>
              <a:tabLst>
                <a:tab pos="1828800" algn="l"/>
                <a:tab pos="2235200" algn="l"/>
              </a:tabLst>
              <a:defRPr/>
            </a:pPr>
            <a:r>
              <a:rPr lang="en-US" sz="1800" dirty="0"/>
              <a:t>111…1</a:t>
            </a:r>
          </a:p>
        </p:txBody>
      </p:sp>
      <p:sp>
        <p:nvSpPr>
          <p:cNvPr id="107524" name="Rectangle 4"/>
          <p:cNvSpPr>
            <a:spLocks noGrp="1" noChangeArrowheads="1"/>
          </p:cNvSpPr>
          <p:nvPr>
            <p:ph type="body" sz="half" idx="2"/>
          </p:nvPr>
        </p:nvSpPr>
        <p:spPr>
          <a:xfrm>
            <a:off x="4662488" y="1362075"/>
            <a:ext cx="4100512" cy="4972050"/>
          </a:xfrm>
        </p:spPr>
        <p:txBody>
          <a:bodyPr lIns="90487" tIns="44450" rIns="90487" bIns="44450"/>
          <a:lstStyle/>
          <a:p>
            <a:pPr marL="0" indent="0">
              <a:tabLst>
                <a:tab pos="1714500" algn="l"/>
                <a:tab pos="2286000" algn="l"/>
              </a:tabLst>
              <a:defRPr/>
            </a:pPr>
            <a:r>
              <a:rPr lang="en-US" sz="2000" dirty="0"/>
              <a:t> Two’s Complement Values</a:t>
            </a:r>
          </a:p>
          <a:p>
            <a:pPr lvl="1" eaLnBrk="1" hangingPunct="1">
              <a:tabLst>
                <a:tab pos="1714500" algn="l"/>
                <a:tab pos="2286000" algn="l"/>
              </a:tabLst>
              <a:defRPr/>
            </a:pPr>
            <a:r>
              <a:rPr lang="en-US" sz="2000" b="0" i="1" dirty="0" err="1"/>
              <a:t>TMin</a:t>
            </a:r>
            <a:r>
              <a:rPr lang="en-US" sz="2000" b="0" dirty="0"/>
              <a:t>	=	 –2</a:t>
            </a:r>
            <a:r>
              <a:rPr lang="en-US" sz="2000" b="0" i="1" baseline="30000" dirty="0"/>
              <a:t>w</a:t>
            </a:r>
            <a:r>
              <a:rPr lang="en-US" sz="2000" b="0" baseline="30000" dirty="0"/>
              <a:t>–1</a:t>
            </a:r>
          </a:p>
          <a:p>
            <a:pPr lvl="2" eaLnBrk="1" hangingPunct="1">
              <a:buFont typeface="Wingdings" pitchFamily="2" charset="2"/>
              <a:buNone/>
              <a:tabLst>
                <a:tab pos="1714500" algn="l"/>
                <a:tab pos="2286000" algn="l"/>
              </a:tabLst>
              <a:defRPr/>
            </a:pPr>
            <a:r>
              <a:rPr lang="en-US" sz="1800" dirty="0"/>
              <a:t>100…0</a:t>
            </a:r>
          </a:p>
          <a:p>
            <a:pPr lvl="1" eaLnBrk="1" hangingPunct="1">
              <a:tabLst>
                <a:tab pos="1714500" algn="l"/>
                <a:tab pos="2286000" algn="l"/>
              </a:tabLst>
              <a:defRPr/>
            </a:pPr>
            <a:r>
              <a:rPr lang="en-US" sz="2000" b="0" i="1" dirty="0" err="1"/>
              <a:t>TMax</a:t>
            </a:r>
            <a:r>
              <a:rPr lang="en-US" sz="2000" dirty="0"/>
              <a:t> 	=	 </a:t>
            </a:r>
            <a:r>
              <a:rPr lang="en-US" sz="2000" b="0" dirty="0"/>
              <a:t>2</a:t>
            </a:r>
            <a:r>
              <a:rPr lang="en-US" sz="2000" b="0" i="1" baseline="30000" dirty="0"/>
              <a:t>w</a:t>
            </a:r>
            <a:r>
              <a:rPr lang="en-US" sz="2000" b="0" baseline="30000" dirty="0"/>
              <a:t>–1</a:t>
            </a:r>
            <a:r>
              <a:rPr lang="en-US" sz="2000" b="0" dirty="0"/>
              <a:t> – 1</a:t>
            </a:r>
          </a:p>
          <a:p>
            <a:pPr lvl="2" eaLnBrk="1" hangingPunct="1">
              <a:buFont typeface="Wingdings" pitchFamily="2" charset="2"/>
              <a:buNone/>
              <a:tabLst>
                <a:tab pos="1714500" algn="l"/>
                <a:tab pos="2286000" algn="l"/>
              </a:tabLst>
              <a:defRPr/>
            </a:pPr>
            <a:r>
              <a:rPr lang="en-US" sz="1800" dirty="0"/>
              <a:t>011…1</a:t>
            </a:r>
            <a:endParaRPr lang="en-US" sz="2000" dirty="0"/>
          </a:p>
          <a:p>
            <a:pPr lvl="1" eaLnBrk="1" hangingPunct="1">
              <a:tabLst>
                <a:tab pos="1714500" algn="l"/>
                <a:tab pos="2286000" algn="l"/>
              </a:tabLst>
              <a:defRPr/>
            </a:pPr>
            <a:r>
              <a:rPr lang="en-US" sz="2000" b="0" dirty="0"/>
              <a:t>Minus 1</a:t>
            </a:r>
          </a:p>
          <a:p>
            <a:pPr lvl="2" eaLnBrk="1" hangingPunct="1">
              <a:buFont typeface="Wingdings" pitchFamily="2" charset="2"/>
              <a:buNone/>
              <a:tabLst>
                <a:tab pos="1714500" algn="l"/>
                <a:tab pos="2286000" algn="l"/>
              </a:tabLst>
              <a:defRPr/>
            </a:pPr>
            <a:r>
              <a:rPr lang="en-US" sz="1800" dirty="0"/>
              <a:t>111…1</a:t>
            </a:r>
          </a:p>
        </p:txBody>
      </p:sp>
      <p:graphicFrame>
        <p:nvGraphicFramePr>
          <p:cNvPr id="3074" name="Object 5"/>
          <p:cNvGraphicFramePr>
            <a:graphicFrameLocks noChangeAspect="1"/>
          </p:cNvGraphicFramePr>
          <p:nvPr/>
        </p:nvGraphicFramePr>
        <p:xfrm>
          <a:off x="1374775" y="4638675"/>
          <a:ext cx="5872163" cy="1914525"/>
        </p:xfrm>
        <a:graphic>
          <a:graphicData uri="http://schemas.openxmlformats.org/presentationml/2006/ole">
            <mc:AlternateContent xmlns:mc="http://schemas.openxmlformats.org/markup-compatibility/2006">
              <mc:Choice xmlns:v="urn:schemas-microsoft-com:vml" Requires="v">
                <p:oleObj spid="_x0000_s3075" name="Document" r:id="rId4" imgW="6083300" imgH="1943100" progId="Word.Document.8">
                  <p:embed/>
                </p:oleObj>
              </mc:Choice>
              <mc:Fallback>
                <p:oleObj name="Document" r:id="rId4" imgW="6083300" imgH="1943100" progId="Word.Document.8">
                  <p:embed/>
                  <p:pic>
                    <p:nvPicPr>
                      <p:cNvPr id="307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4638675"/>
                        <a:ext cx="5872163" cy="1914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078" name="Rectangle 6"/>
          <p:cNvSpPr>
            <a:spLocks noChangeArrowheads="1"/>
          </p:cNvSpPr>
          <p:nvPr/>
        </p:nvSpPr>
        <p:spPr bwMode="auto">
          <a:xfrm>
            <a:off x="1295400" y="4240152"/>
            <a:ext cx="2040495" cy="400110"/>
          </a:xfrm>
          <a:prstGeom prst="rect">
            <a:avLst/>
          </a:prstGeom>
          <a:noFill/>
          <a:ln w="25400">
            <a:noFill/>
            <a:miter lim="800000"/>
            <a:headEnd/>
            <a:tailEnd/>
          </a:ln>
        </p:spPr>
        <p:txBody>
          <a:bodyPr wrap="none">
            <a:spAutoFit/>
          </a:bodyPr>
          <a:lstStyle/>
          <a:p>
            <a:pPr>
              <a:lnSpc>
                <a:spcPct val="100000"/>
              </a:lnSpc>
            </a:pPr>
            <a:r>
              <a:rPr lang="en-US" sz="2000" dirty="0">
                <a:solidFill>
                  <a:schemeClr val="tx2"/>
                </a:solidFill>
                <a:latin typeface="Calibri" pitchFamily="34" charset="0"/>
              </a:rPr>
              <a:t>Values for </a:t>
            </a:r>
            <a:r>
              <a:rPr lang="en-US" sz="2000" i="1" dirty="0">
                <a:solidFill>
                  <a:schemeClr val="tx2"/>
                </a:solidFill>
                <a:latin typeface="Calibri" pitchFamily="34" charset="0"/>
              </a:rPr>
              <a:t>W</a:t>
            </a:r>
            <a:r>
              <a:rPr lang="en-US" sz="2000" dirty="0">
                <a:solidFill>
                  <a:schemeClr val="tx2"/>
                </a:solidFill>
                <a:latin typeface="Calibri" pitchFamily="34" charset="0"/>
              </a:rPr>
              <a:t> = 16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52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52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52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52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52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5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uiExpand="1" build="p"/>
      <p:bldP spid="107524" grpId="0" uiExpand="1" build="p"/>
      <p:bldP spid="30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381000" y="587375"/>
            <a:ext cx="7308850" cy="555625"/>
          </a:xfrm>
          <a:noFill/>
        </p:spPr>
        <p:txBody>
          <a:bodyPr wrap="none" lIns="63500" tIns="25400" rIns="63500" bIns="25400" anchor="t">
            <a:spAutoFit/>
          </a:bodyPr>
          <a:lstStyle/>
          <a:p>
            <a:pPr eaLnBrk="1" hangingPunct="1"/>
            <a:r>
              <a:rPr lang="en-US"/>
              <a:t>Values for Different Word Sizes</a:t>
            </a:r>
          </a:p>
        </p:txBody>
      </p:sp>
      <p:sp>
        <p:nvSpPr>
          <p:cNvPr id="109571" name="Rectangle 3"/>
          <p:cNvSpPr>
            <a:spLocks noGrp="1" noChangeArrowheads="1"/>
          </p:cNvSpPr>
          <p:nvPr>
            <p:ph type="body" idx="1"/>
          </p:nvPr>
        </p:nvSpPr>
        <p:spPr>
          <a:xfrm>
            <a:off x="381000" y="3398837"/>
            <a:ext cx="4146550" cy="2314575"/>
          </a:xfrm>
        </p:spPr>
        <p:txBody>
          <a:bodyPr lIns="90487" tIns="44450" rIns="90487" bIns="44450"/>
          <a:lstStyle/>
          <a:p>
            <a:pPr eaLnBrk="1" hangingPunct="1">
              <a:tabLst>
                <a:tab pos="1714500" algn="l"/>
                <a:tab pos="2171700" algn="l"/>
                <a:tab pos="5435600" algn="r"/>
              </a:tabLst>
              <a:defRPr/>
            </a:pPr>
            <a:r>
              <a:rPr lang="en-US" dirty="0"/>
              <a:t>Observations</a:t>
            </a:r>
          </a:p>
          <a:p>
            <a:pPr lvl="1" eaLnBrk="1" hangingPunct="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eaLnBrk="1" hangingPunct="1">
              <a:tabLst>
                <a:tab pos="1714500" algn="l"/>
                <a:tab pos="2171700" algn="l"/>
                <a:tab pos="5435600" algn="r"/>
              </a:tabLst>
              <a:defRPr/>
            </a:pPr>
            <a:r>
              <a:rPr lang="en-US" b="0" dirty="0"/>
              <a:t>Asymmetric range</a:t>
            </a:r>
          </a:p>
          <a:p>
            <a:pPr lvl="1" eaLnBrk="1" hangingPunct="1">
              <a:tabLst>
                <a:tab pos="1714500" algn="l"/>
                <a:tab pos="2171700" algn="l"/>
                <a:tab pos="5435600" algn="r"/>
              </a:tabLst>
              <a:defRPr/>
            </a:pPr>
            <a:r>
              <a:rPr lang="en-US" b="0" i="1" dirty="0" err="1"/>
              <a:t>UMax</a:t>
            </a:r>
            <a:r>
              <a:rPr lang="en-US" b="0" dirty="0"/>
              <a:t>	=	2 * </a:t>
            </a:r>
            <a:r>
              <a:rPr lang="en-US" b="0" i="1" dirty="0" err="1"/>
              <a:t>TMax</a:t>
            </a:r>
            <a:r>
              <a:rPr lang="en-US" b="0" dirty="0"/>
              <a:t> + 1</a:t>
            </a:r>
          </a:p>
          <a:p>
            <a:pPr lvl="1" eaLnBrk="1" hangingPunct="1">
              <a:tabLst>
                <a:tab pos="1714500" algn="l"/>
                <a:tab pos="2171700" algn="l"/>
                <a:tab pos="5435600" algn="r"/>
              </a:tabLst>
              <a:defRPr/>
            </a:pPr>
            <a:r>
              <a:rPr lang="en-US" b="0" dirty="0"/>
              <a:t>Question: abs(</a:t>
            </a:r>
            <a:r>
              <a:rPr lang="en-US" b="0" dirty="0" err="1"/>
              <a:t>TMin</a:t>
            </a:r>
            <a:r>
              <a:rPr lang="en-US" b="0" dirty="0"/>
              <a:t>)? 		</a:t>
            </a:r>
          </a:p>
        </p:txBody>
      </p:sp>
      <p:graphicFrame>
        <p:nvGraphicFramePr>
          <p:cNvPr id="4098" name="Object 5"/>
          <p:cNvGraphicFramePr>
            <a:graphicFrameLocks noChangeAspect="1"/>
          </p:cNvGraphicFramePr>
          <p:nvPr/>
        </p:nvGraphicFramePr>
        <p:xfrm>
          <a:off x="441325" y="1554163"/>
          <a:ext cx="8321675" cy="1798637"/>
        </p:xfrm>
        <a:graphic>
          <a:graphicData uri="http://schemas.openxmlformats.org/presentationml/2006/ole">
            <mc:AlternateContent xmlns:mc="http://schemas.openxmlformats.org/markup-compatibility/2006">
              <mc:Choice xmlns:v="urn:schemas-microsoft-com:vml" Requires="v">
                <p:oleObj spid="_x0000_s4099" name="Document" r:id="rId4" imgW="8724900" imgH="1816100" progId="Word.Document.8">
                  <p:embed/>
                </p:oleObj>
              </mc:Choice>
              <mc:Fallback>
                <p:oleObj name="Document" r:id="rId4" imgW="8724900" imgH="1816100" progId="Word.Document.8">
                  <p:embed/>
                  <p:pic>
                    <p:nvPicPr>
                      <p:cNvPr id="409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25" y="1554163"/>
                        <a:ext cx="8321675" cy="1798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3"/>
          <p:cNvSpPr txBox="1">
            <a:spLocks noChangeArrowheads="1"/>
          </p:cNvSpPr>
          <p:nvPr/>
        </p:nvSpPr>
        <p:spPr bwMode="auto">
          <a:xfrm>
            <a:off x="4527550" y="3398837"/>
            <a:ext cx="4968876" cy="345916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tab pos="1714500" algn="l"/>
                <a:tab pos="4460875" algn="l"/>
                <a:tab pos="5435600" algn="r"/>
              </a:tabLst>
              <a:defRPr/>
            </a:pP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C Programming</a:t>
            </a:r>
          </a:p>
          <a:p>
            <a:pPr marL="742950" marR="0" lvl="1" indent="-285750" algn="l" defTabSz="914400" rtl="0" eaLnBrk="1" fontAlgn="base" latinLnBrk="0" hangingPunct="1">
              <a:lnSpc>
                <a:spcPct val="100000"/>
              </a:lnSpc>
              <a:spcBef>
                <a:spcPct val="20000"/>
              </a:spcBef>
              <a:spcAft>
                <a:spcPct val="0"/>
              </a:spcAft>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#include</a:t>
            </a:r>
            <a:r>
              <a:rPr kumimoji="0" lang="en-US" sz="2000" b="0" i="0" u="none" strike="noStrike" kern="0" cap="none" spc="0" normalizeH="0" noProof="0" dirty="0">
                <a:ln>
                  <a:noFill/>
                </a:ln>
                <a:solidFill>
                  <a:schemeClr val="tx1"/>
                </a:solidFill>
                <a:effectLst/>
                <a:uLnTx/>
                <a:uFillTx/>
                <a:latin typeface="Calibri" pitchFamily="34" charset="0"/>
              </a:rPr>
              <a:t> </a:t>
            </a:r>
            <a:r>
              <a:rPr kumimoji="0" lang="en-US" sz="2000" b="0" i="0" u="none" strike="noStrike" kern="0" cap="none" spc="0" normalizeH="0" baseline="0" noProof="0" dirty="0">
                <a:ln>
                  <a:noFill/>
                </a:ln>
                <a:solidFill>
                  <a:schemeClr val="tx1"/>
                </a:solidFill>
                <a:effectLst/>
                <a:uLnTx/>
                <a:uFillTx/>
                <a:latin typeface="Calibri" pitchFamily="34" charset="0"/>
              </a:rPr>
              <a:t>&lt;</a:t>
            </a:r>
            <a:r>
              <a:rPr kumimoji="0" lang="en-US" sz="2000" b="0" i="0" u="none" strike="noStrike" kern="0" cap="none" spc="0" normalizeH="0" baseline="0" noProof="0" dirty="0" err="1">
                <a:ln>
                  <a:noFill/>
                </a:ln>
                <a:solidFill>
                  <a:schemeClr val="tx1"/>
                </a:solidFill>
                <a:effectLst/>
                <a:uLnTx/>
                <a:uFillTx/>
                <a:latin typeface="Calibri" pitchFamily="34" charset="0"/>
              </a:rPr>
              <a:t>limits.h</a:t>
            </a:r>
            <a:r>
              <a:rPr kumimoji="0" lang="en-US" sz="2000" b="0" i="0" u="none" strike="noStrike" kern="0" cap="none" spc="0" normalizeH="0" baseline="0" noProof="0" dirty="0">
                <a:ln>
                  <a:noFill/>
                </a:ln>
                <a:solidFill>
                  <a:schemeClr val="tx1"/>
                </a:solidFill>
                <a:effectLst/>
                <a:uLnTx/>
                <a:uFillTx/>
                <a:latin typeface="Calibri" pitchFamily="34" charset="0"/>
              </a:rPr>
              <a:t>&gt;</a:t>
            </a:r>
          </a:p>
          <a:p>
            <a:pPr marL="742950" marR="0" lvl="1" indent="-285750" algn="l" defTabSz="914400" rtl="0" eaLnBrk="1" fontAlgn="base" latinLnBrk="0" hangingPunct="1">
              <a:lnSpc>
                <a:spcPct val="100000"/>
              </a:lnSpc>
              <a:spcBef>
                <a:spcPct val="20000"/>
              </a:spcBef>
              <a:spcAft>
                <a:spcPct val="0"/>
              </a:spcAft>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Declares constants, e.g.,</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ULONG_MAX</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LONG_MAX</a:t>
            </a:r>
          </a:p>
          <a:p>
            <a:pPr marL="1200150" lvl="2"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kumimoji="0" lang="en-US" sz="2000" b="0" i="0" u="none" strike="noStrike" kern="0" cap="none" spc="0" normalizeH="0" baseline="0" noProof="0" dirty="0">
                <a:ln>
                  <a:noFill/>
                </a:ln>
                <a:solidFill>
                  <a:schemeClr val="tx1"/>
                </a:solidFill>
                <a:effectLst/>
                <a:uLnTx/>
                <a:uFillTx/>
                <a:latin typeface="Calibri" pitchFamily="34" charset="0"/>
              </a:rPr>
              <a:t>LONG_MIN</a:t>
            </a:r>
          </a:p>
          <a:p>
            <a:pPr marL="742950" lvl="1" indent="-285750" eaLnBrk="1" hangingPunct="1">
              <a:spcBef>
                <a:spcPct val="20000"/>
              </a:spcBef>
              <a:buClr>
                <a:srgbClr val="990000"/>
              </a:buClr>
              <a:buSzPct val="110000"/>
              <a:buFont typeface="Wingdings" pitchFamily="2" charset="2"/>
              <a:buChar char="§"/>
              <a:tabLst>
                <a:tab pos="1714500" algn="l"/>
                <a:tab pos="4460875" algn="l"/>
                <a:tab pos="5435600" algn="r"/>
              </a:tabLst>
              <a:defRPr/>
            </a:pPr>
            <a:r>
              <a:rPr lang="en-US" sz="2000" b="0" kern="0" dirty="0">
                <a:latin typeface="Calibri" pitchFamily="34" charset="0"/>
              </a:rPr>
              <a:t>Values platform specific</a:t>
            </a:r>
            <a:r>
              <a:rPr kumimoji="0" lang="en-US" sz="2000" b="0" i="0" u="none" strike="noStrike" kern="0" cap="none" spc="0" normalizeH="0" baseline="0" noProof="0" dirty="0">
                <a:ln>
                  <a:noFill/>
                </a:ln>
                <a:solidFill>
                  <a:schemeClr val="tx1"/>
                </a:solidFill>
                <a:effectLst/>
                <a:uLnTx/>
                <a:uFillTx/>
                <a:latin typeface="Calibri" pitchFamily="34" charset="0"/>
              </a:rPr>
              <a:t>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434975"/>
            <a:ext cx="8305800" cy="555625"/>
          </a:xfrm>
          <a:noFill/>
        </p:spPr>
        <p:txBody>
          <a:bodyPr wrap="none" lIns="63500" tIns="25400" rIns="63500" bIns="25400" anchor="t">
            <a:spAutoFit/>
          </a:bodyPr>
          <a:lstStyle/>
          <a:p>
            <a:pPr eaLnBrk="1" hangingPunct="1"/>
            <a:r>
              <a:rPr lang="en-US"/>
              <a:t>Unsigned &amp; Signed Numeric Values</a:t>
            </a:r>
          </a:p>
        </p:txBody>
      </p:sp>
      <p:sp>
        <p:nvSpPr>
          <p:cNvPr id="111619" name="Rectangle 3"/>
          <p:cNvSpPr>
            <a:spLocks noGrp="1" noChangeArrowheads="1"/>
          </p:cNvSpPr>
          <p:nvPr>
            <p:ph type="body" idx="1"/>
          </p:nvPr>
        </p:nvSpPr>
        <p:spPr>
          <a:xfrm>
            <a:off x="4114800" y="1066800"/>
            <a:ext cx="4459288" cy="5224463"/>
          </a:xfrm>
        </p:spPr>
        <p:txBody>
          <a:bodyPr lIns="90487" tIns="44450" rIns="90487" bIns="44450"/>
          <a:lstStyle/>
          <a:p>
            <a:pPr eaLnBrk="1" hangingPunct="1">
              <a:defRPr/>
            </a:pPr>
            <a:r>
              <a:rPr lang="en-US" dirty="0"/>
              <a:t>Equivalence</a:t>
            </a:r>
          </a:p>
          <a:p>
            <a:pPr lvl="1" eaLnBrk="1" hangingPunct="1">
              <a:defRPr/>
            </a:pPr>
            <a:r>
              <a:rPr lang="en-US" dirty="0"/>
              <a:t>Same encodings for nonnegative values</a:t>
            </a:r>
          </a:p>
          <a:p>
            <a:pPr eaLnBrk="1" hangingPunct="1">
              <a:defRPr/>
            </a:pPr>
            <a:r>
              <a:rPr lang="en-US" dirty="0"/>
              <a:t>Uniqueness</a:t>
            </a:r>
            <a:endParaRPr lang="en-US" i="1" dirty="0"/>
          </a:p>
          <a:p>
            <a:pPr lvl="1" eaLnBrk="1" hangingPunct="1">
              <a:defRPr/>
            </a:pPr>
            <a:r>
              <a:rPr lang="en-US" dirty="0"/>
              <a:t>Every bit pattern represents unique integer value</a:t>
            </a:r>
          </a:p>
          <a:p>
            <a:pPr lvl="1" eaLnBrk="1" hangingPunct="1">
              <a:defRPr/>
            </a:pPr>
            <a:r>
              <a:rPr lang="en-US" dirty="0"/>
              <a:t>Each </a:t>
            </a:r>
            <a:r>
              <a:rPr lang="en-US" dirty="0" err="1"/>
              <a:t>representable</a:t>
            </a:r>
            <a:r>
              <a:rPr lang="en-US" dirty="0"/>
              <a:t> integer has unique bit encoding</a:t>
            </a:r>
          </a:p>
          <a:p>
            <a:pPr eaLnBrk="1" hangingPunct="1">
              <a:defRPr/>
            </a:pPr>
            <a:r>
              <a:rPr lang="en-US" dirty="0">
                <a:sym typeface="Symbol" pitchFamily="18" charset="2"/>
              </a:rPr>
              <a:t></a:t>
            </a:r>
            <a:r>
              <a:rPr lang="en-US" dirty="0"/>
              <a:t> Can Invert Mappings</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 integer</a:t>
            </a:r>
          </a:p>
        </p:txBody>
      </p:sp>
      <p:grpSp>
        <p:nvGrpSpPr>
          <p:cNvPr id="2" name="Group 4"/>
          <p:cNvGrpSpPr>
            <a:grpSpLocks/>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B2T(</a:t>
              </a:r>
              <a:r>
                <a:rPr lang="en-US" sz="1800" i="1" dirty="0">
                  <a:latin typeface="Calibri" pitchFamily="34" charset="0"/>
                </a:rPr>
                <a:t>X</a:t>
              </a:r>
              <a:r>
                <a:rPr lang="en-US" sz="1800"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B2U(</a:t>
              </a:r>
              <a:r>
                <a:rPr lang="en-US" sz="1800" i="1" dirty="0">
                  <a:latin typeface="Calibri" pitchFamily="34" charset="0"/>
                </a:rPr>
                <a:t>X</a:t>
              </a:r>
              <a:r>
                <a:rPr lang="en-US" sz="1800"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rgbClr val="E0E0E0"/>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sz="1800"/>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Quiz Time!</a:t>
            </a:r>
          </a:p>
        </p:txBody>
      </p:sp>
      <p:sp>
        <p:nvSpPr>
          <p:cNvPr id="7" name="Subtitle 6"/>
          <p:cNvSpPr>
            <a:spLocks noGrp="1"/>
          </p:cNvSpPr>
          <p:nvPr>
            <p:ph type="subTitle" idx="1"/>
          </p:nvPr>
        </p:nvSpPr>
        <p:spPr/>
        <p:txBody>
          <a:bodyPr/>
          <a:lstStyle/>
          <a:p>
            <a:r>
              <a:rPr lang="en-US" sz="2800" dirty="0"/>
              <a:t>Check out:</a:t>
            </a:r>
          </a:p>
          <a:p>
            <a:endParaRPr lang="en-US" sz="2800" dirty="0"/>
          </a:p>
          <a:p>
            <a:r>
              <a:rPr lang="en-US" sz="2400" dirty="0">
                <a:hlinkClick r:id="rId3"/>
              </a:rPr>
              <a:t>https://canvas.cmu.edu/courses/17808</a:t>
            </a:r>
            <a:endParaRPr lang="en-US" sz="2800" dirty="0"/>
          </a:p>
        </p:txBody>
      </p:sp>
    </p:spTree>
    <p:extLst>
      <p:ext uri="{BB962C8B-B14F-4D97-AF65-F5344CB8AC3E}">
        <p14:creationId xmlns:p14="http://schemas.microsoft.com/office/powerpoint/2010/main" val="123380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29782" cy="762000"/>
          </a:xfrm>
        </p:spPr>
        <p:txBody>
          <a:bodyPr/>
          <a:lstStyle/>
          <a:p>
            <a:r>
              <a:rPr lang="en-US" dirty="0"/>
              <a:t>Announcements</a:t>
            </a:r>
          </a:p>
        </p:txBody>
      </p:sp>
      <p:sp>
        <p:nvSpPr>
          <p:cNvPr id="3" name="Content Placeholder 2"/>
          <p:cNvSpPr>
            <a:spLocks noGrp="1"/>
          </p:cNvSpPr>
          <p:nvPr>
            <p:ph idx="1"/>
          </p:nvPr>
        </p:nvSpPr>
        <p:spPr>
          <a:xfrm>
            <a:off x="396875" y="1295400"/>
            <a:ext cx="7896225" cy="4972050"/>
          </a:xfrm>
        </p:spPr>
        <p:txBody>
          <a:bodyPr/>
          <a:lstStyle/>
          <a:p>
            <a:r>
              <a:rPr lang="en-US" dirty="0"/>
              <a:t>Recitations are on Mondays, but next Monday (9/7) is Labor Day, so recitations are cancelled</a:t>
            </a:r>
          </a:p>
          <a:p>
            <a:r>
              <a:rPr lang="en-US" dirty="0"/>
              <a:t>Linux Boot Camp Friday evening 7pm, Zoom-Zone details on Piazza</a:t>
            </a:r>
          </a:p>
          <a:p>
            <a:r>
              <a:rPr lang="en-US" dirty="0"/>
              <a:t>Office Hours: 6-10pm ET, BYO </a:t>
            </a:r>
            <a:r>
              <a:rPr lang="en-US" dirty="0" err="1"/>
              <a:t>Zoomie</a:t>
            </a:r>
            <a:r>
              <a:rPr lang="en-US" dirty="0"/>
              <a:t> to the OH Queue</a:t>
            </a:r>
          </a:p>
          <a:p>
            <a:pPr marL="292100"/>
            <a:r>
              <a:rPr lang="en-US" dirty="0"/>
              <a:t>Written Assignments</a:t>
            </a:r>
          </a:p>
          <a:p>
            <a:pPr marL="692150" lvl="1"/>
            <a:r>
              <a:rPr lang="en-US" dirty="0"/>
              <a:t>First one will be handed out Wed Sept 9, 11:59 pm ET</a:t>
            </a:r>
          </a:p>
          <a:p>
            <a:r>
              <a:rPr lang="en-US" dirty="0"/>
              <a:t>Lab 0 is available on </a:t>
            </a:r>
            <a:r>
              <a:rPr lang="en-US" dirty="0">
                <a:hlinkClick r:id="rId2"/>
              </a:rPr>
              <a:t>Autolab</a:t>
            </a:r>
            <a:r>
              <a:rPr lang="en-US" dirty="0"/>
              <a:t>.</a:t>
            </a:r>
          </a:p>
          <a:p>
            <a:pPr lvl="1"/>
            <a:r>
              <a:rPr lang="en-US" dirty="0"/>
              <a:t>Due Thu Sept. 10, 11:59:59pm ET</a:t>
            </a:r>
          </a:p>
          <a:p>
            <a:pPr lvl="1"/>
            <a:r>
              <a:rPr lang="en-US" dirty="0"/>
              <a:t>No grace days</a:t>
            </a:r>
          </a:p>
          <a:p>
            <a:pPr lvl="1"/>
            <a:r>
              <a:rPr lang="en-US" dirty="0"/>
              <a:t>No late submissions</a:t>
            </a:r>
          </a:p>
          <a:p>
            <a:pPr lvl="1"/>
            <a:r>
              <a:rPr lang="en-US" dirty="0"/>
              <a:t>Just do it! </a:t>
            </a:r>
          </a:p>
        </p:txBody>
      </p:sp>
    </p:spTree>
    <p:extLst>
      <p:ext uri="{BB962C8B-B14F-4D97-AF65-F5344CB8AC3E}">
        <p14:creationId xmlns:p14="http://schemas.microsoft.com/office/powerpoint/2010/main" val="286730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b="1" dirty="0"/>
              <a:t>Conversion, casting</a:t>
            </a:r>
          </a:p>
          <a:p>
            <a:pPr lvl="1"/>
            <a:r>
              <a:rPr lang="en-US" dirty="0">
                <a:solidFill>
                  <a:srgbClr val="A6A6A6"/>
                </a:solidFill>
              </a:rPr>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Rectangle 3"/>
          <p:cNvSpPr>
            <a:spLocks noChangeArrowheads="1"/>
          </p:cNvSpPr>
          <p:nvPr/>
        </p:nvSpPr>
        <p:spPr bwMode="auto">
          <a:xfrm>
            <a:off x="3213100" y="1841499"/>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19474" name="Rectangle 4"/>
          <p:cNvSpPr>
            <a:spLocks noChangeArrowheads="1"/>
          </p:cNvSpPr>
          <p:nvPr/>
        </p:nvSpPr>
        <p:spPr bwMode="auto">
          <a:xfrm>
            <a:off x="3517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19475" name="Rectangle 5"/>
          <p:cNvSpPr>
            <a:spLocks noChangeArrowheads="1"/>
          </p:cNvSpPr>
          <p:nvPr/>
        </p:nvSpPr>
        <p:spPr bwMode="auto">
          <a:xfrm>
            <a:off x="4660900" y="2222499"/>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19476" name="Line 6"/>
          <p:cNvSpPr>
            <a:spLocks noChangeShapeType="1"/>
          </p:cNvSpPr>
          <p:nvPr/>
        </p:nvSpPr>
        <p:spPr bwMode="auto">
          <a:xfrm>
            <a:off x="25273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7" name="Line 7"/>
          <p:cNvSpPr>
            <a:spLocks noChangeShapeType="1"/>
          </p:cNvSpPr>
          <p:nvPr/>
        </p:nvSpPr>
        <p:spPr bwMode="auto">
          <a:xfrm>
            <a:off x="5270500" y="2362199"/>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8" name="Line 8"/>
          <p:cNvSpPr>
            <a:spLocks noChangeShapeType="1"/>
          </p:cNvSpPr>
          <p:nvPr/>
        </p:nvSpPr>
        <p:spPr bwMode="auto">
          <a:xfrm>
            <a:off x="4127500" y="2362199"/>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19479" name="Rectangle 9"/>
          <p:cNvSpPr>
            <a:spLocks noChangeArrowheads="1"/>
          </p:cNvSpPr>
          <p:nvPr/>
        </p:nvSpPr>
        <p:spPr bwMode="auto">
          <a:xfrm>
            <a:off x="0" y="1674812"/>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80" name="Rectangle 10"/>
          <p:cNvSpPr>
            <a:spLocks noChangeArrowheads="1"/>
          </p:cNvSpPr>
          <p:nvPr/>
        </p:nvSpPr>
        <p:spPr bwMode="auto">
          <a:xfrm>
            <a:off x="6324600" y="1612105"/>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19481" name="Rectangle 11"/>
          <p:cNvSpPr>
            <a:spLocks noChangeArrowheads="1"/>
          </p:cNvSpPr>
          <p:nvPr/>
        </p:nvSpPr>
        <p:spPr bwMode="auto">
          <a:xfrm>
            <a:off x="2947988" y="2949574"/>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19482" name="Rectangle 12"/>
          <p:cNvSpPr>
            <a:spLocks noChangeArrowheads="1"/>
          </p:cNvSpPr>
          <p:nvPr/>
        </p:nvSpPr>
        <p:spPr bwMode="auto">
          <a:xfrm>
            <a:off x="2043113" y="2131700"/>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83" name="Rectangle 13"/>
          <p:cNvSpPr>
            <a:spLocks noChangeArrowheads="1"/>
          </p:cNvSpPr>
          <p:nvPr/>
        </p:nvSpPr>
        <p:spPr bwMode="auto">
          <a:xfrm>
            <a:off x="6310313" y="2131700"/>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19484" name="Rectangle 14"/>
          <p:cNvSpPr>
            <a:spLocks noChangeArrowheads="1"/>
          </p:cNvSpPr>
          <p:nvPr/>
        </p:nvSpPr>
        <p:spPr bwMode="auto">
          <a:xfrm>
            <a:off x="4176713" y="2304884"/>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8694" name="Rectangle 38"/>
          <p:cNvSpPr>
            <a:spLocks noGrp="1" noChangeArrowheads="1"/>
          </p:cNvSpPr>
          <p:nvPr>
            <p:ph type="title"/>
          </p:nvPr>
        </p:nvSpPr>
        <p:spPr>
          <a:xfrm>
            <a:off x="357018" y="533400"/>
            <a:ext cx="7592093" cy="762000"/>
          </a:xfrm>
        </p:spPr>
        <p:txBody>
          <a:bodyPr/>
          <a:lstStyle/>
          <a:p>
            <a:pPr eaLnBrk="1" hangingPunct="1">
              <a:defRPr/>
            </a:pPr>
            <a:r>
              <a:rPr lang="en-US"/>
              <a:t>Mapping Between Signed &amp; Unsigned</a:t>
            </a:r>
          </a:p>
        </p:txBody>
      </p:sp>
      <p:sp>
        <p:nvSpPr>
          <p:cNvPr id="19460" name="Rectangle 42"/>
          <p:cNvSpPr>
            <a:spLocks noChangeArrowheads="1"/>
          </p:cNvSpPr>
          <p:nvPr/>
        </p:nvSpPr>
        <p:spPr bwMode="auto">
          <a:xfrm>
            <a:off x="3224213" y="3709988"/>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dirty="0">
                <a:latin typeface="Calibri" pitchFamily="34" charset="0"/>
              </a:rPr>
              <a:t>U2T</a:t>
            </a:r>
          </a:p>
        </p:txBody>
      </p:sp>
      <p:sp>
        <p:nvSpPr>
          <p:cNvPr id="19461" name="Rectangle 43"/>
          <p:cNvSpPr>
            <a:spLocks noChangeArrowheads="1"/>
          </p:cNvSpPr>
          <p:nvPr/>
        </p:nvSpPr>
        <p:spPr bwMode="auto">
          <a:xfrm>
            <a:off x="3529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U2B</a:t>
            </a:r>
          </a:p>
        </p:txBody>
      </p:sp>
      <p:sp>
        <p:nvSpPr>
          <p:cNvPr id="19462" name="Rectangle 44"/>
          <p:cNvSpPr>
            <a:spLocks noChangeArrowheads="1"/>
          </p:cNvSpPr>
          <p:nvPr/>
        </p:nvSpPr>
        <p:spPr bwMode="auto">
          <a:xfrm>
            <a:off x="4672013" y="4090988"/>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B2T</a:t>
            </a:r>
          </a:p>
        </p:txBody>
      </p:sp>
      <p:sp>
        <p:nvSpPr>
          <p:cNvPr id="19463" name="Line 45"/>
          <p:cNvSpPr>
            <a:spLocks noChangeShapeType="1"/>
          </p:cNvSpPr>
          <p:nvPr/>
        </p:nvSpPr>
        <p:spPr bwMode="auto">
          <a:xfrm>
            <a:off x="25384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4" name="Line 46"/>
          <p:cNvSpPr>
            <a:spLocks noChangeShapeType="1"/>
          </p:cNvSpPr>
          <p:nvPr/>
        </p:nvSpPr>
        <p:spPr bwMode="auto">
          <a:xfrm>
            <a:off x="5281613" y="4230688"/>
            <a:ext cx="965200" cy="0"/>
          </a:xfrm>
          <a:prstGeom prst="line">
            <a:avLst/>
          </a:prstGeom>
          <a:noFill/>
          <a:ln w="25400">
            <a:solidFill>
              <a:schemeClr val="tx1"/>
            </a:solidFill>
            <a:round/>
            <a:headEnd/>
            <a:tailEnd type="triangle" w="med" len="med"/>
          </a:ln>
        </p:spPr>
        <p:txBody>
          <a:bodyPr wrap="none" anchor="ctr"/>
          <a:lstStyle/>
          <a:p>
            <a:endParaRPr lang="en-US"/>
          </a:p>
        </p:txBody>
      </p:sp>
      <p:sp>
        <p:nvSpPr>
          <p:cNvPr id="19465" name="Line 47"/>
          <p:cNvSpPr>
            <a:spLocks noChangeShapeType="1"/>
          </p:cNvSpPr>
          <p:nvPr/>
        </p:nvSpPr>
        <p:spPr bwMode="auto">
          <a:xfrm>
            <a:off x="4138613" y="4230688"/>
            <a:ext cx="508000" cy="0"/>
          </a:xfrm>
          <a:prstGeom prst="line">
            <a:avLst/>
          </a:prstGeom>
          <a:noFill/>
          <a:ln w="25400">
            <a:solidFill>
              <a:schemeClr val="tx1"/>
            </a:solidFill>
            <a:round/>
            <a:headEnd/>
            <a:tailEnd type="triangle" w="med" len="med"/>
          </a:ln>
        </p:spPr>
        <p:txBody>
          <a:bodyPr wrap="none" anchor="ctr"/>
          <a:lstStyle/>
          <a:p>
            <a:endParaRPr lang="en-US"/>
          </a:p>
        </p:txBody>
      </p:sp>
      <p:sp>
        <p:nvSpPr>
          <p:cNvPr id="19466" name="Rectangle 48"/>
          <p:cNvSpPr>
            <a:spLocks noChangeArrowheads="1"/>
          </p:cNvSpPr>
          <p:nvPr/>
        </p:nvSpPr>
        <p:spPr bwMode="auto">
          <a:xfrm>
            <a:off x="6324600" y="3580606"/>
            <a:ext cx="2622768"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19467" name="Rectangle 49"/>
          <p:cNvSpPr>
            <a:spLocks noChangeArrowheads="1"/>
          </p:cNvSpPr>
          <p:nvPr/>
        </p:nvSpPr>
        <p:spPr bwMode="auto">
          <a:xfrm>
            <a:off x="1243968" y="3657600"/>
            <a:ext cx="1378582"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Unsigned</a:t>
            </a:r>
          </a:p>
        </p:txBody>
      </p:sp>
      <p:sp>
        <p:nvSpPr>
          <p:cNvPr id="19468" name="Rectangle 50"/>
          <p:cNvSpPr>
            <a:spLocks noChangeArrowheads="1"/>
          </p:cNvSpPr>
          <p:nvPr/>
        </p:nvSpPr>
        <p:spPr bwMode="auto">
          <a:xfrm>
            <a:off x="2947306" y="4818063"/>
            <a:ext cx="2920094" cy="39754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a:latin typeface="Calibri" pitchFamily="34" charset="0"/>
              </a:rPr>
              <a:t>Maintain Same Bit Pattern</a:t>
            </a:r>
          </a:p>
        </p:txBody>
      </p:sp>
      <p:sp>
        <p:nvSpPr>
          <p:cNvPr id="19469" name="Rectangle 51"/>
          <p:cNvSpPr>
            <a:spLocks noChangeArrowheads="1"/>
          </p:cNvSpPr>
          <p:nvPr/>
        </p:nvSpPr>
        <p:spPr bwMode="auto">
          <a:xfrm>
            <a:off x="2054225" y="3962400"/>
            <a:ext cx="3968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err="1">
                <a:latin typeface="Times" pitchFamily="18" charset="0"/>
              </a:rPr>
              <a:t>ux</a:t>
            </a:r>
            <a:endParaRPr lang="en-US" b="0" i="1" dirty="0">
              <a:latin typeface="Times" pitchFamily="18" charset="0"/>
            </a:endParaRPr>
          </a:p>
        </p:txBody>
      </p:sp>
      <p:sp>
        <p:nvSpPr>
          <p:cNvPr id="19470" name="Rectangle 52"/>
          <p:cNvSpPr>
            <a:spLocks noChangeArrowheads="1"/>
          </p:cNvSpPr>
          <p:nvPr/>
        </p:nvSpPr>
        <p:spPr bwMode="auto">
          <a:xfrm>
            <a:off x="6321425" y="3962400"/>
            <a:ext cx="2825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x</a:t>
            </a:r>
            <a:endParaRPr lang="en-US" b="0" i="1">
              <a:latin typeface="Symbol" pitchFamily="18" charset="2"/>
            </a:endParaRPr>
          </a:p>
        </p:txBody>
      </p:sp>
      <p:sp>
        <p:nvSpPr>
          <p:cNvPr id="19471" name="Rectangle 53"/>
          <p:cNvSpPr>
            <a:spLocks noChangeArrowheads="1"/>
          </p:cNvSpPr>
          <p:nvPr/>
        </p:nvSpPr>
        <p:spPr bwMode="auto">
          <a:xfrm>
            <a:off x="4173971" y="4170219"/>
            <a:ext cx="320675" cy="363537"/>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19472" name="Rectangle 56"/>
          <p:cNvSpPr>
            <a:spLocks noGrp="1" noChangeArrowheads="1"/>
          </p:cNvSpPr>
          <p:nvPr>
            <p:ph type="body" idx="1"/>
          </p:nvPr>
        </p:nvSpPr>
        <p:spPr>
          <a:xfrm>
            <a:off x="290513" y="5670550"/>
            <a:ext cx="8656855" cy="882650"/>
          </a:xfrm>
        </p:spPr>
        <p:txBody>
          <a:bodyPr/>
          <a:lstStyle/>
          <a:p>
            <a:r>
              <a:rPr lang="en-US" dirty="0"/>
              <a:t>Mappings between unsigned and two’s complement numbers:</a:t>
            </a:r>
            <a:br>
              <a:rPr lang="en-US" dirty="0"/>
            </a:br>
            <a:r>
              <a:rPr lang="en-US" dirty="0"/>
              <a:t> </a:t>
            </a:r>
            <a:r>
              <a:rPr lang="en-US" dirty="0">
                <a:solidFill>
                  <a:srgbClr val="C00000"/>
                </a:solidFill>
              </a:rPr>
              <a:t>Keep bit representations and reinterpret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1004379"/>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2" name="Group 124"/>
          <p:cNvGrpSpPr>
            <a:grpSpLocks/>
          </p:cNvGrpSpPr>
          <p:nvPr/>
        </p:nvGrpSpPr>
        <p:grpSpPr bwMode="auto">
          <a:xfrm>
            <a:off x="5181600" y="3530600"/>
            <a:ext cx="1574800" cy="279400"/>
            <a:chOff x="3264" y="2608"/>
            <a:chExt cx="992" cy="176"/>
          </a:xfrm>
        </p:grpSpPr>
        <p:sp>
          <p:nvSpPr>
            <p:cNvPr id="20602" name="Rectangle 117"/>
            <p:cNvSpPr>
              <a:spLocks noChangeArrowheads="1"/>
            </p:cNvSpPr>
            <p:nvPr/>
          </p:nvSpPr>
          <p:spPr bwMode="auto">
            <a:xfrm>
              <a:off x="3552" y="260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U2T</a:t>
              </a:r>
            </a:p>
          </p:txBody>
        </p:sp>
        <p:sp>
          <p:nvSpPr>
            <p:cNvPr id="20603" name="Line 118"/>
            <p:cNvSpPr>
              <a:spLocks noChangeShapeType="1"/>
            </p:cNvSpPr>
            <p:nvPr/>
          </p:nvSpPr>
          <p:spPr bwMode="auto">
            <a:xfrm flipH="1" flipV="1">
              <a:off x="3264" y="2704"/>
              <a:ext cx="288" cy="0"/>
            </a:xfrm>
            <a:prstGeom prst="line">
              <a:avLst/>
            </a:prstGeom>
            <a:noFill/>
            <a:ln w="25400">
              <a:solidFill>
                <a:schemeClr val="tx1"/>
              </a:solidFill>
              <a:round/>
              <a:headEnd/>
              <a:tailEnd type="triangle" w="med" len="med"/>
            </a:ln>
          </p:spPr>
          <p:txBody>
            <a:bodyPr wrap="none" anchor="ctr"/>
            <a:lstStyle/>
            <a:p>
              <a:endParaRPr lang="en-US"/>
            </a:p>
          </p:txBody>
        </p:sp>
        <p:sp>
          <p:nvSpPr>
            <p:cNvPr id="20604" name="Line 119"/>
            <p:cNvSpPr>
              <a:spLocks noChangeShapeType="1"/>
            </p:cNvSpPr>
            <p:nvPr/>
          </p:nvSpPr>
          <p:spPr bwMode="auto">
            <a:xfrm flipH="1">
              <a:off x="3936" y="2696"/>
              <a:ext cx="320" cy="0"/>
            </a:xfrm>
            <a:prstGeom prst="line">
              <a:avLst/>
            </a:prstGeom>
            <a:noFill/>
            <a:ln w="25400">
              <a:solidFill>
                <a:schemeClr val="tx1"/>
              </a:solidFill>
              <a:round/>
              <a:headEnd/>
              <a:tailEnd type="triangle" w="med" len="med"/>
            </a:ln>
          </p:spPr>
          <p:txBody>
            <a:bodyPr wrap="none" anchor="ctr"/>
            <a:lstStyle/>
            <a:p>
              <a:endParaRPr lang="en-US"/>
            </a:p>
          </p:txBody>
        </p:sp>
      </p:grpSp>
      <p:grpSp>
        <p:nvGrpSpPr>
          <p:cNvPr id="3" name="Group 123"/>
          <p:cNvGrpSpPr>
            <a:grpSpLocks/>
          </p:cNvGrpSpPr>
          <p:nvPr/>
        </p:nvGrpSpPr>
        <p:grpSpPr bwMode="auto">
          <a:xfrm>
            <a:off x="5181600" y="3098800"/>
            <a:ext cx="1574800" cy="279400"/>
            <a:chOff x="3264" y="2128"/>
            <a:chExt cx="992" cy="176"/>
          </a:xfrm>
        </p:grpSpPr>
        <p:sp>
          <p:nvSpPr>
            <p:cNvPr id="20599" name="Rectangle 120"/>
            <p:cNvSpPr>
              <a:spLocks noChangeArrowheads="1"/>
            </p:cNvSpPr>
            <p:nvPr/>
          </p:nvSpPr>
          <p:spPr bwMode="auto">
            <a:xfrm>
              <a:off x="3552" y="2128"/>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T2U</a:t>
              </a:r>
            </a:p>
          </p:txBody>
        </p:sp>
        <p:sp>
          <p:nvSpPr>
            <p:cNvPr id="20600" name="Line 121"/>
            <p:cNvSpPr>
              <a:spLocks noChangeShapeType="1"/>
            </p:cNvSpPr>
            <p:nvPr/>
          </p:nvSpPr>
          <p:spPr bwMode="auto">
            <a:xfrm flipH="1" flipV="1">
              <a:off x="3264" y="2224"/>
              <a:ext cx="288" cy="0"/>
            </a:xfrm>
            <a:prstGeom prst="line">
              <a:avLst/>
            </a:prstGeom>
            <a:noFill/>
            <a:ln w="25400">
              <a:solidFill>
                <a:schemeClr val="tx1"/>
              </a:solidFill>
              <a:round/>
              <a:headEnd type="triangle" w="med" len="med"/>
              <a:tailEnd/>
            </a:ln>
          </p:spPr>
          <p:txBody>
            <a:bodyPr wrap="none" anchor="ctr"/>
            <a:lstStyle/>
            <a:p>
              <a:endParaRPr lang="en-US"/>
            </a:p>
          </p:txBody>
        </p:sp>
        <p:sp>
          <p:nvSpPr>
            <p:cNvPr id="20601" name="Line 122"/>
            <p:cNvSpPr>
              <a:spLocks noChangeShapeType="1"/>
            </p:cNvSpPr>
            <p:nvPr/>
          </p:nvSpPr>
          <p:spPr bwMode="auto">
            <a:xfrm flipH="1">
              <a:off x="3936" y="2216"/>
              <a:ext cx="320" cy="0"/>
            </a:xfrm>
            <a:prstGeom prst="line">
              <a:avLst/>
            </a:prstGeom>
            <a:noFill/>
            <a:ln w="25400">
              <a:solidFill>
                <a:schemeClr val="tx1"/>
              </a:solidFill>
              <a:round/>
              <a:headEnd type="triangle" w="med" len="med"/>
              <a:tailEnd/>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04813" y="247650"/>
            <a:ext cx="6824662" cy="555625"/>
          </a:xfrm>
          <a:noFill/>
        </p:spPr>
        <p:txBody>
          <a:bodyPr wrap="none" lIns="63500" tIns="25400" rIns="63500" bIns="25400" anchor="t">
            <a:spAutoFit/>
          </a:bodyPr>
          <a:lstStyle/>
          <a:p>
            <a:pPr eaLnBrk="1" hangingPunct="1"/>
            <a:r>
              <a:rPr lang="en-US" dirty="0"/>
              <a:t>Mapping Signed </a:t>
            </a:r>
            <a:r>
              <a:rPr lang="en-US" dirty="0">
                <a:sym typeface="Symbol" pitchFamily="18" charset="2"/>
              </a:rPr>
              <a:t></a:t>
            </a:r>
            <a:r>
              <a:rPr lang="en-US" dirty="0"/>
              <a:t> Unsigned</a:t>
            </a:r>
          </a:p>
        </p:txBody>
      </p:sp>
      <p:graphicFrame>
        <p:nvGraphicFramePr>
          <p:cNvPr id="203779" name="Group 3"/>
          <p:cNvGraphicFramePr>
            <a:graphicFrameLocks noGrp="1"/>
          </p:cNvGraphicFramePr>
          <p:nvPr/>
        </p:nvGraphicFramePr>
        <p:xfrm>
          <a:off x="37338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nvGraphicFramePr>
        <p:xfrm>
          <a:off x="70104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CDF1C5"/>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175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52578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5257800" y="4724396"/>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9" name="Text Box 125"/>
            <p:cNvSpPr txBox="1">
              <a:spLocks noChangeArrowheads="1"/>
            </p:cNvSpPr>
            <p:nvPr/>
          </p:nvSpPr>
          <p:spPr bwMode="auto">
            <a:xfrm>
              <a:off x="3504" y="2762"/>
              <a:ext cx="329" cy="291"/>
            </a:xfrm>
            <a:prstGeom prst="rect">
              <a:avLst/>
            </a:prstGeom>
            <a:noFill/>
            <a:ln w="57150">
              <a:noFill/>
              <a:round/>
              <a:headEnd type="triangle" w="lg" len="lg"/>
              <a:tailEnd type="triangle" w="lg" len="lg"/>
            </a:ln>
          </p:spPr>
          <p:txBody>
            <a:bodyPr wrap="none" anchor="ctr"/>
            <a:lstStyle/>
            <a:p>
              <a:r>
                <a:rPr lang="en-US" dirty="0">
                  <a:latin typeface="Calibri" pitchFamily="34" charset="0"/>
                </a:rPr>
                <a:t>+/- 16</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p:cNvGrpSpPr>
          <p:nvPr/>
        </p:nvGrpSpPr>
        <p:grpSpPr bwMode="auto">
          <a:xfrm>
            <a:off x="1752600" y="3810000"/>
            <a:ext cx="2743200" cy="228600"/>
            <a:chOff x="2832" y="2208"/>
            <a:chExt cx="1728" cy="144"/>
          </a:xfrm>
        </p:grpSpPr>
        <p:sp>
          <p:nvSpPr>
            <p:cNvPr id="5142" name="Rectangle 17"/>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3" name="Rectangle 18"/>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4" name="Rectangle 19"/>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5" name="Rectangle 20"/>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6" name="Rectangle 21"/>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7" name="Rectangle 22"/>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8" name="Rectangle 23"/>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nvGrpSpPr>
          <p:cNvPr id="4" name="Group 24"/>
          <p:cNvGrpSpPr>
            <a:grpSpLocks/>
          </p:cNvGrpSpPr>
          <p:nvPr/>
        </p:nvGrpSpPr>
        <p:grpSpPr bwMode="auto">
          <a:xfrm>
            <a:off x="1752600" y="4267200"/>
            <a:ext cx="2743200" cy="228600"/>
            <a:chOff x="2832" y="2208"/>
            <a:chExt cx="1728" cy="144"/>
          </a:xfrm>
        </p:grpSpPr>
        <p:sp>
          <p:nvSpPr>
            <p:cNvPr id="5135" name="Rectangle 25"/>
            <p:cNvSpPr>
              <a:spLocks noChangeArrowheads="1"/>
            </p:cNvSpPr>
            <p:nvPr/>
          </p:nvSpPr>
          <p:spPr bwMode="auto">
            <a:xfrm>
              <a:off x="2832" y="2208"/>
              <a:ext cx="144" cy="144"/>
            </a:xfrm>
            <a:prstGeom prst="rect">
              <a:avLst/>
            </a:prstGeom>
            <a:solidFill>
              <a:srgbClr val="F1C7C7"/>
            </a:solidFill>
            <a:ln w="25400">
              <a:solidFill>
                <a:schemeClr val="tx1"/>
              </a:solidFill>
              <a:miter lim="800000"/>
              <a:headEnd/>
              <a:tailEnd/>
            </a:ln>
          </p:spPr>
          <p:txBody>
            <a:bodyPr wrap="none" anchor="ctr"/>
            <a:lstStyle/>
            <a:p>
              <a:pPr algn="ctr">
                <a:lnSpc>
                  <a:spcPct val="100000"/>
                </a:lnSpc>
              </a:pPr>
              <a:r>
                <a:rPr lang="en-US" b="0" dirty="0"/>
                <a:t>-</a:t>
              </a:r>
            </a:p>
          </p:txBody>
        </p:sp>
        <p:sp>
          <p:nvSpPr>
            <p:cNvPr id="5136" name="Rectangle 26"/>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7" name="Rectangle 27"/>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8" name="Rectangle 28"/>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39" name="Rectangle 29"/>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0" name="Rectangle 30"/>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a:t>
              </a:r>
            </a:p>
          </p:txBody>
        </p:sp>
        <p:sp>
          <p:nvSpPr>
            <p:cNvPr id="5141" name="Rectangle 31"/>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5126" name="Rectangle 32"/>
          <p:cNvSpPr>
            <a:spLocks noChangeArrowheads="1"/>
          </p:cNvSpPr>
          <p:nvPr/>
        </p:nvSpPr>
        <p:spPr bwMode="auto">
          <a:xfrm>
            <a:off x="1219200" y="3657600"/>
            <a:ext cx="4000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ux</a:t>
            </a:r>
          </a:p>
        </p:txBody>
      </p:sp>
      <p:sp>
        <p:nvSpPr>
          <p:cNvPr id="5127" name="Rectangle 33"/>
          <p:cNvSpPr>
            <a:spLocks noChangeArrowheads="1"/>
          </p:cNvSpPr>
          <p:nvPr/>
        </p:nvSpPr>
        <p:spPr bwMode="auto">
          <a:xfrm>
            <a:off x="1219200" y="4114800"/>
            <a:ext cx="285750" cy="366713"/>
          </a:xfrm>
          <a:prstGeom prst="rect">
            <a:avLst/>
          </a:prstGeom>
          <a:noFill/>
          <a:ln w="25400">
            <a:noFill/>
            <a:miter lim="800000"/>
            <a:headEnd/>
            <a:tailEnd/>
          </a:ln>
        </p:spPr>
        <p:txBody>
          <a:bodyPr wrap="none">
            <a:spAutoFit/>
          </a:bodyPr>
          <a:lstStyle/>
          <a:p>
            <a:pPr>
              <a:lnSpc>
                <a:spcPct val="100000"/>
              </a:lnSpc>
            </a:pPr>
            <a:r>
              <a:rPr lang="en-US" b="0" i="1">
                <a:latin typeface="Times" pitchFamily="18" charset="0"/>
              </a:rPr>
              <a:t>x</a:t>
            </a:r>
          </a:p>
        </p:txBody>
      </p:sp>
      <p:sp>
        <p:nvSpPr>
          <p:cNvPr id="5128" name="Rectangle 36"/>
          <p:cNvSpPr>
            <a:spLocks noChangeArrowheads="1"/>
          </p:cNvSpPr>
          <p:nvPr/>
        </p:nvSpPr>
        <p:spPr bwMode="auto">
          <a:xfrm>
            <a:off x="1600200" y="3429000"/>
            <a:ext cx="565150" cy="366713"/>
          </a:xfrm>
          <a:prstGeom prst="rect">
            <a:avLst/>
          </a:prstGeom>
          <a:noFill/>
          <a:ln w="25400">
            <a:noFill/>
            <a:miter lim="800000"/>
            <a:headEnd/>
            <a:tailEnd/>
          </a:ln>
        </p:spPr>
        <p:txBody>
          <a:bodyPr wrap="none">
            <a:spAutoFit/>
          </a:bodyPr>
          <a:lstStyle/>
          <a:p>
            <a:pPr>
              <a:lnSpc>
                <a:spcPct val="100000"/>
              </a:lnSpc>
            </a:pPr>
            <a:r>
              <a:rPr lang="en-US" sz="1800" b="0" i="1">
                <a:latin typeface="Times" pitchFamily="18" charset="0"/>
              </a:rPr>
              <a:t>w</a:t>
            </a:r>
            <a:r>
              <a:rPr lang="en-US" sz="1800" b="0">
                <a:latin typeface="Times" pitchFamily="18" charset="0"/>
              </a:rPr>
              <a:t>–1</a:t>
            </a:r>
            <a:endParaRPr lang="en-US" sz="1800" b="0" i="1">
              <a:latin typeface="Times" pitchFamily="18" charset="0"/>
            </a:endParaRPr>
          </a:p>
        </p:txBody>
      </p:sp>
      <p:sp>
        <p:nvSpPr>
          <p:cNvPr id="5129" name="Rectangle 37"/>
          <p:cNvSpPr>
            <a:spLocks noChangeArrowheads="1"/>
          </p:cNvSpPr>
          <p:nvPr/>
        </p:nvSpPr>
        <p:spPr bwMode="auto">
          <a:xfrm>
            <a:off x="4267200" y="3429000"/>
            <a:ext cx="298450" cy="366713"/>
          </a:xfrm>
          <a:prstGeom prst="rect">
            <a:avLst/>
          </a:prstGeom>
          <a:noFill/>
          <a:ln w="25400">
            <a:noFill/>
            <a:miter lim="800000"/>
            <a:headEnd/>
            <a:tailEnd/>
          </a:ln>
        </p:spPr>
        <p:txBody>
          <a:bodyPr wrap="none">
            <a:spAutoFit/>
          </a:bodyPr>
          <a:lstStyle/>
          <a:p>
            <a:pPr>
              <a:lnSpc>
                <a:spcPct val="100000"/>
              </a:lnSpc>
            </a:pPr>
            <a:r>
              <a:rPr lang="en-US" sz="1800" b="0">
                <a:latin typeface="Times" pitchFamily="18" charset="0"/>
              </a:rPr>
              <a:t>0</a:t>
            </a:r>
          </a:p>
        </p:txBody>
      </p:sp>
      <p:sp>
        <p:nvSpPr>
          <p:cNvPr id="189482" name="Rectangle 42"/>
          <p:cNvSpPr>
            <a:spLocks noGrp="1" noChangeArrowheads="1"/>
          </p:cNvSpPr>
          <p:nvPr>
            <p:ph type="title"/>
          </p:nvPr>
        </p:nvSpPr>
        <p:spPr/>
        <p:txBody>
          <a:bodyPr/>
          <a:lstStyle/>
          <a:p>
            <a:pPr eaLnBrk="1" hangingPunct="1">
              <a:defRPr/>
            </a:pPr>
            <a:r>
              <a:rPr lang="en-US"/>
              <a:t>Relation between Signed &amp; Unsigned</a:t>
            </a:r>
          </a:p>
        </p:txBody>
      </p:sp>
      <p:sp>
        <p:nvSpPr>
          <p:cNvPr id="5132" name="Line 43"/>
          <p:cNvSpPr>
            <a:spLocks noChangeShapeType="1"/>
          </p:cNvSpPr>
          <p:nvPr/>
        </p:nvSpPr>
        <p:spPr bwMode="auto">
          <a:xfrm flipV="1">
            <a:off x="1828800" y="4648200"/>
            <a:ext cx="0" cy="533400"/>
          </a:xfrm>
          <a:prstGeom prst="line">
            <a:avLst/>
          </a:prstGeom>
          <a:noFill/>
          <a:ln w="28575">
            <a:solidFill>
              <a:schemeClr val="tx2"/>
            </a:solidFill>
            <a:round/>
            <a:headEnd/>
            <a:tailEnd type="triangle" w="lg" len="med"/>
          </a:ln>
        </p:spPr>
        <p:txBody>
          <a:bodyPr wrap="none" lIns="45720" rIns="45720" anchor="ctr">
            <a:spAutoFit/>
          </a:bodyPr>
          <a:lstStyle/>
          <a:p>
            <a:endParaRPr lang="en-US"/>
          </a:p>
        </p:txBody>
      </p:sp>
      <p:sp>
        <p:nvSpPr>
          <p:cNvPr id="5133" name="Text Box 44"/>
          <p:cNvSpPr txBox="1">
            <a:spLocks noChangeArrowheads="1"/>
          </p:cNvSpPr>
          <p:nvPr/>
        </p:nvSpPr>
        <p:spPr bwMode="auto">
          <a:xfrm>
            <a:off x="582613" y="5257800"/>
            <a:ext cx="2880725" cy="1200329"/>
          </a:xfrm>
          <a:prstGeom prst="rect">
            <a:avLst/>
          </a:prstGeom>
          <a:noFill/>
          <a:ln w="19050">
            <a:noFill/>
            <a:miter lim="800000"/>
            <a:headEnd/>
            <a:tailEnd type="none" w="sm" len="sm"/>
          </a:ln>
        </p:spPr>
        <p:txBody>
          <a:bodyPr wrap="none" lIns="45720" rIns="45720">
            <a:spAutoFit/>
          </a:bodyPr>
          <a:lstStyle/>
          <a:p>
            <a:pPr algn="ctr"/>
            <a:r>
              <a:rPr lang="en-US" dirty="0">
                <a:latin typeface="Calibri" pitchFamily="34" charset="0"/>
              </a:rPr>
              <a:t>Large negative weight</a:t>
            </a:r>
          </a:p>
          <a:p>
            <a:pPr algn="ctr"/>
            <a:r>
              <a:rPr lang="en-US" b="0" i="1" dirty="0">
                <a:latin typeface="Calibri" pitchFamily="34" charset="0"/>
                <a:sym typeface="Symbol" pitchFamily="18" charset="2"/>
              </a:rPr>
              <a:t>becomes</a:t>
            </a:r>
          </a:p>
          <a:p>
            <a:pPr algn="ctr"/>
            <a:r>
              <a:rPr lang="en-US" dirty="0">
                <a:latin typeface="Calibri" pitchFamily="34" charset="0"/>
              </a:rPr>
              <a:t>Large positive weight</a:t>
            </a:r>
          </a:p>
        </p:txBody>
      </p:sp>
      <p:sp>
        <p:nvSpPr>
          <p:cNvPr id="41" name="Rectangle 3"/>
          <p:cNvSpPr>
            <a:spLocks noChangeArrowheads="1"/>
          </p:cNvSpPr>
          <p:nvPr/>
        </p:nvSpPr>
        <p:spPr bwMode="auto">
          <a:xfrm>
            <a:off x="3587750" y="1753394"/>
            <a:ext cx="2336800" cy="1041400"/>
          </a:xfrm>
          <a:prstGeom prst="rect">
            <a:avLst/>
          </a:prstGeom>
          <a:solidFill>
            <a:schemeClr val="accent2">
              <a:lumMod val="20000"/>
              <a:lumOff val="80000"/>
            </a:schemeClr>
          </a:solidFill>
          <a:ln w="25400">
            <a:solidFill>
              <a:schemeClr val="tx1"/>
            </a:solidFill>
            <a:miter lim="800000"/>
            <a:headEnd/>
            <a:tailEnd/>
          </a:ln>
        </p:spPr>
        <p:txBody>
          <a:bodyPr wrap="none" lIns="90487" tIns="44450" rIns="90487" bIns="44450" anchorCtr="1"/>
          <a:lstStyle/>
          <a:p>
            <a:pPr algn="ctr">
              <a:lnSpc>
                <a:spcPct val="100000"/>
              </a:lnSpc>
            </a:pPr>
            <a:r>
              <a:rPr lang="en-US" sz="2000" b="0">
                <a:latin typeface="Calibri" pitchFamily="34" charset="0"/>
              </a:rPr>
              <a:t>T2U</a:t>
            </a:r>
          </a:p>
        </p:txBody>
      </p:sp>
      <p:sp>
        <p:nvSpPr>
          <p:cNvPr id="42" name="Rectangle 4"/>
          <p:cNvSpPr>
            <a:spLocks noChangeArrowheads="1"/>
          </p:cNvSpPr>
          <p:nvPr/>
        </p:nvSpPr>
        <p:spPr bwMode="auto">
          <a:xfrm>
            <a:off x="3892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dirty="0">
                <a:latin typeface="Calibri" pitchFamily="34" charset="0"/>
              </a:rPr>
              <a:t>T2B</a:t>
            </a:r>
          </a:p>
        </p:txBody>
      </p:sp>
      <p:sp>
        <p:nvSpPr>
          <p:cNvPr id="43" name="Rectangle 5"/>
          <p:cNvSpPr>
            <a:spLocks noChangeArrowheads="1"/>
          </p:cNvSpPr>
          <p:nvPr/>
        </p:nvSpPr>
        <p:spPr bwMode="auto">
          <a:xfrm>
            <a:off x="5035550" y="2134394"/>
            <a:ext cx="584200" cy="279400"/>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a:lnSpc>
                <a:spcPct val="100000"/>
              </a:lnSpc>
            </a:pPr>
            <a:r>
              <a:rPr lang="en-US" sz="2000" b="0">
                <a:latin typeface="Calibri" pitchFamily="34" charset="0"/>
              </a:rPr>
              <a:t>B2U</a:t>
            </a:r>
          </a:p>
        </p:txBody>
      </p:sp>
      <p:sp>
        <p:nvSpPr>
          <p:cNvPr id="44" name="Line 6"/>
          <p:cNvSpPr>
            <a:spLocks noChangeShapeType="1"/>
          </p:cNvSpPr>
          <p:nvPr/>
        </p:nvSpPr>
        <p:spPr bwMode="auto">
          <a:xfrm>
            <a:off x="29019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5" name="Line 7"/>
          <p:cNvSpPr>
            <a:spLocks noChangeShapeType="1"/>
          </p:cNvSpPr>
          <p:nvPr/>
        </p:nvSpPr>
        <p:spPr bwMode="auto">
          <a:xfrm>
            <a:off x="5645150" y="2274094"/>
            <a:ext cx="9652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6" name="Line 8"/>
          <p:cNvSpPr>
            <a:spLocks noChangeShapeType="1"/>
          </p:cNvSpPr>
          <p:nvPr/>
        </p:nvSpPr>
        <p:spPr bwMode="auto">
          <a:xfrm>
            <a:off x="4502150" y="2274094"/>
            <a:ext cx="508000" cy="0"/>
          </a:xfrm>
          <a:prstGeom prst="line">
            <a:avLst/>
          </a:prstGeom>
          <a:noFill/>
          <a:ln w="25400">
            <a:solidFill>
              <a:schemeClr val="tx1"/>
            </a:solidFill>
            <a:round/>
            <a:headEnd/>
            <a:tailEnd type="triangle" w="med" len="med"/>
          </a:ln>
        </p:spPr>
        <p:txBody>
          <a:bodyPr wrap="none" anchor="ctr"/>
          <a:lstStyle/>
          <a:p>
            <a:endParaRPr lang="en-US">
              <a:latin typeface="Calibri" pitchFamily="34" charset="0"/>
            </a:endParaRPr>
          </a:p>
        </p:txBody>
      </p:sp>
      <p:sp>
        <p:nvSpPr>
          <p:cNvPr id="47" name="Rectangle 9"/>
          <p:cNvSpPr>
            <a:spLocks noChangeArrowheads="1"/>
          </p:cNvSpPr>
          <p:nvPr/>
        </p:nvSpPr>
        <p:spPr bwMode="auto">
          <a:xfrm>
            <a:off x="374650" y="1586707"/>
            <a:ext cx="26225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a:latin typeface="Calibri" pitchFamily="34" charset="0"/>
              </a:rPr>
              <a:t>Two’s Complement</a:t>
            </a:r>
          </a:p>
        </p:txBody>
      </p:sp>
      <p:sp>
        <p:nvSpPr>
          <p:cNvPr id="48" name="Rectangle 10"/>
          <p:cNvSpPr>
            <a:spLocks noChangeArrowheads="1"/>
          </p:cNvSpPr>
          <p:nvPr/>
        </p:nvSpPr>
        <p:spPr bwMode="auto">
          <a:xfrm>
            <a:off x="6699250" y="1524000"/>
            <a:ext cx="1377950" cy="458788"/>
          </a:xfrm>
          <a:prstGeom prst="rect">
            <a:avLst/>
          </a:prstGeom>
          <a:noFill/>
          <a:ln w="25400">
            <a:noFill/>
            <a:miter lim="800000"/>
            <a:headEnd/>
            <a:tailEnd/>
          </a:ln>
        </p:spPr>
        <p:txBody>
          <a:bodyPr wrap="none" lIns="90487" tIns="44450" rIns="90487" bIns="44450">
            <a:spAutoFit/>
          </a:bodyPr>
          <a:lstStyle/>
          <a:p>
            <a:pPr>
              <a:lnSpc>
                <a:spcPct val="100000"/>
              </a:lnSpc>
            </a:pPr>
            <a:r>
              <a:rPr lang="en-US" dirty="0">
                <a:latin typeface="Calibri" pitchFamily="34" charset="0"/>
              </a:rPr>
              <a:t>Unsigned</a:t>
            </a:r>
          </a:p>
        </p:txBody>
      </p:sp>
      <p:sp>
        <p:nvSpPr>
          <p:cNvPr id="49" name="Rectangle 11"/>
          <p:cNvSpPr>
            <a:spLocks noChangeArrowheads="1"/>
          </p:cNvSpPr>
          <p:nvPr/>
        </p:nvSpPr>
        <p:spPr bwMode="auto">
          <a:xfrm>
            <a:off x="3322638" y="2861469"/>
            <a:ext cx="2919413" cy="396875"/>
          </a:xfrm>
          <a:prstGeom prst="rect">
            <a:avLst/>
          </a:prstGeom>
          <a:noFill/>
          <a:ln w="25400">
            <a:noFill/>
            <a:miter lim="800000"/>
            <a:headEnd/>
            <a:tailEnd/>
          </a:ln>
        </p:spPr>
        <p:txBody>
          <a:bodyPr wrap="none" lIns="90487" tIns="44450" rIns="90487" bIns="44450">
            <a:spAutoFit/>
          </a:bodyPr>
          <a:lstStyle/>
          <a:p>
            <a:pPr>
              <a:lnSpc>
                <a:spcPct val="100000"/>
              </a:lnSpc>
            </a:pPr>
            <a:r>
              <a:rPr lang="en-US" sz="2000" b="0" dirty="0">
                <a:latin typeface="Calibri" pitchFamily="34" charset="0"/>
              </a:rPr>
              <a:t>Maintain Same Bit Pattern</a:t>
            </a:r>
          </a:p>
        </p:txBody>
      </p:sp>
      <p:sp>
        <p:nvSpPr>
          <p:cNvPr id="50" name="Rectangle 12"/>
          <p:cNvSpPr>
            <a:spLocks noChangeArrowheads="1"/>
          </p:cNvSpPr>
          <p:nvPr/>
        </p:nvSpPr>
        <p:spPr bwMode="auto">
          <a:xfrm>
            <a:off x="2417763" y="2043595"/>
            <a:ext cx="318997"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
        <p:nvSpPr>
          <p:cNvPr id="51" name="Rectangle 13"/>
          <p:cNvSpPr>
            <a:spLocks noChangeArrowheads="1"/>
          </p:cNvSpPr>
          <p:nvPr/>
        </p:nvSpPr>
        <p:spPr bwMode="auto">
          <a:xfrm>
            <a:off x="6684963" y="2043595"/>
            <a:ext cx="472885"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a:latin typeface="Times" pitchFamily="18" charset="0"/>
              </a:rPr>
              <a:t>ux</a:t>
            </a:r>
          </a:p>
        </p:txBody>
      </p:sp>
      <p:sp>
        <p:nvSpPr>
          <p:cNvPr id="52" name="Rectangle 14"/>
          <p:cNvSpPr>
            <a:spLocks noChangeArrowheads="1"/>
          </p:cNvSpPr>
          <p:nvPr/>
        </p:nvSpPr>
        <p:spPr bwMode="auto">
          <a:xfrm>
            <a:off x="4551363" y="2216779"/>
            <a:ext cx="370293" cy="459100"/>
          </a:xfrm>
          <a:prstGeom prst="rect">
            <a:avLst/>
          </a:prstGeom>
          <a:noFill/>
          <a:ln w="25400">
            <a:noFill/>
            <a:miter lim="800000"/>
            <a:headEnd/>
            <a:tailEnd/>
          </a:ln>
        </p:spPr>
        <p:txBody>
          <a:bodyPr wrap="none" lIns="90487" tIns="44450" rIns="90487" bIns="44450">
            <a:spAutoFit/>
          </a:bodyPr>
          <a:lstStyle/>
          <a:p>
            <a:pPr>
              <a:lnSpc>
                <a:spcPct val="100000"/>
              </a:lnSpc>
            </a:pPr>
            <a:r>
              <a:rPr lang="en-US" b="0" i="1" dirty="0">
                <a:latin typeface="Times" pitchFamily="18" charset="0"/>
              </a:rPr>
              <a:t>X</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ChangeArrowheads="1"/>
          </p:cNvSpPr>
          <p:nvPr/>
        </p:nvSpPr>
        <p:spPr bwMode="auto">
          <a:xfrm>
            <a:off x="5675314"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2" name="Rectangle 4"/>
          <p:cNvSpPr>
            <a:spLocks noChangeArrowheads="1"/>
          </p:cNvSpPr>
          <p:nvPr/>
        </p:nvSpPr>
        <p:spPr bwMode="auto">
          <a:xfrm>
            <a:off x="3998914" y="3124200"/>
            <a:ext cx="457200" cy="1828800"/>
          </a:xfrm>
          <a:prstGeom prst="rect">
            <a:avLst/>
          </a:prstGeom>
          <a:solidFill>
            <a:srgbClr val="CDF1C5"/>
          </a:solidFill>
          <a:ln w="25400">
            <a:noFill/>
            <a:miter lim="800000"/>
            <a:headEnd/>
            <a:tailEnd/>
          </a:ln>
        </p:spPr>
        <p:txBody>
          <a:bodyPr wrap="none" anchor="ctr"/>
          <a:lstStyle/>
          <a:p>
            <a:endParaRPr lang="en-US"/>
          </a:p>
        </p:txBody>
      </p:sp>
      <p:sp>
        <p:nvSpPr>
          <p:cNvPr id="24583" name="Rectangle 5"/>
          <p:cNvSpPr>
            <a:spLocks noChangeArrowheads="1"/>
          </p:cNvSpPr>
          <p:nvPr/>
        </p:nvSpPr>
        <p:spPr bwMode="auto">
          <a:xfrm>
            <a:off x="3998914" y="49530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84" name="Rectangle 6"/>
          <p:cNvSpPr>
            <a:spLocks noChangeArrowheads="1"/>
          </p:cNvSpPr>
          <p:nvPr/>
        </p:nvSpPr>
        <p:spPr bwMode="auto">
          <a:xfrm>
            <a:off x="5675314" y="1600200"/>
            <a:ext cx="457200" cy="1524000"/>
          </a:xfrm>
          <a:prstGeom prst="rect">
            <a:avLst/>
          </a:prstGeom>
          <a:solidFill>
            <a:srgbClr val="EFBFBF"/>
          </a:solidFill>
          <a:ln w="25400">
            <a:noFill/>
            <a:miter lim="800000"/>
            <a:headEnd/>
            <a:tailEnd/>
          </a:ln>
        </p:spPr>
        <p:txBody>
          <a:bodyPr wrap="none" anchor="ctr"/>
          <a:lstStyle/>
          <a:p>
            <a:endParaRPr lang="en-US"/>
          </a:p>
        </p:txBody>
      </p:sp>
      <p:sp>
        <p:nvSpPr>
          <p:cNvPr id="24590" name="Oval 8"/>
          <p:cNvSpPr>
            <a:spLocks noChangeArrowheads="1"/>
          </p:cNvSpPr>
          <p:nvPr/>
        </p:nvSpPr>
        <p:spPr bwMode="auto">
          <a:xfrm>
            <a:off x="4075114" y="4724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1" name="Text Box 9"/>
          <p:cNvSpPr txBox="1">
            <a:spLocks noChangeArrowheads="1"/>
          </p:cNvSpPr>
          <p:nvPr/>
        </p:nvSpPr>
        <p:spPr bwMode="auto">
          <a:xfrm>
            <a:off x="3160714" y="46482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0</a:t>
            </a:r>
          </a:p>
        </p:txBody>
      </p:sp>
      <p:sp>
        <p:nvSpPr>
          <p:cNvPr id="24592" name="Line 10"/>
          <p:cNvSpPr>
            <a:spLocks noChangeShapeType="1"/>
          </p:cNvSpPr>
          <p:nvPr/>
        </p:nvSpPr>
        <p:spPr bwMode="auto">
          <a:xfrm>
            <a:off x="4227514" y="4800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3" name="Oval 11"/>
          <p:cNvSpPr>
            <a:spLocks noChangeArrowheads="1"/>
          </p:cNvSpPr>
          <p:nvPr/>
        </p:nvSpPr>
        <p:spPr bwMode="auto">
          <a:xfrm>
            <a:off x="4075114" y="3200400"/>
            <a:ext cx="152400" cy="152400"/>
          </a:xfrm>
          <a:prstGeom prst="ellipse">
            <a:avLst/>
          </a:prstGeom>
          <a:solidFill>
            <a:schemeClr val="tx1"/>
          </a:solidFill>
          <a:ln w="25400">
            <a:solidFill>
              <a:schemeClr val="tx1"/>
            </a:solidFill>
            <a:round/>
            <a:headEnd/>
            <a:tailEnd/>
          </a:ln>
        </p:spPr>
        <p:txBody>
          <a:bodyPr wrap="none" anchor="ctr"/>
          <a:lstStyle/>
          <a:p>
            <a:endParaRPr lang="en-US"/>
          </a:p>
        </p:txBody>
      </p:sp>
      <p:sp>
        <p:nvSpPr>
          <p:cNvPr id="24594" name="Text Box 12"/>
          <p:cNvSpPr txBox="1">
            <a:spLocks noChangeArrowheads="1"/>
          </p:cNvSpPr>
          <p:nvPr/>
        </p:nvSpPr>
        <p:spPr bwMode="auto">
          <a:xfrm>
            <a:off x="3101976" y="3124200"/>
            <a:ext cx="8905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TMax</a:t>
            </a:r>
            <a:endParaRPr lang="en-US" b="0" i="1" dirty="0">
              <a:latin typeface="Calibri" pitchFamily="34" charset="0"/>
            </a:endParaRPr>
          </a:p>
        </p:txBody>
      </p:sp>
      <p:sp>
        <p:nvSpPr>
          <p:cNvPr id="24595" name="Line 13"/>
          <p:cNvSpPr>
            <a:spLocks noChangeShapeType="1"/>
          </p:cNvSpPr>
          <p:nvPr/>
        </p:nvSpPr>
        <p:spPr bwMode="auto">
          <a:xfrm>
            <a:off x="4227514" y="3276600"/>
            <a:ext cx="1676400" cy="0"/>
          </a:xfrm>
          <a:prstGeom prst="line">
            <a:avLst/>
          </a:prstGeom>
          <a:noFill/>
          <a:ln w="25400">
            <a:solidFill>
              <a:schemeClr val="tx1"/>
            </a:solidFill>
            <a:round/>
            <a:headEnd/>
            <a:tailEnd type="triangle" w="med" len="med"/>
          </a:ln>
        </p:spPr>
        <p:txBody>
          <a:bodyPr wrap="none" anchor="ctr"/>
          <a:lstStyle/>
          <a:p>
            <a:endParaRPr lang="en-US"/>
          </a:p>
        </p:txBody>
      </p:sp>
      <p:sp>
        <p:nvSpPr>
          <p:cNvPr id="24596" name="Oval 14"/>
          <p:cNvSpPr>
            <a:spLocks noChangeArrowheads="1"/>
          </p:cNvSpPr>
          <p:nvPr/>
        </p:nvSpPr>
        <p:spPr bwMode="auto">
          <a:xfrm>
            <a:off x="4075114" y="6248400"/>
            <a:ext cx="152400" cy="152400"/>
          </a:xfrm>
          <a:prstGeom prst="ellipse">
            <a:avLst/>
          </a:prstGeom>
          <a:solidFill>
            <a:schemeClr val="tx1"/>
          </a:solidFill>
          <a:ln w="25400">
            <a:noFill/>
            <a:round/>
            <a:headEnd/>
            <a:tailEnd/>
          </a:ln>
        </p:spPr>
        <p:txBody>
          <a:bodyPr wrap="none" anchor="ctr"/>
          <a:lstStyle/>
          <a:p>
            <a:endParaRPr lang="en-US"/>
          </a:p>
        </p:txBody>
      </p:sp>
      <p:sp>
        <p:nvSpPr>
          <p:cNvPr id="24597" name="Text Box 15"/>
          <p:cNvSpPr txBox="1">
            <a:spLocks noChangeArrowheads="1"/>
          </p:cNvSpPr>
          <p:nvPr/>
        </p:nvSpPr>
        <p:spPr bwMode="auto">
          <a:xfrm>
            <a:off x="3089276" y="6172200"/>
            <a:ext cx="827088" cy="461963"/>
          </a:xfrm>
          <a:prstGeom prst="rect">
            <a:avLst/>
          </a:prstGeom>
          <a:noFill/>
          <a:ln w="25400">
            <a:noFill/>
            <a:miter lim="800000"/>
            <a:headEnd/>
            <a:tailEnd/>
          </a:ln>
        </p:spPr>
        <p:txBody>
          <a:bodyPr wrap="none">
            <a:spAutoFit/>
          </a:bodyPr>
          <a:lstStyle/>
          <a:p>
            <a:pPr algn="r">
              <a:lnSpc>
                <a:spcPct val="100000"/>
              </a:lnSpc>
            </a:pPr>
            <a:r>
              <a:rPr lang="en-US" b="0" i="1" dirty="0" err="1">
                <a:latin typeface="Calibri" pitchFamily="34" charset="0"/>
              </a:rPr>
              <a:t>TMin</a:t>
            </a:r>
            <a:endParaRPr lang="en-US" b="0" i="1" dirty="0">
              <a:latin typeface="Calibri" pitchFamily="34" charset="0"/>
            </a:endParaRPr>
          </a:p>
        </p:txBody>
      </p:sp>
      <p:sp>
        <p:nvSpPr>
          <p:cNvPr id="24598" name="Oval 16"/>
          <p:cNvSpPr>
            <a:spLocks noChangeArrowheads="1"/>
          </p:cNvSpPr>
          <p:nvPr/>
        </p:nvSpPr>
        <p:spPr bwMode="auto">
          <a:xfrm>
            <a:off x="4075114" y="5029200"/>
            <a:ext cx="152400" cy="152400"/>
          </a:xfrm>
          <a:prstGeom prst="ellipse">
            <a:avLst/>
          </a:prstGeom>
          <a:solidFill>
            <a:schemeClr val="tx1"/>
          </a:solidFill>
          <a:ln w="25400">
            <a:noFill/>
            <a:round/>
            <a:headEnd/>
            <a:tailEnd/>
          </a:ln>
        </p:spPr>
        <p:txBody>
          <a:bodyPr wrap="none" anchor="ctr"/>
          <a:lstStyle/>
          <a:p>
            <a:endParaRPr lang="en-US"/>
          </a:p>
        </p:txBody>
      </p:sp>
      <p:sp>
        <p:nvSpPr>
          <p:cNvPr id="24599" name="Text Box 17"/>
          <p:cNvSpPr txBox="1">
            <a:spLocks noChangeArrowheads="1"/>
          </p:cNvSpPr>
          <p:nvPr/>
        </p:nvSpPr>
        <p:spPr bwMode="auto">
          <a:xfrm>
            <a:off x="3160714" y="49530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–1</a:t>
            </a:r>
          </a:p>
        </p:txBody>
      </p:sp>
      <p:sp>
        <p:nvSpPr>
          <p:cNvPr id="24600" name="Oval 18"/>
          <p:cNvSpPr>
            <a:spLocks noChangeArrowheads="1"/>
          </p:cNvSpPr>
          <p:nvPr/>
        </p:nvSpPr>
        <p:spPr bwMode="auto">
          <a:xfrm>
            <a:off x="4075114" y="5334000"/>
            <a:ext cx="152400" cy="152400"/>
          </a:xfrm>
          <a:prstGeom prst="ellipse">
            <a:avLst/>
          </a:prstGeom>
          <a:solidFill>
            <a:schemeClr val="tx1"/>
          </a:solidFill>
          <a:ln w="25400">
            <a:noFill/>
            <a:round/>
            <a:headEnd/>
            <a:tailEnd/>
          </a:ln>
        </p:spPr>
        <p:txBody>
          <a:bodyPr wrap="none" anchor="ctr"/>
          <a:lstStyle/>
          <a:p>
            <a:endParaRPr lang="en-US"/>
          </a:p>
        </p:txBody>
      </p:sp>
      <p:sp>
        <p:nvSpPr>
          <p:cNvPr id="24601" name="Text Box 19"/>
          <p:cNvSpPr txBox="1">
            <a:spLocks noChangeArrowheads="1"/>
          </p:cNvSpPr>
          <p:nvPr/>
        </p:nvSpPr>
        <p:spPr bwMode="auto">
          <a:xfrm>
            <a:off x="3160714" y="5257800"/>
            <a:ext cx="762000" cy="461963"/>
          </a:xfrm>
          <a:prstGeom prst="rect">
            <a:avLst/>
          </a:prstGeom>
          <a:noFill/>
          <a:ln w="25400">
            <a:noFill/>
            <a:miter lim="800000"/>
            <a:headEnd/>
            <a:tailEnd/>
          </a:ln>
        </p:spPr>
        <p:txBody>
          <a:bodyPr>
            <a:spAutoFit/>
          </a:bodyPr>
          <a:lstStyle/>
          <a:p>
            <a:pPr algn="r">
              <a:lnSpc>
                <a:spcPct val="100000"/>
              </a:lnSpc>
            </a:pPr>
            <a:r>
              <a:rPr lang="en-US" b="0" dirty="0">
                <a:latin typeface="Calibri" pitchFamily="34" charset="0"/>
              </a:rPr>
              <a:t>–2</a:t>
            </a:r>
          </a:p>
        </p:txBody>
      </p:sp>
      <p:sp>
        <p:nvSpPr>
          <p:cNvPr id="24602" name="Oval 20"/>
          <p:cNvSpPr>
            <a:spLocks noChangeArrowheads="1"/>
          </p:cNvSpPr>
          <p:nvPr/>
        </p:nvSpPr>
        <p:spPr bwMode="auto">
          <a:xfrm>
            <a:off x="5903914" y="4724400"/>
            <a:ext cx="152400" cy="152400"/>
          </a:xfrm>
          <a:prstGeom prst="ellipse">
            <a:avLst/>
          </a:prstGeom>
          <a:solidFill>
            <a:schemeClr val="tx1"/>
          </a:solidFill>
          <a:ln w="25400">
            <a:noFill/>
            <a:round/>
            <a:headEnd/>
            <a:tailEnd/>
          </a:ln>
        </p:spPr>
        <p:txBody>
          <a:bodyPr wrap="none" anchor="ctr"/>
          <a:lstStyle/>
          <a:p>
            <a:endParaRPr lang="en-US"/>
          </a:p>
        </p:txBody>
      </p:sp>
      <p:sp>
        <p:nvSpPr>
          <p:cNvPr id="24603" name="Oval 21"/>
          <p:cNvSpPr>
            <a:spLocks noChangeArrowheads="1"/>
          </p:cNvSpPr>
          <p:nvPr/>
        </p:nvSpPr>
        <p:spPr bwMode="auto">
          <a:xfrm>
            <a:off x="5903914" y="3200400"/>
            <a:ext cx="152400" cy="152400"/>
          </a:xfrm>
          <a:prstGeom prst="ellipse">
            <a:avLst/>
          </a:prstGeom>
          <a:solidFill>
            <a:schemeClr val="tx1"/>
          </a:solidFill>
          <a:ln w="25400">
            <a:noFill/>
            <a:round/>
            <a:headEnd/>
            <a:tailEnd/>
          </a:ln>
        </p:spPr>
        <p:txBody>
          <a:bodyPr wrap="none" anchor="ctr"/>
          <a:lstStyle/>
          <a:p>
            <a:endParaRPr lang="en-US"/>
          </a:p>
        </p:txBody>
      </p:sp>
      <p:sp>
        <p:nvSpPr>
          <p:cNvPr id="24604" name="Oval 22"/>
          <p:cNvSpPr>
            <a:spLocks noChangeArrowheads="1"/>
          </p:cNvSpPr>
          <p:nvPr/>
        </p:nvSpPr>
        <p:spPr bwMode="auto">
          <a:xfrm>
            <a:off x="5903914" y="2895600"/>
            <a:ext cx="152400" cy="152400"/>
          </a:xfrm>
          <a:prstGeom prst="ellipse">
            <a:avLst/>
          </a:prstGeom>
          <a:solidFill>
            <a:schemeClr val="tx1"/>
          </a:solidFill>
          <a:ln w="25400">
            <a:noFill/>
            <a:round/>
            <a:headEnd/>
            <a:tailEnd/>
          </a:ln>
        </p:spPr>
        <p:txBody>
          <a:bodyPr wrap="none" anchor="ctr"/>
          <a:lstStyle/>
          <a:p>
            <a:endParaRPr lang="en-US"/>
          </a:p>
        </p:txBody>
      </p:sp>
      <p:sp>
        <p:nvSpPr>
          <p:cNvPr id="24605" name="Oval 23"/>
          <p:cNvSpPr>
            <a:spLocks noChangeArrowheads="1"/>
          </p:cNvSpPr>
          <p:nvPr/>
        </p:nvSpPr>
        <p:spPr bwMode="auto">
          <a:xfrm>
            <a:off x="5903914" y="1676400"/>
            <a:ext cx="152400" cy="152400"/>
          </a:xfrm>
          <a:prstGeom prst="ellipse">
            <a:avLst/>
          </a:prstGeom>
          <a:solidFill>
            <a:schemeClr val="tx1"/>
          </a:solidFill>
          <a:ln w="25400">
            <a:noFill/>
            <a:round/>
            <a:headEnd/>
            <a:tailEnd/>
          </a:ln>
        </p:spPr>
        <p:txBody>
          <a:bodyPr wrap="none" anchor="ctr"/>
          <a:lstStyle/>
          <a:p>
            <a:endParaRPr lang="en-US"/>
          </a:p>
        </p:txBody>
      </p:sp>
      <p:sp>
        <p:nvSpPr>
          <p:cNvPr id="24606" name="Oval 24"/>
          <p:cNvSpPr>
            <a:spLocks noChangeArrowheads="1"/>
          </p:cNvSpPr>
          <p:nvPr/>
        </p:nvSpPr>
        <p:spPr bwMode="auto">
          <a:xfrm>
            <a:off x="5903914" y="1981200"/>
            <a:ext cx="152400" cy="152400"/>
          </a:xfrm>
          <a:prstGeom prst="ellipse">
            <a:avLst/>
          </a:prstGeom>
          <a:solidFill>
            <a:schemeClr val="tx1"/>
          </a:solidFill>
          <a:ln w="25400">
            <a:noFill/>
            <a:round/>
            <a:headEnd/>
            <a:tailEnd/>
          </a:ln>
        </p:spPr>
        <p:txBody>
          <a:bodyPr wrap="none" anchor="ctr"/>
          <a:lstStyle/>
          <a:p>
            <a:endParaRPr lang="en-US"/>
          </a:p>
        </p:txBody>
      </p:sp>
      <p:sp>
        <p:nvSpPr>
          <p:cNvPr id="24607" name="Freeform 25"/>
          <p:cNvSpPr>
            <a:spLocks/>
          </p:cNvSpPr>
          <p:nvPr/>
        </p:nvSpPr>
        <p:spPr bwMode="auto">
          <a:xfrm>
            <a:off x="4227514" y="17526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8" name="Freeform 26"/>
          <p:cNvSpPr>
            <a:spLocks/>
          </p:cNvSpPr>
          <p:nvPr/>
        </p:nvSpPr>
        <p:spPr bwMode="auto">
          <a:xfrm>
            <a:off x="4227514" y="20574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09" name="Freeform 27"/>
          <p:cNvSpPr>
            <a:spLocks/>
          </p:cNvSpPr>
          <p:nvPr/>
        </p:nvSpPr>
        <p:spPr bwMode="auto">
          <a:xfrm>
            <a:off x="4227514" y="2971800"/>
            <a:ext cx="1676400" cy="3352800"/>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p:spPr>
        <p:txBody>
          <a:bodyPr wrap="none" anchor="ctr"/>
          <a:lstStyle/>
          <a:p>
            <a:endParaRPr lang="en-US"/>
          </a:p>
        </p:txBody>
      </p:sp>
      <p:sp>
        <p:nvSpPr>
          <p:cNvPr id="24610" name="Text Box 28"/>
          <p:cNvSpPr txBox="1">
            <a:spLocks noChangeArrowheads="1"/>
          </p:cNvSpPr>
          <p:nvPr/>
        </p:nvSpPr>
        <p:spPr bwMode="auto">
          <a:xfrm>
            <a:off x="6208714" y="4648200"/>
            <a:ext cx="762000" cy="461963"/>
          </a:xfrm>
          <a:prstGeom prst="rect">
            <a:avLst/>
          </a:prstGeom>
          <a:noFill/>
          <a:ln w="25400">
            <a:noFill/>
            <a:miter lim="800000"/>
            <a:headEnd/>
            <a:tailEnd/>
          </a:ln>
        </p:spPr>
        <p:txBody>
          <a:bodyPr>
            <a:spAutoFit/>
          </a:bodyPr>
          <a:lstStyle/>
          <a:p>
            <a:pPr>
              <a:lnSpc>
                <a:spcPct val="100000"/>
              </a:lnSpc>
            </a:pPr>
            <a:r>
              <a:rPr lang="en-US" b="0" dirty="0">
                <a:latin typeface="Calibri" pitchFamily="34" charset="0"/>
              </a:rPr>
              <a:t>0</a:t>
            </a:r>
          </a:p>
        </p:txBody>
      </p:sp>
      <p:sp>
        <p:nvSpPr>
          <p:cNvPr id="24611" name="Text Box 29"/>
          <p:cNvSpPr txBox="1">
            <a:spLocks noChangeArrowheads="1"/>
          </p:cNvSpPr>
          <p:nvPr/>
        </p:nvSpPr>
        <p:spPr bwMode="auto">
          <a:xfrm>
            <a:off x="6132514" y="1524000"/>
            <a:ext cx="1143000" cy="461963"/>
          </a:xfrm>
          <a:prstGeom prst="rect">
            <a:avLst/>
          </a:prstGeom>
          <a:noFill/>
          <a:ln w="25400">
            <a:noFill/>
            <a:miter lim="800000"/>
            <a:headEnd/>
            <a:tailEnd/>
          </a:ln>
        </p:spPr>
        <p:txBody>
          <a:bodyPr wrap="square">
            <a:spAutoFit/>
          </a:bodyPr>
          <a:lstStyle/>
          <a:p>
            <a:pPr>
              <a:lnSpc>
                <a:spcPct val="100000"/>
              </a:lnSpc>
            </a:pPr>
            <a:r>
              <a:rPr lang="en-US" b="0" i="1" dirty="0" err="1">
                <a:latin typeface="Calibri" pitchFamily="34" charset="0"/>
              </a:rPr>
              <a:t>UMax</a:t>
            </a:r>
            <a:endParaRPr lang="en-US" b="0" i="1" dirty="0">
              <a:latin typeface="Calibri" pitchFamily="34" charset="0"/>
            </a:endParaRPr>
          </a:p>
        </p:txBody>
      </p:sp>
      <p:sp>
        <p:nvSpPr>
          <p:cNvPr id="24612" name="Text Box 30"/>
          <p:cNvSpPr txBox="1">
            <a:spLocks noChangeArrowheads="1"/>
          </p:cNvSpPr>
          <p:nvPr/>
        </p:nvSpPr>
        <p:spPr bwMode="auto">
          <a:xfrm>
            <a:off x="6132514" y="1828800"/>
            <a:ext cx="1447800" cy="461963"/>
          </a:xfrm>
          <a:prstGeom prst="rect">
            <a:avLst/>
          </a:prstGeom>
          <a:noFill/>
          <a:ln w="25400">
            <a:noFill/>
            <a:miter lim="800000"/>
            <a:headEnd/>
            <a:tailEnd/>
          </a:ln>
        </p:spPr>
        <p:txBody>
          <a:bodyPr>
            <a:spAutoFit/>
          </a:bodyPr>
          <a:lstStyle/>
          <a:p>
            <a:pPr>
              <a:lnSpc>
                <a:spcPct val="100000"/>
              </a:lnSpc>
            </a:pPr>
            <a:r>
              <a:rPr lang="en-US" b="0" i="1" dirty="0" err="1">
                <a:latin typeface="Calibri" pitchFamily="34" charset="0"/>
              </a:rPr>
              <a:t>UMax</a:t>
            </a:r>
            <a:r>
              <a:rPr lang="en-US" b="0" dirty="0">
                <a:latin typeface="Calibri" pitchFamily="34" charset="0"/>
              </a:rPr>
              <a:t> – 1</a:t>
            </a:r>
            <a:endParaRPr lang="en-US" b="0" i="1" dirty="0">
              <a:latin typeface="Calibri" pitchFamily="34" charset="0"/>
            </a:endParaRPr>
          </a:p>
        </p:txBody>
      </p:sp>
      <p:sp>
        <p:nvSpPr>
          <p:cNvPr id="24613" name="Text Box 31"/>
          <p:cNvSpPr txBox="1">
            <a:spLocks noChangeArrowheads="1"/>
          </p:cNvSpPr>
          <p:nvPr/>
        </p:nvSpPr>
        <p:spPr bwMode="auto">
          <a:xfrm>
            <a:off x="6208714" y="3124200"/>
            <a:ext cx="890588"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endParaRPr lang="en-US" b="0" i="1" dirty="0">
              <a:latin typeface="Calibri" pitchFamily="34" charset="0"/>
            </a:endParaRPr>
          </a:p>
        </p:txBody>
      </p:sp>
      <p:sp>
        <p:nvSpPr>
          <p:cNvPr id="24614" name="Text Box 32"/>
          <p:cNvSpPr txBox="1">
            <a:spLocks noChangeArrowheads="1"/>
          </p:cNvSpPr>
          <p:nvPr/>
        </p:nvSpPr>
        <p:spPr bwMode="auto">
          <a:xfrm>
            <a:off x="6208714" y="2819400"/>
            <a:ext cx="1406525" cy="461963"/>
          </a:xfrm>
          <a:prstGeom prst="rect">
            <a:avLst/>
          </a:prstGeom>
          <a:noFill/>
          <a:ln w="25400">
            <a:noFill/>
            <a:miter lim="800000"/>
            <a:headEnd/>
            <a:tailEnd/>
          </a:ln>
        </p:spPr>
        <p:txBody>
          <a:bodyPr wrap="none">
            <a:spAutoFit/>
          </a:bodyPr>
          <a:lstStyle/>
          <a:p>
            <a:pPr>
              <a:lnSpc>
                <a:spcPct val="100000"/>
              </a:lnSpc>
            </a:pPr>
            <a:r>
              <a:rPr lang="en-US" b="0" i="1" dirty="0" err="1">
                <a:latin typeface="Calibri" pitchFamily="34" charset="0"/>
              </a:rPr>
              <a:t>TMax</a:t>
            </a:r>
            <a:r>
              <a:rPr lang="en-US" b="0" i="1" dirty="0">
                <a:latin typeface="Calibri" pitchFamily="34" charset="0"/>
              </a:rPr>
              <a:t>  </a:t>
            </a:r>
            <a:r>
              <a:rPr lang="en-US" b="0" dirty="0">
                <a:latin typeface="Calibri" pitchFamily="34" charset="0"/>
              </a:rPr>
              <a:t>+ 1</a:t>
            </a:r>
            <a:endParaRPr lang="en-US" b="0" i="1" dirty="0">
              <a:latin typeface="Calibri" pitchFamily="34" charset="0"/>
            </a:endParaRPr>
          </a:p>
        </p:txBody>
      </p:sp>
      <p:sp>
        <p:nvSpPr>
          <p:cNvPr id="24586" name="Rectangle 33"/>
          <p:cNvSpPr>
            <a:spLocks noChangeArrowheads="1"/>
          </p:cNvSpPr>
          <p:nvPr/>
        </p:nvSpPr>
        <p:spPr bwMode="auto">
          <a:xfrm>
            <a:off x="685801" y="4549775"/>
            <a:ext cx="2133600" cy="708025"/>
          </a:xfrm>
          <a:prstGeom prst="rect">
            <a:avLst/>
          </a:prstGeom>
          <a:noFill/>
          <a:ln w="25400">
            <a:noFill/>
            <a:miter lim="800000"/>
            <a:headEnd/>
            <a:tailEnd/>
          </a:ln>
        </p:spPr>
        <p:txBody>
          <a:bodyPr wrap="square">
            <a:spAutoFit/>
          </a:bodyPr>
          <a:lstStyle/>
          <a:p>
            <a:pPr algn="r">
              <a:lnSpc>
                <a:spcPct val="100000"/>
              </a:lnSpc>
            </a:pPr>
            <a:r>
              <a:rPr lang="en-US" sz="2000" b="0" dirty="0">
                <a:latin typeface="Calibri" pitchFamily="34" charset="0"/>
              </a:rPr>
              <a:t>2’s Complement Range</a:t>
            </a:r>
          </a:p>
        </p:txBody>
      </p:sp>
      <p:sp>
        <p:nvSpPr>
          <p:cNvPr id="24587" name="Freeform 34"/>
          <p:cNvSpPr>
            <a:spLocks/>
          </p:cNvSpPr>
          <p:nvPr/>
        </p:nvSpPr>
        <p:spPr bwMode="auto">
          <a:xfrm>
            <a:off x="2971801" y="32004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8" name="Freeform 35"/>
          <p:cNvSpPr>
            <a:spLocks/>
          </p:cNvSpPr>
          <p:nvPr/>
        </p:nvSpPr>
        <p:spPr bwMode="auto">
          <a:xfrm flipH="1">
            <a:off x="7564439" y="1600200"/>
            <a:ext cx="152400" cy="3352800"/>
          </a:xfrm>
          <a:custGeom>
            <a:avLst/>
            <a:gdLst>
              <a:gd name="T0" fmla="*/ 96 w 144"/>
              <a:gd name="T1" fmla="*/ 2160 h 2160"/>
              <a:gd name="T2" fmla="*/ 0 w 144"/>
              <a:gd name="T3" fmla="*/ 2160 h 2160"/>
              <a:gd name="T4" fmla="*/ 0 w 144"/>
              <a:gd name="T5" fmla="*/ 0 h 2160"/>
              <a:gd name="T6" fmla="*/ 144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p:spPr>
        <p:txBody>
          <a:bodyPr wrap="none" anchor="ctr"/>
          <a:lstStyle/>
          <a:p>
            <a:endParaRPr lang="en-US"/>
          </a:p>
        </p:txBody>
      </p:sp>
      <p:sp>
        <p:nvSpPr>
          <p:cNvPr id="24589" name="Rectangle 36"/>
          <p:cNvSpPr>
            <a:spLocks noChangeArrowheads="1"/>
          </p:cNvSpPr>
          <p:nvPr/>
        </p:nvSpPr>
        <p:spPr bwMode="auto">
          <a:xfrm>
            <a:off x="7753352" y="2895600"/>
            <a:ext cx="1162050" cy="708025"/>
          </a:xfrm>
          <a:prstGeom prst="rect">
            <a:avLst/>
          </a:prstGeom>
          <a:noFill/>
          <a:ln w="25400">
            <a:noFill/>
            <a:miter lim="800000"/>
            <a:headEnd/>
            <a:tailEnd/>
          </a:ln>
        </p:spPr>
        <p:txBody>
          <a:bodyPr wrap="none">
            <a:spAutoFit/>
          </a:bodyPr>
          <a:lstStyle/>
          <a:p>
            <a:pPr>
              <a:lnSpc>
                <a:spcPct val="100000"/>
              </a:lnSpc>
            </a:pPr>
            <a:r>
              <a:rPr lang="en-US" sz="2000" b="0" dirty="0">
                <a:latin typeface="Calibri" pitchFamily="34" charset="0"/>
              </a:rPr>
              <a:t>Unsigned</a:t>
            </a:r>
          </a:p>
          <a:p>
            <a:pPr>
              <a:lnSpc>
                <a:spcPct val="100000"/>
              </a:lnSpc>
            </a:pPr>
            <a:r>
              <a:rPr lang="en-US" sz="2000" b="0" dirty="0">
                <a:latin typeface="Calibri" pitchFamily="34" charset="0"/>
              </a:rPr>
              <a:t>Range</a:t>
            </a:r>
          </a:p>
        </p:txBody>
      </p:sp>
      <p:sp>
        <p:nvSpPr>
          <p:cNvPr id="123941" name="Rectangle 37"/>
          <p:cNvSpPr>
            <a:spLocks noGrp="1" noChangeArrowheads="1"/>
          </p:cNvSpPr>
          <p:nvPr>
            <p:ph type="title"/>
          </p:nvPr>
        </p:nvSpPr>
        <p:spPr>
          <a:xfrm>
            <a:off x="270412" y="533400"/>
            <a:ext cx="7945438" cy="573088"/>
          </a:xfrm>
        </p:spPr>
        <p:txBody>
          <a:bodyPr/>
          <a:lstStyle/>
          <a:p>
            <a:pPr eaLnBrk="1" hangingPunct="1">
              <a:defRPr/>
            </a:pPr>
            <a:r>
              <a:rPr lang="en-US" dirty="0"/>
              <a:t>Conversion Visualized</a:t>
            </a:r>
          </a:p>
        </p:txBody>
      </p:sp>
      <p:sp>
        <p:nvSpPr>
          <p:cNvPr id="123942" name="Rectangle 38"/>
          <p:cNvSpPr>
            <a:spLocks noGrp="1" noChangeArrowheads="1"/>
          </p:cNvSpPr>
          <p:nvPr>
            <p:ph type="body" idx="1"/>
          </p:nvPr>
        </p:nvSpPr>
        <p:spPr>
          <a:xfrm>
            <a:off x="290513" y="1220788"/>
            <a:ext cx="4159250" cy="1716087"/>
          </a:xfrm>
        </p:spPr>
        <p:txBody>
          <a:bodyPr/>
          <a:lstStyle/>
          <a:p>
            <a:pPr eaLnBrk="1" hangingPunct="1">
              <a:defRPr/>
            </a:pPr>
            <a:r>
              <a:rPr lang="en-US"/>
              <a:t>2’s Comp. </a:t>
            </a:r>
            <a:r>
              <a:rPr lang="en-US">
                <a:sym typeface="Symbol" pitchFamily="18" charset="2"/>
              </a:rPr>
              <a:t></a:t>
            </a:r>
            <a:r>
              <a:rPr lang="en-US"/>
              <a:t> Unsigned</a:t>
            </a:r>
          </a:p>
          <a:p>
            <a:pPr lvl="1" eaLnBrk="1" hangingPunct="1">
              <a:defRPr/>
            </a:pPr>
            <a:r>
              <a:rPr lang="en-US"/>
              <a:t>Ordering Inversion</a:t>
            </a:r>
          </a:p>
          <a:p>
            <a:pPr lvl="1" eaLnBrk="1" hangingPunct="1">
              <a:defRPr/>
            </a:pPr>
            <a:r>
              <a:rPr lang="en-US"/>
              <a:t>Negative </a:t>
            </a:r>
            <a:r>
              <a:rPr lang="en-US">
                <a:sym typeface="Symbol" pitchFamily="18" charset="2"/>
              </a:rPr>
              <a:t></a:t>
            </a:r>
            <a:r>
              <a:rPr lang="en-US"/>
              <a:t> Big Positive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6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6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animBg="1"/>
      <p:bldP spid="24592" grpId="0" animBg="1"/>
      <p:bldP spid="24593" grpId="0" animBg="1"/>
      <p:bldP spid="24595" grpId="0" animBg="1"/>
      <p:bldP spid="24596" grpId="0" animBg="1"/>
      <p:bldP spid="24598" grpId="0" animBg="1"/>
      <p:bldP spid="24600" grpId="0" animBg="1"/>
      <p:bldP spid="24602" grpId="0" animBg="1"/>
      <p:bldP spid="24603" grpId="0" animBg="1"/>
      <p:bldP spid="24604" grpId="0" animBg="1"/>
      <p:bldP spid="24605" grpId="0" animBg="1"/>
      <p:bldP spid="24606" grpId="0" animBg="1"/>
      <p:bldP spid="24607" grpId="0" animBg="1"/>
      <p:bldP spid="24608" grpId="0" animBg="1"/>
      <p:bldP spid="24609" grpId="0" animBg="1"/>
      <p:bldP spid="24587" grpId="0" animBg="1"/>
      <p:bldP spid="245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533400"/>
            <a:ext cx="7323138" cy="555625"/>
          </a:xfrm>
        </p:spPr>
        <p:txBody>
          <a:bodyPr/>
          <a:lstStyle/>
          <a:p>
            <a:pPr eaLnBrk="1" hangingPunct="1">
              <a:defRPr/>
            </a:pPr>
            <a:r>
              <a:rPr lang="en-US"/>
              <a:t>Signed vs. Unsigned in C</a:t>
            </a:r>
          </a:p>
        </p:txBody>
      </p:sp>
      <p:sp>
        <p:nvSpPr>
          <p:cNvPr id="119811" name="Rectangle 3"/>
          <p:cNvSpPr>
            <a:spLocks noGrp="1" noChangeArrowheads="1"/>
          </p:cNvSpPr>
          <p:nvPr>
            <p:ph type="body" idx="1"/>
          </p:nvPr>
        </p:nvSpPr>
        <p:spPr>
          <a:xfrm>
            <a:off x="290513" y="1220788"/>
            <a:ext cx="8853487" cy="5224462"/>
          </a:xfrm>
        </p:spPr>
        <p:txBody>
          <a:bodyPr lIns="90487" tIns="44450" rIns="90487" bIns="44450"/>
          <a:lstStyle/>
          <a:p>
            <a:pPr eaLnBrk="1" hangingPunct="1">
              <a:defRPr/>
            </a:pPr>
            <a:r>
              <a:rPr lang="en-US" dirty="0"/>
              <a:t>Constants</a:t>
            </a:r>
          </a:p>
          <a:p>
            <a:pPr lvl="1" eaLnBrk="1" hangingPunct="1">
              <a:defRPr/>
            </a:pPr>
            <a:r>
              <a:rPr lang="en-US" dirty="0"/>
              <a:t>By default are considered to be signed integers</a:t>
            </a:r>
          </a:p>
          <a:p>
            <a:pPr lvl="1" eaLnBrk="1" hangingPunct="1">
              <a:defRPr/>
            </a:pPr>
            <a:r>
              <a:rPr lang="en-US" dirty="0"/>
              <a:t>Unsigned if have “U” as suffix</a:t>
            </a:r>
          </a:p>
          <a:p>
            <a:pPr lvl="2" eaLnBrk="1" hangingPunct="1">
              <a:buFont typeface="Wingdings" pitchFamily="2" charset="2"/>
              <a:buNone/>
              <a:defRPr/>
            </a:pPr>
            <a:r>
              <a:rPr lang="en-US" b="1" dirty="0">
                <a:latin typeface="Courier New" pitchFamily="49" charset="0"/>
              </a:rPr>
              <a:t>0U, 4294967259U</a:t>
            </a:r>
          </a:p>
          <a:p>
            <a:pPr eaLnBrk="1" hangingPunct="1">
              <a:defRPr/>
            </a:pPr>
            <a:r>
              <a:rPr lang="en-US" dirty="0"/>
              <a:t>Casting</a:t>
            </a:r>
          </a:p>
          <a:p>
            <a:pPr lvl="1" eaLnBrk="1" hangingPunct="1">
              <a:defRPr/>
            </a:pPr>
            <a:r>
              <a:rPr lang="en-US" dirty="0"/>
              <a:t>Explicit casting between signed &amp; unsigned same as U2T and T2U</a:t>
            </a:r>
          </a:p>
          <a:p>
            <a:pPr lvl="2" eaLnBrk="1" hangingPunct="1">
              <a:buFont typeface="Wingdings" pitchFamily="2" charset="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tx</a:t>
            </a:r>
            <a:r>
              <a:rPr lang="en-US" sz="1800" b="1" dirty="0">
                <a:latin typeface="Courier New" pitchFamily="49" charset="0"/>
              </a:rPr>
              <a:t>, </a:t>
            </a:r>
            <a:r>
              <a:rPr lang="en-US" sz="1800" b="1" dirty="0" err="1">
                <a:latin typeface="Courier New" pitchFamily="49" charset="0"/>
              </a:rPr>
              <a:t>ty</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ux</a:t>
            </a:r>
            <a:r>
              <a:rPr lang="en-US" sz="1800" b="1" dirty="0">
                <a:latin typeface="Courier New" pitchFamily="49" charset="0"/>
              </a:rPr>
              <a:t>, </a:t>
            </a:r>
            <a:r>
              <a:rPr lang="en-US" sz="1800" b="1" dirty="0" err="1">
                <a:latin typeface="Courier New" pitchFamily="49" charset="0"/>
              </a:rPr>
              <a:t>uy</a:t>
            </a:r>
            <a:r>
              <a:rPr lang="en-US" sz="1800" b="1" dirty="0">
                <a:latin typeface="Courier New" pitchFamily="49" charset="0"/>
              </a:rPr>
              <a:t>;</a:t>
            </a:r>
          </a:p>
          <a:p>
            <a:pPr lvl="2" eaLnBrk="1" hangingPunct="1">
              <a:buFont typeface="Wingdings" pitchFamily="2" charset="2"/>
              <a:buNone/>
              <a:defRPr/>
            </a:pPr>
            <a:r>
              <a:rPr lang="en-US" sz="1800" b="1" dirty="0" err="1">
                <a:latin typeface="Courier New" pitchFamily="49" charset="0"/>
              </a:rPr>
              <a:t>tx</a:t>
            </a:r>
            <a:r>
              <a:rPr lang="en-US" sz="1800" b="1" dirty="0">
                <a:latin typeface="Courier New" pitchFamily="49" charset="0"/>
              </a:rPr>
              <a:t> = (</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ux</a:t>
            </a:r>
            <a:r>
              <a:rPr lang="en-US" sz="1800" b="1" dirty="0">
                <a:latin typeface="Courier New" pitchFamily="49" charset="0"/>
              </a:rPr>
              <a:t>;</a:t>
            </a:r>
          </a:p>
          <a:p>
            <a:pPr lvl="2" eaLnBrk="1" hangingPunct="1">
              <a:buFont typeface="Wingdings" pitchFamily="2" charset="2"/>
              <a:buNone/>
              <a:defRPr/>
            </a:pPr>
            <a:r>
              <a:rPr lang="en-US" sz="1800" b="1" dirty="0" err="1">
                <a:latin typeface="Courier New" pitchFamily="49" charset="0"/>
              </a:rPr>
              <a:t>uy</a:t>
            </a:r>
            <a:r>
              <a:rPr lang="en-US" sz="1800" b="1" dirty="0">
                <a:latin typeface="Courier New" pitchFamily="49" charset="0"/>
              </a:rPr>
              <a:t> = (unsigned) </a:t>
            </a:r>
            <a:r>
              <a:rPr lang="en-US" sz="1800" b="1" dirty="0" err="1">
                <a:latin typeface="Courier New" pitchFamily="49" charset="0"/>
              </a:rPr>
              <a:t>ty</a:t>
            </a:r>
            <a:r>
              <a:rPr lang="en-US" sz="1800" b="1" dirty="0">
                <a:latin typeface="Courier New" pitchFamily="49" charset="0"/>
              </a:rPr>
              <a:t>;</a:t>
            </a:r>
          </a:p>
          <a:p>
            <a:pPr lvl="1" eaLnBrk="1" hangingPunct="1">
              <a:defRPr/>
            </a:pPr>
            <a:endParaRPr lang="en-US" dirty="0"/>
          </a:p>
          <a:p>
            <a:pPr lvl="1" eaLnBrk="1" hangingPunct="1">
              <a:defRPr/>
            </a:pPr>
            <a:r>
              <a:rPr lang="en-US" dirty="0"/>
              <a:t>Implicit casting also occurs via assignments and procedure calls</a:t>
            </a:r>
          </a:p>
          <a:p>
            <a:pPr lvl="2" eaLnBrk="1" hangingPunct="1">
              <a:buFont typeface="Wingdings" pitchFamily="2" charset="2"/>
              <a:buNone/>
              <a:defRPr/>
            </a:pPr>
            <a:r>
              <a:rPr lang="en-US" sz="1800" b="1" dirty="0" err="1">
                <a:latin typeface="Courier New" pitchFamily="49" charset="0"/>
              </a:rPr>
              <a:t>tx</a:t>
            </a:r>
            <a:r>
              <a:rPr lang="en-US" sz="1800" b="1" dirty="0">
                <a:latin typeface="Courier New" pitchFamily="49" charset="0"/>
              </a:rPr>
              <a:t> = </a:t>
            </a:r>
            <a:r>
              <a:rPr lang="en-US" sz="1800" b="1" dirty="0" err="1">
                <a:latin typeface="Courier New" pitchFamily="49" charset="0"/>
              </a:rPr>
              <a:t>ux</a:t>
            </a:r>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fun(unsigned u);</a:t>
            </a:r>
          </a:p>
          <a:p>
            <a:pPr lvl="2" eaLnBrk="1" hangingPunct="1">
              <a:buFont typeface="Wingdings" pitchFamily="2" charset="2"/>
              <a:buNone/>
              <a:defRPr/>
            </a:pPr>
            <a:r>
              <a:rPr lang="en-US" sz="1800" b="1" dirty="0" err="1">
                <a:latin typeface="Courier New" pitchFamily="49" charset="0"/>
              </a:rPr>
              <a:t>uy</a:t>
            </a:r>
            <a:r>
              <a:rPr lang="en-US" sz="1800" b="1" dirty="0">
                <a:latin typeface="Courier New" pitchFamily="49" charset="0"/>
              </a:rPr>
              <a:t> = ty;                   </a:t>
            </a:r>
            <a:r>
              <a:rPr lang="en-US" sz="1800" b="1" dirty="0" err="1">
                <a:latin typeface="Courier New" pitchFamily="49" charset="0"/>
              </a:rPr>
              <a:t>uy</a:t>
            </a:r>
            <a:r>
              <a:rPr lang="en-US" sz="1800" b="1" dirty="0">
                <a:latin typeface="Courier New" pitchFamily="49" charset="0"/>
              </a:rPr>
              <a:t> = fun(</a:t>
            </a:r>
            <a:r>
              <a:rPr lang="en-US" sz="1800" b="1" dirty="0" err="1">
                <a:latin typeface="Courier New" pitchFamily="49" charset="0"/>
              </a:rPr>
              <a:t>tx</a:t>
            </a:r>
            <a:r>
              <a:rPr lang="en-US" sz="1800" b="1" dirty="0">
                <a:latin typeface="Courier New" pitchFamily="49" charset="0"/>
              </a:rPr>
              <a:t>);</a:t>
            </a:r>
          </a:p>
          <a:p>
            <a:pPr eaLnBrk="1" hangingPunct="1">
              <a:defRPr/>
            </a:pPr>
            <a:endParaRPr lang="en-US" sz="1800" b="0" dirty="0">
              <a:latin typeface="Courier New" pitchFamily="49"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290513" y="3276600"/>
            <a:ext cx="8853487" cy="3581400"/>
          </a:xfrm>
          <a:prstGeom prst="rect">
            <a:avLst/>
          </a:prstGeom>
          <a:noFill/>
          <a:ln w="12700">
            <a:noFill/>
            <a:miter lim="800000"/>
            <a:headEnd/>
            <a:tailEnd/>
          </a:ln>
        </p:spPr>
        <p:txBody>
          <a:bodyPr lIns="90487" tIns="44450" rIns="90487" bIns="44450"/>
          <a:lstStyle/>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0	0U	</a:t>
            </a:r>
            <a:r>
              <a:rPr lang="en-US" sz="2000" dirty="0"/>
              <a: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	</a:t>
            </a:r>
            <a:r>
              <a:rPr lang="en-US" sz="2000" dirty="0"/>
              <a:t>&lt;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0U	</a:t>
            </a:r>
            <a:r>
              <a:rPr lang="en-US" sz="2000" dirty="0"/>
              <a:t>&gt;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a:t>
            </a:r>
            <a:r>
              <a:rPr lang="en-US" sz="2000" dirty="0"/>
              <a:t> 	&gt;	</a:t>
            </a:r>
            <a:r>
              <a:rPr lang="en-US" sz="2000" dirty="0">
                <a:latin typeface="Calibri" pitchFamily="34" charset="0"/>
              </a:rPr>
              <a:t>signed</a:t>
            </a:r>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2147483647U	-2147483648</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-1	-2</a:t>
            </a:r>
            <a:r>
              <a:rPr lang="en-US" sz="2000" dirty="0"/>
              <a:t> 	&gt;	</a:t>
            </a:r>
            <a:r>
              <a:rPr lang="en-US" sz="2000" dirty="0">
                <a:latin typeface="Calibri" pitchFamily="34" charset="0"/>
              </a:rPr>
              <a:t>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(unsigned) -1	-2</a:t>
            </a:r>
            <a:r>
              <a:rPr lang="en-US" sz="2000" dirty="0"/>
              <a:t> 	&gt;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2147483648U</a:t>
            </a:r>
            <a:r>
              <a:rPr lang="en-US" sz="2000" dirty="0"/>
              <a:t> 	&lt;	</a:t>
            </a:r>
            <a:r>
              <a:rPr lang="en-US" sz="2000" dirty="0">
                <a:latin typeface="Calibri" pitchFamily="34" charset="0"/>
              </a:rPr>
              <a:t>unsigned</a:t>
            </a:r>
            <a:endParaRPr lang="en-US" sz="2000" dirty="0"/>
          </a:p>
          <a:p>
            <a:pPr marL="687388" lvl="1" indent="-187325" defTabSz="895350" eaLnBrk="1" hangingPunct="1">
              <a:lnSpc>
                <a:spcPct val="100000"/>
              </a:lnSpc>
              <a:spcBef>
                <a:spcPct val="25000"/>
              </a:spcBef>
              <a:buClr>
                <a:schemeClr val="hlink"/>
              </a:buClr>
              <a:buSzPct val="75000"/>
              <a:buFont typeface="Wingdings" pitchFamily="2" charset="2"/>
              <a:buNone/>
              <a:tabLst>
                <a:tab pos="457200" algn="l"/>
                <a:tab pos="2857500" algn="l"/>
                <a:tab pos="5549900" algn="l"/>
                <a:tab pos="6972300" algn="l"/>
              </a:tabLst>
            </a:pPr>
            <a:r>
              <a:rPr lang="en-US" sz="2000" dirty="0">
                <a:solidFill>
                  <a:schemeClr val="bg1"/>
                </a:solidFill>
              </a:rPr>
              <a:t>	 2147483647 	(</a:t>
            </a:r>
            <a:r>
              <a:rPr lang="en-US" sz="2000" dirty="0" err="1">
                <a:solidFill>
                  <a:schemeClr val="bg1"/>
                </a:solidFill>
              </a:rPr>
              <a:t>int</a:t>
            </a:r>
            <a:r>
              <a:rPr lang="en-US" sz="2000" dirty="0">
                <a:solidFill>
                  <a:schemeClr val="bg1"/>
                </a:solidFill>
              </a:rPr>
              <a:t>) 2147483648U</a:t>
            </a:r>
            <a:r>
              <a:rPr lang="en-US" sz="2000" dirty="0"/>
              <a:t>	&gt;	</a:t>
            </a:r>
            <a:r>
              <a:rPr lang="en-US" sz="2000" dirty="0">
                <a:latin typeface="Calibri" pitchFamily="34" charset="0"/>
              </a:rPr>
              <a:t>signed</a:t>
            </a:r>
            <a:endParaRPr lang="en-US" sz="2000" dirty="0"/>
          </a:p>
        </p:txBody>
      </p:sp>
      <p:sp>
        <p:nvSpPr>
          <p:cNvPr id="121859" name="Rectangle 3"/>
          <p:cNvSpPr>
            <a:spLocks noGrp="1" noChangeArrowheads="1"/>
          </p:cNvSpPr>
          <p:nvPr>
            <p:ph type="title"/>
          </p:nvPr>
        </p:nvSpPr>
        <p:spPr>
          <a:xfrm>
            <a:off x="304800" y="323850"/>
            <a:ext cx="6524625" cy="555625"/>
          </a:xfrm>
        </p:spPr>
        <p:txBody>
          <a:bodyPr/>
          <a:lstStyle/>
          <a:p>
            <a:pPr eaLnBrk="1" hangingPunct="1">
              <a:defRPr/>
            </a:pPr>
            <a:r>
              <a:rPr lang="en-US"/>
              <a:t>Casting Surprises</a:t>
            </a:r>
          </a:p>
        </p:txBody>
      </p:sp>
      <p:sp>
        <p:nvSpPr>
          <p:cNvPr id="121860" name="Rectangle 4"/>
          <p:cNvSpPr>
            <a:spLocks noGrp="1" noChangeArrowheads="1"/>
          </p:cNvSpPr>
          <p:nvPr>
            <p:ph type="body" idx="1"/>
          </p:nvPr>
        </p:nvSpPr>
        <p:spPr>
          <a:xfrm>
            <a:off x="290513" y="914400"/>
            <a:ext cx="9005887" cy="5867400"/>
          </a:xfrm>
        </p:spPr>
        <p:txBody>
          <a:bodyPr lIns="90487" tIns="44450" rIns="90487" bIns="44450"/>
          <a:lstStyle/>
          <a:p>
            <a:pPr eaLnBrk="1" hangingPunct="1">
              <a:tabLst>
                <a:tab pos="457200" algn="l"/>
                <a:tab pos="2857500" algn="l"/>
                <a:tab pos="5549900" algn="l"/>
                <a:tab pos="6972300" algn="l"/>
              </a:tabLst>
              <a:defRPr/>
            </a:pPr>
            <a:r>
              <a:rPr lang="en-US" dirty="0"/>
              <a:t>Expression Evaluation</a:t>
            </a:r>
          </a:p>
          <a:p>
            <a:pPr marL="687388" lvl="1" indent="-187325" eaLnBrk="1" hangingPunct="1">
              <a:tabLst>
                <a:tab pos="457200" algn="l"/>
                <a:tab pos="2857500" algn="l"/>
                <a:tab pos="5549900" algn="l"/>
                <a:tab pos="6972300" algn="l"/>
              </a:tabLst>
              <a:defRPr/>
            </a:pPr>
            <a:r>
              <a:rPr lang="en-US" dirty="0"/>
              <a:t>If there is a mix of unsigned and signed in single expression, </a:t>
            </a:r>
            <a:br>
              <a:rPr lang="en-US" dirty="0"/>
            </a:br>
            <a:r>
              <a:rPr lang="en-US" b="1" i="1" dirty="0">
                <a:solidFill>
                  <a:srgbClr val="C00000"/>
                </a:solidFill>
              </a:rPr>
              <a:t>signed values implicitly cast to unsigned</a:t>
            </a:r>
          </a:p>
          <a:p>
            <a:pPr marL="687388" lvl="1" indent="-187325" eaLnBrk="1" hangingPunct="1">
              <a:tabLst>
                <a:tab pos="457200" algn="l"/>
                <a:tab pos="2857500" algn="l"/>
                <a:tab pos="5549900" algn="l"/>
                <a:tab pos="6972300" algn="l"/>
              </a:tabLst>
              <a:defRPr/>
            </a:pPr>
            <a:r>
              <a:rPr lang="en-US" dirty="0"/>
              <a:t>Including comparison operations </a:t>
            </a:r>
            <a:r>
              <a:rPr lang="en-US" b="1" dirty="0">
                <a:latin typeface="Courier New" pitchFamily="49" charset="0"/>
              </a:rPr>
              <a:t>&lt;</a:t>
            </a:r>
            <a:r>
              <a:rPr lang="en-US" b="1" dirty="0"/>
              <a:t>, </a:t>
            </a:r>
            <a:r>
              <a:rPr lang="en-US" b="1" dirty="0">
                <a:latin typeface="Courier New" pitchFamily="49" charset="0"/>
              </a:rPr>
              <a:t>&gt;</a:t>
            </a:r>
            <a:r>
              <a:rPr lang="en-US" b="1" dirty="0"/>
              <a:t>, </a:t>
            </a:r>
            <a:r>
              <a:rPr lang="en-US" b="1" dirty="0">
                <a:latin typeface="Courier New" pitchFamily="49" charset="0"/>
              </a:rPr>
              <a:t>==</a:t>
            </a:r>
            <a:r>
              <a:rPr lang="en-US" b="1" dirty="0"/>
              <a:t>, </a:t>
            </a:r>
            <a:r>
              <a:rPr lang="en-US" b="1" dirty="0">
                <a:latin typeface="Courier New" pitchFamily="49" charset="0"/>
              </a:rPr>
              <a:t>&lt;=</a:t>
            </a:r>
            <a:r>
              <a:rPr lang="en-US" b="1" dirty="0"/>
              <a:t>, </a:t>
            </a:r>
            <a:r>
              <a:rPr lang="en-US" b="1" dirty="0">
                <a:latin typeface="Courier New" pitchFamily="49" charset="0"/>
              </a:rPr>
              <a:t>&gt;=</a:t>
            </a:r>
          </a:p>
          <a:p>
            <a:pPr marL="687388" lvl="1" indent="-187325">
              <a:tabLst>
                <a:tab pos="457200" algn="l"/>
                <a:tab pos="2857500" algn="l"/>
                <a:tab pos="5549900" algn="l"/>
                <a:tab pos="6972300" algn="l"/>
              </a:tabLst>
              <a:defRPr/>
            </a:pPr>
            <a:r>
              <a:rPr lang="en-US" dirty="0"/>
              <a:t>Examples for </a:t>
            </a:r>
            <a:r>
              <a:rPr lang="en-US" i="1" dirty="0"/>
              <a:t>W</a:t>
            </a:r>
            <a:r>
              <a:rPr lang="en-US" dirty="0"/>
              <a:t> = 32:    </a:t>
            </a:r>
            <a:r>
              <a:rPr lang="en-US" b="1" dirty="0">
                <a:solidFill>
                  <a:srgbClr val="C00000"/>
                </a:solidFill>
              </a:rPr>
              <a:t>TMIN = -2,147,483,648 ,     TMAX = 2,147,483,647</a:t>
            </a:r>
          </a:p>
          <a:p>
            <a:pPr eaLnBrk="1" hangingPunct="1">
              <a:tabLst>
                <a:tab pos="457200" algn="l"/>
                <a:tab pos="2857500" algn="l"/>
                <a:tab pos="5549900" algn="l"/>
                <a:tab pos="6972300" algn="l"/>
              </a:tabLst>
              <a:defRPr/>
            </a:pPr>
            <a:r>
              <a:rPr lang="en-US" dirty="0"/>
              <a:t>Constant</a:t>
            </a:r>
            <a:r>
              <a:rPr lang="en-US" baseline="-25000" dirty="0"/>
              <a:t>1</a:t>
            </a:r>
            <a:r>
              <a:rPr lang="en-US" dirty="0"/>
              <a:t>	Constant</a:t>
            </a:r>
            <a:r>
              <a:rPr lang="en-US" baseline="-25000" dirty="0"/>
              <a:t>2</a:t>
            </a:r>
            <a:r>
              <a:rPr lang="en-US" dirty="0"/>
              <a:t>	Relation	Evaluation</a:t>
            </a:r>
          </a:p>
          <a:p>
            <a:pPr marL="288925" lvl="1" indent="-117475" eaLnBrk="1" hangingPunct="1">
              <a:buFont typeface="Wingdings" pitchFamily="2" charset="2"/>
              <a:buNone/>
              <a:tabLst>
                <a:tab pos="227013" algn="l"/>
                <a:tab pos="2860675" algn="l"/>
                <a:tab pos="5657850" algn="l"/>
                <a:tab pos="6972300" algn="l"/>
              </a:tabLst>
              <a:defRPr/>
            </a:pPr>
            <a:r>
              <a:rPr lang="en-US" sz="2100" dirty="0"/>
              <a:t>	0	0U	</a:t>
            </a:r>
          </a:p>
          <a:p>
            <a:pPr marL="288925" lvl="1" indent="-117475" eaLnBrk="1" hangingPunct="1">
              <a:buFont typeface="Wingdings" pitchFamily="2" charset="2"/>
              <a:buNone/>
              <a:tabLst>
                <a:tab pos="227013" algn="l"/>
                <a:tab pos="2860675" algn="l"/>
                <a:tab pos="5549900" algn="l"/>
                <a:tab pos="6972300" algn="l"/>
              </a:tabLst>
              <a:defRPr/>
            </a:pPr>
            <a:r>
              <a:rPr lang="en-US" sz="2100" dirty="0"/>
              <a:t>	-1	0	</a:t>
            </a:r>
          </a:p>
          <a:p>
            <a:pPr marL="288925" lvl="1" indent="-117475" eaLnBrk="1" hangingPunct="1">
              <a:buFont typeface="Wingdings" pitchFamily="2" charset="2"/>
              <a:buNone/>
              <a:tabLst>
                <a:tab pos="227013" algn="l"/>
                <a:tab pos="2860675" algn="l"/>
                <a:tab pos="5549900" algn="l"/>
                <a:tab pos="6972300" algn="l"/>
              </a:tabLst>
              <a:defRPr/>
            </a:pPr>
            <a:r>
              <a:rPr lang="en-US" sz="2100" dirty="0"/>
              <a:t>	-1	0U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	-2147483647-1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2147483647U	-2147483647-1 	</a:t>
            </a:r>
          </a:p>
          <a:p>
            <a:pPr marL="288925" lvl="1" indent="-117475" eaLnBrk="1" hangingPunct="1">
              <a:buFont typeface="Wingdings" pitchFamily="2" charset="2"/>
              <a:buNone/>
              <a:tabLst>
                <a:tab pos="227013" algn="l"/>
                <a:tab pos="2860675" algn="l"/>
                <a:tab pos="5549900" algn="l"/>
                <a:tab pos="6972300" algn="l"/>
              </a:tabLst>
              <a:defRPr/>
            </a:pPr>
            <a:r>
              <a:rPr lang="en-US" sz="2100" dirty="0"/>
              <a:t>	-1	-2 	</a:t>
            </a:r>
          </a:p>
          <a:p>
            <a:pPr marL="288925" lvl="1" indent="-117475" eaLnBrk="1" hangingPunct="1">
              <a:buFont typeface="Wingdings" pitchFamily="2" charset="2"/>
              <a:buNone/>
              <a:tabLst>
                <a:tab pos="227013" algn="l"/>
                <a:tab pos="2860675" algn="l"/>
                <a:tab pos="5549900" algn="l"/>
                <a:tab pos="6972300" algn="l"/>
              </a:tabLst>
              <a:defRPr/>
            </a:pPr>
            <a:r>
              <a:rPr lang="en-US" sz="2100" dirty="0"/>
              <a:t>	(unsigned)-1	-2 	</a:t>
            </a:r>
          </a:p>
          <a:p>
            <a:pPr marL="288925" lvl="1" indent="-117475" eaLnBrk="1" hangingPunct="1">
              <a:buFont typeface="Wingdings" pitchFamily="2" charset="2"/>
              <a:buNone/>
              <a:tabLst>
                <a:tab pos="227013" algn="l"/>
                <a:tab pos="2860675" algn="l"/>
                <a:tab pos="5713413" algn="l"/>
                <a:tab pos="6972300" algn="l"/>
              </a:tabLst>
              <a:defRPr/>
            </a:pPr>
            <a:r>
              <a:rPr lang="en-US" sz="2100" dirty="0"/>
              <a:t>	 2147483647 	2147483648U 	</a:t>
            </a:r>
          </a:p>
          <a:p>
            <a:pPr marL="288925" lvl="1" indent="-117475" eaLnBrk="1" hangingPunct="1">
              <a:buFont typeface="Wingdings" pitchFamily="2" charset="2"/>
              <a:buNone/>
              <a:tabLst>
                <a:tab pos="227013" algn="l"/>
                <a:tab pos="2860675" algn="l"/>
                <a:tab pos="5549900" algn="l"/>
                <a:tab pos="6972300" algn="l"/>
              </a:tabLst>
              <a:defRPr/>
            </a:pPr>
            <a:r>
              <a:rPr lang="en-US" sz="2100" dirty="0"/>
              <a:t>	 2147483647 	(</a:t>
            </a:r>
            <a:r>
              <a:rPr lang="en-US" sz="2100" dirty="0" err="1"/>
              <a:t>int</a:t>
            </a:r>
            <a:r>
              <a:rPr lang="en-US" sz="2100" dirty="0"/>
              <a:t>) 2147483648U </a:t>
            </a:r>
            <a:r>
              <a:rPr lang="en-US" dirty="0">
                <a:latin typeface="Courier New"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8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8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8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18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185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18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609600"/>
            <a:ext cx="8610600" cy="573088"/>
          </a:xfrm>
        </p:spPr>
        <p:txBody>
          <a:bodyPr/>
          <a:lstStyle/>
          <a:p>
            <a:pPr eaLnBrk="1" hangingPunct="1">
              <a:defRPr/>
            </a:pPr>
            <a:r>
              <a:rPr lang="en-US" dirty="0"/>
              <a:t>Unsigned vs. Signed: Easy to Make Mistakes</a:t>
            </a:r>
          </a:p>
        </p:txBody>
      </p:sp>
      <p:sp>
        <p:nvSpPr>
          <p:cNvPr id="132099" name="Rectangle 3"/>
          <p:cNvSpPr>
            <a:spLocks noGrp="1" noChangeArrowheads="1"/>
          </p:cNvSpPr>
          <p:nvPr>
            <p:ph type="body" idx="1"/>
          </p:nvPr>
        </p:nvSpPr>
        <p:spPr>
          <a:xfrm>
            <a:off x="368902" y="2209800"/>
            <a:ext cx="8307388" cy="5224463"/>
          </a:xfrm>
        </p:spPr>
        <p:txBody>
          <a:bodyPr/>
          <a:lstStyle/>
          <a:p>
            <a:pPr lvl="2" eaLnBrk="1" hangingPunct="1">
              <a:buFont typeface="Wingdings" pitchFamily="2" charset="2"/>
              <a:buNone/>
              <a:defRPr/>
            </a:pPr>
            <a:r>
              <a:rPr lang="en-US" sz="1800" b="1" dirty="0">
                <a:latin typeface="Courier New" pitchFamily="49" charset="0"/>
              </a:rPr>
              <a:t>unsigned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cnt-2; </a:t>
            </a:r>
            <a:r>
              <a:rPr lang="en-US" sz="1800" b="1" dirty="0" err="1">
                <a:latin typeface="Courier New" pitchFamily="49" charset="0"/>
              </a:rPr>
              <a:t>i</a:t>
            </a:r>
            <a:r>
              <a:rPr lang="en-US" sz="1800" b="1" dirty="0">
                <a:latin typeface="Courier New" pitchFamily="49" charset="0"/>
              </a:rPr>
              <a:t> &gt;= 0; </a:t>
            </a:r>
            <a:r>
              <a:rPr lang="en-US" sz="1800" b="1" dirty="0" err="1">
                <a:latin typeface="Courier New" pitchFamily="49" charset="0"/>
              </a:rPr>
              <a:t>i</a:t>
            </a:r>
            <a:r>
              <a:rPr lang="en-US" sz="1800" b="1" dirty="0">
                <a:latin typeface="Courier New" pitchFamily="49" charset="0"/>
              </a:rPr>
              <a:t>--)</a:t>
            </a:r>
          </a:p>
          <a:p>
            <a:pPr lvl="2" eaLnBrk="1" hangingPunct="1">
              <a:buFont typeface="Wingdings" pitchFamily="2" charset="2"/>
              <a:buNone/>
              <a:defRPr/>
            </a:pPr>
            <a:r>
              <a:rPr lang="en-US" sz="1800" b="1" dirty="0">
                <a:latin typeface="Courier New" pitchFamily="49" charset="0"/>
              </a:rPr>
              <a:t>  a[</a:t>
            </a:r>
            <a:r>
              <a:rPr lang="en-US" sz="1800" b="1" dirty="0" err="1">
                <a:latin typeface="Courier New" pitchFamily="49" charset="0"/>
              </a:rPr>
              <a:t>i</a:t>
            </a:r>
            <a:r>
              <a:rPr lang="en-US" sz="1800" b="1" dirty="0">
                <a:latin typeface="Courier New" pitchFamily="49" charset="0"/>
              </a:rPr>
              <a:t>] += a[i+1];</a:t>
            </a:r>
          </a:p>
          <a:p>
            <a:pPr lvl="1" eaLnBrk="1" hangingPunct="1">
              <a:defRPr/>
            </a:pPr>
            <a:endParaRPr lang="en-US" dirty="0"/>
          </a:p>
          <a:p>
            <a:pPr lvl="1" eaLnBrk="1" hangingPunct="1">
              <a:defRPr/>
            </a:pPr>
            <a:endParaRPr lang="en-US" dirty="0"/>
          </a:p>
          <a:p>
            <a:pPr lvl="1" eaLnBrk="1" hangingPunct="1">
              <a:defRPr/>
            </a:pPr>
            <a:r>
              <a:rPr lang="en-US" dirty="0"/>
              <a:t>Can be very subtle</a:t>
            </a:r>
          </a:p>
          <a:p>
            <a:pPr lvl="2">
              <a:buNone/>
              <a:defRPr/>
            </a:pPr>
            <a:r>
              <a:rPr lang="en-US" sz="1800" b="1" dirty="0">
                <a:latin typeface="Courier New" pitchFamily="49" charset="0"/>
              </a:rPr>
              <a:t>#define DELTA </a:t>
            </a:r>
            <a:r>
              <a:rPr lang="en-US" sz="1800" b="1" dirty="0" err="1">
                <a:latin typeface="Courier New" pitchFamily="49" charset="0"/>
              </a:rPr>
              <a:t>sizeof</a:t>
            </a:r>
            <a:r>
              <a:rPr lang="en-US" sz="1800" b="1" dirty="0">
                <a:latin typeface="Courier New" pitchFamily="49" charset="0"/>
              </a:rPr>
              <a:t>(</a:t>
            </a:r>
            <a:r>
              <a:rPr lang="en-US" sz="1800" b="1" dirty="0" err="1">
                <a:latin typeface="Courier New" pitchFamily="49" charset="0"/>
              </a:rPr>
              <a:t>int</a:t>
            </a:r>
            <a:r>
              <a:rPr lang="en-US" sz="1800" b="1" dirty="0">
                <a:latin typeface="Courier New" pitchFamily="49" charset="0"/>
              </a:rPr>
              <a:t>)</a:t>
            </a:r>
          </a:p>
          <a:p>
            <a:pPr lvl="2">
              <a:buNone/>
              <a:defRPr/>
            </a:pP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i</a:t>
            </a:r>
            <a:r>
              <a:rPr lang="en-US" sz="1800" b="1" dirty="0">
                <a:latin typeface="Courier New" pitchFamily="49" charset="0"/>
              </a:rPr>
              <a:t>;</a:t>
            </a:r>
          </a:p>
          <a:p>
            <a:pPr lvl="2">
              <a:buNone/>
              <a:defRPr/>
            </a:pPr>
            <a:r>
              <a:rPr lang="en-US" sz="1800" b="1" dirty="0">
                <a:latin typeface="Courier New" pitchFamily="49" charset="0"/>
              </a:rPr>
              <a:t>for (</a:t>
            </a:r>
            <a:r>
              <a:rPr lang="en-US" sz="1800" b="1" dirty="0" err="1">
                <a:latin typeface="Courier New" pitchFamily="49" charset="0"/>
              </a:rPr>
              <a:t>i</a:t>
            </a:r>
            <a:r>
              <a:rPr lang="en-US" sz="1800" b="1" dirty="0">
                <a:latin typeface="Courier New" pitchFamily="49" charset="0"/>
              </a:rPr>
              <a:t> = CNT; </a:t>
            </a:r>
            <a:r>
              <a:rPr lang="en-US" sz="1800" b="1" dirty="0" err="1">
                <a:latin typeface="Courier New" pitchFamily="49" charset="0"/>
              </a:rPr>
              <a:t>i</a:t>
            </a:r>
            <a:r>
              <a:rPr lang="en-US" sz="1800" b="1" dirty="0">
                <a:latin typeface="Courier New" pitchFamily="49" charset="0"/>
              </a:rPr>
              <a:t>-DELTA &gt;= 0; </a:t>
            </a:r>
            <a:r>
              <a:rPr lang="en-US" sz="1800" b="1" dirty="0" err="1">
                <a:latin typeface="Courier New" pitchFamily="49" charset="0"/>
              </a:rPr>
              <a:t>i</a:t>
            </a:r>
            <a:r>
              <a:rPr lang="en-US" sz="1800" b="1" dirty="0">
                <a:latin typeface="Courier New" pitchFamily="49" charset="0"/>
              </a:rPr>
              <a:t>-= DELTA)</a:t>
            </a:r>
          </a:p>
          <a:p>
            <a:pPr lvl="2">
              <a:buNone/>
              <a:defRPr/>
            </a:pPr>
            <a:r>
              <a:rPr lang="en-US" sz="1800" b="1" dirty="0">
                <a:latin typeface="Courier New" pitchFamily="49" charset="0"/>
              </a:rPr>
              <a:t>  . . .</a:t>
            </a:r>
          </a:p>
        </p:txBody>
      </p:sp>
    </p:spTree>
    <p:extLst>
      <p:ext uri="{BB962C8B-B14F-4D97-AF65-F5344CB8AC3E}">
        <p14:creationId xmlns:p14="http://schemas.microsoft.com/office/powerpoint/2010/main" val="19903935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0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0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62000" y="3505200"/>
            <a:ext cx="6019800" cy="91440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Narrow" pitchFamily="34" charset="0"/>
            </a:endParaRPr>
          </a:p>
        </p:txBody>
      </p:sp>
      <p:sp>
        <p:nvSpPr>
          <p:cNvPr id="2" name="Title 1"/>
          <p:cNvSpPr>
            <a:spLocks noGrp="1"/>
          </p:cNvSpPr>
          <p:nvPr>
            <p:ph type="title"/>
          </p:nvPr>
        </p:nvSpPr>
        <p:spPr>
          <a:xfrm>
            <a:off x="381000" y="685800"/>
            <a:ext cx="8177382" cy="762000"/>
          </a:xfrm>
        </p:spPr>
        <p:txBody>
          <a:bodyPr/>
          <a:lstStyle/>
          <a:p>
            <a:pPr marL="0" indent="0"/>
            <a:r>
              <a:rPr lang="en-US" dirty="0"/>
              <a:t>Summary</a:t>
            </a:r>
            <a:br>
              <a:rPr lang="en-US" dirty="0"/>
            </a:br>
            <a:r>
              <a:rPr lang="en-US" dirty="0"/>
              <a:t>Casting Signed ↔ Unsigned: Basic Rules</a:t>
            </a:r>
          </a:p>
        </p:txBody>
      </p:sp>
      <p:sp>
        <p:nvSpPr>
          <p:cNvPr id="3" name="Content Placeholder 2"/>
          <p:cNvSpPr>
            <a:spLocks noGrp="1"/>
          </p:cNvSpPr>
          <p:nvPr>
            <p:ph idx="1"/>
          </p:nvPr>
        </p:nvSpPr>
        <p:spPr>
          <a:xfrm>
            <a:off x="396875" y="1809750"/>
            <a:ext cx="7896225" cy="4972050"/>
          </a:xfrm>
        </p:spPr>
        <p:txBody>
          <a:bodyPr/>
          <a:lstStyle/>
          <a:p>
            <a:r>
              <a:rPr lang="en-US" dirty="0"/>
              <a:t>Bit pattern is maintained</a:t>
            </a:r>
          </a:p>
          <a:p>
            <a:r>
              <a:rPr lang="en-US" dirty="0"/>
              <a:t>But reinterpreted</a:t>
            </a:r>
          </a:p>
          <a:p>
            <a:r>
              <a:rPr lang="en-US" dirty="0"/>
              <a:t>Can have unexpected effects: adding or subtracting 2</a:t>
            </a:r>
            <a:r>
              <a:rPr lang="en-US" baseline="30000" dirty="0"/>
              <a:t>w</a:t>
            </a:r>
          </a:p>
          <a:p>
            <a:endParaRPr lang="en-US" dirty="0"/>
          </a:p>
          <a:p>
            <a:r>
              <a:rPr lang="en-US" dirty="0"/>
              <a:t>Expression containing signed and unsigned </a:t>
            </a:r>
            <a:r>
              <a:rPr lang="en-US" dirty="0" err="1"/>
              <a:t>int</a:t>
            </a:r>
            <a:endParaRPr lang="en-US" dirty="0"/>
          </a:p>
          <a:p>
            <a:pPr lvl="1"/>
            <a:r>
              <a:rPr lang="en-US" dirty="0" err="1">
                <a:latin typeface="Courier New"/>
                <a:cs typeface="Courier New"/>
              </a:rPr>
              <a:t>int</a:t>
            </a:r>
            <a:r>
              <a:rPr lang="en-US" dirty="0"/>
              <a:t> is cast to </a:t>
            </a:r>
            <a:r>
              <a:rPr lang="en-US" dirty="0">
                <a:latin typeface="Courier New"/>
                <a:cs typeface="Courier New"/>
              </a:rPr>
              <a:t>unsigned</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Logistics</a:t>
            </a:r>
          </a:p>
        </p:txBody>
      </p:sp>
      <p:sp>
        <p:nvSpPr>
          <p:cNvPr id="50180" name="Rectangle 4"/>
          <p:cNvSpPr>
            <a:spLocks noGrp="1" noChangeArrowheads="1"/>
          </p:cNvSpPr>
          <p:nvPr>
            <p:ph type="body" idx="1"/>
          </p:nvPr>
        </p:nvSpPr>
        <p:spPr>
          <a:ln/>
        </p:spPr>
        <p:txBody>
          <a:bodyPr/>
          <a:lstStyle/>
          <a:p>
            <a:pPr marL="292100"/>
            <a:r>
              <a:rPr lang="en-US" dirty="0"/>
              <a:t>Waitlist</a:t>
            </a:r>
          </a:p>
          <a:p>
            <a:pPr marL="692150" lvl="1"/>
            <a:r>
              <a:rPr lang="en-US" dirty="0"/>
              <a:t>15-213: Mary </a:t>
            </a:r>
            <a:r>
              <a:rPr lang="en-US" dirty="0" err="1"/>
              <a:t>Widom</a:t>
            </a:r>
            <a:r>
              <a:rPr lang="en-US" dirty="0"/>
              <a:t> (</a:t>
            </a:r>
            <a:r>
              <a:rPr lang="en-US" b="0" dirty="0">
                <a:solidFill>
                  <a:srgbClr val="FF0000"/>
                </a:solidFill>
                <a:hlinkClick r:id="rId3"/>
              </a:rPr>
              <a:t>marwidom@cs.cmu.edu</a:t>
            </a:r>
            <a:r>
              <a:rPr lang="en-US" dirty="0"/>
              <a:t>)</a:t>
            </a:r>
          </a:p>
          <a:p>
            <a:pPr marL="692150" lvl="1"/>
            <a:r>
              <a:rPr lang="en-US" dirty="0"/>
              <a:t>18-213, 18-613: ECE Academic services</a:t>
            </a:r>
          </a:p>
          <a:p>
            <a:pPr marL="806450" lvl="2" indent="0">
              <a:buNone/>
            </a:pPr>
            <a:r>
              <a:rPr lang="en-US" sz="2400" u="sng" dirty="0" err="1">
                <a:solidFill>
                  <a:srgbClr val="FF0000"/>
                </a:solidFill>
              </a:rPr>
              <a:t>ece-asc@andrew.cmu.edu</a:t>
            </a:r>
            <a:endParaRPr lang="en-US" sz="2400" u="sng" dirty="0">
              <a:solidFill>
                <a:srgbClr val="FF0000"/>
              </a:solidFill>
            </a:endParaRPr>
          </a:p>
          <a:p>
            <a:pPr marL="692150" lvl="1"/>
            <a:r>
              <a:rPr lang="en-US" dirty="0"/>
              <a:t>15-513: Mary </a:t>
            </a:r>
            <a:r>
              <a:rPr lang="en-US" dirty="0" err="1"/>
              <a:t>Widom</a:t>
            </a:r>
            <a:r>
              <a:rPr lang="en-US" dirty="0"/>
              <a:t> (</a:t>
            </a:r>
            <a:r>
              <a:rPr lang="en-US" b="0" u="sng" dirty="0">
                <a:solidFill>
                  <a:srgbClr val="FF0000"/>
                </a:solidFill>
                <a:hlinkClick r:id="rId4"/>
              </a:rPr>
              <a:t>marwidom@cs.cmu.edu</a:t>
            </a:r>
            <a:r>
              <a:rPr lang="en-US" dirty="0"/>
              <a:t>)</a:t>
            </a:r>
          </a:p>
          <a:p>
            <a:pPr marL="692150" lvl="1"/>
            <a:r>
              <a:rPr lang="en-US" dirty="0"/>
              <a:t>14-513: INI Enrollment (</a:t>
            </a:r>
            <a:r>
              <a:rPr lang="en-US" dirty="0" err="1"/>
              <a:t>ini-enrollment@andrew.cmu.edu</a:t>
            </a:r>
            <a:r>
              <a:rPr lang="en-US" dirty="0"/>
              <a:t>)</a:t>
            </a:r>
          </a:p>
          <a:p>
            <a:pPr marL="692150" lvl="1"/>
            <a:r>
              <a:rPr lang="en-US" dirty="0"/>
              <a:t>Please don’t contact the instructors with waitlist questions.</a:t>
            </a:r>
          </a:p>
          <a:p>
            <a:pPr marL="292100"/>
            <a:r>
              <a:rPr lang="en-US" dirty="0" err="1"/>
              <a:t>Autolab</a:t>
            </a:r>
            <a:r>
              <a:rPr lang="en-US" dirty="0"/>
              <a:t> Accounts</a:t>
            </a:r>
          </a:p>
          <a:p>
            <a:pPr marL="692150" lvl="1"/>
            <a:r>
              <a:rPr lang="en-US" dirty="0"/>
              <a:t>Check whether you have one</a:t>
            </a:r>
          </a:p>
          <a:p>
            <a:pPr marL="38100" indent="0">
              <a:buNone/>
            </a:pPr>
            <a:endParaRPr lang="en-US" dirty="0"/>
          </a:p>
        </p:txBody>
      </p:sp>
    </p:spTree>
    <p:extLst>
      <p:ext uri="{BB962C8B-B14F-4D97-AF65-F5344CB8AC3E}">
        <p14:creationId xmlns:p14="http://schemas.microsoft.com/office/powerpoint/2010/main" val="605752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Representing information as bits</a:t>
            </a:r>
          </a:p>
          <a:p>
            <a:r>
              <a:rPr lang="en-US" dirty="0">
                <a:solidFill>
                  <a:srgbClr val="A6A6A6"/>
                </a:solidFill>
              </a:rPr>
              <a:t>Bit-level manipulations</a:t>
            </a:r>
          </a:p>
          <a:p>
            <a:r>
              <a:rPr lang="en-US" dirty="0"/>
              <a:t>Integers</a:t>
            </a:r>
          </a:p>
          <a:p>
            <a:pPr lvl="1"/>
            <a:r>
              <a:rPr lang="en-US" dirty="0">
                <a:solidFill>
                  <a:schemeClr val="bg1">
                    <a:lumMod val="65000"/>
                  </a:schemeClr>
                </a:solidFill>
              </a:rPr>
              <a:t>Representation: unsigned and signed</a:t>
            </a:r>
          </a:p>
          <a:p>
            <a:pPr lvl="1"/>
            <a:r>
              <a:rPr lang="en-US" dirty="0">
                <a:solidFill>
                  <a:srgbClr val="A6A6A6"/>
                </a:solidFill>
              </a:rPr>
              <a:t>Conversion, casting</a:t>
            </a:r>
          </a:p>
          <a:p>
            <a:pPr lvl="1"/>
            <a:r>
              <a:rPr lang="en-US" b="1" dirty="0"/>
              <a:t>Expanding, truncating</a:t>
            </a:r>
          </a:p>
          <a:p>
            <a:pPr lvl="1"/>
            <a:r>
              <a:rPr lang="en-US" dirty="0">
                <a:solidFill>
                  <a:srgbClr val="A6A6A6"/>
                </a:solidFill>
              </a:rPr>
              <a:t>Addition, negation, multiplication, shifting</a:t>
            </a:r>
          </a:p>
          <a:p>
            <a:pPr lvl="1"/>
            <a:r>
              <a:rPr lang="en-US" dirty="0">
                <a:solidFill>
                  <a:srgbClr val="A6A6A6"/>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533400"/>
            <a:ext cx="6110288" cy="555625"/>
          </a:xfrm>
        </p:spPr>
        <p:txBody>
          <a:bodyPr/>
          <a:lstStyle/>
          <a:p>
            <a:pPr eaLnBrk="1" hangingPunct="1">
              <a:defRPr/>
            </a:pPr>
            <a:r>
              <a:rPr lang="en-US"/>
              <a:t>Sign Extension</a:t>
            </a:r>
          </a:p>
        </p:txBody>
      </p:sp>
      <p:sp>
        <p:nvSpPr>
          <p:cNvPr id="125955" name="Rectangle 3"/>
          <p:cNvSpPr>
            <a:spLocks noGrp="1" noChangeArrowheads="1"/>
          </p:cNvSpPr>
          <p:nvPr>
            <p:ph type="body" idx="1"/>
          </p:nvPr>
        </p:nvSpPr>
        <p:spPr>
          <a:xfrm>
            <a:off x="303213" y="1220788"/>
            <a:ext cx="8294687" cy="5224462"/>
          </a:xfrm>
        </p:spPr>
        <p:txBody>
          <a:bodyPr lIns="90487" tIns="44450" rIns="90487" bIns="44450"/>
          <a:lstStyle/>
          <a:p>
            <a:pPr eaLnBrk="1" hangingPunct="1">
              <a:defRPr/>
            </a:pPr>
            <a:r>
              <a:rPr lang="en-US"/>
              <a:t>Task:</a:t>
            </a:r>
          </a:p>
          <a:p>
            <a:pPr lvl="1" eaLnBrk="1" hangingPunct="1">
              <a:defRPr/>
            </a:pPr>
            <a:r>
              <a:rPr lang="en-US"/>
              <a:t>Given </a:t>
            </a:r>
            <a:r>
              <a:rPr lang="en-US" i="1"/>
              <a:t>w</a:t>
            </a:r>
            <a:r>
              <a:rPr lang="en-US"/>
              <a:t>-bit signed integer </a:t>
            </a:r>
            <a:r>
              <a:rPr lang="en-US" i="1"/>
              <a:t>x</a:t>
            </a:r>
            <a:endParaRPr lang="en-US"/>
          </a:p>
          <a:p>
            <a:pPr lvl="1" eaLnBrk="1" hangingPunct="1">
              <a:defRPr/>
            </a:pPr>
            <a:r>
              <a:rPr lang="en-US"/>
              <a:t>Convert it to </a:t>
            </a:r>
            <a:r>
              <a:rPr lang="en-US" i="1"/>
              <a:t>w</a:t>
            </a:r>
            <a:r>
              <a:rPr lang="en-US"/>
              <a:t>+</a:t>
            </a:r>
            <a:r>
              <a:rPr lang="en-US" i="1"/>
              <a:t>k</a:t>
            </a:r>
            <a:r>
              <a:rPr lang="en-US"/>
              <a:t>-bit integer with same value</a:t>
            </a:r>
          </a:p>
          <a:p>
            <a:pPr eaLnBrk="1" hangingPunct="1">
              <a:defRPr/>
            </a:pPr>
            <a:r>
              <a:rPr lang="en-US"/>
              <a:t>Rule:</a:t>
            </a:r>
          </a:p>
          <a:p>
            <a:pPr lvl="1" eaLnBrk="1" hangingPunct="1">
              <a:defRPr/>
            </a:pPr>
            <a:r>
              <a:rPr lang="en-US"/>
              <a:t>Make </a:t>
            </a:r>
            <a:r>
              <a:rPr lang="en-US" i="1"/>
              <a:t>k</a:t>
            </a:r>
            <a:r>
              <a:rPr lang="en-US"/>
              <a:t> copies of sign bit:</a:t>
            </a:r>
          </a:p>
          <a:p>
            <a:pPr lvl="1" eaLnBrk="1" hangingPunct="1">
              <a:defRPr/>
            </a:pPr>
            <a:r>
              <a:rPr lang="en-US" b="0" i="1"/>
              <a:t>X</a:t>
            </a:r>
            <a:r>
              <a:rPr lang="en-US"/>
              <a:t> </a:t>
            </a:r>
            <a:r>
              <a:rPr lang="en-US">
                <a:latin typeface="Symbol" pitchFamily="18" charset="2"/>
              </a:rPr>
              <a:t></a:t>
            </a:r>
            <a:r>
              <a:rPr lang="en-US"/>
              <a:t> =  </a:t>
            </a:r>
            <a:r>
              <a:rPr lang="en-US" b="0" i="1"/>
              <a:t>x</a:t>
            </a:r>
            <a:r>
              <a:rPr lang="en-US" b="0" i="1" baseline="-25000"/>
              <a:t>w</a:t>
            </a:r>
            <a:r>
              <a:rPr lang="en-US" b="0" baseline="-25000"/>
              <a:t>–1 </a:t>
            </a:r>
            <a:r>
              <a:rPr lang="en-US"/>
              <a:t>,…, </a:t>
            </a:r>
            <a:r>
              <a:rPr lang="en-US" b="0" i="1"/>
              <a:t>x</a:t>
            </a:r>
            <a:r>
              <a:rPr lang="en-US" b="0" i="1" baseline="-25000"/>
              <a:t>w</a:t>
            </a:r>
            <a:r>
              <a:rPr lang="en-US" b="0" baseline="-25000"/>
              <a:t>–1 </a:t>
            </a:r>
            <a:r>
              <a:rPr lang="en-US"/>
              <a:t>, </a:t>
            </a:r>
            <a:r>
              <a:rPr lang="en-US" b="0" i="1"/>
              <a:t>x</a:t>
            </a:r>
            <a:r>
              <a:rPr lang="en-US" b="0" i="1" baseline="-25000"/>
              <a:t>w</a:t>
            </a:r>
            <a:r>
              <a:rPr lang="en-US" b="0" baseline="-25000"/>
              <a:t>–1 </a:t>
            </a:r>
            <a:r>
              <a:rPr lang="en-US"/>
              <a:t>, </a:t>
            </a:r>
            <a:r>
              <a:rPr lang="en-US" b="0" i="1"/>
              <a:t>x</a:t>
            </a:r>
            <a:r>
              <a:rPr lang="en-US" b="0" i="1" baseline="-25000"/>
              <a:t>w</a:t>
            </a:r>
            <a:r>
              <a:rPr lang="en-US" b="0" baseline="-25000"/>
              <a:t>–2 </a:t>
            </a:r>
            <a:r>
              <a:rPr lang="en-US"/>
              <a:t>,…, </a:t>
            </a:r>
            <a:r>
              <a:rPr lang="en-US" b="0" i="1"/>
              <a:t>x</a:t>
            </a:r>
            <a:r>
              <a:rPr lang="en-US" b="0" baseline="-25000"/>
              <a:t>0</a:t>
            </a:r>
          </a:p>
          <a:p>
            <a:pPr eaLnBrk="1" hangingPunct="1">
              <a:defRPr/>
            </a:pPr>
            <a:endParaRPr lang="en-US"/>
          </a:p>
        </p:txBody>
      </p:sp>
      <p:sp>
        <p:nvSpPr>
          <p:cNvPr id="28676" name="Freeform 4"/>
          <p:cNvSpPr>
            <a:spLocks/>
          </p:cNvSpPr>
          <p:nvPr/>
        </p:nvSpPr>
        <p:spPr bwMode="auto">
          <a:xfrm>
            <a:off x="1752600" y="3733800"/>
            <a:ext cx="1296988"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a:p>
        </p:txBody>
      </p:sp>
      <p:sp>
        <p:nvSpPr>
          <p:cNvPr id="28677" name="Rectangle 5"/>
          <p:cNvSpPr>
            <a:spLocks noChangeArrowheads="1"/>
          </p:cNvSpPr>
          <p:nvPr/>
        </p:nvSpPr>
        <p:spPr bwMode="auto">
          <a:xfrm>
            <a:off x="1447800" y="3962400"/>
            <a:ext cx="1529841" cy="335989"/>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p>
        </p:txBody>
      </p:sp>
      <p:grpSp>
        <p:nvGrpSpPr>
          <p:cNvPr id="2" name="Group 6"/>
          <p:cNvGrpSpPr>
            <a:grpSpLocks/>
          </p:cNvGrpSpPr>
          <p:nvPr/>
        </p:nvGrpSpPr>
        <p:grpSpPr bwMode="auto">
          <a:xfrm>
            <a:off x="1905000" y="3876675"/>
            <a:ext cx="5181600" cy="2924174"/>
            <a:chOff x="1392" y="2097"/>
            <a:chExt cx="3264" cy="1842"/>
          </a:xfrm>
        </p:grpSpPr>
        <p:grpSp>
          <p:nvGrpSpPr>
            <p:cNvPr id="3" name="Group 7"/>
            <p:cNvGrpSpPr>
              <a:grpSpLocks/>
            </p:cNvGrpSpPr>
            <p:nvPr/>
          </p:nvGrpSpPr>
          <p:grpSpPr bwMode="auto">
            <a:xfrm>
              <a:off x="1392" y="2352"/>
              <a:ext cx="3264" cy="1248"/>
              <a:chOff x="1392" y="2352"/>
              <a:chExt cx="3264" cy="1248"/>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endParaRPr lang="en-US" b="0">
                  <a:latin typeface="Symbol" pitchFamily="18" charset="2"/>
                </a:endParaRPr>
              </a:p>
            </p:txBody>
          </p:sp>
          <p:sp>
            <p:nvSpPr>
              <p:cNvPr id="28688" name="Rectangle 17"/>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r>
                  <a:rPr lang="en-US" b="0">
                    <a:latin typeface="Symbol"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097"/>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Sign Extension: Simple Example</a:t>
            </a:r>
          </a:p>
        </p:txBody>
      </p:sp>
      <p:sp>
        <p:nvSpPr>
          <p:cNvPr id="2" name="TextBox 1"/>
          <p:cNvSpPr txBox="1"/>
          <p:nvPr/>
        </p:nvSpPr>
        <p:spPr>
          <a:xfrm>
            <a:off x="76200" y="309371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extLst>
              <p:ext uri="{D42A27DB-BD31-4B8C-83A1-F6EECF244321}">
                <p14:modId xmlns:p14="http://schemas.microsoft.com/office/powerpoint/2010/main" val="247075178"/>
              </p:ext>
            </p:extLst>
          </p:nvPr>
        </p:nvGraphicFramePr>
        <p:xfrm>
          <a:off x="150374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9" name="TextBox 8"/>
          <p:cNvSpPr txBox="1"/>
          <p:nvPr/>
        </p:nvSpPr>
        <p:spPr>
          <a:xfrm>
            <a:off x="76200" y="478149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2" name="Table 11"/>
          <p:cNvGraphicFramePr>
            <a:graphicFrameLocks noGrp="1"/>
          </p:cNvGraphicFramePr>
          <p:nvPr>
            <p:extLst>
              <p:ext uri="{D42A27DB-BD31-4B8C-83A1-F6EECF244321}">
                <p14:modId xmlns:p14="http://schemas.microsoft.com/office/powerpoint/2010/main" val="4151768854"/>
              </p:ext>
            </p:extLst>
          </p:nvPr>
        </p:nvGraphicFramePr>
        <p:xfrm>
          <a:off x="91440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3" name="TextBox 12"/>
          <p:cNvSpPr txBox="1"/>
          <p:nvPr/>
        </p:nvSpPr>
        <p:spPr>
          <a:xfrm>
            <a:off x="4719320" y="309371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14" name="Table 13"/>
          <p:cNvGraphicFramePr>
            <a:graphicFrameLocks noGrp="1"/>
          </p:cNvGraphicFramePr>
          <p:nvPr>
            <p:extLst>
              <p:ext uri="{D42A27DB-BD31-4B8C-83A1-F6EECF244321}">
                <p14:modId xmlns:p14="http://schemas.microsoft.com/office/powerpoint/2010/main" val="871807814"/>
              </p:ext>
            </p:extLst>
          </p:nvPr>
        </p:nvGraphicFramePr>
        <p:xfrm>
          <a:off x="6146869" y="271271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97795336"/>
              </p:ext>
            </p:extLst>
          </p:nvPr>
        </p:nvGraphicFramePr>
        <p:xfrm>
          <a:off x="5582920" y="4400490"/>
          <a:ext cx="3505200" cy="76708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420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4200">
                  <a:extLst>
                    <a:ext uri="{9D8B030D-6E8A-4147-A177-3AD203B41FA5}">
                      <a16:colId xmlns:a16="http://schemas.microsoft.com/office/drawing/2014/main" val="20005"/>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-32</a:t>
                      </a:r>
                    </a:p>
                  </a:txBody>
                  <a:tcPr>
                    <a:solidFill>
                      <a:schemeClr val="bg1">
                        <a:lumMod val="95000"/>
                      </a:schemeClr>
                    </a:solidFill>
                  </a:tcPr>
                </a:tc>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4719320" y="4781490"/>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cxnSp>
        <p:nvCxnSpPr>
          <p:cNvPr id="5" name="Straight Connector 4"/>
          <p:cNvCxnSpPr/>
          <p:nvPr/>
        </p:nvCxnSpPr>
        <p:spPr bwMode="auto">
          <a:xfrm>
            <a:off x="4572000" y="1752600"/>
            <a:ext cx="0" cy="4572000"/>
          </a:xfrm>
          <a:prstGeom prst="line">
            <a:avLst/>
          </a:prstGeom>
          <a:noFill/>
          <a:ln w="25400" cap="flat" cmpd="sng" algn="ctr">
            <a:solidFill>
              <a:schemeClr val="bg2">
                <a:lumMod val="75000"/>
              </a:schemeClr>
            </a:solidFill>
            <a:prstDash val="solid"/>
            <a:round/>
            <a:headEnd type="none" w="med" len="med"/>
            <a:tailEnd type="none" w="med" len="med"/>
          </a:ln>
          <a:effectLst/>
        </p:spPr>
      </p:cxnSp>
      <p:cxnSp>
        <p:nvCxnSpPr>
          <p:cNvPr id="17" name="Straight Arrow Connector 16"/>
          <p:cNvCxnSpPr/>
          <p:nvPr/>
        </p:nvCxnSpPr>
        <p:spPr bwMode="auto">
          <a:xfrm>
            <a:off x="17881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1" name="Straight Arrow Connector 20"/>
          <p:cNvCxnSpPr/>
          <p:nvPr/>
        </p:nvCxnSpPr>
        <p:spPr bwMode="auto">
          <a:xfrm flipH="1">
            <a:off x="12192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6" name="Straight Arrow Connector 25"/>
          <p:cNvCxnSpPr/>
          <p:nvPr/>
        </p:nvCxnSpPr>
        <p:spPr bwMode="auto">
          <a:xfrm>
            <a:off x="6461760" y="3373120"/>
            <a:ext cx="0" cy="1524000"/>
          </a:xfrm>
          <a:prstGeom prst="straightConnector1">
            <a:avLst/>
          </a:prstGeom>
          <a:noFill/>
          <a:ln w="25400" cap="flat" cmpd="sng" algn="ctr">
            <a:solidFill>
              <a:srgbClr val="CC0000"/>
            </a:solidFill>
            <a:prstDash val="solid"/>
            <a:round/>
            <a:headEnd type="none" w="med" len="med"/>
            <a:tailEnd type="arrow"/>
          </a:ln>
          <a:effectLst/>
        </p:spPr>
      </p:cxnSp>
      <p:cxnSp>
        <p:nvCxnSpPr>
          <p:cNvPr id="27" name="Straight Arrow Connector 26"/>
          <p:cNvCxnSpPr/>
          <p:nvPr/>
        </p:nvCxnSpPr>
        <p:spPr bwMode="auto">
          <a:xfrm flipH="1">
            <a:off x="5892800" y="3352800"/>
            <a:ext cx="533400" cy="1524000"/>
          </a:xfrm>
          <a:prstGeom prst="straightConnector1">
            <a:avLst/>
          </a:prstGeom>
          <a:noFill/>
          <a:ln w="25400" cap="flat" cmpd="sng" algn="ctr">
            <a:solidFill>
              <a:srgbClr val="CC0000"/>
            </a:solidFill>
            <a:prstDash val="solid"/>
            <a:round/>
            <a:headEnd type="none" w="med" len="med"/>
            <a:tailEnd type="arrow"/>
          </a:ln>
          <a:effectLst/>
        </p:spPr>
      </p:cxnSp>
      <p:sp>
        <p:nvSpPr>
          <p:cNvPr id="25" name="TextBox 24"/>
          <p:cNvSpPr txBox="1"/>
          <p:nvPr/>
        </p:nvSpPr>
        <p:spPr>
          <a:xfrm>
            <a:off x="1219200" y="1600200"/>
            <a:ext cx="2267159" cy="461665"/>
          </a:xfrm>
          <a:prstGeom prst="rect">
            <a:avLst/>
          </a:prstGeom>
          <a:noFill/>
        </p:spPr>
        <p:txBody>
          <a:bodyPr wrap="none" rtlCol="0">
            <a:spAutoFit/>
          </a:bodyPr>
          <a:lstStyle/>
          <a:p>
            <a:r>
              <a:rPr lang="en-US" dirty="0">
                <a:solidFill>
                  <a:schemeClr val="bg2">
                    <a:lumMod val="75000"/>
                  </a:schemeClr>
                </a:solidFill>
                <a:latin typeface="Calibri" pitchFamily="34" charset="0"/>
              </a:rPr>
              <a:t>Positive number</a:t>
            </a:r>
          </a:p>
        </p:txBody>
      </p:sp>
      <p:sp>
        <p:nvSpPr>
          <p:cNvPr id="29" name="TextBox 28"/>
          <p:cNvSpPr txBox="1"/>
          <p:nvPr/>
        </p:nvSpPr>
        <p:spPr>
          <a:xfrm>
            <a:off x="5918200" y="1600200"/>
            <a:ext cx="2392193" cy="461665"/>
          </a:xfrm>
          <a:prstGeom prst="rect">
            <a:avLst/>
          </a:prstGeom>
          <a:noFill/>
        </p:spPr>
        <p:txBody>
          <a:bodyPr wrap="none" rtlCol="0">
            <a:spAutoFit/>
          </a:bodyPr>
          <a:lstStyle/>
          <a:p>
            <a:r>
              <a:rPr lang="en-US" dirty="0">
                <a:solidFill>
                  <a:schemeClr val="bg2">
                    <a:lumMod val="75000"/>
                  </a:schemeClr>
                </a:solidFill>
                <a:latin typeface="Calibri" pitchFamily="34" charset="0"/>
              </a:rPr>
              <a:t>Negative number</a:t>
            </a:r>
          </a:p>
        </p:txBody>
      </p:sp>
    </p:spTree>
    <p:extLst>
      <p:ext uri="{BB962C8B-B14F-4D97-AF65-F5344CB8AC3E}">
        <p14:creationId xmlns:p14="http://schemas.microsoft.com/office/powerpoint/2010/main" val="460219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04800" y="323850"/>
            <a:ext cx="7005638" cy="573088"/>
          </a:xfrm>
        </p:spPr>
        <p:txBody>
          <a:bodyPr/>
          <a:lstStyle/>
          <a:p>
            <a:pPr eaLnBrk="1" hangingPunct="1">
              <a:defRPr/>
            </a:pPr>
            <a:r>
              <a:rPr lang="en-US" dirty="0"/>
              <a:t>Larger Sign Extension Example</a:t>
            </a:r>
          </a:p>
        </p:txBody>
      </p:sp>
      <p:sp>
        <p:nvSpPr>
          <p:cNvPr id="29699" name="Rectangle 3"/>
          <p:cNvSpPr>
            <a:spLocks noGrp="1" noChangeArrowheads="1"/>
          </p:cNvSpPr>
          <p:nvPr>
            <p:ph type="body" idx="1"/>
          </p:nvPr>
        </p:nvSpPr>
        <p:spPr>
          <a:xfrm>
            <a:off x="290513" y="4803775"/>
            <a:ext cx="8307387" cy="1641475"/>
          </a:xfrm>
        </p:spPr>
        <p:txBody>
          <a:bodyPr/>
          <a:lstStyle/>
          <a:p>
            <a:r>
              <a:rPr lang="en-US" dirty="0"/>
              <a:t>Converting from smaller to larger integer data type</a:t>
            </a:r>
          </a:p>
          <a:p>
            <a:r>
              <a:rPr lang="en-US" dirty="0"/>
              <a:t>C automatically performs sign extension</a:t>
            </a:r>
          </a:p>
        </p:txBody>
      </p:sp>
      <p:sp>
        <p:nvSpPr>
          <p:cNvPr id="29700" name="Text Box 4"/>
          <p:cNvSpPr txBox="1">
            <a:spLocks noChangeArrowheads="1"/>
          </p:cNvSpPr>
          <p:nvPr/>
        </p:nvSpPr>
        <p:spPr bwMode="auto">
          <a:xfrm>
            <a:off x="381000" y="1284982"/>
            <a:ext cx="4191000" cy="1077218"/>
          </a:xfrm>
          <a:prstGeom prst="rect">
            <a:avLst/>
          </a:prstGeom>
          <a:solidFill>
            <a:srgbClr val="CDF1C5"/>
          </a:solidFill>
          <a:ln w="12700" cmpd="dbl">
            <a:solidFill>
              <a:schemeClr val="tx1"/>
            </a:solidFill>
            <a:miter lim="800000"/>
            <a:headEnd/>
            <a:tailEnd/>
          </a:ln>
        </p:spPr>
        <p:txBody>
          <a:bodyPr>
            <a:spAutoFit/>
          </a:bodyPr>
          <a:lstStyle/>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ix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x</a:t>
            </a:r>
            <a:r>
              <a:rPr lang="en-US" sz="1600" dirty="0">
                <a:latin typeface="Courier New" pitchFamily="49" charset="0"/>
                <a:cs typeface="Courier New" pitchFamily="49" charset="0"/>
              </a:rPr>
              <a:t>; </a:t>
            </a:r>
          </a:p>
          <a:p>
            <a:pPr>
              <a:lnSpc>
                <a:spcPct val="100000"/>
              </a:lnSpc>
            </a:pPr>
            <a:r>
              <a:rPr lang="en-US" sz="1600" dirty="0">
                <a:latin typeface="Courier New" pitchFamily="49" charset="0"/>
                <a:cs typeface="Courier New" pitchFamily="49" charset="0"/>
              </a:rPr>
              <a:t>  short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 = -15213;</a:t>
            </a:r>
          </a:p>
          <a:p>
            <a:pPr>
              <a:lnSpc>
                <a:spcPct val="10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iy</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y</a:t>
            </a:r>
            <a:r>
              <a:rPr lang="en-US" sz="1600" dirty="0">
                <a:latin typeface="Courier New" pitchFamily="49" charset="0"/>
                <a:cs typeface="Courier New" pitchFamily="49" charset="0"/>
              </a:rPr>
              <a:t>;</a:t>
            </a:r>
          </a:p>
        </p:txBody>
      </p:sp>
      <p:sp>
        <p:nvSpPr>
          <p:cNvPr id="29701" name="Rectangle 5"/>
          <p:cNvSpPr>
            <a:spLocks noChangeArrowheads="1"/>
          </p:cNvSpPr>
          <p:nvPr/>
        </p:nvSpPr>
        <p:spPr bwMode="auto">
          <a:xfrm>
            <a:off x="1109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2082800"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3738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355600" y="2844801"/>
            <a:ext cx="8431213" cy="1427163"/>
            <a:chOff x="224" y="1792"/>
            <a:chExt cx="5311" cy="899"/>
          </a:xfrm>
        </p:grpSpPr>
        <p:sp>
          <p:nvSpPr>
            <p:cNvPr id="29705" name="Rectangle 9"/>
            <p:cNvSpPr>
              <a:spLocks noChangeArrowheads="1"/>
            </p:cNvSpPr>
            <p:nvPr/>
          </p:nvSpPr>
          <p:spPr bwMode="auto">
            <a:xfrm>
              <a:off x="751" y="1808"/>
              <a:ext cx="54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Decimal</a:t>
              </a:r>
              <a:endParaRPr lang="en-US" sz="1600" dirty="0">
                <a:latin typeface="Courier New" pitchFamily="49" charset="0"/>
                <a:cs typeface="Courier New" pitchFamily="49" charset="0"/>
              </a:endParaRPr>
            </a:p>
          </p:txBody>
        </p:sp>
        <p:sp>
          <p:nvSpPr>
            <p:cNvPr id="29706" name="Rectangle 10"/>
            <p:cNvSpPr>
              <a:spLocks noChangeArrowheads="1"/>
            </p:cNvSpPr>
            <p:nvPr/>
          </p:nvSpPr>
          <p:spPr bwMode="auto">
            <a:xfrm>
              <a:off x="1711" y="1808"/>
              <a:ext cx="233"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Hex</a:t>
              </a:r>
              <a:endParaRPr lang="en-US" sz="1600" dirty="0">
                <a:latin typeface="Courier New" pitchFamily="49" charset="0"/>
                <a:cs typeface="Courier New" pitchFamily="49" charset="0"/>
              </a:endParaRPr>
            </a:p>
          </p:txBody>
        </p:sp>
        <p:sp>
          <p:nvSpPr>
            <p:cNvPr id="29707" name="Rectangle 11"/>
            <p:cNvSpPr>
              <a:spLocks noChangeArrowheads="1"/>
            </p:cNvSpPr>
            <p:nvPr/>
          </p:nvSpPr>
          <p:spPr bwMode="auto">
            <a:xfrm>
              <a:off x="3742" y="1808"/>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Binary</a:t>
              </a:r>
              <a:endParaRPr lang="en-US" sz="1600" dirty="0">
                <a:latin typeface="Courier New" pitchFamily="49" charset="0"/>
                <a:cs typeface="Courier New" pitchFamily="49"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x</a:t>
              </a:r>
              <a:endParaRPr lang="en-US" sz="1600"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3B 6D</a:t>
              </a:r>
              <a:endParaRPr lang="en-US" sz="1600"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00111011 01101101</a:t>
              </a:r>
              <a:endParaRPr lang="en-US" sz="1600"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ix</a:t>
              </a:r>
              <a:endParaRPr lang="en-US" sz="1600"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 00 3B 6D</a:t>
              </a:r>
              <a:endParaRPr lang="en-US" sz="1600"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00000000 00000000 00111011 01101101</a:t>
              </a:r>
              <a:endParaRPr lang="en-US" sz="1600"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y</a:t>
              </a:r>
              <a:endParaRPr lang="en-US" sz="1600"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C4 93</a:t>
              </a:r>
              <a:endParaRPr lang="en-US" sz="1600"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11000100 10010011</a:t>
              </a:r>
              <a:endParaRPr lang="en-US" sz="1600"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78" name="Rectangle 82"/>
            <p:cNvSpPr>
              <a:spLocks noChangeArrowheads="1"/>
            </p:cNvSpPr>
            <p:nvPr/>
          </p:nvSpPr>
          <p:spPr bwMode="auto">
            <a:xfrm>
              <a:off x="316" y="2526"/>
              <a:ext cx="156" cy="155"/>
            </a:xfrm>
            <a:prstGeom prst="rect">
              <a:avLst/>
            </a:prstGeom>
            <a:noFill/>
            <a:ln w="9525">
              <a:noFill/>
              <a:miter lim="800000"/>
              <a:headEnd/>
              <a:tailEnd/>
            </a:ln>
          </p:spPr>
          <p:txBody>
            <a:bodyPr wrap="none" lIns="0" tIns="0" rIns="0" bIns="0">
              <a:spAutoFit/>
            </a:bodyPr>
            <a:lstStyle/>
            <a:p>
              <a:pPr algn="ctr"/>
              <a:r>
                <a:rPr lang="en-US" sz="1600" dirty="0" err="1">
                  <a:solidFill>
                    <a:srgbClr val="000000"/>
                  </a:solidFill>
                  <a:latin typeface="Courier New" pitchFamily="49" charset="0"/>
                  <a:cs typeface="Courier New" pitchFamily="49" charset="0"/>
                </a:rPr>
                <a:t>iy</a:t>
              </a:r>
              <a:endParaRPr lang="en-US" sz="1600"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-15213</a:t>
              </a:r>
              <a:endParaRPr lang="en-US" sz="1600"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FF </a:t>
              </a:r>
              <a:r>
                <a:rPr lang="en-US" sz="1600" dirty="0" err="1">
                  <a:solidFill>
                    <a:srgbClr val="000000"/>
                  </a:solidFill>
                  <a:latin typeface="Courier New" pitchFamily="49" charset="0"/>
                  <a:cs typeface="Courier New" pitchFamily="49" charset="0"/>
                </a:rPr>
                <a:t>FF</a:t>
              </a:r>
              <a:r>
                <a:rPr lang="en-US" sz="1600" dirty="0">
                  <a:solidFill>
                    <a:srgbClr val="000000"/>
                  </a:solidFill>
                  <a:latin typeface="Courier New" pitchFamily="49" charset="0"/>
                  <a:cs typeface="Courier New" pitchFamily="49" charset="0"/>
                </a:rPr>
                <a:t> C4 93</a:t>
              </a:r>
              <a:endParaRPr lang="en-US" sz="1600"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ourier New" pitchFamily="49" charset="0"/>
                  <a:cs typeface="Courier New" pitchFamily="49" charset="0"/>
                </a:rPr>
                <a:t>11111111 11111111 11000100 10010011</a:t>
              </a:r>
              <a:endParaRPr lang="en-US" sz="1600"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a:latin typeface="Courier New" pitchFamily="49" charset="0"/>
                <a:cs typeface="Courier New" pitchFamily="49" charset="0"/>
              </a:endParaRPr>
            </a:p>
          </p:txBody>
        </p:sp>
      </p:gr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304800" y="533400"/>
            <a:ext cx="6110288" cy="555625"/>
          </a:xfrm>
        </p:spPr>
        <p:txBody>
          <a:bodyPr/>
          <a:lstStyle/>
          <a:p>
            <a:pPr eaLnBrk="1" hangingPunct="1">
              <a:defRPr/>
            </a:pPr>
            <a:r>
              <a:rPr lang="en-US" dirty="0"/>
              <a:t>Truncation</a:t>
            </a:r>
          </a:p>
        </p:txBody>
      </p:sp>
      <p:sp>
        <p:nvSpPr>
          <p:cNvPr id="125955" name="Rectangle 3"/>
          <p:cNvSpPr>
            <a:spLocks noGrp="1" noChangeArrowheads="1"/>
          </p:cNvSpPr>
          <p:nvPr>
            <p:ph type="body" idx="1"/>
          </p:nvPr>
        </p:nvSpPr>
        <p:spPr>
          <a:xfrm>
            <a:off x="303213" y="1220788"/>
            <a:ext cx="8294687" cy="2360612"/>
          </a:xfrm>
        </p:spPr>
        <p:txBody>
          <a:bodyPr lIns="90487" tIns="44450" rIns="90487" bIns="44450"/>
          <a:lstStyle/>
          <a:p>
            <a:pPr eaLnBrk="1" hangingPunct="1">
              <a:defRPr/>
            </a:pPr>
            <a:r>
              <a:rPr lang="en-US" dirty="0"/>
              <a:t>Task:</a:t>
            </a:r>
          </a:p>
          <a:p>
            <a:pPr lvl="1" eaLnBrk="1" hangingPunct="1">
              <a:defRPr/>
            </a:pPr>
            <a:r>
              <a:rPr lang="en-US" dirty="0"/>
              <a:t>Given </a:t>
            </a:r>
            <a:r>
              <a:rPr lang="en-US" dirty="0" err="1"/>
              <a:t>k+</a:t>
            </a:r>
            <a:r>
              <a:rPr lang="en-US" i="1" dirty="0" err="1"/>
              <a:t>w</a:t>
            </a:r>
            <a:r>
              <a:rPr lang="en-US" dirty="0" err="1"/>
              <a:t>-bit</a:t>
            </a:r>
            <a:r>
              <a:rPr lang="en-US" dirty="0"/>
              <a:t> signed or unsigned integer </a:t>
            </a:r>
            <a:r>
              <a:rPr lang="en-US" i="1" dirty="0"/>
              <a:t>X</a:t>
            </a:r>
            <a:endParaRPr lang="en-US" dirty="0"/>
          </a:p>
          <a:p>
            <a:pPr lvl="1" eaLnBrk="1" hangingPunct="1">
              <a:defRPr/>
            </a:pPr>
            <a:r>
              <a:rPr lang="en-US" dirty="0"/>
              <a:t>Convert it to </a:t>
            </a:r>
            <a:r>
              <a:rPr lang="en-US" i="1" dirty="0"/>
              <a:t>w</a:t>
            </a:r>
            <a:r>
              <a:rPr lang="en-US" dirty="0"/>
              <a:t>-bit integer X’ with same value for “small enough” X</a:t>
            </a:r>
          </a:p>
          <a:p>
            <a:pPr eaLnBrk="1" hangingPunct="1">
              <a:defRPr/>
            </a:pPr>
            <a:r>
              <a:rPr lang="en-US" dirty="0"/>
              <a:t>Rule:</a:t>
            </a:r>
          </a:p>
          <a:p>
            <a:pPr lvl="1" eaLnBrk="1" hangingPunct="1">
              <a:defRPr/>
            </a:pPr>
            <a:r>
              <a:rPr lang="en-US" dirty="0"/>
              <a:t>Drop top </a:t>
            </a:r>
            <a:r>
              <a:rPr lang="en-US" i="1" dirty="0"/>
              <a:t>k</a:t>
            </a:r>
            <a:r>
              <a:rPr lang="en-US" dirty="0"/>
              <a:t> bits:</a:t>
            </a:r>
          </a:p>
          <a:p>
            <a:pPr lvl="1" eaLnBrk="1" hangingPunct="1">
              <a:defRPr/>
            </a:pPr>
            <a:r>
              <a:rPr lang="en-US" b="0" i="1" dirty="0"/>
              <a:t>X</a:t>
            </a:r>
            <a:r>
              <a:rPr lang="en-US" dirty="0"/>
              <a:t> </a:t>
            </a:r>
            <a:r>
              <a:rPr lang="en-US" dirty="0">
                <a:latin typeface="Symbol" pitchFamily="18" charset="2"/>
              </a:rPr>
              <a:t></a:t>
            </a:r>
            <a:r>
              <a:rPr lang="en-US" dirty="0"/>
              <a:t> =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–2 </a:t>
            </a:r>
            <a:r>
              <a:rPr lang="en-US" dirty="0"/>
              <a:t>,…, </a:t>
            </a:r>
            <a:r>
              <a:rPr lang="en-US" b="0" i="1" dirty="0"/>
              <a:t>x</a:t>
            </a:r>
            <a:r>
              <a:rPr lang="en-US" b="0" baseline="-25000" dirty="0"/>
              <a:t>0</a:t>
            </a:r>
          </a:p>
          <a:p>
            <a:pPr eaLnBrk="1" hangingPunct="1">
              <a:defRPr/>
            </a:pPr>
            <a:endParaRPr lang="en-US" dirty="0"/>
          </a:p>
        </p:txBody>
      </p:sp>
      <p:sp>
        <p:nvSpPr>
          <p:cNvPr id="28689" name="Line 18"/>
          <p:cNvSpPr>
            <a:spLocks noChangeShapeType="1"/>
          </p:cNvSpPr>
          <p:nvPr/>
        </p:nvSpPr>
        <p:spPr bwMode="auto">
          <a:xfrm>
            <a:off x="44958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47244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49530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65532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67818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7010400" y="4662487"/>
            <a:ext cx="0" cy="1295399"/>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3429000" y="5500686"/>
            <a:ext cx="715963" cy="304800"/>
          </a:xfrm>
          <a:prstGeom prst="rect">
            <a:avLst/>
          </a:prstGeom>
          <a:noFill/>
          <a:ln w="25400">
            <a:noFill/>
            <a:miter lim="800000"/>
            <a:headEnd/>
            <a:tailEnd/>
          </a:ln>
        </p:spPr>
        <p:txBody>
          <a:bodyPr wrap="none">
            <a:spAutoFit/>
          </a:bodyPr>
          <a:lstStyle/>
          <a:p>
            <a:pPr>
              <a:lnSpc>
                <a:spcPct val="100000"/>
              </a:lnSpc>
            </a:pPr>
            <a:r>
              <a:rPr lang="en-US" sz="1400" b="0"/>
              <a:t>• • •</a:t>
            </a:r>
          </a:p>
        </p:txBody>
      </p:sp>
      <p:grpSp>
        <p:nvGrpSpPr>
          <p:cNvPr id="4" name="Group 8"/>
          <p:cNvGrpSpPr>
            <a:grpSpLocks/>
          </p:cNvGrpSpPr>
          <p:nvPr/>
        </p:nvGrpSpPr>
        <p:grpSpPr bwMode="auto">
          <a:xfrm>
            <a:off x="4343400" y="6019800"/>
            <a:ext cx="2743200" cy="228600"/>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sp>
        <p:nvSpPr>
          <p:cNvPr id="28687" name="Rectangle 16"/>
          <p:cNvSpPr>
            <a:spLocks noChangeArrowheads="1"/>
          </p:cNvSpPr>
          <p:nvPr/>
        </p:nvSpPr>
        <p:spPr bwMode="auto">
          <a:xfrm>
            <a:off x="3733800" y="5943600"/>
            <a:ext cx="619080" cy="461665"/>
          </a:xfrm>
          <a:prstGeom prst="rect">
            <a:avLst/>
          </a:prstGeom>
          <a:noFill/>
          <a:ln w="25400">
            <a:noFill/>
            <a:miter lim="800000"/>
            <a:headEnd/>
            <a:tailEnd/>
          </a:ln>
        </p:spPr>
        <p:txBody>
          <a:bodyPr wrap="none">
            <a:spAutoFit/>
          </a:bodyPr>
          <a:lstStyle/>
          <a:p>
            <a:pPr>
              <a:lnSpc>
                <a:spcPct val="100000"/>
              </a:lnSpc>
            </a:pPr>
            <a:r>
              <a:rPr lang="en-US" i="1" dirty="0">
                <a:latin typeface="Times" pitchFamily="18" charset="0"/>
              </a:rPr>
              <a:t>X</a:t>
            </a:r>
            <a:r>
              <a:rPr lang="en-US" b="0" dirty="0">
                <a:latin typeface="Symbol" pitchFamily="18" charset="2"/>
              </a:rPr>
              <a:t> </a:t>
            </a:r>
            <a:r>
              <a:rPr lang="en-US" b="0" dirty="0">
                <a:latin typeface="Times" pitchFamily="18" charset="0"/>
              </a:rPr>
              <a:t> </a:t>
            </a:r>
            <a:endParaRPr lang="en-US" b="0" dirty="0">
              <a:latin typeface="Symbol" pitchFamily="18" charset="2"/>
            </a:endParaRPr>
          </a:p>
        </p:txBody>
      </p:sp>
      <p:grpSp>
        <p:nvGrpSpPr>
          <p:cNvPr id="9" name="Group 8"/>
          <p:cNvGrpSpPr/>
          <p:nvPr/>
        </p:nvGrpSpPr>
        <p:grpSpPr>
          <a:xfrm>
            <a:off x="4343400" y="6296026"/>
            <a:ext cx="2743200" cy="461962"/>
            <a:chOff x="4343400" y="5867400"/>
            <a:chExt cx="2743200" cy="461962"/>
          </a:xfrm>
        </p:grpSpPr>
        <p:sp>
          <p:nvSpPr>
            <p:cNvPr id="28680" name="Line 43"/>
            <p:cNvSpPr>
              <a:spLocks noChangeShapeType="1"/>
            </p:cNvSpPr>
            <p:nvPr/>
          </p:nvSpPr>
          <p:spPr bwMode="auto">
            <a:xfrm>
              <a:off x="4343400" y="6043612"/>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5562600" y="5867400"/>
              <a:ext cx="404813"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grpSp>
      <p:sp>
        <p:nvSpPr>
          <p:cNvPr id="28688" name="Rectangle 17"/>
          <p:cNvSpPr>
            <a:spLocks noChangeArrowheads="1"/>
          </p:cNvSpPr>
          <p:nvPr/>
        </p:nvSpPr>
        <p:spPr bwMode="auto">
          <a:xfrm>
            <a:off x="1905000" y="4247495"/>
            <a:ext cx="389850" cy="461665"/>
          </a:xfrm>
          <a:prstGeom prst="rect">
            <a:avLst/>
          </a:prstGeom>
          <a:noFill/>
          <a:ln w="25400">
            <a:noFill/>
            <a:miter lim="800000"/>
            <a:headEnd/>
            <a:tailEnd/>
          </a:ln>
        </p:spPr>
        <p:txBody>
          <a:bodyPr wrap="none">
            <a:spAutoFit/>
          </a:bodyPr>
          <a:lstStyle/>
          <a:p>
            <a:pPr>
              <a:lnSpc>
                <a:spcPct val="100000"/>
              </a:lnSpc>
            </a:pPr>
            <a:r>
              <a:rPr lang="en-US" i="1" dirty="0">
                <a:latin typeface="Times" pitchFamily="18" charset="0"/>
              </a:rPr>
              <a:t>X</a:t>
            </a:r>
            <a:endParaRPr lang="en-US" b="0" dirty="0">
              <a:latin typeface="Symbol" pitchFamily="18" charset="2"/>
            </a:endParaRPr>
          </a:p>
        </p:txBody>
      </p:sp>
      <p:grpSp>
        <p:nvGrpSpPr>
          <p:cNvPr id="5" name="Group 20"/>
          <p:cNvGrpSpPr>
            <a:grpSpLocks/>
          </p:cNvGrpSpPr>
          <p:nvPr/>
        </p:nvGrpSpPr>
        <p:grpSpPr bwMode="auto">
          <a:xfrm>
            <a:off x="2590800" y="4399895"/>
            <a:ext cx="4495800" cy="228600"/>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r>
                <a:rPr lang="en-US" b="0"/>
                <a:t>• • •</a:t>
              </a:r>
            </a:p>
          </p:txBody>
        </p:sp>
        <p:sp>
          <p:nvSpPr>
            <p:cNvPr id="28702" name="Rectangle 22"/>
            <p:cNvSpPr>
              <a:spLocks noChangeArrowheads="1"/>
            </p:cNvSpPr>
            <p:nvPr/>
          </p:nvSpPr>
          <p:spPr bwMode="auto">
            <a:xfrm>
              <a:off x="2784"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bg2">
                  <a:lumMod val="20000"/>
                  <a:lumOff val="8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b="0"/>
                  <a:t>• • •</a:t>
                </a:r>
              </a:p>
            </p:txBody>
          </p:sp>
        </p:grpSp>
      </p:grpSp>
      <p:grpSp>
        <p:nvGrpSpPr>
          <p:cNvPr id="10" name="Group 9"/>
          <p:cNvGrpSpPr/>
          <p:nvPr/>
        </p:nvGrpSpPr>
        <p:grpSpPr>
          <a:xfrm>
            <a:off x="2590800" y="3871258"/>
            <a:ext cx="4495800" cy="474662"/>
            <a:chOff x="2590800" y="4173538"/>
            <a:chExt cx="4495800" cy="474662"/>
          </a:xfrm>
        </p:grpSpPr>
        <p:sp>
          <p:nvSpPr>
            <p:cNvPr id="28682" name="Line 45"/>
            <p:cNvSpPr>
              <a:spLocks noChangeShapeType="1"/>
            </p:cNvSpPr>
            <p:nvPr/>
          </p:nvSpPr>
          <p:spPr bwMode="auto">
            <a:xfrm>
              <a:off x="4343400" y="4338638"/>
              <a:ext cx="27432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5562600" y="4173538"/>
              <a:ext cx="404813"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2590800" y="4338638"/>
              <a:ext cx="1752600"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3200400" y="4186238"/>
              <a:ext cx="323850" cy="461962"/>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Tree>
    <p:extLst>
      <p:ext uri="{BB962C8B-B14F-4D97-AF65-F5344CB8AC3E}">
        <p14:creationId xmlns:p14="http://schemas.microsoft.com/office/powerpoint/2010/main" val="54931616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323850"/>
            <a:ext cx="8763000" cy="573088"/>
          </a:xfrm>
        </p:spPr>
        <p:txBody>
          <a:bodyPr/>
          <a:lstStyle/>
          <a:p>
            <a:pPr eaLnBrk="1" hangingPunct="1">
              <a:defRPr/>
            </a:pPr>
            <a:r>
              <a:rPr lang="en-US" dirty="0"/>
              <a:t>Truncation: Simple Example</a:t>
            </a:r>
          </a:p>
        </p:txBody>
      </p:sp>
      <p:sp>
        <p:nvSpPr>
          <p:cNvPr id="2" name="TextBox 1"/>
          <p:cNvSpPr txBox="1"/>
          <p:nvPr/>
        </p:nvSpPr>
        <p:spPr>
          <a:xfrm>
            <a:off x="5119685" y="19050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3" name="Table 2"/>
          <p:cNvGraphicFramePr>
            <a:graphicFrameLocks noGrp="1"/>
          </p:cNvGraphicFramePr>
          <p:nvPr>
            <p:extLst>
              <p:ext uri="{D42A27DB-BD31-4B8C-83A1-F6EECF244321}">
                <p14:modId xmlns:p14="http://schemas.microsoft.com/office/powerpoint/2010/main" val="3829273515"/>
              </p:ext>
            </p:extLst>
          </p:nvPr>
        </p:nvGraphicFramePr>
        <p:xfrm>
          <a:off x="60535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8" name="TextBox 17"/>
          <p:cNvSpPr txBox="1"/>
          <p:nvPr/>
        </p:nvSpPr>
        <p:spPr>
          <a:xfrm>
            <a:off x="5119685" y="298896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19" name="Table 18"/>
          <p:cNvGraphicFramePr>
            <a:graphicFrameLocks noGrp="1"/>
          </p:cNvGraphicFramePr>
          <p:nvPr>
            <p:extLst>
              <p:ext uri="{D42A27DB-BD31-4B8C-83A1-F6EECF244321}">
                <p14:modId xmlns:p14="http://schemas.microsoft.com/office/powerpoint/2010/main" val="1365190496"/>
              </p:ext>
            </p:extLst>
          </p:nvPr>
        </p:nvGraphicFramePr>
        <p:xfrm>
          <a:off x="60535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0" name="TextBox 19"/>
          <p:cNvSpPr txBox="1"/>
          <p:nvPr/>
        </p:nvSpPr>
        <p:spPr>
          <a:xfrm>
            <a:off x="4945545" y="4554835"/>
            <a:ext cx="1107996"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-10 = </a:t>
            </a:r>
          </a:p>
        </p:txBody>
      </p:sp>
      <p:graphicFrame>
        <p:nvGraphicFramePr>
          <p:cNvPr id="22" name="Table 21"/>
          <p:cNvGraphicFramePr>
            <a:graphicFrameLocks noGrp="1"/>
          </p:cNvGraphicFramePr>
          <p:nvPr>
            <p:extLst>
              <p:ext uri="{D42A27DB-BD31-4B8C-83A1-F6EECF244321}">
                <p14:modId xmlns:p14="http://schemas.microsoft.com/office/powerpoint/2010/main" val="2241039533"/>
              </p:ext>
            </p:extLst>
          </p:nvPr>
        </p:nvGraphicFramePr>
        <p:xfrm>
          <a:off x="60535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3" name="TextBox 22"/>
          <p:cNvSpPr txBox="1"/>
          <p:nvPr/>
        </p:nvSpPr>
        <p:spPr>
          <a:xfrm>
            <a:off x="51196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 6 = </a:t>
            </a:r>
          </a:p>
        </p:txBody>
      </p:sp>
      <p:graphicFrame>
        <p:nvGraphicFramePr>
          <p:cNvPr id="24" name="Table 23"/>
          <p:cNvGraphicFramePr>
            <a:graphicFrameLocks noGrp="1"/>
          </p:cNvGraphicFramePr>
          <p:nvPr>
            <p:extLst>
              <p:ext uri="{D42A27DB-BD31-4B8C-83A1-F6EECF244321}">
                <p14:modId xmlns:p14="http://schemas.microsoft.com/office/powerpoint/2010/main" val="3335369949"/>
              </p:ext>
            </p:extLst>
          </p:nvPr>
        </p:nvGraphicFramePr>
        <p:xfrm>
          <a:off x="60535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28" name="Straight Connector 27"/>
          <p:cNvCxnSpPr/>
          <p:nvPr/>
        </p:nvCxnSpPr>
        <p:spPr bwMode="auto">
          <a:xfrm>
            <a:off x="4724400" y="1143000"/>
            <a:ext cx="0" cy="5181600"/>
          </a:xfrm>
          <a:prstGeom prst="line">
            <a:avLst/>
          </a:prstGeom>
          <a:noFill/>
          <a:ln w="25400" cap="flat" cmpd="sng" algn="ctr">
            <a:solidFill>
              <a:schemeClr val="bg2">
                <a:lumMod val="75000"/>
              </a:schemeClr>
            </a:solidFill>
            <a:prstDash val="solid"/>
            <a:round/>
            <a:headEnd type="none" w="med" len="med"/>
            <a:tailEnd type="none" w="med" len="med"/>
          </a:ln>
          <a:effectLst/>
        </p:spPr>
      </p:cxnSp>
      <p:sp>
        <p:nvSpPr>
          <p:cNvPr id="30" name="TextBox 29"/>
          <p:cNvSpPr txBox="1"/>
          <p:nvPr/>
        </p:nvSpPr>
        <p:spPr>
          <a:xfrm>
            <a:off x="5901141" y="914400"/>
            <a:ext cx="1694566" cy="461665"/>
          </a:xfrm>
          <a:prstGeom prst="rect">
            <a:avLst/>
          </a:prstGeom>
          <a:noFill/>
        </p:spPr>
        <p:txBody>
          <a:bodyPr wrap="none" rtlCol="0">
            <a:spAutoFit/>
          </a:bodyPr>
          <a:lstStyle/>
          <a:p>
            <a:r>
              <a:rPr lang="en-US" dirty="0">
                <a:solidFill>
                  <a:schemeClr val="bg2">
                    <a:lumMod val="75000"/>
                  </a:schemeClr>
                </a:solidFill>
                <a:latin typeface="Calibri" pitchFamily="34" charset="0"/>
              </a:rPr>
              <a:t>Sign change</a:t>
            </a:r>
          </a:p>
        </p:txBody>
      </p:sp>
      <p:sp>
        <p:nvSpPr>
          <p:cNvPr id="31" name="TextBox 30"/>
          <p:cNvSpPr txBox="1"/>
          <p:nvPr/>
        </p:nvSpPr>
        <p:spPr>
          <a:xfrm>
            <a:off x="528922" y="1905000"/>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2" name="Table 31"/>
          <p:cNvGraphicFramePr>
            <a:graphicFrameLocks noGrp="1"/>
          </p:cNvGraphicFramePr>
          <p:nvPr>
            <p:extLst>
              <p:ext uri="{D42A27DB-BD31-4B8C-83A1-F6EECF244321}">
                <p14:modId xmlns:p14="http://schemas.microsoft.com/office/powerpoint/2010/main" val="3835884415"/>
              </p:ext>
            </p:extLst>
          </p:nvPr>
        </p:nvGraphicFramePr>
        <p:xfrm>
          <a:off x="1329141" y="15240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3" name="TextBox 32"/>
          <p:cNvSpPr txBox="1"/>
          <p:nvPr/>
        </p:nvSpPr>
        <p:spPr>
          <a:xfrm>
            <a:off x="528922" y="2988965"/>
            <a:ext cx="800219"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2 = </a:t>
            </a:r>
          </a:p>
        </p:txBody>
      </p:sp>
      <p:graphicFrame>
        <p:nvGraphicFramePr>
          <p:cNvPr id="34" name="Table 33"/>
          <p:cNvGraphicFramePr>
            <a:graphicFrameLocks noGrp="1"/>
          </p:cNvGraphicFramePr>
          <p:nvPr>
            <p:extLst>
              <p:ext uri="{D42A27DB-BD31-4B8C-83A1-F6EECF244321}">
                <p14:modId xmlns:p14="http://schemas.microsoft.com/office/powerpoint/2010/main" val="4229940286"/>
              </p:ext>
            </p:extLst>
          </p:nvPr>
        </p:nvGraphicFramePr>
        <p:xfrm>
          <a:off x="1329141" y="260796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5" name="TextBox 34"/>
          <p:cNvSpPr txBox="1"/>
          <p:nvPr/>
        </p:nvSpPr>
        <p:spPr>
          <a:xfrm>
            <a:off x="375034" y="4554835"/>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6" name="Table 35"/>
          <p:cNvGraphicFramePr>
            <a:graphicFrameLocks noGrp="1"/>
          </p:cNvGraphicFramePr>
          <p:nvPr>
            <p:extLst>
              <p:ext uri="{D42A27DB-BD31-4B8C-83A1-F6EECF244321}">
                <p14:modId xmlns:p14="http://schemas.microsoft.com/office/powerpoint/2010/main" val="2953860666"/>
              </p:ext>
            </p:extLst>
          </p:nvPr>
        </p:nvGraphicFramePr>
        <p:xfrm>
          <a:off x="1329141" y="4173835"/>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r>
                        <a:rPr lang="en-US" sz="1600" b="1" dirty="0">
                          <a:solidFill>
                            <a:schemeClr val="tx1"/>
                          </a:solidFill>
                          <a:latin typeface="Courier New" panose="02070309020205020404" pitchFamily="49" charset="0"/>
                          <a:cs typeface="Courier New" panose="02070309020205020404" pitchFamily="49" charset="0"/>
                        </a:rPr>
                        <a:t>-16</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F1C7C7"/>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7" name="TextBox 36"/>
          <p:cNvSpPr txBox="1"/>
          <p:nvPr/>
        </p:nvSpPr>
        <p:spPr>
          <a:xfrm>
            <a:off x="395285" y="5638800"/>
            <a:ext cx="954107" cy="400110"/>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-6 = </a:t>
            </a:r>
          </a:p>
        </p:txBody>
      </p:sp>
      <p:graphicFrame>
        <p:nvGraphicFramePr>
          <p:cNvPr id="38" name="Table 37"/>
          <p:cNvGraphicFramePr>
            <a:graphicFrameLocks noGrp="1"/>
          </p:cNvGraphicFramePr>
          <p:nvPr>
            <p:extLst>
              <p:ext uri="{D42A27DB-BD31-4B8C-83A1-F6EECF244321}">
                <p14:modId xmlns:p14="http://schemas.microsoft.com/office/powerpoint/2010/main" val="2525565367"/>
              </p:ext>
            </p:extLst>
          </p:nvPr>
        </p:nvGraphicFramePr>
        <p:xfrm>
          <a:off x="1329141" y="5257800"/>
          <a:ext cx="2884350" cy="767080"/>
        </p:xfrm>
        <a:graphic>
          <a:graphicData uri="http://schemas.openxmlformats.org/drawingml/2006/table">
            <a:tbl>
              <a:tblPr firstRow="1" bandRow="1">
                <a:tableStyleId>{5C22544A-7EE6-4342-B048-85BDC9FD1C3A}</a:tableStyleId>
              </a:tblPr>
              <a:tblGrid>
                <a:gridCol w="576870">
                  <a:extLst>
                    <a:ext uri="{9D8B030D-6E8A-4147-A177-3AD203B41FA5}">
                      <a16:colId xmlns:a16="http://schemas.microsoft.com/office/drawing/2014/main" val="20000"/>
                    </a:ext>
                  </a:extLst>
                </a:gridCol>
                <a:gridCol w="576870">
                  <a:extLst>
                    <a:ext uri="{9D8B030D-6E8A-4147-A177-3AD203B41FA5}">
                      <a16:colId xmlns:a16="http://schemas.microsoft.com/office/drawing/2014/main" val="20001"/>
                    </a:ext>
                  </a:extLst>
                </a:gridCol>
                <a:gridCol w="576870">
                  <a:extLst>
                    <a:ext uri="{9D8B030D-6E8A-4147-A177-3AD203B41FA5}">
                      <a16:colId xmlns:a16="http://schemas.microsoft.com/office/drawing/2014/main" val="20002"/>
                    </a:ext>
                  </a:extLst>
                </a:gridCol>
                <a:gridCol w="576870">
                  <a:extLst>
                    <a:ext uri="{9D8B030D-6E8A-4147-A177-3AD203B41FA5}">
                      <a16:colId xmlns:a16="http://schemas.microsoft.com/office/drawing/2014/main" val="20003"/>
                    </a:ext>
                  </a:extLst>
                </a:gridCol>
                <a:gridCol w="576870">
                  <a:extLst>
                    <a:ext uri="{9D8B030D-6E8A-4147-A177-3AD203B41FA5}">
                      <a16:colId xmlns:a16="http://schemas.microsoft.com/office/drawing/2014/main" val="20004"/>
                    </a:ext>
                  </a:extLst>
                </a:gridCol>
              </a:tblGrid>
              <a:tr h="370840">
                <a:tc>
                  <a:txBody>
                    <a:bodyPr/>
                    <a:lstStyle/>
                    <a:p>
                      <a:pPr algn="ctr">
                        <a:tabLst/>
                      </a:pPr>
                      <a:endParaRPr lang="en-US" sz="16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-8</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4</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2</a:t>
                      </a:r>
                    </a:p>
                  </a:txBody>
                  <a:tcPr>
                    <a:solidFill>
                      <a:schemeClr val="bg1">
                        <a:lumMod val="95000"/>
                      </a:schemeClr>
                    </a:solidFill>
                  </a:tcPr>
                </a:tc>
                <a:tc>
                  <a:txBody>
                    <a:bodyPr/>
                    <a:lstStyle/>
                    <a:p>
                      <a:pPr algn="ctr"/>
                      <a:r>
                        <a:rPr lang="en-US" sz="16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endParaRPr lang="en-US" sz="2000" b="1" dirty="0">
                        <a:solidFill>
                          <a:schemeClr val="tx1"/>
                        </a:solidFill>
                        <a:latin typeface="Courier New" panose="02070309020205020404" pitchFamily="49" charset="0"/>
                        <a:cs typeface="Courier New" panose="02070309020205020404" pitchFamily="49" charset="0"/>
                      </a:endParaRPr>
                    </a:p>
                  </a:txBody>
                  <a:tcPr>
                    <a:solidFill>
                      <a:schemeClr val="bg1"/>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rgbClr val="CDF1C5"/>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1</a:t>
                      </a:r>
                    </a:p>
                  </a:txBody>
                  <a:tcPr>
                    <a:solidFill>
                      <a:schemeClr val="bg1">
                        <a:lumMod val="95000"/>
                      </a:schemeClr>
                    </a:solidFill>
                  </a:tcPr>
                </a:tc>
                <a:tc>
                  <a:txBody>
                    <a:bodyPr/>
                    <a:lstStyle/>
                    <a:p>
                      <a:pPr algn="ctr"/>
                      <a:r>
                        <a:rPr lang="en-US" sz="2000" b="1" dirty="0">
                          <a:solidFill>
                            <a:schemeClr val="tx1"/>
                          </a:solidFill>
                          <a:latin typeface="Courier New" panose="02070309020205020404" pitchFamily="49" charset="0"/>
                          <a:cs typeface="Courier New" panose="02070309020205020404" pitchFamily="49" charset="0"/>
                        </a:rPr>
                        <a:t>0</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39" name="TextBox 38"/>
          <p:cNvSpPr txBox="1"/>
          <p:nvPr/>
        </p:nvSpPr>
        <p:spPr>
          <a:xfrm>
            <a:off x="1176741" y="914400"/>
            <a:ext cx="2108141" cy="461665"/>
          </a:xfrm>
          <a:prstGeom prst="rect">
            <a:avLst/>
          </a:prstGeom>
          <a:noFill/>
        </p:spPr>
        <p:txBody>
          <a:bodyPr wrap="none" rtlCol="0">
            <a:spAutoFit/>
          </a:bodyPr>
          <a:lstStyle/>
          <a:p>
            <a:r>
              <a:rPr lang="en-US" dirty="0">
                <a:solidFill>
                  <a:schemeClr val="bg2">
                    <a:lumMod val="75000"/>
                  </a:schemeClr>
                </a:solidFill>
                <a:latin typeface="Calibri" pitchFamily="34" charset="0"/>
              </a:rPr>
              <a:t>No sign change</a:t>
            </a:r>
          </a:p>
        </p:txBody>
      </p:sp>
      <p:sp>
        <p:nvSpPr>
          <p:cNvPr id="7" name="TextBox 6"/>
          <p:cNvSpPr txBox="1"/>
          <p:nvPr/>
        </p:nvSpPr>
        <p:spPr>
          <a:xfrm>
            <a:off x="4800600" y="3399235"/>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10U mod 16 = 10U = -6</a:t>
            </a:r>
          </a:p>
        </p:txBody>
      </p:sp>
      <p:sp>
        <p:nvSpPr>
          <p:cNvPr id="40" name="TextBox 39"/>
          <p:cNvSpPr txBox="1"/>
          <p:nvPr/>
        </p:nvSpPr>
        <p:spPr>
          <a:xfrm>
            <a:off x="4800600" y="6096000"/>
            <a:ext cx="4134465"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-10 mod 16 = 22U mod 16 = 6U = 6</a:t>
            </a:r>
          </a:p>
        </p:txBody>
      </p:sp>
      <p:sp>
        <p:nvSpPr>
          <p:cNvPr id="41" name="TextBox 40"/>
          <p:cNvSpPr txBox="1"/>
          <p:nvPr/>
        </p:nvSpPr>
        <p:spPr>
          <a:xfrm>
            <a:off x="1839359" y="3399235"/>
            <a:ext cx="1665841"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2 mod 16 = 2</a:t>
            </a:r>
          </a:p>
        </p:txBody>
      </p:sp>
      <p:sp>
        <p:nvSpPr>
          <p:cNvPr id="42" name="TextBox 41"/>
          <p:cNvSpPr txBox="1"/>
          <p:nvPr/>
        </p:nvSpPr>
        <p:spPr>
          <a:xfrm>
            <a:off x="152400" y="6096000"/>
            <a:ext cx="4257897" cy="338554"/>
          </a:xfrm>
          <a:prstGeom prst="rect">
            <a:avLst/>
          </a:prstGeom>
          <a:noFill/>
        </p:spPr>
        <p:txBody>
          <a:bodyPr wrap="none" rtlCol="0">
            <a:spAutoFit/>
          </a:bodyPr>
          <a:lstStyle/>
          <a:p>
            <a:r>
              <a:rPr lang="en-US" sz="1600" dirty="0">
                <a:solidFill>
                  <a:schemeClr val="bg2">
                    <a:lumMod val="75000"/>
                  </a:schemeClr>
                </a:solidFill>
                <a:latin typeface="Courier New" panose="02070309020205020404" pitchFamily="49" charset="0"/>
                <a:cs typeface="Courier New" panose="02070309020205020404" pitchFamily="49" charset="0"/>
              </a:rPr>
              <a:t>-6 mod 16 = 26U mod 16 = 10U = -6</a:t>
            </a:r>
          </a:p>
        </p:txBody>
      </p:sp>
    </p:spTree>
    <p:extLst>
      <p:ext uri="{BB962C8B-B14F-4D97-AF65-F5344CB8AC3E}">
        <p14:creationId xmlns:p14="http://schemas.microsoft.com/office/powerpoint/2010/main" val="14394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20" grpId="0"/>
      <p:bldP spid="23" grpId="0"/>
      <p:bldP spid="30" grpId="0"/>
      <p:bldP spid="33" grpId="0"/>
      <p:bldP spid="35" grpId="0"/>
      <p:bldP spid="37" grpId="0"/>
      <p:bldP spid="7" grpId="0"/>
      <p:bldP spid="40" grpId="0"/>
      <p:bldP spid="41" grpId="0"/>
      <p:bldP spid="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685800"/>
            <a:ext cx="7592093" cy="762000"/>
          </a:xfrm>
        </p:spPr>
        <p:txBody>
          <a:bodyPr/>
          <a:lstStyle/>
          <a:p>
            <a:pPr marL="0" indent="0"/>
            <a:r>
              <a:rPr lang="en-US" dirty="0"/>
              <a:t>Summary:</a:t>
            </a:r>
            <a:br>
              <a:rPr lang="en-US" dirty="0"/>
            </a:br>
            <a:r>
              <a:rPr lang="en-US" dirty="0"/>
              <a:t>Expanding, Truncating: Basic Rules</a:t>
            </a:r>
          </a:p>
        </p:txBody>
      </p:sp>
      <p:sp>
        <p:nvSpPr>
          <p:cNvPr id="3" name="Content Placeholder 2"/>
          <p:cNvSpPr>
            <a:spLocks noGrp="1"/>
          </p:cNvSpPr>
          <p:nvPr>
            <p:ph idx="1"/>
          </p:nvPr>
        </p:nvSpPr>
        <p:spPr>
          <a:xfrm>
            <a:off x="396875" y="1885950"/>
            <a:ext cx="7896225" cy="4972050"/>
          </a:xfrm>
        </p:spPr>
        <p:txBody>
          <a:bodyPr/>
          <a:lstStyle/>
          <a:p>
            <a:r>
              <a:rPr lang="en-US" dirty="0"/>
              <a:t>Expanding (e.g., short </a:t>
            </a:r>
            <a:r>
              <a:rPr lang="en-US" dirty="0" err="1"/>
              <a:t>int</a:t>
            </a:r>
            <a:r>
              <a:rPr lang="en-US" dirty="0"/>
              <a:t> to </a:t>
            </a:r>
            <a:r>
              <a:rPr lang="en-US" dirty="0" err="1"/>
              <a:t>int</a:t>
            </a:r>
            <a:r>
              <a:rPr lang="en-US" dirty="0"/>
              <a:t>)</a:t>
            </a:r>
          </a:p>
          <a:p>
            <a:pPr lvl="1"/>
            <a:r>
              <a:rPr lang="en-US" dirty="0"/>
              <a:t>Unsigned: zeros added</a:t>
            </a:r>
          </a:p>
          <a:p>
            <a:pPr lvl="1"/>
            <a:r>
              <a:rPr lang="en-US" dirty="0"/>
              <a:t>Signed: sign extension</a:t>
            </a:r>
          </a:p>
          <a:p>
            <a:pPr lvl="1"/>
            <a:r>
              <a:rPr lang="en-US" dirty="0"/>
              <a:t>Both yield expected result</a:t>
            </a:r>
          </a:p>
          <a:p>
            <a:pPr lvl="1"/>
            <a:endParaRPr lang="en-US" dirty="0"/>
          </a:p>
          <a:p>
            <a:r>
              <a:rPr lang="en-US" dirty="0"/>
              <a:t>Truncating (e.g., unsigned to unsigned short)</a:t>
            </a:r>
          </a:p>
          <a:p>
            <a:pPr lvl="1"/>
            <a:r>
              <a:rPr lang="en-US" dirty="0"/>
              <a:t>Unsigned/signed: bits are truncated</a:t>
            </a:r>
          </a:p>
          <a:p>
            <a:pPr lvl="1"/>
            <a:r>
              <a:rPr lang="en-US" dirty="0"/>
              <a:t>Result reinterpreted</a:t>
            </a:r>
          </a:p>
          <a:p>
            <a:pPr lvl="1"/>
            <a:r>
              <a:rPr lang="en-US" dirty="0"/>
              <a:t>Unsigned: mod operation</a:t>
            </a:r>
          </a:p>
          <a:p>
            <a:pPr lvl="1"/>
            <a:r>
              <a:rPr lang="en-US" dirty="0"/>
              <a:t>Signed: similar to mod</a:t>
            </a:r>
          </a:p>
          <a:p>
            <a:pPr lvl="1"/>
            <a:r>
              <a:rPr lang="en-US" dirty="0"/>
              <a:t>For small (</a:t>
            </a:r>
            <a:r>
              <a:rPr lang="en-US"/>
              <a:t>in magnitude) numbers </a:t>
            </a:r>
            <a:r>
              <a:rPr lang="en-US" dirty="0"/>
              <a:t>yields expected behavior</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a:t>Summary of Today: Bits, Bytes, and Integers</a:t>
            </a:r>
          </a:p>
        </p:txBody>
      </p:sp>
      <p:sp>
        <p:nvSpPr>
          <p:cNvPr id="3" name="Content Placeholder 2"/>
          <p:cNvSpPr>
            <a:spLocks noGrp="1"/>
          </p:cNvSpPr>
          <p:nvPr>
            <p:ph idx="1"/>
          </p:nvPr>
        </p:nvSpPr>
        <p:spPr/>
        <p:txBody>
          <a:bodyPr/>
          <a:lstStyle/>
          <a:p>
            <a:r>
              <a:rPr lang="en-US" dirty="0"/>
              <a:t>Representing information as bits</a:t>
            </a:r>
          </a:p>
          <a:p>
            <a:r>
              <a:rPr lang="en-US" dirty="0"/>
              <a:t>Bit-level manipulations</a:t>
            </a:r>
          </a:p>
          <a:p>
            <a:r>
              <a:rPr lang="en-US" dirty="0"/>
              <a:t>Integers</a:t>
            </a:r>
          </a:p>
          <a:p>
            <a:pPr lvl="1"/>
            <a:r>
              <a:rPr lang="en-US" b="1" dirty="0"/>
              <a:t>Representation: unsigned and signed</a:t>
            </a:r>
          </a:p>
          <a:p>
            <a:pPr lvl="1"/>
            <a:r>
              <a:rPr lang="en-US" b="1" dirty="0"/>
              <a:t>Conversion, casting</a:t>
            </a:r>
          </a:p>
          <a:p>
            <a:pPr lvl="1"/>
            <a:r>
              <a:rPr lang="en-US" b="1" dirty="0"/>
              <a:t>Expanding, truncating</a:t>
            </a:r>
          </a:p>
          <a:p>
            <a:pPr lvl="1"/>
            <a:r>
              <a:rPr lang="en-US" b="1" dirty="0">
                <a:solidFill>
                  <a:schemeClr val="bg1">
                    <a:lumMod val="65000"/>
                  </a:schemeClr>
                </a:solidFill>
              </a:rPr>
              <a:t>Addition, negation, multiplication, shifting</a:t>
            </a:r>
          </a:p>
          <a:p>
            <a:r>
              <a:rPr lang="en-US" dirty="0">
                <a:solidFill>
                  <a:schemeClr val="bg1">
                    <a:lumMod val="65000"/>
                  </a:schemeClr>
                </a:solidFill>
              </a:rPr>
              <a:t>Representations in memory, pointers, strings</a:t>
            </a:r>
          </a:p>
          <a:p>
            <a:r>
              <a:rPr lang="en-US" dirty="0">
                <a:solidFill>
                  <a:schemeClr val="bg1">
                    <a:lumMod val="65000"/>
                  </a:schemeClr>
                </a:solidFill>
              </a:rPr>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 Bits, Bytes, and Integers</a:t>
            </a:r>
            <a:endParaRPr lang="en-US" dirty="0"/>
          </a:p>
        </p:txBody>
      </p:sp>
      <p:sp>
        <p:nvSpPr>
          <p:cNvPr id="3" name="Content Placeholder 2"/>
          <p:cNvSpPr>
            <a:spLocks noGrp="1"/>
          </p:cNvSpPr>
          <p:nvPr>
            <p:ph idx="1"/>
          </p:nvPr>
        </p:nvSpPr>
        <p:spPr/>
        <p:txBody>
          <a:bodyPr/>
          <a:lstStyle/>
          <a:p>
            <a:r>
              <a:rPr lang="en-US" dirty="0"/>
              <a:t>Representing information as bits</a:t>
            </a:r>
          </a:p>
          <a:p>
            <a:r>
              <a:rPr lang="en-US" dirty="0">
                <a:solidFill>
                  <a:schemeClr val="bg1">
                    <a:lumMod val="65000"/>
                  </a:schemeClr>
                </a:solidFill>
              </a:rPr>
              <a:t>Bit-level manipulations</a:t>
            </a:r>
          </a:p>
          <a:p>
            <a:r>
              <a:rPr lang="en-US" dirty="0">
                <a:solidFill>
                  <a:schemeClr val="bg1">
                    <a:lumMod val="65000"/>
                  </a:schemeClr>
                </a:solidFill>
              </a:rPr>
              <a:t>Integers</a:t>
            </a:r>
          </a:p>
          <a:p>
            <a:pPr lvl="1"/>
            <a:r>
              <a:rPr lang="en-US" dirty="0">
                <a:solidFill>
                  <a:schemeClr val="bg1">
                    <a:lumMod val="65000"/>
                  </a:schemeClr>
                </a:solidFill>
              </a:rPr>
              <a:t>Representation: unsigned and signed</a:t>
            </a:r>
          </a:p>
          <a:p>
            <a:pPr lvl="1"/>
            <a:r>
              <a:rPr lang="en-US" dirty="0">
                <a:solidFill>
                  <a:schemeClr val="bg1">
                    <a:lumMod val="65000"/>
                  </a:schemeClr>
                </a:solidFill>
              </a:rPr>
              <a:t>Conversion, casting</a:t>
            </a:r>
          </a:p>
          <a:p>
            <a:pPr lvl="1"/>
            <a:r>
              <a:rPr lang="en-US" dirty="0">
                <a:solidFill>
                  <a:schemeClr val="bg1">
                    <a:lumMod val="65000"/>
                  </a:schemeClr>
                </a:solidFill>
              </a:rPr>
              <a:t>Expanding, truncating</a:t>
            </a:r>
          </a:p>
          <a:p>
            <a:pPr lvl="1"/>
            <a:r>
              <a:rPr lang="en-US" dirty="0">
                <a:solidFill>
                  <a:schemeClr val="bg1">
                    <a:lumMod val="65000"/>
                  </a:schemeClr>
                </a:solidFill>
              </a:rPr>
              <a:t>Addition, negation, multiplication, shifting</a:t>
            </a:r>
          </a:p>
          <a:p>
            <a:pPr lvl="1"/>
            <a:r>
              <a:rPr lang="en-US" dirty="0">
                <a:solidFill>
                  <a:schemeClr val="bg1">
                    <a:lumMod val="65000"/>
                  </a:schemeClr>
                </a:solidFill>
              </a:rPr>
              <a:t>Summary</a:t>
            </a:r>
          </a:p>
          <a:p>
            <a:r>
              <a:rPr lang="en-US" dirty="0">
                <a:solidFill>
                  <a:schemeClr val="bg1">
                    <a:lumMod val="65000"/>
                  </a:schemeClr>
                </a:solidFill>
              </a:rPr>
              <a:t>Representations in memory, pointers, strings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dirty="0"/>
              <a:t>Everything is bits</a:t>
            </a:r>
          </a:p>
        </p:txBody>
      </p:sp>
      <p:sp>
        <p:nvSpPr>
          <p:cNvPr id="9243" name="Rectangle 27"/>
          <p:cNvSpPr>
            <a:spLocks noGrp="1" noChangeArrowheads="1"/>
          </p:cNvSpPr>
          <p:nvPr>
            <p:ph type="body" idx="1"/>
          </p:nvPr>
        </p:nvSpPr>
        <p:spPr/>
        <p:txBody>
          <a:bodyPr/>
          <a:lstStyle/>
          <a:p>
            <a:r>
              <a:rPr lang="en-US" dirty="0"/>
              <a:t>Each bit is 0 or 1</a:t>
            </a:r>
          </a:p>
          <a:p>
            <a:r>
              <a:rPr lang="en-US" dirty="0"/>
              <a:t>By encoding/interpreting sets of bits in various ways</a:t>
            </a:r>
          </a:p>
          <a:p>
            <a:pPr lvl="1"/>
            <a:r>
              <a:rPr lang="en-US" dirty="0"/>
              <a:t>Computers determine what to do (instructions)</a:t>
            </a:r>
          </a:p>
          <a:p>
            <a:pPr lvl="1"/>
            <a:r>
              <a:rPr lang="en-US" dirty="0"/>
              <a:t>… and represent and manipulate numbers, sets, strings, etc…</a:t>
            </a:r>
          </a:p>
          <a:p>
            <a:r>
              <a:rPr lang="en-US" dirty="0"/>
              <a:t>Why bits?  Electronic Implementation</a:t>
            </a:r>
          </a:p>
          <a:p>
            <a:pPr lvl="1"/>
            <a:r>
              <a:rPr lang="en-US" dirty="0"/>
              <a:t>Easy to store with </a:t>
            </a:r>
            <a:r>
              <a:rPr lang="en-US" dirty="0" err="1"/>
              <a:t>bistable</a:t>
            </a:r>
            <a:r>
              <a:rPr lang="en-US" dirty="0"/>
              <a:t> elements</a:t>
            </a:r>
          </a:p>
          <a:p>
            <a:pPr lvl="1"/>
            <a:r>
              <a:rPr lang="en-US" dirty="0"/>
              <a:t>Reliably transmitted on noisy and inaccurate wires </a:t>
            </a:r>
          </a:p>
        </p:txBody>
      </p:sp>
      <p:grpSp>
        <p:nvGrpSpPr>
          <p:cNvPr id="26" name="Group 4"/>
          <p:cNvGrpSpPr>
            <a:grpSpLocks/>
          </p:cNvGrpSpPr>
          <p:nvPr/>
        </p:nvGrpSpPr>
        <p:grpSpPr bwMode="auto">
          <a:xfrm>
            <a:off x="889000" y="4267200"/>
            <a:ext cx="6858000" cy="2209800"/>
            <a:chOff x="0" y="0"/>
            <a:chExt cx="4320" cy="1392"/>
          </a:xfrm>
        </p:grpSpPr>
        <p:sp>
          <p:nvSpPr>
            <p:cNvPr id="27" name="Rectangle 5"/>
            <p:cNvSpPr>
              <a:spLocks/>
            </p:cNvSpPr>
            <p:nvPr/>
          </p:nvSpPr>
          <p:spPr bwMode="auto">
            <a:xfrm>
              <a:off x="575" y="1008"/>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a:spLocks/>
            </p:cNvSpPr>
            <p:nvPr/>
          </p:nvSpPr>
          <p:spPr bwMode="auto">
            <a:xfrm>
              <a:off x="575" y="384"/>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a:spLocks/>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a:spLocks/>
            </p:cNvSpPr>
            <p:nvPr/>
          </p:nvSpPr>
          <p:spPr bwMode="auto">
            <a:xfrm>
              <a:off x="0" y="1152"/>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a:spLocks/>
            </p:cNvSpPr>
            <p:nvPr/>
          </p:nvSpPr>
          <p:spPr bwMode="auto">
            <a:xfrm>
              <a:off x="0" y="912"/>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0.2V</a:t>
              </a:r>
            </a:p>
          </p:txBody>
        </p:sp>
        <p:sp>
          <p:nvSpPr>
            <p:cNvPr id="34" name="Rectangle 12"/>
            <p:cNvSpPr>
              <a:spLocks/>
            </p:cNvSpPr>
            <p:nvPr/>
          </p:nvSpPr>
          <p:spPr bwMode="auto">
            <a:xfrm>
              <a:off x="0" y="52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0.9V</a:t>
              </a:r>
            </a:p>
          </p:txBody>
        </p:sp>
        <p:sp>
          <p:nvSpPr>
            <p:cNvPr id="35" name="Rectangle 13"/>
            <p:cNvSpPr>
              <a:spLocks/>
            </p:cNvSpPr>
            <p:nvPr/>
          </p:nvSpPr>
          <p:spPr bwMode="auto">
            <a:xfrm>
              <a:off x="0" y="28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1.1V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a:spLocks/>
            </p:cNvSpPr>
            <p:nvPr/>
          </p:nvSpPr>
          <p:spPr bwMode="auto">
            <a:xfrm>
              <a:off x="1105"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a:spLocks/>
            </p:cNvSpPr>
            <p:nvPr/>
          </p:nvSpPr>
          <p:spPr bwMode="auto">
            <a:xfrm>
              <a:off x="2641"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a:spLocks/>
            </p:cNvSpPr>
            <p:nvPr/>
          </p:nvSpPr>
          <p:spPr bwMode="auto">
            <a:xfrm>
              <a:off x="3936" y="0"/>
              <a:ext cx="200"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Tree>
    <p:extLst>
      <p:ext uri="{BB962C8B-B14F-4D97-AF65-F5344CB8AC3E}">
        <p14:creationId xmlns:p14="http://schemas.microsoft.com/office/powerpoint/2010/main" val="75178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BCF2A3-FAE8-476D-AA4E-D1A4ABF0AE94}"/>
              </a:ext>
            </a:extLst>
          </p:cNvPr>
          <p:cNvSpPr>
            <a:spLocks noGrp="1"/>
          </p:cNvSpPr>
          <p:nvPr>
            <p:ph type="title"/>
          </p:nvPr>
        </p:nvSpPr>
        <p:spPr>
          <a:xfrm>
            <a:off x="357018" y="435678"/>
            <a:ext cx="7592093" cy="762000"/>
          </a:xfrm>
        </p:spPr>
        <p:txBody>
          <a:bodyPr/>
          <a:lstStyle/>
          <a:p>
            <a:r>
              <a:rPr lang="en-US" dirty="0"/>
              <a:t>Antikythera (ancient) analog computer</a:t>
            </a:r>
          </a:p>
        </p:txBody>
      </p:sp>
      <p:pic>
        <p:nvPicPr>
          <p:cNvPr id="5" name="Picture 4" descr="A picture containing animal, indoor&#10;&#10;Description automatically generated">
            <a:extLst>
              <a:ext uri="{FF2B5EF4-FFF2-40B4-BE49-F238E27FC236}">
                <a16:creationId xmlns:a16="http://schemas.microsoft.com/office/drawing/2014/main" id="{748610AD-1D35-46F9-9CD0-C47949E50EE1}"/>
              </a:ext>
            </a:extLst>
          </p:cNvPr>
          <p:cNvPicPr>
            <a:picLocks noChangeAspect="1"/>
          </p:cNvPicPr>
          <p:nvPr/>
        </p:nvPicPr>
        <p:blipFill rotWithShape="1">
          <a:blip r:embed="rId3">
            <a:extLst>
              <a:ext uri="{28A0092B-C50C-407E-A947-70E740481C1C}">
                <a14:useLocalDpi xmlns:a14="http://schemas.microsoft.com/office/drawing/2010/main" val="0"/>
              </a:ext>
            </a:extLst>
          </a:blip>
          <a:srcRect t="18397" r="2" b="11053"/>
          <a:stretch/>
        </p:blipFill>
        <p:spPr>
          <a:xfrm>
            <a:off x="396875" y="1362075"/>
            <a:ext cx="7896225" cy="4972050"/>
          </a:xfrm>
          <a:prstGeom prst="rect">
            <a:avLst/>
          </a:prstGeom>
          <a:noFill/>
        </p:spPr>
      </p:pic>
    </p:spTree>
    <p:extLst>
      <p:ext uri="{BB962C8B-B14F-4D97-AF65-F5344CB8AC3E}">
        <p14:creationId xmlns:p14="http://schemas.microsoft.com/office/powerpoint/2010/main" val="356532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BCF2A3-FAE8-476D-AA4E-D1A4ABF0AE94}"/>
              </a:ext>
            </a:extLst>
          </p:cNvPr>
          <p:cNvSpPr>
            <a:spLocks noGrp="1"/>
          </p:cNvSpPr>
          <p:nvPr>
            <p:ph type="title"/>
          </p:nvPr>
        </p:nvSpPr>
        <p:spPr>
          <a:xfrm>
            <a:off x="76200" y="609600"/>
            <a:ext cx="8558382" cy="762000"/>
          </a:xfrm>
        </p:spPr>
        <p:txBody>
          <a:bodyPr/>
          <a:lstStyle/>
          <a:p>
            <a:r>
              <a:rPr lang="en-US" dirty="0"/>
              <a:t>(not ancient) </a:t>
            </a:r>
            <a:r>
              <a:rPr lang="en-US" dirty="0" err="1"/>
              <a:t>Digital+Analog</a:t>
            </a:r>
            <a:r>
              <a:rPr lang="en-US" dirty="0"/>
              <a:t> AI processor with all memory on chip in 28nm CMOS</a:t>
            </a:r>
            <a:br>
              <a:rPr lang="en-US" dirty="0"/>
            </a:br>
            <a:endParaRPr lang="en-US" dirty="0"/>
          </a:p>
        </p:txBody>
      </p:sp>
      <p:pic>
        <p:nvPicPr>
          <p:cNvPr id="76802" name="Picture 2" descr="Image result for An always-on 3.8μJ/86% CIFAR-10 mixed-signal binary CNN processor with all memory on chip in 28nm CMOS">
            <a:extLst>
              <a:ext uri="{FF2B5EF4-FFF2-40B4-BE49-F238E27FC236}">
                <a16:creationId xmlns:a16="http://schemas.microsoft.com/office/drawing/2014/main" id="{878AAAA4-59EF-4351-A813-0E1FBF8AF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292128"/>
            <a:ext cx="5191124" cy="51680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22CCA00-24CD-4877-A4E1-903216649934}"/>
              </a:ext>
            </a:extLst>
          </p:cNvPr>
          <p:cNvSpPr/>
          <p:nvPr/>
        </p:nvSpPr>
        <p:spPr>
          <a:xfrm>
            <a:off x="4616878" y="6439457"/>
            <a:ext cx="4572000" cy="461665"/>
          </a:xfrm>
          <a:prstGeom prst="rect">
            <a:avLst/>
          </a:prstGeom>
        </p:spPr>
        <p:txBody>
          <a:bodyPr>
            <a:spAutoFit/>
          </a:bodyPr>
          <a:lstStyle/>
          <a:p>
            <a:r>
              <a:rPr lang="en-US" sz="1200" dirty="0" err="1"/>
              <a:t>Bankman</a:t>
            </a:r>
            <a:r>
              <a:rPr lang="en-US" sz="1200" dirty="0"/>
              <a:t> et al, “An always-on 3.8μJ/86% CIFAR-10 mixed-signal binary CNN processor with all memory on chip in 28nm CMOS”</a:t>
            </a:r>
          </a:p>
        </p:txBody>
      </p:sp>
    </p:spTree>
    <p:extLst>
      <p:ext uri="{BB962C8B-B14F-4D97-AF65-F5344CB8AC3E}">
        <p14:creationId xmlns:p14="http://schemas.microsoft.com/office/powerpoint/2010/main" val="311068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2" name="Rectangle 26"/>
          <p:cNvSpPr>
            <a:spLocks noGrp="1" noChangeArrowheads="1"/>
          </p:cNvSpPr>
          <p:nvPr>
            <p:ph type="title"/>
          </p:nvPr>
        </p:nvSpPr>
        <p:spPr/>
        <p:txBody>
          <a:bodyPr/>
          <a:lstStyle/>
          <a:p>
            <a:r>
              <a:rPr lang="en-US" dirty="0"/>
              <a:t>Everything is bits</a:t>
            </a:r>
          </a:p>
        </p:txBody>
      </p:sp>
      <p:sp>
        <p:nvSpPr>
          <p:cNvPr id="9243" name="Rectangle 27"/>
          <p:cNvSpPr>
            <a:spLocks noGrp="1" noChangeArrowheads="1"/>
          </p:cNvSpPr>
          <p:nvPr>
            <p:ph type="body" idx="1"/>
          </p:nvPr>
        </p:nvSpPr>
        <p:spPr/>
        <p:txBody>
          <a:bodyPr/>
          <a:lstStyle/>
          <a:p>
            <a:r>
              <a:rPr lang="en-US" dirty="0"/>
              <a:t>Each bit is 0 or 1</a:t>
            </a:r>
          </a:p>
          <a:p>
            <a:r>
              <a:rPr lang="en-US" dirty="0"/>
              <a:t>By encoding/interpreting sets of bits in various ways</a:t>
            </a:r>
          </a:p>
          <a:p>
            <a:pPr lvl="1"/>
            <a:r>
              <a:rPr lang="en-US" dirty="0"/>
              <a:t>Computers determine what to do (instructions)</a:t>
            </a:r>
          </a:p>
          <a:p>
            <a:pPr lvl="1"/>
            <a:r>
              <a:rPr lang="en-US" dirty="0"/>
              <a:t>… and represent and manipulate numbers, sets, strings, etc…</a:t>
            </a:r>
          </a:p>
          <a:p>
            <a:r>
              <a:rPr lang="en-US" dirty="0"/>
              <a:t>Why bits?  Electronic Implementation</a:t>
            </a:r>
          </a:p>
          <a:p>
            <a:pPr lvl="1"/>
            <a:r>
              <a:rPr lang="en-US" dirty="0"/>
              <a:t>Easy to store with </a:t>
            </a:r>
            <a:r>
              <a:rPr lang="en-US" dirty="0" err="1"/>
              <a:t>bistable</a:t>
            </a:r>
            <a:r>
              <a:rPr lang="en-US" dirty="0"/>
              <a:t> elements</a:t>
            </a:r>
          </a:p>
          <a:p>
            <a:pPr lvl="1"/>
            <a:r>
              <a:rPr lang="en-US" dirty="0"/>
              <a:t>Reliably transmitted on noisy and inaccurate wires </a:t>
            </a:r>
          </a:p>
        </p:txBody>
      </p:sp>
      <p:grpSp>
        <p:nvGrpSpPr>
          <p:cNvPr id="26" name="Group 4"/>
          <p:cNvGrpSpPr>
            <a:grpSpLocks/>
          </p:cNvGrpSpPr>
          <p:nvPr/>
        </p:nvGrpSpPr>
        <p:grpSpPr bwMode="auto">
          <a:xfrm>
            <a:off x="889000" y="4267200"/>
            <a:ext cx="6858000" cy="2209800"/>
            <a:chOff x="0" y="0"/>
            <a:chExt cx="4320" cy="1392"/>
          </a:xfrm>
        </p:grpSpPr>
        <p:sp>
          <p:nvSpPr>
            <p:cNvPr id="27" name="Rectangle 5"/>
            <p:cNvSpPr>
              <a:spLocks/>
            </p:cNvSpPr>
            <p:nvPr/>
          </p:nvSpPr>
          <p:spPr bwMode="auto">
            <a:xfrm>
              <a:off x="575" y="1008"/>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6"/>
            <p:cNvSpPr>
              <a:spLocks/>
            </p:cNvSpPr>
            <p:nvPr/>
          </p:nvSpPr>
          <p:spPr bwMode="auto">
            <a:xfrm>
              <a:off x="575" y="384"/>
              <a:ext cx="3745" cy="240"/>
            </a:xfrm>
            <a:prstGeom prst="rect">
              <a:avLst/>
            </a:prstGeom>
            <a:solidFill>
              <a:srgbClr val="00FF99"/>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Freeform 7"/>
            <p:cNvSpPr>
              <a:spLocks/>
            </p:cNvSpPr>
            <p:nvPr/>
          </p:nvSpPr>
          <p:spPr bwMode="auto">
            <a:xfrm>
              <a:off x="576" y="484"/>
              <a:ext cx="3732" cy="716"/>
            </a:xfrm>
            <a:custGeom>
              <a:avLst/>
              <a:gdLst>
                <a:gd name="T0" fmla="*/ 0 w 21600"/>
                <a:gd name="T1" fmla="*/ 21298 h 21600"/>
                <a:gd name="T2" fmla="*/ 948 w 21600"/>
                <a:gd name="T3" fmla="*/ 19699 h 21600"/>
                <a:gd name="T4" fmla="*/ 1775 w 21600"/>
                <a:gd name="T5" fmla="*/ 19398 h 21600"/>
                <a:gd name="T6" fmla="*/ 3302 w 21600"/>
                <a:gd name="T7" fmla="*/ 20665 h 21600"/>
                <a:gd name="T8" fmla="*/ 4636 w 21600"/>
                <a:gd name="T9" fmla="*/ 19699 h 21600"/>
                <a:gd name="T10" fmla="*/ 5397 w 21600"/>
                <a:gd name="T11" fmla="*/ 19066 h 21600"/>
                <a:gd name="T12" fmla="*/ 6164 w 21600"/>
                <a:gd name="T13" fmla="*/ 20031 h 21600"/>
                <a:gd name="T14" fmla="*/ 7111 w 21600"/>
                <a:gd name="T15" fmla="*/ 20333 h 21600"/>
                <a:gd name="T16" fmla="*/ 7685 w 21600"/>
                <a:gd name="T17" fmla="*/ 20031 h 21600"/>
                <a:gd name="T18" fmla="*/ 7878 w 21600"/>
                <a:gd name="T19" fmla="*/ 19699 h 21600"/>
                <a:gd name="T20" fmla="*/ 8132 w 21600"/>
                <a:gd name="T21" fmla="*/ 17165 h 21600"/>
                <a:gd name="T22" fmla="*/ 8832 w 21600"/>
                <a:gd name="T23" fmla="*/ 7632 h 21600"/>
                <a:gd name="T24" fmla="*/ 9339 w 21600"/>
                <a:gd name="T25" fmla="*/ 3499 h 21600"/>
                <a:gd name="T26" fmla="*/ 9913 w 21600"/>
                <a:gd name="T27" fmla="*/ 1599 h 21600"/>
                <a:gd name="T28" fmla="*/ 11054 w 21600"/>
                <a:gd name="T29" fmla="*/ 634 h 21600"/>
                <a:gd name="T30" fmla="*/ 12261 w 21600"/>
                <a:gd name="T31" fmla="*/ 965 h 21600"/>
                <a:gd name="T32" fmla="*/ 12514 w 21600"/>
                <a:gd name="T33" fmla="*/ 1267 h 21600"/>
                <a:gd name="T34" fmla="*/ 13595 w 21600"/>
                <a:gd name="T35" fmla="*/ 332 h 21600"/>
                <a:gd name="T36" fmla="*/ 13975 w 21600"/>
                <a:gd name="T37" fmla="*/ 1267 h 21600"/>
                <a:gd name="T38" fmla="*/ 14422 w 21600"/>
                <a:gd name="T39" fmla="*/ 1599 h 21600"/>
                <a:gd name="T40" fmla="*/ 15436 w 21600"/>
                <a:gd name="T41" fmla="*/ 1267 h 21600"/>
                <a:gd name="T42" fmla="*/ 15817 w 21600"/>
                <a:gd name="T43" fmla="*/ 1931 h 21600"/>
                <a:gd name="T44" fmla="*/ 16390 w 21600"/>
                <a:gd name="T45" fmla="*/ 332 h 21600"/>
                <a:gd name="T46" fmla="*/ 16710 w 21600"/>
                <a:gd name="T47" fmla="*/ 0 h 21600"/>
                <a:gd name="T48" fmla="*/ 18358 w 21600"/>
                <a:gd name="T49" fmla="*/ 12399 h 21600"/>
                <a:gd name="T50" fmla="*/ 19058 w 21600"/>
                <a:gd name="T51" fmla="*/ 19398 h 21600"/>
                <a:gd name="T52" fmla="*/ 20205 w 21600"/>
                <a:gd name="T53" fmla="*/ 21600 h 21600"/>
                <a:gd name="T54" fmla="*/ 20773 w 21600"/>
                <a:gd name="T55" fmla="*/ 21298 h 21600"/>
                <a:gd name="T56" fmla="*/ 20900 w 21600"/>
                <a:gd name="T57" fmla="*/ 20333 h 21600"/>
                <a:gd name="T58" fmla="*/ 21600 w 21600"/>
                <a:gd name="T59" fmla="*/ 19699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a:moveTo>
                    <a:pt x="0" y="21298"/>
                  </a:moveTo>
                  <a:cubicBezTo>
                    <a:pt x="326" y="20936"/>
                    <a:pt x="610" y="19820"/>
                    <a:pt x="948" y="19699"/>
                  </a:cubicBezTo>
                  <a:cubicBezTo>
                    <a:pt x="1219" y="19579"/>
                    <a:pt x="1497" y="19488"/>
                    <a:pt x="1775" y="19398"/>
                  </a:cubicBezTo>
                  <a:cubicBezTo>
                    <a:pt x="2276" y="19850"/>
                    <a:pt x="2789" y="20212"/>
                    <a:pt x="3302" y="20665"/>
                  </a:cubicBezTo>
                  <a:cubicBezTo>
                    <a:pt x="3791" y="19760"/>
                    <a:pt x="3984" y="19911"/>
                    <a:pt x="4636" y="19699"/>
                  </a:cubicBezTo>
                  <a:cubicBezTo>
                    <a:pt x="4781" y="19549"/>
                    <a:pt x="5282" y="19066"/>
                    <a:pt x="5397" y="19066"/>
                  </a:cubicBezTo>
                  <a:cubicBezTo>
                    <a:pt x="5663" y="19066"/>
                    <a:pt x="5898" y="19880"/>
                    <a:pt x="6164" y="20031"/>
                  </a:cubicBezTo>
                  <a:cubicBezTo>
                    <a:pt x="6478" y="20182"/>
                    <a:pt x="6792" y="20212"/>
                    <a:pt x="7111" y="20333"/>
                  </a:cubicBezTo>
                  <a:cubicBezTo>
                    <a:pt x="7299" y="20212"/>
                    <a:pt x="7492" y="20182"/>
                    <a:pt x="7685" y="20031"/>
                  </a:cubicBezTo>
                  <a:cubicBezTo>
                    <a:pt x="7751" y="19971"/>
                    <a:pt x="7836" y="19941"/>
                    <a:pt x="7878" y="19699"/>
                  </a:cubicBezTo>
                  <a:cubicBezTo>
                    <a:pt x="7993" y="18945"/>
                    <a:pt x="8023" y="17950"/>
                    <a:pt x="8132" y="17165"/>
                  </a:cubicBezTo>
                  <a:cubicBezTo>
                    <a:pt x="8548" y="13937"/>
                    <a:pt x="8566" y="10921"/>
                    <a:pt x="8832" y="7632"/>
                  </a:cubicBezTo>
                  <a:cubicBezTo>
                    <a:pt x="8935" y="6305"/>
                    <a:pt x="9176" y="4616"/>
                    <a:pt x="9339" y="3499"/>
                  </a:cubicBezTo>
                  <a:cubicBezTo>
                    <a:pt x="9466" y="2594"/>
                    <a:pt x="9689" y="1810"/>
                    <a:pt x="9913" y="1599"/>
                  </a:cubicBezTo>
                  <a:cubicBezTo>
                    <a:pt x="10287" y="1207"/>
                    <a:pt x="11054" y="634"/>
                    <a:pt x="11054" y="634"/>
                  </a:cubicBezTo>
                  <a:cubicBezTo>
                    <a:pt x="11452" y="724"/>
                    <a:pt x="11856" y="784"/>
                    <a:pt x="12261" y="965"/>
                  </a:cubicBezTo>
                  <a:cubicBezTo>
                    <a:pt x="12345" y="996"/>
                    <a:pt x="12424" y="1267"/>
                    <a:pt x="12514" y="1267"/>
                  </a:cubicBezTo>
                  <a:cubicBezTo>
                    <a:pt x="12859" y="1267"/>
                    <a:pt x="13245" y="603"/>
                    <a:pt x="13595" y="332"/>
                  </a:cubicBezTo>
                  <a:cubicBezTo>
                    <a:pt x="13728" y="513"/>
                    <a:pt x="13837" y="1056"/>
                    <a:pt x="13975" y="1267"/>
                  </a:cubicBezTo>
                  <a:cubicBezTo>
                    <a:pt x="14114" y="1478"/>
                    <a:pt x="14271" y="1478"/>
                    <a:pt x="14422" y="1599"/>
                  </a:cubicBezTo>
                  <a:cubicBezTo>
                    <a:pt x="14790" y="1086"/>
                    <a:pt x="15050" y="935"/>
                    <a:pt x="15436" y="1267"/>
                  </a:cubicBezTo>
                  <a:cubicBezTo>
                    <a:pt x="15563" y="1478"/>
                    <a:pt x="15684" y="2142"/>
                    <a:pt x="15817" y="1931"/>
                  </a:cubicBezTo>
                  <a:cubicBezTo>
                    <a:pt x="16022" y="1569"/>
                    <a:pt x="16173" y="543"/>
                    <a:pt x="16390" y="332"/>
                  </a:cubicBezTo>
                  <a:cubicBezTo>
                    <a:pt x="16493" y="211"/>
                    <a:pt x="16601" y="91"/>
                    <a:pt x="16710" y="0"/>
                  </a:cubicBezTo>
                  <a:cubicBezTo>
                    <a:pt x="17682" y="4857"/>
                    <a:pt x="17851" y="5038"/>
                    <a:pt x="18358" y="12399"/>
                  </a:cubicBezTo>
                  <a:cubicBezTo>
                    <a:pt x="18539" y="15023"/>
                    <a:pt x="18527" y="18010"/>
                    <a:pt x="19058" y="19398"/>
                  </a:cubicBezTo>
                  <a:cubicBezTo>
                    <a:pt x="19855" y="18674"/>
                    <a:pt x="19445" y="17799"/>
                    <a:pt x="20205" y="21600"/>
                  </a:cubicBezTo>
                  <a:cubicBezTo>
                    <a:pt x="20393" y="21479"/>
                    <a:pt x="20592" y="21600"/>
                    <a:pt x="20773" y="21298"/>
                  </a:cubicBezTo>
                  <a:cubicBezTo>
                    <a:pt x="20839" y="21147"/>
                    <a:pt x="20839" y="20544"/>
                    <a:pt x="20900" y="20333"/>
                  </a:cubicBezTo>
                  <a:cubicBezTo>
                    <a:pt x="21063" y="19669"/>
                    <a:pt x="21401" y="19699"/>
                    <a:pt x="21600" y="19699"/>
                  </a:cubicBezTo>
                </a:path>
              </a:pathLst>
            </a:cu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Line 8"/>
            <p:cNvSpPr>
              <a:spLocks noChangeShapeType="1"/>
            </p:cNvSpPr>
            <p:nvPr/>
          </p:nvSpPr>
          <p:spPr bwMode="auto">
            <a:xfrm flipH="1">
              <a:off x="432" y="124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Line 9"/>
            <p:cNvSpPr>
              <a:spLocks noChangeShapeType="1"/>
            </p:cNvSpPr>
            <p:nvPr/>
          </p:nvSpPr>
          <p:spPr bwMode="auto">
            <a:xfrm flipH="1">
              <a:off x="432" y="38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10"/>
            <p:cNvSpPr>
              <a:spLocks/>
            </p:cNvSpPr>
            <p:nvPr/>
          </p:nvSpPr>
          <p:spPr bwMode="auto">
            <a:xfrm>
              <a:off x="0" y="1152"/>
              <a:ext cx="393" cy="240"/>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a:solidFill>
                    <a:srgbClr val="000066"/>
                  </a:solidFill>
                  <a:latin typeface="Helvetica" charset="0"/>
                  <a:ea typeface="Helvetica" charset="0"/>
                  <a:cs typeface="Helvetica" charset="0"/>
                  <a:sym typeface="Helvetica" charset="0"/>
                </a:rPr>
                <a:t>0.0V</a:t>
              </a:r>
            </a:p>
          </p:txBody>
        </p:sp>
        <p:sp>
          <p:nvSpPr>
            <p:cNvPr id="33" name="Rectangle 11"/>
            <p:cNvSpPr>
              <a:spLocks/>
            </p:cNvSpPr>
            <p:nvPr/>
          </p:nvSpPr>
          <p:spPr bwMode="auto">
            <a:xfrm>
              <a:off x="0" y="912"/>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0.2V</a:t>
              </a:r>
            </a:p>
          </p:txBody>
        </p:sp>
        <p:sp>
          <p:nvSpPr>
            <p:cNvPr id="34" name="Rectangle 12"/>
            <p:cNvSpPr>
              <a:spLocks/>
            </p:cNvSpPr>
            <p:nvPr/>
          </p:nvSpPr>
          <p:spPr bwMode="auto">
            <a:xfrm>
              <a:off x="0" y="52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0.9V</a:t>
              </a:r>
            </a:p>
          </p:txBody>
        </p:sp>
        <p:sp>
          <p:nvSpPr>
            <p:cNvPr id="35" name="Rectangle 13"/>
            <p:cNvSpPr>
              <a:spLocks/>
            </p:cNvSpPr>
            <p:nvPr/>
          </p:nvSpPr>
          <p:spPr bwMode="auto">
            <a:xfrm>
              <a:off x="0" y="288"/>
              <a:ext cx="397" cy="239"/>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sz="1800" b="0" dirty="0">
                  <a:solidFill>
                    <a:srgbClr val="000066"/>
                  </a:solidFill>
                  <a:latin typeface="Helvetica" charset="0"/>
                  <a:ea typeface="Helvetica" charset="0"/>
                  <a:cs typeface="Helvetica" charset="0"/>
                  <a:sym typeface="Helvetica" charset="0"/>
                </a:rPr>
                <a:t>1.1V</a:t>
              </a:r>
            </a:p>
          </p:txBody>
        </p:sp>
        <p:sp>
          <p:nvSpPr>
            <p:cNvPr id="36" name="Line 14"/>
            <p:cNvSpPr>
              <a:spLocks noChangeShapeType="1"/>
            </p:cNvSpPr>
            <p:nvPr/>
          </p:nvSpPr>
          <p:spPr bwMode="auto">
            <a:xfrm>
              <a:off x="576" y="96"/>
              <a:ext cx="1392"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7" name="Line 15"/>
            <p:cNvSpPr>
              <a:spLocks noChangeShapeType="1"/>
            </p:cNvSpPr>
            <p:nvPr/>
          </p:nvSpPr>
          <p:spPr bwMode="auto">
            <a:xfrm>
              <a:off x="2160" y="96"/>
              <a:ext cx="144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8" name="Line 16"/>
            <p:cNvSpPr>
              <a:spLocks noChangeShapeType="1"/>
            </p:cNvSpPr>
            <p:nvPr/>
          </p:nvSpPr>
          <p:spPr bwMode="auto">
            <a:xfrm>
              <a:off x="3792" y="96"/>
              <a:ext cx="480" cy="1"/>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9" name="Line 17"/>
            <p:cNvSpPr>
              <a:spLocks noChangeShapeType="1"/>
            </p:cNvSpPr>
            <p:nvPr/>
          </p:nvSpPr>
          <p:spPr bwMode="auto">
            <a:xfrm>
              <a:off x="1968" y="48"/>
              <a:ext cx="1" cy="1008"/>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0" name="Line 18"/>
            <p:cNvSpPr>
              <a:spLocks noChangeShapeType="1"/>
            </p:cNvSpPr>
            <p:nvPr/>
          </p:nvSpPr>
          <p:spPr bwMode="auto">
            <a:xfrm>
              <a:off x="216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1" name="Line 19"/>
            <p:cNvSpPr>
              <a:spLocks noChangeShapeType="1"/>
            </p:cNvSpPr>
            <p:nvPr/>
          </p:nvSpPr>
          <p:spPr bwMode="auto">
            <a:xfrm>
              <a:off x="3600" y="48"/>
              <a:ext cx="1" cy="576"/>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2" name="Line 20"/>
            <p:cNvSpPr>
              <a:spLocks noChangeShapeType="1"/>
            </p:cNvSpPr>
            <p:nvPr/>
          </p:nvSpPr>
          <p:spPr bwMode="auto">
            <a:xfrm>
              <a:off x="3792" y="48"/>
              <a:ext cx="1" cy="960"/>
            </a:xfrm>
            <a:prstGeom prst="line">
              <a:avLst/>
            </a:prstGeom>
            <a:noFill/>
            <a:ln w="127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3" name="Rectangle 21"/>
            <p:cNvSpPr>
              <a:spLocks/>
            </p:cNvSpPr>
            <p:nvPr/>
          </p:nvSpPr>
          <p:spPr bwMode="auto">
            <a:xfrm>
              <a:off x="1105"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4" name="Rectangle 22"/>
            <p:cNvSpPr>
              <a:spLocks/>
            </p:cNvSpPr>
            <p:nvPr/>
          </p:nvSpPr>
          <p:spPr bwMode="auto">
            <a:xfrm>
              <a:off x="2641" y="0"/>
              <a:ext cx="304"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1</a:t>
              </a:r>
            </a:p>
          </p:txBody>
        </p:sp>
        <p:sp>
          <p:nvSpPr>
            <p:cNvPr id="45" name="Rectangle 23"/>
            <p:cNvSpPr>
              <a:spLocks/>
            </p:cNvSpPr>
            <p:nvPr/>
          </p:nvSpPr>
          <p:spPr bwMode="auto">
            <a:xfrm>
              <a:off x="3936" y="0"/>
              <a:ext cx="200" cy="240"/>
            </a:xfrm>
            <a:prstGeom prst="rect">
              <a:avLst/>
            </a:prstGeom>
            <a:solidFill>
              <a:srgbClr val="FFFFFF"/>
            </a:solidFill>
            <a:ln w="25400">
              <a:noFill/>
              <a:miter lim="800000"/>
              <a:headEnd/>
              <a:tailEnd/>
            </a:ln>
          </p:spPr>
          <p:txBody>
            <a:bodyPr lIns="50800" tIns="50800" bIns="50800">
              <a:prstTxWarp prst="textNoShape">
                <a:avLst/>
              </a:prstTxWarp>
            </a:bodyPr>
            <a:lstStyle/>
            <a:p>
              <a:pPr algn="ctr" eaLnBrk="1" hangingPunct="1"/>
              <a:r>
                <a:rPr lang="en-US" sz="1800" b="0">
                  <a:solidFill>
                    <a:srgbClr val="000066"/>
                  </a:solidFill>
                  <a:latin typeface="Helvetica" charset="0"/>
                  <a:ea typeface="Helvetica" charset="0"/>
                  <a:cs typeface="Helvetica" charset="0"/>
                  <a:sym typeface="Helvetica" charset="0"/>
                </a:rPr>
                <a:t>0</a:t>
              </a:r>
            </a:p>
          </p:txBody>
        </p:sp>
        <p:sp>
          <p:nvSpPr>
            <p:cNvPr id="46" name="Line 24"/>
            <p:cNvSpPr>
              <a:spLocks noChangeShapeType="1"/>
            </p:cNvSpPr>
            <p:nvPr/>
          </p:nvSpPr>
          <p:spPr bwMode="auto">
            <a:xfrm flipH="1">
              <a:off x="432" y="1008"/>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7" name="Line 25"/>
            <p:cNvSpPr>
              <a:spLocks noChangeShapeType="1"/>
            </p:cNvSpPr>
            <p:nvPr/>
          </p:nvSpPr>
          <p:spPr bwMode="auto">
            <a:xfrm flipH="1">
              <a:off x="432" y="624"/>
              <a:ext cx="144" cy="1"/>
            </a:xfrm>
            <a:prstGeom prst="line">
              <a:avLst/>
            </a:prstGeom>
            <a:noFill/>
            <a:ln w="25400">
              <a:solidFill>
                <a:srgbClr val="000066"/>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3291</Words>
  <Application>Microsoft Office PowerPoint</Application>
  <PresentationFormat>On-screen Show (4:3)</PresentationFormat>
  <Paragraphs>1103</Paragraphs>
  <Slides>47</Slides>
  <Notes>36</Notes>
  <HiddenSlides>2</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67" baseType="lpstr">
      <vt:lpstr>Arial</vt:lpstr>
      <vt:lpstr>Arial Narrow</vt:lpstr>
      <vt:lpstr>Calibri</vt:lpstr>
      <vt:lpstr>Calibri Bold</vt:lpstr>
      <vt:lpstr>Courier New</vt:lpstr>
      <vt:lpstr>Courier New Bold</vt:lpstr>
      <vt:lpstr>Courier New Bold Italic</vt:lpstr>
      <vt:lpstr>Gill Sans</vt:lpstr>
      <vt:lpstr>Gill Sans MT</vt:lpstr>
      <vt:lpstr>Gill Sans MT Condensed</vt:lpstr>
      <vt:lpstr>Helvetica</vt:lpstr>
      <vt:lpstr>Monaco</vt:lpstr>
      <vt:lpstr>Symbol</vt:lpstr>
      <vt:lpstr>Times</vt:lpstr>
      <vt:lpstr>Times New Roman</vt:lpstr>
      <vt:lpstr>Wingdings</vt:lpstr>
      <vt:lpstr>Wingdings 2</vt:lpstr>
      <vt:lpstr>template2007</vt:lpstr>
      <vt:lpstr>Equation</vt:lpstr>
      <vt:lpstr>Document</vt:lpstr>
      <vt:lpstr>PowerPoint Presentation</vt:lpstr>
      <vt:lpstr>Bits, Bytes and Integers – Part 1  15-213/18-213/14-513/15-513/18-613: Introduction to Computer Systems 2nd Lecture,  Sep. 3, 2020</vt:lpstr>
      <vt:lpstr>Announcements</vt:lpstr>
      <vt:lpstr>Logistics</vt:lpstr>
      <vt:lpstr>Today: Bits, Bytes, and Integers</vt:lpstr>
      <vt:lpstr>Everything is bits</vt:lpstr>
      <vt:lpstr>Antikythera (ancient) analog computer</vt:lpstr>
      <vt:lpstr>(not ancient) Digital+Analog AI processor with all memory on chip in 28nm CMOS </vt:lpstr>
      <vt:lpstr>Everything is bits</vt:lpstr>
      <vt:lpstr>For example, can count in binary</vt:lpstr>
      <vt:lpstr>Encoding Byte Values</vt:lpstr>
      <vt:lpstr>Example Data Representations</vt:lpstr>
      <vt:lpstr>Example Data Representations</vt:lpstr>
      <vt:lpstr>Today: Bits, Bytes, and Integers</vt:lpstr>
      <vt:lpstr>Boolean Algebra</vt:lpstr>
      <vt:lpstr>General Boolean Algebras</vt:lpstr>
      <vt:lpstr>Example: Representing &amp; Manipulating Sets</vt:lpstr>
      <vt:lpstr>Bit-Level Operations in C</vt:lpstr>
      <vt:lpstr>Bit-Level Operations in C</vt:lpstr>
      <vt:lpstr>Contrast: Logic Operations in C</vt:lpstr>
      <vt:lpstr>Shift Operations</vt:lpstr>
      <vt:lpstr>Today: Bits, Bytes, and Integers</vt:lpstr>
      <vt:lpstr>Encoding Integers</vt:lpstr>
      <vt:lpstr>Two-complement: Simple Example</vt:lpstr>
      <vt:lpstr>Two-complement Encoding Example (Cont.)</vt:lpstr>
      <vt:lpstr>Numeric Ranges</vt:lpstr>
      <vt:lpstr>Values for Different Word Sizes</vt:lpstr>
      <vt:lpstr>Unsigned &amp; Signed Numeric Values</vt:lpstr>
      <vt:lpstr>Quiz Time!</vt:lpstr>
      <vt:lpstr>Today: Bits, Bytes, and Integers</vt:lpstr>
      <vt:lpstr>Mapping Between Signed &amp; Unsigned</vt:lpstr>
      <vt:lpstr>Mapping Signed  Unsigned</vt:lpstr>
      <vt:lpstr>Mapping Signed  Unsigned</vt:lpstr>
      <vt:lpstr>Relation between Signed &amp; Unsigned</vt:lpstr>
      <vt:lpstr>Conversion Visualized</vt:lpstr>
      <vt:lpstr>Signed vs. Unsigned in C</vt:lpstr>
      <vt:lpstr>Casting Surprises</vt:lpstr>
      <vt:lpstr>Unsigned vs. Signed: Easy to Make Mistakes</vt:lpstr>
      <vt:lpstr>Summary Casting Signed ↔ Unsigned: Basic Rules</vt:lpstr>
      <vt:lpstr>Today: Bits, Bytes, and Integers</vt:lpstr>
      <vt:lpstr>Sign Extension</vt:lpstr>
      <vt:lpstr>Sign Extension: Simple Example</vt:lpstr>
      <vt:lpstr>Larger Sign Extension Example</vt:lpstr>
      <vt:lpstr>Truncation</vt:lpstr>
      <vt:lpstr>Truncation: Simple Example</vt:lpstr>
      <vt:lpstr>Summary: Expanding, Truncating: Basic Rules</vt:lpstr>
      <vt:lpstr>Summary of Today: Bits, Bytes, and Integers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Lucia</dc:creator>
  <cp:lastModifiedBy>Brandon Lucia</cp:lastModifiedBy>
  <cp:revision>5</cp:revision>
  <dcterms:created xsi:type="dcterms:W3CDTF">2019-08-29T15:02:48Z</dcterms:created>
  <dcterms:modified xsi:type="dcterms:W3CDTF">2020-09-03T16:21:40Z</dcterms:modified>
</cp:coreProperties>
</file>