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56"/>
  </p:notesMasterIdLst>
  <p:handoutMasterIdLst>
    <p:handoutMasterId r:id="rId57"/>
  </p:handoutMasterIdLst>
  <p:sldIdLst>
    <p:sldId id="332" r:id="rId4"/>
    <p:sldId id="542" r:id="rId5"/>
    <p:sldId id="730" r:id="rId6"/>
    <p:sldId id="736" r:id="rId7"/>
    <p:sldId id="687" r:id="rId8"/>
    <p:sldId id="728" r:id="rId9"/>
    <p:sldId id="724" r:id="rId10"/>
    <p:sldId id="725" r:id="rId11"/>
    <p:sldId id="722" r:id="rId12"/>
    <p:sldId id="723" r:id="rId13"/>
    <p:sldId id="735" r:id="rId14"/>
    <p:sldId id="732" r:id="rId15"/>
    <p:sldId id="733" r:id="rId16"/>
    <p:sldId id="711" r:id="rId17"/>
    <p:sldId id="611" r:id="rId18"/>
    <p:sldId id="612" r:id="rId19"/>
    <p:sldId id="613" r:id="rId20"/>
    <p:sldId id="615" r:id="rId21"/>
    <p:sldId id="616" r:id="rId22"/>
    <p:sldId id="617" r:id="rId23"/>
    <p:sldId id="727" r:id="rId24"/>
    <p:sldId id="620" r:id="rId25"/>
    <p:sldId id="621" r:id="rId26"/>
    <p:sldId id="625" r:id="rId27"/>
    <p:sldId id="626" r:id="rId28"/>
    <p:sldId id="628" r:id="rId29"/>
    <p:sldId id="715" r:id="rId30"/>
    <p:sldId id="716" r:id="rId31"/>
    <p:sldId id="717" r:id="rId32"/>
    <p:sldId id="718" r:id="rId33"/>
    <p:sldId id="719" r:id="rId34"/>
    <p:sldId id="689" r:id="rId35"/>
    <p:sldId id="651" r:id="rId36"/>
    <p:sldId id="650" r:id="rId37"/>
    <p:sldId id="707" r:id="rId38"/>
    <p:sldId id="708" r:id="rId39"/>
    <p:sldId id="734" r:id="rId40"/>
    <p:sldId id="688" r:id="rId41"/>
    <p:sldId id="659" r:id="rId42"/>
    <p:sldId id="703" r:id="rId43"/>
    <p:sldId id="661" r:id="rId44"/>
    <p:sldId id="709" r:id="rId45"/>
    <p:sldId id="704" r:id="rId46"/>
    <p:sldId id="664" r:id="rId47"/>
    <p:sldId id="668" r:id="rId48"/>
    <p:sldId id="666" r:id="rId49"/>
    <p:sldId id="667" r:id="rId50"/>
    <p:sldId id="669" r:id="rId51"/>
    <p:sldId id="705" r:id="rId52"/>
    <p:sldId id="665" r:id="rId53"/>
    <p:sldId id="636" r:id="rId54"/>
    <p:sldId id="713" r:id="rId55"/>
  </p:sldIdLst>
  <p:sldSz cx="9144000" cy="6858000" type="screen4x3"/>
  <p:notesSz cx="7302500" cy="9586913"/>
  <p:custDataLst>
    <p:tags r:id="rId5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1" autoAdjust="0"/>
    <p:restoredTop sz="95822" autoAdjust="0"/>
  </p:normalViewPr>
  <p:slideViewPr>
    <p:cSldViewPr snapToObjects="1">
      <p:cViewPr varScale="1">
        <p:scale>
          <a:sx n="89" d="100"/>
          <a:sy n="89" d="100"/>
        </p:scale>
        <p:origin x="92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gs" Target="tags/tag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2B0F531D-6B91-4181-908F-05D57C5A5E77}"/>
    <pc:docChg chg="addSld modSld">
      <pc:chgData name="Phil Gibbons" userId="f619c6e5d38ed7a7" providerId="LiveId" clId="{2B0F531D-6B91-4181-908F-05D57C5A5E77}" dt="2020-09-08T15:26:47.513" v="347" actId="1076"/>
      <pc:docMkLst>
        <pc:docMk/>
      </pc:docMkLst>
      <pc:sldChg chg="modSp mod">
        <pc:chgData name="Phil Gibbons" userId="f619c6e5d38ed7a7" providerId="LiveId" clId="{2B0F531D-6B91-4181-908F-05D57C5A5E77}" dt="2020-09-08T14:35:16.267" v="27" actId="20577"/>
        <pc:sldMkLst>
          <pc:docMk/>
          <pc:sldMk cId="0" sldId="542"/>
        </pc:sldMkLst>
        <pc:spChg chg="mod">
          <ac:chgData name="Phil Gibbons" userId="f619c6e5d38ed7a7" providerId="LiveId" clId="{2B0F531D-6B91-4181-908F-05D57C5A5E77}" dt="2020-09-08T14:35:16.267" v="27" actId="20577"/>
          <ac:spMkLst>
            <pc:docMk/>
            <pc:sldMk cId="0" sldId="542"/>
            <ac:spMk id="9218" creationId="{00000000-0000-0000-0000-000000000000}"/>
          </ac:spMkLst>
        </pc:spChg>
      </pc:sldChg>
      <pc:sldChg chg="addSp modSp mod">
        <pc:chgData name="Phil Gibbons" userId="f619c6e5d38ed7a7" providerId="LiveId" clId="{2B0F531D-6B91-4181-908F-05D57C5A5E77}" dt="2020-09-08T15:22:40.796" v="339" actId="1076"/>
        <pc:sldMkLst>
          <pc:docMk/>
          <pc:sldMk cId="0" sldId="616"/>
        </pc:sldMkLst>
        <pc:spChg chg="add mod">
          <ac:chgData name="Phil Gibbons" userId="f619c6e5d38ed7a7" providerId="LiveId" clId="{2B0F531D-6B91-4181-908F-05D57C5A5E77}" dt="2020-09-08T15:21:34.621" v="325" actId="20577"/>
          <ac:spMkLst>
            <pc:docMk/>
            <pc:sldMk cId="0" sldId="616"/>
            <ac:spMk id="2" creationId="{F71332F3-BEE9-4EDF-B3B6-7610CA6C2B47}"/>
          </ac:spMkLst>
        </pc:spChg>
        <pc:spChg chg="add mod">
          <ac:chgData name="Phil Gibbons" userId="f619c6e5d38ed7a7" providerId="LiveId" clId="{2B0F531D-6B91-4181-908F-05D57C5A5E77}" dt="2020-09-08T15:22:33.590" v="338" actId="1076"/>
          <ac:spMkLst>
            <pc:docMk/>
            <pc:sldMk cId="0" sldId="616"/>
            <ac:spMk id="3" creationId="{3B2C4411-9CA3-4017-BFFD-063319F093C7}"/>
          </ac:spMkLst>
        </pc:spChg>
        <pc:spChg chg="mod">
          <ac:chgData name="Phil Gibbons" userId="f619c6e5d38ed7a7" providerId="LiveId" clId="{2B0F531D-6B91-4181-908F-05D57C5A5E77}" dt="2020-09-08T15:22:40.796" v="339" actId="1076"/>
          <ac:spMkLst>
            <pc:docMk/>
            <pc:sldMk cId="0" sldId="616"/>
            <ac:spMk id="34826" creationId="{00000000-0000-0000-0000-000000000000}"/>
          </ac:spMkLst>
        </pc:spChg>
        <pc:spChg chg="mod">
          <ac:chgData name="Phil Gibbons" userId="f619c6e5d38ed7a7" providerId="LiveId" clId="{2B0F531D-6B91-4181-908F-05D57C5A5E77}" dt="2020-09-08T15:21:15.892" v="316" actId="1076"/>
          <ac:spMkLst>
            <pc:docMk/>
            <pc:sldMk cId="0" sldId="616"/>
            <ac:spMk id="34828" creationId="{00000000-0000-0000-0000-000000000000}"/>
          </ac:spMkLst>
        </pc:spChg>
      </pc:sldChg>
      <pc:sldChg chg="modSp mod">
        <pc:chgData name="Phil Gibbons" userId="f619c6e5d38ed7a7" providerId="LiveId" clId="{2B0F531D-6B91-4181-908F-05D57C5A5E77}" dt="2020-09-08T15:26:16.616" v="343" actId="1076"/>
        <pc:sldMkLst>
          <pc:docMk/>
          <pc:sldMk cId="0" sldId="621"/>
        </pc:sldMkLst>
        <pc:spChg chg="mod">
          <ac:chgData name="Phil Gibbons" userId="f619c6e5d38ed7a7" providerId="LiveId" clId="{2B0F531D-6B91-4181-908F-05D57C5A5E77}" dt="2020-09-08T15:26:07.915" v="340" actId="1076"/>
          <ac:spMkLst>
            <pc:docMk/>
            <pc:sldMk cId="0" sldId="621"/>
            <ac:spMk id="36878" creationId="{00000000-0000-0000-0000-000000000000}"/>
          </ac:spMkLst>
        </pc:spChg>
        <pc:spChg chg="mod">
          <ac:chgData name="Phil Gibbons" userId="f619c6e5d38ed7a7" providerId="LiveId" clId="{2B0F531D-6B91-4181-908F-05D57C5A5E77}" dt="2020-09-08T15:26:11.635" v="341" actId="1076"/>
          <ac:spMkLst>
            <pc:docMk/>
            <pc:sldMk cId="0" sldId="621"/>
            <ac:spMk id="36879" creationId="{00000000-0000-0000-0000-000000000000}"/>
          </ac:spMkLst>
        </pc:spChg>
        <pc:spChg chg="mod">
          <ac:chgData name="Phil Gibbons" userId="f619c6e5d38ed7a7" providerId="LiveId" clId="{2B0F531D-6B91-4181-908F-05D57C5A5E77}" dt="2020-09-08T15:26:16.616" v="343" actId="1076"/>
          <ac:spMkLst>
            <pc:docMk/>
            <pc:sldMk cId="0" sldId="621"/>
            <ac:spMk id="36880" creationId="{00000000-0000-0000-0000-000000000000}"/>
          </ac:spMkLst>
        </pc:spChg>
      </pc:sldChg>
      <pc:sldChg chg="modSp mod">
        <pc:chgData name="Phil Gibbons" userId="f619c6e5d38ed7a7" providerId="LiveId" clId="{2B0F531D-6B91-4181-908F-05D57C5A5E77}" dt="2020-09-08T15:26:47.513" v="347" actId="1076"/>
        <pc:sldMkLst>
          <pc:docMk/>
          <pc:sldMk cId="0" sldId="625"/>
        </pc:sldMkLst>
        <pc:spChg chg="mod">
          <ac:chgData name="Phil Gibbons" userId="f619c6e5d38ed7a7" providerId="LiveId" clId="{2B0F531D-6B91-4181-908F-05D57C5A5E77}" dt="2020-09-08T15:26:47.513" v="347" actId="1076"/>
          <ac:spMkLst>
            <pc:docMk/>
            <pc:sldMk cId="0" sldId="625"/>
            <ac:spMk id="40974" creationId="{00000000-0000-0000-0000-000000000000}"/>
          </ac:spMkLst>
        </pc:spChg>
        <pc:spChg chg="mod">
          <ac:chgData name="Phil Gibbons" userId="f619c6e5d38ed7a7" providerId="LiveId" clId="{2B0F531D-6B91-4181-908F-05D57C5A5E77}" dt="2020-09-08T15:26:37.231" v="345" actId="1076"/>
          <ac:spMkLst>
            <pc:docMk/>
            <pc:sldMk cId="0" sldId="625"/>
            <ac:spMk id="40975" creationId="{00000000-0000-0000-0000-000000000000}"/>
          </ac:spMkLst>
        </pc:spChg>
        <pc:spChg chg="mod">
          <ac:chgData name="Phil Gibbons" userId="f619c6e5d38ed7a7" providerId="LiveId" clId="{2B0F531D-6B91-4181-908F-05D57C5A5E77}" dt="2020-09-08T15:26:42.067" v="346" actId="1076"/>
          <ac:spMkLst>
            <pc:docMk/>
            <pc:sldMk cId="0" sldId="625"/>
            <ac:spMk id="40976" creationId="{00000000-0000-0000-0000-000000000000}"/>
          </ac:spMkLst>
        </pc:spChg>
      </pc:sldChg>
      <pc:sldChg chg="mod modShow">
        <pc:chgData name="Phil Gibbons" userId="f619c6e5d38ed7a7" providerId="LiveId" clId="{2B0F531D-6B91-4181-908F-05D57C5A5E77}" dt="2020-09-08T14:53:48.132" v="312" actId="729"/>
        <pc:sldMkLst>
          <pc:docMk/>
          <pc:sldMk cId="549316167" sldId="722"/>
        </pc:sldMkLst>
      </pc:sldChg>
      <pc:sldChg chg="mod modShow">
        <pc:chgData name="Phil Gibbons" userId="f619c6e5d38ed7a7" providerId="LiveId" clId="{2B0F531D-6B91-4181-908F-05D57C5A5E77}" dt="2020-09-08T14:53:48.132" v="312" actId="729"/>
        <pc:sldMkLst>
          <pc:docMk/>
          <pc:sldMk cId="143943144" sldId="723"/>
        </pc:sldMkLst>
      </pc:sldChg>
      <pc:sldChg chg="modSp mod">
        <pc:chgData name="Phil Gibbons" userId="f619c6e5d38ed7a7" providerId="LiveId" clId="{2B0F531D-6B91-4181-908F-05D57C5A5E77}" dt="2020-09-08T14:39:21.883" v="175" actId="13926"/>
        <pc:sldMkLst>
          <pc:docMk/>
          <pc:sldMk cId="1931010306" sldId="730"/>
        </pc:sldMkLst>
        <pc:spChg chg="mod">
          <ac:chgData name="Phil Gibbons" userId="f619c6e5d38ed7a7" providerId="LiveId" clId="{2B0F531D-6B91-4181-908F-05D57C5A5E77}" dt="2020-09-08T14:39:21.883" v="175" actId="13926"/>
          <ac:spMkLst>
            <pc:docMk/>
            <pc:sldMk cId="1931010306" sldId="730"/>
            <ac:spMk id="3" creationId="{00000000-0000-0000-0000-000000000000}"/>
          </ac:spMkLst>
        </pc:spChg>
      </pc:sldChg>
      <pc:sldChg chg="modSp new mod">
        <pc:chgData name="Phil Gibbons" userId="f619c6e5d38ed7a7" providerId="LiveId" clId="{2B0F531D-6B91-4181-908F-05D57C5A5E77}" dt="2020-09-08T14:48:17.007" v="311" actId="5793"/>
        <pc:sldMkLst>
          <pc:docMk/>
          <pc:sldMk cId="3432161418" sldId="736"/>
        </pc:sldMkLst>
        <pc:spChg chg="mod">
          <ac:chgData name="Phil Gibbons" userId="f619c6e5d38ed7a7" providerId="LiveId" clId="{2B0F531D-6B91-4181-908F-05D57C5A5E77}" dt="2020-09-08T14:46:30.051" v="185" actId="20577"/>
          <ac:spMkLst>
            <pc:docMk/>
            <pc:sldMk cId="3432161418" sldId="736"/>
            <ac:spMk id="2" creationId="{F4FA4070-252E-4904-99A1-9F59B3F855EA}"/>
          </ac:spMkLst>
        </pc:spChg>
        <pc:spChg chg="mod">
          <ac:chgData name="Phil Gibbons" userId="f619c6e5d38ed7a7" providerId="LiveId" clId="{2B0F531D-6B91-4181-908F-05D57C5A5E77}" dt="2020-09-08T14:48:17.007" v="311" actId="5793"/>
          <ac:spMkLst>
            <pc:docMk/>
            <pc:sldMk cId="3432161418" sldId="736"/>
            <ac:spMk id="3" creationId="{954F5444-F322-4CED-AB2F-3DE962BCCC87}"/>
          </ac:spMkLst>
        </pc:spChg>
      </pc:sldChg>
    </pc:docChg>
  </pc:docChgLst>
  <pc:docChgLst>
    <pc:chgData name="Phil Gibbons" userId="f619c6e5d38ed7a7" providerId="LiveId" clId="{5A21DB4C-F3B7-4CEE-899D-68129657F100}"/>
    <pc:docChg chg="addSld delSld modSld">
      <pc:chgData name="Phil Gibbons" userId="f619c6e5d38ed7a7" providerId="LiveId" clId="{5A21DB4C-F3B7-4CEE-899D-68129657F100}" dt="2019-09-03T14:03:52.326" v="126" actId="2696"/>
      <pc:docMkLst>
        <pc:docMk/>
      </pc:docMkLst>
      <pc:sldChg chg="add">
        <pc:chgData name="Phil Gibbons" userId="f619c6e5d38ed7a7" providerId="LiveId" clId="{5A21DB4C-F3B7-4CEE-899D-68129657F100}" dt="2019-09-03T13:58:42.453" v="0"/>
        <pc:sldMkLst>
          <pc:docMk/>
          <pc:sldMk cId="4042517480" sldId="332"/>
        </pc:sldMkLst>
      </pc:sldChg>
      <pc:sldChg chg="modSp">
        <pc:chgData name="Phil Gibbons" userId="f619c6e5d38ed7a7" providerId="LiveId" clId="{5A21DB4C-F3B7-4CEE-899D-68129657F100}" dt="2019-09-03T13:59:51.922" v="106" actId="6549"/>
        <pc:sldMkLst>
          <pc:docMk/>
          <pc:sldMk cId="0" sldId="542"/>
        </pc:sldMkLst>
        <pc:spChg chg="mod">
          <ac:chgData name="Phil Gibbons" userId="f619c6e5d38ed7a7" providerId="LiveId" clId="{5A21DB4C-F3B7-4CEE-899D-68129657F100}" dt="2019-09-03T13:59:51.922" v="106" actId="6549"/>
          <ac:spMkLst>
            <pc:docMk/>
            <pc:sldMk cId="0" sldId="542"/>
            <ac:spMk id="9218" creationId="{00000000-0000-0000-0000-000000000000}"/>
          </ac:spMkLst>
        </pc:spChg>
      </pc:sldChg>
      <pc:sldChg chg="del">
        <pc:chgData name="Phil Gibbons" userId="f619c6e5d38ed7a7" providerId="LiveId" clId="{5A21DB4C-F3B7-4CEE-899D-68129657F100}" dt="2019-09-03T13:58:45.884" v="1" actId="2696"/>
        <pc:sldMkLst>
          <pc:docMk/>
          <pc:sldMk cId="1836215328" sldId="729"/>
        </pc:sldMkLst>
      </pc:sldChg>
      <pc:sldChg chg="modSp">
        <pc:chgData name="Phil Gibbons" userId="f619c6e5d38ed7a7" providerId="LiveId" clId="{5A21DB4C-F3B7-4CEE-899D-68129657F100}" dt="2019-09-03T14:01:06.329" v="124" actId="20577"/>
        <pc:sldMkLst>
          <pc:docMk/>
          <pc:sldMk cId="1931010306" sldId="730"/>
        </pc:sldMkLst>
        <pc:spChg chg="mod">
          <ac:chgData name="Phil Gibbons" userId="f619c6e5d38ed7a7" providerId="LiveId" clId="{5A21DB4C-F3B7-4CEE-899D-68129657F100}" dt="2019-09-03T14:01:06.329" v="124" actId="20577"/>
          <ac:spMkLst>
            <pc:docMk/>
            <pc:sldMk cId="1931010306" sldId="730"/>
            <ac:spMk id="3" creationId="{00000000-0000-0000-0000-000000000000}"/>
          </ac:spMkLst>
        </pc:spChg>
      </pc:sldChg>
      <pc:sldChg chg="del">
        <pc:chgData name="Phil Gibbons" userId="f619c6e5d38ed7a7" providerId="LiveId" clId="{5A21DB4C-F3B7-4CEE-899D-68129657F100}" dt="2019-09-03T14:03:52.326" v="126" actId="2696"/>
        <pc:sldMkLst>
          <pc:docMk/>
          <pc:sldMk cId="1662395514" sldId="731"/>
        </pc:sldMkLst>
      </pc:sldChg>
      <pc:sldChg chg="add">
        <pc:chgData name="Phil Gibbons" userId="f619c6e5d38ed7a7" providerId="LiveId" clId="{5A21DB4C-F3B7-4CEE-899D-68129657F100}" dt="2019-09-03T14:03:49.865" v="125"/>
        <pc:sldMkLst>
          <pc:docMk/>
          <pc:sldMk cId="1233805520" sldId="734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lab.andrew.cmu.edu/courses/15213-f16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frm=1&amp;source=images&amp;cd=&amp;cad=rja&amp;uact=8&amp;ved=0ahUKEwiq_bnxubbKAhWDHh4KHe0lA-cQjRwIBw&amp;url=https://commons.wikimedia.org/wiki/File:Red_x.svg&amp;bvm=bv.112064104,d.dmo&amp;psig=AFQjCNFfdi-zR8KFDHdPCO6tKFT_z9ko5A&amp;ust=1453312679784653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hyperlink" Target="https://upload.wikimedia.org/wikipedia/commons/archive/0/03/20080524210756!Green_check.svg" TargetMode="External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B87060-9CA1-44CC-939E-8B0D1195A2FF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E2BDB-EFF5-4A0C-917F-CE029070F9C4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404251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19685" y="1905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535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19685" y="29889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0535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945545" y="455483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0535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196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 =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0535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>
            <a:off x="4724400" y="1143000"/>
            <a:ext cx="0" cy="51816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901141" y="914400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Sign change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8922" y="19050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3291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28922" y="298896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3291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75034" y="45548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3291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952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3291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76741" y="914400"/>
            <a:ext cx="2108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No sign change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399235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mod 16 = 10U mod 16 = 10U = -6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00600" y="6096000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 mod 16 = 22U mod 16 = 6U =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39359" y="339923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mod 16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400" y="6096000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 mod 16 = 26U mod 16 = 10U = -6</a:t>
            </a:r>
          </a:p>
        </p:txBody>
      </p:sp>
    </p:spTree>
    <p:extLst>
      <p:ext uri="{BB962C8B-B14F-4D97-AF65-F5344CB8AC3E}">
        <p14:creationId xmlns:p14="http://schemas.microsoft.com/office/powerpoint/2010/main" val="143943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3" grpId="0"/>
      <p:bldP spid="30" grpId="0"/>
      <p:bldP spid="33" grpId="0"/>
      <p:bldP spid="35" grpId="0"/>
      <p:bldP spid="37" grpId="0"/>
      <p:bldP spid="7" grpId="0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television, table, screen&#10;&#10;Description automatically generated">
            <a:extLst>
              <a:ext uri="{FF2B5EF4-FFF2-40B4-BE49-F238E27FC236}">
                <a16:creationId xmlns:a16="http://schemas.microsoft.com/office/drawing/2014/main" id="{9074D6C6-8255-4602-87B1-F8391C9B0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1435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4227CB1-8176-428F-897F-A99321363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" y="34290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Global Thermonuclear War</a:t>
            </a:r>
          </a:p>
        </p:txBody>
      </p:sp>
    </p:spTree>
    <p:extLst>
      <p:ext uri="{BB962C8B-B14F-4D97-AF65-F5344CB8AC3E}">
        <p14:creationId xmlns:p14="http://schemas.microsoft.com/office/powerpoint/2010/main" val="65429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DE092706-DE0D-4D60-ADCD-D6A712872A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3466196"/>
            <a:ext cx="4800601" cy="3240405"/>
          </a:xfrm>
          <a:prstGeom prst="rect">
            <a:avLst/>
          </a:prstGeom>
        </p:spPr>
      </p:pic>
      <p:pic>
        <p:nvPicPr>
          <p:cNvPr id="7" name="Picture 6" descr="A close up of a desert field&#10;&#10;Description automatically generated">
            <a:extLst>
              <a:ext uri="{FF2B5EF4-FFF2-40B4-BE49-F238E27FC236}">
                <a16:creationId xmlns:a16="http://schemas.microsoft.com/office/drawing/2014/main" id="{22062ACF-8859-4C24-AEE1-63E4821574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28600"/>
            <a:ext cx="4800600" cy="32404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F026BA-7C0E-44F7-A102-DBB075683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381000"/>
            <a:ext cx="4114800" cy="5953125"/>
          </a:xfrm>
        </p:spPr>
        <p:txBody>
          <a:bodyPr/>
          <a:lstStyle/>
          <a:p>
            <a:r>
              <a:rPr lang="en-US" dirty="0"/>
              <a:t>Misunderstanding integers can lead to</a:t>
            </a:r>
            <a:r>
              <a:rPr lang="en-US" b="0" dirty="0"/>
              <a:t> </a:t>
            </a:r>
            <a:r>
              <a:rPr lang="en-US" dirty="0"/>
              <a:t>the</a:t>
            </a:r>
            <a:r>
              <a:rPr lang="en-US" b="0" dirty="0"/>
              <a:t> </a:t>
            </a:r>
            <a:r>
              <a:rPr lang="en-US" dirty="0"/>
              <a:t>end of the  world as we know it!</a:t>
            </a:r>
          </a:p>
          <a:p>
            <a:r>
              <a:rPr lang="en-US" b="0" dirty="0"/>
              <a:t>Thule (Qaanaaq), Greenland</a:t>
            </a:r>
          </a:p>
          <a:p>
            <a:r>
              <a:rPr lang="en-US" b="0" dirty="0"/>
              <a:t>US DoD “Site J” Ballistic Missile Early Warning System (BMEWS)</a:t>
            </a:r>
          </a:p>
          <a:p>
            <a:r>
              <a:rPr lang="en-US" b="0" dirty="0"/>
              <a:t>10/5/60: world nearly ends</a:t>
            </a:r>
          </a:p>
          <a:p>
            <a:r>
              <a:rPr lang="en-US" b="0" dirty="0"/>
              <a:t>Missile radar echo: 1/8s</a:t>
            </a:r>
          </a:p>
          <a:p>
            <a:r>
              <a:rPr lang="en-US" b="0" dirty="0"/>
              <a:t>BMEWS reports: 75s echo(!)</a:t>
            </a:r>
          </a:p>
          <a:p>
            <a:r>
              <a:rPr lang="en-US" b="0" dirty="0"/>
              <a:t>1000s of objects reported</a:t>
            </a:r>
          </a:p>
          <a:p>
            <a:r>
              <a:rPr lang="en-US" b="0" dirty="0"/>
              <a:t>NORAD alert level 5:</a:t>
            </a:r>
          </a:p>
          <a:p>
            <a:pPr lvl="1"/>
            <a:r>
              <a:rPr lang="en-US" dirty="0"/>
              <a:t>Immediate incoming nuclear attack!!!!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4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he moon&#10;&#10;Description automatically generated">
            <a:extLst>
              <a:ext uri="{FF2B5EF4-FFF2-40B4-BE49-F238E27FC236}">
                <a16:creationId xmlns:a16="http://schemas.microsoft.com/office/drawing/2014/main" id="{FF057865-B7C6-48DA-9C00-88C0F18F0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00"/>
            <a:ext cx="9144000" cy="60864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34F3DD-4925-44EB-A229-04829A13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14800"/>
            <a:ext cx="8839199" cy="1609725"/>
          </a:xfrm>
        </p:spPr>
        <p:txBody>
          <a:bodyPr/>
          <a:lstStyle/>
          <a:p>
            <a:r>
              <a:rPr lang="en-US" dirty="0" err="1"/>
              <a:t>Kruschev</a:t>
            </a:r>
            <a:r>
              <a:rPr lang="en-US" dirty="0"/>
              <a:t> was in NYC 10/5/60 (weird time to attack)</a:t>
            </a:r>
          </a:p>
          <a:p>
            <a:pPr lvl="1"/>
            <a:r>
              <a:rPr lang="en-US" dirty="0"/>
              <a:t>someone in Qaanaaq said “why not go check outside?”</a:t>
            </a:r>
          </a:p>
          <a:p>
            <a:r>
              <a:rPr lang="en-US" dirty="0"/>
              <a:t>“Missiles” were actually THE MOON RISING OVER NORWAY</a:t>
            </a:r>
          </a:p>
          <a:p>
            <a:r>
              <a:rPr lang="en-US" dirty="0"/>
              <a:t>Expected max distance: 3000 mi;  Moon distance: .25M miles!</a:t>
            </a:r>
          </a:p>
          <a:p>
            <a:r>
              <a:rPr lang="en-US" dirty="0"/>
              <a:t>.25M miles % </a:t>
            </a:r>
            <a:r>
              <a:rPr lang="en-US" dirty="0" err="1"/>
              <a:t>sizeof</a:t>
            </a:r>
            <a:r>
              <a:rPr lang="en-US" dirty="0"/>
              <a:t>(distance) = 2200mi.</a:t>
            </a:r>
          </a:p>
          <a:p>
            <a:r>
              <a:rPr lang="en-US" dirty="0"/>
              <a:t>Overflow of distance nearly caused nuclear apocalypse!!</a:t>
            </a:r>
          </a:p>
          <a:p>
            <a:endParaRPr lang="en-US" dirty="0"/>
          </a:p>
        </p:txBody>
      </p:sp>
      <p:pic>
        <p:nvPicPr>
          <p:cNvPr id="8" name="Picture 7" descr="A close up of a newspaper&#10;&#10;Description automatically generated">
            <a:extLst>
              <a:ext uri="{FF2B5EF4-FFF2-40B4-BE49-F238E27FC236}">
                <a16:creationId xmlns:a16="http://schemas.microsoft.com/office/drawing/2014/main" id="{1FE97672-CD08-4BD1-918D-D3FA06C3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037044"/>
            <a:ext cx="2186609" cy="31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11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62370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06400" y="4953000"/>
            <a:ext cx="6985000" cy="16161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27660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	=	</a:t>
            </a:r>
            <a:r>
              <a:rPr lang="en-US" b="0" i="1" dirty="0"/>
              <a:t>u</a:t>
            </a:r>
            <a:r>
              <a:rPr lang="en-US" b="0" dirty="0"/>
              <a:t> + </a:t>
            </a:r>
            <a:r>
              <a:rPr lang="en-US" b="0" i="1" dirty="0"/>
              <a:t>v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sp>
        <p:nvSpPr>
          <p:cNvPr id="49" name="Rectangle 5"/>
          <p:cNvSpPr>
            <a:spLocks/>
          </p:cNvSpPr>
          <p:nvPr/>
        </p:nvSpPr>
        <p:spPr bwMode="auto">
          <a:xfrm>
            <a:off x="2683312" y="5062537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2713195" y="5748337"/>
            <a:ext cx="1861979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2683312" y="5718968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1 1011 1110</a:t>
            </a:r>
          </a:p>
        </p:txBody>
      </p:sp>
      <p:sp>
        <p:nvSpPr>
          <p:cNvPr id="52" name="Rectangle 13"/>
          <p:cNvSpPr>
            <a:spLocks/>
          </p:cNvSpPr>
          <p:nvPr/>
        </p:nvSpPr>
        <p:spPr bwMode="auto">
          <a:xfrm>
            <a:off x="2683312" y="6083379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1011 1110</a:t>
            </a:r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2713196" y="6088459"/>
            <a:ext cx="186197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5022056" y="5062537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5098256" y="5748337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1" name="Rectangle 13"/>
          <p:cNvSpPr>
            <a:spLocks/>
          </p:cNvSpPr>
          <p:nvPr/>
        </p:nvSpPr>
        <p:spPr bwMode="auto">
          <a:xfrm>
            <a:off x="5022056" y="5718968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1BE</a:t>
            </a:r>
          </a:p>
        </p:txBody>
      </p:sp>
      <p:sp>
        <p:nvSpPr>
          <p:cNvPr id="62" name="Rectangle 13"/>
          <p:cNvSpPr>
            <a:spLocks/>
          </p:cNvSpPr>
          <p:nvPr/>
        </p:nvSpPr>
        <p:spPr bwMode="auto">
          <a:xfrm>
            <a:off x="5022056" y="6083379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BE</a:t>
            </a:r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5098256" y="608845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67" name="Group 5"/>
          <p:cNvGrpSpPr>
            <a:grpSpLocks/>
          </p:cNvGrpSpPr>
          <p:nvPr/>
        </p:nvGrpSpPr>
        <p:grpSpPr bwMode="auto">
          <a:xfrm>
            <a:off x="7631317" y="3048000"/>
            <a:ext cx="1528162" cy="3646061"/>
            <a:chOff x="0" y="178"/>
            <a:chExt cx="1140" cy="2719"/>
          </a:xfrm>
        </p:grpSpPr>
        <p:grpSp>
          <p:nvGrpSpPr>
            <p:cNvPr id="68" name="Group 6"/>
            <p:cNvGrpSpPr>
              <a:grpSpLocks/>
            </p:cNvGrpSpPr>
            <p:nvPr/>
          </p:nvGrpSpPr>
          <p:grpSpPr bwMode="auto">
            <a:xfrm>
              <a:off x="0" y="500"/>
              <a:ext cx="1104" cy="2397"/>
              <a:chOff x="0" y="-7"/>
              <a:chExt cx="1104" cy="2397"/>
            </a:xfrm>
          </p:grpSpPr>
          <p:grpSp>
            <p:nvGrpSpPr>
              <p:cNvPr id="72" name="Group 7"/>
              <p:cNvGrpSpPr>
                <a:grpSpLocks/>
              </p:cNvGrpSpPr>
              <p:nvPr/>
            </p:nvGrpSpPr>
            <p:grpSpPr bwMode="auto">
              <a:xfrm>
                <a:off x="0" y="-7"/>
                <a:ext cx="288" cy="237"/>
                <a:chOff x="0" y="-7"/>
                <a:chExt cx="288" cy="237"/>
              </a:xfrm>
            </p:grpSpPr>
            <p:sp>
              <p:nvSpPr>
                <p:cNvPr id="214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5" name="Rectangle 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3" name="Group 10"/>
              <p:cNvGrpSpPr>
                <a:grpSpLocks/>
              </p:cNvGrpSpPr>
              <p:nvPr/>
            </p:nvGrpSpPr>
            <p:grpSpPr bwMode="auto">
              <a:xfrm>
                <a:off x="288" y="-7"/>
                <a:ext cx="288" cy="237"/>
                <a:chOff x="0" y="-7"/>
                <a:chExt cx="288" cy="237"/>
              </a:xfrm>
            </p:grpSpPr>
            <p:sp>
              <p:nvSpPr>
                <p:cNvPr id="212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3" name="Rectangle 1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4" name="Group 13"/>
              <p:cNvGrpSpPr>
                <a:grpSpLocks/>
              </p:cNvGrpSpPr>
              <p:nvPr/>
            </p:nvGrpSpPr>
            <p:grpSpPr bwMode="auto">
              <a:xfrm>
                <a:off x="576" y="-7"/>
                <a:ext cx="528" cy="237"/>
                <a:chOff x="0" y="-7"/>
                <a:chExt cx="528" cy="237"/>
              </a:xfrm>
            </p:grpSpPr>
            <p:sp>
              <p:nvSpPr>
                <p:cNvPr id="210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1" name="Rectangle 1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5" name="Group 16"/>
              <p:cNvGrpSpPr>
                <a:grpSpLocks/>
              </p:cNvGrpSpPr>
              <p:nvPr/>
            </p:nvGrpSpPr>
            <p:grpSpPr bwMode="auto">
              <a:xfrm>
                <a:off x="0" y="137"/>
                <a:ext cx="288" cy="237"/>
                <a:chOff x="0" y="-7"/>
                <a:chExt cx="288" cy="237"/>
              </a:xfrm>
            </p:grpSpPr>
            <p:sp>
              <p:nvSpPr>
                <p:cNvPr id="208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9" name="Rectangle 1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6" name="Group 19"/>
              <p:cNvGrpSpPr>
                <a:grpSpLocks/>
              </p:cNvGrpSpPr>
              <p:nvPr/>
            </p:nvGrpSpPr>
            <p:grpSpPr bwMode="auto">
              <a:xfrm>
                <a:off x="288" y="137"/>
                <a:ext cx="288" cy="237"/>
                <a:chOff x="0" y="-7"/>
                <a:chExt cx="288" cy="237"/>
              </a:xfrm>
            </p:grpSpPr>
            <p:sp>
              <p:nvSpPr>
                <p:cNvPr id="206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7" name="Rectangle 2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7" name="Group 22"/>
              <p:cNvGrpSpPr>
                <a:grpSpLocks/>
              </p:cNvGrpSpPr>
              <p:nvPr/>
            </p:nvGrpSpPr>
            <p:grpSpPr bwMode="auto">
              <a:xfrm>
                <a:off x="576" y="137"/>
                <a:ext cx="528" cy="237"/>
                <a:chOff x="0" y="-7"/>
                <a:chExt cx="528" cy="237"/>
              </a:xfrm>
            </p:grpSpPr>
            <p:sp>
              <p:nvSpPr>
                <p:cNvPr id="204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5" name="Rectangle 2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0" y="281"/>
                <a:ext cx="288" cy="237"/>
                <a:chOff x="0" y="-7"/>
                <a:chExt cx="288" cy="237"/>
              </a:xfrm>
            </p:grpSpPr>
            <p:sp>
              <p:nvSpPr>
                <p:cNvPr id="202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3" name="Rectangle 2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79" name="Group 28"/>
              <p:cNvGrpSpPr>
                <a:grpSpLocks/>
              </p:cNvGrpSpPr>
              <p:nvPr/>
            </p:nvGrpSpPr>
            <p:grpSpPr bwMode="auto">
              <a:xfrm>
                <a:off x="288" y="281"/>
                <a:ext cx="288" cy="237"/>
                <a:chOff x="0" y="-7"/>
                <a:chExt cx="288" cy="237"/>
              </a:xfrm>
            </p:grpSpPr>
            <p:sp>
              <p:nvSpPr>
                <p:cNvPr id="200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1" name="Rectangle 3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80" name="Group 31"/>
              <p:cNvGrpSpPr>
                <a:grpSpLocks/>
              </p:cNvGrpSpPr>
              <p:nvPr/>
            </p:nvGrpSpPr>
            <p:grpSpPr bwMode="auto">
              <a:xfrm>
                <a:off x="576" y="281"/>
                <a:ext cx="528" cy="237"/>
                <a:chOff x="0" y="-7"/>
                <a:chExt cx="528" cy="237"/>
              </a:xfrm>
            </p:grpSpPr>
            <p:sp>
              <p:nvSpPr>
                <p:cNvPr id="198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9" name="Rectangle 3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81" name="Group 34"/>
              <p:cNvGrpSpPr>
                <a:grpSpLocks/>
              </p:cNvGrpSpPr>
              <p:nvPr/>
            </p:nvGrpSpPr>
            <p:grpSpPr bwMode="auto">
              <a:xfrm>
                <a:off x="0" y="425"/>
                <a:ext cx="288" cy="237"/>
                <a:chOff x="0" y="-7"/>
                <a:chExt cx="288" cy="237"/>
              </a:xfrm>
            </p:grpSpPr>
            <p:sp>
              <p:nvSpPr>
                <p:cNvPr id="196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7" name="Rectangle 3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2" name="Group 37"/>
              <p:cNvGrpSpPr>
                <a:grpSpLocks/>
              </p:cNvGrpSpPr>
              <p:nvPr/>
            </p:nvGrpSpPr>
            <p:grpSpPr bwMode="auto">
              <a:xfrm>
                <a:off x="288" y="425"/>
                <a:ext cx="288" cy="237"/>
                <a:chOff x="0" y="-7"/>
                <a:chExt cx="288" cy="237"/>
              </a:xfrm>
            </p:grpSpPr>
            <p:sp>
              <p:nvSpPr>
                <p:cNvPr id="194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5" name="Rectangle 3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3" name="Group 40"/>
              <p:cNvGrpSpPr>
                <a:grpSpLocks/>
              </p:cNvGrpSpPr>
              <p:nvPr/>
            </p:nvGrpSpPr>
            <p:grpSpPr bwMode="auto">
              <a:xfrm>
                <a:off x="576" y="425"/>
                <a:ext cx="528" cy="237"/>
                <a:chOff x="0" y="-7"/>
                <a:chExt cx="528" cy="237"/>
              </a:xfrm>
            </p:grpSpPr>
            <p:sp>
              <p:nvSpPr>
                <p:cNvPr id="192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3" name="Rectangle 4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84" name="Group 43"/>
              <p:cNvGrpSpPr>
                <a:grpSpLocks/>
              </p:cNvGrpSpPr>
              <p:nvPr/>
            </p:nvGrpSpPr>
            <p:grpSpPr bwMode="auto">
              <a:xfrm>
                <a:off x="0" y="569"/>
                <a:ext cx="288" cy="237"/>
                <a:chOff x="0" y="-7"/>
                <a:chExt cx="288" cy="237"/>
              </a:xfrm>
            </p:grpSpPr>
            <p:sp>
              <p:nvSpPr>
                <p:cNvPr id="190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1" name="Rectangle 4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5" name="Group 46"/>
              <p:cNvGrpSpPr>
                <a:grpSpLocks/>
              </p:cNvGrpSpPr>
              <p:nvPr/>
            </p:nvGrpSpPr>
            <p:grpSpPr bwMode="auto">
              <a:xfrm>
                <a:off x="288" y="569"/>
                <a:ext cx="288" cy="237"/>
                <a:chOff x="0" y="-7"/>
                <a:chExt cx="288" cy="237"/>
              </a:xfrm>
            </p:grpSpPr>
            <p:sp>
              <p:nvSpPr>
                <p:cNvPr id="188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9" name="Rectangle 4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6" name="Group 49"/>
              <p:cNvGrpSpPr>
                <a:grpSpLocks/>
              </p:cNvGrpSpPr>
              <p:nvPr/>
            </p:nvGrpSpPr>
            <p:grpSpPr bwMode="auto">
              <a:xfrm>
                <a:off x="576" y="569"/>
                <a:ext cx="528" cy="237"/>
                <a:chOff x="0" y="-7"/>
                <a:chExt cx="528" cy="237"/>
              </a:xfrm>
            </p:grpSpPr>
            <p:sp>
              <p:nvSpPr>
                <p:cNvPr id="186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7" name="Rectangle 5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87" name="Group 52"/>
              <p:cNvGrpSpPr>
                <a:grpSpLocks/>
              </p:cNvGrpSpPr>
              <p:nvPr/>
            </p:nvGrpSpPr>
            <p:grpSpPr bwMode="auto">
              <a:xfrm>
                <a:off x="0" y="713"/>
                <a:ext cx="288" cy="237"/>
                <a:chOff x="0" y="-7"/>
                <a:chExt cx="288" cy="237"/>
              </a:xfrm>
            </p:grpSpPr>
            <p:sp>
              <p:nvSpPr>
                <p:cNvPr id="184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5" name="Rectangle 5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8" name="Group 55"/>
              <p:cNvGrpSpPr>
                <a:grpSpLocks/>
              </p:cNvGrpSpPr>
              <p:nvPr/>
            </p:nvGrpSpPr>
            <p:grpSpPr bwMode="auto">
              <a:xfrm>
                <a:off x="288" y="713"/>
                <a:ext cx="288" cy="237"/>
                <a:chOff x="0" y="-7"/>
                <a:chExt cx="288" cy="237"/>
              </a:xfrm>
            </p:grpSpPr>
            <p:sp>
              <p:nvSpPr>
                <p:cNvPr id="182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3" name="Rectangle 5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9" name="Group 58"/>
              <p:cNvGrpSpPr>
                <a:grpSpLocks/>
              </p:cNvGrpSpPr>
              <p:nvPr/>
            </p:nvGrpSpPr>
            <p:grpSpPr bwMode="auto">
              <a:xfrm>
                <a:off x="576" y="713"/>
                <a:ext cx="528" cy="237"/>
                <a:chOff x="0" y="-7"/>
                <a:chExt cx="528" cy="237"/>
              </a:xfrm>
            </p:grpSpPr>
            <p:sp>
              <p:nvSpPr>
                <p:cNvPr id="180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1" name="Rectangle 6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90" name="Group 61"/>
              <p:cNvGrpSpPr>
                <a:grpSpLocks/>
              </p:cNvGrpSpPr>
              <p:nvPr/>
            </p:nvGrpSpPr>
            <p:grpSpPr bwMode="auto">
              <a:xfrm>
                <a:off x="0" y="857"/>
                <a:ext cx="288" cy="237"/>
                <a:chOff x="0" y="-7"/>
                <a:chExt cx="288" cy="237"/>
              </a:xfrm>
            </p:grpSpPr>
            <p:sp>
              <p:nvSpPr>
                <p:cNvPr id="178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9" name="Rectangle 6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1" name="Group 64"/>
              <p:cNvGrpSpPr>
                <a:grpSpLocks/>
              </p:cNvGrpSpPr>
              <p:nvPr/>
            </p:nvGrpSpPr>
            <p:grpSpPr bwMode="auto">
              <a:xfrm>
                <a:off x="288" y="857"/>
                <a:ext cx="288" cy="237"/>
                <a:chOff x="0" y="-7"/>
                <a:chExt cx="288" cy="237"/>
              </a:xfrm>
            </p:grpSpPr>
            <p:sp>
              <p:nvSpPr>
                <p:cNvPr id="176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7" name="Rectangle 6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2" name="Group 67"/>
              <p:cNvGrpSpPr>
                <a:grpSpLocks/>
              </p:cNvGrpSpPr>
              <p:nvPr/>
            </p:nvGrpSpPr>
            <p:grpSpPr bwMode="auto">
              <a:xfrm>
                <a:off x="576" y="857"/>
                <a:ext cx="528" cy="237"/>
                <a:chOff x="0" y="-7"/>
                <a:chExt cx="528" cy="237"/>
              </a:xfrm>
            </p:grpSpPr>
            <p:sp>
              <p:nvSpPr>
                <p:cNvPr id="174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5" name="Rectangle 69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93" name="Group 70"/>
              <p:cNvGrpSpPr>
                <a:grpSpLocks/>
              </p:cNvGrpSpPr>
              <p:nvPr/>
            </p:nvGrpSpPr>
            <p:grpSpPr bwMode="auto">
              <a:xfrm>
                <a:off x="0" y="1001"/>
                <a:ext cx="288" cy="237"/>
                <a:chOff x="0" y="-7"/>
                <a:chExt cx="288" cy="237"/>
              </a:xfrm>
            </p:grpSpPr>
            <p:sp>
              <p:nvSpPr>
                <p:cNvPr id="172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3" name="Rectangle 7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4" name="Group 73"/>
              <p:cNvGrpSpPr>
                <a:grpSpLocks/>
              </p:cNvGrpSpPr>
              <p:nvPr/>
            </p:nvGrpSpPr>
            <p:grpSpPr bwMode="auto">
              <a:xfrm>
                <a:off x="288" y="1001"/>
                <a:ext cx="288" cy="237"/>
                <a:chOff x="0" y="-7"/>
                <a:chExt cx="288" cy="237"/>
              </a:xfrm>
            </p:grpSpPr>
            <p:sp>
              <p:nvSpPr>
                <p:cNvPr id="170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1" name="Rectangle 7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5" name="Group 76"/>
              <p:cNvGrpSpPr>
                <a:grpSpLocks/>
              </p:cNvGrpSpPr>
              <p:nvPr/>
            </p:nvGrpSpPr>
            <p:grpSpPr bwMode="auto">
              <a:xfrm>
                <a:off x="576" y="1001"/>
                <a:ext cx="528" cy="237"/>
                <a:chOff x="0" y="-7"/>
                <a:chExt cx="528" cy="237"/>
              </a:xfrm>
            </p:grpSpPr>
            <p:sp>
              <p:nvSpPr>
                <p:cNvPr id="168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9" name="Rectangle 78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96" name="Group 79"/>
              <p:cNvGrpSpPr>
                <a:grpSpLocks/>
              </p:cNvGrpSpPr>
              <p:nvPr/>
            </p:nvGrpSpPr>
            <p:grpSpPr bwMode="auto">
              <a:xfrm>
                <a:off x="0" y="1145"/>
                <a:ext cx="288" cy="237"/>
                <a:chOff x="0" y="-7"/>
                <a:chExt cx="288" cy="237"/>
              </a:xfrm>
            </p:grpSpPr>
            <p:sp>
              <p:nvSpPr>
                <p:cNvPr id="166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7" name="Rectangle 8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7" name="Group 82"/>
              <p:cNvGrpSpPr>
                <a:grpSpLocks/>
              </p:cNvGrpSpPr>
              <p:nvPr/>
            </p:nvGrpSpPr>
            <p:grpSpPr bwMode="auto">
              <a:xfrm>
                <a:off x="288" y="1145"/>
                <a:ext cx="288" cy="237"/>
                <a:chOff x="0" y="-7"/>
                <a:chExt cx="288" cy="237"/>
              </a:xfrm>
            </p:grpSpPr>
            <p:sp>
              <p:nvSpPr>
                <p:cNvPr id="164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5" name="Rectangle 8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8" name="Group 85"/>
              <p:cNvGrpSpPr>
                <a:grpSpLocks/>
              </p:cNvGrpSpPr>
              <p:nvPr/>
            </p:nvGrpSpPr>
            <p:grpSpPr bwMode="auto">
              <a:xfrm>
                <a:off x="576" y="1145"/>
                <a:ext cx="528" cy="237"/>
                <a:chOff x="0" y="-7"/>
                <a:chExt cx="528" cy="237"/>
              </a:xfrm>
            </p:grpSpPr>
            <p:sp>
              <p:nvSpPr>
                <p:cNvPr id="162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3" name="Rectangle 87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99" name="Group 88"/>
              <p:cNvGrpSpPr>
                <a:grpSpLocks/>
              </p:cNvGrpSpPr>
              <p:nvPr/>
            </p:nvGrpSpPr>
            <p:grpSpPr bwMode="auto">
              <a:xfrm>
                <a:off x="0" y="1289"/>
                <a:ext cx="288" cy="237"/>
                <a:chOff x="0" y="-7"/>
                <a:chExt cx="288" cy="237"/>
              </a:xfrm>
            </p:grpSpPr>
            <p:sp>
              <p:nvSpPr>
                <p:cNvPr id="160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1" name="Rectangle 9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0" name="Group 91"/>
              <p:cNvGrpSpPr>
                <a:grpSpLocks/>
              </p:cNvGrpSpPr>
              <p:nvPr/>
            </p:nvGrpSpPr>
            <p:grpSpPr bwMode="auto">
              <a:xfrm>
                <a:off x="288" y="1289"/>
                <a:ext cx="288" cy="237"/>
                <a:chOff x="0" y="-7"/>
                <a:chExt cx="288" cy="237"/>
              </a:xfrm>
            </p:grpSpPr>
            <p:sp>
              <p:nvSpPr>
                <p:cNvPr id="158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9" name="Rectangle 9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1" name="Group 94"/>
              <p:cNvGrpSpPr>
                <a:grpSpLocks/>
              </p:cNvGrpSpPr>
              <p:nvPr/>
            </p:nvGrpSpPr>
            <p:grpSpPr bwMode="auto">
              <a:xfrm>
                <a:off x="576" y="1289"/>
                <a:ext cx="528" cy="237"/>
                <a:chOff x="0" y="-7"/>
                <a:chExt cx="528" cy="237"/>
              </a:xfrm>
            </p:grpSpPr>
            <p:sp>
              <p:nvSpPr>
                <p:cNvPr id="156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7" name="Rectangle 96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102" name="Group 97"/>
              <p:cNvGrpSpPr>
                <a:grpSpLocks/>
              </p:cNvGrpSpPr>
              <p:nvPr/>
            </p:nvGrpSpPr>
            <p:grpSpPr bwMode="auto">
              <a:xfrm>
                <a:off x="0" y="1433"/>
                <a:ext cx="288" cy="237"/>
                <a:chOff x="0" y="-7"/>
                <a:chExt cx="288" cy="237"/>
              </a:xfrm>
            </p:grpSpPr>
            <p:sp>
              <p:nvSpPr>
                <p:cNvPr id="154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5" name="Rectangle 9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103" name="Group 100"/>
              <p:cNvGrpSpPr>
                <a:grpSpLocks/>
              </p:cNvGrpSpPr>
              <p:nvPr/>
            </p:nvGrpSpPr>
            <p:grpSpPr bwMode="auto">
              <a:xfrm>
                <a:off x="288" y="1433"/>
                <a:ext cx="288" cy="237"/>
                <a:chOff x="0" y="-7"/>
                <a:chExt cx="288" cy="237"/>
              </a:xfrm>
            </p:grpSpPr>
            <p:sp>
              <p:nvSpPr>
                <p:cNvPr id="152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102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104" name="Group 103"/>
              <p:cNvGrpSpPr>
                <a:grpSpLocks/>
              </p:cNvGrpSpPr>
              <p:nvPr/>
            </p:nvGrpSpPr>
            <p:grpSpPr bwMode="auto">
              <a:xfrm>
                <a:off x="576" y="1433"/>
                <a:ext cx="528" cy="237"/>
                <a:chOff x="0" y="-7"/>
                <a:chExt cx="528" cy="237"/>
              </a:xfrm>
            </p:grpSpPr>
            <p:sp>
              <p:nvSpPr>
                <p:cNvPr id="150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0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105" name="Group 106"/>
              <p:cNvGrpSpPr>
                <a:grpSpLocks/>
              </p:cNvGrpSpPr>
              <p:nvPr/>
            </p:nvGrpSpPr>
            <p:grpSpPr bwMode="auto">
              <a:xfrm>
                <a:off x="0" y="1577"/>
                <a:ext cx="288" cy="237"/>
                <a:chOff x="0" y="-7"/>
                <a:chExt cx="288" cy="237"/>
              </a:xfrm>
            </p:grpSpPr>
            <p:sp>
              <p:nvSpPr>
                <p:cNvPr id="148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0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106" name="Group 109"/>
              <p:cNvGrpSpPr>
                <a:grpSpLocks/>
              </p:cNvGrpSpPr>
              <p:nvPr/>
            </p:nvGrpSpPr>
            <p:grpSpPr bwMode="auto">
              <a:xfrm>
                <a:off x="288" y="1577"/>
                <a:ext cx="288" cy="237"/>
                <a:chOff x="0" y="-7"/>
                <a:chExt cx="288" cy="237"/>
              </a:xfrm>
            </p:grpSpPr>
            <p:sp>
              <p:nvSpPr>
                <p:cNvPr id="146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11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107" name="Group 112"/>
              <p:cNvGrpSpPr>
                <a:grpSpLocks/>
              </p:cNvGrpSpPr>
              <p:nvPr/>
            </p:nvGrpSpPr>
            <p:grpSpPr bwMode="auto">
              <a:xfrm>
                <a:off x="576" y="1577"/>
                <a:ext cx="528" cy="237"/>
                <a:chOff x="0" y="-7"/>
                <a:chExt cx="528" cy="237"/>
              </a:xfrm>
            </p:grpSpPr>
            <p:sp>
              <p:nvSpPr>
                <p:cNvPr id="144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11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108" name="Group 115"/>
              <p:cNvGrpSpPr>
                <a:grpSpLocks/>
              </p:cNvGrpSpPr>
              <p:nvPr/>
            </p:nvGrpSpPr>
            <p:grpSpPr bwMode="auto">
              <a:xfrm>
                <a:off x="0" y="1721"/>
                <a:ext cx="288" cy="237"/>
                <a:chOff x="0" y="-7"/>
                <a:chExt cx="288" cy="237"/>
              </a:xfrm>
            </p:grpSpPr>
            <p:sp>
              <p:nvSpPr>
                <p:cNvPr id="142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11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109" name="Group 118"/>
              <p:cNvGrpSpPr>
                <a:grpSpLocks/>
              </p:cNvGrpSpPr>
              <p:nvPr/>
            </p:nvGrpSpPr>
            <p:grpSpPr bwMode="auto">
              <a:xfrm>
                <a:off x="288" y="1721"/>
                <a:ext cx="288" cy="237"/>
                <a:chOff x="0" y="-7"/>
                <a:chExt cx="288" cy="237"/>
              </a:xfrm>
            </p:grpSpPr>
            <p:sp>
              <p:nvSpPr>
                <p:cNvPr id="140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120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110" name="Group 121"/>
              <p:cNvGrpSpPr>
                <a:grpSpLocks/>
              </p:cNvGrpSpPr>
              <p:nvPr/>
            </p:nvGrpSpPr>
            <p:grpSpPr bwMode="auto">
              <a:xfrm>
                <a:off x="576" y="1721"/>
                <a:ext cx="528" cy="237"/>
                <a:chOff x="0" y="-7"/>
                <a:chExt cx="528" cy="237"/>
              </a:xfrm>
            </p:grpSpPr>
            <p:sp>
              <p:nvSpPr>
                <p:cNvPr id="138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12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111" name="Group 124"/>
              <p:cNvGrpSpPr>
                <a:grpSpLocks/>
              </p:cNvGrpSpPr>
              <p:nvPr/>
            </p:nvGrpSpPr>
            <p:grpSpPr bwMode="auto">
              <a:xfrm>
                <a:off x="0" y="1865"/>
                <a:ext cx="288" cy="237"/>
                <a:chOff x="0" y="-7"/>
                <a:chExt cx="288" cy="237"/>
              </a:xfrm>
            </p:grpSpPr>
            <p:sp>
              <p:nvSpPr>
                <p:cNvPr id="136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12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112" name="Group 127"/>
              <p:cNvGrpSpPr>
                <a:grpSpLocks/>
              </p:cNvGrpSpPr>
              <p:nvPr/>
            </p:nvGrpSpPr>
            <p:grpSpPr bwMode="auto">
              <a:xfrm>
                <a:off x="288" y="1865"/>
                <a:ext cx="288" cy="237"/>
                <a:chOff x="0" y="-7"/>
                <a:chExt cx="288" cy="237"/>
              </a:xfrm>
            </p:grpSpPr>
            <p:sp>
              <p:nvSpPr>
                <p:cNvPr id="134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129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113" name="Group 130"/>
              <p:cNvGrpSpPr>
                <a:grpSpLocks/>
              </p:cNvGrpSpPr>
              <p:nvPr/>
            </p:nvGrpSpPr>
            <p:grpSpPr bwMode="auto">
              <a:xfrm>
                <a:off x="576" y="1865"/>
                <a:ext cx="528" cy="237"/>
                <a:chOff x="0" y="-7"/>
                <a:chExt cx="528" cy="237"/>
              </a:xfrm>
            </p:grpSpPr>
            <p:sp>
              <p:nvSpPr>
                <p:cNvPr id="132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13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114" name="Group 133"/>
              <p:cNvGrpSpPr>
                <a:grpSpLocks/>
              </p:cNvGrpSpPr>
              <p:nvPr/>
            </p:nvGrpSpPr>
            <p:grpSpPr bwMode="auto">
              <a:xfrm>
                <a:off x="0" y="2009"/>
                <a:ext cx="288" cy="237"/>
                <a:chOff x="0" y="-7"/>
                <a:chExt cx="288" cy="237"/>
              </a:xfrm>
            </p:grpSpPr>
            <p:sp>
              <p:nvSpPr>
                <p:cNvPr id="130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13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115" name="Group 136"/>
              <p:cNvGrpSpPr>
                <a:grpSpLocks/>
              </p:cNvGrpSpPr>
              <p:nvPr/>
            </p:nvGrpSpPr>
            <p:grpSpPr bwMode="auto">
              <a:xfrm>
                <a:off x="288" y="2009"/>
                <a:ext cx="288" cy="237"/>
                <a:chOff x="0" y="-7"/>
                <a:chExt cx="288" cy="237"/>
              </a:xfrm>
            </p:grpSpPr>
            <p:sp>
              <p:nvSpPr>
                <p:cNvPr id="128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138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116" name="Group 139"/>
              <p:cNvGrpSpPr>
                <a:grpSpLocks/>
              </p:cNvGrpSpPr>
              <p:nvPr/>
            </p:nvGrpSpPr>
            <p:grpSpPr bwMode="auto">
              <a:xfrm>
                <a:off x="576" y="2009"/>
                <a:ext cx="528" cy="237"/>
                <a:chOff x="0" y="-7"/>
                <a:chExt cx="528" cy="237"/>
              </a:xfrm>
            </p:grpSpPr>
            <p:sp>
              <p:nvSpPr>
                <p:cNvPr id="126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14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117" name="Group 142"/>
              <p:cNvGrpSpPr>
                <a:grpSpLocks/>
              </p:cNvGrpSpPr>
              <p:nvPr/>
            </p:nvGrpSpPr>
            <p:grpSpPr bwMode="auto">
              <a:xfrm>
                <a:off x="0" y="2153"/>
                <a:ext cx="288" cy="237"/>
                <a:chOff x="0" y="-7"/>
                <a:chExt cx="288" cy="237"/>
              </a:xfrm>
            </p:grpSpPr>
            <p:sp>
              <p:nvSpPr>
                <p:cNvPr id="124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14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118" name="Group 145"/>
              <p:cNvGrpSpPr>
                <a:grpSpLocks/>
              </p:cNvGrpSpPr>
              <p:nvPr/>
            </p:nvGrpSpPr>
            <p:grpSpPr bwMode="auto">
              <a:xfrm>
                <a:off x="288" y="2153"/>
                <a:ext cx="288" cy="237"/>
                <a:chOff x="0" y="-7"/>
                <a:chExt cx="288" cy="237"/>
              </a:xfrm>
            </p:grpSpPr>
            <p:sp>
              <p:nvSpPr>
                <p:cNvPr id="122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147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119" name="Group 148"/>
              <p:cNvGrpSpPr>
                <a:grpSpLocks/>
              </p:cNvGrpSpPr>
              <p:nvPr/>
            </p:nvGrpSpPr>
            <p:grpSpPr bwMode="auto">
              <a:xfrm>
                <a:off x="576" y="2153"/>
                <a:ext cx="528" cy="237"/>
                <a:chOff x="0" y="-7"/>
                <a:chExt cx="528" cy="237"/>
              </a:xfrm>
            </p:grpSpPr>
            <p:sp>
              <p:nvSpPr>
                <p:cNvPr id="120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15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9" name="Rectangle 151"/>
            <p:cNvSpPr>
              <a:spLocks/>
            </p:cNvSpPr>
            <p:nvPr/>
          </p:nvSpPr>
          <p:spPr bwMode="auto">
            <a:xfrm rot="19260000">
              <a:off x="55" y="268"/>
              <a:ext cx="352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0" name="Rectangle 152"/>
            <p:cNvSpPr>
              <a:spLocks/>
            </p:cNvSpPr>
            <p:nvPr/>
          </p:nvSpPr>
          <p:spPr bwMode="auto">
            <a:xfrm rot="19260000">
              <a:off x="321" y="178"/>
              <a:ext cx="620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71" name="Rectangle 153"/>
            <p:cNvSpPr>
              <a:spLocks/>
            </p:cNvSpPr>
            <p:nvPr/>
          </p:nvSpPr>
          <p:spPr bwMode="auto">
            <a:xfrm rot="19260000">
              <a:off x="617" y="211"/>
              <a:ext cx="523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216" name="Rectangle 5"/>
          <p:cNvSpPr>
            <a:spLocks/>
          </p:cNvSpPr>
          <p:nvPr/>
        </p:nvSpPr>
        <p:spPr bwMode="auto">
          <a:xfrm>
            <a:off x="6273800" y="5062537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223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+ 213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7" name="Line 6"/>
          <p:cNvSpPr>
            <a:spLocks noChangeShapeType="1"/>
          </p:cNvSpPr>
          <p:nvPr/>
        </p:nvSpPr>
        <p:spPr bwMode="auto">
          <a:xfrm>
            <a:off x="6350000" y="5748337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8" name="Rectangle 13"/>
          <p:cNvSpPr>
            <a:spLocks/>
          </p:cNvSpPr>
          <p:nvPr/>
        </p:nvSpPr>
        <p:spPr bwMode="auto">
          <a:xfrm>
            <a:off x="6273800" y="5718968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446</a:t>
            </a:r>
          </a:p>
        </p:txBody>
      </p:sp>
      <p:sp>
        <p:nvSpPr>
          <p:cNvPr id="219" name="Rectangle 13"/>
          <p:cNvSpPr>
            <a:spLocks/>
          </p:cNvSpPr>
          <p:nvPr/>
        </p:nvSpPr>
        <p:spPr bwMode="auto">
          <a:xfrm>
            <a:off x="6273800" y="6083379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190</a:t>
            </a:r>
          </a:p>
        </p:txBody>
      </p:sp>
      <p:sp>
        <p:nvSpPr>
          <p:cNvPr id="220" name="Line 6"/>
          <p:cNvSpPr>
            <a:spLocks noChangeShapeType="1"/>
          </p:cNvSpPr>
          <p:nvPr/>
        </p:nvSpPr>
        <p:spPr bwMode="auto">
          <a:xfrm>
            <a:off x="6350000" y="608845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400" y="504342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nsigned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/>
      <p:bldP spid="50" grpId="0" animBg="1"/>
      <p:bldP spid="51" grpId="0"/>
      <p:bldP spid="52" grpId="0"/>
      <p:bldP spid="53" grpId="0" animBg="1"/>
      <p:bldP spid="59" grpId="0"/>
      <p:bldP spid="60" grpId="0" animBg="1"/>
      <p:bldP spid="61" grpId="0"/>
      <p:bldP spid="62" grpId="0"/>
      <p:bldP spid="63" grpId="0" animBg="1"/>
      <p:bldP spid="216" grpId="0"/>
      <p:bldP spid="217" grpId="0" animBg="1"/>
      <p:bldP spid="218" grpId="0"/>
      <p:bldP spid="219" grpId="0"/>
      <p:bldP spid="220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/>
              <a:t>4-bit integers 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endParaRPr lang="en-US"/>
          </a:p>
          <a:p>
            <a:pPr marL="635000" lvl="1" indent="-228600" eaLnBrk="1" hangingPunct="1">
              <a:defRPr/>
            </a:pPr>
            <a:r>
              <a:rPr lang="en-US"/>
              <a:t>Compute true sum Add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/>
              <a:t> , </a:t>
            </a:r>
            <a:r>
              <a:rPr lang="en-US" i="1"/>
              <a:t>v</a:t>
            </a:r>
            <a:r>
              <a:rPr lang="en-US"/>
              <a:t>)</a:t>
            </a:r>
          </a:p>
          <a:p>
            <a:pPr marL="635000" lvl="1" indent="-228600" eaLnBrk="1" hangingPunct="1">
              <a:defRPr/>
            </a:pPr>
            <a:r>
              <a:rPr lang="en-US"/>
              <a:t>Values increase linearly with </a:t>
            </a:r>
            <a:r>
              <a:rPr lang="en-US" i="1"/>
              <a:t>u</a:t>
            </a:r>
            <a:r>
              <a:rPr lang="en-US"/>
              <a:t> and </a:t>
            </a:r>
            <a:r>
              <a:rPr lang="en-US" i="1"/>
              <a:t>v</a:t>
            </a:r>
          </a:p>
          <a:p>
            <a:pPr marL="635000" lvl="1" indent="-228600" eaLnBrk="1" hangingPunct="1">
              <a:defRPr/>
            </a:pPr>
            <a:r>
              <a:rPr lang="en-US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true sum ≥ 2</a:t>
            </a:r>
            <a:r>
              <a:rPr lang="en-US" i="1" baseline="30000"/>
              <a:t>w</a:t>
            </a:r>
            <a:endParaRPr lang="en-US"/>
          </a:p>
          <a:p>
            <a:pPr lvl="1" eaLnBrk="1" hangingPunct="1">
              <a:defRPr/>
            </a:pPr>
            <a:r>
              <a:rPr lang="en-US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s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Will give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4386444" y="5350589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>
            <a:off x="4416328" y="6036389"/>
            <a:ext cx="18320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0" name="Rectangle 13"/>
          <p:cNvSpPr>
            <a:spLocks/>
          </p:cNvSpPr>
          <p:nvPr/>
        </p:nvSpPr>
        <p:spPr bwMode="auto">
          <a:xfrm>
            <a:off x="4386444" y="6007020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1 1011 1110</a:t>
            </a:r>
          </a:p>
        </p:txBody>
      </p:sp>
      <p:sp>
        <p:nvSpPr>
          <p:cNvPr id="61" name="Rectangle 13"/>
          <p:cNvSpPr>
            <a:spLocks/>
          </p:cNvSpPr>
          <p:nvPr/>
        </p:nvSpPr>
        <p:spPr bwMode="auto">
          <a:xfrm>
            <a:off x="4386444" y="6371431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1011 1110</a:t>
            </a:r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>
            <a:off x="4416328" y="6376511"/>
            <a:ext cx="18320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Rectangle 5"/>
          <p:cNvSpPr>
            <a:spLocks/>
          </p:cNvSpPr>
          <p:nvPr/>
        </p:nvSpPr>
        <p:spPr bwMode="auto">
          <a:xfrm>
            <a:off x="6725188" y="5350589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4" name="Line 6"/>
          <p:cNvSpPr>
            <a:spLocks noChangeShapeType="1"/>
          </p:cNvSpPr>
          <p:nvPr/>
        </p:nvSpPr>
        <p:spPr bwMode="auto">
          <a:xfrm>
            <a:off x="6801388" y="603638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13"/>
          <p:cNvSpPr>
            <a:spLocks/>
          </p:cNvSpPr>
          <p:nvPr/>
        </p:nvSpPr>
        <p:spPr bwMode="auto">
          <a:xfrm>
            <a:off x="6725188" y="6007020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1BE</a:t>
            </a:r>
          </a:p>
        </p:txBody>
      </p:sp>
      <p:sp>
        <p:nvSpPr>
          <p:cNvPr id="66" name="Rectangle 13"/>
          <p:cNvSpPr>
            <a:spLocks/>
          </p:cNvSpPr>
          <p:nvPr/>
        </p:nvSpPr>
        <p:spPr bwMode="auto">
          <a:xfrm>
            <a:off x="6725188" y="6371431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BE</a:t>
            </a:r>
          </a:p>
        </p:txBody>
      </p:sp>
      <p:sp>
        <p:nvSpPr>
          <p:cNvPr id="67" name="Line 6"/>
          <p:cNvSpPr>
            <a:spLocks noChangeShapeType="1"/>
          </p:cNvSpPr>
          <p:nvPr/>
        </p:nvSpPr>
        <p:spPr bwMode="auto">
          <a:xfrm>
            <a:off x="6801388" y="6376511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5"/>
          <p:cNvSpPr>
            <a:spLocks/>
          </p:cNvSpPr>
          <p:nvPr/>
        </p:nvSpPr>
        <p:spPr bwMode="auto">
          <a:xfrm>
            <a:off x="7976932" y="5350589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-23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-43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9" name="Line 6"/>
          <p:cNvSpPr>
            <a:spLocks noChangeShapeType="1"/>
          </p:cNvSpPr>
          <p:nvPr/>
        </p:nvSpPr>
        <p:spPr bwMode="auto">
          <a:xfrm>
            <a:off x="8053132" y="603638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7976932" y="6007020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-66</a:t>
            </a: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7976932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-66</a:t>
            </a:r>
          </a:p>
        </p:txBody>
      </p:sp>
      <p:sp>
        <p:nvSpPr>
          <p:cNvPr id="72" name="Line 6"/>
          <p:cNvSpPr>
            <a:spLocks noChangeShapeType="1"/>
          </p:cNvSpPr>
          <p:nvPr/>
        </p:nvSpPr>
        <p:spPr bwMode="auto">
          <a:xfrm>
            <a:off x="8053132" y="6376511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58" grpId="0"/>
      <p:bldP spid="59" grpId="0" animBg="1"/>
      <p:bldP spid="60" grpId="0"/>
      <p:bldP spid="61" grpId="0"/>
      <p:bldP spid="62" grpId="0" animBg="1"/>
      <p:bldP spid="63" grpId="0"/>
      <p:bldP spid="64" grpId="0" animBg="1"/>
      <p:bldP spid="65" grpId="0"/>
      <p:bldP spid="66" grpId="0"/>
      <p:bldP spid="67" grpId="0" animBg="1"/>
      <p:bldP spid="68" grpId="0"/>
      <p:bldP spid="69" grpId="0" animBg="1"/>
      <p:bldP spid="70" grpId="0"/>
      <p:bldP spid="71" grpId="0"/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959240" y="4066687"/>
            <a:ext cx="71413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4959240" y="2695087"/>
            <a:ext cx="94414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0259" y="4059606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0259" y="2542481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" name="Rectangle 34">
            <a:extLst>
              <a:ext uri="{FF2B5EF4-FFF2-40B4-BE49-F238E27FC236}">
                <a16:creationId xmlns:a16="http://schemas.microsoft.com/office/drawing/2014/main" id="{F71332F3-BEE9-4EDF-B3B6-7610CA6C2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335" y="2722356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3B2C4411-9CA3-4017-BFFD-063319F09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335" y="4229787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8077200" cy="1470025"/>
          </a:xfrm>
        </p:spPr>
        <p:txBody>
          <a:bodyPr/>
          <a:lstStyle/>
          <a:p>
            <a:pPr marL="0" indent="0"/>
            <a:r>
              <a:rPr lang="en-US" dirty="0"/>
              <a:t>Bits, Bytes, and Integers – Part 2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 Introduction to Computer Systems</a:t>
            </a:r>
            <a:br>
              <a:rPr lang="en-US" sz="2000" b="0" dirty="0"/>
            </a:br>
            <a:r>
              <a:rPr lang="en-US" sz="2000" b="0" dirty="0"/>
              <a:t>3</a:t>
            </a:r>
            <a:r>
              <a:rPr lang="en-US" sz="2000" b="0" baseline="30000" dirty="0"/>
              <a:t>rd</a:t>
            </a:r>
            <a:r>
              <a:rPr lang="en-US" sz="2000" b="0" dirty="0"/>
              <a:t> Lecture,  September 8, 2020 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Values</a:t>
            </a:r>
          </a:p>
          <a:p>
            <a:pPr lvl="1" eaLnBrk="1" hangingPunct="1">
              <a:defRPr/>
            </a:pPr>
            <a:r>
              <a:rPr lang="en-US"/>
              <a:t>4-bit two’s comp.</a:t>
            </a:r>
          </a:p>
          <a:p>
            <a:pPr lvl="1" eaLnBrk="1" hangingPunct="1">
              <a:defRPr/>
            </a:pPr>
            <a:r>
              <a:rPr lang="en-US"/>
              <a:t>Range from -8 to +7</a:t>
            </a:r>
          </a:p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sum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negative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  <a:p>
            <a:pPr lvl="1" eaLnBrk="1" hangingPunct="1">
              <a:defRPr/>
            </a:pPr>
            <a:r>
              <a:rPr lang="en-US"/>
              <a:t>If sum &lt; –2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positive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Characterizing TAdd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11266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NegOver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PosOver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Negative Overflow</a:t>
              </a: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Positive Overflow</a:t>
              </a: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883942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Goal: Computing Product of </a:t>
            </a:r>
            <a:r>
              <a:rPr lang="en-US" b="0" i="1" dirty="0"/>
              <a:t>w</a:t>
            </a:r>
            <a:r>
              <a:rPr lang="en-US" dirty="0"/>
              <a:t>-bit numbers </a:t>
            </a:r>
            <a:r>
              <a:rPr lang="en-US" b="0" i="1" dirty="0"/>
              <a:t>x</a:t>
            </a:r>
            <a:r>
              <a:rPr lang="en-US" dirty="0"/>
              <a:t>, </a:t>
            </a:r>
            <a:r>
              <a:rPr lang="en-US" b="0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0" i="1" dirty="0" err="1"/>
              <a:t>w</a:t>
            </a:r>
            <a:r>
              <a:rPr lang="en-US" b="0" i="1" dirty="0"/>
              <a:t> </a:t>
            </a:r>
            <a:r>
              <a:rPr lang="en-US" dirty="0"/>
              <a:t>bits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Unsigned: up to 2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2">
              <a:defRPr/>
            </a:pPr>
            <a:r>
              <a:rPr lang="en-US" b="0" dirty="0"/>
              <a:t>Result range: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</a:p>
          <a:p>
            <a:pPr lvl="1" eaLnBrk="1" hangingPunct="1">
              <a:defRPr/>
            </a:pPr>
            <a:r>
              <a:rPr lang="en-US" dirty="0"/>
              <a:t>Two’s complement min (negative): Up to 2</a:t>
            </a:r>
            <a:r>
              <a:rPr lang="en-US" i="1" dirty="0"/>
              <a:t>w</a:t>
            </a:r>
            <a:r>
              <a:rPr lang="en-US" dirty="0"/>
              <a:t>-1 bits</a:t>
            </a:r>
          </a:p>
          <a:p>
            <a:pPr lvl="2">
              <a:defRPr/>
            </a:pPr>
            <a:r>
              <a:rPr lang="en-US" b="0" dirty="0"/>
              <a:t>Result range</a:t>
            </a:r>
            <a:r>
              <a:rPr lang="en-US" b="0" i="1" dirty="0"/>
              <a:t>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–2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 </a:t>
            </a:r>
            <a:r>
              <a:rPr lang="en-US" b="0" dirty="0"/>
              <a:t>+ 2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1">
              <a:defRPr/>
            </a:pPr>
            <a:r>
              <a:rPr lang="en-US" dirty="0"/>
              <a:t>Two’s complement max (positive): Up to 2</a:t>
            </a:r>
            <a:r>
              <a:rPr lang="en-US" i="1" dirty="0"/>
              <a:t>w</a:t>
            </a:r>
            <a:r>
              <a:rPr lang="en-US" dirty="0"/>
              <a:t> bits, but only for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2">
              <a:defRPr/>
            </a:pPr>
            <a:r>
              <a:rPr lang="en-US" b="0" dirty="0"/>
              <a:t>Result range: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</a:t>
            </a:r>
          </a:p>
          <a:p>
            <a:pPr eaLnBrk="1" hangingPunct="1">
              <a:defRPr/>
            </a:pPr>
            <a:r>
              <a:rPr lang="en-US" dirty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/>
              <a:t>is done in software, if needed</a:t>
            </a:r>
          </a:p>
          <a:p>
            <a:pPr lvl="2">
              <a:defRPr/>
            </a:pPr>
            <a:r>
              <a:rPr lang="en-US" dirty="0"/>
              <a:t>e.g., by “arbitrary precision” arithmetic packages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/>
              <a:t>UMult</a:t>
            </a:r>
            <a:r>
              <a:rPr lang="en-US" b="0" i="1" baseline="-25000"/>
              <a:t>w</a:t>
            </a:r>
            <a:r>
              <a:rPr lang="en-US" b="0"/>
              <a:t>(</a:t>
            </a:r>
            <a:r>
              <a:rPr lang="en-US" b="0" i="1"/>
              <a:t>u</a:t>
            </a:r>
            <a:r>
              <a:rPr lang="en-US" b="0"/>
              <a:t> , </a:t>
            </a:r>
            <a:r>
              <a:rPr lang="en-US" b="0" i="1"/>
              <a:t>v</a:t>
            </a:r>
            <a:r>
              <a:rPr lang="en-US" b="0"/>
              <a:t>)	=	</a:t>
            </a:r>
            <a:r>
              <a:rPr lang="en-US" b="0" i="1"/>
              <a:t>u</a:t>
            </a:r>
            <a:r>
              <a:rPr lang="en-US" b="0"/>
              <a:t>   · </a:t>
            </a:r>
            <a:r>
              <a:rPr lang="en-US" b="0" i="1"/>
              <a:t>v</a:t>
            </a:r>
            <a:r>
              <a:rPr lang="en-US" b="0"/>
              <a:t>  mod 2</a:t>
            </a:r>
            <a:r>
              <a:rPr lang="en-US" b="0" i="1" baseline="3000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40218" y="2352645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76200" y="1698976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76201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69" name="Rectangle 5"/>
          <p:cNvSpPr>
            <a:spLocks/>
          </p:cNvSpPr>
          <p:nvPr/>
        </p:nvSpPr>
        <p:spPr bwMode="auto">
          <a:xfrm>
            <a:off x="2895600" y="5350589"/>
            <a:ext cx="3221395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     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925483" y="6036389"/>
            <a:ext cx="309431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2895600" y="6007020"/>
            <a:ext cx="32218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1100 0001 1101 1101</a:t>
            </a:r>
          </a:p>
        </p:txBody>
      </p:sp>
      <p:sp>
        <p:nvSpPr>
          <p:cNvPr id="72" name="Rectangle 13"/>
          <p:cNvSpPr>
            <a:spLocks/>
          </p:cNvSpPr>
          <p:nvPr/>
        </p:nvSpPr>
        <p:spPr bwMode="auto">
          <a:xfrm>
            <a:off x="2895600" y="6371431"/>
            <a:ext cx="322139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1101 1101</a:t>
            </a:r>
          </a:p>
        </p:txBody>
      </p:sp>
      <p:sp>
        <p:nvSpPr>
          <p:cNvPr id="73" name="Line 6"/>
          <p:cNvSpPr>
            <a:spLocks noChangeShapeType="1"/>
          </p:cNvSpPr>
          <p:nvPr/>
        </p:nvSpPr>
        <p:spPr bwMode="auto">
          <a:xfrm>
            <a:off x="2925484" y="6376511"/>
            <a:ext cx="309431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5"/>
          <p:cNvSpPr>
            <a:spLocks/>
          </p:cNvSpPr>
          <p:nvPr/>
        </p:nvSpPr>
        <p:spPr bwMode="auto">
          <a:xfrm>
            <a:off x="6351193" y="5350589"/>
            <a:ext cx="913070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D5</a:t>
            </a:r>
          </a:p>
        </p:txBody>
      </p:sp>
      <p:sp>
        <p:nvSpPr>
          <p:cNvPr id="75" name="Line 6"/>
          <p:cNvSpPr>
            <a:spLocks noChangeShapeType="1"/>
          </p:cNvSpPr>
          <p:nvPr/>
        </p:nvSpPr>
        <p:spPr bwMode="auto">
          <a:xfrm>
            <a:off x="6427393" y="6036389"/>
            <a:ext cx="73540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6" name="Rectangle 13"/>
          <p:cNvSpPr>
            <a:spLocks/>
          </p:cNvSpPr>
          <p:nvPr/>
        </p:nvSpPr>
        <p:spPr bwMode="auto">
          <a:xfrm>
            <a:off x="6351193" y="6007020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C1DD</a:t>
            </a:r>
          </a:p>
        </p:txBody>
      </p:sp>
      <p:sp>
        <p:nvSpPr>
          <p:cNvPr id="77" name="Rectangle 13"/>
          <p:cNvSpPr>
            <a:spLocks/>
          </p:cNvSpPr>
          <p:nvPr/>
        </p:nvSpPr>
        <p:spPr bwMode="auto">
          <a:xfrm>
            <a:off x="6351193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DD</a:t>
            </a:r>
          </a:p>
        </p:txBody>
      </p:sp>
      <p:sp>
        <p:nvSpPr>
          <p:cNvPr id="78" name="Line 6"/>
          <p:cNvSpPr>
            <a:spLocks noChangeShapeType="1"/>
          </p:cNvSpPr>
          <p:nvPr/>
        </p:nvSpPr>
        <p:spPr bwMode="auto">
          <a:xfrm>
            <a:off x="6427392" y="6376511"/>
            <a:ext cx="73540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9" name="Rectangle 5"/>
          <p:cNvSpPr>
            <a:spLocks/>
          </p:cNvSpPr>
          <p:nvPr/>
        </p:nvSpPr>
        <p:spPr bwMode="auto">
          <a:xfrm>
            <a:off x="7602937" y="5350589"/>
            <a:ext cx="1220847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233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213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0" name="Line 6"/>
          <p:cNvSpPr>
            <a:spLocks noChangeShapeType="1"/>
          </p:cNvSpPr>
          <p:nvPr/>
        </p:nvSpPr>
        <p:spPr bwMode="auto">
          <a:xfrm>
            <a:off x="7679136" y="6036389"/>
            <a:ext cx="100766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1" name="Rectangle 13"/>
          <p:cNvSpPr>
            <a:spLocks/>
          </p:cNvSpPr>
          <p:nvPr/>
        </p:nvSpPr>
        <p:spPr bwMode="auto">
          <a:xfrm>
            <a:off x="7602937" y="6007020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49629</a:t>
            </a:r>
          </a:p>
        </p:txBody>
      </p:sp>
      <p:sp>
        <p:nvSpPr>
          <p:cNvPr id="82" name="Rectangle 13"/>
          <p:cNvSpPr>
            <a:spLocks/>
          </p:cNvSpPr>
          <p:nvPr/>
        </p:nvSpPr>
        <p:spPr bwMode="auto">
          <a:xfrm>
            <a:off x="7602937" y="6371431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221</a:t>
            </a:r>
          </a:p>
        </p:txBody>
      </p:sp>
      <p:sp>
        <p:nvSpPr>
          <p:cNvPr id="83" name="Line 6"/>
          <p:cNvSpPr>
            <a:spLocks noChangeShapeType="1"/>
          </p:cNvSpPr>
          <p:nvPr/>
        </p:nvSpPr>
        <p:spPr bwMode="auto">
          <a:xfrm>
            <a:off x="7679136" y="6376511"/>
            <a:ext cx="100766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 animBg="1"/>
      <p:bldP spid="71" grpId="0"/>
      <p:bldP spid="72" grpId="0"/>
      <p:bldP spid="73" grpId="0" animBg="1"/>
      <p:bldP spid="74" grpId="0"/>
      <p:bldP spid="75" grpId="0" animBg="1"/>
      <p:bldP spid="76" grpId="0"/>
      <p:bldP spid="77" grpId="0"/>
      <p:bldP spid="78" grpId="0" animBg="1"/>
      <p:bldP spid="79" grpId="0"/>
      <p:bldP spid="80" grpId="0" animBg="1"/>
      <p:bldP spid="81" grpId="0"/>
      <p:bldP spid="82" grpId="0"/>
      <p:bldP spid="8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20040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Ignores high order </a:t>
            </a:r>
            <a:r>
              <a:rPr lang="en-US" b="0" i="1" dirty="0"/>
              <a:t>w</a:t>
            </a:r>
            <a:r>
              <a:rPr lang="en-US" dirty="0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21920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67640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143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600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1981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600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13360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19812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59080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438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78201" y="205825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76200" y="1380472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76201" y="2676861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43840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13360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64" name="Rectangle 5"/>
          <p:cNvSpPr>
            <a:spLocks/>
          </p:cNvSpPr>
          <p:nvPr/>
        </p:nvSpPr>
        <p:spPr bwMode="auto">
          <a:xfrm>
            <a:off x="7430830" y="5350589"/>
            <a:ext cx="1220847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-23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-43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5" name="Line 6"/>
          <p:cNvSpPr>
            <a:spLocks noChangeShapeType="1"/>
          </p:cNvSpPr>
          <p:nvPr/>
        </p:nvSpPr>
        <p:spPr bwMode="auto">
          <a:xfrm>
            <a:off x="7507030" y="6036389"/>
            <a:ext cx="106547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13"/>
          <p:cNvSpPr>
            <a:spLocks/>
          </p:cNvSpPr>
          <p:nvPr/>
        </p:nvSpPr>
        <p:spPr bwMode="auto">
          <a:xfrm>
            <a:off x="7430830" y="6007020"/>
            <a:ext cx="122102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989</a:t>
            </a:r>
          </a:p>
        </p:txBody>
      </p:sp>
      <p:sp>
        <p:nvSpPr>
          <p:cNvPr id="67" name="Rectangle 13"/>
          <p:cNvSpPr>
            <a:spLocks/>
          </p:cNvSpPr>
          <p:nvPr/>
        </p:nvSpPr>
        <p:spPr bwMode="auto">
          <a:xfrm>
            <a:off x="7430830" y="6371431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-35</a:t>
            </a:r>
          </a:p>
        </p:txBody>
      </p:sp>
      <p:sp>
        <p:nvSpPr>
          <p:cNvPr id="68" name="Line 6"/>
          <p:cNvSpPr>
            <a:spLocks noChangeShapeType="1"/>
          </p:cNvSpPr>
          <p:nvPr/>
        </p:nvSpPr>
        <p:spPr bwMode="auto">
          <a:xfrm>
            <a:off x="7507030" y="6376511"/>
            <a:ext cx="106547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5"/>
          <p:cNvSpPr>
            <a:spLocks/>
          </p:cNvSpPr>
          <p:nvPr/>
        </p:nvSpPr>
        <p:spPr bwMode="auto">
          <a:xfrm>
            <a:off x="2895600" y="5350589"/>
            <a:ext cx="3221395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     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925483" y="6036389"/>
            <a:ext cx="309431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2895600" y="6007020"/>
            <a:ext cx="32218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0000 0011 1101 1101</a:t>
            </a:r>
          </a:p>
        </p:txBody>
      </p:sp>
      <p:sp>
        <p:nvSpPr>
          <p:cNvPr id="72" name="Rectangle 13"/>
          <p:cNvSpPr>
            <a:spLocks/>
          </p:cNvSpPr>
          <p:nvPr/>
        </p:nvSpPr>
        <p:spPr bwMode="auto">
          <a:xfrm>
            <a:off x="2895600" y="6371431"/>
            <a:ext cx="322139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1101 1101</a:t>
            </a:r>
          </a:p>
        </p:txBody>
      </p:sp>
      <p:sp>
        <p:nvSpPr>
          <p:cNvPr id="73" name="Line 6"/>
          <p:cNvSpPr>
            <a:spLocks noChangeShapeType="1"/>
          </p:cNvSpPr>
          <p:nvPr/>
        </p:nvSpPr>
        <p:spPr bwMode="auto">
          <a:xfrm>
            <a:off x="2925484" y="6376511"/>
            <a:ext cx="309431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5"/>
          <p:cNvSpPr>
            <a:spLocks/>
          </p:cNvSpPr>
          <p:nvPr/>
        </p:nvSpPr>
        <p:spPr bwMode="auto">
          <a:xfrm>
            <a:off x="6351193" y="5350589"/>
            <a:ext cx="913070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D5</a:t>
            </a:r>
          </a:p>
        </p:txBody>
      </p:sp>
      <p:sp>
        <p:nvSpPr>
          <p:cNvPr id="75" name="Line 6"/>
          <p:cNvSpPr>
            <a:spLocks noChangeShapeType="1"/>
          </p:cNvSpPr>
          <p:nvPr/>
        </p:nvSpPr>
        <p:spPr bwMode="auto">
          <a:xfrm>
            <a:off x="6427393" y="6036389"/>
            <a:ext cx="73540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6" name="Rectangle 13"/>
          <p:cNvSpPr>
            <a:spLocks/>
          </p:cNvSpPr>
          <p:nvPr/>
        </p:nvSpPr>
        <p:spPr bwMode="auto">
          <a:xfrm>
            <a:off x="6351193" y="6007020"/>
            <a:ext cx="9131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03DD</a:t>
            </a:r>
          </a:p>
        </p:txBody>
      </p:sp>
      <p:sp>
        <p:nvSpPr>
          <p:cNvPr id="77" name="Rectangle 13"/>
          <p:cNvSpPr>
            <a:spLocks/>
          </p:cNvSpPr>
          <p:nvPr/>
        </p:nvSpPr>
        <p:spPr bwMode="auto">
          <a:xfrm>
            <a:off x="6351193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DD</a:t>
            </a:r>
          </a:p>
        </p:txBody>
      </p:sp>
      <p:sp>
        <p:nvSpPr>
          <p:cNvPr id="78" name="Line 6"/>
          <p:cNvSpPr>
            <a:spLocks noChangeShapeType="1"/>
          </p:cNvSpPr>
          <p:nvPr/>
        </p:nvSpPr>
        <p:spPr bwMode="auto">
          <a:xfrm>
            <a:off x="6427392" y="6376511"/>
            <a:ext cx="73540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66" grpId="0"/>
      <p:bldP spid="67" grpId="0"/>
      <p:bldP spid="68" grpId="0" animBg="1"/>
      <p:bldP spid="69" grpId="0"/>
      <p:bldP spid="70" grpId="0" animBg="1"/>
      <p:bldP spid="71" grpId="0"/>
      <p:bldP spid="72" grpId="0"/>
      <p:bldP spid="73" grpId="0" animBg="1"/>
      <p:bldP spid="74" grpId="0"/>
      <p:bldP spid="75" grpId="0" animBg="1"/>
      <p:bldP spid="76" grpId="0"/>
      <p:bldP spid="77" grpId="0"/>
      <p:bldP spid="7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k</a:t>
            </a:r>
            <a:r>
              <a:rPr lang="en-US" b="1" dirty="0"/>
              <a:t> </a:t>
            </a:r>
            <a:r>
              <a:rPr lang="en-US" dirty="0"/>
              <a:t>gives </a:t>
            </a:r>
            <a:r>
              <a:rPr lang="en-US" b="1" dirty="0">
                <a:latin typeface="Courier New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(u &lt;&lt; 5) – (u &lt;&lt; 3)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4" imgW="7988300" imgH="1651000" progId="Word.Document.8">
                  <p:embed/>
                </p:oleObj>
              </mc:Choice>
              <mc:Fallback>
                <p:oleObj name="Document" r:id="rId4" imgW="7988300" imgH="1651000" progId="Word.Document.8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x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Rounds wrong direction when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x</a:t>
            </a:r>
            <a:r>
              <a:rPr lang="en-US" b="1" dirty="0">
                <a:latin typeface="Courier New" pitchFamily="49" charset="0"/>
              </a:rPr>
              <a:t>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998339"/>
              </p:ext>
            </p:extLst>
          </p:nvPr>
        </p:nvGraphicFramePr>
        <p:xfrm>
          <a:off x="687388" y="4984750"/>
          <a:ext cx="7666037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4" imgW="7859378" imgH="1650554" progId="Word.Document.8">
                  <p:embed/>
                </p:oleObj>
              </mc:Choice>
              <mc:Fallback>
                <p:oleObj name="Document" r:id="rId4" imgW="7859378" imgH="1650554" progId="Word.Document.8">
                  <p:embed/>
                  <p:pic>
                    <p:nvPicPr>
                      <p:cNvPr id="14338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4750"/>
                        <a:ext cx="7666037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4721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Want  </a:t>
            </a:r>
            <a:r>
              <a:rPr lang="en-US" b="1" dirty="0">
                <a:sym typeface="Symbol" pitchFamily="18" charset="2"/>
              </a:rPr>
              <a:t>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   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Compute as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(x+</a:t>
            </a:r>
            <a:r>
              <a:rPr lang="en-US" b="1" dirty="0"/>
              <a:t>2</a:t>
            </a:r>
            <a:r>
              <a:rPr lang="en-US" b="1" i="1" baseline="30000" dirty="0"/>
              <a:t>k</a:t>
            </a:r>
            <a:r>
              <a:rPr lang="en-US" b="1" dirty="0">
                <a:latin typeface="Courier New" pitchFamily="49" charset="0"/>
              </a:rPr>
              <a:t>-1)/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In C: </a:t>
            </a:r>
            <a:r>
              <a:rPr lang="en-US" b="1" dirty="0">
                <a:latin typeface="Courier New" pitchFamily="49" charset="0"/>
              </a:rPr>
              <a:t>(x + (1&lt;&lt;k)-1) &gt;&gt; k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>
                <a:effectLst/>
              </a:rPr>
              <a:t>Case 1: No rounding</a:t>
            </a:r>
            <a:endParaRPr lang="en-US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  <p:extLst>
      <p:ext uri="{BB962C8B-B14F-4D97-AF65-F5344CB8AC3E}">
        <p14:creationId xmlns:p14="http://schemas.microsoft.com/office/powerpoint/2010/main" val="868758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  <p:extLst>
      <p:ext uri="{BB962C8B-B14F-4D97-AF65-F5344CB8AC3E}">
        <p14:creationId xmlns:p14="http://schemas.microsoft.com/office/powerpoint/2010/main" val="2504211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Assignment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267325"/>
          </a:xfrm>
        </p:spPr>
        <p:txBody>
          <a:bodyPr/>
          <a:lstStyle/>
          <a:p>
            <a:r>
              <a:rPr lang="en-US" dirty="0"/>
              <a:t>Lab 0 available via course web page and </a:t>
            </a:r>
            <a:r>
              <a:rPr lang="en-US" dirty="0">
                <a:hlinkClick r:id="rId2"/>
              </a:rPr>
              <a:t>Autolab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Due Thurs. Sept. 10, 11:59:59pm ET</a:t>
            </a:r>
          </a:p>
          <a:p>
            <a:pPr lvl="1"/>
            <a:r>
              <a:rPr lang="en-US" dirty="0"/>
              <a:t>No grace days. No late submissions! </a:t>
            </a:r>
          </a:p>
          <a:p>
            <a:r>
              <a:rPr lang="en-US" dirty="0"/>
              <a:t>Lab 1 available after 5 pm via </a:t>
            </a:r>
            <a:r>
              <a:rPr lang="en-US" dirty="0">
                <a:hlinkClick r:id="rId2"/>
              </a:rPr>
              <a:t>Autolab </a:t>
            </a:r>
            <a:endParaRPr lang="en-US" dirty="0"/>
          </a:p>
          <a:p>
            <a:pPr lvl="1"/>
            <a:r>
              <a:rPr lang="en-US" dirty="0"/>
              <a:t>Due Thurs, Sept. 17, 11:59:59pm ET</a:t>
            </a:r>
          </a:p>
          <a:p>
            <a:pPr lvl="1"/>
            <a:r>
              <a:rPr lang="en-US" dirty="0"/>
              <a:t>Read instructions carefully: </a:t>
            </a:r>
            <a:r>
              <a:rPr lang="en-US" dirty="0" err="1"/>
              <a:t>writeup</a:t>
            </a:r>
            <a:r>
              <a:rPr lang="en-US" dirty="0"/>
              <a:t>, </a:t>
            </a:r>
            <a:r>
              <a:rPr lang="en-US" dirty="0" err="1"/>
              <a:t>bits.c</a:t>
            </a:r>
            <a:r>
              <a:rPr lang="en-US" dirty="0"/>
              <a:t>, </a:t>
            </a:r>
            <a:r>
              <a:rPr lang="en-US" dirty="0" err="1"/>
              <a:t>tests.c</a:t>
            </a:r>
            <a:endParaRPr lang="en-US" dirty="0"/>
          </a:p>
          <a:p>
            <a:pPr lvl="2"/>
            <a:r>
              <a:rPr lang="en-US" dirty="0"/>
              <a:t>Quirky software infrastructure</a:t>
            </a:r>
          </a:p>
          <a:p>
            <a:pPr lvl="1"/>
            <a:r>
              <a:rPr lang="en-US" dirty="0"/>
              <a:t>Based on lectures 2, 3, and 4 (CS:APP Chapter 2)</a:t>
            </a:r>
          </a:p>
          <a:p>
            <a:pPr lvl="1"/>
            <a:r>
              <a:rPr lang="en-US" dirty="0"/>
              <a:t>After today you will know everything for the integer problems</a:t>
            </a:r>
          </a:p>
          <a:p>
            <a:pPr lvl="1"/>
            <a:r>
              <a:rPr lang="en-US" dirty="0"/>
              <a:t>Floating point covered Thursday Sept. 10</a:t>
            </a:r>
          </a:p>
          <a:p>
            <a:r>
              <a:rPr lang="en-US" dirty="0"/>
              <a:t>In-Person Recitations</a:t>
            </a:r>
          </a:p>
          <a:p>
            <a:pPr lvl="1"/>
            <a:r>
              <a:rPr lang="en-US" dirty="0"/>
              <a:t>We will email students with their in-person recitation status based on the </a:t>
            </a:r>
            <a:r>
              <a:rPr lang="en-US" dirty="0">
                <a:highlight>
                  <a:srgbClr val="FFFF00"/>
                </a:highlight>
              </a:rPr>
              <a:t>survey on Piazza (fill out before class 9/10 or be uncounted)</a:t>
            </a:r>
          </a:p>
          <a:p>
            <a:pPr lvl="1"/>
            <a:r>
              <a:rPr lang="en-US" dirty="0"/>
              <a:t>First recitations (in-person and remote) are 9/14</a:t>
            </a:r>
          </a:p>
        </p:txBody>
      </p:sp>
    </p:spTree>
    <p:extLst>
      <p:ext uri="{BB962C8B-B14F-4D97-AF65-F5344CB8AC3E}">
        <p14:creationId xmlns:p14="http://schemas.microsoft.com/office/powerpoint/2010/main" val="1931010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Negate through complement and increase</a:t>
            </a:r>
            <a:br>
              <a:rPr lang="en-US" dirty="0"/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Example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Observation: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  <p:graphicFrame>
        <p:nvGraphicFramePr>
          <p:cNvPr id="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186318"/>
              </p:ext>
            </p:extLst>
          </p:nvPr>
        </p:nvGraphicFramePr>
        <p:xfrm>
          <a:off x="1143000" y="507494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4" imgW="6184900" imgH="2108200" progId="Word.Document.8">
                  <p:embed/>
                </p:oleObj>
              </mc:Choice>
              <mc:Fallback>
                <p:oleObj name="Document" r:id="rId4" imgW="6184900" imgH="2108200" progId="Word.Document.8">
                  <p:embed/>
                  <p:pic>
                    <p:nvPicPr>
                      <p:cNvPr id="3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7494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838200" y="45720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</p:spTree>
    <p:extLst>
      <p:ext uri="{BB962C8B-B14F-4D97-AF65-F5344CB8AC3E}">
        <p14:creationId xmlns:p14="http://schemas.microsoft.com/office/powerpoint/2010/main" val="7187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Complement &amp; Increment Examples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43000" y="3657600"/>
            <a:ext cx="6296025" cy="2611438"/>
            <a:chOff x="1143000" y="1257300"/>
            <a:chExt cx="6296025" cy="2611438"/>
          </a:xfrm>
        </p:grpSpPr>
        <p:graphicFrame>
          <p:nvGraphicFramePr>
            <p:cNvPr id="614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6154"/>
                </p:ext>
              </p:extLst>
            </p:nvPr>
          </p:nvGraphicFramePr>
          <p:xfrm>
            <a:off x="1450975" y="1828800"/>
            <a:ext cx="5988050" cy="2039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Document" r:id="rId4" imgW="6177018" imgH="2105264" progId="Word.Document.8">
                    <p:embed/>
                  </p:oleObj>
                </mc:Choice>
                <mc:Fallback>
                  <p:oleObj name="Document" r:id="rId4" imgW="6177018" imgH="2105264" progId="Word.Document.8">
                    <p:embed/>
                    <p:pic>
                      <p:nvPicPr>
                        <p:cNvPr id="614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975" y="1828800"/>
                          <a:ext cx="5988050" cy="2039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1143000" y="1257300"/>
              <a:ext cx="127951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x = </a:t>
              </a:r>
              <a:r>
                <a:rPr lang="en-US" dirty="0" err="1">
                  <a:latin typeface="Calibri" pitchFamily="34" charset="0"/>
                </a:rPr>
                <a:t>TMin</a:t>
              </a: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1524000"/>
            <a:ext cx="6210300" cy="1854200"/>
            <a:chOff x="1143000" y="3746500"/>
            <a:chExt cx="6210300" cy="1854200"/>
          </a:xfrm>
        </p:grpSpPr>
        <p:graphicFrame>
          <p:nvGraphicFramePr>
            <p:cNvPr id="614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338330"/>
                </p:ext>
              </p:extLst>
            </p:nvPr>
          </p:nvGraphicFramePr>
          <p:xfrm>
            <a:off x="1447800" y="4241800"/>
            <a:ext cx="5905500" cy="1358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Document" r:id="rId6" imgW="6083300" imgH="1371600" progId="Word.Document.8">
                    <p:embed/>
                  </p:oleObj>
                </mc:Choice>
                <mc:Fallback>
                  <p:oleObj name="Document" r:id="rId6" imgW="6083300" imgH="1371600" progId="Word.Document.8">
                    <p:embed/>
                    <p:pic>
                      <p:nvPicPr>
                        <p:cNvPr id="614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4241800"/>
                          <a:ext cx="5905500" cy="1358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1143000" y="3746500"/>
              <a:ext cx="792205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x = 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39295" y="5638800"/>
            <a:ext cx="363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Canonical counter example</a:t>
            </a:r>
          </a:p>
        </p:txBody>
      </p:sp>
    </p:spTree>
    <p:extLst>
      <p:ext uri="{BB962C8B-B14F-4D97-AF65-F5344CB8AC3E}">
        <p14:creationId xmlns:p14="http://schemas.microsoft.com/office/powerpoint/2010/main" val="63269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b="1" dirty="0"/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</a:t>
            </a:r>
          </a:p>
          <a:p>
            <a:pPr lvl="1"/>
            <a:r>
              <a:rPr lang="en-US" dirty="0"/>
              <a:t>Unsigned/signed: Normal addition followed by truncate,</a:t>
            </a:r>
            <a:br>
              <a:rPr lang="en-US" dirty="0"/>
            </a:br>
            <a:r>
              <a:rPr lang="en-US" dirty="0"/>
              <a:t>same operation on bit level</a:t>
            </a:r>
          </a:p>
          <a:p>
            <a:pPr lvl="1"/>
            <a:r>
              <a:rPr lang="en-US" dirty="0"/>
              <a:t>Unsigned: addition mod 2</a:t>
            </a:r>
            <a:r>
              <a:rPr lang="en-US" baseline="30000" dirty="0"/>
              <a:t>w</a:t>
            </a:r>
          </a:p>
          <a:p>
            <a:pPr lvl="2"/>
            <a:r>
              <a:rPr lang="en-US" dirty="0"/>
              <a:t>Mathematical addition + possible subtraction of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en-US" dirty="0"/>
              <a:t>Signed: modified addition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  <a:p>
            <a:pPr lvl="2"/>
            <a:r>
              <a:rPr lang="en-US" dirty="0"/>
              <a:t>Mathematical addition + possible addition or subtraction of 2</a:t>
            </a:r>
            <a:r>
              <a:rPr lang="en-US" baseline="30000" dirty="0"/>
              <a:t>w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Multiplication:</a:t>
            </a:r>
          </a:p>
          <a:p>
            <a:pPr lvl="1"/>
            <a:r>
              <a:rPr lang="en-US" dirty="0"/>
              <a:t>Unsigned/signed: Normal multiplication followed by truncate, same operation on bit level</a:t>
            </a:r>
          </a:p>
          <a:p>
            <a:pPr lvl="1"/>
            <a:r>
              <a:rPr lang="en-US" dirty="0"/>
              <a:t>Unsigned: multiplication mod 2</a:t>
            </a:r>
            <a:r>
              <a:rPr lang="en-US" baseline="30000" dirty="0"/>
              <a:t>w</a:t>
            </a:r>
          </a:p>
          <a:p>
            <a:pPr lvl="1"/>
            <a:r>
              <a:rPr lang="en-US" dirty="0"/>
              <a:t>Signed: modified multiplication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Don’t</a:t>
            </a:r>
            <a:r>
              <a:rPr lang="en-US" dirty="0"/>
              <a:t> use without understanding implications</a:t>
            </a:r>
          </a:p>
          <a:p>
            <a:pPr lvl="1" eaLnBrk="1" hangingPunct="1">
              <a:defRPr/>
            </a:pPr>
            <a:r>
              <a:rPr lang="en-US" dirty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Counting Down with Unsigned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Proper way to use unsigned as loop index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&lt;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  <a:endParaRPr lang="en-US" dirty="0"/>
          </a:p>
          <a:p>
            <a:pPr>
              <a:defRPr/>
            </a:pPr>
            <a:r>
              <a:rPr lang="en-US" dirty="0"/>
              <a:t>See Robert </a:t>
            </a:r>
            <a:r>
              <a:rPr lang="en-US" dirty="0" err="1"/>
              <a:t>Seacord</a:t>
            </a:r>
            <a:r>
              <a:rPr lang="en-US" dirty="0"/>
              <a:t>, </a:t>
            </a:r>
            <a:r>
              <a:rPr lang="en-US" i="1" dirty="0"/>
              <a:t>Secure Coding in C and C++</a:t>
            </a:r>
          </a:p>
          <a:p>
            <a:pPr lvl="1">
              <a:defRPr/>
            </a:pPr>
            <a:r>
              <a:rPr lang="en-US" dirty="0"/>
              <a:t>C Standard guarantees that unsigned addition will behave like modular arithmetic</a:t>
            </a:r>
          </a:p>
          <a:p>
            <a:pPr lvl="2">
              <a:defRPr/>
            </a:pPr>
            <a:r>
              <a:rPr lang="en-US" dirty="0"/>
              <a:t>0 – 1 </a:t>
            </a:r>
            <a:r>
              <a:rPr lang="en-US" dirty="0">
                <a:sym typeface="Wingdings"/>
              </a:rPr>
              <a:t> </a:t>
            </a:r>
            <a:r>
              <a:rPr lang="en-US" i="1" dirty="0" err="1">
                <a:sym typeface="Wingdings"/>
              </a:rPr>
              <a:t>UMax</a:t>
            </a:r>
            <a:endParaRPr lang="en-US" i="1" dirty="0">
              <a:sym typeface="Wingdings"/>
            </a:endParaRPr>
          </a:p>
          <a:p>
            <a:pPr>
              <a:defRPr/>
            </a:pPr>
            <a:r>
              <a:rPr lang="en-US" dirty="0"/>
              <a:t>Even better</a:t>
            </a:r>
          </a:p>
          <a:p>
            <a:pPr lvl="2">
              <a:buNone/>
              <a:defRPr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>
              <a:defRPr/>
            </a:pPr>
            <a:r>
              <a:rPr lang="en-US" sz="1800" dirty="0"/>
              <a:t>Data type </a:t>
            </a:r>
            <a:r>
              <a:rPr lang="en-US" sz="1800" b="1" dirty="0" err="1">
                <a:latin typeface="Courier New"/>
                <a:cs typeface="Courier New"/>
              </a:rPr>
              <a:t>size_t</a:t>
            </a:r>
            <a:r>
              <a:rPr lang="en-US" sz="1800" dirty="0"/>
              <a:t> defined as unsigned value with length = word size</a:t>
            </a:r>
          </a:p>
          <a:p>
            <a:pPr lvl="1">
              <a:defRPr/>
            </a:pPr>
            <a:r>
              <a:rPr lang="en-US" sz="1800" dirty="0"/>
              <a:t>Code will work even if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= </a:t>
            </a:r>
            <a:r>
              <a:rPr lang="en-US" sz="1800" i="1" dirty="0" err="1"/>
              <a:t>UMax</a:t>
            </a:r>
            <a:endParaRPr lang="en-US" sz="1800" i="1" dirty="0"/>
          </a:p>
          <a:p>
            <a:pPr lvl="1">
              <a:defRPr/>
            </a:pPr>
            <a:r>
              <a:rPr lang="en-US" sz="1800" dirty="0"/>
              <a:t>What if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is signed and &lt; 0?</a:t>
            </a:r>
          </a:p>
          <a:p>
            <a:pPr lvl="2">
              <a:buNone/>
              <a:defRPr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951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/>
              <a:t>Multiprecision</a:t>
            </a:r>
            <a:r>
              <a:rPr lang="en-US" dirty="0"/>
              <a:t> arithmetic</a:t>
            </a:r>
          </a:p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/>
              <a:t>Logical right shift, no sign extension</a:t>
            </a:r>
          </a:p>
          <a:p>
            <a:pPr>
              <a:defRPr/>
            </a:pPr>
            <a:r>
              <a:rPr lang="en-US" i="1" dirty="0"/>
              <a:t>Do</a:t>
            </a:r>
            <a:r>
              <a:rPr lang="en-US" dirty="0"/>
              <a:t> Use In System Programming</a:t>
            </a:r>
          </a:p>
          <a:p>
            <a:pPr lvl="1">
              <a:defRPr/>
            </a:pPr>
            <a:r>
              <a:rPr lang="en-US" dirty="0"/>
              <a:t>Bit masks, device commands,…</a:t>
            </a:r>
          </a:p>
          <a:p>
            <a:pPr lvl="1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663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  <a:hlinkClick r:id="rId3"/>
              </a:rPr>
              <a:t>https://canvas.cmu.edu/courses/17808</a:t>
            </a:r>
            <a:endParaRPr lang="en-US" sz="2800" u="sng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2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/>
              <a:t>Representations in memory, pointers, strings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 refer to data by address</a:t>
            </a:r>
          </a:p>
          <a:p>
            <a:pPr marL="552450" lvl="1" eaLnBrk="1" hangingPunct="1"/>
            <a:r>
              <a:rPr lang="en-US" dirty="0"/>
              <a:t>Conceptually, envision it as a very large array of bytes</a:t>
            </a:r>
          </a:p>
          <a:p>
            <a:pPr marL="952500" lvl="2"/>
            <a:r>
              <a:rPr lang="en-US" dirty="0"/>
              <a:t>In reality, it’s not, but can think of it that way</a:t>
            </a:r>
          </a:p>
          <a:p>
            <a:pPr marL="552450" lvl="1" eaLnBrk="1" hangingPunct="1"/>
            <a:r>
              <a:rPr lang="en-US" dirty="0"/>
              <a:t>An address is like an index into that array</a:t>
            </a:r>
          </a:p>
          <a:p>
            <a:pPr marL="952500" lvl="2"/>
            <a:r>
              <a:rPr lang="en-US" dirty="0"/>
              <a:t>and, a pointer variable stores an address</a:t>
            </a:r>
          </a:p>
          <a:p>
            <a:pPr marL="952500" lvl="2"/>
            <a:endParaRPr lang="en-US" dirty="0"/>
          </a:p>
          <a:p>
            <a:pPr marL="152400"/>
            <a:r>
              <a:rPr lang="en-US" dirty="0"/>
              <a:t>Note: system provides private address spaces to each “process”</a:t>
            </a:r>
          </a:p>
          <a:p>
            <a:pPr marL="438150" lvl="1"/>
            <a:r>
              <a:rPr lang="en-US" dirty="0"/>
              <a:t>Think of a process as a program being executed</a:t>
            </a:r>
          </a:p>
          <a:p>
            <a:pPr marL="438150" lvl="1"/>
            <a:r>
              <a:rPr lang="en-US" dirty="0"/>
              <a:t>So, a program can clobber its own data, but not that of others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4070-252E-4904-99A1-9F59B3F8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Bootcamps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5444-F322-4CED-AB2F-3DE962BC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Wednesday Sept 9 @ 7-9 pm ET</a:t>
            </a:r>
          </a:p>
          <a:p>
            <a:pPr lvl="1"/>
            <a:r>
              <a:rPr lang="en-US" dirty="0"/>
              <a:t>GCC and Build Automation</a:t>
            </a:r>
          </a:p>
          <a:p>
            <a:pPr lvl="1"/>
            <a:endParaRPr lang="en-US" dirty="0"/>
          </a:p>
          <a:p>
            <a:r>
              <a:rPr lang="en-US" dirty="0"/>
              <a:t>Friday Sept 11 @ 7-9 pm ET</a:t>
            </a:r>
          </a:p>
          <a:p>
            <a:pPr lvl="1"/>
            <a:r>
              <a:rPr lang="en-US" dirty="0"/>
              <a:t>Debugging and GDB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614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given computer has a “Word Size”</a:t>
            </a:r>
          </a:p>
          <a:p>
            <a:pPr marL="552450" lvl="1" eaLnBrk="1" hangingPunct="1"/>
            <a:r>
              <a:rPr lang="en-US" dirty="0"/>
              <a:t>Nominal size of integer-valued data</a:t>
            </a:r>
          </a:p>
          <a:p>
            <a:pPr marL="838200" lvl="2" eaLnBrk="1" hangingPunct="1"/>
            <a:r>
              <a:rPr lang="en-US" dirty="0"/>
              <a:t>and of addresses</a:t>
            </a:r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Until recently, most machines used 32 bits (4 bytes) as word size</a:t>
            </a:r>
          </a:p>
          <a:p>
            <a:pPr marL="838200" lvl="2" eaLnBrk="1" hangingPunct="1"/>
            <a:r>
              <a:rPr lang="en-US" dirty="0"/>
              <a:t>Limits addresses to 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endParaRPr lang="en-US" dirty="0"/>
          </a:p>
          <a:p>
            <a:pPr marL="438150" lvl="1"/>
            <a:r>
              <a:rPr lang="en-US" dirty="0"/>
              <a:t>Increasingly, machines have 64-bit word size</a:t>
            </a:r>
          </a:p>
          <a:p>
            <a:pPr marL="838200" lvl="2" eaLnBrk="1" hangingPunct="1"/>
            <a:r>
              <a:rPr lang="en-US" dirty="0"/>
              <a:t>Potentially, could have 18 EB (</a:t>
            </a:r>
            <a:r>
              <a:rPr lang="en-US" dirty="0" err="1"/>
              <a:t>exabytes</a:t>
            </a:r>
            <a:r>
              <a:rPr lang="en-US" dirty="0"/>
              <a:t>) of addressable memory</a:t>
            </a:r>
          </a:p>
          <a:p>
            <a:pPr marL="838200" lvl="2" eaLnBrk="1" hangingPunct="1"/>
            <a:r>
              <a:rPr lang="en-US" dirty="0"/>
              <a:t>That’s 18.4 </a:t>
            </a:r>
            <a:r>
              <a:rPr lang="en-US"/>
              <a:t>X 10</a:t>
            </a:r>
            <a:r>
              <a:rPr lang="en-US" baseline="30000"/>
              <a:t>18</a:t>
            </a:r>
            <a:endParaRPr lang="en-US" baseline="30000" dirty="0"/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Machines still support 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3103645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03203"/>
              </p:ext>
            </p:extLst>
          </p:nvPr>
        </p:nvGraphicFramePr>
        <p:xfrm>
          <a:off x="1549400" y="1524000"/>
          <a:ext cx="6032500" cy="37084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7229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how are the bytes within a multi-byte word ordered 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Endian: Sun (Oracle SPARC), PPC Mac, 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pPr marL="552450" lvl="1" eaLnBrk="1" hangingPunct="1"/>
            <a:r>
              <a:rPr lang="en-US" dirty="0"/>
              <a:t>Little Endian: </a:t>
            </a:r>
            <a:r>
              <a:rPr lang="en-US" i="1" dirty="0">
                <a:solidFill>
                  <a:srgbClr val="C00000"/>
                </a:solidFill>
              </a:rPr>
              <a:t>x86</a:t>
            </a:r>
            <a:r>
              <a:rPr lang="en-US" dirty="0"/>
              <a:t>, ARM processors running Android, iOS, and Linux</a:t>
            </a:r>
          </a:p>
          <a:p>
            <a:pPr marL="838200" lvl="2" eaLnBrk="1" hangingPunct="1"/>
            <a:r>
              <a:rPr lang="en-US" dirty="0"/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2644651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marL="552450" lvl="1" eaLnBrk="1" hangingPunct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 value of 0x01234567</a:t>
            </a:r>
          </a:p>
          <a:p>
            <a:pPr marL="552450" lvl="1" eaLnBrk="1" hangingPunct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7200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representation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cxnSp>
        <p:nvCxnSpPr>
          <p:cNvPr id="18436" name="Straight Arrow Connector 18435"/>
          <p:cNvCxnSpPr/>
          <p:nvPr/>
        </p:nvCxnSpPr>
        <p:spPr bwMode="auto">
          <a:xfrm>
            <a:off x="435077" y="2239296"/>
            <a:ext cx="0" cy="1752600"/>
          </a:xfrm>
          <a:prstGeom prst="straightConnector1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437" name="TextBox 18436"/>
          <p:cNvSpPr txBox="1"/>
          <p:nvPr/>
        </p:nvSpPr>
        <p:spPr>
          <a:xfrm>
            <a:off x="26313" y="2199491"/>
            <a:ext cx="430887" cy="184941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Increasing addresses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 allows treatment as a byte 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printf(”%p\t0x%.2x\n",start+i,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00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643306"/>
            <a:ext cx="8839200" cy="67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sz="2000" b="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objects</a:t>
            </a:r>
          </a:p>
          <a:p>
            <a:pPr eaLnBrk="1" hangingPunct="1"/>
            <a:endParaRPr lang="en-US" sz="900" b="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sz="2000" b="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9537"/>
              </p:ext>
            </p:extLst>
          </p:nvPr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8105"/>
              </p:ext>
            </p:extLst>
          </p:nvPr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20866"/>
              </p:ext>
            </p:extLst>
          </p:nvPr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Strings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81823"/>
              </p:ext>
            </p:extLst>
          </p:nvPr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69278"/>
              </p:ext>
            </p:extLst>
          </p:nvPr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99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Summary From Last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 dirty="0"/>
              <a:t>Disassembly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 dirty="0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 dirty="0"/>
              <a:t>Deciphering Numbers</a:t>
            </a: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Value: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0x12ab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Pad to 32 bits: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0x000012ab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Split into bytes: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00 00 12 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Reverse: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ab 12 00 00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Integer C Puzzles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2766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 0	</a:t>
            </a:r>
            <a:r>
              <a:rPr lang="en-US" sz="2000" dirty="0">
                <a:latin typeface="Courier New"/>
                <a:cs typeface="Courier New"/>
                <a:sym typeface="Symbol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	((x*2) &lt; 0)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&gt;=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7 == 7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(x&lt;&lt;30) &lt;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 -1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y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&lt; -y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* x &gt;=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0 &amp;&amp; y &gt; 0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x + y &gt;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&gt;= 0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&lt;=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&lt;= 0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&gt;=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(x|-x)&gt;&gt;31 == -1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&gt;&gt; 3 ==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/8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&gt;&gt; 3 == x/8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x = </a:t>
            </a:r>
            <a:r>
              <a:rPr lang="en-US" sz="2000" dirty="0" err="1">
                <a:latin typeface="Courier New"/>
                <a:cs typeface="Courier New"/>
              </a:rPr>
              <a:t>foo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uy</a:t>
            </a:r>
            <a:r>
              <a:rPr lang="en-US" sz="2000" dirty="0">
                <a:latin typeface="Courier New"/>
                <a:cs typeface="Courier New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  <p:pic>
        <p:nvPicPr>
          <p:cNvPr id="75780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152154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5784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4" y="1885144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4" y="2244400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26036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296726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333086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369446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4" y="4058072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441732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478093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4" y="5144536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550379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58674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/>
              <a:t>Representations in memory, pointers, strings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894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387" y="3581400"/>
            <a:ext cx="8305800" cy="5334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/>
              <a:t>Two’s Complement Examples (w = 5)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301144"/>
              </p:ext>
            </p:extLst>
          </p:nvPr>
        </p:nvGraphicFramePr>
        <p:xfrm>
          <a:off x="4800600" y="18269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8269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825719"/>
              </p:ext>
            </p:extLst>
          </p:nvPr>
        </p:nvGraphicFramePr>
        <p:xfrm>
          <a:off x="990600" y="18269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69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4459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4459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3603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696200" y="2893700"/>
            <a:ext cx="13716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 Bit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0744" y="464373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02192"/>
              </p:ext>
            </p:extLst>
          </p:nvPr>
        </p:nvGraphicFramePr>
        <p:xfrm>
          <a:off x="2105144" y="426273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38344" y="5765800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8693"/>
              </p:ext>
            </p:extLst>
          </p:nvPr>
        </p:nvGraphicFramePr>
        <p:xfrm>
          <a:off x="2105144" y="5410200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48444" y="464373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8+2 = 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48444" y="5765799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-16+4+2 = -10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 bwMode="auto">
          <a:xfrm>
            <a:off x="4495800" y="3962400"/>
            <a:ext cx="3962400" cy="11430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</a:t>
            </a:r>
            <a:r>
              <a:rPr lang="en-US" dirty="0" err="1"/>
              <a:t>representable</a:t>
            </a:r>
            <a:r>
              <a:rPr lang="en-US" dirty="0"/>
              <a:t> integer has unique bit encoding</a:t>
            </a:r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en-US" sz="2400" b="1" dirty="0"/>
              <a:t>Expression containing signed and unsigned </a:t>
            </a:r>
            <a:r>
              <a:rPr lang="en-US" sz="2400" b="1" dirty="0" err="1"/>
              <a:t>int</a:t>
            </a:r>
            <a:r>
              <a:rPr lang="en-US" sz="2400" b="1" dirty="0"/>
              <a:t>: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72129010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 Extension and Truncation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Sign Extension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Truncation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4046571" cy="233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213666"/>
            <a:ext cx="4046571" cy="230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7698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23606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Task:</a:t>
            </a:r>
          </a:p>
          <a:p>
            <a:pPr lvl="1" eaLnBrk="1" hangingPunct="1">
              <a:defRPr/>
            </a:pPr>
            <a:r>
              <a:rPr lang="en-US" dirty="0"/>
              <a:t>Given </a:t>
            </a:r>
            <a:r>
              <a:rPr lang="en-US" dirty="0" err="1"/>
              <a:t>k+</a:t>
            </a:r>
            <a:r>
              <a:rPr lang="en-US" i="1" dirty="0" err="1"/>
              <a:t>w</a:t>
            </a:r>
            <a:r>
              <a:rPr lang="en-US" dirty="0" err="1"/>
              <a:t>-bit</a:t>
            </a:r>
            <a:r>
              <a:rPr lang="en-US" dirty="0"/>
              <a:t> signed or unsigned integer 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Convert it to </a:t>
            </a:r>
            <a:r>
              <a:rPr lang="en-US" i="1" dirty="0"/>
              <a:t>w</a:t>
            </a:r>
            <a:r>
              <a:rPr lang="en-US" dirty="0"/>
              <a:t>-bit integer X’ with same value for “small enough” X</a:t>
            </a:r>
          </a:p>
          <a:p>
            <a:pPr eaLnBrk="1" hangingPunct="1">
              <a:defRPr/>
            </a:pPr>
            <a:r>
              <a:rPr lang="en-US" dirty="0"/>
              <a:t>Rule:</a:t>
            </a:r>
          </a:p>
          <a:p>
            <a:pPr lvl="1" eaLnBrk="1" hangingPunct="1">
              <a:defRPr/>
            </a:pPr>
            <a:r>
              <a:rPr lang="en-US" dirty="0"/>
              <a:t>Drop top </a:t>
            </a:r>
            <a:r>
              <a:rPr lang="en-US" i="1" dirty="0"/>
              <a:t>k</a:t>
            </a:r>
            <a:r>
              <a:rPr lang="en-US" dirty="0"/>
              <a:t> bits: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44958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37"/>
          <p:cNvSpPr>
            <a:spLocks noChangeShapeType="1"/>
          </p:cNvSpPr>
          <p:nvPr/>
        </p:nvSpPr>
        <p:spPr bwMode="auto">
          <a:xfrm>
            <a:off x="47244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38"/>
          <p:cNvSpPr>
            <a:spLocks noChangeShapeType="1"/>
          </p:cNvSpPr>
          <p:nvPr/>
        </p:nvSpPr>
        <p:spPr bwMode="auto">
          <a:xfrm>
            <a:off x="49530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39"/>
          <p:cNvSpPr>
            <a:spLocks noChangeShapeType="1"/>
          </p:cNvSpPr>
          <p:nvPr/>
        </p:nvSpPr>
        <p:spPr bwMode="auto">
          <a:xfrm>
            <a:off x="65532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40"/>
          <p:cNvSpPr>
            <a:spLocks noChangeShapeType="1"/>
          </p:cNvSpPr>
          <p:nvPr/>
        </p:nvSpPr>
        <p:spPr bwMode="auto">
          <a:xfrm>
            <a:off x="67818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41"/>
          <p:cNvSpPr>
            <a:spLocks noChangeShapeType="1"/>
          </p:cNvSpPr>
          <p:nvPr/>
        </p:nvSpPr>
        <p:spPr bwMode="auto">
          <a:xfrm>
            <a:off x="70104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42"/>
          <p:cNvSpPr>
            <a:spLocks noChangeArrowheads="1"/>
          </p:cNvSpPr>
          <p:nvPr/>
        </p:nvSpPr>
        <p:spPr bwMode="auto">
          <a:xfrm>
            <a:off x="3429000" y="5500686"/>
            <a:ext cx="71596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/>
              <a:t>• • •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343400" y="6019800"/>
            <a:ext cx="2743200" cy="228600"/>
            <a:chOff x="2928" y="2400"/>
            <a:chExt cx="1728" cy="144"/>
          </a:xfrm>
        </p:grpSpPr>
        <p:sp>
          <p:nvSpPr>
            <p:cNvPr id="28714" name="Rectangle 9"/>
            <p:cNvSpPr>
              <a:spLocks noChangeArrowheads="1"/>
            </p:cNvSpPr>
            <p:nvPr/>
          </p:nvSpPr>
          <p:spPr bwMode="auto">
            <a:xfrm>
              <a:off x="2928" y="2400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5" name="Rectangle 10"/>
            <p:cNvSpPr>
              <a:spLocks noChangeArrowheads="1"/>
            </p:cNvSpPr>
            <p:nvPr/>
          </p:nvSpPr>
          <p:spPr bwMode="auto">
            <a:xfrm>
              <a:off x="307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6" name="Rectangle 11"/>
            <p:cNvSpPr>
              <a:spLocks noChangeArrowheads="1"/>
            </p:cNvSpPr>
            <p:nvPr/>
          </p:nvSpPr>
          <p:spPr bwMode="auto">
            <a:xfrm>
              <a:off x="3216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7" name="Rectangle 12"/>
            <p:cNvSpPr>
              <a:spLocks noChangeArrowheads="1"/>
            </p:cNvSpPr>
            <p:nvPr/>
          </p:nvSpPr>
          <p:spPr bwMode="auto">
            <a:xfrm>
              <a:off x="4224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8" name="Rectangle 13"/>
            <p:cNvSpPr>
              <a:spLocks noChangeArrowheads="1"/>
            </p:cNvSpPr>
            <p:nvPr/>
          </p:nvSpPr>
          <p:spPr bwMode="auto">
            <a:xfrm>
              <a:off x="4368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9" name="Rectangle 14"/>
            <p:cNvSpPr>
              <a:spLocks noChangeArrowheads="1"/>
            </p:cNvSpPr>
            <p:nvPr/>
          </p:nvSpPr>
          <p:spPr bwMode="auto">
            <a:xfrm>
              <a:off x="451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20" name="Rectangle 15"/>
            <p:cNvSpPr>
              <a:spLocks noChangeArrowheads="1"/>
            </p:cNvSpPr>
            <p:nvPr/>
          </p:nvSpPr>
          <p:spPr bwMode="auto">
            <a:xfrm>
              <a:off x="3360" y="2400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3733800" y="5943600"/>
            <a:ext cx="61908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r>
              <a:rPr lang="en-US" b="0" dirty="0">
                <a:latin typeface="Symbol" pitchFamily="18" charset="2"/>
              </a:rPr>
              <a:t> </a:t>
            </a:r>
            <a:r>
              <a:rPr lang="en-US" b="0" dirty="0">
                <a:latin typeface="Times" pitchFamily="18" charset="0"/>
              </a:rPr>
              <a:t> 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43400" y="6296026"/>
            <a:ext cx="2743200" cy="461962"/>
            <a:chOff x="4343400" y="5867400"/>
            <a:chExt cx="2743200" cy="461962"/>
          </a:xfrm>
        </p:grpSpPr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4343400" y="6043612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5562600" y="5867400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</p:grp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1905000" y="4247495"/>
            <a:ext cx="3898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590800" y="4399895"/>
            <a:ext cx="4495800" cy="228600"/>
            <a:chOff x="1824" y="3456"/>
            <a:chExt cx="2832" cy="144"/>
          </a:xfrm>
        </p:grpSpPr>
        <p:sp>
          <p:nvSpPr>
            <p:cNvPr id="28701" name="Rectangle 21"/>
            <p:cNvSpPr>
              <a:spLocks noChangeArrowheads="1"/>
            </p:cNvSpPr>
            <p:nvPr/>
          </p:nvSpPr>
          <p:spPr bwMode="auto">
            <a:xfrm>
              <a:off x="2112" y="3456"/>
              <a:ext cx="528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  <p:sp>
          <p:nvSpPr>
            <p:cNvPr id="28702" name="Rectangle 22"/>
            <p:cNvSpPr>
              <a:spLocks noChangeArrowheads="1"/>
            </p:cNvSpPr>
            <p:nvPr/>
          </p:nvSpPr>
          <p:spPr bwMode="auto">
            <a:xfrm>
              <a:off x="2784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3" name="Rectangle 23"/>
            <p:cNvSpPr>
              <a:spLocks noChangeArrowheads="1"/>
            </p:cNvSpPr>
            <p:nvPr/>
          </p:nvSpPr>
          <p:spPr bwMode="auto">
            <a:xfrm>
              <a:off x="2640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4" name="Rectangle 24"/>
            <p:cNvSpPr>
              <a:spLocks noChangeArrowheads="1"/>
            </p:cNvSpPr>
            <p:nvPr/>
          </p:nvSpPr>
          <p:spPr bwMode="auto">
            <a:xfrm>
              <a:off x="1968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5" name="Rectangle 25"/>
            <p:cNvSpPr>
              <a:spLocks noChangeArrowheads="1"/>
            </p:cNvSpPr>
            <p:nvPr/>
          </p:nvSpPr>
          <p:spPr bwMode="auto">
            <a:xfrm>
              <a:off x="1824" y="3456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928" y="3456"/>
              <a:ext cx="1728" cy="144"/>
              <a:chOff x="2928" y="3456"/>
              <a:chExt cx="1728" cy="144"/>
            </a:xfrm>
          </p:grpSpPr>
          <p:sp>
            <p:nvSpPr>
              <p:cNvPr id="28707" name="Rectangle 27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144" cy="1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8" name="Rectangle 28"/>
              <p:cNvSpPr>
                <a:spLocks noChangeArrowheads="1"/>
              </p:cNvSpPr>
              <p:nvPr/>
            </p:nvSpPr>
            <p:spPr bwMode="auto">
              <a:xfrm>
                <a:off x="307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9" name="Rectangle 29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0" name="Rectangle 30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1" name="Rectangle 31"/>
              <p:cNvSpPr>
                <a:spLocks noChangeArrowheads="1"/>
              </p:cNvSpPr>
              <p:nvPr/>
            </p:nvSpPr>
            <p:spPr bwMode="auto">
              <a:xfrm>
                <a:off x="4368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2" name="Rectangle 32"/>
              <p:cNvSpPr>
                <a:spLocks noChangeArrowheads="1"/>
              </p:cNvSpPr>
              <p:nvPr/>
            </p:nvSpPr>
            <p:spPr bwMode="auto">
              <a:xfrm>
                <a:off x="451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3" name="Rectangle 33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590800" y="3871258"/>
            <a:ext cx="4495800" cy="474662"/>
            <a:chOff x="2590800" y="4173538"/>
            <a:chExt cx="4495800" cy="474662"/>
          </a:xfrm>
        </p:grpSpPr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4343400" y="4338638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5562600" y="4173538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2590800" y="4338638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3200400" y="4186238"/>
              <a:ext cx="323850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31616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19417</TotalTime>
  <Words>3642</Words>
  <Application>Microsoft Office PowerPoint</Application>
  <PresentationFormat>On-screen Show (4:3)</PresentationFormat>
  <Paragraphs>1171</Paragraphs>
  <Slides>52</Slides>
  <Notes>34</Notes>
  <HiddenSlides>6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74" baseType="lpstr">
      <vt:lpstr>Arial</vt:lpstr>
      <vt:lpstr>Arial Narrow</vt:lpstr>
      <vt:lpstr>Calibri</vt:lpstr>
      <vt:lpstr>Calibri Bold</vt:lpstr>
      <vt:lpstr>Calibri Italic</vt:lpstr>
      <vt:lpstr>Courier New</vt:lpstr>
      <vt:lpstr>Courier New Bold</vt:lpstr>
      <vt:lpstr>Gill Sans</vt:lpstr>
      <vt:lpstr>Gill Sans MT</vt:lpstr>
      <vt:lpstr>Gill Sans MT Condensed</vt:lpstr>
      <vt:lpstr>Helvetica</vt:lpstr>
      <vt:lpstr>Symbol</vt:lpstr>
      <vt:lpstr>Times</vt:lpstr>
      <vt:lpstr>Times New Roman</vt:lpstr>
      <vt:lpstr>Wingdings</vt:lpstr>
      <vt:lpstr>Wingdings 2</vt:lpstr>
      <vt:lpstr>template2007</vt:lpstr>
      <vt:lpstr>Title and Content</vt:lpstr>
      <vt:lpstr>Title Only</vt:lpstr>
      <vt:lpstr>Equation</vt:lpstr>
      <vt:lpstr>Chart</vt:lpstr>
      <vt:lpstr>Document</vt:lpstr>
      <vt:lpstr>PowerPoint Presentation</vt:lpstr>
      <vt:lpstr>Bits, Bytes, and Integers – Part 2  15-213/18-213/14-513/15-513/18-613: Introduction to Computer Systems 3rd Lecture,  September 8, 2020 </vt:lpstr>
      <vt:lpstr>Assignment Announcements</vt:lpstr>
      <vt:lpstr>Bootcamps</vt:lpstr>
      <vt:lpstr>Summary From Last Lecture</vt:lpstr>
      <vt:lpstr>Encoding Integers</vt:lpstr>
      <vt:lpstr>Unsigned &amp; Signed Numeric Values</vt:lpstr>
      <vt:lpstr>Sign Extension and Truncation</vt:lpstr>
      <vt:lpstr>Truncation</vt:lpstr>
      <vt:lpstr>Truncation: Simple Example</vt:lpstr>
      <vt:lpstr>Global Thermonuclear War</vt:lpstr>
      <vt:lpstr>PowerPoint Presentation</vt:lpstr>
      <vt:lpstr>PowerPoint Presentation</vt:lpstr>
      <vt:lpstr>Today: Bits, Bytes, and Integers</vt:lpstr>
      <vt:lpstr>Unsigned Addition</vt:lpstr>
      <vt:lpstr>Visualizing (Mathematical) Integer Addition</vt:lpstr>
      <vt:lpstr>Visualizing Unsigned Addition</vt:lpstr>
      <vt:lpstr>Two’s Complement Addition</vt:lpstr>
      <vt:lpstr>TAdd Overflow</vt:lpstr>
      <vt:lpstr>Visualizing 2’s Complement Addition</vt:lpstr>
      <vt:lpstr>Characterizing TAdd</vt:lpstr>
      <vt:lpstr>Multiplication</vt:lpstr>
      <vt:lpstr>Unsigned Multiplication in C</vt:lpstr>
      <vt:lpstr>Signed Multiplication in C</vt:lpstr>
      <vt:lpstr>Power-of-2 Multiply with Shift</vt:lpstr>
      <vt:lpstr>Unsigned Power-of-2 Divide with Shift</vt:lpstr>
      <vt:lpstr>Signed Power-of-2 Divide with Shift</vt:lpstr>
      <vt:lpstr>Correct Power-of-2 Divide</vt:lpstr>
      <vt:lpstr>Correct Power-of-2 Divide (Cont.)</vt:lpstr>
      <vt:lpstr>Negation: Complement &amp; Increment</vt:lpstr>
      <vt:lpstr>Complement &amp; Increment Examples</vt:lpstr>
      <vt:lpstr>Today: Bits, Bytes, and Integers</vt:lpstr>
      <vt:lpstr>Arithmetic: Basic Rules</vt:lpstr>
      <vt:lpstr>Why Should I Use Unsigned?</vt:lpstr>
      <vt:lpstr>Counting Down with Unsigned</vt:lpstr>
      <vt:lpstr>Why Should I Use Unsigned? (cont.)</vt:lpstr>
      <vt:lpstr>Quiz Time!</vt:lpstr>
      <vt:lpstr>Today: Bits, Bytes, and Integers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Representing Integers</vt:lpstr>
      <vt:lpstr>Examining Data Representations</vt:lpstr>
      <vt:lpstr>show_bytes Execution Example</vt:lpstr>
      <vt:lpstr>Representing Pointers</vt:lpstr>
      <vt:lpstr>Representing Strings</vt:lpstr>
      <vt:lpstr>Reading Byte-Reversed Listings</vt:lpstr>
      <vt:lpstr>Integer C Puzzles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Phil Gibbons</cp:lastModifiedBy>
  <cp:revision>194</cp:revision>
  <cp:lastPrinted>2017-09-05T13:34:19Z</cp:lastPrinted>
  <dcterms:created xsi:type="dcterms:W3CDTF">2012-09-04T17:29:26Z</dcterms:created>
  <dcterms:modified xsi:type="dcterms:W3CDTF">2020-09-08T15:26:57Z</dcterms:modified>
</cp:coreProperties>
</file>