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57"/>
  </p:notesMasterIdLst>
  <p:handoutMasterIdLst>
    <p:handoutMasterId r:id="rId58"/>
  </p:handoutMasterIdLst>
  <p:sldIdLst>
    <p:sldId id="309" r:id="rId6"/>
    <p:sldId id="298" r:id="rId7"/>
    <p:sldId id="31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315" r:id="rId16"/>
    <p:sldId id="316" r:id="rId17"/>
    <p:sldId id="265" r:id="rId18"/>
    <p:sldId id="266" r:id="rId19"/>
    <p:sldId id="311" r:id="rId20"/>
    <p:sldId id="267" r:id="rId21"/>
    <p:sldId id="299" r:id="rId22"/>
    <p:sldId id="269" r:id="rId23"/>
    <p:sldId id="270" r:id="rId24"/>
    <p:sldId id="305" r:id="rId25"/>
    <p:sldId id="307" r:id="rId26"/>
    <p:sldId id="306" r:id="rId27"/>
    <p:sldId id="312" r:id="rId28"/>
    <p:sldId id="313" r:id="rId29"/>
    <p:sldId id="271" r:id="rId30"/>
    <p:sldId id="272" r:id="rId31"/>
    <p:sldId id="273" r:id="rId32"/>
    <p:sldId id="274" r:id="rId33"/>
    <p:sldId id="275" r:id="rId34"/>
    <p:sldId id="276" r:id="rId35"/>
    <p:sldId id="278" r:id="rId36"/>
    <p:sldId id="310" r:id="rId37"/>
    <p:sldId id="279" r:id="rId38"/>
    <p:sldId id="280" r:id="rId39"/>
    <p:sldId id="281" r:id="rId40"/>
    <p:sldId id="282" r:id="rId41"/>
    <p:sldId id="283" r:id="rId42"/>
    <p:sldId id="302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2" r:id="rId51"/>
    <p:sldId id="293" r:id="rId52"/>
    <p:sldId id="300" r:id="rId53"/>
    <p:sldId id="301" r:id="rId54"/>
    <p:sldId id="303" r:id="rId55"/>
    <p:sldId id="277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  <p15:guide id="3" pos="4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2654" autoAdjust="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3648"/>
        <p:guide pos="2784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00"/>
    </p:cViewPr>
  </p:sorterViewPr>
  <p:notesViewPr>
    <p:cSldViewPr>
      <p:cViewPr varScale="1">
        <p:scale>
          <a:sx n="148" d="100"/>
          <a:sy n="148" d="100"/>
        </p:scale>
        <p:origin x="-192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94EBC490-F9F4-4F2E-82F3-DBF5A494639F}"/>
    <pc:docChg chg="undo custSel addSld delSld modSld sldOrd">
      <pc:chgData name="Phil Gibbons" userId="f619c6e5d38ed7a7" providerId="LiveId" clId="{94EBC490-F9F4-4F2E-82F3-DBF5A494639F}" dt="2020-09-10T15:21:52.925" v="737" actId="1076"/>
      <pc:docMkLst>
        <pc:docMk/>
      </pc:docMkLst>
      <pc:sldChg chg="modSp mod">
        <pc:chgData name="Phil Gibbons" userId="f619c6e5d38ed7a7" providerId="LiveId" clId="{94EBC490-F9F4-4F2E-82F3-DBF5A494639F}" dt="2020-09-10T02:21:03.573" v="126" actId="20577"/>
        <pc:sldMkLst>
          <pc:docMk/>
          <pc:sldMk cId="4164024382" sldId="315"/>
        </pc:sldMkLst>
        <pc:spChg chg="mod">
          <ac:chgData name="Phil Gibbons" userId="f619c6e5d38ed7a7" providerId="LiveId" clId="{94EBC490-F9F4-4F2E-82F3-DBF5A494639F}" dt="2020-09-10T02:21:03.573" v="126" actId="20577"/>
          <ac:spMkLst>
            <pc:docMk/>
            <pc:sldMk cId="4164024382" sldId="315"/>
            <ac:spMk id="3" creationId="{00000000-0000-0000-0000-000000000000}"/>
          </ac:spMkLst>
        </pc:spChg>
        <pc:spChg chg="mod">
          <ac:chgData name="Phil Gibbons" userId="f619c6e5d38ed7a7" providerId="LiveId" clId="{94EBC490-F9F4-4F2E-82F3-DBF5A494639F}" dt="2020-09-10T02:20:37.280" v="107" actId="1076"/>
          <ac:spMkLst>
            <pc:docMk/>
            <pc:sldMk cId="4164024382" sldId="315"/>
            <ac:spMk id="4" creationId="{00000000-0000-0000-0000-000000000000}"/>
          </ac:spMkLst>
        </pc:spChg>
      </pc:sldChg>
      <pc:sldChg chg="new del">
        <pc:chgData name="Phil Gibbons" userId="f619c6e5d38ed7a7" providerId="LiveId" clId="{94EBC490-F9F4-4F2E-82F3-DBF5A494639F}" dt="2020-09-10T15:14:13.754" v="128" actId="680"/>
        <pc:sldMkLst>
          <pc:docMk/>
          <pc:sldMk cId="141645089" sldId="317"/>
        </pc:sldMkLst>
      </pc:sldChg>
      <pc:sldChg chg="modSp new mod ord">
        <pc:chgData name="Phil Gibbons" userId="f619c6e5d38ed7a7" providerId="LiveId" clId="{94EBC490-F9F4-4F2E-82F3-DBF5A494639F}" dt="2020-09-10T15:21:52.925" v="737" actId="1076"/>
        <pc:sldMkLst>
          <pc:docMk/>
          <pc:sldMk cId="3961089805" sldId="317"/>
        </pc:sldMkLst>
        <pc:spChg chg="mod">
          <ac:chgData name="Phil Gibbons" userId="f619c6e5d38ed7a7" providerId="LiveId" clId="{94EBC490-F9F4-4F2E-82F3-DBF5A494639F}" dt="2020-09-10T15:21:52.925" v="737" actId="1076"/>
          <ac:spMkLst>
            <pc:docMk/>
            <pc:sldMk cId="3961089805" sldId="317"/>
            <ac:spMk id="2" creationId="{5C86312E-05CB-4178-AD63-E8B4373873D6}"/>
          </ac:spMkLst>
        </pc:spChg>
        <pc:spChg chg="mod">
          <ac:chgData name="Phil Gibbons" userId="f619c6e5d38ed7a7" providerId="LiveId" clId="{94EBC490-F9F4-4F2E-82F3-DBF5A494639F}" dt="2020-09-10T15:21:35.795" v="736" actId="20577"/>
          <ac:spMkLst>
            <pc:docMk/>
            <pc:sldMk cId="3961089805" sldId="317"/>
            <ac:spMk id="3" creationId="{AB6A9A9C-F1DA-4BF6-88E7-963CC9B6EC4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YUrqdUyEpI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upload.wikimedia.org/wikipedia/commons/archive/0/03/20080524210756!Green_check.svg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077200" cy="5435600"/>
          </a:xfrm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CPUs</a:t>
            </a:r>
          </a:p>
          <a:p>
            <a:pPr marL="552450" lvl="1"/>
            <a:r>
              <a:rPr lang="en-US" dirty="0"/>
              <a:t>Some CPUs don’t implement IEEE 754 in full</a:t>
            </a:r>
            <a:br>
              <a:rPr lang="en-US" dirty="0"/>
            </a:br>
            <a:r>
              <a:rPr lang="en-US" dirty="0"/>
              <a:t>e.g., early GPUs, Cell BE processor</a:t>
            </a:r>
          </a:p>
          <a:p>
            <a:pPr marL="552450" lvl="1"/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</a:t>
            </a:r>
          </a:p>
          <a:p>
            <a:pPr marL="552450" lvl="1"/>
            <a:r>
              <a:rPr lang="en-US" dirty="0"/>
              <a:t>Hard to make fast in hardware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Numerical analysts </a:t>
            </a:r>
            <a:r>
              <a:rPr lang="en-US" dirty="0"/>
              <a:t>predominated over </a:t>
            </a:r>
            <a:r>
              <a:rPr lang="en-US" dirty="0">
                <a:solidFill>
                  <a:srgbClr val="C00000"/>
                </a:solidFill>
              </a:rPr>
              <a:t>hardware designers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in defining standard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important!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0"/>
            <a:ext cx="8534400" cy="5435600"/>
          </a:xfrm>
        </p:spPr>
        <p:txBody>
          <a:bodyPr/>
          <a:lstStyle/>
          <a:p>
            <a:r>
              <a:rPr lang="en-US" dirty="0"/>
              <a:t>Ariane 5 explodes on maiden voyage: $500 MILLION dollars lost</a:t>
            </a:r>
          </a:p>
          <a:p>
            <a:pPr lvl="1"/>
            <a:r>
              <a:rPr lang="en-US" dirty="0"/>
              <a:t>64-bit floating point number assigned to 16-bit integer (1996)</a:t>
            </a:r>
          </a:p>
          <a:p>
            <a:pPr lvl="1"/>
            <a:r>
              <a:rPr lang="en-US" dirty="0"/>
              <a:t>Legacy code from Ariane 4 with a lower top speed</a:t>
            </a:r>
          </a:p>
          <a:p>
            <a:pPr lvl="1"/>
            <a:r>
              <a:rPr lang="en-US" dirty="0"/>
              <a:t>Causes rocket to get incorrect value of horizontal velocity and crash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Patriot Missile defense system misses scud – 28 people die</a:t>
            </a:r>
          </a:p>
          <a:p>
            <a:pPr lvl="1"/>
            <a:r>
              <a:rPr lang="en-US" dirty="0"/>
              <a:t>System tracks time in tenths of second</a:t>
            </a:r>
          </a:p>
          <a:p>
            <a:pPr lvl="1"/>
            <a:r>
              <a:rPr lang="en-US" dirty="0"/>
              <a:t>Converted from integer to floating point number.</a:t>
            </a:r>
          </a:p>
          <a:p>
            <a:pPr lvl="1"/>
            <a:r>
              <a:rPr lang="en-US" dirty="0"/>
              <a:t>Accumulated rounding error causes drift.  20% drift over 8 hours.</a:t>
            </a:r>
          </a:p>
          <a:p>
            <a:pPr lvl="1"/>
            <a:r>
              <a:rPr lang="en-US" dirty="0"/>
              <a:t>Eventually (on 2/25/1991 system was on for 100 hours) causes range </a:t>
            </a:r>
            <a:r>
              <a:rPr lang="en-US" dirty="0" err="1"/>
              <a:t>mis</a:t>
            </a:r>
            <a:r>
              <a:rPr lang="en-US" dirty="0"/>
              <a:t>-estimation sufficiently large to miss incoming missiles.</a:t>
            </a:r>
          </a:p>
          <a:p>
            <a:pPr lvl="1"/>
            <a:endParaRPr lang="en-US" dirty="0"/>
          </a:p>
        </p:txBody>
      </p:sp>
      <p:sp>
        <p:nvSpPr>
          <p:cNvPr id="4" name="Action Button: Forward or Next 3">
            <a:hlinkClick r:id="rId2" highlightClick="1"/>
          </p:cNvPr>
          <p:cNvSpPr/>
          <p:nvPr/>
        </p:nvSpPr>
        <p:spPr bwMode="auto">
          <a:xfrm>
            <a:off x="3124200" y="3276600"/>
            <a:ext cx="2362200" cy="762000"/>
          </a:xfrm>
          <a:prstGeom prst="actionButtonForwardNex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243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B643-F817-47BD-9FFD-F0CFE1DD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(Binary) Scientific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909E-C9D4-4A4E-9BF5-1CFD041C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parts of a number in scientific notation?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value does the significand always begin with in scientific notation?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26B6-1213-4D5F-A87E-E8529613D2C1}"/>
              </a:ext>
            </a:extLst>
          </p:cNvPr>
          <p:cNvSpPr txBox="1"/>
          <p:nvPr/>
        </p:nvSpPr>
        <p:spPr>
          <a:xfrm>
            <a:off x="1558925" y="1981200"/>
            <a:ext cx="6026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1.1101101101101</a:t>
            </a:r>
            <a:r>
              <a:rPr lang="en-US" sz="4400" baseline="-25000" dirty="0">
                <a:latin typeface="+mj-lt"/>
              </a:rPr>
              <a:t>2</a:t>
            </a:r>
            <a:r>
              <a:rPr lang="en-US" sz="4400" dirty="0">
                <a:latin typeface="+mj-lt"/>
              </a:rPr>
              <a:t> x 2</a:t>
            </a:r>
            <a:r>
              <a:rPr lang="en-US" sz="4400" baseline="30000" dirty="0">
                <a:latin typeface="+mj-lt"/>
              </a:rPr>
              <a:t>13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38F1A8-6CCF-41AB-8B1D-66B8BA44F978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9400" y="2750641"/>
            <a:ext cx="914400" cy="1745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40AF4-5308-4503-87E2-5201D852FCE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50100" y="2462262"/>
            <a:ext cx="241300" cy="1881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10AEC1-B38B-47C3-8BC3-3AFCC1EE7317}"/>
              </a:ext>
            </a:extLst>
          </p:cNvPr>
          <p:cNvSpPr txBox="1"/>
          <p:nvPr/>
        </p:nvSpPr>
        <p:spPr>
          <a:xfrm>
            <a:off x="381000" y="4495800"/>
            <a:ext cx="458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 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07F26-C89F-4F5E-AAB1-BC0E2520E98B}"/>
              </a:ext>
            </a:extLst>
          </p:cNvPr>
          <p:cNvSpPr txBox="1"/>
          <p:nvPr/>
        </p:nvSpPr>
        <p:spPr>
          <a:xfrm>
            <a:off x="5099050" y="4317999"/>
            <a:ext cx="458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316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00600" y="1143000"/>
            <a:ext cx="4114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algn="l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>
                <a:latin typeface="+mj-lt"/>
              </a:rPr>
              <a:t>Example: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15213</a:t>
            </a:r>
            <a:r>
              <a:rPr lang="en-US" sz="1800" baseline="-25000" dirty="0">
                <a:latin typeface="+mj-lt"/>
              </a:rPr>
              <a:t>10</a:t>
            </a:r>
            <a:r>
              <a:rPr lang="en-US" sz="1800" dirty="0">
                <a:latin typeface="+mj-lt"/>
              </a:rPr>
              <a:t>  = (-1)</a:t>
            </a:r>
            <a:r>
              <a:rPr lang="en-US" sz="1800" baseline="30000" dirty="0">
                <a:latin typeface="+mj-lt"/>
              </a:rPr>
              <a:t>0</a:t>
            </a:r>
            <a:r>
              <a:rPr lang="en-US" sz="1800" dirty="0"/>
              <a:t> x </a:t>
            </a:r>
            <a:r>
              <a:rPr lang="en-US" sz="1800" dirty="0">
                <a:latin typeface="+mj-lt"/>
              </a:rPr>
              <a:t>1.1101101101101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x 2</a:t>
            </a:r>
            <a:r>
              <a:rPr lang="en-US" sz="1800" baseline="30000" dirty="0">
                <a:latin typeface="+mj-lt"/>
              </a:rPr>
              <a:t>13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7 decimal digits, 10</a:t>
            </a:r>
            <a:r>
              <a:rPr lang="en-US" baseline="30000" dirty="0">
                <a:latin typeface="Calibri" panose="020F0502020204030204" pitchFamily="34" charset="0"/>
              </a:rPr>
              <a:t>±38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16 decimal digits, 10</a:t>
            </a:r>
            <a:r>
              <a:rPr lang="en-US" baseline="30000" dirty="0">
                <a:latin typeface="Calibri" panose="020F0502020204030204" pitchFamily="34" charset="0"/>
              </a:rPr>
              <a:t>±308</a:t>
            </a:r>
          </a:p>
          <a:p>
            <a:pPr>
              <a:spcBef>
                <a:spcPts val="10000"/>
              </a:spcBef>
            </a:pPr>
            <a:r>
              <a:rPr lang="en-US" dirty="0"/>
              <a:t>Other formats: half precision, quad precision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79834"/>
              </p:ext>
            </p:extLst>
          </p:nvPr>
        </p:nvGraphicFramePr>
        <p:xfrm>
          <a:off x="876300" y="23368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08328"/>
              </p:ext>
            </p:extLst>
          </p:nvPr>
        </p:nvGraphicFramePr>
        <p:xfrm>
          <a:off x="876300" y="43180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“kinds” of floating point numbers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828800" y="1295400"/>
          <a:ext cx="5765800" cy="1016000"/>
        </p:xfrm>
        <a:graphic>
          <a:graphicData uri="http://schemas.openxmlformats.org/drawingml/2006/table">
            <a:tbl>
              <a:tblPr/>
              <a:tblGrid>
                <a:gridCol w="29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1143000" y="2286000"/>
            <a:ext cx="18288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971800" y="2286000"/>
            <a:ext cx="8382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971800" y="2286000"/>
            <a:ext cx="39624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66275" y="3809999"/>
            <a:ext cx="10198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00…00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1829" y="3820749"/>
            <a:ext cx="32562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n-lt"/>
              </a:rPr>
              <a:t>exp</a:t>
            </a:r>
            <a:r>
              <a:rPr lang="en-US" sz="2400" dirty="0">
                <a:latin typeface="+mn-lt"/>
              </a:rPr>
              <a:t> ≠ 0 and </a:t>
            </a:r>
            <a:r>
              <a:rPr lang="en-US" sz="2400" dirty="0" err="1">
                <a:latin typeface="+mn-lt"/>
              </a:rPr>
              <a:t>exp</a:t>
            </a:r>
            <a:r>
              <a:rPr lang="en-US" sz="2400" dirty="0">
                <a:latin typeface="+mn-lt"/>
              </a:rPr>
              <a:t> ≠ 11…11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9400" y="3820749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11…11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624" y="4419600"/>
            <a:ext cx="217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n-lt"/>
              </a:rPr>
              <a:t>denormalized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4945" y="4419600"/>
            <a:ext cx="181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normalized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4234" y="4419600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18982359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When: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000…0 and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111…1</a:t>
            </a:r>
          </a:p>
          <a:p>
            <a:endParaRPr lang="en-US" dirty="0"/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1…254, E: -126…127)</a:t>
            </a:r>
          </a:p>
          <a:p>
            <a:pPr marL="838200" lvl="2"/>
            <a:r>
              <a:rPr lang="en-US" dirty="0"/>
              <a:t>Double precision: 1023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(why?)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Represents value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</a:t>
            </a:r>
            <a:r>
              <a:rPr lang="en-US" b="1" dirty="0">
                <a:solidFill>
                  <a:srgbClr val="C00000"/>
                </a:solidFill>
              </a:rPr>
              <a:t> 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Not-a-Number (</a:t>
            </a:r>
            <a:r>
              <a:rPr lang="en-US" b="1" dirty="0" err="1">
                <a:solidFill>
                  <a:srgbClr val="C00000"/>
                </a:solidFill>
              </a:rPr>
              <a:t>NaN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>
                <a:latin typeface="+mn-lt"/>
              </a:rPr>
              <a:t>Floating Point</a:t>
            </a:r>
            <a:br>
              <a:rPr lang="en-US" dirty="0"/>
            </a:br>
            <a:br>
              <a:rPr lang="en-US" dirty="0"/>
            </a:br>
            <a:r>
              <a:rPr lang="en-US" sz="2000" b="0" dirty="0">
                <a:latin typeface="+mn-lt"/>
              </a:rPr>
              <a:t>15-213/18-213/14-513/15-513/18-613: Introduction to Computer Systems</a:t>
            </a:r>
            <a:br>
              <a:rPr lang="en-US" b="0" dirty="0">
                <a:latin typeface="+mn-lt"/>
              </a:rPr>
            </a:br>
            <a:r>
              <a:rPr lang="en-US" sz="2000" dirty="0">
                <a:latin typeface="+mn-lt"/>
              </a:rPr>
              <a:t>4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b="0" dirty="0">
                <a:latin typeface="+mn-lt"/>
              </a:rPr>
              <a:t> Lecture, </a:t>
            </a:r>
            <a:r>
              <a:rPr lang="en-US" sz="2000" dirty="0">
                <a:latin typeface="+mn-lt"/>
              </a:rPr>
              <a:t>Sept. 10</a:t>
            </a:r>
            <a:r>
              <a:rPr lang="en-US" sz="2000" b="0" dirty="0">
                <a:latin typeface="+mn-lt"/>
              </a:rPr>
              <a:t>, 2020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10466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2628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52980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42743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30392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>
                <a:latin typeface="+mj-lt"/>
              </a:rPr>
              <a:t> – Bias = 129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1 </a:t>
            </a:r>
            <a:r>
              <a:rPr lang="en-US" sz="2400" dirty="0">
                <a:latin typeface="+mj-lt"/>
              </a:rPr>
              <a:t>-&gt; negative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1</a:t>
            </a:r>
            <a:r>
              <a:rPr lang="en-US" sz="2400" b="1" dirty="0">
                <a:latin typeface="Calibri" panose="020F0502020204030204" pitchFamily="34" charset="0"/>
              </a:rPr>
              <a:t> * 1.25 * 2</a:t>
            </a:r>
            <a:r>
              <a:rPr lang="en-US" sz="2400" b="1" baseline="30000" dirty="0">
                <a:latin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-5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7565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4" y="540603"/>
            <a:ext cx="194155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0x001C0000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000 0000 0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001 1100 0000 0000 0000 0000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0209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001 1100 0000 0000 0000 0000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28104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791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</a:t>
            </a:r>
            <a:r>
              <a:rPr lang="en-US" sz="2400">
                <a:latin typeface="+mj-lt"/>
              </a:rPr>
              <a:t>: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0x001C0000</a:t>
            </a:r>
            <a:endParaRPr lang="en-US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1</a:t>
            </a:r>
            <a:r>
              <a:rPr lang="en-US" sz="2400" dirty="0">
                <a:latin typeface="+mj-lt"/>
              </a:rPr>
              <a:t> – Bias = 1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–126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0 </a:t>
            </a:r>
            <a:r>
              <a:rPr lang="en-US" sz="2400" dirty="0">
                <a:latin typeface="+mj-lt"/>
              </a:rPr>
              <a:t>-&gt; positive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001 1100 0000 0000 0000 0000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1/8 + 1/16 + 1/32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7/32 = 7*2</a:t>
            </a:r>
            <a:r>
              <a:rPr lang="en-US" sz="24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5" y="540603"/>
            <a:ext cx="194155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0</a:t>
            </a:r>
            <a:r>
              <a:rPr lang="en-US" sz="2400" b="1" dirty="0">
                <a:latin typeface="Calibri" panose="020F0502020204030204" pitchFamily="34" charset="0"/>
              </a:rPr>
              <a:t> * 7*2</a:t>
            </a:r>
            <a:r>
              <a:rPr lang="en-US" sz="2400" b="1" baseline="30000" dirty="0">
                <a:latin typeface="Calibri" panose="020F0502020204030204" pitchFamily="34" charset="0"/>
              </a:rPr>
              <a:t>–5</a:t>
            </a:r>
            <a:r>
              <a:rPr lang="en-US" sz="2400" b="1" dirty="0">
                <a:latin typeface="Calibri" panose="020F0502020204030204" pitchFamily="34" charset="0"/>
              </a:rPr>
              <a:t> * 2</a:t>
            </a:r>
            <a:r>
              <a:rPr lang="en-US" sz="2400" b="1" baseline="30000" dirty="0">
                <a:latin typeface="Calibri" panose="020F0502020204030204" pitchFamily="34" charset="0"/>
              </a:rPr>
              <a:t>–126</a:t>
            </a:r>
            <a:r>
              <a:rPr lang="en-US" sz="2400" b="1" dirty="0">
                <a:latin typeface="Calibri" panose="020F0502020204030204" pitchFamily="34" charset="0"/>
              </a:rPr>
              <a:t> = 7*2</a:t>
            </a:r>
            <a:r>
              <a:rPr lang="en-US" sz="2400" b="1" baseline="30000" dirty="0">
                <a:latin typeface="Calibri" panose="020F0502020204030204" pitchFamily="34" charset="0"/>
              </a:rPr>
              <a:t>–131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741EA7-1EDD-5D4E-BE30-3A0BF80D8215}"/>
              </a:ext>
            </a:extLst>
          </p:cNvPr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000 0000 0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001 1100 0000 0000 0000 0000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4" name="Group 5">
            <a:extLst>
              <a:ext uri="{FF2B5EF4-FFF2-40B4-BE49-F238E27FC236}">
                <a16:creationId xmlns:a16="http://schemas.microsoft.com/office/drawing/2014/main" id="{A2AF4F3B-D856-634C-BC40-81E838AFF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85888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001 1100 0000 0000 0000 0000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D276AA-63E7-904C-846B-27092BA5E727}"/>
              </a:ext>
            </a:extLst>
          </p:cNvPr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897A61-1204-9149-A930-32A1F1815D5C}"/>
              </a:ext>
            </a:extLst>
          </p:cNvPr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EA147F-7F31-D040-868D-40BC455433C7}"/>
              </a:ext>
            </a:extLst>
          </p:cNvPr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C2F29E-168A-CF46-930A-1DA8E1CAFBDE}"/>
              </a:ext>
            </a:extLst>
          </p:cNvPr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51289F-0A7B-8244-A4A6-ABAB2134B5E5}"/>
              </a:ext>
            </a:extLst>
          </p:cNvPr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3FB8A-0295-9A4F-A216-1663DB10C238}"/>
              </a:ext>
            </a:extLst>
          </p:cNvPr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17173C-BCBB-814C-A964-6AEBABD8B911}"/>
              </a:ext>
            </a:extLst>
          </p:cNvPr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65F8E7-071D-2B41-873C-5BB5AF2905B6}"/>
              </a:ext>
            </a:extLst>
          </p:cNvPr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DD49EA-304D-B645-AE13-5A70DAE6232E}"/>
              </a:ext>
            </a:extLst>
          </p:cNvPr>
          <p:cNvSpPr txBox="1"/>
          <p:nvPr/>
        </p:nvSpPr>
        <p:spPr>
          <a:xfrm>
            <a:off x="533400" y="619749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v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 ≈</a:t>
            </a:r>
            <a:r>
              <a:rPr lang="en-US" sz="2400" b="1" dirty="0">
                <a:latin typeface="Calibri" panose="020F0502020204030204" pitchFamily="34" charset="0"/>
              </a:rPr>
              <a:t> 2.571393892 X 10</a:t>
            </a:r>
            <a:r>
              <a:rPr lang="en-US" sz="2400" b="1" baseline="30000" dirty="0">
                <a:latin typeface="Calibri" panose="020F0502020204030204" pitchFamily="34" charset="0"/>
              </a:rPr>
              <a:t>–39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34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382000" cy="40767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bit</a:t>
            </a:r>
          </a:p>
          <a:p>
            <a:pPr marL="552450" lvl="1"/>
            <a:r>
              <a:rPr lang="en-US" dirty="0"/>
              <a:t>the next four bits are the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, with a bias of 7</a:t>
            </a:r>
          </a:p>
          <a:p>
            <a:pPr marL="552450" lvl="1"/>
            <a:r>
              <a:rPr lang="en-US" dirty="0"/>
              <a:t>the last three bits are the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general form as IEEE Format</a:t>
            </a:r>
          </a:p>
          <a:p>
            <a:pPr marL="552450" lvl="1"/>
            <a:r>
              <a:rPr lang="en-US" dirty="0"/>
              <a:t>normalized, </a:t>
            </a:r>
            <a:r>
              <a:rPr lang="en-US" dirty="0" err="1"/>
              <a:t>denormalized</a:t>
            </a:r>
            <a:endParaRPr lang="en-US" dirty="0"/>
          </a:p>
          <a:p>
            <a:pPr marL="552450" lvl="1"/>
            <a:r>
              <a:rPr lang="en-US" dirty="0"/>
              <a:t>representation of 0, </a:t>
            </a:r>
            <a:r>
              <a:rPr lang="en-US" dirty="0" err="1"/>
              <a:t>NaN</a:t>
            </a:r>
            <a:r>
              <a:rPr lang="en-US" dirty="0"/>
              <a:t>, infinity</a:t>
            </a:r>
          </a:p>
          <a:p>
            <a:pPr marL="552450" lvl="1"/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7427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(s=0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631730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5374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05854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07541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582570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64934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304800"/>
            <a:ext cx="29528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norm: E =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70010" y="188589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0010" y="32766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2973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312E-05CB-4178-AD63-E8B43738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9A9C-F1DA-4BF6-88E7-963CC9B6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7015"/>
            <a:ext cx="8382000" cy="5435600"/>
          </a:xfrm>
        </p:spPr>
        <p:txBody>
          <a:bodyPr/>
          <a:lstStyle/>
          <a:p>
            <a:r>
              <a:rPr lang="en-US" dirty="0"/>
              <a:t>Lab 0 due today 11:59 pm ET</a:t>
            </a:r>
          </a:p>
          <a:p>
            <a:pPr lvl="1"/>
            <a:endParaRPr lang="en-US" dirty="0"/>
          </a:p>
          <a:p>
            <a:r>
              <a:rPr lang="en-US" dirty="0"/>
              <a:t>Lab 1 went out on Tuesday, due 9/17</a:t>
            </a:r>
          </a:p>
          <a:p>
            <a:pPr lvl="1"/>
            <a:r>
              <a:rPr lang="en-US" dirty="0"/>
              <a:t>Puzzles can be tricky, so start early</a:t>
            </a:r>
          </a:p>
          <a:p>
            <a:pPr lvl="1"/>
            <a:endParaRPr lang="en-US" dirty="0"/>
          </a:p>
          <a:p>
            <a:r>
              <a:rPr lang="en-US" dirty="0"/>
              <a:t>Written Assignment 1 released yesterday, due 9/16</a:t>
            </a:r>
          </a:p>
          <a:p>
            <a:pPr lvl="1"/>
            <a:r>
              <a:rPr lang="en-US" dirty="0"/>
              <a:t>Available on canvas.  Hand-in via canvas</a:t>
            </a:r>
          </a:p>
          <a:p>
            <a:pPr lvl="1"/>
            <a:endParaRPr lang="en-US" dirty="0"/>
          </a:p>
          <a:p>
            <a:r>
              <a:rPr lang="en-US" dirty="0"/>
              <a:t>Bootcamp 3 is Friday 7-9 pm ET</a:t>
            </a:r>
          </a:p>
          <a:p>
            <a:pPr lvl="1"/>
            <a:r>
              <a:rPr lang="en-US" dirty="0"/>
              <a:t>Debugging &amp; </a:t>
            </a:r>
            <a:r>
              <a:rPr lang="en-US" dirty="0" err="1"/>
              <a:t>gdb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First Recitations are Monday</a:t>
            </a:r>
          </a:p>
          <a:p>
            <a:pPr lvl="1"/>
            <a:r>
              <a:rPr lang="en-US" dirty="0"/>
              <a:t>Students requesting in-person recitations will get assigned to an in-person recitation section</a:t>
            </a:r>
          </a:p>
        </p:txBody>
      </p:sp>
    </p:spTree>
    <p:extLst>
      <p:ext uri="{BB962C8B-B14F-4D97-AF65-F5344CB8AC3E}">
        <p14:creationId xmlns:p14="http://schemas.microsoft.com/office/powerpoint/2010/main" val="39610898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3075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−0 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 The answer is complicated.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000" dirty="0">
                <a:hlinkClick r:id="rId3"/>
              </a:rPr>
              <a:t>https://canvas.cmu.edu/courses/17808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3175000"/>
          </a:xfrm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 marL="0" indent="0">
              <a:buNone/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Even*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95189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9530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60198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70104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80772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95189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9530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0198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70104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80772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95189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9530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0198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0104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80772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95189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9530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60198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70104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80772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F31CEB-1F96-4462-ADA5-20254EDAE863}"/>
              </a:ext>
            </a:extLst>
          </p:cNvPr>
          <p:cNvSpPr txBox="1"/>
          <p:nvPr/>
        </p:nvSpPr>
        <p:spPr>
          <a:xfrm>
            <a:off x="610146" y="5314890"/>
            <a:ext cx="792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*Round to nearest, but if half-way in-between then round to nearest even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838200" lvl="2"/>
            <a:r>
              <a:rPr lang="en-US" dirty="0"/>
              <a:t>C99 has support for rounding mode management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r>
              <a:rPr lang="en-US" dirty="0"/>
              <a:t>Applying 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/>
              <a:t>	7.8949999	7.89	(Less than half way)</a:t>
            </a:r>
          </a:p>
          <a:p>
            <a:pPr marL="838200" lvl="2">
              <a:buNone/>
            </a:pPr>
            <a:r>
              <a:rPr lang="en-US" dirty="0"/>
              <a:t>	7.8950001	7.90	(Greater than half way)</a:t>
            </a:r>
          </a:p>
          <a:p>
            <a:pPr marL="838200" lvl="2">
              <a:buNone/>
            </a:pPr>
            <a:r>
              <a:rPr lang="en-US" dirty="0"/>
              <a:t>	7.8950000	7.90	(</a:t>
            </a:r>
            <a:r>
              <a:rPr lang="en-US" dirty="0">
                <a:solidFill>
                  <a:srgbClr val="C00000"/>
                </a:solidFill>
              </a:rPr>
              <a:t>Half way—round up</a:t>
            </a:r>
            <a:r>
              <a:rPr lang="en-US" dirty="0"/>
              <a:t>)</a:t>
            </a:r>
          </a:p>
          <a:p>
            <a:pPr marL="838200" lvl="2">
              <a:buNone/>
            </a:pPr>
            <a:r>
              <a:rPr lang="en-US" dirty="0"/>
              <a:t>	7.8850000	7.88	(</a:t>
            </a:r>
            <a:r>
              <a:rPr lang="en-US" dirty="0">
                <a:solidFill>
                  <a:srgbClr val="C00000"/>
                </a:solidFill>
              </a:rPr>
              <a:t>Half way—round down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1/2—up</a:t>
            </a:r>
            <a:r>
              <a:rPr lang="en-US" dirty="0"/>
              <a:t>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1/2—down</a:t>
            </a:r>
            <a:r>
              <a:rPr lang="en-US" dirty="0"/>
              <a:t>)	2 1/2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       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             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010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09600" y="5722203"/>
            <a:ext cx="784253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383" y="5725146"/>
            <a:ext cx="8063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Courier New" panose="02070309020205020404" pitchFamily="49" charset="0"/>
              </a:rPr>
              <a:t>4 bit significand: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.00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 1.000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/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343400"/>
          </a:xfrm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significand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left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positions, decrement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by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Overflow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6289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1750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3114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3114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4384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2082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30384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7719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9243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6129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5569803"/>
            <a:ext cx="7842532" cy="9833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646003"/>
            <a:ext cx="792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(0.1010 + 1.1100)*2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1.001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baseline="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those of </a:t>
            </a:r>
            <a:r>
              <a:rPr lang="en-US" dirty="0" err="1"/>
              <a:t>Abelian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Closed under addition?			</a:t>
            </a:r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Commutative? </a:t>
            </a:r>
          </a:p>
          <a:p>
            <a:pPr lvl="1"/>
            <a:r>
              <a:rPr lang="en-US" dirty="0"/>
              <a:t>Associative?</a:t>
            </a:r>
          </a:p>
          <a:p>
            <a:pPr lvl="2"/>
            <a:r>
              <a:rPr lang="en-US" dirty="0"/>
              <a:t>Overflow and inexactness of rounding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is additive identity? </a:t>
            </a:r>
          </a:p>
          <a:p>
            <a:pPr lvl="1"/>
            <a:r>
              <a:rPr lang="en-US" dirty="0"/>
              <a:t>Every element has additive inverse?</a:t>
            </a:r>
          </a:p>
          <a:p>
            <a:pPr lvl="2"/>
            <a:r>
              <a:rPr lang="en-US" dirty="0"/>
              <a:t>Yes, except for infinities &amp;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Monotonicity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3962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343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/>
              <a:t>Ex: </a:t>
            </a:r>
            <a:r>
              <a:rPr lang="en-US" b="1" dirty="0">
                <a:latin typeface="Courier New"/>
              </a:rPr>
              <a:t>(1e20*1e20)*1e-20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inf</a:t>
            </a:r>
            <a:r>
              <a:rPr lang="en-US" b="1" dirty="0"/>
              <a:t>, </a:t>
            </a:r>
            <a:r>
              <a:rPr lang="en-US" b="1" dirty="0">
                <a:latin typeface="Courier New"/>
                <a:cs typeface="Courier New"/>
              </a:rPr>
              <a:t>1e20*(1e20*1e-20)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b="1" dirty="0">
                <a:latin typeface="Courier New"/>
                <a:cs typeface="Courier New"/>
              </a:rPr>
              <a:t>1e20*(1e20-1e20)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0.0</a:t>
            </a:r>
            <a:r>
              <a:rPr lang="en-US" b="1" dirty="0"/>
              <a:t>,  </a:t>
            </a:r>
            <a:r>
              <a:rPr lang="en-US" b="1" dirty="0">
                <a:latin typeface="Courier New"/>
                <a:cs typeface="Courier New"/>
              </a:rPr>
              <a:t>1e20*1e20 – 1e20*1e20 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NaN</a:t>
            </a:r>
            <a:endParaRPr lang="en-US" b="1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  <p:pic>
        <p:nvPicPr>
          <p:cNvPr id="7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247934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2833298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1828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3532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88644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42360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5899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9396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528920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5638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343400" y="4800600"/>
            <a:ext cx="4267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b="38932"/>
          <a:stretch/>
        </p:blipFill>
        <p:spPr bwMode="auto">
          <a:xfrm>
            <a:off x="4492140" y="4800600"/>
            <a:ext cx="3875305" cy="15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Additional 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1011.101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Numeric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1031875" algn="l"/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	Representation</a:t>
            </a: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23/4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4 + 1 + 1/2  + 1/4</a:t>
            </a:r>
            <a:endParaRPr lang="en-US" sz="20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23/8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2 + 1/2  + 1/4 + 1/8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23/16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1 + 1/4 + 1/8 + 1/16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Pages>0</Pages>
  <Words>3674</Words>
  <Characters>0</Characters>
  <Application>Microsoft Office PowerPoint</Application>
  <PresentationFormat>On-screen Show (4:3)</PresentationFormat>
  <Lines>0</Lines>
  <Paragraphs>679</Paragraphs>
  <Slides>51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76" baseType="lpstr"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Gill Sans MT</vt:lpstr>
      <vt:lpstr>Gill Sans MT Condensed</vt:lpstr>
      <vt:lpstr>Helvetica</vt:lpstr>
      <vt:lpstr>Monaco</vt:lpstr>
      <vt:lpstr>Times</vt:lpstr>
      <vt:lpstr>Times New Roman</vt:lpstr>
      <vt:lpstr>Wingdings</vt:lpstr>
      <vt:lpstr>Wingdings 2</vt:lpstr>
      <vt:lpstr>Title Slide</vt:lpstr>
      <vt:lpstr>Title and Content</vt:lpstr>
      <vt:lpstr>Title and Content: Build</vt:lpstr>
      <vt:lpstr>Title Only</vt:lpstr>
      <vt:lpstr>template2007</vt:lpstr>
      <vt:lpstr>Worksheet</vt:lpstr>
      <vt:lpstr>PowerPoint Presentation</vt:lpstr>
      <vt:lpstr>Floating Point  15-213/18-213/14-513/15-513/18-613: Introduction to Computer Systems 4th Lecture, Sept. 10, 2020</vt:lpstr>
      <vt:lpstr>Announcements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This is important!</vt:lpstr>
      <vt:lpstr>(Binary) Scientific Notation</vt:lpstr>
      <vt:lpstr>Floating Point Representation</vt:lpstr>
      <vt:lpstr>Precision options</vt:lpstr>
      <vt:lpstr>Three “kinds” of floating point numbers</vt:lpstr>
      <vt:lpstr>“Normalized” Values</vt:lpstr>
      <vt:lpstr>Normalized Encoding Example</vt:lpstr>
      <vt:lpstr>Denormalized Values</vt:lpstr>
      <vt:lpstr>Special Values</vt:lpstr>
      <vt:lpstr>C float Decoding Example</vt:lpstr>
      <vt:lpstr>C float Decoding Example #1</vt:lpstr>
      <vt:lpstr>C float Decoding Example #1</vt:lpstr>
      <vt:lpstr>C float Decoding Example #2</vt:lpstr>
      <vt:lpstr>C float Decoding Example #2</vt:lpstr>
      <vt:lpstr>Visualization: Floating Point Encodings</vt:lpstr>
      <vt:lpstr>Today: Floating Point</vt:lpstr>
      <vt:lpstr>Tiny Floating Point Example</vt:lpstr>
      <vt:lpstr>Dynamic Range (s=0 only)</vt:lpstr>
      <vt:lpstr>Distribution of Values</vt:lpstr>
      <vt:lpstr>Distribution of Values (close-up view)</vt:lpstr>
      <vt:lpstr>Special Properties of the IEEE Encoding</vt:lpstr>
      <vt:lpstr>Quiz Time!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Rounding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Postnormalize</vt:lpstr>
      <vt:lpstr>Interesting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Phil Gibbons</cp:lastModifiedBy>
  <cp:revision>142</cp:revision>
  <cp:lastPrinted>2019-09-05T01:45:40Z</cp:lastPrinted>
  <dcterms:created xsi:type="dcterms:W3CDTF">2012-09-06T15:16:51Z</dcterms:created>
  <dcterms:modified xsi:type="dcterms:W3CDTF">2020-09-10T15:21:55Z</dcterms:modified>
</cp:coreProperties>
</file>