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1091" r:id="rId2"/>
    <p:sldId id="542" r:id="rId3"/>
    <p:sldId id="1052" r:id="rId4"/>
    <p:sldId id="945" r:id="rId5"/>
    <p:sldId id="946" r:id="rId6"/>
    <p:sldId id="948" r:id="rId7"/>
    <p:sldId id="1090" r:id="rId8"/>
    <p:sldId id="1063" r:id="rId9"/>
    <p:sldId id="1069" r:id="rId10"/>
    <p:sldId id="1070" r:id="rId11"/>
    <p:sldId id="977" r:id="rId12"/>
    <p:sldId id="954" r:id="rId13"/>
    <p:sldId id="955" r:id="rId14"/>
    <p:sldId id="957" r:id="rId15"/>
    <p:sldId id="1071" r:id="rId16"/>
    <p:sldId id="958" r:id="rId17"/>
    <p:sldId id="1072" r:id="rId18"/>
    <p:sldId id="1074" r:id="rId19"/>
    <p:sldId id="1077" r:id="rId20"/>
    <p:sldId id="1089" r:id="rId21"/>
    <p:sldId id="1084" r:id="rId22"/>
    <p:sldId id="1092" r:id="rId23"/>
    <p:sldId id="1088" r:id="rId24"/>
    <p:sldId id="1083" r:id="rId25"/>
    <p:sldId id="1068" r:id="rId26"/>
    <p:sldId id="972" r:id="rId27"/>
    <p:sldId id="973" r:id="rId28"/>
    <p:sldId id="1076" r:id="rId29"/>
    <p:sldId id="1043" r:id="rId30"/>
    <p:sldId id="1044" r:id="rId31"/>
    <p:sldId id="1045" r:id="rId32"/>
    <p:sldId id="1046" r:id="rId33"/>
    <p:sldId id="310" r:id="rId34"/>
    <p:sldId id="1078" r:id="rId35"/>
    <p:sldId id="1079" r:id="rId36"/>
    <p:sldId id="1081" r:id="rId37"/>
    <p:sldId id="1080" r:id="rId38"/>
    <p:sldId id="1085" r:id="rId39"/>
    <p:sldId id="1093" r:id="rId40"/>
    <p:sldId id="1050" r:id="rId41"/>
    <p:sldId id="1032" r:id="rId42"/>
    <p:sldId id="1033" r:id="rId43"/>
    <p:sldId id="1034" r:id="rId44"/>
    <p:sldId id="1035" r:id="rId45"/>
    <p:sldId id="1036" r:id="rId46"/>
    <p:sldId id="1037" r:id="rId47"/>
    <p:sldId id="1038" r:id="rId48"/>
    <p:sldId id="1039" r:id="rId49"/>
    <p:sldId id="1040" r:id="rId50"/>
    <p:sldId id="1082" r:id="rId51"/>
    <p:sldId id="966" r:id="rId52"/>
    <p:sldId id="1067" r:id="rId53"/>
    <p:sldId id="1057" r:id="rId54"/>
    <p:sldId id="953" r:id="rId55"/>
    <p:sldId id="968" r:id="rId56"/>
    <p:sldId id="980" r:id="rId57"/>
  </p:sldIdLst>
  <p:sldSz cx="9144000" cy="6858000" type="screen4x3"/>
  <p:notesSz cx="7302500" cy="9586913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5F1CF"/>
    <a:srgbClr val="F1C7C7"/>
    <a:srgbClr val="A8E799"/>
    <a:srgbClr val="CDF1C5"/>
    <a:srgbClr val="FF9999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A720C-DD35-47C0-B569-305743A4F20E}" v="9" dt="2020-09-28T23:47:32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 autoAdjust="0"/>
    <p:restoredTop sz="94905" autoAdjust="0"/>
  </p:normalViewPr>
  <p:slideViewPr>
    <p:cSldViewPr snapToObjects="1">
      <p:cViewPr varScale="1">
        <p:scale>
          <a:sx n="94" d="100"/>
          <a:sy n="94" d="100"/>
        </p:scale>
        <p:origin x="2316" y="60"/>
      </p:cViewPr>
      <p:guideLst>
        <p:guide orient="horz" pos="15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523A720C-DD35-47C0-B569-305743A4F20E}"/>
    <pc:docChg chg="modSld">
      <pc:chgData name="Phil Gibbons" userId="f619c6e5d38ed7a7" providerId="LiveId" clId="{523A720C-DD35-47C0-B569-305743A4F20E}" dt="2020-09-29T00:01:55.128" v="57" actId="20577"/>
      <pc:docMkLst>
        <pc:docMk/>
      </pc:docMkLst>
      <pc:sldChg chg="addSp modSp mod">
        <pc:chgData name="Phil Gibbons" userId="f619c6e5d38ed7a7" providerId="LiveId" clId="{523A720C-DD35-47C0-B569-305743A4F20E}" dt="2020-09-28T23:49:24.846" v="55" actId="14100"/>
        <pc:sldMkLst>
          <pc:docMk/>
          <pc:sldMk cId="0" sldId="958"/>
        </pc:sldMkLst>
        <pc:spChg chg="mod">
          <ac:chgData name="Phil Gibbons" userId="f619c6e5d38ed7a7" providerId="LiveId" clId="{523A720C-DD35-47C0-B569-305743A4F20E}" dt="2020-09-28T23:49:24.846" v="55" actId="14100"/>
          <ac:spMkLst>
            <pc:docMk/>
            <pc:sldMk cId="0" sldId="958"/>
            <ac:spMk id="5" creationId="{00000000-0000-0000-0000-000000000000}"/>
          </ac:spMkLst>
        </pc:spChg>
        <pc:cxnChg chg="add mod">
          <ac:chgData name="Phil Gibbons" userId="f619c6e5d38ed7a7" providerId="LiveId" clId="{523A720C-DD35-47C0-B569-305743A4F20E}" dt="2020-09-28T23:47:59.652" v="47" actId="14100"/>
          <ac:cxnSpMkLst>
            <pc:docMk/>
            <pc:sldMk cId="0" sldId="958"/>
            <ac:cxnSpMk id="31" creationId="{873523A5-9FCC-4F3F-AB14-86EB484E20CF}"/>
          </ac:cxnSpMkLst>
        </pc:cxnChg>
      </pc:sldChg>
      <pc:sldChg chg="modSp mod modAnim">
        <pc:chgData name="Phil Gibbons" userId="f619c6e5d38ed7a7" providerId="LiveId" clId="{523A720C-DD35-47C0-B569-305743A4F20E}" dt="2020-09-28T23:42:59.006" v="40"/>
        <pc:sldMkLst>
          <pc:docMk/>
          <pc:sldMk cId="0" sldId="977"/>
        </pc:sldMkLst>
        <pc:spChg chg="mod">
          <ac:chgData name="Phil Gibbons" userId="f619c6e5d38ed7a7" providerId="LiveId" clId="{523A720C-DD35-47C0-B569-305743A4F20E}" dt="2020-09-28T23:42:26.857" v="36" actId="15"/>
          <ac:spMkLst>
            <pc:docMk/>
            <pc:sldMk cId="0" sldId="977"/>
            <ac:spMk id="20483" creationId="{00000000-0000-0000-0000-000000000000}"/>
          </ac:spMkLst>
        </pc:spChg>
      </pc:sldChg>
      <pc:sldChg chg="modAnim">
        <pc:chgData name="Phil Gibbons" userId="f619c6e5d38ed7a7" providerId="LiveId" clId="{523A720C-DD35-47C0-B569-305743A4F20E}" dt="2020-09-28T23:40:14.131" v="11"/>
        <pc:sldMkLst>
          <pc:docMk/>
          <pc:sldMk cId="2553572871" sldId="1069"/>
        </pc:sldMkLst>
      </pc:sldChg>
      <pc:sldChg chg="modSp mod">
        <pc:chgData name="Phil Gibbons" userId="f619c6e5d38ed7a7" providerId="LiveId" clId="{523A720C-DD35-47C0-B569-305743A4F20E}" dt="2020-09-29T00:01:55.128" v="57" actId="20577"/>
        <pc:sldMkLst>
          <pc:docMk/>
          <pc:sldMk cId="3999899443" sldId="1079"/>
        </pc:sldMkLst>
        <pc:spChg chg="mod">
          <ac:chgData name="Phil Gibbons" userId="f619c6e5d38ed7a7" providerId="LiveId" clId="{523A720C-DD35-47C0-B569-305743A4F20E}" dt="2020-09-29T00:01:55.128" v="57" actId="20577"/>
          <ac:spMkLst>
            <pc:docMk/>
            <pc:sldMk cId="3999899443" sldId="1079"/>
            <ac:spMk id="5" creationId="{00000000-0000-0000-0000-000000000000}"/>
          </ac:spMkLst>
        </pc:spChg>
      </pc:sldChg>
      <pc:sldChg chg="modSp mod">
        <pc:chgData name="Phil Gibbons" userId="f619c6e5d38ed7a7" providerId="LiveId" clId="{523A720C-DD35-47C0-B569-305743A4F20E}" dt="2020-09-28T23:36:16.816" v="9" actId="20577"/>
        <pc:sldMkLst>
          <pc:docMk/>
          <pc:sldMk cId="114639334" sldId="1090"/>
        </pc:sldMkLst>
        <pc:spChg chg="mod">
          <ac:chgData name="Phil Gibbons" userId="f619c6e5d38ed7a7" providerId="LiveId" clId="{523A720C-DD35-47C0-B569-305743A4F20E}" dt="2020-09-28T23:36:16.816" v="9" actId="20577"/>
          <ac:spMkLst>
            <pc:docMk/>
            <pc:sldMk cId="114639334" sldId="1090"/>
            <ac:spMk id="2" creationId="{00000000-0000-0000-0000-000000000000}"/>
          </ac:spMkLst>
        </pc:spChg>
      </pc:sldChg>
    </pc:docChg>
  </pc:docChgLst>
  <pc:docChgLst>
    <pc:chgData name="Phil Gibbons" userId="f619c6e5d38ed7a7" providerId="LiveId" clId="{E41FC783-0414-4032-882A-233E7B023E49}"/>
    <pc:docChg chg="undo redo custSel modSld">
      <pc:chgData name="Phil Gibbons" userId="f619c6e5d38ed7a7" providerId="LiveId" clId="{E41FC783-0414-4032-882A-233E7B023E49}" dt="2019-09-23T22:56:50.180" v="399" actId="478"/>
      <pc:docMkLst>
        <pc:docMk/>
      </pc:docMkLst>
      <pc:sldChg chg="modSp">
        <pc:chgData name="Phil Gibbons" userId="f619c6e5d38ed7a7" providerId="LiveId" clId="{E41FC783-0414-4032-882A-233E7B023E49}" dt="2019-09-23T19:16:57.401" v="3" actId="20577"/>
        <pc:sldMkLst>
          <pc:docMk/>
          <pc:sldMk cId="0" sldId="542"/>
        </pc:sldMkLst>
        <pc:spChg chg="mod">
          <ac:chgData name="Phil Gibbons" userId="f619c6e5d38ed7a7" providerId="LiveId" clId="{E41FC783-0414-4032-882A-233E7B023E49}" dt="2019-09-23T19:16:57.401" v="3" actId="20577"/>
          <ac:spMkLst>
            <pc:docMk/>
            <pc:sldMk cId="0" sldId="542"/>
            <ac:spMk id="614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4:13.168" v="27" actId="114"/>
        <pc:sldMkLst>
          <pc:docMk/>
          <pc:sldMk cId="0" sldId="955"/>
        </pc:sldMkLst>
        <pc:spChg chg="mod">
          <ac:chgData name="Phil Gibbons" userId="f619c6e5d38ed7a7" providerId="LiveId" clId="{E41FC783-0414-4032-882A-233E7B023E49}" dt="2019-09-23T20:54:03.625" v="25" actId="114"/>
          <ac:spMkLst>
            <pc:docMk/>
            <pc:sldMk cId="0" sldId="955"/>
            <ac:spMk id="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4:13.168" v="27" actId="114"/>
          <ac:spMkLst>
            <pc:docMk/>
            <pc:sldMk cId="0" sldId="955"/>
            <ac:spMk id="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6:07.602" v="29" actId="20577"/>
        <pc:sldMkLst>
          <pc:docMk/>
          <pc:sldMk cId="0" sldId="958"/>
        </pc:sldMkLst>
        <pc:spChg chg="mod">
          <ac:chgData name="Phil Gibbons" userId="f619c6e5d38ed7a7" providerId="LiveId" clId="{E41FC783-0414-4032-882A-233E7B023E49}" dt="2019-09-23T20:50:24.150" v="13" actId="1076"/>
          <ac:spMkLst>
            <pc:docMk/>
            <pc:sldMk cId="0" sldId="958"/>
            <ac:spMk id="33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39.905" v="16" actId="1076"/>
          <ac:spMkLst>
            <pc:docMk/>
            <pc:sldMk cId="0" sldId="958"/>
            <ac:spMk id="34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48.543" v="17" actId="1076"/>
          <ac:spMkLst>
            <pc:docMk/>
            <pc:sldMk cId="0" sldId="958"/>
            <ac:spMk id="3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57.692" v="18" actId="1076"/>
          <ac:spMkLst>
            <pc:docMk/>
            <pc:sldMk cId="0" sldId="958"/>
            <ac:spMk id="36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6:07.602" v="29" actId="20577"/>
          <ac:spMkLst>
            <pc:docMk/>
            <pc:sldMk cId="0" sldId="958"/>
            <ac:spMk id="360451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29.006" v="15" actId="1076"/>
          <ac:spMkLst>
            <pc:docMk/>
            <pc:sldMk cId="0" sldId="958"/>
            <ac:spMk id="360479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28:49.450" v="51" actId="114"/>
        <pc:sldMkLst>
          <pc:docMk/>
          <pc:sldMk cId="0" sldId="1043"/>
        </pc:sldMkLst>
        <pc:spChg chg="mod">
          <ac:chgData name="Phil Gibbons" userId="f619c6e5d38ed7a7" providerId="LiveId" clId="{E41FC783-0414-4032-882A-233E7B023E49}" dt="2019-09-23T21:28:49.450" v="51" actId="114"/>
          <ac:spMkLst>
            <pc:docMk/>
            <pc:sldMk cId="0" sldId="1043"/>
            <ac:spMk id="6" creationId="{00000000-0000-0000-0000-000000000000}"/>
          </ac:spMkLst>
        </pc:spChg>
      </pc:sldChg>
      <pc:sldChg chg="addSp modSp modAnim">
        <pc:chgData name="Phil Gibbons" userId="f619c6e5d38ed7a7" providerId="LiveId" clId="{E41FC783-0414-4032-882A-233E7B023E49}" dt="2019-09-23T21:51:59.890" v="304" actId="20577"/>
        <pc:sldMkLst>
          <pc:docMk/>
          <pc:sldMk cId="0" sldId="1044"/>
        </pc:sldMkLst>
        <pc:spChg chg="add mod">
          <ac:chgData name="Phil Gibbons" userId="f619c6e5d38ed7a7" providerId="LiveId" clId="{E41FC783-0414-4032-882A-233E7B023E49}" dt="2019-09-23T21:51:59.890" v="304" actId="20577"/>
          <ac:spMkLst>
            <pc:docMk/>
            <pc:sldMk cId="0" sldId="1044"/>
            <ac:spMk id="5" creationId="{F33DCB01-F7BC-4355-9155-A9AE76F2B39C}"/>
          </ac:spMkLst>
        </pc:spChg>
        <pc:spChg chg="mod">
          <ac:chgData name="Phil Gibbons" userId="f619c6e5d38ed7a7" providerId="LiveId" clId="{E41FC783-0414-4032-882A-233E7B023E49}" dt="2019-09-23T21:46:34.950" v="240" actId="207"/>
          <ac:spMkLst>
            <pc:docMk/>
            <pc:sldMk cId="0" sldId="1044"/>
            <ac:spMk id="44851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52:47.647" v="307" actId="20577"/>
        <pc:sldMkLst>
          <pc:docMk/>
          <pc:sldMk cId="0" sldId="1045"/>
        </pc:sldMkLst>
        <pc:spChg chg="mod">
          <ac:chgData name="Phil Gibbons" userId="f619c6e5d38ed7a7" providerId="LiveId" clId="{E41FC783-0414-4032-882A-233E7B023E49}" dt="2019-09-23T21:52:47.647" v="307" actId="20577"/>
          <ac:spMkLst>
            <pc:docMk/>
            <pc:sldMk cId="0" sldId="1045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55:13.641" v="324" actId="1076"/>
        <pc:sldMkLst>
          <pc:docMk/>
          <pc:sldMk cId="0" sldId="1046"/>
        </pc:sldMkLst>
        <pc:spChg chg="mod">
          <ac:chgData name="Phil Gibbons" userId="f619c6e5d38ed7a7" providerId="LiveId" clId="{E41FC783-0414-4032-882A-233E7B023E49}" dt="2019-09-23T21:55:13.641" v="324" actId="1076"/>
          <ac:spMkLst>
            <pc:docMk/>
            <pc:sldMk cId="0" sldId="1046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5:45.589" v="28"/>
        <pc:sldMkLst>
          <pc:docMk/>
          <pc:sldMk cId="1805681353" sldId="1071"/>
        </pc:sldMkLst>
        <pc:spChg chg="mod">
          <ac:chgData name="Phil Gibbons" userId="f619c6e5d38ed7a7" providerId="LiveId" clId="{E41FC783-0414-4032-882A-233E7B023E49}" dt="2019-09-23T20:49:50.381" v="12" actId="20577"/>
          <ac:spMkLst>
            <pc:docMk/>
            <pc:sldMk cId="1805681353" sldId="1071"/>
            <ac:spMk id="25602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5:45.589" v="28"/>
          <ac:spMkLst>
            <pc:docMk/>
            <pc:sldMk cId="1805681353" sldId="1071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2:35.478" v="20" actId="1076"/>
        <pc:sldMkLst>
          <pc:docMk/>
          <pc:sldMk cId="2613562213" sldId="1072"/>
        </pc:sldMkLst>
        <pc:grpChg chg="mod">
          <ac:chgData name="Phil Gibbons" userId="f619c6e5d38ed7a7" providerId="LiveId" clId="{E41FC783-0414-4032-882A-233E7B023E49}" dt="2019-09-23T20:52:35.478" v="20" actId="1076"/>
          <ac:grpSpMkLst>
            <pc:docMk/>
            <pc:sldMk cId="2613562213" sldId="1072"/>
            <ac:grpSpMk id="32" creationId="{00000000-0000-0000-0000-000000000000}"/>
          </ac:grpSpMkLst>
        </pc:grpChg>
      </pc:sldChg>
      <pc:sldChg chg="modSp">
        <pc:chgData name="Phil Gibbons" userId="f619c6e5d38ed7a7" providerId="LiveId" clId="{E41FC783-0414-4032-882A-233E7B023E49}" dt="2019-09-23T20:56:46.729" v="43" actId="20577"/>
        <pc:sldMkLst>
          <pc:docMk/>
          <pc:sldMk cId="2753105120" sldId="1074"/>
        </pc:sldMkLst>
        <pc:spChg chg="mod">
          <ac:chgData name="Phil Gibbons" userId="f619c6e5d38ed7a7" providerId="LiveId" clId="{E41FC783-0414-4032-882A-233E7B023E49}" dt="2019-09-23T20:56:46.729" v="43" actId="20577"/>
          <ac:spMkLst>
            <pc:docMk/>
            <pc:sldMk cId="2753105120" sldId="1074"/>
            <ac:spMk id="2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6:37.254" v="35" actId="20577"/>
          <ac:spMkLst>
            <pc:docMk/>
            <pc:sldMk cId="2753105120" sldId="1074"/>
            <ac:spMk id="360451" creationId="{00000000-0000-0000-0000-000000000000}"/>
          </ac:spMkLst>
        </pc:spChg>
        <pc:grpChg chg="mod">
          <ac:chgData name="Phil Gibbons" userId="f619c6e5d38ed7a7" providerId="LiveId" clId="{E41FC783-0414-4032-882A-233E7B023E49}" dt="2019-09-23T20:53:07.602" v="22" actId="1076"/>
          <ac:grpSpMkLst>
            <pc:docMk/>
            <pc:sldMk cId="2753105120" sldId="1074"/>
            <ac:grpSpMk id="32" creationId="{00000000-0000-0000-0000-000000000000}"/>
          </ac:grpSpMkLst>
        </pc:grpChg>
      </pc:sldChg>
      <pc:sldChg chg="addSp delSp modSp delAnim modAnim">
        <pc:chgData name="Phil Gibbons" userId="f619c6e5d38ed7a7" providerId="LiveId" clId="{E41FC783-0414-4032-882A-233E7B023E49}" dt="2019-09-23T22:56:00.024" v="396"/>
        <pc:sldMkLst>
          <pc:docMk/>
          <pc:sldMk cId="670100969" sldId="1085"/>
        </pc:sldMkLst>
        <pc:spChg chg="mod">
          <ac:chgData name="Phil Gibbons" userId="f619c6e5d38ed7a7" providerId="LiveId" clId="{E41FC783-0414-4032-882A-233E7B023E49}" dt="2019-09-23T22:51:50.974" v="370" actId="20577"/>
          <ac:spMkLst>
            <pc:docMk/>
            <pc:sldMk cId="670100969" sldId="1085"/>
            <ac:spMk id="72" creationId="{00000000-0000-0000-0000-000000000000}"/>
          </ac:spMkLst>
        </pc:spChg>
        <pc:spChg chg="del mod topLvl">
          <ac:chgData name="Phil Gibbons" userId="f619c6e5d38ed7a7" providerId="LiveId" clId="{E41FC783-0414-4032-882A-233E7B023E49}" dt="2019-09-23T22:53:35.694" v="388" actId="478"/>
          <ac:spMkLst>
            <pc:docMk/>
            <pc:sldMk cId="670100969" sldId="1085"/>
            <ac:spMk id="90" creationId="{B7882020-526B-4425-B904-FBDE1B790D2B}"/>
          </ac:spMkLst>
        </pc:spChg>
        <pc:spChg chg="del mod topLvl">
          <ac:chgData name="Phil Gibbons" userId="f619c6e5d38ed7a7" providerId="LiveId" clId="{E41FC783-0414-4032-882A-233E7B023E49}" dt="2019-09-23T22:53:32.992" v="387" actId="478"/>
          <ac:spMkLst>
            <pc:docMk/>
            <pc:sldMk cId="670100969" sldId="1085"/>
            <ac:spMk id="91" creationId="{2432B907-B3FA-4C6C-8EB3-4449C92E4FDD}"/>
          </ac:spMkLst>
        </pc:spChg>
        <pc:spChg chg="del mod topLvl">
          <ac:chgData name="Phil Gibbons" userId="f619c6e5d38ed7a7" providerId="LiveId" clId="{E41FC783-0414-4032-882A-233E7B023E49}" dt="2019-09-23T22:53:30.695" v="386" actId="478"/>
          <ac:spMkLst>
            <pc:docMk/>
            <pc:sldMk cId="670100969" sldId="1085"/>
            <ac:spMk id="93" creationId="{67AF2E7B-D0D3-48BF-9F96-3E65948406CE}"/>
          </ac:spMkLst>
        </pc:spChg>
        <pc:spChg chg="mod topLvl">
          <ac:chgData name="Phil Gibbons" userId="f619c6e5d38ed7a7" providerId="LiveId" clId="{E41FC783-0414-4032-882A-233E7B023E49}" dt="2019-09-23T22:53:47.457" v="391" actId="1076"/>
          <ac:spMkLst>
            <pc:docMk/>
            <pc:sldMk cId="670100969" sldId="1085"/>
            <ac:spMk id="95" creationId="{A14EE139-2133-4E5C-8125-33472FCA6EBF}"/>
          </ac:spMkLst>
        </pc:spChg>
        <pc:spChg chg="del mod">
          <ac:chgData name="Phil Gibbons" userId="f619c6e5d38ed7a7" providerId="LiveId" clId="{E41FC783-0414-4032-882A-233E7B023E49}" dt="2019-09-23T22:51:16.090" v="364" actId="478"/>
          <ac:spMkLst>
            <pc:docMk/>
            <pc:sldMk cId="670100969" sldId="1085"/>
            <ac:spMk id="120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51:03.817" v="362" actId="1076"/>
          <ac:spMkLst>
            <pc:docMk/>
            <pc:sldMk cId="670100969" sldId="1085"/>
            <ac:spMk id="121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50:56.078" v="361" actId="1076"/>
          <ac:spMkLst>
            <pc:docMk/>
            <pc:sldMk cId="670100969" sldId="1085"/>
            <ac:spMk id="122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43:35.853" v="326" actId="20577"/>
          <ac:spMkLst>
            <pc:docMk/>
            <pc:sldMk cId="670100969" sldId="1085"/>
            <ac:spMk id="25602" creationId="{00000000-0000-0000-0000-000000000000}"/>
          </ac:spMkLst>
        </pc:spChg>
        <pc:grpChg chg="mod">
          <ac:chgData name="Phil Gibbons" userId="f619c6e5d38ed7a7" providerId="LiveId" clId="{E41FC783-0414-4032-882A-233E7B023E49}" dt="2019-09-23T22:51:37.610" v="368" actId="1076"/>
          <ac:grpSpMkLst>
            <pc:docMk/>
            <pc:sldMk cId="670100969" sldId="1085"/>
            <ac:grpSpMk id="68" creationId="{00000000-0000-0000-0000-000000000000}"/>
          </ac:grpSpMkLst>
        </pc:grpChg>
        <pc:grpChg chg="mod">
          <ac:chgData name="Phil Gibbons" userId="f619c6e5d38ed7a7" providerId="LiveId" clId="{E41FC783-0414-4032-882A-233E7B023E49}" dt="2019-09-23T22:49:12.529" v="350" actId="1076"/>
          <ac:grpSpMkLst>
            <pc:docMk/>
            <pc:sldMk cId="670100969" sldId="1085"/>
            <ac:grpSpMk id="76" creationId="{00000000-0000-0000-0000-000000000000}"/>
          </ac:grpSpMkLst>
        </pc:grpChg>
        <pc:grpChg chg="mod">
          <ac:chgData name="Phil Gibbons" userId="f619c6e5d38ed7a7" providerId="LiveId" clId="{E41FC783-0414-4032-882A-233E7B023E49}" dt="2019-09-23T22:49:12.529" v="350" actId="1076"/>
          <ac:grpSpMkLst>
            <pc:docMk/>
            <pc:sldMk cId="670100969" sldId="1085"/>
            <ac:grpSpMk id="81" creationId="{00000000-0000-0000-0000-000000000000}"/>
          </ac:grpSpMkLst>
        </pc:grpChg>
        <pc:grpChg chg="add del mod">
          <ac:chgData name="Phil Gibbons" userId="f619c6e5d38ed7a7" providerId="LiveId" clId="{E41FC783-0414-4032-882A-233E7B023E49}" dt="2019-09-23T22:53:27.900" v="385" actId="165"/>
          <ac:grpSpMkLst>
            <pc:docMk/>
            <pc:sldMk cId="670100969" sldId="1085"/>
            <ac:grpSpMk id="88" creationId="{F1E31F71-88C6-4A86-B58E-4C0477BB1158}"/>
          </ac:grpSpMkLst>
        </pc:grpChg>
        <pc:grpChg chg="add del mod">
          <ac:chgData name="Phil Gibbons" userId="f619c6e5d38ed7a7" providerId="LiveId" clId="{E41FC783-0414-4032-882A-233E7B023E49}" dt="2019-09-23T22:51:19.586" v="365" actId="478"/>
          <ac:grpSpMkLst>
            <pc:docMk/>
            <pc:sldMk cId="670100969" sldId="1085"/>
            <ac:grpSpMk id="118" creationId="{00000000-0000-0000-0000-000000000000}"/>
          </ac:grpSpMkLst>
        </pc:grpChg>
        <pc:grpChg chg="add del mod">
          <ac:chgData name="Phil Gibbons" userId="f619c6e5d38ed7a7" providerId="LiveId" clId="{E41FC783-0414-4032-882A-233E7B023E49}" dt="2019-09-23T22:48:42.581" v="349" actId="478"/>
          <ac:grpSpMkLst>
            <pc:docMk/>
            <pc:sldMk cId="670100969" sldId="1085"/>
            <ac:grpSpMk id="123" creationId="{00000000-0000-0000-0000-000000000000}"/>
          </ac:grpSpMkLst>
        </pc:grpChg>
      </pc:sldChg>
      <pc:sldChg chg="modSp">
        <pc:chgData name="Phil Gibbons" userId="f619c6e5d38ed7a7" providerId="LiveId" clId="{E41FC783-0414-4032-882A-233E7B023E49}" dt="2019-09-23T20:53:30.155" v="23" actId="114"/>
        <pc:sldMkLst>
          <pc:docMk/>
          <pc:sldMk cId="114639334" sldId="1090"/>
        </pc:sldMkLst>
        <pc:spChg chg="mod">
          <ac:chgData name="Phil Gibbons" userId="f619c6e5d38ed7a7" providerId="LiveId" clId="{E41FC783-0414-4032-882A-233E7B023E49}" dt="2019-09-23T20:53:30.155" v="23" actId="114"/>
          <ac:spMkLst>
            <pc:docMk/>
            <pc:sldMk cId="114639334" sldId="1090"/>
            <ac:spMk id="25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23:35.468" v="49" actId="114"/>
        <pc:sldMkLst>
          <pc:docMk/>
          <pc:sldMk cId="3888874222" sldId="1092"/>
        </pc:sldMkLst>
        <pc:spChg chg="mod">
          <ac:chgData name="Phil Gibbons" userId="f619c6e5d38ed7a7" providerId="LiveId" clId="{E41FC783-0414-4032-882A-233E7B023E49}" dt="2019-09-23T21:23:35.468" v="49" actId="114"/>
          <ac:spMkLst>
            <pc:docMk/>
            <pc:sldMk cId="3888874222" sldId="1092"/>
            <ac:spMk id="93" creationId="{00000000-0000-0000-0000-000000000000}"/>
          </ac:spMkLst>
        </pc:spChg>
      </pc:sldChg>
      <pc:sldChg chg="delSp modSp modAnim">
        <pc:chgData name="Phil Gibbons" userId="f619c6e5d38ed7a7" providerId="LiveId" clId="{E41FC783-0414-4032-882A-233E7B023E49}" dt="2019-09-23T22:56:50.180" v="399" actId="478"/>
        <pc:sldMkLst>
          <pc:docMk/>
          <pc:sldMk cId="3114085117" sldId="1093"/>
        </pc:sldMkLst>
        <pc:spChg chg="del mod">
          <ac:chgData name="Phil Gibbons" userId="f619c6e5d38ed7a7" providerId="LiveId" clId="{E41FC783-0414-4032-882A-233E7B023E49}" dt="2019-09-23T22:56:50.180" v="399" actId="478"/>
          <ac:spMkLst>
            <pc:docMk/>
            <pc:sldMk cId="3114085117" sldId="1093"/>
            <ac:spMk id="12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6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4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0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40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50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2.png"/><Relationship Id="rId4" Type="http://schemas.openxmlformats.org/officeDocument/2006/relationships/package" Target="../embeddings/Microsoft_Excel_Worksheet.xls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package" Target="../embeddings/Microsoft_Excel_Worksheet2.xls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4848B4-CD75-E442-89F1-A64A2DA9E858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30A6D-E082-0E46-A61F-BF2BEB33E6B8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1800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124200"/>
            <a:ext cx="304800" cy="3429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9530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3528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44167"/>
              </p:ext>
            </p:extLst>
          </p:nvPr>
        </p:nvGraphicFramePr>
        <p:xfrm>
          <a:off x="2514600" y="3124200"/>
          <a:ext cx="2070100" cy="3429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???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50292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6388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when exceeding the memory size allocated for an array</a:t>
            </a:r>
          </a:p>
          <a:p>
            <a:pPr eaLnBrk="1" hangingPunct="1"/>
            <a:r>
              <a:rPr lang="en-US" dirty="0"/>
              <a:t>Why a big deal?</a:t>
            </a:r>
          </a:p>
          <a:p>
            <a:pPr lvl="1" eaLnBrk="1" hangingPunct="1"/>
            <a:r>
              <a:rPr lang="en-US" dirty="0"/>
              <a:t>It’s the #1 </a:t>
            </a:r>
            <a:r>
              <a:rPr lang="en-US" dirty="0">
                <a:solidFill>
                  <a:srgbClr val="FF0000"/>
                </a:solidFill>
              </a:rPr>
              <a:t>technical</a:t>
            </a:r>
            <a:r>
              <a:rPr lang="en-US" dirty="0"/>
              <a:t> cause of security vulnerabilities</a:t>
            </a:r>
          </a:p>
          <a:p>
            <a:pPr lvl="1" eaLnBrk="1" hangingPunct="1"/>
            <a:r>
              <a:rPr lang="en-US" dirty="0"/>
              <a:t>What is #1 overall cause?</a:t>
            </a:r>
          </a:p>
          <a:p>
            <a:pPr lvl="2" eaLnBrk="1" hangingPunct="1"/>
            <a:r>
              <a:rPr lang="en-US" dirty="0"/>
              <a:t>social engineering / user ignorance</a:t>
            </a:r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sometimes referred to as stack smashing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No way to specify limit on number of characters to read</a:t>
            </a:r>
          </a:p>
          <a:p>
            <a:pPr eaLnBrk="1" hangingPunct="1"/>
            <a:r>
              <a:rPr lang="en-US" dirty="0"/>
              <a:t>Similar problems with other library functions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dirty="0"/>
              <a:t>: Copy strings of arbitrary length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while (c != EOF &amp;&amp; c != '\n')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	is big enough?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000000000040069c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40069c: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4006a0: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4006a3: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40064d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4006a8: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4006ab:	e8 50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400500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4006b0: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4006b4: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4006b5: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4006b9: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40069c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516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$0x18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[4];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319" y="2503487"/>
            <a:ext cx="1796807" cy="308706"/>
            <a:chOff x="2372133" y="2833280"/>
            <a:chExt cx="1796807" cy="308706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2133" y="2837186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1396" y="283328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0577" y="28335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19678" y="2833471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5" name="Arc 4"/>
          <p:cNvSpPr/>
          <p:nvPr/>
        </p:nvSpPr>
        <p:spPr bwMode="auto">
          <a:xfrm>
            <a:off x="2563650" y="1360486"/>
            <a:ext cx="1540603" cy="2911911"/>
          </a:xfrm>
          <a:prstGeom prst="arc">
            <a:avLst>
              <a:gd name="adj1" fmla="val 4150631"/>
              <a:gd name="adj2" fmla="val 15695992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3523A5-9FCC-4F3F-AB14-86EB484E20CF}"/>
              </a:ext>
            </a:extLst>
          </p:cNvPr>
          <p:cNvCxnSpPr>
            <a:cxnSpLocks/>
            <a:stCxn id="30" idx="3"/>
          </p:cNvCxnSpPr>
          <p:nvPr/>
        </p:nvCxnSpPr>
        <p:spPr bwMode="auto">
          <a:xfrm>
            <a:off x="2330450" y="2963689"/>
            <a:ext cx="1400961" cy="117141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nimBg="1"/>
      <p:bldP spid="2560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51494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390791" y="5943600"/>
            <a:ext cx="3552809" cy="33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“01234567890123456789012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\0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”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3400" y="2514600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52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Program “returned” to 0x0400600, and then crashed.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Stack Smashing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normal return address A with address of some other code S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other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2438400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14300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144462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190182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P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Q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15592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  <a:sym typeface="Wingdings"/>
              </a:rPr>
              <a:t>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S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41180" y="4267200"/>
            <a:ext cx="24638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/* Something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unexpected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001000" cy="2178050"/>
          </a:xfrm>
        </p:spPr>
        <p:txBody>
          <a:bodyPr/>
          <a:lstStyle/>
          <a:p>
            <a:pPr marL="0" indent="0" eaLnBrk="1" hangingPunct="1"/>
            <a:r>
              <a:rPr lang="en-US" dirty="0"/>
              <a:t>Machine-Level Programming V:</a:t>
            </a:r>
            <a:br>
              <a:rPr lang="en-US" dirty="0"/>
            </a:br>
            <a:r>
              <a:rPr lang="en-US" dirty="0"/>
              <a:t>Advanced Topics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Introduction to Computer Systems</a:t>
            </a:r>
            <a:br>
              <a:rPr lang="en-US" b="0" dirty="0"/>
            </a:br>
            <a:r>
              <a:rPr lang="en-US" sz="2000" b="0" dirty="0"/>
              <a:t>9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29, 2020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Crafting Smashing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c8 06 40 00 00 00 00 00</a:t>
            </a:r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00000000004006c8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4006c8: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2606272" y="1109444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echo()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rgbClr val="B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 bytes unused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07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AB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80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8" name="AutoShape 16"/>
          <p:cNvSpPr>
            <a:spLocks/>
          </p:cNvSpPr>
          <p:nvPr/>
        </p:nvSpPr>
        <p:spPr bwMode="auto">
          <a:xfrm rot="10800000">
            <a:off x="2377672" y="3132282"/>
            <a:ext cx="228600" cy="1820717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602125" y="384109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40798893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Smashing String Effect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c8 06 40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00 00 00 00 00</a:t>
            </a:r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00000000004006c8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4006c8: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499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Return Address</a:t>
              </a:r>
            </a:p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(8 bytes)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</a:rPr>
                <a:t>20 bytes unused</a:t>
              </a: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07</a:t>
                </a: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AB</a:t>
                </a: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80</a:t>
                </a: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c8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0420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Stack Smash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77DC1-03B5-B643-812F-9AE25B9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2495743"/>
            <a:ext cx="7896225" cy="3838381"/>
          </a:xfrm>
        </p:spPr>
        <p:txBody>
          <a:bodyPr/>
          <a:lstStyle/>
          <a:p>
            <a:r>
              <a:rPr lang="en-US" dirty="0"/>
              <a:t>Put hex sequence in file smash-</a:t>
            </a:r>
            <a:r>
              <a:rPr lang="en-US" dirty="0" err="1"/>
              <a:t>hex.txt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hexify</a:t>
            </a:r>
            <a:r>
              <a:rPr lang="en-US" dirty="0"/>
              <a:t> program to convert hex digits to characters</a:t>
            </a:r>
          </a:p>
          <a:p>
            <a:pPr lvl="1"/>
            <a:r>
              <a:rPr lang="en-US" dirty="0"/>
              <a:t>Some of them are non-printing</a:t>
            </a:r>
          </a:p>
          <a:p>
            <a:r>
              <a:rPr lang="en-US" dirty="0"/>
              <a:t>Provide as input to vulnerable program</a:t>
            </a: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c8 06 40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00 00 00 00 00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6200" y="1340162"/>
            <a:ext cx="8991600" cy="1013098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 err="1">
                <a:latin typeface="Courier New" pitchFamily="49" charset="0"/>
              </a:rPr>
              <a:t>linux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>
                <a:latin typeface="Courier New" pitchFamily="49" charset="0"/>
              </a:rPr>
              <a:t>cat smash-</a:t>
            </a:r>
            <a:r>
              <a:rPr lang="en-US" sz="1200" i="1" dirty="0" err="1">
                <a:latin typeface="Courier New" pitchFamily="49" charset="0"/>
              </a:rPr>
              <a:t>hex.txt</a:t>
            </a:r>
            <a:endParaRPr lang="en-US" sz="1200" i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30 31 32 33 34 35 36 37 38 39 30 31 32 33 34 35 36 37 38 39 30 31 32 33 c8 06 40 00 00 00 00 00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 err="1">
                <a:latin typeface="Courier New" pitchFamily="49" charset="0"/>
              </a:rPr>
              <a:t>linux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>
                <a:latin typeface="Courier New" pitchFamily="49" charset="0"/>
              </a:rPr>
              <a:t>cat smash-</a:t>
            </a:r>
            <a:r>
              <a:rPr lang="en-US" sz="1200" i="1" dirty="0" err="1">
                <a:latin typeface="Courier New" pitchFamily="49" charset="0"/>
              </a:rPr>
              <a:t>hex.txt</a:t>
            </a:r>
            <a:r>
              <a:rPr lang="en-US" sz="1200" i="1" dirty="0">
                <a:latin typeface="Courier New" pitchFamily="49" charset="0"/>
              </a:rPr>
              <a:t> | ./</a:t>
            </a:r>
            <a:r>
              <a:rPr lang="en-US" sz="1200" i="1" dirty="0" err="1">
                <a:latin typeface="Courier New" pitchFamily="49" charset="0"/>
              </a:rPr>
              <a:t>hexify</a:t>
            </a:r>
            <a:r>
              <a:rPr lang="en-US" sz="1200" i="1" dirty="0">
                <a:latin typeface="Courier New" pitchFamily="49" charset="0"/>
              </a:rPr>
              <a:t> | ./</a:t>
            </a:r>
            <a:r>
              <a:rPr lang="en-US" sz="1200" i="1" dirty="0" err="1">
                <a:latin typeface="Courier New" pitchFamily="49" charset="0"/>
              </a:rPr>
              <a:t>bufdemo-nsp</a:t>
            </a:r>
            <a:endParaRPr lang="en-US" sz="1200" i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Type a string:012345678901234567890123?@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I've been smashed!</a:t>
            </a:r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E52DE286-16D4-9D44-8EAC-9FC4D7DA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67200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87422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76203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P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Q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975225" y="4531090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471841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5727700" y="4078288"/>
            <a:ext cx="1066800" cy="646112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exploit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code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9366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64494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4" grpId="0"/>
      <p:bldP spid="30735" grpId="0" animBg="1"/>
      <p:bldP spid="365586" grpId="0" animBg="1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How Does The Attack Code Execute?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5029200" y="106100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5029200" y="10668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5029200" y="603623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5029200" y="573143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5029200" y="512445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029200" y="22082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5029200" y="375285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33400" y="3810838"/>
            <a:ext cx="297180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// A-&gt;B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77000" y="952501"/>
            <a:ext cx="2214684" cy="3746500"/>
            <a:chOff x="6477000" y="952501"/>
            <a:chExt cx="2214684" cy="3746500"/>
          </a:xfrm>
        </p:grpSpPr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7620000" y="217170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strike="sngStrike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 B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7620000" y="952501"/>
              <a:ext cx="1066800" cy="1558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7620000" y="2508741"/>
              <a:ext cx="1066800" cy="2190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7620000" y="3430588"/>
              <a:ext cx="1066800" cy="646112"/>
            </a:xfrm>
            <a:prstGeom prst="rect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7620000" y="2511425"/>
              <a:ext cx="1065213" cy="936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B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 flipV="1">
              <a:off x="6477000" y="952501"/>
              <a:ext cx="1143000" cy="108504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7000" y="1447801"/>
              <a:ext cx="1143000" cy="325120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624884" y="1750192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91000" y="6061352"/>
            <a:ext cx="838200" cy="369332"/>
            <a:chOff x="4191000" y="6061352"/>
            <a:chExt cx="838200" cy="369332"/>
          </a:xfrm>
        </p:grpSpPr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rip</a:t>
              </a: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1089942"/>
            <a:ext cx="838200" cy="369332"/>
            <a:chOff x="4191000" y="1089942"/>
            <a:chExt cx="838200" cy="369332"/>
          </a:xfrm>
        </p:grpSpPr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191000" y="108994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4632325" y="127699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86684" y="3889652"/>
            <a:ext cx="838200" cy="369332"/>
            <a:chOff x="6786684" y="3889652"/>
            <a:chExt cx="838200" cy="369332"/>
          </a:xfrm>
        </p:grpSpPr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6786684" y="38896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7228009" y="407670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86684" y="3261002"/>
            <a:ext cx="838200" cy="369332"/>
            <a:chOff x="6786684" y="3261002"/>
            <a:chExt cx="838200" cy="369332"/>
          </a:xfrm>
        </p:grpSpPr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6786684" y="326100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7228009" y="344805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59" name="Arc 58"/>
          <p:cNvSpPr/>
          <p:nvPr/>
        </p:nvSpPr>
        <p:spPr bwMode="auto">
          <a:xfrm>
            <a:off x="3666980" y="1276990"/>
            <a:ext cx="1143000" cy="4879374"/>
          </a:xfrm>
          <a:prstGeom prst="arc">
            <a:avLst>
              <a:gd name="adj1" fmla="val 5391088"/>
              <a:gd name="adj2" fmla="val 16237356"/>
            </a:avLst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786684" y="2321692"/>
            <a:ext cx="838200" cy="369332"/>
            <a:chOff x="6786684" y="2321692"/>
            <a:chExt cx="838200" cy="369332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6786684" y="2321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7228009" y="2508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86684" y="1940692"/>
            <a:ext cx="838200" cy="369332"/>
            <a:chOff x="6786684" y="1940692"/>
            <a:chExt cx="838200" cy="369332"/>
          </a:xfrm>
        </p:grpSpPr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71800" y="1276990"/>
            <a:ext cx="1752600" cy="4971410"/>
            <a:chOff x="2971800" y="1276990"/>
            <a:chExt cx="1752600" cy="4971410"/>
          </a:xfrm>
        </p:grpSpPr>
        <p:sp>
          <p:nvSpPr>
            <p:cNvPr id="9" name="Arc 8"/>
            <p:cNvSpPr/>
            <p:nvPr/>
          </p:nvSpPr>
          <p:spPr bwMode="auto">
            <a:xfrm>
              <a:off x="3581400" y="1276990"/>
              <a:ext cx="1143000" cy="4971410"/>
            </a:xfrm>
            <a:prstGeom prst="arc">
              <a:avLst>
                <a:gd name="adj1" fmla="val 5391088"/>
                <a:gd name="adj2" fmla="val 16237356"/>
              </a:avLst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2971800" y="3405607"/>
              <a:ext cx="59824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</a:t>
              </a:r>
            </a:p>
          </p:txBody>
        </p:sp>
      </p:grp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05080" y="3405607"/>
            <a:ext cx="5982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191000" y="5971698"/>
            <a:ext cx="838200" cy="369332"/>
            <a:chOff x="4191000" y="6061352"/>
            <a:chExt cx="838200" cy="369332"/>
          </a:xfrm>
        </p:grpSpPr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rip</a:t>
              </a: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86684" y="1571360"/>
            <a:ext cx="838200" cy="369332"/>
            <a:chOff x="6786684" y="1940692"/>
            <a:chExt cx="838200" cy="369332"/>
          </a:xfrm>
        </p:grpSpPr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48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5" grpId="0"/>
      <p:bldP spid="6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sz="3200" dirty="0"/>
              <a:t>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Avoid overflow vulnerabilities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Employ system-level protections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Have compiler use “stack canaries”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f</a:t>
            </a:r>
            <a:r>
              <a:rPr lang="en-US" b="1" dirty="0" err="1">
                <a:latin typeface="Courier New" pitchFamily="49" charset="0"/>
              </a:rPr>
              <a:t>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[4];  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4, stdin);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433887" cy="2938462"/>
          </a:xfrm>
        </p:spPr>
        <p:txBody>
          <a:bodyPr/>
          <a:lstStyle/>
          <a:p>
            <a:pPr eaLnBrk="1" hangingPunct="1"/>
            <a:r>
              <a:rPr lang="en-US" dirty="0"/>
              <a:t>Randomized stack offsets</a:t>
            </a:r>
          </a:p>
          <a:p>
            <a:pPr lvl="1" eaLnBrk="1" hangingPunct="1"/>
            <a:r>
              <a:rPr lang="en-US" dirty="0"/>
              <a:t>At start of program, allocate random amount of space on stack</a:t>
            </a:r>
          </a:p>
          <a:p>
            <a:pPr lvl="1" eaLnBrk="1" hangingPunct="1"/>
            <a:r>
              <a:rPr lang="en-US" dirty="0"/>
              <a:t>Shifts stack addresses for entire program</a:t>
            </a:r>
          </a:p>
          <a:p>
            <a:pPr lvl="1" eaLnBrk="1" hangingPunct="1"/>
            <a:r>
              <a:rPr lang="en-US" dirty="0"/>
              <a:t>Makes it difficult for hacker to predict beginning of inserted code</a:t>
            </a:r>
          </a:p>
          <a:p>
            <a:pPr lvl="1" eaLnBrk="1" hangingPunct="1"/>
            <a:r>
              <a:rPr lang="en-US" dirty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/>
              <a:t>Stack repositioned each time program executes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71495"/>
              </p:ext>
            </p:extLst>
          </p:nvPr>
        </p:nvGraphicFramePr>
        <p:xfrm>
          <a:off x="381000" y="51054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6" imgW="6553200" imgH="203200" progId="Excel.Sheet.12">
                  <p:embed/>
                </p:oleObj>
              </mc:Choice>
              <mc:Fallback>
                <p:oleObj name="Worksheet" r:id="rId6" imgW="6553200" imgH="203200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51054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/>
              <a:t>Nonexecutable</a:t>
            </a:r>
            <a:r>
              <a:rPr lang="en-US" dirty="0"/>
              <a:t> code segments</a:t>
            </a:r>
          </a:p>
          <a:p>
            <a:pPr lvl="1" eaLnBrk="1" hangingPunct="1"/>
            <a:r>
              <a:rPr lang="en-US" dirty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/>
              <a:t>Can execute anything readable</a:t>
            </a:r>
          </a:p>
          <a:p>
            <a:pPr lvl="1" eaLnBrk="1" hangingPunct="1"/>
            <a:r>
              <a:rPr lang="en-US" dirty="0"/>
              <a:t>x86-64 added  explicit “execute” permission</a:t>
            </a:r>
          </a:p>
          <a:p>
            <a:pPr lvl="1" eaLnBrk="1" hangingPunct="1"/>
            <a:r>
              <a:rPr lang="en-US" dirty="0"/>
              <a:t>Stack marked as non-executable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(disabled earlier)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DCB01-F7BC-4355-9155-A9AE76F2B39C}"/>
              </a:ext>
            </a:extLst>
          </p:cNvPr>
          <p:cNvSpPr txBox="1"/>
          <p:nvPr/>
        </p:nvSpPr>
        <p:spPr>
          <a:xfrm>
            <a:off x="5181600" y="1295400"/>
            <a:ext cx="3727239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Aside: 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%fs:0x28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 from memory using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segmented addressing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Segment is read-only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generated randomly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time program runs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062304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%fs:0x28,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0x8(%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 # Erase register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486263" y="5062393"/>
            <a:ext cx="6516688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0x8(%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%fs:0x28,%rax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Input: </a:t>
            </a:r>
            <a:r>
              <a:rPr lang="en-US" sz="1800" i="1" dirty="0">
                <a:latin typeface="Calibri" pitchFamily="34" charset="0"/>
              </a:rPr>
              <a:t>0123456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36DFF-D19A-614C-8D1C-E7248286128B}"/>
              </a:ext>
            </a:extLst>
          </p:cNvPr>
          <p:cNvSpPr txBox="1"/>
          <p:nvPr/>
        </p:nvSpPr>
        <p:spPr>
          <a:xfrm>
            <a:off x="6629400" y="3505200"/>
            <a:ext cx="2369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Some systems:</a:t>
            </a:r>
          </a:p>
          <a:p>
            <a:r>
              <a:rPr lang="en-US" sz="1800" i="1" dirty="0">
                <a:latin typeface="Calibri" pitchFamily="34" charset="0"/>
              </a:rPr>
              <a:t>LSB of canary is 0x00</a:t>
            </a:r>
          </a:p>
          <a:p>
            <a:r>
              <a:rPr lang="en-US" sz="1800" i="1" dirty="0">
                <a:latin typeface="Calibri" pitchFamily="34" charset="0"/>
              </a:rPr>
              <a:t>Allows input 01234567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https://canvas.cmu.edu/courses/17808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1129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(for hackers)</a:t>
            </a:r>
          </a:p>
          <a:p>
            <a:pPr lvl="1"/>
            <a:r>
              <a:rPr lang="en-US" dirty="0"/>
              <a:t>Stack randomization makes it hard to predict buffer location</a:t>
            </a:r>
          </a:p>
          <a:p>
            <a:pPr lvl="1"/>
            <a:r>
              <a:rPr lang="en-US" dirty="0"/>
              <a:t>Marking stack </a:t>
            </a:r>
            <a:r>
              <a:rPr lang="en-US" dirty="0" err="1"/>
              <a:t>nonexecutable</a:t>
            </a:r>
            <a:r>
              <a:rPr lang="en-US" dirty="0"/>
              <a:t> makes it hard to insert binary code</a:t>
            </a:r>
          </a:p>
          <a:p>
            <a:r>
              <a:rPr lang="en-US" dirty="0"/>
              <a:t>Alternative Strategy</a:t>
            </a:r>
          </a:p>
          <a:p>
            <a:pPr lvl="1"/>
            <a:r>
              <a:rPr lang="en-US" dirty="0"/>
              <a:t>Use existing code</a:t>
            </a:r>
          </a:p>
          <a:p>
            <a:pPr lvl="2"/>
            <a:r>
              <a:rPr lang="en-US" dirty="0"/>
              <a:t>E.g., library code from </a:t>
            </a:r>
            <a:r>
              <a:rPr lang="en-US" dirty="0" err="1"/>
              <a:t>stdlib</a:t>
            </a:r>
            <a:endParaRPr lang="en-US" dirty="0"/>
          </a:p>
          <a:p>
            <a:pPr lvl="1"/>
            <a:r>
              <a:rPr lang="en-US" dirty="0"/>
              <a:t>String together fragments to achieve overall desired outcome</a:t>
            </a:r>
          </a:p>
          <a:p>
            <a:pPr lvl="1"/>
            <a:r>
              <a:rPr lang="en-US" i="1" dirty="0"/>
              <a:t>Does not overcome stack canaries</a:t>
            </a:r>
          </a:p>
          <a:p>
            <a:r>
              <a:rPr lang="en-US" dirty="0"/>
              <a:t>Construct program from </a:t>
            </a:r>
            <a:r>
              <a:rPr lang="en-US" i="1" dirty="0"/>
              <a:t>gadgets</a:t>
            </a:r>
            <a:endParaRPr lang="en-US" dirty="0"/>
          </a:p>
          <a:p>
            <a:pPr lvl="1"/>
            <a:r>
              <a:rPr lang="en-US" dirty="0"/>
              <a:t>Sequence of instructions ending in </a:t>
            </a:r>
            <a:r>
              <a:rPr lang="en-US" b="1" dirty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Encoded by single byte </a:t>
            </a:r>
            <a:r>
              <a:rPr lang="en-US" b="1" dirty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is executable</a:t>
            </a: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/>
              <a:t>Use tail end of existing functions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(long a, long b, long c) {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return 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4004d0:  48 0f af fe  imul %rsi,%rdi             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4004d4:  48 8d 04 17  lea (%rdi,%rdx,</a:t>
              </a:r>
              <a:r>
                <a:rPr lang="en-US" sz="1600" dirty="0">
                  <a:latin typeface="Courier New" pitchFamily="49" charset="0"/>
                  <a:ea typeface="MS Mincho" pitchFamily="49" charset="-128"/>
                </a:rPr>
                <a:t>1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),%rax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4004d8:  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rax</a:t>
              </a:r>
              <a:r>
                <a:rPr lang="en-US" sz="1800" dirty="0">
                  <a:latin typeface="Calibri" pitchFamily="34" charset="0"/>
                </a:rPr>
                <a:t> </a:t>
              </a:r>
              <a:r>
                <a:rPr lang="en-US" sz="1800" dirty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rdx</a:t>
              </a:r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#2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/>
              <a:t>Repurpose byte codes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4004d9:  c7 07 d4 48 89 c7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  $0xc78948d4,(%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4004df:  c3               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rdi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sym typeface="Wingdings"/>
              </a:rPr>
              <a:t> </a:t>
            </a:r>
            <a:r>
              <a:rPr lang="en-US" sz="1800" dirty="0" err="1">
                <a:latin typeface="Calibri" pitchFamily="34" charset="0"/>
                <a:sym typeface="Wingdings"/>
              </a:rPr>
              <a:t>rax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Encodes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/>
              <a:t>Trigger with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Will start executing Gadget 1</a:t>
            </a:r>
          </a:p>
          <a:p>
            <a:r>
              <a:rPr lang="en-US" dirty="0"/>
              <a:t>Final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 each gadget will start next one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: pop address from stack and jump to that address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Crafting an ROP Attack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3165-3006-804F-B70E-208CADF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0" y="2039984"/>
            <a:ext cx="4167239" cy="3034652"/>
          </a:xfrm>
        </p:spPr>
        <p:txBody>
          <a:bodyPr/>
          <a:lstStyle/>
          <a:p>
            <a:r>
              <a:rPr lang="en-US" dirty="0"/>
              <a:t>Gadget #1</a:t>
            </a:r>
          </a:p>
          <a:p>
            <a:pPr lvl="1"/>
            <a:r>
              <a:rPr lang="en-US" sz="1800" b="1" kern="12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0x4004d4  </a:t>
            </a:r>
            <a:r>
              <a:rPr lang="en-US" dirty="0" err="1"/>
              <a:t>rax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rdi</a:t>
            </a:r>
            <a:r>
              <a:rPr lang="en-US" dirty="0">
                <a:sym typeface="Wingdings"/>
              </a:rPr>
              <a:t> + </a:t>
            </a:r>
            <a:r>
              <a:rPr lang="en-US" dirty="0" err="1">
                <a:sym typeface="Wingdings"/>
              </a:rPr>
              <a:t>rdx</a:t>
            </a:r>
            <a:endParaRPr lang="en-US" dirty="0"/>
          </a:p>
          <a:p>
            <a:r>
              <a:rPr lang="en-US" dirty="0"/>
              <a:t>Gadget #2</a:t>
            </a:r>
          </a:p>
          <a:p>
            <a:pPr lvl="1"/>
            <a:r>
              <a:rPr lang="en-US" sz="1800" b="1" dirty="0">
                <a:latin typeface="Courier New"/>
                <a:cs typeface="Courier New"/>
              </a:rPr>
              <a:t>0x4004dc</a:t>
            </a: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rax</a:t>
            </a:r>
            <a:endParaRPr lang="en-US" dirty="0"/>
          </a:p>
          <a:p>
            <a:r>
              <a:rPr lang="en-US" dirty="0"/>
              <a:t>Combination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rdi</a:t>
            </a:r>
            <a:r>
              <a:rPr lang="en-US" dirty="0">
                <a:sym typeface="Wingdings"/>
              </a:rPr>
              <a:t> + </a:t>
            </a:r>
            <a:r>
              <a:rPr lang="en-US" dirty="0" err="1">
                <a:sym typeface="Wingdings"/>
              </a:rPr>
              <a:t>rdx</a:t>
            </a:r>
            <a:endParaRPr lang="en-US" dirty="0"/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30 31 32 33 34 35 36 37 38 39 30 31 32 33 34 35 36 37 38 39 30 31 32 33 d4 04 40 00 00 00 00 00 dc 04 40 00 00 00 00 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2564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27756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dc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0183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d0</a:t>
              </a:r>
            </a:p>
          </p:txBody>
        </p:sp>
      </p:grpSp>
      <p:sp>
        <p:nvSpPr>
          <p:cNvPr id="94" name="AutoShape 16"/>
          <p:cNvSpPr>
            <a:spLocks/>
          </p:cNvSpPr>
          <p:nvPr/>
        </p:nvSpPr>
        <p:spPr bwMode="auto">
          <a:xfrm rot="10800000" flipH="1">
            <a:off x="190499" y="1887584"/>
            <a:ext cx="228600" cy="306541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Multiple gadgets will corrupt stack upwards</a:t>
            </a:r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A14EE139-2133-4E5C-8125-33472FCA6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2809711"/>
            <a:ext cx="449262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rPr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67010096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Happens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 returns?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3165-3006-804F-B70E-208CADF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0" y="2039984"/>
            <a:ext cx="4167239" cy="30346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Echo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b="1" dirty="0">
                <a:cs typeface="Calibri" panose="020F0502020204030204" pitchFamily="34" charset="0"/>
              </a:rPr>
              <a:t>Starts Gadget #1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Gadget #1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sz="1800" b="1" dirty="0">
                <a:cs typeface="Calibri" panose="020F0502020204030204" pitchFamily="34" charset="0"/>
              </a:rPr>
              <a:t>Starts Gadget #2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Gadget #2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sz="1800" b="1" dirty="0">
                <a:cs typeface="Calibri" panose="020F0502020204030204" pitchFamily="34" charset="0"/>
              </a:rPr>
              <a:t>Goes off somewhere ...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dc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d4</a:t>
              </a:r>
            </a:p>
          </p:txBody>
        </p:sp>
      </p:grpSp>
      <p:sp>
        <p:nvSpPr>
          <p:cNvPr id="94" name="AutoShape 16"/>
          <p:cNvSpPr>
            <a:spLocks/>
          </p:cNvSpPr>
          <p:nvPr/>
        </p:nvSpPr>
        <p:spPr bwMode="auto">
          <a:xfrm rot="10800000" flipH="1">
            <a:off x="190499" y="1887584"/>
            <a:ext cx="228600" cy="306541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32564" y="2813006"/>
            <a:ext cx="1347788" cy="304800"/>
            <a:chOff x="2377022" y="2811289"/>
            <a:chExt cx="1347788" cy="304800"/>
          </a:xfrm>
          <a:solidFill>
            <a:srgbClr val="D5F1CF"/>
          </a:solidFill>
        </p:grpSpPr>
        <p:sp>
          <p:nvSpPr>
            <p:cNvPr id="11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2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2564" y="251631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24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5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6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7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Multiple gadgets will corrupt stack upwards</a:t>
            </a:r>
          </a:p>
        </p:txBody>
      </p:sp>
    </p:spTree>
    <p:extLst>
      <p:ext uri="{BB962C8B-B14F-4D97-AF65-F5344CB8AC3E}">
        <p14:creationId xmlns:p14="http://schemas.microsoft.com/office/powerpoint/2010/main" val="31140851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Runtime stack (8MB limit)</a:t>
            </a:r>
          </a:p>
          <a:p>
            <a:pPr lvl="1"/>
            <a:r>
              <a:rPr lang="en-US" dirty="0"/>
              <a:t>E. </a:t>
            </a:r>
            <a:r>
              <a:rPr lang="en-US" dirty="0" err="1"/>
              <a:t>g</a:t>
            </a:r>
            <a:r>
              <a:rPr lang="en-US" dirty="0"/>
              <a:t>., local variables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Dynamically allocated as needed</a:t>
            </a:r>
          </a:p>
          <a:p>
            <a:pPr lvl="1"/>
            <a:r>
              <a:rPr lang="en-US" dirty="0"/>
              <a:t>When call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Statically allocated data</a:t>
            </a:r>
          </a:p>
          <a:p>
            <a:pPr lvl="1"/>
            <a:r>
              <a:rPr lang="en-US" dirty="0"/>
              <a:t>E.g., global 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sz="1800" b="1" dirty="0">
                <a:latin typeface="Courier New"/>
                <a:cs typeface="Courier New"/>
              </a:rPr>
              <a:t>static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, string constants</a:t>
            </a:r>
          </a:p>
          <a:p>
            <a:r>
              <a:rPr lang="en-US" dirty="0"/>
              <a:t>Text  / Shared Libraries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>
                <a:latin typeface="Calibri" pitchFamily="34" charset="0"/>
              </a:rPr>
              <a:t>Hex Address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67538" y="914400"/>
            <a:ext cx="239046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  <a:p>
            <a:pPr algn="r" eaLnBrk="0" hangingPunct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–1)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000000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400000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8178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6764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20637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467601" y="1535668"/>
            <a:ext cx="23903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00007FFFF0000000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1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/>
              <a:t>Which byte 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/>
              <a:t>Sparc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x86, ARM Android and IOS</a:t>
            </a:r>
          </a:p>
          <a:p>
            <a:r>
              <a:rPr lang="en-US" dirty="0"/>
              <a:t>Bi </a:t>
            </a:r>
            <a:r>
              <a:rPr lang="en-US" dirty="0" err="1"/>
              <a:t>Endian</a:t>
            </a:r>
            <a:endParaRPr lang="en-US" dirty="0"/>
          </a:p>
          <a:p>
            <a:pPr lvl="1"/>
            <a:r>
              <a:rPr lang="en-US" dirty="0"/>
              <a:t>Can be configured either way</a:t>
            </a:r>
          </a:p>
          <a:p>
            <a:pPr lvl="1"/>
            <a:r>
              <a:rPr lang="en-US" dirty="0"/>
              <a:t>ARM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150938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83320"/>
              </p:ext>
            </p:extLst>
          </p:nvPr>
        </p:nvGraphicFramePr>
        <p:xfrm>
          <a:off x="1676400" y="33934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9344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68279"/>
              </p:ext>
            </p:extLst>
          </p:nvPr>
        </p:nvGraphicFramePr>
        <p:xfrm>
          <a:off x="1676400" y="51460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4604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64-bit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1524000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How are the bytes inside </a:t>
            </a:r>
            <a:br>
              <a:rPr lang="en-US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short/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/long stored?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783691" y="3241039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600200" y="3079527"/>
            <a:ext cx="22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Memory addresses growing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 of Compound Types in C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/>
              <a:t>Arrays</a:t>
            </a:r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requirement</a:t>
            </a:r>
          </a:p>
          <a:p>
            <a:pPr marL="552450" lvl="1"/>
            <a:r>
              <a:rPr lang="en-US" dirty="0"/>
              <a:t>Pointer 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1371600"/>
            <a:ext cx="6477000" cy="47987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 /* 16 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/*  2 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*phuge1, *psmall2, *phuge3, *psmall4;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phuge1 = malloc(1L &lt;&lt; 28);  /* 256 MB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psmall2 = malloc(1L &lt;&lt; 8);  /* 256  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phuge3 = malloc(1L &lt;&lt; 32);  /*   4 GB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psmall4 = malloc(1L &lt;&lt; 8);  /* 256  B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429" y="6267855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858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581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6858000" y="28178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6858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 lvl="1">
              <a:defRPr/>
            </a:pPr>
            <a:r>
              <a:rPr lang="en-US" dirty="0"/>
              <a:t>Code Injection Attack</a:t>
            </a:r>
          </a:p>
          <a:p>
            <a:pPr lvl="1">
              <a:defRPr/>
            </a:pPr>
            <a:r>
              <a:rPr lang="en-US" dirty="0"/>
              <a:t>Return Oriented Programming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6128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</a:t>
            </a:r>
            <a:r>
              <a:rPr lang="en-US" dirty="0">
                <a:sym typeface="Wingdings"/>
              </a:rPr>
              <a:t></a:t>
            </a: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1" eaLnBrk="1" hangingPunct="1"/>
            <a:r>
              <a:rPr lang="en-US" dirty="0"/>
              <a:t>“IM wars” (1999)</a:t>
            </a:r>
          </a:p>
          <a:p>
            <a:pPr lvl="1" eaLnBrk="1" hangingPunct="1"/>
            <a:r>
              <a:rPr lang="en-US" dirty="0"/>
              <a:t>Twilight hack on Wii (2000s)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eaLnBrk="1" hangingPunct="1"/>
            <a:r>
              <a:rPr lang="en-US" dirty="0"/>
              <a:t>You will learn some of the tricks in </a:t>
            </a:r>
            <a:r>
              <a:rPr lang="en-US" dirty="0" err="1"/>
              <a:t>attacklab</a:t>
            </a:r>
            <a:endParaRPr lang="en-US" dirty="0"/>
          </a:p>
          <a:p>
            <a:pPr lvl="1" eaLnBrk="1" hangingPunct="1"/>
            <a:r>
              <a:rPr lang="en-US" dirty="0"/>
              <a:t>Hopefully to convince you to never leave such holes in your programs!!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Exploited a few vulnerabilities to spread</a:t>
            </a:r>
          </a:p>
          <a:p>
            <a:pPr lvl="1" eaLnBrk="1" hangingPunct="1"/>
            <a:r>
              <a:rPr lang="en-US" dirty="0"/>
              <a:t>Early versions of the finger server (</a:t>
            </a:r>
            <a:r>
              <a:rPr lang="en-US" dirty="0" err="1"/>
              <a:t>fingerd</a:t>
            </a:r>
            <a:r>
              <a:rPr lang="en-US" dirty="0"/>
              <a:t>)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the argument sent by the client: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 </a:t>
            </a:r>
            <a:r>
              <a:rPr lang="en-US" b="1" dirty="0" err="1">
                <a:latin typeface="Courier New" pitchFamily="49" charset="0"/>
              </a:rPr>
              <a:t>droh@cs.cmu.edu</a:t>
            </a:r>
            <a:endParaRPr lang="en-US" b="1" dirty="0">
              <a:latin typeface="Courier New" pitchFamily="49" charset="0"/>
            </a:endParaRPr>
          </a:p>
          <a:p>
            <a:pPr lvl="1" eaLnBrk="1" hangingPunct="1"/>
            <a:r>
              <a:rPr lang="en-US" dirty="0"/>
              <a:t>Worm attacked </a:t>
            </a:r>
            <a:r>
              <a:rPr lang="en-US" dirty="0" err="1"/>
              <a:t>fingerd</a:t>
            </a:r>
            <a:r>
              <a:rPr lang="en-US" dirty="0"/>
              <a:t> server by sending phony argument: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Comm.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  <a:p>
            <a:pPr lvl="1" eaLnBrk="1" hangingPunct="1"/>
            <a:r>
              <a:rPr lang="en-US" dirty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/>
              <a:t>July, 1999</a:t>
            </a:r>
          </a:p>
          <a:p>
            <a:pPr lvl="1" eaLnBrk="1" hangingPunct="1"/>
            <a:r>
              <a:rPr lang="en-US" dirty="0"/>
              <a:t>Microsoft launches MSN Messenger (instant messaging system).</a:t>
            </a:r>
          </a:p>
          <a:p>
            <a:pPr lvl="1" eaLnBrk="1" hangingPunct="1"/>
            <a:r>
              <a:rPr lang="en-US" dirty="0"/>
              <a:t>Messenger clients can access popular AOL Instant Messaging Service (AIM) servers</a:t>
            </a:r>
          </a:p>
          <a:p>
            <a:pPr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pPr eaLnBrk="1" hangingPunct="1"/>
            <a:r>
              <a:rPr lang="en-US" dirty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/>
              <a:t>August 1999</a:t>
            </a:r>
          </a:p>
          <a:p>
            <a:pPr lvl="1" eaLnBrk="1" hangingPunct="1"/>
            <a:r>
              <a:rPr lang="en-US" dirty="0"/>
              <a:t>Mysteriously, Messenger clients can no longer access AIM servers</a:t>
            </a:r>
          </a:p>
          <a:p>
            <a:pPr lvl="1" eaLnBrk="1" hangingPunct="1"/>
            <a:r>
              <a:rPr lang="en-US" dirty="0"/>
              <a:t>Microsoft and AOL begin the IM war:</a:t>
            </a:r>
          </a:p>
          <a:p>
            <a:pPr lvl="2" eaLnBrk="1" hangingPunct="1"/>
            <a:r>
              <a:rPr lang="en-US" dirty="0"/>
              <a:t>AOL changes server to disallow Messenger clients</a:t>
            </a:r>
          </a:p>
          <a:p>
            <a:pPr lvl="2" eaLnBrk="1" hangingPunct="1"/>
            <a:r>
              <a:rPr lang="en-US" dirty="0"/>
              <a:t>Microsoft makes changes to clients to defeat AOL changes</a:t>
            </a:r>
          </a:p>
          <a:p>
            <a:pPr lvl="2" eaLnBrk="1" hangingPunct="1"/>
            <a:r>
              <a:rPr lang="en-US" dirty="0"/>
              <a:t>At least 13 such skirmishes</a:t>
            </a:r>
          </a:p>
          <a:p>
            <a:pPr lvl="1" eaLnBrk="1" hangingPunct="1"/>
            <a:r>
              <a:rPr lang="en-US" dirty="0"/>
              <a:t>What was really happening?</a:t>
            </a:r>
          </a:p>
          <a:p>
            <a:pPr lvl="2" eaLnBrk="1" hangingPunct="1"/>
            <a:r>
              <a:rPr lang="en-US" dirty="0"/>
              <a:t>AOL had discovered a buffer overflow bug in their own AIM clients</a:t>
            </a:r>
          </a:p>
          <a:p>
            <a:pPr lvl="2" eaLnBrk="1" hangingPunct="1"/>
            <a:r>
              <a:rPr lang="en-US" dirty="0"/>
              <a:t>They exploited it to detect and block Microsoft: the exploit code returned a 4-byte signature (the bytes at some location in the AIM client) to server</a:t>
            </a:r>
          </a:p>
          <a:p>
            <a:pPr lvl="2" eaLnBrk="1" hangingPunct="1"/>
            <a:r>
              <a:rPr lang="en-US" dirty="0"/>
              <a:t>When Microsoft changed code to match signature, AOL changed signature location</a:t>
            </a:r>
          </a:p>
          <a:p>
            <a:pPr lvl="2"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Worm: A program that</a:t>
            </a:r>
          </a:p>
          <a:p>
            <a:pPr lvl="1" eaLnBrk="1" hangingPunct="1"/>
            <a:r>
              <a:rPr lang="en-US" dirty="0"/>
              <a:t>Can run by itself</a:t>
            </a:r>
          </a:p>
          <a:p>
            <a:pPr lvl="1" eaLnBrk="1" hangingPunct="1"/>
            <a:r>
              <a:rPr lang="en-US" dirty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Virus: Code that</a:t>
            </a:r>
          </a:p>
          <a:p>
            <a:pPr lvl="1" eaLnBrk="1" hangingPunct="1"/>
            <a:r>
              <a:rPr lang="en-US" dirty="0"/>
              <a:t>Adds itself to other programs</a:t>
            </a:r>
          </a:p>
          <a:p>
            <a:pPr lvl="1" eaLnBrk="1" hangingPunct="1"/>
            <a:r>
              <a:rPr lang="en-US" dirty="0"/>
              <a:t>Does not run independently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Both are (usually) designed to spread among computers and to wreak havoc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local	0x00007ffe4d3be87c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phuge1 	0x00007f7262a1e010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phuge3 	0x00007f7162a1d010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psmall4	0x000000008359d120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psmall2	0x000000008359d010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0x0000000080601060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0x0000000000601060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0x000000000040060c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0x0000000000400590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914400"/>
            <a:ext cx="14478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2667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3276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360780" y="2819401"/>
            <a:ext cx="1497220" cy="22859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355912" y="3066106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334000" y="3398065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6858000" y="15240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7581900" y="19050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858000" y="26654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6858000" y="9144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5347390" y="2514600"/>
            <a:ext cx="1510610" cy="228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944C0D-A168-874D-A15E-514B265A5B23}"/>
              </a:ext>
            </a:extLst>
          </p:cNvPr>
          <p:cNvSpPr txBox="1"/>
          <p:nvPr/>
        </p:nvSpPr>
        <p:spPr>
          <a:xfrm>
            <a:off x="685800" y="5257800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(Exact values can vary)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Runaway Stack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4190999"/>
            <a:ext cx="4632325" cy="2143125"/>
          </a:xfrm>
        </p:spPr>
        <p:txBody>
          <a:bodyPr/>
          <a:lstStyle/>
          <a:p>
            <a:r>
              <a:rPr lang="en-US" dirty="0"/>
              <a:t>Functions store local data on stack in stack frame</a:t>
            </a:r>
          </a:p>
          <a:p>
            <a:r>
              <a:rPr lang="en-US" dirty="0"/>
              <a:t>Recursive functions cause deep nesting of frames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1371600"/>
            <a:ext cx="57912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&lt;&lt;15];  /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4*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^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  128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KiB</a:t>
            </a:r>
            <a:endParaRPr lang="mr-IN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.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); 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 = (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 x-1;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== 0)</a:t>
            </a: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[0]]) - 1;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744418" y="1143000"/>
            <a:ext cx="14478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343400" y="9906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744418" y="17526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468318" y="21336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6744418" y="1143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 rot="10800000">
            <a:off x="8250956" y="17526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50981" y="21399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744418" y="28940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105400" y="4343400"/>
            <a:ext cx="3810000" cy="224420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nb-NO" sz="1400" i="1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nb-NO" sz="1400" i="1" dirty="0" err="1">
                <a:latin typeface="Courier New" charset="0"/>
                <a:ea typeface="Courier New" charset="0"/>
                <a:cs typeface="Courier New" charset="0"/>
              </a:rPr>
              <a:t>runaway</a:t>
            </a:r>
            <a:r>
              <a:rPr lang="nb-NO" sz="1400" i="1" dirty="0">
                <a:latin typeface="Courier New" charset="0"/>
                <a:ea typeface="Courier New" charset="0"/>
                <a:cs typeface="Courier New" charset="0"/>
              </a:rPr>
              <a:t> 67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67.  a at 0x7ffd18aba930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66.  a at 0x7ffd18a9a920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65.  a at 0x7ffd18a7a910                                                                x = 64.  a at 0x7ffd18a5a900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 . .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4.  a at 0x7ffd182da540                                                                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3.  a at 0x7ffd182ba530                                                                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2.  a at 0x7ffd1829a520                                                                 </a:t>
            </a:r>
          </a:p>
          <a:p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Segmentation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fault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core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dumped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46393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Stack smashing detected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Monaco" charset="0"/>
                <a:cs typeface="Calibri" panose="020F0502020204030204" pitchFamily="34" charset="0"/>
                <a:sym typeface="Courier New" charset="0"/>
              </a:rPr>
              <a:t>Segmentation fault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Lucida Grande" charset="0"/>
              <a:cs typeface="Calibri" panose="020F0502020204030204" pitchFamily="34" charset="0"/>
              <a:sym typeface="Arial Narrow" charset="0"/>
            </a:endParaRPr>
          </a:p>
          <a:p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29783</TotalTime>
  <Words>5430</Words>
  <Application>Microsoft Office PowerPoint</Application>
  <PresentationFormat>On-screen Show (4:3)</PresentationFormat>
  <Paragraphs>1312</Paragraphs>
  <Slides>56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Arial</vt:lpstr>
      <vt:lpstr>Arial Narrow</vt:lpstr>
      <vt:lpstr>Calibri</vt:lpstr>
      <vt:lpstr>Calibri Bold</vt:lpstr>
      <vt:lpstr>Calibri Bold Italic</vt:lpstr>
      <vt:lpstr>Courier New</vt:lpstr>
      <vt:lpstr>Courier New Bold</vt:lpstr>
      <vt:lpstr>Gill Sans MT</vt:lpstr>
      <vt:lpstr>Gill Sans MT Condensed</vt:lpstr>
      <vt:lpstr>Times New Roman</vt:lpstr>
      <vt:lpstr>Wingdings</vt:lpstr>
      <vt:lpstr>Wingdings 2</vt:lpstr>
      <vt:lpstr>template2007</vt:lpstr>
      <vt:lpstr>Worksheet</vt:lpstr>
      <vt:lpstr>PowerPoint Presentation</vt:lpstr>
      <vt:lpstr>Machine-Level Programming V: Advanced Topics  15-213/18-213/14-513/15-513/18-613: Introduction to Computer Systems 9th Lecture, September 29, 2020</vt:lpstr>
      <vt:lpstr>Today</vt:lpstr>
      <vt:lpstr>x86-64 Linux Memory Layout</vt:lpstr>
      <vt:lpstr>Memory Allocation Example</vt:lpstr>
      <vt:lpstr>x86-64 Example Addresses</vt:lpstr>
      <vt:lpstr>Runaway Stack Example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 Example</vt:lpstr>
      <vt:lpstr>Buffer Overflow Stack Example</vt:lpstr>
      <vt:lpstr>Buffer Overflow Stack Example #1</vt:lpstr>
      <vt:lpstr>Buffer Overflow Stack Example #2</vt:lpstr>
      <vt:lpstr>Stack Smashing Attacks</vt:lpstr>
      <vt:lpstr>Crafting Smashing String</vt:lpstr>
      <vt:lpstr>Smashing String Effect</vt:lpstr>
      <vt:lpstr>Performing Stack Smash</vt:lpstr>
      <vt:lpstr>Code Injection Attacks</vt:lpstr>
      <vt:lpstr>How Does The Attack Code Execute?</vt:lpstr>
      <vt:lpstr>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Quiz Time!</vt:lpstr>
      <vt:lpstr>Return-Oriented Programming Attacks</vt:lpstr>
      <vt:lpstr>Gadget Example #1</vt:lpstr>
      <vt:lpstr>Gadget Example #2</vt:lpstr>
      <vt:lpstr>ROP Execution</vt:lpstr>
      <vt:lpstr>Crafting an ROP Attack String</vt:lpstr>
      <vt:lpstr>What Happens when echo returns?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Summary of Compound Types in C</vt:lpstr>
      <vt:lpstr>Summary</vt:lpstr>
      <vt:lpstr>Exploits Based on Buffer Overflows</vt:lpstr>
      <vt:lpstr>Example: the original Internet worm (1988)</vt:lpstr>
      <vt:lpstr>Example 2: IM War</vt:lpstr>
      <vt:lpstr>IM War (cont.)</vt:lpstr>
      <vt:lpstr>PowerPoint Presentation</vt:lpstr>
      <vt:lpstr>Aside: Worms and Viruses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517</cp:revision>
  <cp:lastPrinted>2014-09-23T07:19:34Z</cp:lastPrinted>
  <dcterms:created xsi:type="dcterms:W3CDTF">2012-10-15T22:47:51Z</dcterms:created>
  <dcterms:modified xsi:type="dcterms:W3CDTF">2020-09-29T00:02:15Z</dcterms:modified>
</cp:coreProperties>
</file>