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434" r:id="rId2"/>
    <p:sldId id="542" r:id="rId3"/>
    <p:sldId id="1437" r:id="rId4"/>
    <p:sldId id="1438" r:id="rId5"/>
    <p:sldId id="1411" r:id="rId6"/>
    <p:sldId id="1432" r:id="rId7"/>
    <p:sldId id="1262" r:id="rId8"/>
    <p:sldId id="1286" r:id="rId9"/>
    <p:sldId id="1285" r:id="rId10"/>
    <p:sldId id="1264" r:id="rId11"/>
    <p:sldId id="1412" r:id="rId12"/>
    <p:sldId id="1265" r:id="rId13"/>
    <p:sldId id="1266" r:id="rId14"/>
    <p:sldId id="1268" r:id="rId15"/>
    <p:sldId id="1289" r:id="rId16"/>
    <p:sldId id="1290" r:id="rId17"/>
    <p:sldId id="1212" r:id="rId18"/>
    <p:sldId id="1291" r:id="rId19"/>
    <p:sldId id="1292" r:id="rId20"/>
    <p:sldId id="1293" r:id="rId21"/>
    <p:sldId id="1294" r:id="rId22"/>
    <p:sldId id="1435" r:id="rId23"/>
    <p:sldId id="1430" r:id="rId24"/>
    <p:sldId id="1273" r:id="rId25"/>
    <p:sldId id="1414" r:id="rId26"/>
    <p:sldId id="1274" r:id="rId27"/>
    <p:sldId id="1295" r:id="rId28"/>
    <p:sldId id="1277" r:id="rId29"/>
    <p:sldId id="1415" r:id="rId30"/>
    <p:sldId id="1278" r:id="rId31"/>
    <p:sldId id="1436" r:id="rId32"/>
    <p:sldId id="1416" r:id="rId33"/>
    <p:sldId id="1427" r:id="rId34"/>
    <p:sldId id="1428" r:id="rId35"/>
    <p:sldId id="1417" r:id="rId36"/>
    <p:sldId id="1418" r:id="rId37"/>
    <p:sldId id="1419" r:id="rId38"/>
    <p:sldId id="1420" r:id="rId39"/>
    <p:sldId id="1421" r:id="rId40"/>
    <p:sldId id="1433" r:id="rId41"/>
    <p:sldId id="1431" r:id="rId42"/>
    <p:sldId id="1422" r:id="rId43"/>
    <p:sldId id="1423" r:id="rId44"/>
    <p:sldId id="1424" r:id="rId45"/>
    <p:sldId id="1425" r:id="rId46"/>
    <p:sldId id="1429" r:id="rId47"/>
    <p:sldId id="1426" r:id="rId48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7D3AC-40C9-488B-B076-99B07AD5E532}" v="4" dt="2020-10-27T02:52:21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02" autoAdjust="0"/>
    <p:restoredTop sz="94649" autoAdjust="0"/>
  </p:normalViewPr>
  <p:slideViewPr>
    <p:cSldViewPr snapToObjects="1">
      <p:cViewPr varScale="1">
        <p:scale>
          <a:sx n="81" d="100"/>
          <a:sy n="81" d="100"/>
        </p:scale>
        <p:origin x="636" y="78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6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FC48501-E47C-44F6-A365-7851BD642F42}"/>
    <pc:docChg chg="custSel modSld">
      <pc:chgData name="Phil Gibbons" userId="f619c6e5d38ed7a7" providerId="LiveId" clId="{AFC48501-E47C-44F6-A365-7851BD642F42}" dt="2018-10-23T05:25:00.592" v="0" actId="478"/>
      <pc:docMkLst>
        <pc:docMk/>
      </pc:docMkLst>
      <pc:sldChg chg="delSp">
        <pc:chgData name="Phil Gibbons" userId="f619c6e5d38ed7a7" providerId="LiveId" clId="{AFC48501-E47C-44F6-A365-7851BD642F42}" dt="2018-10-23T05:25:00.592" v="0" actId="478"/>
        <pc:sldMkLst>
          <pc:docMk/>
          <pc:sldMk cId="95829684" sldId="1434"/>
        </pc:sldMkLst>
        <pc:spChg chg="del">
          <ac:chgData name="Phil Gibbons" userId="f619c6e5d38ed7a7" providerId="LiveId" clId="{AFC48501-E47C-44F6-A365-7851BD642F42}" dt="2018-10-23T05:25:00.592" v="0" actId="478"/>
          <ac:spMkLst>
            <pc:docMk/>
            <pc:sldMk cId="95829684" sldId="1434"/>
            <ac:spMk id="2" creationId="{00000000-0000-0000-0000-000000000000}"/>
          </ac:spMkLst>
        </pc:spChg>
      </pc:sldChg>
    </pc:docChg>
  </pc:docChgLst>
  <pc:docChgLst>
    <pc:chgData name="Phil Gibbons" userId="f619c6e5d38ed7a7" providerId="LiveId" clId="{4C87D3AC-40C9-488B-B076-99B07AD5E532}"/>
    <pc:docChg chg="undo custSel addSld delSld modSld">
      <pc:chgData name="Phil Gibbons" userId="f619c6e5d38ed7a7" providerId="LiveId" clId="{4C87D3AC-40C9-488B-B076-99B07AD5E532}" dt="2020-10-27T02:52:25.903" v="202" actId="47"/>
      <pc:docMkLst>
        <pc:docMk/>
      </pc:docMkLst>
      <pc:sldChg chg="modSp mod">
        <pc:chgData name="Phil Gibbons" userId="f619c6e5d38ed7a7" providerId="LiveId" clId="{4C87D3AC-40C9-488B-B076-99B07AD5E532}" dt="2020-10-27T02:17:53.412" v="15" actId="20577"/>
        <pc:sldMkLst>
          <pc:docMk/>
          <pc:sldMk cId="0" sldId="542"/>
        </pc:sldMkLst>
        <pc:spChg chg="mod">
          <ac:chgData name="Phil Gibbons" userId="f619c6e5d38ed7a7" providerId="LiveId" clId="{4C87D3AC-40C9-488B-B076-99B07AD5E532}" dt="2020-10-27T02:17:53.412" v="15" actId="20577"/>
          <ac:spMkLst>
            <pc:docMk/>
            <pc:sldMk cId="0" sldId="542"/>
            <ac:spMk id="9218" creationId="{00000000-0000-0000-0000-000000000000}"/>
          </ac:spMkLst>
        </pc:spChg>
      </pc:sldChg>
      <pc:sldChg chg="del">
        <pc:chgData name="Phil Gibbons" userId="f619c6e5d38ed7a7" providerId="LiveId" clId="{4C87D3AC-40C9-488B-B076-99B07AD5E532}" dt="2020-10-27T02:52:25.903" v="202" actId="47"/>
        <pc:sldMkLst>
          <pc:docMk/>
          <pc:sldMk cId="3801048546" sldId="1249"/>
        </pc:sldMkLst>
      </pc:sldChg>
      <pc:sldChg chg="modAnim">
        <pc:chgData name="Phil Gibbons" userId="f619c6e5d38ed7a7" providerId="LiveId" clId="{4C87D3AC-40C9-488B-B076-99B07AD5E532}" dt="2020-10-27T02:48:41.281" v="193"/>
        <pc:sldMkLst>
          <pc:docMk/>
          <pc:sldMk cId="0" sldId="1273"/>
        </pc:sldMkLst>
      </pc:sldChg>
      <pc:sldChg chg="addSp delSp modSp mod">
        <pc:chgData name="Phil Gibbons" userId="f619c6e5d38ed7a7" providerId="LiveId" clId="{4C87D3AC-40C9-488B-B076-99B07AD5E532}" dt="2020-10-27T02:50:20.361" v="200" actId="478"/>
        <pc:sldMkLst>
          <pc:docMk/>
          <pc:sldMk cId="0" sldId="1274"/>
        </pc:sldMkLst>
        <pc:spChg chg="add del mod">
          <ac:chgData name="Phil Gibbons" userId="f619c6e5d38ed7a7" providerId="LiveId" clId="{4C87D3AC-40C9-488B-B076-99B07AD5E532}" dt="2020-10-27T02:50:20.361" v="200" actId="478"/>
          <ac:spMkLst>
            <pc:docMk/>
            <pc:sldMk cId="0" sldId="1274"/>
            <ac:spMk id="3" creationId="{78D55537-D33A-4E9D-B57F-236325EDD745}"/>
          </ac:spMkLst>
        </pc:spChg>
        <pc:spChg chg="add mod">
          <ac:chgData name="Phil Gibbons" userId="f619c6e5d38ed7a7" providerId="LiveId" clId="{4C87D3AC-40C9-488B-B076-99B07AD5E532}" dt="2020-10-27T02:50:06.518" v="199"/>
          <ac:spMkLst>
            <pc:docMk/>
            <pc:sldMk cId="0" sldId="1274"/>
            <ac:spMk id="43" creationId="{D9AA1D00-9B61-45C0-AB49-CED09851DF9D}"/>
          </ac:spMkLst>
        </pc:spChg>
        <pc:spChg chg="del">
          <ac:chgData name="Phil Gibbons" userId="f619c6e5d38ed7a7" providerId="LiveId" clId="{4C87D3AC-40C9-488B-B076-99B07AD5E532}" dt="2020-10-27T02:49:28.996" v="194" actId="478"/>
          <ac:spMkLst>
            <pc:docMk/>
            <pc:sldMk cId="0" sldId="1274"/>
            <ac:spMk id="21505" creationId="{00000000-0000-0000-0000-000000000000}"/>
          </ac:spMkLst>
        </pc:spChg>
      </pc:sldChg>
      <pc:sldChg chg="addSp delSp modSp mod">
        <pc:chgData name="Phil Gibbons" userId="f619c6e5d38ed7a7" providerId="LiveId" clId="{4C87D3AC-40C9-488B-B076-99B07AD5E532}" dt="2020-10-27T02:49:58.063" v="198" actId="21"/>
        <pc:sldMkLst>
          <pc:docMk/>
          <pc:sldMk cId="0" sldId="1295"/>
        </pc:sldMkLst>
        <pc:spChg chg="add del mod">
          <ac:chgData name="Phil Gibbons" userId="f619c6e5d38ed7a7" providerId="LiveId" clId="{4C87D3AC-40C9-488B-B076-99B07AD5E532}" dt="2020-10-27T02:49:58.063" v="198" actId="21"/>
          <ac:spMkLst>
            <pc:docMk/>
            <pc:sldMk cId="0" sldId="1295"/>
            <ac:spMk id="3" creationId="{FA7D500D-0315-46B5-8EEF-FC5A6B7206AF}"/>
          </ac:spMkLst>
        </pc:spChg>
        <pc:spChg chg="add del mod">
          <ac:chgData name="Phil Gibbons" userId="f619c6e5d38ed7a7" providerId="LiveId" clId="{4C87D3AC-40C9-488B-B076-99B07AD5E532}" dt="2020-10-27T02:49:58.063" v="198" actId="21"/>
          <ac:spMkLst>
            <pc:docMk/>
            <pc:sldMk cId="0" sldId="1295"/>
            <ac:spMk id="21505" creationId="{00000000-0000-0000-0000-000000000000}"/>
          </ac:spMkLst>
        </pc:spChg>
      </pc:sldChg>
      <pc:sldChg chg="modSp mod">
        <pc:chgData name="Phil Gibbons" userId="f619c6e5d38ed7a7" providerId="LiveId" clId="{4C87D3AC-40C9-488B-B076-99B07AD5E532}" dt="2020-10-27T02:40:21.440" v="191" actId="14100"/>
        <pc:sldMkLst>
          <pc:docMk/>
          <pc:sldMk cId="2367767536" sldId="1432"/>
        </pc:sldMkLst>
        <pc:spChg chg="mod">
          <ac:chgData name="Phil Gibbons" userId="f619c6e5d38ed7a7" providerId="LiveId" clId="{4C87D3AC-40C9-488B-B076-99B07AD5E532}" dt="2020-10-27T02:40:21.440" v="191" actId="14100"/>
          <ac:spMkLst>
            <pc:docMk/>
            <pc:sldMk cId="2367767536" sldId="1432"/>
            <ac:spMk id="3" creationId="{00000000-0000-0000-0000-000000000000}"/>
          </ac:spMkLst>
        </pc:spChg>
      </pc:sldChg>
      <pc:sldChg chg="add">
        <pc:chgData name="Phil Gibbons" userId="f619c6e5d38ed7a7" providerId="LiveId" clId="{4C87D3AC-40C9-488B-B076-99B07AD5E532}" dt="2020-10-27T02:52:21.724" v="201"/>
        <pc:sldMkLst>
          <pc:docMk/>
          <pc:sldMk cId="2548095738" sldId="1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-96" charset="-128"/>
                <a:cs typeface="Courier New" panose="02070309020205020404" pitchFamily="49" charset="0"/>
              </a:rPr>
              <a:pPr/>
              <a:t>‹#›</a:t>
            </a:fld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C6ECDE-4071-3843-A9B3-38BFF6BA19AA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33D98-B938-A946-B284-59E5D1E72D36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Linux “huge pages” are 2 MB (default) to 1 GB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CF6A43-CE96-42B8-9EAD-99B2A750EB9A}"/>
              </a:ext>
            </a:extLst>
          </p:cNvPr>
          <p:cNvSpPr/>
          <p:nvPr/>
        </p:nvSpPr>
        <p:spPr bwMode="auto">
          <a:xfrm>
            <a:off x="2951084" y="3773369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801DB-4638-465A-BFF9-63B468A9B6A3}"/>
              </a:ext>
            </a:extLst>
          </p:cNvPr>
          <p:cNvSpPr/>
          <p:nvPr/>
        </p:nvSpPr>
        <p:spPr bwMode="auto">
          <a:xfrm>
            <a:off x="6621462" y="5390831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Triggering a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pPr lvl="1"/>
            <a:endParaRPr lang="en-US" sz="1600" b="0" dirty="0"/>
          </a:p>
          <a:p>
            <a:pPr lvl="2"/>
            <a:endParaRPr lang="en-US" sz="1600" b="0" dirty="0"/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r>
              <a:rPr lang="en-US" sz="2000" b="0" dirty="0"/>
              <a:t>MMU triggers page fault exception</a:t>
            </a:r>
          </a:p>
          <a:p>
            <a:pPr lvl="1"/>
            <a:r>
              <a:rPr lang="en-US" sz="1600" dirty="0"/>
              <a:t>(More details in later lecture)</a:t>
            </a:r>
          </a:p>
          <a:p>
            <a:pPr lvl="1"/>
            <a:r>
              <a:rPr lang="en-US" sz="1600" b="0" dirty="0"/>
              <a:t>Raise privilege level to supervisor mode</a:t>
            </a:r>
          </a:p>
          <a:p>
            <a:pPr lvl="1"/>
            <a:r>
              <a:rPr lang="en-US" sz="1600" dirty="0"/>
              <a:t>Causes procedure call to software page fault handler</a:t>
            </a:r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400800" y="2318227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780289" y="1789058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80483b7:	c7 05 10 9d 04 08 0d 	</a:t>
            </a:r>
            <a:r>
              <a:rPr lang="en-US" sz="1600" dirty="0" err="1">
                <a:latin typeface="Courier New" pitchFamily="49" charset="0"/>
              </a:rPr>
              <a:t>movl</a:t>
            </a:r>
            <a:r>
              <a:rPr lang="en-US" sz="1600" dirty="0">
                <a:latin typeface="Courier New" pitchFamily="49" charset="0"/>
              </a:rPr>
              <a:t>   $0xd,0x8049d10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215D1B-18E0-DC44-8F0A-4FC9D0B18F81}"/>
              </a:ext>
            </a:extLst>
          </p:cNvPr>
          <p:cNvGrpSpPr/>
          <p:nvPr/>
        </p:nvGrpSpPr>
        <p:grpSpPr>
          <a:xfrm>
            <a:off x="1066800" y="4191000"/>
            <a:ext cx="5715000" cy="2286000"/>
            <a:chOff x="762000" y="3581400"/>
            <a:chExt cx="5715000" cy="22860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62000" y="3581400"/>
              <a:ext cx="5715000" cy="2286000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38200" y="3633951"/>
              <a:ext cx="1511126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581400" y="3633951"/>
              <a:ext cx="1746317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652588" y="4156238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658938" y="4761076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471988" y="4767426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124964" y="4395951"/>
              <a:ext cx="2213116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Exception: page fault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502150" y="4740166"/>
              <a:ext cx="1974850" cy="6437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Execute page fault handler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098332" y="4595649"/>
              <a:ext cx="544573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movl</a:t>
              </a:r>
              <a:endParaRPr lang="en-US" sz="1400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809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101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17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27,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Completing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410200" cy="1783394"/>
          </a:xfrm>
        </p:spPr>
        <p:txBody>
          <a:bodyPr/>
          <a:lstStyle/>
          <a:p>
            <a:r>
              <a:rPr lang="en-US" sz="2000" b="0" dirty="0"/>
              <a:t>Page fault handler executes return from interrupt (</a:t>
            </a:r>
            <a:r>
              <a:rPr lang="en-US" sz="2000" dirty="0" err="1">
                <a:latin typeface="Courier" pitchFamily="2" charset="0"/>
              </a:rPr>
              <a:t>iret</a:t>
            </a:r>
            <a:r>
              <a:rPr lang="en-US" sz="2000" b="0" dirty="0"/>
              <a:t>) instruction</a:t>
            </a:r>
          </a:p>
          <a:p>
            <a:pPr lvl="1"/>
            <a:r>
              <a:rPr lang="en-US" sz="1600" dirty="0"/>
              <a:t>Like </a:t>
            </a:r>
            <a:r>
              <a:rPr lang="en-US" sz="1600" b="1" dirty="0">
                <a:latin typeface="Courier" pitchFamily="2" charset="0"/>
              </a:rPr>
              <a:t>ret</a:t>
            </a:r>
            <a:r>
              <a:rPr lang="en-US" sz="1600" dirty="0"/>
              <a:t> instruction, but also restores privilege level</a:t>
            </a:r>
          </a:p>
          <a:p>
            <a:pPr lvl="1"/>
            <a:r>
              <a:rPr lang="en-US" sz="1600" b="0" dirty="0"/>
              <a:t>Return to instruction that caused fault</a:t>
            </a:r>
          </a:p>
          <a:p>
            <a:pPr lvl="1"/>
            <a:r>
              <a:rPr lang="en-US" sz="1600" dirty="0"/>
              <a:t>But, this time there is no page fault</a:t>
            </a:r>
            <a:endParaRPr lang="en-US" sz="1600" b="0" dirty="0"/>
          </a:p>
          <a:p>
            <a:pPr lvl="1"/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30166" y="2995776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5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(after cold misses)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multiple processes run at the same time, thrashing occurs if</a:t>
            </a:r>
            <a:br>
              <a:rPr lang="en-GB" dirty="0"/>
            </a:br>
            <a:r>
              <a:rPr lang="en-GB" dirty="0"/>
              <a:t>their total working set size &gt; main memory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D9AA1D00-9B61-45C0-AB49-CED09851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1" y="533400"/>
            <a:ext cx="86106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/>
              <a:t>VM as a Tool for Memory Management</a:t>
            </a:r>
            <a:endParaRPr lang="en-GB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834-A908-4DBA-82A6-B8733354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5F0F-2B5D-465E-AD6E-5A0059B5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40% of Students Responded to the Survey</a:t>
            </a:r>
          </a:p>
          <a:p>
            <a:pPr lvl="1"/>
            <a:r>
              <a:rPr lang="en-US" dirty="0"/>
              <a:t>Thank you!</a:t>
            </a:r>
          </a:p>
          <a:p>
            <a:pPr lvl="1"/>
            <a:endParaRPr lang="en-US" dirty="0"/>
          </a:p>
          <a:p>
            <a:r>
              <a:rPr lang="en-US" dirty="0"/>
              <a:t>Over 35% felt the labs were the strongest feature</a:t>
            </a:r>
          </a:p>
          <a:p>
            <a:pPr lvl="1"/>
            <a:r>
              <a:rPr lang="en-US" dirty="0"/>
              <a:t>Another 25% think the lectures contribute</a:t>
            </a:r>
          </a:p>
          <a:p>
            <a:pPr lvl="1"/>
            <a:r>
              <a:rPr lang="en-US" dirty="0"/>
              <a:t>And 10% feel they learn significantly from the written assignments</a:t>
            </a:r>
          </a:p>
          <a:p>
            <a:pPr lvl="1"/>
            <a:endParaRPr lang="en-US" dirty="0"/>
          </a:p>
          <a:p>
            <a:r>
              <a:rPr lang="en-US" dirty="0"/>
              <a:t>Around 20% of students note the pace is too fast</a:t>
            </a:r>
          </a:p>
          <a:p>
            <a:pPr lvl="1"/>
            <a:r>
              <a:rPr lang="en-US" dirty="0"/>
              <a:t>Therefore, many feel that recorded lectures support their learning</a:t>
            </a:r>
          </a:p>
          <a:p>
            <a:endParaRPr lang="en-US" dirty="0"/>
          </a:p>
          <a:p>
            <a:r>
              <a:rPr lang="en-US" dirty="0"/>
              <a:t>Chat is a great avenue for asking questions</a:t>
            </a:r>
          </a:p>
          <a:p>
            <a:pPr lvl="1"/>
            <a:r>
              <a:rPr lang="en-US" dirty="0"/>
              <a:t>Can also be distracting</a:t>
            </a:r>
          </a:p>
        </p:txBody>
      </p:sp>
    </p:spTree>
    <p:extLst>
      <p:ext uri="{BB962C8B-B14F-4D97-AF65-F5344CB8AC3E}">
        <p14:creationId xmlns:p14="http://schemas.microsoft.com/office/powerpoint/2010/main" val="2003717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A605-9119-4E68-913D-788743B2D274}"/>
              </a:ext>
            </a:extLst>
          </p:cNvPr>
          <p:cNvSpPr txBox="1"/>
          <p:nvPr/>
        </p:nvSpPr>
        <p:spPr>
          <a:xfrm>
            <a:off x="5714999" y="6520934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SUP: requires kernel mode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>
                <a:hlinkClick r:id="rId3"/>
              </a:rPr>
              <a:t>https://canvas.cmu.edu/courses/17808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5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2324-B53B-49E0-9FC2-9A80990E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Survey Summary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DB9B-2412-45E3-9FA1-FFD6B1B5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students feel welcomed and included</a:t>
            </a:r>
          </a:p>
          <a:p>
            <a:pPr lvl="1"/>
            <a:r>
              <a:rPr lang="en-US" dirty="0"/>
              <a:t>Teaching Assistants and professors who care</a:t>
            </a:r>
          </a:p>
          <a:p>
            <a:pPr lvl="1"/>
            <a:endParaRPr lang="en-US" dirty="0"/>
          </a:p>
          <a:p>
            <a:r>
              <a:rPr lang="en-US" dirty="0"/>
              <a:t>TA OH are an important part of learning</a:t>
            </a:r>
          </a:p>
          <a:p>
            <a:pPr lvl="1"/>
            <a:r>
              <a:rPr lang="en-US" dirty="0"/>
              <a:t>Keeping to 10 minutes and understanding expectations</a:t>
            </a:r>
          </a:p>
          <a:p>
            <a:pPr lvl="1"/>
            <a:r>
              <a:rPr lang="en-US" dirty="0"/>
              <a:t>Expect a separate Piazza post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instructors are happy to discuss the feedback further in their office hours</a:t>
            </a:r>
          </a:p>
          <a:p>
            <a:pPr lvl="1"/>
            <a:r>
              <a:rPr lang="en-US" dirty="0"/>
              <a:t>Many other valuable points </a:t>
            </a:r>
            <a:r>
              <a:rPr lang="en-US"/>
              <a:t>and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3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 = 2</a:t>
            </a:r>
            <a:r>
              <a:rPr lang="en-US" sz="1800" baseline="30000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sets</a:t>
            </a:r>
            <a:endParaRPr lang="en-US" sz="1800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cache/memory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82438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cache/memory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64 bit addresses, 8KB pages, 8-byte PTEs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+mn-lt"/>
              </a:rPr>
            </a:br>
            <a:r>
              <a:rPr lang="en-US" sz="1600" dirty="0">
                <a:solidFill>
                  <a:srgbClr val="000000"/>
                </a:solidFill>
                <a:latin typeface="+mn-lt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Implemented via combination of hardware &amp; software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MMU, TLB, exception handling mechanisms part of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handlers, TLB management performed in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Address spaces					</a:t>
            </a:r>
            <a:r>
              <a:rPr lang="en-US" dirty="0">
                <a:solidFill>
                  <a:schemeClr val="bg2"/>
                </a:solidFill>
              </a:rPr>
              <a:t>CSAPP 9.1-9.2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				CSAPP 9.3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		CSAPP 9.4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		CSAPP 9.5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				CSAPP 9.6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19968</TotalTime>
  <Words>3420</Words>
  <Application>Microsoft Office PowerPoint</Application>
  <PresentationFormat>On-screen Show (4:3)</PresentationFormat>
  <Paragraphs>1036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Virtual Memory: Concepts  15-213/18-213/14-513/15-513/18-613:  Introduction to Computer Systems  17th Lecture, October 27, 2020</vt:lpstr>
      <vt:lpstr>Informal Survey Summary</vt:lpstr>
      <vt:lpstr>Informal Survey Summary (cont)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Triggering a Page Fault</vt:lpstr>
      <vt:lpstr>Handling Page Fault</vt:lpstr>
      <vt:lpstr>Handling Page Fault</vt:lpstr>
      <vt:lpstr>Handling Page Fault</vt:lpstr>
      <vt:lpstr>Handling Page Fault</vt:lpstr>
      <vt:lpstr>Completing page fault</vt:lpstr>
      <vt:lpstr>Allocating Pages</vt:lpstr>
      <vt:lpstr>Locality to the Rescue Again!</vt:lpstr>
      <vt:lpstr>Today  </vt:lpstr>
      <vt:lpstr>PowerPoint Presentation</vt:lpstr>
      <vt:lpstr>VM as a Tool for Memory Management</vt:lpstr>
      <vt:lpstr>Simplifying Linking and Loading</vt:lpstr>
      <vt:lpstr>Today  </vt:lpstr>
      <vt:lpstr>VM as a Tool for Memory Protection</vt:lpstr>
      <vt:lpstr>Quiz Time!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Brian Railing</cp:lastModifiedBy>
  <cp:revision>603</cp:revision>
  <cp:lastPrinted>2019-10-21T18:08:37Z</cp:lastPrinted>
  <dcterms:created xsi:type="dcterms:W3CDTF">2011-01-05T23:17:11Z</dcterms:created>
  <dcterms:modified xsi:type="dcterms:W3CDTF">2020-10-27T13:40:18Z</dcterms:modified>
</cp:coreProperties>
</file>