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475" r:id="rId2"/>
    <p:sldId id="542" r:id="rId3"/>
    <p:sldId id="730" r:id="rId4"/>
    <p:sldId id="1460" r:id="rId5"/>
    <p:sldId id="1471" r:id="rId6"/>
    <p:sldId id="1462" r:id="rId7"/>
    <p:sldId id="1463" r:id="rId8"/>
    <p:sldId id="1450" r:id="rId9"/>
    <p:sldId id="1437" r:id="rId10"/>
    <p:sldId id="1438" r:id="rId11"/>
    <p:sldId id="1440" r:id="rId12"/>
    <p:sldId id="1439" r:id="rId13"/>
    <p:sldId id="1441" r:id="rId14"/>
    <p:sldId id="1467" r:id="rId15"/>
    <p:sldId id="1477" r:id="rId16"/>
    <p:sldId id="1444" r:id="rId17"/>
    <p:sldId id="1478" r:id="rId18"/>
    <p:sldId id="1470" r:id="rId19"/>
    <p:sldId id="1249" r:id="rId20"/>
    <p:sldId id="1448" r:id="rId21"/>
    <p:sldId id="1400" r:id="rId22"/>
    <p:sldId id="1401" r:id="rId23"/>
    <p:sldId id="1452" r:id="rId24"/>
    <p:sldId id="1453" r:id="rId25"/>
    <p:sldId id="1404" r:id="rId26"/>
    <p:sldId id="1396" r:id="rId27"/>
    <p:sldId id="1405" r:id="rId28"/>
    <p:sldId id="1406" r:id="rId29"/>
    <p:sldId id="1407" r:id="rId30"/>
    <p:sldId id="1449" r:id="rId31"/>
    <p:sldId id="1426" r:id="rId32"/>
    <p:sldId id="1459" r:id="rId33"/>
    <p:sldId id="1434" r:id="rId34"/>
    <p:sldId id="1435" r:id="rId35"/>
    <p:sldId id="1445" r:id="rId36"/>
    <p:sldId id="1446" r:id="rId37"/>
    <p:sldId id="1472" r:id="rId38"/>
    <p:sldId id="1428" r:id="rId39"/>
    <p:sldId id="1427" r:id="rId40"/>
    <p:sldId id="1473" r:id="rId41"/>
    <p:sldId id="1479" r:id="rId42"/>
    <p:sldId id="1482" r:id="rId43"/>
    <p:sldId id="1483" r:id="rId44"/>
    <p:sldId id="1484" r:id="rId45"/>
    <p:sldId id="1485" r:id="rId46"/>
    <p:sldId id="1474" r:id="rId47"/>
    <p:sldId id="1480" r:id="rId48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DEDFF5"/>
    <a:srgbClr val="D5F1CF"/>
    <a:srgbClr val="EBEBEB"/>
    <a:srgbClr val="F6D2D2"/>
    <a:srgbClr val="F5F5F5"/>
    <a:srgbClr val="FFFFFF"/>
    <a:srgbClr val="DBF2DA"/>
    <a:srgbClr val="990000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6192F-40F8-4D40-A4EE-4367A42AFC94}" v="11" dt="2020-10-29T03:16:32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91618" autoAdjust="0"/>
  </p:normalViewPr>
  <p:slideViewPr>
    <p:cSldViewPr snapToObjects="1">
      <p:cViewPr varScale="1">
        <p:scale>
          <a:sx n="85" d="100"/>
          <a:sy n="85" d="100"/>
        </p:scale>
        <p:origin x="807" y="48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6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AE6192F-40F8-4D40-A4EE-4367A42AFC94}"/>
    <pc:docChg chg="undo redo custSel addSld delSld modSld sldOrd">
      <pc:chgData name="Phil Gibbons" userId="f619c6e5d38ed7a7" providerId="LiveId" clId="{CAE6192F-40F8-4D40-A4EE-4367A42AFC94}" dt="2020-10-29T03:16:32.892" v="920" actId="20577"/>
      <pc:docMkLst>
        <pc:docMk/>
      </pc:docMkLst>
      <pc:sldChg chg="addSp modSp add mod modAnim">
        <pc:chgData name="Phil Gibbons" userId="f619c6e5d38ed7a7" providerId="LiveId" clId="{CAE6192F-40F8-4D40-A4EE-4367A42AFC94}" dt="2020-10-29T03:16:32.892" v="920" actId="20577"/>
        <pc:sldMkLst>
          <pc:docMk/>
          <pc:sldMk cId="1931010306" sldId="730"/>
        </pc:sldMkLst>
        <pc:spChg chg="mod">
          <ac:chgData name="Phil Gibbons" userId="f619c6e5d38ed7a7" providerId="LiveId" clId="{CAE6192F-40F8-4D40-A4EE-4367A42AFC94}" dt="2020-10-29T03:16:32.892" v="920" actId="20577"/>
          <ac:spMkLst>
            <pc:docMk/>
            <pc:sldMk cId="1931010306" sldId="730"/>
            <ac:spMk id="3" creationId="{00000000-0000-0000-0000-000000000000}"/>
          </ac:spMkLst>
        </pc:spChg>
        <pc:picChg chg="add mod">
          <ac:chgData name="Phil Gibbons" userId="f619c6e5d38ed7a7" providerId="LiveId" clId="{CAE6192F-40F8-4D40-A4EE-4367A42AFC94}" dt="2020-10-29T03:15:49.129" v="914" actId="1076"/>
          <ac:picMkLst>
            <pc:docMk/>
            <pc:sldMk cId="1931010306" sldId="730"/>
            <ac:picMk id="5" creationId="{DA8835AE-9FC2-4BE6-9318-B94B45BB5E7E}"/>
          </ac:picMkLst>
        </pc:picChg>
      </pc:sldChg>
      <pc:sldChg chg="modNotesTx">
        <pc:chgData name="Phil Gibbons" userId="f619c6e5d38ed7a7" providerId="LiveId" clId="{CAE6192F-40F8-4D40-A4EE-4367A42AFC94}" dt="2020-10-29T02:27:39.288" v="452" actId="20577"/>
        <pc:sldMkLst>
          <pc:docMk/>
          <pc:sldMk cId="0" sldId="1428"/>
        </pc:sldMkLst>
      </pc:sldChg>
      <pc:sldChg chg="add del">
        <pc:chgData name="Phil Gibbons" userId="f619c6e5d38ed7a7" providerId="LiveId" clId="{CAE6192F-40F8-4D40-A4EE-4367A42AFC94}" dt="2020-10-29T01:54:35.431" v="54" actId="47"/>
        <pc:sldMkLst>
          <pc:docMk/>
          <pc:sldMk cId="2367767536" sldId="1432"/>
        </pc:sldMkLst>
      </pc:sldChg>
      <pc:sldChg chg="modSp mod">
        <pc:chgData name="Phil Gibbons" userId="f619c6e5d38ed7a7" providerId="LiveId" clId="{CAE6192F-40F8-4D40-A4EE-4367A42AFC94}" dt="2020-10-29T02:19:59" v="143" actId="20577"/>
        <pc:sldMkLst>
          <pc:docMk/>
          <pc:sldMk cId="0" sldId="1435"/>
        </pc:sldMkLst>
        <pc:spChg chg="mod">
          <ac:chgData name="Phil Gibbons" userId="f619c6e5d38ed7a7" providerId="LiveId" clId="{CAE6192F-40F8-4D40-A4EE-4367A42AFC94}" dt="2020-10-29T02:19:59" v="143" actId="20577"/>
          <ac:spMkLst>
            <pc:docMk/>
            <pc:sldMk cId="0" sldId="1435"/>
            <ac:spMk id="24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1:57:03.395" v="85" actId="207"/>
        <pc:sldMkLst>
          <pc:docMk/>
          <pc:sldMk cId="0" sldId="1437"/>
        </pc:sldMkLst>
        <pc:spChg chg="mod">
          <ac:chgData name="Phil Gibbons" userId="f619c6e5d38ed7a7" providerId="LiveId" clId="{CAE6192F-40F8-4D40-A4EE-4367A42AFC94}" dt="2020-10-29T01:57:03.395" v="85" actId="207"/>
          <ac:spMkLst>
            <pc:docMk/>
            <pc:sldMk cId="0" sldId="1437"/>
            <ac:spMk id="3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04:10.556" v="86" actId="207"/>
        <pc:sldMkLst>
          <pc:docMk/>
          <pc:sldMk cId="0" sldId="1441"/>
        </pc:sldMkLst>
        <pc:spChg chg="mod">
          <ac:chgData name="Phil Gibbons" userId="f619c6e5d38ed7a7" providerId="LiveId" clId="{CAE6192F-40F8-4D40-A4EE-4367A42AFC94}" dt="2020-10-29T02:04:10.556" v="86" actId="207"/>
          <ac:spMkLst>
            <pc:docMk/>
            <pc:sldMk cId="0" sldId="1441"/>
            <ac:spMk id="8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14:26.248" v="141" actId="113"/>
        <pc:sldMkLst>
          <pc:docMk/>
          <pc:sldMk cId="500087313" sldId="1453"/>
        </pc:sldMkLst>
        <pc:spChg chg="mod">
          <ac:chgData name="Phil Gibbons" userId="f619c6e5d38ed7a7" providerId="LiveId" clId="{CAE6192F-40F8-4D40-A4EE-4367A42AFC94}" dt="2020-10-29T02:14:26.248" v="141" actId="113"/>
          <ac:spMkLst>
            <pc:docMk/>
            <pc:sldMk cId="500087313" sldId="1453"/>
            <ac:spMk id="10253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1:51:32.211" v="35" actId="1076"/>
        <pc:sldMkLst>
          <pc:docMk/>
          <pc:sldMk cId="2042544060" sldId="1463"/>
        </pc:sldMkLst>
        <pc:spChg chg="mod">
          <ac:chgData name="Phil Gibbons" userId="f619c6e5d38ed7a7" providerId="LiveId" clId="{CAE6192F-40F8-4D40-A4EE-4367A42AFC94}" dt="2020-10-29T01:51:00.533" v="15" actId="6549"/>
          <ac:spMkLst>
            <pc:docMk/>
            <pc:sldMk cId="2042544060" sldId="1463"/>
            <ac:spMk id="2" creationId="{00000000-0000-0000-0000-000000000000}"/>
          </ac:spMkLst>
        </pc:spChg>
        <pc:spChg chg="mod">
          <ac:chgData name="Phil Gibbons" userId="f619c6e5d38ed7a7" providerId="LiveId" clId="{CAE6192F-40F8-4D40-A4EE-4367A42AFC94}" dt="2020-10-29T01:51:32.211" v="35" actId="1076"/>
          <ac:spMkLst>
            <pc:docMk/>
            <pc:sldMk cId="2042544060" sldId="1463"/>
            <ac:spMk id="105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21:26.393" v="144" actId="14100"/>
        <pc:sldMkLst>
          <pc:docMk/>
          <pc:sldMk cId="470278912" sldId="1472"/>
        </pc:sldMkLst>
        <pc:spChg chg="mod">
          <ac:chgData name="Phil Gibbons" userId="f619c6e5d38ed7a7" providerId="LiveId" clId="{CAE6192F-40F8-4D40-A4EE-4367A42AFC94}" dt="2020-10-29T02:21:26.393" v="144" actId="14100"/>
          <ac:spMkLst>
            <pc:docMk/>
            <pc:sldMk cId="470278912" sldId="1472"/>
            <ac:spMk id="3" creationId="{00000000-0000-0000-0000-000000000000}"/>
          </ac:spMkLst>
        </pc:spChg>
      </pc:sldChg>
      <pc:sldChg chg="mod ord modShow">
        <pc:chgData name="Phil Gibbons" userId="f619c6e5d38ed7a7" providerId="LiveId" clId="{CAE6192F-40F8-4D40-A4EE-4367A42AFC94}" dt="2020-10-29T02:33:08.544" v="456"/>
        <pc:sldMkLst>
          <pc:docMk/>
          <pc:sldMk cId="3776978128" sldId="14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Brandon: I find this slide confusing and unintuitive and not good as an exercise, so I am hiding </a:t>
            </a:r>
            <a:r>
              <a:rPr lang="en-US"/>
              <a:t>it for now.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Reference bit – used in LRU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PROT_READ = ok to read pages</a:t>
            </a:r>
          </a:p>
          <a:p>
            <a:r>
              <a:rPr lang="en-US" dirty="0"/>
              <a:t>PROT_WRITE = ok to read or write</a:t>
            </a:r>
          </a:p>
          <a:p>
            <a:r>
              <a:rPr lang="en-US" dirty="0"/>
              <a:t>PROT_EXEC = ok to execute</a:t>
            </a:r>
          </a:p>
          <a:p>
            <a:r>
              <a:rPr lang="en-US" dirty="0"/>
              <a:t>MAP_ANON = backing store is anonymous object &amp; pages are demand-zeroed</a:t>
            </a:r>
          </a:p>
          <a:p>
            <a:r>
              <a:rPr lang="en-US" dirty="0"/>
              <a:t>MAP_PRIVATE = copy-on-write object</a:t>
            </a:r>
          </a:p>
          <a:p>
            <a:r>
              <a:rPr lang="en-US" dirty="0"/>
              <a:t>MAP_SHARED = shared object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2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1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1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5" Type="http://schemas.openxmlformats.org/officeDocument/2006/relationships/hyperlink" Target="http://www.cs.cmu.edu/~213/oldexams/exam2b-s11-sol.txt" TargetMode="External"/><Relationship Id="rId4" Type="http://schemas.openxmlformats.org/officeDocument/2006/relationships/hyperlink" Target="http://www.cs.cmu.edu/~213/oldexams/exam2b-s11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B4644-FF0D-0646-B85A-D7336FC664D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5BCC-1C97-E243-85AD-B1A6393B915F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15286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cache line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07567" y="1613566"/>
            <a:ext cx="6343233" cy="1509048"/>
            <a:chOff x="1711325" y="1629578"/>
            <a:chExt cx="6343233" cy="1509048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101101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1010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01</a:t>
              </a:r>
              <a:r>
                <a:rPr lang="en-US" sz="1800" dirty="0">
                  <a:latin typeface="Calibri" pitchFamily="34" charset="0"/>
                </a:rPr>
                <a:t>] = P[0xB69]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>
              <a:cxnSpLocks/>
            </p:cNvCxnSpPr>
            <p:nvPr/>
          </p:nvCxnSpPr>
          <p:spPr bwMode="auto">
            <a:xfrm flipV="1">
              <a:off x="4627032" y="2216680"/>
              <a:ext cx="760941" cy="89098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>
              <a:cxnSpLocks/>
            </p:cNvCxnSpPr>
            <p:nvPr/>
          </p:nvCxnSpPr>
          <p:spPr bwMode="auto">
            <a:xfrm flipH="1" flipV="1">
              <a:off x="5880689" y="2205900"/>
              <a:ext cx="683211" cy="932726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167078" y="406056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115658" y="3556992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636838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628900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1727729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603904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1724025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600200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253068" y="3048026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599876" y="3048026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564469" y="3048026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252800" y="304800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891868" y="304802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856538" y="3048026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440736" y="1215452"/>
            <a:ext cx="7975189" cy="3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1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6372225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6363758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980641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D3BCD5E7-ACAE-4E61-BA73-B9087CB61528}"/>
              </a:ext>
            </a:extLst>
          </p:cNvPr>
          <p:cNvGrpSpPr/>
          <p:nvPr/>
        </p:nvGrpSpPr>
        <p:grpSpPr>
          <a:xfrm>
            <a:off x="665955" y="3554411"/>
            <a:ext cx="8154989" cy="1627189"/>
            <a:chOff x="2211252" y="149729"/>
            <a:chExt cx="8154989" cy="1627189"/>
          </a:xfrm>
        </p:grpSpPr>
        <p:sp>
          <p:nvSpPr>
            <p:cNvPr id="923" name="Rectangle 60">
              <a:extLst>
                <a:ext uri="{FF2B5EF4-FFF2-40B4-BE49-F238E27FC236}">
                  <a16:creationId xmlns:a16="http://schemas.microsoft.com/office/drawing/2014/main" id="{EA472761-D774-4750-9BC1-34086E02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4" name="Rectangle 61">
              <a:extLst>
                <a:ext uri="{FF2B5EF4-FFF2-40B4-BE49-F238E27FC236}">
                  <a16:creationId xmlns:a16="http://schemas.microsoft.com/office/drawing/2014/main" id="{E111E79D-3EDA-4DAD-B9E0-F0B8752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25" name="Rectangle 62">
              <a:extLst>
                <a:ext uri="{FF2B5EF4-FFF2-40B4-BE49-F238E27FC236}">
                  <a16:creationId xmlns:a16="http://schemas.microsoft.com/office/drawing/2014/main" id="{25E30877-543A-4F17-BED2-686010DF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26" name="Rectangle 63">
              <a:extLst>
                <a:ext uri="{FF2B5EF4-FFF2-40B4-BE49-F238E27FC236}">
                  <a16:creationId xmlns:a16="http://schemas.microsoft.com/office/drawing/2014/main" id="{60B3979C-A484-45AD-9227-7DC3AC7D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7" name="Rectangle 64">
              <a:extLst>
                <a:ext uri="{FF2B5EF4-FFF2-40B4-BE49-F238E27FC236}">
                  <a16:creationId xmlns:a16="http://schemas.microsoft.com/office/drawing/2014/main" id="{8AA1DD1E-E0E5-47DA-BB32-4848FB97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928" name="Rectangle 65">
              <a:extLst>
                <a:ext uri="{FF2B5EF4-FFF2-40B4-BE49-F238E27FC236}">
                  <a16:creationId xmlns:a16="http://schemas.microsoft.com/office/drawing/2014/main" id="{F9185848-003C-4E69-9F06-5F0B1F55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29" name="Rectangle 66">
              <a:extLst>
                <a:ext uri="{FF2B5EF4-FFF2-40B4-BE49-F238E27FC236}">
                  <a16:creationId xmlns:a16="http://schemas.microsoft.com/office/drawing/2014/main" id="{E82E37D2-5018-40C4-8ED5-21646BBC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30" name="Rectangle 67">
              <a:extLst>
                <a:ext uri="{FF2B5EF4-FFF2-40B4-BE49-F238E27FC236}">
                  <a16:creationId xmlns:a16="http://schemas.microsoft.com/office/drawing/2014/main" id="{17F6F41C-D146-49CA-993A-5A84AB48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31" name="Rectangle 68">
              <a:extLst>
                <a:ext uri="{FF2B5EF4-FFF2-40B4-BE49-F238E27FC236}">
                  <a16:creationId xmlns:a16="http://schemas.microsoft.com/office/drawing/2014/main" id="{5D542677-362A-4523-814B-7A61927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2" name="Rectangle 69">
              <a:extLst>
                <a:ext uri="{FF2B5EF4-FFF2-40B4-BE49-F238E27FC236}">
                  <a16:creationId xmlns:a16="http://schemas.microsoft.com/office/drawing/2014/main" id="{0C907FF0-D5F5-4D9B-B737-CA0502EB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3" name="Rectangle 70">
              <a:extLst>
                <a:ext uri="{FF2B5EF4-FFF2-40B4-BE49-F238E27FC236}">
                  <a16:creationId xmlns:a16="http://schemas.microsoft.com/office/drawing/2014/main" id="{BB1517C0-09E6-47A4-BE1B-3EB66FB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4" name="Rectangle 71">
              <a:extLst>
                <a:ext uri="{FF2B5EF4-FFF2-40B4-BE49-F238E27FC236}">
                  <a16:creationId xmlns:a16="http://schemas.microsoft.com/office/drawing/2014/main" id="{9D6D2442-8638-416F-AFE0-B0806B18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35" name="Rectangle 72">
              <a:extLst>
                <a:ext uri="{FF2B5EF4-FFF2-40B4-BE49-F238E27FC236}">
                  <a16:creationId xmlns:a16="http://schemas.microsoft.com/office/drawing/2014/main" id="{5E6B643D-3006-4DDC-A33E-24BF031C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936" name="Rectangle 73">
              <a:extLst>
                <a:ext uri="{FF2B5EF4-FFF2-40B4-BE49-F238E27FC236}">
                  <a16:creationId xmlns:a16="http://schemas.microsoft.com/office/drawing/2014/main" id="{1891F660-6CB6-4AC5-895E-805B5193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7" name="Rectangle 74">
              <a:extLst>
                <a:ext uri="{FF2B5EF4-FFF2-40B4-BE49-F238E27FC236}">
                  <a16:creationId xmlns:a16="http://schemas.microsoft.com/office/drawing/2014/main" id="{E8EB8287-7A9E-4B2D-B471-85A23FD1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8" name="Rectangle 75">
              <a:extLst>
                <a:ext uri="{FF2B5EF4-FFF2-40B4-BE49-F238E27FC236}">
                  <a16:creationId xmlns:a16="http://schemas.microsoft.com/office/drawing/2014/main" id="{F9386608-2103-42F1-9C34-EA89BCC0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9" name="Rectangle 76">
              <a:extLst>
                <a:ext uri="{FF2B5EF4-FFF2-40B4-BE49-F238E27FC236}">
                  <a16:creationId xmlns:a16="http://schemas.microsoft.com/office/drawing/2014/main" id="{F096714F-E44A-413A-AF59-808356E6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0" name="Rectangle 77">
              <a:extLst>
                <a:ext uri="{FF2B5EF4-FFF2-40B4-BE49-F238E27FC236}">
                  <a16:creationId xmlns:a16="http://schemas.microsoft.com/office/drawing/2014/main" id="{694345DC-DCD4-4AF1-9B4B-9477591BA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1" name="Rectangle 78">
              <a:extLst>
                <a:ext uri="{FF2B5EF4-FFF2-40B4-BE49-F238E27FC236}">
                  <a16:creationId xmlns:a16="http://schemas.microsoft.com/office/drawing/2014/main" id="{AA351ADC-50D3-4B8E-BC74-C672B84A8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942" name="Rectangle 79">
              <a:extLst>
                <a:ext uri="{FF2B5EF4-FFF2-40B4-BE49-F238E27FC236}">
                  <a16:creationId xmlns:a16="http://schemas.microsoft.com/office/drawing/2014/main" id="{DDF4F623-2B47-4F86-9B01-02FE8125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3" name="Rectangle 80">
              <a:extLst>
                <a:ext uri="{FF2B5EF4-FFF2-40B4-BE49-F238E27FC236}">
                  <a16:creationId xmlns:a16="http://schemas.microsoft.com/office/drawing/2014/main" id="{A15838AB-6712-4C85-847B-69632F19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4" name="Rectangle 81">
              <a:extLst>
                <a:ext uri="{FF2B5EF4-FFF2-40B4-BE49-F238E27FC236}">
                  <a16:creationId xmlns:a16="http://schemas.microsoft.com/office/drawing/2014/main" id="{C7DD6C21-70D9-41E8-9FB8-0DFA189C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945" name="Rectangle 82">
              <a:extLst>
                <a:ext uri="{FF2B5EF4-FFF2-40B4-BE49-F238E27FC236}">
                  <a16:creationId xmlns:a16="http://schemas.microsoft.com/office/drawing/2014/main" id="{00AFC960-950C-4AD5-B8AD-EC14A766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6" name="Rectangle 83">
              <a:extLst>
                <a:ext uri="{FF2B5EF4-FFF2-40B4-BE49-F238E27FC236}">
                  <a16:creationId xmlns:a16="http://schemas.microsoft.com/office/drawing/2014/main" id="{FE58E3CC-82B3-4BCC-A751-42BB79A6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7" name="Rectangle 84">
              <a:extLst>
                <a:ext uri="{FF2B5EF4-FFF2-40B4-BE49-F238E27FC236}">
                  <a16:creationId xmlns:a16="http://schemas.microsoft.com/office/drawing/2014/main" id="{C0B85331-FBF8-4145-95A4-3531EC96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48" name="Rectangle 85">
              <a:extLst>
                <a:ext uri="{FF2B5EF4-FFF2-40B4-BE49-F238E27FC236}">
                  <a16:creationId xmlns:a16="http://schemas.microsoft.com/office/drawing/2014/main" id="{E127B4EE-1A12-4D66-BC50-1F9BD4AB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949" name="Rectangle 86">
              <a:extLst>
                <a:ext uri="{FF2B5EF4-FFF2-40B4-BE49-F238E27FC236}">
                  <a16:creationId xmlns:a16="http://schemas.microsoft.com/office/drawing/2014/main" id="{165FD49E-93A1-4247-94A1-AE8AD2CC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0" name="Rectangle 87">
              <a:extLst>
                <a:ext uri="{FF2B5EF4-FFF2-40B4-BE49-F238E27FC236}">
                  <a16:creationId xmlns:a16="http://schemas.microsoft.com/office/drawing/2014/main" id="{806F3264-A1EC-47BB-8530-4BA0B06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1" name="Rectangle 88">
              <a:extLst>
                <a:ext uri="{FF2B5EF4-FFF2-40B4-BE49-F238E27FC236}">
                  <a16:creationId xmlns:a16="http://schemas.microsoft.com/office/drawing/2014/main" id="{5B7C31A4-B7C9-43BE-A63F-FCC8B4E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52" name="Rectangle 89">
              <a:extLst>
                <a:ext uri="{FF2B5EF4-FFF2-40B4-BE49-F238E27FC236}">
                  <a16:creationId xmlns:a16="http://schemas.microsoft.com/office/drawing/2014/main" id="{C92C8F71-2C5F-49CB-B68C-ABF3FF9F1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3" name="Rectangle 90">
              <a:extLst>
                <a:ext uri="{FF2B5EF4-FFF2-40B4-BE49-F238E27FC236}">
                  <a16:creationId xmlns:a16="http://schemas.microsoft.com/office/drawing/2014/main" id="{EB65648B-9077-4D72-B342-B355E0DA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4" name="Rectangle 91">
              <a:extLst>
                <a:ext uri="{FF2B5EF4-FFF2-40B4-BE49-F238E27FC236}">
                  <a16:creationId xmlns:a16="http://schemas.microsoft.com/office/drawing/2014/main" id="{2356BEAF-7F96-4FCA-A587-00620C4E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955" name="Rectangle 92">
              <a:extLst>
                <a:ext uri="{FF2B5EF4-FFF2-40B4-BE49-F238E27FC236}">
                  <a16:creationId xmlns:a16="http://schemas.microsoft.com/office/drawing/2014/main" id="{A73D2EC8-DBC4-4647-841E-932CA66B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6" name="Rectangle 93">
              <a:extLst>
                <a:ext uri="{FF2B5EF4-FFF2-40B4-BE49-F238E27FC236}">
                  <a16:creationId xmlns:a16="http://schemas.microsoft.com/office/drawing/2014/main" id="{5EFAC079-721C-4F9F-8318-A01FD9E2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7" name="Rectangle 94">
              <a:extLst>
                <a:ext uri="{FF2B5EF4-FFF2-40B4-BE49-F238E27FC236}">
                  <a16:creationId xmlns:a16="http://schemas.microsoft.com/office/drawing/2014/main" id="{6E2ABF1D-DBEA-4F98-9669-A521576E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58" name="Rectangle 95">
              <a:extLst>
                <a:ext uri="{FF2B5EF4-FFF2-40B4-BE49-F238E27FC236}">
                  <a16:creationId xmlns:a16="http://schemas.microsoft.com/office/drawing/2014/main" id="{83954C28-3399-4DD7-A4B6-B18ECB32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59" name="Rectangle 96">
              <a:extLst>
                <a:ext uri="{FF2B5EF4-FFF2-40B4-BE49-F238E27FC236}">
                  <a16:creationId xmlns:a16="http://schemas.microsoft.com/office/drawing/2014/main" id="{1AC7EA54-4566-4CE3-8F1E-9D725FCD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960" name="Rectangle 97">
              <a:extLst>
                <a:ext uri="{FF2B5EF4-FFF2-40B4-BE49-F238E27FC236}">
                  <a16:creationId xmlns:a16="http://schemas.microsoft.com/office/drawing/2014/main" id="{FBEC74EE-8566-494C-9AF6-27F2912C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61" name="Rectangle 98">
              <a:extLst>
                <a:ext uri="{FF2B5EF4-FFF2-40B4-BE49-F238E27FC236}">
                  <a16:creationId xmlns:a16="http://schemas.microsoft.com/office/drawing/2014/main" id="{4C962E8F-AF7D-401C-B207-451A5381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962" name="Rectangle 99">
              <a:extLst>
                <a:ext uri="{FF2B5EF4-FFF2-40B4-BE49-F238E27FC236}">
                  <a16:creationId xmlns:a16="http://schemas.microsoft.com/office/drawing/2014/main" id="{99B89769-8F21-41B9-9800-481168B8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3" name="Rectangle 100">
              <a:extLst>
                <a:ext uri="{FF2B5EF4-FFF2-40B4-BE49-F238E27FC236}">
                  <a16:creationId xmlns:a16="http://schemas.microsoft.com/office/drawing/2014/main" id="{C9C2FAA2-AB72-4F60-B67D-83063680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64" name="Rectangle 101">
              <a:extLst>
                <a:ext uri="{FF2B5EF4-FFF2-40B4-BE49-F238E27FC236}">
                  <a16:creationId xmlns:a16="http://schemas.microsoft.com/office/drawing/2014/main" id="{62ACE133-FF9F-4BBD-9805-FB70E29D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65" name="Rectangle 102">
              <a:extLst>
                <a:ext uri="{FF2B5EF4-FFF2-40B4-BE49-F238E27FC236}">
                  <a16:creationId xmlns:a16="http://schemas.microsoft.com/office/drawing/2014/main" id="{A0171FA1-5E78-4C42-B40E-CEA501A6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66" name="Rectangle 103">
              <a:extLst>
                <a:ext uri="{FF2B5EF4-FFF2-40B4-BE49-F238E27FC236}">
                  <a16:creationId xmlns:a16="http://schemas.microsoft.com/office/drawing/2014/main" id="{B8615402-ED20-404B-B1B8-9695149A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67" name="Rectangle 104">
              <a:extLst>
                <a:ext uri="{FF2B5EF4-FFF2-40B4-BE49-F238E27FC236}">
                  <a16:creationId xmlns:a16="http://schemas.microsoft.com/office/drawing/2014/main" id="{9C6D88E1-082C-4677-B5C9-CF8EE2D6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968" name="Rectangle 105">
              <a:extLst>
                <a:ext uri="{FF2B5EF4-FFF2-40B4-BE49-F238E27FC236}">
                  <a16:creationId xmlns:a16="http://schemas.microsoft.com/office/drawing/2014/main" id="{90F2C68C-49BD-4650-91FC-8CCA9287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9" name="Rectangle 106">
              <a:extLst>
                <a:ext uri="{FF2B5EF4-FFF2-40B4-BE49-F238E27FC236}">
                  <a16:creationId xmlns:a16="http://schemas.microsoft.com/office/drawing/2014/main" id="{5A6BCA06-5B13-4A24-9AF1-417DC64F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70" name="Rectangle 107">
              <a:extLst>
                <a:ext uri="{FF2B5EF4-FFF2-40B4-BE49-F238E27FC236}">
                  <a16:creationId xmlns:a16="http://schemas.microsoft.com/office/drawing/2014/main" id="{44B4E26B-BB89-4026-9234-D8E0DD08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971" name="Rectangle 108">
              <a:extLst>
                <a:ext uri="{FF2B5EF4-FFF2-40B4-BE49-F238E27FC236}">
                  <a16:creationId xmlns:a16="http://schemas.microsoft.com/office/drawing/2014/main" id="{F603F491-64FE-456E-B30B-D388E2A4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72" name="Rectangle 109">
              <a:extLst>
                <a:ext uri="{FF2B5EF4-FFF2-40B4-BE49-F238E27FC236}">
                  <a16:creationId xmlns:a16="http://schemas.microsoft.com/office/drawing/2014/main" id="{577923F5-293E-4F40-A459-76ACB602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73" name="Rectangle 110">
              <a:extLst>
                <a:ext uri="{FF2B5EF4-FFF2-40B4-BE49-F238E27FC236}">
                  <a16:creationId xmlns:a16="http://schemas.microsoft.com/office/drawing/2014/main" id="{89B3E27B-25AB-42E3-B777-0EB213D2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74" name="Rectangle 111">
              <a:extLst>
                <a:ext uri="{FF2B5EF4-FFF2-40B4-BE49-F238E27FC236}">
                  <a16:creationId xmlns:a16="http://schemas.microsoft.com/office/drawing/2014/main" id="{6C789237-5045-46AF-A062-FCA7A8FE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975" name="Rectangle 112">
              <a:extLst>
                <a:ext uri="{FF2B5EF4-FFF2-40B4-BE49-F238E27FC236}">
                  <a16:creationId xmlns:a16="http://schemas.microsoft.com/office/drawing/2014/main" id="{E8932B49-2A20-4990-916E-C100CD9E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6" name="Rectangle 113">
              <a:extLst>
                <a:ext uri="{FF2B5EF4-FFF2-40B4-BE49-F238E27FC236}">
                  <a16:creationId xmlns:a16="http://schemas.microsoft.com/office/drawing/2014/main" id="{A277AF55-AADA-4A20-B139-FF5CA209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77" name="Rectangle 114">
              <a:extLst>
                <a:ext uri="{FF2B5EF4-FFF2-40B4-BE49-F238E27FC236}">
                  <a16:creationId xmlns:a16="http://schemas.microsoft.com/office/drawing/2014/main" id="{3C352152-E5EB-4528-85E2-43D5679A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78" name="Rectangle 115">
              <a:extLst>
                <a:ext uri="{FF2B5EF4-FFF2-40B4-BE49-F238E27FC236}">
                  <a16:creationId xmlns:a16="http://schemas.microsoft.com/office/drawing/2014/main" id="{48401A5F-66B8-46FF-994B-97AAEE9F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9" name="Rectangle 116">
              <a:extLst>
                <a:ext uri="{FF2B5EF4-FFF2-40B4-BE49-F238E27FC236}">
                  <a16:creationId xmlns:a16="http://schemas.microsoft.com/office/drawing/2014/main" id="{B5B933EA-4915-4BF5-96E0-8EC0A802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0" name="Rectangle 117">
              <a:extLst>
                <a:ext uri="{FF2B5EF4-FFF2-40B4-BE49-F238E27FC236}">
                  <a16:creationId xmlns:a16="http://schemas.microsoft.com/office/drawing/2014/main" id="{56FD87E4-E0D1-4AB4-B1BE-35247EF9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1" name="Rectangle 118">
              <a:extLst>
                <a:ext uri="{FF2B5EF4-FFF2-40B4-BE49-F238E27FC236}">
                  <a16:creationId xmlns:a16="http://schemas.microsoft.com/office/drawing/2014/main" id="{682936DF-668A-4EE6-8D97-6EB544E8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2" name="Rectangle 119">
              <a:extLst>
                <a:ext uri="{FF2B5EF4-FFF2-40B4-BE49-F238E27FC236}">
                  <a16:creationId xmlns:a16="http://schemas.microsoft.com/office/drawing/2014/main" id="{E9A03EE3-3BC9-4CBF-9B18-695EB85F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3" name="Rectangle 120">
              <a:extLst>
                <a:ext uri="{FF2B5EF4-FFF2-40B4-BE49-F238E27FC236}">
                  <a16:creationId xmlns:a16="http://schemas.microsoft.com/office/drawing/2014/main" id="{6F622CB9-8011-4C50-B12D-FEB84B5E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4" name="Rectangle 121">
              <a:extLst>
                <a:ext uri="{FF2B5EF4-FFF2-40B4-BE49-F238E27FC236}">
                  <a16:creationId xmlns:a16="http://schemas.microsoft.com/office/drawing/2014/main" id="{D2897C3D-F806-407E-A51F-46855500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5" name="Rectangle 122">
              <a:extLst>
                <a:ext uri="{FF2B5EF4-FFF2-40B4-BE49-F238E27FC236}">
                  <a16:creationId xmlns:a16="http://schemas.microsoft.com/office/drawing/2014/main" id="{93087E36-17FA-427C-92A8-FA148CC0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6" name="Rectangle 123">
              <a:extLst>
                <a:ext uri="{FF2B5EF4-FFF2-40B4-BE49-F238E27FC236}">
                  <a16:creationId xmlns:a16="http://schemas.microsoft.com/office/drawing/2014/main" id="{56006511-9ACF-4182-BE11-3938034B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7" name="Rectangle 124">
              <a:extLst>
                <a:ext uri="{FF2B5EF4-FFF2-40B4-BE49-F238E27FC236}">
                  <a16:creationId xmlns:a16="http://schemas.microsoft.com/office/drawing/2014/main" id="{10057E5E-0BF4-4DD1-9C4A-459CD081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88" name="Line 125">
              <a:extLst>
                <a:ext uri="{FF2B5EF4-FFF2-40B4-BE49-F238E27FC236}">
                  <a16:creationId xmlns:a16="http://schemas.microsoft.com/office/drawing/2014/main" id="{BAD4EAC4-D816-49E9-8FBE-E986A1EA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89" name="Line 126">
              <a:extLst>
                <a:ext uri="{FF2B5EF4-FFF2-40B4-BE49-F238E27FC236}">
                  <a16:creationId xmlns:a16="http://schemas.microsoft.com/office/drawing/2014/main" id="{0BC5BFB8-3042-4B20-A942-D37F93AEF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127">
              <a:extLst>
                <a:ext uri="{FF2B5EF4-FFF2-40B4-BE49-F238E27FC236}">
                  <a16:creationId xmlns:a16="http://schemas.microsoft.com/office/drawing/2014/main" id="{BAB2A8F0-2E7D-4B1C-97E5-4DF03F64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128">
              <a:extLst>
                <a:ext uri="{FF2B5EF4-FFF2-40B4-BE49-F238E27FC236}">
                  <a16:creationId xmlns:a16="http://schemas.microsoft.com/office/drawing/2014/main" id="{1737B2F7-93C9-4FCF-B3FA-8FBC8586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129">
              <a:extLst>
                <a:ext uri="{FF2B5EF4-FFF2-40B4-BE49-F238E27FC236}">
                  <a16:creationId xmlns:a16="http://schemas.microsoft.com/office/drawing/2014/main" id="{DC7B1058-C4C4-4663-AD35-70BD3AD4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130">
              <a:extLst>
                <a:ext uri="{FF2B5EF4-FFF2-40B4-BE49-F238E27FC236}">
                  <a16:creationId xmlns:a16="http://schemas.microsoft.com/office/drawing/2014/main" id="{AC139BBA-000E-47E1-8C76-446FE25D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131">
              <a:extLst>
                <a:ext uri="{FF2B5EF4-FFF2-40B4-BE49-F238E27FC236}">
                  <a16:creationId xmlns:a16="http://schemas.microsoft.com/office/drawing/2014/main" id="{6E3A896F-1322-4209-8AFA-A02A1180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132">
              <a:extLst>
                <a:ext uri="{FF2B5EF4-FFF2-40B4-BE49-F238E27FC236}">
                  <a16:creationId xmlns:a16="http://schemas.microsoft.com/office/drawing/2014/main" id="{4FA10368-85AD-4C7E-B9B6-7F9D5F715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133">
              <a:extLst>
                <a:ext uri="{FF2B5EF4-FFF2-40B4-BE49-F238E27FC236}">
                  <a16:creationId xmlns:a16="http://schemas.microsoft.com/office/drawing/2014/main" id="{2EDC1C87-D616-44D7-8D49-FFD8167A6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134">
              <a:extLst>
                <a:ext uri="{FF2B5EF4-FFF2-40B4-BE49-F238E27FC236}">
                  <a16:creationId xmlns:a16="http://schemas.microsoft.com/office/drawing/2014/main" id="{841F29B7-39A3-4187-A2A4-D3CC09E4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135">
              <a:extLst>
                <a:ext uri="{FF2B5EF4-FFF2-40B4-BE49-F238E27FC236}">
                  <a16:creationId xmlns:a16="http://schemas.microsoft.com/office/drawing/2014/main" id="{82DCBB30-6CFC-429F-BBAF-895C6366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136">
              <a:extLst>
                <a:ext uri="{FF2B5EF4-FFF2-40B4-BE49-F238E27FC236}">
                  <a16:creationId xmlns:a16="http://schemas.microsoft.com/office/drawing/2014/main" id="{CAA03C9B-CE38-41D7-90CD-8F6182A3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137">
              <a:extLst>
                <a:ext uri="{FF2B5EF4-FFF2-40B4-BE49-F238E27FC236}">
                  <a16:creationId xmlns:a16="http://schemas.microsoft.com/office/drawing/2014/main" id="{ADD7F858-B162-4C88-86BA-C599F6CD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138">
              <a:extLst>
                <a:ext uri="{FF2B5EF4-FFF2-40B4-BE49-F238E27FC236}">
                  <a16:creationId xmlns:a16="http://schemas.microsoft.com/office/drawing/2014/main" id="{944EBD09-0DBE-4E4A-ADB3-E1B74A3D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139">
              <a:extLst>
                <a:ext uri="{FF2B5EF4-FFF2-40B4-BE49-F238E27FC236}">
                  <a16:creationId xmlns:a16="http://schemas.microsoft.com/office/drawing/2014/main" id="{488BD9E9-3E2C-47C8-838C-6FF923F85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140">
              <a:extLst>
                <a:ext uri="{FF2B5EF4-FFF2-40B4-BE49-F238E27FC236}">
                  <a16:creationId xmlns:a16="http://schemas.microsoft.com/office/drawing/2014/main" id="{12FD65CD-0EC7-4C8E-B498-5A8185B9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141">
              <a:extLst>
                <a:ext uri="{FF2B5EF4-FFF2-40B4-BE49-F238E27FC236}">
                  <a16:creationId xmlns:a16="http://schemas.microsoft.com/office/drawing/2014/main" id="{B4D93299-3991-463F-B174-201A0452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142">
              <a:extLst>
                <a:ext uri="{FF2B5EF4-FFF2-40B4-BE49-F238E27FC236}">
                  <a16:creationId xmlns:a16="http://schemas.microsoft.com/office/drawing/2014/main" id="{18554A2A-3698-470B-8A6C-864BED216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1006" name="Line 143">
              <a:extLst>
                <a:ext uri="{FF2B5EF4-FFF2-40B4-BE49-F238E27FC236}">
                  <a16:creationId xmlns:a16="http://schemas.microsoft.com/office/drawing/2014/main" id="{4C2146EF-958A-4010-B15C-BD4BF6BB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144">
              <a:extLst>
                <a:ext uri="{FF2B5EF4-FFF2-40B4-BE49-F238E27FC236}">
                  <a16:creationId xmlns:a16="http://schemas.microsoft.com/office/drawing/2014/main" id="{6DB9BE06-5999-438D-B844-218954AA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0" animBg="1"/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>
            <a:extLst>
              <a:ext uri="{FF2B5EF4-FFF2-40B4-BE49-F238E27FC236}">
                <a16:creationId xmlns:a16="http://schemas.microsoft.com/office/drawing/2014/main" id="{CADAD009-1769-487B-8296-8CD554ECD5A2}"/>
              </a:ext>
            </a:extLst>
          </p:cNvPr>
          <p:cNvSpPr txBox="1"/>
          <p:nvPr/>
        </p:nvSpPr>
        <p:spPr>
          <a:xfrm>
            <a:off x="581983" y="3593068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294481" y="1194928"/>
            <a:ext cx="8307387" cy="231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14365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1436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63101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6310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118379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1183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605742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6057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9310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9310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8046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8046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506782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506782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55519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55519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6042554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60425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529917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5299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701727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70172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50464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5046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76825" y="2728383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164291" y="2719916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97171" y="1680104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5059362" y="1676400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143654" y="1680104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87587" y="2336799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295400" y="31242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192339" y="3124200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179766" y="3124200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01094" y="3124200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771093" y="3124200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232039" y="3941763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23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241" grpId="0"/>
      <p:bldP spid="242" grpId="0"/>
      <p:bldP spid="243" grpId="0"/>
      <p:bldP spid="244" grpId="0"/>
      <p:bldP spid="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>
            <a:extLst>
              <a:ext uri="{FF2B5EF4-FFF2-40B4-BE49-F238E27FC236}">
                <a16:creationId xmlns:a16="http://schemas.microsoft.com/office/drawing/2014/main" id="{DB733A1E-6BA2-4E8C-9B36-48AD7EDD1AC8}"/>
              </a:ext>
            </a:extLst>
          </p:cNvPr>
          <p:cNvSpPr txBox="1"/>
          <p:nvPr/>
        </p:nvSpPr>
        <p:spPr>
          <a:xfrm>
            <a:off x="214579" y="1135415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610225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601758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61946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58242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61946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218641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61710" y="60960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80871" y="6096000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68298" y="6096000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9626" y="6096000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9625" y="6096000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50811" y="1488179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41" grpId="0"/>
      <p:bldP spid="380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63788" y="1200465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086600" y="5391555"/>
            <a:ext cx="1944868" cy="768698"/>
            <a:chOff x="6215045" y="5391555"/>
            <a:chExt cx="1944868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TLBI 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40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TLBT 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8BDBA-654E-444C-91D0-5CE64B34F7B6}"/>
              </a:ext>
            </a:extLst>
          </p:cNvPr>
          <p:cNvSpPr/>
          <p:nvPr/>
        </p:nvSpPr>
        <p:spPr bwMode="auto">
          <a:xfrm>
            <a:off x="1508104" y="3487143"/>
            <a:ext cx="781310" cy="117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CE6DA-1219-4A08-8DB8-4E49B837342E}"/>
              </a:ext>
            </a:extLst>
          </p:cNvPr>
          <p:cNvSpPr txBox="1"/>
          <p:nvPr/>
        </p:nvSpPr>
        <p:spPr>
          <a:xfrm>
            <a:off x="1493476" y="343540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3399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https://canvas.cmu.edu/courses/17808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29,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1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G: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quickly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7703" y="1443038"/>
            <a:ext cx="1540229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+mj-lt"/>
              </a:rPr>
              <a:t>Segmentation fault:</a:t>
            </a:r>
          </a:p>
          <a:p>
            <a:r>
              <a:rPr lang="en-US" sz="1800" dirty="0">
                <a:latin typeface="+mj-lt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5 (</a:t>
            </a:r>
            <a:r>
              <a:rPr lang="en-US" dirty="0" err="1"/>
              <a:t>malloclab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Checkpoint due Thu, Oct. 29, 11:59pm ET</a:t>
            </a:r>
          </a:p>
          <a:p>
            <a:r>
              <a:rPr lang="en-US" dirty="0"/>
              <a:t>Written Assignment 7 peer grading</a:t>
            </a:r>
          </a:p>
          <a:p>
            <a:pPr lvl="1"/>
            <a:r>
              <a:rPr lang="en-US" dirty="0"/>
              <a:t>Due Wed, Nov. 4, 11:59pm ET</a:t>
            </a:r>
          </a:p>
          <a:p>
            <a:r>
              <a:rPr lang="en-US" dirty="0"/>
              <a:t>Written Assignment 8</a:t>
            </a:r>
          </a:p>
          <a:p>
            <a:pPr lvl="1"/>
            <a:r>
              <a:rPr lang="en-US" dirty="0"/>
              <a:t>Due Wed, Nov. 4, 11:59pm ET</a:t>
            </a:r>
          </a:p>
          <a:p>
            <a:r>
              <a:rPr lang="en-US" dirty="0"/>
              <a:t>Recitation on Malloc Lab (part II)</a:t>
            </a:r>
          </a:p>
          <a:p>
            <a:pPr lvl="1"/>
            <a:r>
              <a:rPr lang="en-US" dirty="0"/>
              <a:t>Mon, Nov. 2.  Slides are already posted</a:t>
            </a:r>
          </a:p>
          <a:p>
            <a:pPr lvl="1"/>
            <a:endParaRPr lang="en-US" dirty="0"/>
          </a:p>
          <a:p>
            <a:r>
              <a:rPr lang="en-US" dirty="0"/>
              <a:t>U.S. Election Day is Tues, Nov.3</a:t>
            </a:r>
          </a:p>
          <a:p>
            <a:pPr lvl="1"/>
            <a:r>
              <a:rPr lang="en-US" dirty="0"/>
              <a:t>If eligible, go VOTE!</a:t>
            </a:r>
          </a:p>
          <a:p>
            <a:pPr lvl="1"/>
            <a:r>
              <a:rPr lang="en-US" dirty="0"/>
              <a:t>Skip class if need be (NO QUIZ on TUES!)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8835AE-9FC2-4BE6-9318-B94B45BB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02273"/>
            <a:ext cx="1795272" cy="17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63565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12768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079504" y="2097772"/>
            <a:ext cx="2820021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But,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difference must be multiple of page size.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pPr marL="0" indent="0"/>
            <a:r>
              <a:rPr lang="en-US" sz="3200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0782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52086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 Private</a:t>
            </a:r>
          </a:p>
          <a:p>
            <a:r>
              <a:rPr lang="en-US" sz="1800" dirty="0">
                <a:latin typeface="+mn-lt"/>
              </a:rPr>
              <a:t>copy-on-write</a:t>
            </a:r>
          </a:p>
          <a:p>
            <a:r>
              <a:rPr lang="en-US" sz="1800" dirty="0">
                <a:latin typeface="+mn-lt"/>
              </a:rPr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2687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799283" y="3103553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642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Write to private</a:t>
            </a:r>
          </a:p>
          <a:p>
            <a:pPr algn="ctr"/>
            <a:r>
              <a:rPr lang="en-US" sz="1800" dirty="0">
                <a:latin typeface="+mn-lt"/>
              </a:rPr>
              <a:t>copy-on-write</a:t>
            </a:r>
          </a:p>
          <a:p>
            <a:pPr algn="ctr"/>
            <a:r>
              <a:rPr lang="en-US" sz="1800" dirty="0">
                <a:latin typeface="+mn-lt"/>
              </a:rPr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big files</a:t>
            </a:r>
          </a:p>
          <a:p>
            <a:pPr lvl="1"/>
            <a:r>
              <a:rPr lang="en-US" dirty="0"/>
              <a:t>Uses paging mechanism to bring files into memory</a:t>
            </a:r>
          </a:p>
          <a:p>
            <a:r>
              <a:rPr lang="en-US" dirty="0"/>
              <a:t>Shared data structures</a:t>
            </a:r>
          </a:p>
          <a:p>
            <a:pPr lvl="1"/>
            <a:r>
              <a:rPr lang="en-US" dirty="0"/>
              <a:t>When call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Multiple processes have access to same region of memory</a:t>
            </a:r>
          </a:p>
          <a:p>
            <a:pPr lvl="2"/>
            <a:r>
              <a:rPr lang="en-US" dirty="0"/>
              <a:t>Risky!</a:t>
            </a:r>
          </a:p>
          <a:p>
            <a:r>
              <a:rPr lang="en-US" dirty="0"/>
              <a:t>File-based data structures</a:t>
            </a:r>
          </a:p>
          <a:p>
            <a:pPr lvl="1"/>
            <a:r>
              <a:rPr lang="en-US" dirty="0"/>
              <a:t>E.g., database</a:t>
            </a:r>
          </a:p>
          <a:p>
            <a:pPr lvl="1"/>
            <a:r>
              <a:rPr lang="en-US" dirty="0"/>
              <a:t>Give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/>
              <a:t> argument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unmap</a:t>
            </a:r>
            <a:r>
              <a:rPr lang="en-US" dirty="0"/>
              <a:t> region, file will be updated via write-back</a:t>
            </a:r>
          </a:p>
          <a:p>
            <a:pPr lvl="1"/>
            <a:r>
              <a:rPr lang="en-US" dirty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0819" y="883559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Problem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Want students to be able to perform code injection attacks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Shark machine stacks are not executable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Solution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Suggested by Sam King (now at UC Davis)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Use </a:t>
            </a:r>
            <a:r>
              <a:rPr lang="en-GB" kern="0" dirty="0" err="1">
                <a:latin typeface="Courier" pitchFamily="2" charset="0"/>
              </a:rPr>
              <a:t>mmap</a:t>
            </a:r>
            <a:r>
              <a:rPr lang="en-GB" kern="0" dirty="0">
                <a:latin typeface="Calibri" pitchFamily="34" charset="0"/>
              </a:rPr>
              <a:t> to allocate region of memory marked executable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Divert stack to new region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Execute student attack code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Restore back to original stack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Remove mapped region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658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683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808" y="2432024"/>
            <a:ext cx="574594" cy="97734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90060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487A5F-D4D4-7245-82AC-31B1B2337581}"/>
              </a:ext>
            </a:extLst>
          </p:cNvPr>
          <p:cNvGrpSpPr/>
          <p:nvPr/>
        </p:nvGrpSpPr>
        <p:grpSpPr>
          <a:xfrm>
            <a:off x="5029201" y="2524563"/>
            <a:ext cx="3774596" cy="1575426"/>
            <a:chOff x="5029201" y="2524563"/>
            <a:chExt cx="3774596" cy="1575426"/>
          </a:xfrm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D5BE4611-0879-394F-A317-AF0C109D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24563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launch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D0DCB7EE-C59E-5F40-9FCA-FEA737580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049705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test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DAB66A75-503A-964F-B347-1980B34F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574847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getbuf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51AFEE8-2747-234F-AB9F-51AE9067A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1" y="2788501"/>
              <a:ext cx="979440" cy="13114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19148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827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requires hardware support</a:t>
            </a:r>
          </a:p>
          <a:p>
            <a:pPr lvl="1"/>
            <a:r>
              <a:rPr lang="en-US" dirty="0"/>
              <a:t>Exception handling mechanism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Various control registers</a:t>
            </a:r>
          </a:p>
          <a:p>
            <a:r>
              <a:rPr lang="en-US" dirty="0"/>
              <a:t>VM requires OS support</a:t>
            </a:r>
          </a:p>
          <a:p>
            <a:pPr lvl="1"/>
            <a:r>
              <a:rPr lang="en-US" dirty="0"/>
              <a:t>Managing page tables</a:t>
            </a:r>
          </a:p>
          <a:p>
            <a:pPr lvl="1"/>
            <a:r>
              <a:rPr lang="en-US" dirty="0"/>
              <a:t>Implementing page replacement policies</a:t>
            </a:r>
          </a:p>
          <a:p>
            <a:pPr lvl="1"/>
            <a:r>
              <a:rPr lang="en-US" dirty="0"/>
              <a:t>Managing file system</a:t>
            </a:r>
          </a:p>
          <a:p>
            <a:r>
              <a:rPr lang="en-US" dirty="0"/>
              <a:t>VM enables many capabilities</a:t>
            </a:r>
          </a:p>
          <a:p>
            <a:pPr lvl="1"/>
            <a:r>
              <a:rPr lang="en-US" dirty="0"/>
              <a:t>Loading programs from memory</a:t>
            </a:r>
          </a:p>
          <a:p>
            <a:pPr lvl="1"/>
            <a:r>
              <a:rPr lang="en-US" dirty="0"/>
              <a:t>Providing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1137898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7762" y="4069503"/>
            <a:ext cx="4400392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STACK_SIZE - 8;</a:t>
            </a:r>
          </a:p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rax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%1,%%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%%rax,%0"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"=r"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      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launch(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global_offset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471" y="1664270"/>
            <a:ext cx="8543304" cy="1676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34A327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sz="1400" dirty="0" err="1">
                <a:solidFill>
                  <a:srgbClr val="CD7923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(START_ADDR, STACK_SIZE, PROT_EXEC|PROT_READ|PROT_WRITE,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MAP_PRIVATE | MAP_GROWSDOWN | MAP_ANONYMOUS | MAP_FIXED,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0, 0);</a:t>
            </a:r>
          </a:p>
          <a:p>
            <a:r>
              <a:rPr lang="en-US" sz="1400" dirty="0">
                <a:solidFill>
                  <a:srgbClr val="D03BFF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!= START_ADDR)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exit(1);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3CC1984-DB7E-5B4A-BD87-E1BDBA2F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4050268"/>
            <a:ext cx="3931329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%0,%%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DF438-CA94-B749-96A3-D51E77EAA303}"/>
              </a:ext>
            </a:extLst>
          </p:cNvPr>
          <p:cNvSpPr txBox="1"/>
          <p:nvPr/>
        </p:nvSpPr>
        <p:spPr>
          <a:xfrm>
            <a:off x="324471" y="1294938"/>
            <a:ext cx="20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 new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95D6-0181-1147-B12E-CA52F1765669}"/>
              </a:ext>
            </a:extLst>
          </p:cNvPr>
          <p:cNvSpPr txBox="1"/>
          <p:nvPr/>
        </p:nvSpPr>
        <p:spPr>
          <a:xfrm>
            <a:off x="297838" y="3680936"/>
            <a:ext cx="484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Divert stack to new region &amp; execute attack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FCA95-8AB1-004B-950F-716B8169DA09}"/>
              </a:ext>
            </a:extLst>
          </p:cNvPr>
          <p:cNvSpPr txBox="1"/>
          <p:nvPr/>
        </p:nvSpPr>
        <p:spPr>
          <a:xfrm>
            <a:off x="5334000" y="3680936"/>
            <a:ext cx="330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Restore stack and remove region</a:t>
            </a:r>
          </a:p>
        </p:txBody>
      </p:sp>
    </p:spTree>
    <p:extLst>
      <p:ext uri="{BB962C8B-B14F-4D97-AF65-F5344CB8AC3E}">
        <p14:creationId xmlns:p14="http://schemas.microsoft.com/office/powerpoint/2010/main" val="3776978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7797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19780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0787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77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49197" y="406976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11875" y="49906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77811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Typically,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TLB hit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4384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4384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1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Set Associative Cache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E = 2</a:t>
                </a:r>
                <a:r>
                  <a:rPr lang="en-US" sz="1800" baseline="30000" dirty="0">
                    <a:latin typeface="Calibri" pitchFamily="34" charset="0"/>
                  </a:rPr>
                  <a:t>e</a:t>
                </a:r>
                <a:r>
                  <a:rPr lang="en-US" sz="1800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S = 2</a:t>
                </a:r>
                <a:r>
                  <a:rPr lang="en-US" sz="1800" baseline="30000" dirty="0">
                    <a:latin typeface="Calibri" pitchFamily="34" charset="0"/>
                  </a:rPr>
                  <a:t>s</a:t>
                </a:r>
                <a:r>
                  <a:rPr lang="en-US" sz="1800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CT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CI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CO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311007" y="419775"/>
            <a:ext cx="2415982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Steps for a READ: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/>
              <a:t>Simple memory system example			</a:t>
            </a:r>
            <a:r>
              <a:rPr lang="en-US" dirty="0">
                <a:solidFill>
                  <a:srgbClr val="7F7F7F"/>
                </a:solidFill>
              </a:rPr>
              <a:t>CSAPP 9.6.4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	CSAPP 9.7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					CSAPP 9.8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14699</TotalTime>
  <Words>4434</Words>
  <Application>Microsoft Office PowerPoint</Application>
  <PresentationFormat>On-screen Show (4:3)</PresentationFormat>
  <Paragraphs>2023</Paragraphs>
  <Slides>47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Virtual Memory: Systems  15-213/18-213/14-513/15-513/18-613:  Introduction to Computer Systems  18th Lecture, October 29, 2020</vt:lpstr>
      <vt:lpstr>Announcements</vt:lpstr>
      <vt:lpstr>Review: Virtual Memory &amp; Physical Memory</vt:lpstr>
      <vt:lpstr>Translating with a k-level Page Table</vt:lpstr>
      <vt:lpstr>Translation Lookaside Buffer (TLB)</vt:lpstr>
      <vt:lpstr>Recall: Set Associative Cache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</vt:lpstr>
      <vt:lpstr>Address Translation Example: TLB/Cache Miss</vt:lpstr>
      <vt:lpstr>Address Translation Example: TLB/Cache Miss</vt:lpstr>
      <vt:lpstr>Virtual Memory Exam Question</vt:lpstr>
      <vt:lpstr>Quiz Time!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Finding Shareable Pages</vt:lpstr>
      <vt:lpstr>User-Level Memory Mapping</vt:lpstr>
      <vt:lpstr>User-Level Memory Mapping</vt:lpstr>
      <vt:lpstr>Uses of mmap</vt:lpstr>
      <vt:lpstr>Example: Using mmap to Support Attack Lab</vt:lpstr>
      <vt:lpstr>Using mmap to Support Attack Lab</vt:lpstr>
      <vt:lpstr>Using mmap to Support Attack Lab</vt:lpstr>
      <vt:lpstr>Using mmap to Support Attack Lab</vt:lpstr>
      <vt:lpstr>Using mmap to Support Attack Lab</vt:lpstr>
      <vt:lpstr>Summary</vt:lpstr>
      <vt:lpstr>Using mmap to Support Attack Lab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Phil Gibbons</cp:lastModifiedBy>
  <cp:revision>667</cp:revision>
  <cp:lastPrinted>2019-10-21T18:11:16Z</cp:lastPrinted>
  <dcterms:created xsi:type="dcterms:W3CDTF">2011-01-05T23:16:19Z</dcterms:created>
  <dcterms:modified xsi:type="dcterms:W3CDTF">2020-10-29T03:16:39Z</dcterms:modified>
</cp:coreProperties>
</file>