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1179" r:id="rId2"/>
    <p:sldId id="542" r:id="rId3"/>
    <p:sldId id="1286" r:id="rId4"/>
    <p:sldId id="1287" r:id="rId5"/>
    <p:sldId id="1283" r:id="rId6"/>
    <p:sldId id="1246" r:id="rId7"/>
    <p:sldId id="1315" r:id="rId8"/>
    <p:sldId id="1430" r:id="rId9"/>
    <p:sldId id="1204" r:id="rId10"/>
    <p:sldId id="1202" r:id="rId11"/>
    <p:sldId id="1252" r:id="rId12"/>
    <p:sldId id="1213" r:id="rId13"/>
    <p:sldId id="1310" r:id="rId14"/>
    <p:sldId id="1309" r:id="rId15"/>
    <p:sldId id="1289" r:id="rId16"/>
    <p:sldId id="1292" r:id="rId17"/>
    <p:sldId id="1293" r:id="rId18"/>
    <p:sldId id="1294" r:id="rId19"/>
    <p:sldId id="1295" r:id="rId20"/>
    <p:sldId id="1296" r:id="rId21"/>
    <p:sldId id="1299" r:id="rId22"/>
    <p:sldId id="1297" r:id="rId23"/>
    <p:sldId id="1216" r:id="rId24"/>
    <p:sldId id="1217" r:id="rId25"/>
    <p:sldId id="1249" r:id="rId26"/>
    <p:sldId id="1282" r:id="rId27"/>
    <p:sldId id="1218" r:id="rId28"/>
    <p:sldId id="1219" r:id="rId29"/>
    <p:sldId id="1300" r:id="rId30"/>
    <p:sldId id="1302" r:id="rId31"/>
    <p:sldId id="1301" r:id="rId32"/>
    <p:sldId id="1303" r:id="rId33"/>
    <p:sldId id="1306" r:id="rId34"/>
    <p:sldId id="1220" r:id="rId35"/>
    <p:sldId id="1221" r:id="rId36"/>
    <p:sldId id="1222" r:id="rId37"/>
    <p:sldId id="1307" r:id="rId38"/>
    <p:sldId id="1223" r:id="rId39"/>
    <p:sldId id="1224" r:id="rId40"/>
    <p:sldId id="1253" r:id="rId41"/>
    <p:sldId id="1254" r:id="rId42"/>
    <p:sldId id="1226" r:id="rId43"/>
    <p:sldId id="1261" r:id="rId44"/>
    <p:sldId id="1227" r:id="rId45"/>
    <p:sldId id="1431" r:id="rId46"/>
    <p:sldId id="1228" r:id="rId47"/>
    <p:sldId id="1229" r:id="rId48"/>
    <p:sldId id="1230" r:id="rId49"/>
    <p:sldId id="1247" r:id="rId50"/>
    <p:sldId id="1266" r:id="rId51"/>
    <p:sldId id="1268" r:id="rId52"/>
    <p:sldId id="1269" r:id="rId53"/>
    <p:sldId id="1267" r:id="rId54"/>
    <p:sldId id="1270" r:id="rId55"/>
    <p:sldId id="1260" r:id="rId56"/>
    <p:sldId id="1272" r:id="rId57"/>
    <p:sldId id="1314" r:id="rId58"/>
    <p:sldId id="1255" r:id="rId59"/>
    <p:sldId id="1256" r:id="rId60"/>
    <p:sldId id="1273" r:id="rId61"/>
    <p:sldId id="1274" r:id="rId62"/>
    <p:sldId id="1275" r:id="rId63"/>
    <p:sldId id="1277" r:id="rId64"/>
    <p:sldId id="1276" r:id="rId65"/>
    <p:sldId id="1278" r:id="rId66"/>
    <p:sldId id="1279" r:id="rId67"/>
    <p:sldId id="1280" r:id="rId68"/>
    <p:sldId id="1238" r:id="rId69"/>
    <p:sldId id="1265" r:id="rId70"/>
    <p:sldId id="1225" r:id="rId71"/>
    <p:sldId id="1232" r:id="rId72"/>
    <p:sldId id="1233" r:id="rId73"/>
    <p:sldId id="1281" r:id="rId74"/>
    <p:sldId id="1234" r:id="rId75"/>
    <p:sldId id="1235" r:id="rId76"/>
    <p:sldId id="1236" r:id="rId77"/>
    <p:sldId id="1237" r:id="rId78"/>
  </p:sldIdLst>
  <p:sldSz cx="9144000" cy="6858000" type="screen4x3"/>
  <p:notesSz cx="6985000" cy="9283700"/>
  <p:custDataLst>
    <p:tags r:id="rId8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E9E1C9"/>
    <a:srgbClr val="E7DDBB"/>
    <a:srgbClr val="FF0000"/>
    <a:srgbClr val="990000"/>
    <a:srgbClr val="F6F5BD"/>
    <a:srgbClr val="BFBFBF"/>
    <a:srgbClr val="D5F1CF"/>
    <a:srgbClr val="DED8C4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A0DC4-D631-4427-B65B-84B80935D760}" v="8" dt="2020-11-05T06:34:40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84360" autoAdjust="0"/>
  </p:normalViewPr>
  <p:slideViewPr>
    <p:cSldViewPr snapToGrid="0" snapToObjects="1">
      <p:cViewPr varScale="1">
        <p:scale>
          <a:sx n="79" d="100"/>
          <a:sy n="79" d="100"/>
        </p:scale>
        <p:origin x="1143" y="39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203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1CEA0DC4-D631-4427-B65B-84B80935D760}"/>
    <pc:docChg chg="addSld delSld modSld sldOrd">
      <pc:chgData name="Phil Gibbons" userId="f619c6e5d38ed7a7" providerId="LiveId" clId="{1CEA0DC4-D631-4427-B65B-84B80935D760}" dt="2020-11-05T07:23:13.896" v="165" actId="14100"/>
      <pc:docMkLst>
        <pc:docMk/>
      </pc:docMkLst>
      <pc:sldChg chg="modSp mod">
        <pc:chgData name="Phil Gibbons" userId="f619c6e5d38ed7a7" providerId="LiveId" clId="{1CEA0DC4-D631-4427-B65B-84B80935D760}" dt="2020-11-05T05:17:22.280" v="23" actId="20577"/>
        <pc:sldMkLst>
          <pc:docMk/>
          <pc:sldMk cId="0" sldId="542"/>
        </pc:sldMkLst>
        <pc:spChg chg="mod">
          <ac:chgData name="Phil Gibbons" userId="f619c6e5d38ed7a7" providerId="LiveId" clId="{1CEA0DC4-D631-4427-B65B-84B80935D760}" dt="2020-11-05T05:17:22.280" v="23" actId="20577"/>
          <ac:spMkLst>
            <pc:docMk/>
            <pc:sldMk cId="0" sldId="542"/>
            <ac:spMk id="9218" creationId="{00000000-0000-0000-0000-000000000000}"/>
          </ac:spMkLst>
        </pc:spChg>
      </pc:sldChg>
      <pc:sldChg chg="modSp mod">
        <pc:chgData name="Phil Gibbons" userId="f619c6e5d38ed7a7" providerId="LiveId" clId="{1CEA0DC4-D631-4427-B65B-84B80935D760}" dt="2020-11-05T05:39:27.559" v="82" actId="6549"/>
        <pc:sldMkLst>
          <pc:docMk/>
          <pc:sldMk cId="0" sldId="1202"/>
        </pc:sldMkLst>
        <pc:spChg chg="mod">
          <ac:chgData name="Phil Gibbons" userId="f619c6e5d38ed7a7" providerId="LiveId" clId="{1CEA0DC4-D631-4427-B65B-84B80935D760}" dt="2020-11-05T05:39:27.559" v="82" actId="6549"/>
          <ac:spMkLst>
            <pc:docMk/>
            <pc:sldMk cId="0" sldId="1202"/>
            <ac:spMk id="3" creationId="{00000000-0000-0000-0000-000000000000}"/>
          </ac:spMkLst>
        </pc:spChg>
      </pc:sldChg>
      <pc:sldChg chg="modSp mod">
        <pc:chgData name="Phil Gibbons" userId="f619c6e5d38ed7a7" providerId="LiveId" clId="{1CEA0DC4-D631-4427-B65B-84B80935D760}" dt="2020-11-05T05:58:04.542" v="83" actId="20577"/>
        <pc:sldMkLst>
          <pc:docMk/>
          <pc:sldMk cId="0" sldId="1216"/>
        </pc:sldMkLst>
        <pc:spChg chg="mod">
          <ac:chgData name="Phil Gibbons" userId="f619c6e5d38ed7a7" providerId="LiveId" clId="{1CEA0DC4-D631-4427-B65B-84B80935D760}" dt="2020-11-05T05:58:04.542" v="83" actId="20577"/>
          <ac:spMkLst>
            <pc:docMk/>
            <pc:sldMk cId="0" sldId="1216"/>
            <ac:spMk id="685059" creationId="{00000000-0000-0000-0000-000000000000}"/>
          </ac:spMkLst>
        </pc:spChg>
      </pc:sldChg>
      <pc:sldChg chg="addSp modSp mod modAnim">
        <pc:chgData name="Phil Gibbons" userId="f619c6e5d38ed7a7" providerId="LiveId" clId="{1CEA0DC4-D631-4427-B65B-84B80935D760}" dt="2020-11-05T06:31:01.386" v="100"/>
        <pc:sldMkLst>
          <pc:docMk/>
          <pc:sldMk cId="0" sldId="1224"/>
        </pc:sldMkLst>
        <pc:spChg chg="add mod">
          <ac:chgData name="Phil Gibbons" userId="f619c6e5d38ed7a7" providerId="LiveId" clId="{1CEA0DC4-D631-4427-B65B-84B80935D760}" dt="2020-11-05T06:30:48.994" v="99" actId="1076"/>
          <ac:spMkLst>
            <pc:docMk/>
            <pc:sldMk cId="0" sldId="1224"/>
            <ac:spMk id="2" creationId="{619E4095-F524-44F6-8133-D034DACC9869}"/>
          </ac:spMkLst>
        </pc:spChg>
      </pc:sldChg>
      <pc:sldChg chg="del">
        <pc:chgData name="Phil Gibbons" userId="f619c6e5d38ed7a7" providerId="LiveId" clId="{1CEA0DC4-D631-4427-B65B-84B80935D760}" dt="2020-11-05T06:32:25.884" v="101" actId="2696"/>
        <pc:sldMkLst>
          <pc:docMk/>
          <pc:sldMk cId="0" sldId="1225"/>
        </pc:sldMkLst>
      </pc:sldChg>
      <pc:sldChg chg="add">
        <pc:chgData name="Phil Gibbons" userId="f619c6e5d38ed7a7" providerId="LiveId" clId="{1CEA0DC4-D631-4427-B65B-84B80935D760}" dt="2020-11-05T06:32:38.662" v="102"/>
        <pc:sldMkLst>
          <pc:docMk/>
          <pc:sldMk cId="870063605" sldId="1225"/>
        </pc:sldMkLst>
      </pc:sldChg>
      <pc:sldChg chg="modSp mod">
        <pc:chgData name="Phil Gibbons" userId="f619c6e5d38ed7a7" providerId="LiveId" clId="{1CEA0DC4-D631-4427-B65B-84B80935D760}" dt="2020-11-05T06:00:35.537" v="89" actId="5793"/>
        <pc:sldMkLst>
          <pc:docMk/>
          <pc:sldMk cId="0" sldId="1238"/>
        </pc:sldMkLst>
        <pc:spChg chg="mod">
          <ac:chgData name="Phil Gibbons" userId="f619c6e5d38ed7a7" providerId="LiveId" clId="{1CEA0DC4-D631-4427-B65B-84B80935D760}" dt="2020-11-05T06:00:35.537" v="89" actId="5793"/>
          <ac:spMkLst>
            <pc:docMk/>
            <pc:sldMk cId="0" sldId="1238"/>
            <ac:spMk id="535555" creationId="{00000000-0000-0000-0000-000000000000}"/>
          </ac:spMkLst>
        </pc:spChg>
      </pc:sldChg>
      <pc:sldChg chg="add mod modShow">
        <pc:chgData name="Phil Gibbons" userId="f619c6e5d38ed7a7" providerId="LiveId" clId="{1CEA0DC4-D631-4427-B65B-84B80935D760}" dt="2020-11-05T05:25:05.540" v="79" actId="729"/>
        <pc:sldMkLst>
          <pc:docMk/>
          <pc:sldMk cId="0" sldId="1246"/>
        </pc:sldMkLst>
      </pc:sldChg>
      <pc:sldChg chg="modSp mod">
        <pc:chgData name="Phil Gibbons" userId="f619c6e5d38ed7a7" providerId="LiveId" clId="{1CEA0DC4-D631-4427-B65B-84B80935D760}" dt="2020-11-05T05:58:42.630" v="84" actId="20577"/>
        <pc:sldMkLst>
          <pc:docMk/>
          <pc:sldMk cId="0" sldId="1249"/>
        </pc:sldMkLst>
        <pc:spChg chg="mod">
          <ac:chgData name="Phil Gibbons" userId="f619c6e5d38ed7a7" providerId="LiveId" clId="{1CEA0DC4-D631-4427-B65B-84B80935D760}" dt="2020-11-05T05:58:42.630" v="84" actId="20577"/>
          <ac:spMkLst>
            <pc:docMk/>
            <pc:sldMk cId="0" sldId="1249"/>
            <ac:spMk id="3" creationId="{00000000-0000-0000-0000-000000000000}"/>
          </ac:spMkLst>
        </pc:spChg>
      </pc:sldChg>
      <pc:sldChg chg="del">
        <pc:chgData name="Phil Gibbons" userId="f619c6e5d38ed7a7" providerId="LiveId" clId="{1CEA0DC4-D631-4427-B65B-84B80935D760}" dt="2020-11-05T06:00:22.593" v="87" actId="47"/>
        <pc:sldMkLst>
          <pc:docMk/>
          <pc:sldMk cId="0" sldId="1250"/>
        </pc:sldMkLst>
      </pc:sldChg>
      <pc:sldChg chg="modSp">
        <pc:chgData name="Phil Gibbons" userId="f619c6e5d38ed7a7" providerId="LiveId" clId="{1CEA0DC4-D631-4427-B65B-84B80935D760}" dt="2020-11-05T06:33:54.265" v="104" actId="20577"/>
        <pc:sldMkLst>
          <pc:docMk/>
          <pc:sldMk cId="0" sldId="1261"/>
        </pc:sldMkLst>
        <pc:spChg chg="mod">
          <ac:chgData name="Phil Gibbons" userId="f619c6e5d38ed7a7" providerId="LiveId" clId="{1CEA0DC4-D631-4427-B65B-84B80935D760}" dt="2020-11-05T06:33:54.265" v="104" actId="20577"/>
          <ac:spMkLst>
            <pc:docMk/>
            <pc:sldMk cId="0" sldId="1261"/>
            <ac:spMk id="558083" creationId="{00000000-0000-0000-0000-000000000000}"/>
          </ac:spMkLst>
        </pc:spChg>
      </pc:sldChg>
      <pc:sldChg chg="modSp mod">
        <pc:chgData name="Phil Gibbons" userId="f619c6e5d38ed7a7" providerId="LiveId" clId="{1CEA0DC4-D631-4427-B65B-84B80935D760}" dt="2020-11-05T06:57:50.717" v="107" actId="14100"/>
        <pc:sldMkLst>
          <pc:docMk/>
          <pc:sldMk cId="1861070050" sldId="1267"/>
        </pc:sldMkLst>
        <pc:spChg chg="mod">
          <ac:chgData name="Phil Gibbons" userId="f619c6e5d38ed7a7" providerId="LiveId" clId="{1CEA0DC4-D631-4427-B65B-84B80935D760}" dt="2020-11-05T06:57:50.717" v="107" actId="14100"/>
          <ac:spMkLst>
            <pc:docMk/>
            <pc:sldMk cId="1861070050" sldId="1267"/>
            <ac:spMk id="3" creationId="{00000000-0000-0000-0000-000000000000}"/>
          </ac:spMkLst>
        </pc:spChg>
      </pc:sldChg>
      <pc:sldChg chg="mod modShow">
        <pc:chgData name="Phil Gibbons" userId="f619c6e5d38ed7a7" providerId="LiveId" clId="{1CEA0DC4-D631-4427-B65B-84B80935D760}" dt="2020-11-05T07:20:05.291" v="122" actId="729"/>
        <pc:sldMkLst>
          <pc:docMk/>
          <pc:sldMk cId="3774357245" sldId="1273"/>
        </pc:sldMkLst>
      </pc:sldChg>
      <pc:sldChg chg="mod modShow">
        <pc:chgData name="Phil Gibbons" userId="f619c6e5d38ed7a7" providerId="LiveId" clId="{1CEA0DC4-D631-4427-B65B-84B80935D760}" dt="2020-11-05T07:20:15.739" v="123" actId="729"/>
        <pc:sldMkLst>
          <pc:docMk/>
          <pc:sldMk cId="1728979312" sldId="1274"/>
        </pc:sldMkLst>
      </pc:sldChg>
      <pc:sldChg chg="modSp mod">
        <pc:chgData name="Phil Gibbons" userId="f619c6e5d38ed7a7" providerId="LiveId" clId="{1CEA0DC4-D631-4427-B65B-84B80935D760}" dt="2020-11-05T07:23:13.896" v="165" actId="14100"/>
        <pc:sldMkLst>
          <pc:docMk/>
          <pc:sldMk cId="2305731861" sldId="1275"/>
        </pc:sldMkLst>
        <pc:spChg chg="mod">
          <ac:chgData name="Phil Gibbons" userId="f619c6e5d38ed7a7" providerId="LiveId" clId="{1CEA0DC4-D631-4427-B65B-84B80935D760}" dt="2020-11-05T07:23:13.896" v="165" actId="14100"/>
          <ac:spMkLst>
            <pc:docMk/>
            <pc:sldMk cId="2305731861" sldId="1275"/>
            <ac:spMk id="2" creationId="{00000000-0000-0000-0000-000000000000}"/>
          </ac:spMkLst>
        </pc:spChg>
      </pc:sldChg>
      <pc:sldChg chg="modNotesTx">
        <pc:chgData name="Phil Gibbons" userId="f619c6e5d38ed7a7" providerId="LiveId" clId="{1CEA0DC4-D631-4427-B65B-84B80935D760}" dt="2020-11-05T07:10:38.752" v="121" actId="20577"/>
        <pc:sldMkLst>
          <pc:docMk/>
          <pc:sldMk cId="977929017" sldId="1280"/>
        </pc:sldMkLst>
      </pc:sldChg>
      <pc:sldChg chg="ord">
        <pc:chgData name="Phil Gibbons" userId="f619c6e5d38ed7a7" providerId="LiveId" clId="{1CEA0DC4-D631-4427-B65B-84B80935D760}" dt="2020-11-05T06:10:02.594" v="91"/>
        <pc:sldMkLst>
          <pc:docMk/>
          <pc:sldMk cId="1480954817" sldId="1282"/>
        </pc:sldMkLst>
      </pc:sldChg>
      <pc:sldChg chg="del">
        <pc:chgData name="Phil Gibbons" userId="f619c6e5d38ed7a7" providerId="LiveId" clId="{1CEA0DC4-D631-4427-B65B-84B80935D760}" dt="2020-11-05T06:00:05.870" v="86" actId="47"/>
        <pc:sldMkLst>
          <pc:docMk/>
          <pc:sldMk cId="679111483" sldId="1313"/>
        </pc:sldMkLst>
      </pc:sldChg>
      <pc:sldChg chg="add del">
        <pc:chgData name="Phil Gibbons" userId="f619c6e5d38ed7a7" providerId="LiveId" clId="{1CEA0DC4-D631-4427-B65B-84B80935D760}" dt="2020-11-05T05:19:24.853" v="58" actId="47"/>
        <pc:sldMkLst>
          <pc:docMk/>
          <pc:sldMk cId="0" sldId="1315"/>
        </pc:sldMkLst>
      </pc:sldChg>
      <pc:sldChg chg="add mod modShow">
        <pc:chgData name="Phil Gibbons" userId="f619c6e5d38ed7a7" providerId="LiveId" clId="{1CEA0DC4-D631-4427-B65B-84B80935D760}" dt="2020-11-05T05:25:08.716" v="80" actId="729"/>
        <pc:sldMkLst>
          <pc:docMk/>
          <pc:sldMk cId="663060207" sldId="1315"/>
        </pc:sldMkLst>
      </pc:sldChg>
      <pc:sldChg chg="add mod modShow">
        <pc:chgData name="Phil Gibbons" userId="f619c6e5d38ed7a7" providerId="LiveId" clId="{1CEA0DC4-D631-4427-B65B-84B80935D760}" dt="2020-11-05T05:25:12.012" v="81" actId="729"/>
        <pc:sldMkLst>
          <pc:docMk/>
          <pc:sldMk cId="0" sldId="1430"/>
        </pc:sldMkLst>
      </pc:sldChg>
      <pc:sldChg chg="add">
        <pc:chgData name="Phil Gibbons" userId="f619c6e5d38ed7a7" providerId="LiveId" clId="{1CEA0DC4-D631-4427-B65B-84B80935D760}" dt="2020-11-05T06:34:40.113" v="106"/>
        <pc:sldMkLst>
          <pc:docMk/>
          <pc:sldMk cId="3462528513" sldId="1431"/>
        </pc:sldMkLst>
      </pc:sldChg>
      <pc:sldChg chg="add del">
        <pc:chgData name="Phil Gibbons" userId="f619c6e5d38ed7a7" providerId="LiveId" clId="{1CEA0DC4-D631-4427-B65B-84B80935D760}" dt="2020-11-05T06:34:30.966" v="105" actId="2696"/>
        <pc:sldMkLst>
          <pc:docMk/>
          <pc:sldMk cId="3676222289" sldId="14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561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561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shellx</a:t>
            </a:r>
            <a:endParaRPr lang="en-US" dirty="0"/>
          </a:p>
          <a:p>
            <a:r>
              <a:rPr lang="en-US" dirty="0"/>
              <a:t>&gt;/bin/</a:t>
            </a:r>
            <a:r>
              <a:rPr lang="en-US" dirty="0" err="1"/>
              <a:t>ls</a:t>
            </a:r>
            <a:r>
              <a:rPr lang="en-US" dirty="0"/>
              <a:t> –l </a:t>
            </a:r>
            <a:r>
              <a:rPr lang="en-US" dirty="0" err="1"/>
              <a:t>csapp.c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5</a:t>
            </a:r>
          </a:p>
          <a:p>
            <a:r>
              <a:rPr lang="en-US" baseline="0" dirty="0"/>
              <a:t>&gt;./delay 5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en-US" baseline="0" dirty="0" err="1"/>
              <a:t>csapp.c</a:t>
            </a:r>
            <a:endParaRPr lang="en-US" baseline="0" dirty="0"/>
          </a:p>
          <a:p>
            <a:r>
              <a:rPr lang="en-US" baseline="0" dirty="0"/>
              <a:t>&gt;quit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reaping background jobs, only </a:t>
            </a:r>
            <a:r>
              <a:rPr lang="en-US" dirty="0" err="1"/>
              <a:t>fg</a:t>
            </a:r>
            <a:r>
              <a:rPr lang="en-US" dirty="0"/>
              <a:t> ones via </a:t>
            </a:r>
            <a:r>
              <a:rPr lang="en-US" dirty="0" err="1"/>
              <a:t>waitpid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r>
              <a:rPr lang="en-US" dirty="0"/>
              <a:t>./</a:t>
            </a:r>
            <a:r>
              <a:rPr lang="en-US" dirty="0" err="1"/>
              <a:t>shellex</a:t>
            </a:r>
            <a:endParaRPr lang="en-US" dirty="0"/>
          </a:p>
          <a:p>
            <a:r>
              <a:rPr lang="en-US" dirty="0"/>
              <a:t>&gt;./delay</a:t>
            </a:r>
            <a:r>
              <a:rPr lang="en-US" baseline="0" dirty="0"/>
              <a:t> 10 &amp;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r>
              <a:rPr lang="en-US" baseline="0" dirty="0"/>
              <a:t>...</a:t>
            </a:r>
          </a:p>
          <a:p>
            <a:r>
              <a:rPr lang="en-US" baseline="0" dirty="0"/>
              <a:t>&gt;/bin/</a:t>
            </a:r>
            <a:r>
              <a:rPr lang="en-US" baseline="0" dirty="0" err="1"/>
              <a:t>ps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11159" y="703032"/>
            <a:ext cx="4565716" cy="3467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934" tIns="43967" rIns="87934" bIns="4396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./delay 100 &amp;</a:t>
            </a:r>
          </a:p>
          <a:p>
            <a:endParaRPr lang="en-US" dirty="0"/>
          </a:p>
          <a:p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  <a:p>
            <a:r>
              <a:rPr lang="en-US" dirty="0"/>
              <a:t>kill -9</a:t>
            </a:r>
            <a:r>
              <a:rPr lang="en-US" baseline="0" dirty="0"/>
              <a:t> XXX</a:t>
            </a:r>
          </a:p>
          <a:p>
            <a:endParaRPr lang="en-US" baseline="0" dirty="0"/>
          </a:p>
          <a:p>
            <a:r>
              <a:rPr lang="en-US" baseline="0" dirty="0" err="1"/>
              <a:t>ps</a:t>
            </a:r>
            <a:endParaRPr lang="en-US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kill command:</a:t>
            </a:r>
          </a:p>
          <a:p>
            <a:endParaRPr lang="en-US" dirty="0"/>
          </a:p>
          <a:p>
            <a:r>
              <a:rPr lang="en-US" dirty="0"/>
              <a:t>./forks 17</a:t>
            </a:r>
            <a:r>
              <a:rPr lang="en-US" baseline="0" dirty="0"/>
              <a:t> &amp;</a:t>
            </a:r>
          </a:p>
          <a:p>
            <a:r>
              <a:rPr lang="en-US" baseline="0" dirty="0"/>
              <a:t>kill  (parent)  (Only kills parent)</a:t>
            </a:r>
          </a:p>
          <a:p>
            <a:endParaRPr lang="en-US" baseline="0" dirty="0"/>
          </a:p>
          <a:p>
            <a:r>
              <a:rPr lang="en-US" baseline="0" dirty="0"/>
              <a:t>./forks 17 &amp;</a:t>
            </a:r>
          </a:p>
          <a:p>
            <a:r>
              <a:rPr lang="en-US" baseline="0" dirty="0"/>
              <a:t>kill  (child) (Child becomes a zombie)</a:t>
            </a:r>
          </a:p>
          <a:p>
            <a:endParaRPr lang="en-US" baseline="0" dirty="0"/>
          </a:p>
          <a:p>
            <a:endParaRPr lang="en-US" baseline="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8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running:</a:t>
            </a:r>
          </a:p>
          <a:p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sigint</a:t>
            </a:r>
            <a:endParaRPr lang="en-US" dirty="0"/>
          </a:p>
          <a:p>
            <a:r>
              <a:rPr lang="en-US" dirty="0"/>
              <a:t>ctrl-C</a:t>
            </a:r>
          </a:p>
          <a:p>
            <a:endParaRPr lang="en-US" dirty="0"/>
          </a:p>
          <a:p>
            <a:r>
              <a:rPr lang="en-US" dirty="0"/>
              <a:t>Code not entirely reliable,</a:t>
            </a:r>
            <a:r>
              <a:rPr lang="en-US" baseline="0" dirty="0"/>
              <a:t> if there’s a delay in pause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Delivered whenever.  Received on next context switch into A (or some future one)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./forks 14</a:t>
            </a:r>
          </a:p>
          <a:p>
            <a:endParaRPr lang="en-US" dirty="0"/>
          </a:p>
          <a:p>
            <a:r>
              <a:rPr lang="en-US" dirty="0"/>
              <a:t>Hangs.</a:t>
            </a:r>
          </a:p>
          <a:p>
            <a:endParaRPr lang="en-US" dirty="0"/>
          </a:p>
          <a:p>
            <a:r>
              <a:rPr lang="en-US" dirty="0"/>
              <a:t>Multiple children signal before handler runs once.  Children waiting to be reaped are dropped because handler only gets one per invocation.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with delays for both child &amp; parent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Procmask</a:t>
            </a:r>
            <a:r>
              <a:rPr lang="en-US" dirty="0"/>
              <a:t> save, restore.  Man for first </a:t>
            </a:r>
            <a:r>
              <a:rPr lang="en-US" dirty="0" err="1"/>
              <a:t>arg</a:t>
            </a:r>
            <a:r>
              <a:rPr lang="en-US" dirty="0"/>
              <a:t> meaning.  Typical use here.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still busted; date finishes before </a:t>
            </a:r>
            <a:r>
              <a:rPr lang="en-US" dirty="0" err="1"/>
              <a:t>addjob</a:t>
            </a:r>
            <a:r>
              <a:rPr lang="en-US" dirty="0"/>
              <a:t> runs.  </a:t>
            </a:r>
            <a:r>
              <a:rPr lang="en-US" dirty="0" err="1"/>
              <a:t>Sigchildhandler</a:t>
            </a:r>
            <a:r>
              <a:rPr lang="en-US" dirty="0"/>
              <a:t> runs </a:t>
            </a:r>
            <a:r>
              <a:rPr lang="en-US" dirty="0" err="1"/>
              <a:t>deletejob</a:t>
            </a:r>
            <a:r>
              <a:rPr lang="en-US" dirty="0"/>
              <a:t> before </a:t>
            </a:r>
            <a:r>
              <a:rPr lang="en-US" dirty="0" err="1"/>
              <a:t>addjob</a:t>
            </a:r>
            <a:r>
              <a:rPr lang="en-US" dirty="0"/>
              <a:t> completes.    (due to not yet blocked.</a:t>
            </a:r>
          </a:p>
          <a:p>
            <a:endParaRPr lang="en-US" dirty="0"/>
          </a:p>
          <a:p>
            <a:r>
              <a:rPr lang="en-US" dirty="0"/>
              <a:t>./procmask1</a:t>
            </a:r>
          </a:p>
          <a:p>
            <a:endParaRPr lang="en-US" dirty="0"/>
          </a:p>
          <a:p>
            <a:r>
              <a:rPr lang="en-US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./procmask1</a:t>
            </a:r>
          </a:p>
          <a:p>
            <a:endParaRPr lang="en-US" baseline="0" dirty="0"/>
          </a:p>
          <a:p>
            <a:r>
              <a:rPr lang="en-US" baseline="0" dirty="0" err="1"/>
              <a:t>Cntl</a:t>
            </a:r>
            <a:r>
              <a:rPr lang="en-US" baseline="0" dirty="0"/>
              <a:t>-C to stop infinite loop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87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./procmask2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6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9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race case – can deadlock if we start waiting in pause after the handler has already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275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base" latinLnBrk="0" hangingPunct="1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SIGINT Terminate User typed ctrl-c</a:t>
            </a:r>
          </a:p>
          <a:p>
            <a:pPr marL="0" marR="0" indent="0" algn="l" rtl="0" eaLnBrk="1" fontAlgn="base" latinLnBrk="0" hangingPunct="1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</a:pPr>
            <a:r>
              <a:rPr lang="en-US" sz="18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SIGCHLD Ignore Child stopped or terminated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67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to use </a:t>
            </a:r>
            <a:r>
              <a:rPr lang="en-US" dirty="0" err="1"/>
              <a:t>interpositioning</a:t>
            </a:r>
            <a:r>
              <a:rPr lang="en-US" baseline="0" dirty="0"/>
              <a:t>  code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LD_PRELOAD ./</a:t>
            </a:r>
            <a:r>
              <a:rPr lang="en-US" baseline="0" dirty="0" err="1"/>
              <a:t>myfork.so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CHILD</a:t>
            </a:r>
          </a:p>
          <a:p>
            <a:endParaRPr lang="en-US" baseline="0" dirty="0"/>
          </a:p>
          <a:p>
            <a:r>
              <a:rPr lang="en-US" baseline="0" dirty="0"/>
              <a:t>./forks 12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4757701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pstree</a:t>
            </a:r>
            <a:r>
              <a:rPr lang="en-US" dirty="0"/>
              <a:t> command.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7CB4-5930-1A41-8D95-BF63D281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FFDF0D9-CBCC-784C-A88C-E18E91295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61974-2B06-444D-ADDD-7889559EA03D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1E4AD-ED22-214C-9A93-46FAC0169B9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335765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29122" cy="4972050"/>
          </a:xfrm>
        </p:spPr>
        <p:txBody>
          <a:bodyPr/>
          <a:lstStyle/>
          <a:p>
            <a:r>
              <a:rPr lang="en-US" dirty="0"/>
              <a:t>Shells						</a:t>
            </a:r>
            <a:r>
              <a:rPr lang="en-US" dirty="0">
                <a:solidFill>
                  <a:schemeClr val="bg2"/>
                </a:solidFill>
              </a:rPr>
              <a:t>CSAPP 8.4.6 </a:t>
            </a:r>
          </a:p>
          <a:p>
            <a:r>
              <a:rPr lang="en-US" dirty="0">
                <a:solidFill>
                  <a:srgbClr val="7F7F7F"/>
                </a:solidFill>
              </a:rPr>
              <a:t>Signals						C</a:t>
            </a:r>
            <a:r>
              <a:rPr lang="en-US" dirty="0">
                <a:solidFill>
                  <a:schemeClr val="bg2"/>
                </a:solidFill>
              </a:rPr>
              <a:t>SA</a:t>
            </a:r>
            <a:r>
              <a:rPr lang="en-US" dirty="0">
                <a:solidFill>
                  <a:srgbClr val="7F7F7F"/>
                </a:solidFill>
              </a:rPr>
              <a:t>PP 8.5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Hierarchy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>
                <a:latin typeface="Courier New"/>
                <a:cs typeface="Courier New"/>
              </a:rPr>
              <a:t>pstree</a:t>
            </a:r>
            <a:r>
              <a:rPr lang="en-US" sz="1800" dirty="0">
                <a:latin typeface="Calibri" pitchFamily="34" charset="0"/>
              </a:rPr>
              <a:t> command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sh</a:t>
            </a:r>
            <a:r>
              <a:rPr lang="en-US" sz="1800" dirty="0"/>
              <a:t> 			Original 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csh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/>
              <a:t>BSD Unix C 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>
                <a:latin typeface="Courier New" pitchFamily="49" charset="0"/>
              </a:rPr>
              <a:t>bash</a:t>
            </a:r>
            <a:r>
              <a:rPr lang="en-US" sz="1800" dirty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+mn-lt"/>
              </a:rPr>
              <a:t>(default Linux shell)</a:t>
            </a:r>
          </a:p>
          <a:p>
            <a:pPr>
              <a:tabLst>
                <a:tab pos="1485900" algn="l"/>
              </a:tabLst>
            </a:pPr>
            <a:r>
              <a:rPr lang="en-US" sz="2200" dirty="0">
                <a:latin typeface="+mn-lt"/>
              </a:rPr>
              <a:t>Simple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Described in the textbook, starting at p. 753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Implementation of a very elementary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Purpose</a:t>
            </a:r>
          </a:p>
          <a:p>
            <a:pPr lvl="2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Understand what happens when you type commands</a:t>
            </a:r>
          </a:p>
          <a:p>
            <a:pPr lvl="2">
              <a:tabLst>
                <a:tab pos="1485900" algn="l"/>
              </a:tabLst>
            </a:pPr>
            <a:r>
              <a:rPr lang="en-US" sz="1800" dirty="0">
                <a:latin typeface="+mn-lt"/>
              </a:rPr>
              <a:t>Understand use and operation of process control operations</a:t>
            </a:r>
          </a:p>
          <a:p>
            <a:pPr lvl="2">
              <a:tabLst>
                <a:tab pos="1485900" algn="l"/>
              </a:tabLst>
            </a:pPr>
            <a:endParaRPr lang="en-US" sz="1800" dirty="0">
              <a:latin typeface="+mn-lt"/>
            </a:endParaRPr>
          </a:p>
          <a:p>
            <a:pPr lvl="2">
              <a:tabLst>
                <a:tab pos="1485900" algn="l"/>
              </a:tabLst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Example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57762" y="1207070"/>
            <a:ext cx="6587461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./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shellex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/bin/ls -l csapp.c</a:t>
            </a:r>
          </a:p>
          <a:p>
            <a:r>
              <a:rPr lang="hu-HU" sz="1600" dirty="0">
                <a:latin typeface="Courier New" pitchFamily="49" charset="0"/>
              </a:rPr>
              <a:t>-rw-r--r-- 1 bryant users 23053 Jun 15  2015 csapp.c</a:t>
            </a: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/bin/ps</a:t>
            </a:r>
          </a:p>
          <a:p>
            <a:r>
              <a:rPr lang="hu-HU" sz="1600" dirty="0">
                <a:latin typeface="Courier New" pitchFamily="49" charset="0"/>
              </a:rPr>
              <a:t>  PID TTY          TIME CMD</a:t>
            </a:r>
          </a:p>
          <a:p>
            <a:r>
              <a:rPr lang="hu-HU" sz="1600" dirty="0">
                <a:latin typeface="Courier New" pitchFamily="49" charset="0"/>
              </a:rPr>
              <a:t>31542 pts/2    00:00:01 tcsh</a:t>
            </a:r>
          </a:p>
          <a:p>
            <a:r>
              <a:rPr lang="hu-HU" sz="1600" dirty="0">
                <a:latin typeface="Courier New" pitchFamily="49" charset="0"/>
              </a:rPr>
              <a:t>32017 pts/2    00:00:00 shellex</a:t>
            </a:r>
          </a:p>
          <a:p>
            <a:r>
              <a:rPr lang="hu-HU" sz="1600" dirty="0">
                <a:latin typeface="Courier New" pitchFamily="49" charset="0"/>
              </a:rPr>
              <a:t>32019 pts/2    00:00:00 ps</a:t>
            </a:r>
          </a:p>
          <a:p>
            <a:r>
              <a:rPr lang="hu-HU" sz="1600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/bin/sleep 10 &amp;</a:t>
            </a:r>
          </a:p>
          <a:p>
            <a:r>
              <a:rPr lang="en-US" sz="1600" dirty="0">
                <a:latin typeface="Courier New" pitchFamily="49" charset="0"/>
              </a:rPr>
              <a:t>32031 /bin/sleep 10 &amp;</a:t>
            </a:r>
          </a:p>
          <a:p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ps</a:t>
            </a:r>
            <a:endParaRPr lang="en-US" sz="1600" dirty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PID TTY          TIME CMD</a:t>
            </a:r>
          </a:p>
          <a:p>
            <a:r>
              <a:rPr lang="en-US" sz="1600" dirty="0">
                <a:latin typeface="Courier New" pitchFamily="49" charset="0"/>
              </a:rPr>
              <a:t>31542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00:00:01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32024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emacs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32030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shellex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32031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sleep</a:t>
            </a:r>
          </a:p>
          <a:p>
            <a:r>
              <a:rPr lang="en-US" sz="1600" dirty="0">
                <a:latin typeface="Courier New" pitchFamily="49" charset="0"/>
              </a:rPr>
              <a:t>32033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quit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8766" y="139457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Must give full pathnames for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3658" y="3167995"/>
            <a:ext cx="28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Run program in 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1223" y="4849502"/>
            <a:ext cx="189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Sleep is running</a:t>
            </a:r>
          </a:p>
          <a:p>
            <a:pPr marL="63500" indent="287338"/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in background</a:t>
            </a:r>
          </a:p>
        </p:txBody>
      </p:sp>
    </p:spTree>
    <p:extLst>
      <p:ext uri="{BB962C8B-B14F-4D97-AF65-F5344CB8AC3E}">
        <p14:creationId xmlns:p14="http://schemas.microsoft.com/office/powerpoint/2010/main" val="37844110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Shell Implementation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Basic loop</a:t>
            </a:r>
          </a:p>
          <a:p>
            <a:pPr lvl="1"/>
            <a:r>
              <a:rPr lang="en-US" sz="1400" dirty="0"/>
              <a:t>Read line from command line</a:t>
            </a:r>
          </a:p>
          <a:p>
            <a:pPr lvl="1"/>
            <a:r>
              <a:rPr lang="en-US" sz="1400" dirty="0"/>
              <a:t>Execute the requested operation</a:t>
            </a:r>
          </a:p>
          <a:p>
            <a:pPr lvl="2"/>
            <a:r>
              <a:rPr lang="en-US" sz="1400" dirty="0"/>
              <a:t>Built-in command (only one implemented is </a:t>
            </a:r>
            <a:r>
              <a:rPr lang="en-US" sz="1400" b="1" dirty="0">
                <a:latin typeface="Courier New"/>
                <a:cs typeface="Courier New"/>
              </a:rPr>
              <a:t>quit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Load and execute program from file</a:t>
            </a: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evaluate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of read/evaluate 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90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if ((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= Fork()) == 0) {   /* Child runs user job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("%s: Command not found.\n",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/* Parent waits for foreground job to terminate */</a:t>
            </a:r>
          </a:p>
          <a:p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error");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F6F5BD"/>
                </a:solidFill>
                <a:latin typeface="Courier New"/>
                <a:cs typeface="Courier New"/>
              </a:rPr>
              <a:t>        else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printf("%d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%s",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F6F5BD"/>
                </a:solidFill>
                <a:latin typeface="Courier New"/>
                <a:cs typeface="Courier New"/>
              </a:rPr>
              <a:t>    return;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2598645"/>
            <a:ext cx="8340725" cy="4183155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2013" y="2810493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parseline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0" dirty="0">
                <a:latin typeface="Calibri" pitchFamily="34" charset="0"/>
              </a:rPr>
              <a:t>will parse ‘</a:t>
            </a:r>
            <a:r>
              <a:rPr lang="en-US" b="0" dirty="0" err="1">
                <a:latin typeface="Calibri" pitchFamily="34" charset="0"/>
              </a:rPr>
              <a:t>buf</a:t>
            </a:r>
            <a:r>
              <a:rPr lang="en-US" b="0" dirty="0">
                <a:latin typeface="Calibri" pitchFamily="34" charset="0"/>
              </a:rPr>
              <a:t>’ into ‘</a:t>
            </a:r>
            <a:r>
              <a:rPr lang="en-US" b="0" dirty="0" err="1">
                <a:latin typeface="Calibri" pitchFamily="34" charset="0"/>
              </a:rPr>
              <a:t>argv</a:t>
            </a:r>
            <a:r>
              <a:rPr lang="en-US" b="0" dirty="0">
                <a:latin typeface="Calibri" pitchFamily="34" charset="0"/>
              </a:rPr>
              <a:t>’ and return whether or not input line ended in ‘&amp;’</a:t>
            </a:r>
          </a:p>
        </p:txBody>
      </p:sp>
    </p:spTree>
    <p:extLst>
      <p:ext uri="{BB962C8B-B14F-4D97-AF65-F5344CB8AC3E}">
        <p14:creationId xmlns:p14="http://schemas.microsoft.com/office/powerpoint/2010/main" val="16632618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048000"/>
            <a:ext cx="8340725" cy="3733800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5791" y="2586335"/>
            <a:ext cx="2736309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Ignore empty lines.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90674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345180"/>
            <a:ext cx="8340725" cy="343661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it is a ‘built in’ command, then handle it here in this program.  Otherwise fork/exec the program specified in </a:t>
            </a:r>
            <a:r>
              <a:rPr lang="en-US" b="0" dirty="0" err="1">
                <a:latin typeface="+mn-lt"/>
                <a:cs typeface="Courier New" panose="02070309020205020404" pitchFamily="49" charset="0"/>
              </a:rPr>
              <a:t>argv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[0]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4457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505200"/>
            <a:ext cx="8340725" cy="327659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Create child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59673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4547801"/>
            <a:ext cx="8340725" cy="223399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6287" y="5203134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Start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.</a:t>
            </a:r>
          </a:p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Remember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 only returns on error.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0189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295400"/>
            <a:ext cx="8119153" cy="2133600"/>
          </a:xfrm>
        </p:spPr>
        <p:txBody>
          <a:bodyPr/>
          <a:lstStyle/>
          <a:p>
            <a:pPr marL="0" indent="0"/>
            <a:r>
              <a:rPr lang="en-US" dirty="0"/>
              <a:t>Exceptional Control Flow: </a:t>
            </a:r>
            <a:br>
              <a:rPr lang="en-US" dirty="0"/>
            </a:br>
            <a:r>
              <a:rPr lang="en-US" dirty="0"/>
              <a:t>Signals and Nonlocal Jumps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sz="2000" b="0" dirty="0"/>
            </a:br>
            <a:r>
              <a:rPr lang="en-US" sz="2000" b="0" dirty="0"/>
              <a:t>20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5, 2020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76" y="39238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5734050"/>
            <a:ext cx="8340725" cy="104774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2584" y="5581471"/>
            <a:ext cx="2979391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running child in foreground, wait until it is done.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68168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850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{</a:t>
            </a:r>
            <a:endParaRPr lang="hu-HU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"%d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pid, cmdline);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}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4609" y="4925815"/>
            <a:ext cx="2979391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If running child in background, print </a:t>
            </a:r>
            <a:r>
              <a:rPr lang="en-US" b="0" dirty="0" err="1">
                <a:latin typeface="+mn-lt"/>
                <a:cs typeface="Courier New" panose="02070309020205020404" pitchFamily="49" charset="0"/>
              </a:rPr>
              <a:t>pid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 and continue doing other stuff.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87863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7099" y="5088078"/>
            <a:ext cx="2615951" cy="138499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Calibri" pitchFamily="34" charset="0"/>
              </a:rPr>
              <a:t>Oops.  </a:t>
            </a:r>
            <a:r>
              <a:rPr lang="en-US" sz="2800" b="0" i="1" dirty="0">
                <a:latin typeface="Calibri" pitchFamily="34" charset="0"/>
              </a:rPr>
              <a:t>There is a problem with this code.</a:t>
            </a:r>
          </a:p>
        </p:txBody>
      </p:sp>
    </p:spTree>
    <p:extLst>
      <p:ext uri="{BB962C8B-B14F-4D97-AF65-F5344CB8AC3E}">
        <p14:creationId xmlns:p14="http://schemas.microsoft.com/office/powerpoint/2010/main" val="13359636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Shell designed to run indefinitely</a:t>
            </a:r>
          </a:p>
          <a:p>
            <a:pPr marL="684213" lvl="1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Should not accumulate unneeded resources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Child processes</a:t>
            </a:r>
          </a:p>
          <a:p>
            <a:pPr marL="1084263" lvl="2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File descriptors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Our example shell correctly waits for and reaps</a:t>
            </a:r>
            <a:br>
              <a:rPr lang="en-GB" dirty="0"/>
            </a:br>
            <a:r>
              <a:rPr lang="en-GB" dirty="0"/>
              <a:t>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 run the kernel out of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/>
              <a:t>Signals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(partial) Taxonomy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876300" y="3357265"/>
            <a:ext cx="1066800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03760" y="5029200"/>
            <a:ext cx="16002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Signals</a:t>
            </a:r>
          </a:p>
        </p:txBody>
      </p:sp>
      <p:cxnSp>
        <p:nvCxnSpPr>
          <p:cNvPr id="21" name="Straight Connector 20"/>
          <p:cNvCxnSpPr>
            <a:stCxn id="4" idx="2"/>
            <a:endCxn id="19" idx="0"/>
          </p:cNvCxnSpPr>
          <p:nvPr/>
        </p:nvCxnSpPr>
        <p:spPr bwMode="auto">
          <a:xfrm>
            <a:off x="1943100" y="3357265"/>
            <a:ext cx="660760" cy="167193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574241" y="729139"/>
            <a:ext cx="24565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Handled in user 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2800" y="304800"/>
            <a:ext cx="1867947" cy="369332"/>
          </a:xfrm>
          <a:prstGeom prst="rect">
            <a:avLst/>
          </a:prstGeom>
          <a:solidFill>
            <a:srgbClr val="E7DDBB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Handled in kernel</a:t>
            </a:r>
          </a:p>
        </p:txBody>
      </p:sp>
    </p:spTree>
    <p:extLst>
      <p:ext uri="{BB962C8B-B14F-4D97-AF65-F5344CB8AC3E}">
        <p14:creationId xmlns:p14="http://schemas.microsoft.com/office/powerpoint/2010/main" val="1480954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3370"/>
              </p:ext>
            </p:extLst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/>
          </a:p>
          <a:p>
            <a:r>
              <a:rPr lang="en-US" dirty="0"/>
              <a:t>Kernel sends a signal for one of the following reasons:</a:t>
            </a:r>
          </a:p>
          <a:p>
            <a:pPr lvl="1"/>
            <a:r>
              <a:rPr lang="en-US" dirty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/>
              <a:t>Another process has invoked the </a:t>
            </a:r>
            <a:r>
              <a:rPr lang="en-US" b="1" dirty="0">
                <a:latin typeface="Courier New" pitchFamily="49" charset="0"/>
              </a:rPr>
              <a:t>kill</a:t>
            </a:r>
            <a:r>
              <a:rPr lang="en-US" dirty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17576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5730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80565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lecture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any single core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  <p:extLst>
      <p:ext uri="{BB962C8B-B14F-4D97-AF65-F5344CB8AC3E}">
        <p14:creationId xmlns:p14="http://schemas.microsoft.com/office/powerpoint/2010/main" val="393400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9" y="485646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259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9" name="Right Arrow 8"/>
          <p:cNvSpPr/>
          <p:nvPr/>
        </p:nvSpPr>
        <p:spPr bwMode="auto">
          <a:xfrm rot="5233810">
            <a:off x="703166" y="4570333"/>
            <a:ext cx="2847712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63343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21793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6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7044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43571" y="4749284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9117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20015907">
            <a:off x="1987298" y="4960167"/>
            <a:ext cx="4593911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Received by C</a:t>
            </a:r>
          </a:p>
        </p:txBody>
      </p:sp>
    </p:spTree>
    <p:extLst>
      <p:ext uri="{BB962C8B-B14F-4D97-AF65-F5344CB8AC3E}">
        <p14:creationId xmlns:p14="http://schemas.microsoft.com/office/powerpoint/2010/main" val="238381181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97678"/>
            <a:ext cx="9144001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53424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8970" y="12904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40408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Receiving a Signal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/>
          </a:p>
          <a:p>
            <a:r>
              <a:rPr lang="en-US" dirty="0"/>
              <a:t>Some 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called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/>
              <a:t>Akin to a hardware exception handler being called in response to an asynchronous interrupt: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/>
              <a:t>Signal Concepts: Pending and Blocked Signals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/>
          </a:p>
          <a:p>
            <a:r>
              <a:rPr lang="en-US" dirty="0"/>
              <a:t>A 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/>
          </a:p>
          <a:p>
            <a:r>
              <a:rPr lang="en-US" dirty="0"/>
              <a:t>A 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Pending/Blocked Bits	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/>
              <a:t>Kernel maintains </a:t>
            </a:r>
            <a:r>
              <a:rPr lang="en-US" dirty="0">
                <a:latin typeface="Courier New" pitchFamily="49" charset="0"/>
              </a:rPr>
              <a:t>pending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blocked</a:t>
            </a:r>
            <a:r>
              <a:rPr lang="en-US" dirty="0"/>
              <a:t> bit vectors in the context of each process</a:t>
            </a:r>
          </a:p>
          <a:p>
            <a:pPr lvl="1"/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: represents the set of pending signals</a:t>
            </a:r>
          </a:p>
          <a:p>
            <a:pPr lvl="2"/>
            <a:r>
              <a:rPr lang="en-US" dirty="0"/>
              <a:t>Kernel sets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delivered</a:t>
            </a:r>
          </a:p>
          <a:p>
            <a:pPr lvl="2"/>
            <a:r>
              <a:rPr lang="en-US" dirty="0"/>
              <a:t>Kernel clears bit </a:t>
            </a:r>
            <a:r>
              <a:rPr lang="en-US" dirty="0" err="1"/>
              <a:t>k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</a:t>
            </a:r>
            <a:r>
              <a:rPr lang="en-US" dirty="0" err="1"/>
              <a:t>k</a:t>
            </a:r>
            <a:r>
              <a:rPr lang="en-US" dirty="0"/>
              <a:t> is received 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blocked</a:t>
            </a:r>
            <a:r>
              <a:rPr lang="en-US" dirty="0"/>
              <a:t>: represents the set of blocked signals</a:t>
            </a:r>
          </a:p>
          <a:p>
            <a:pPr lvl="2"/>
            <a:r>
              <a:rPr lang="en-US" dirty="0"/>
              <a:t>Can be set and cleared by using the </a:t>
            </a:r>
            <a:r>
              <a:rPr lang="en-US" b="1" dirty="0" err="1">
                <a:latin typeface="Courier New" pitchFamily="49" charset="0"/>
              </a:rPr>
              <a:t>sigprocmask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Also referred to as the </a:t>
            </a:r>
            <a:r>
              <a:rPr lang="en-US" i="1" dirty="0"/>
              <a:t>signal mask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1197678"/>
            <a:ext cx="9144000" cy="3583872"/>
          </a:xfrm>
          <a:prstGeom prst="rect">
            <a:avLst/>
          </a:prstGeom>
          <a:solidFill>
            <a:srgbClr val="E9E1C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125" y="2714625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95625" y="1276350"/>
            <a:ext cx="2857500" cy="131445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219450"/>
            <a:ext cx="2857500" cy="13144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" y="4686300"/>
            <a:ext cx="9144000" cy="21717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2888" y="4860222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8434" y="127635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User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162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59512" y="5534025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162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59512" y="58864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7162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Pending for C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259512" y="6229350"/>
            <a:ext cx="3012950" cy="3429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Blocked for C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954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669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24790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972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591175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772150" y="5534025"/>
            <a:ext cx="0" cy="103822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005012" y="6202918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28" name="Right Arrow 27"/>
          <p:cNvSpPr/>
          <p:nvPr/>
        </p:nvSpPr>
        <p:spPr bwMode="auto">
          <a:xfrm rot="6894845" flipV="1">
            <a:off x="901998" y="3871557"/>
            <a:ext cx="4422714" cy="719409"/>
          </a:xfrm>
          <a:prstGeom prst="rightArrow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Sends to C</a:t>
            </a:r>
          </a:p>
        </p:txBody>
      </p:sp>
    </p:spTree>
    <p:extLst>
      <p:ext uri="{BB962C8B-B14F-4D97-AF65-F5344CB8AC3E}">
        <p14:creationId xmlns:p14="http://schemas.microsoft.com/office/powerpoint/2010/main" val="122032086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/>
              <a:t>Sending Signals: 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Return 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Change process group of a process (see text for details)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 </a:t>
            </a:r>
            <a:r>
              <a:rPr lang="en-US" dirty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/bin/kill –9 24818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process 24818</a:t>
            </a:r>
          </a:p>
          <a:p>
            <a:pPr lvl="1"/>
            <a:endParaRPr lang="en-US" b="1" dirty="0">
              <a:latin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/bin/kill –9 –24817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every process in process group 24817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Child1: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9E4095-F524-44F6-8133-D034DACC9869}"/>
              </a:ext>
            </a:extLst>
          </p:cNvPr>
          <p:cNvSpPr/>
          <p:nvPr/>
        </p:nvSpPr>
        <p:spPr bwMode="auto">
          <a:xfrm>
            <a:off x="3012904" y="4220772"/>
            <a:ext cx="346255" cy="32583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  <p:extLst>
      <p:ext uri="{BB962C8B-B14F-4D97-AF65-F5344CB8AC3E}">
        <p14:creationId xmlns:p14="http://schemas.microsoft.com/office/powerpoint/2010/main" val="1617278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causes the kernel to send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 err="1"/>
              <a:t>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7593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q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p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/>
          </a:p>
          <a:p>
            <a:r>
              <a:rPr lang="en-US" dirty="0"/>
              <a:t>Kernel 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  <a:p>
            <a:r>
              <a:rPr lang="en-US" dirty="0"/>
              <a:t>If  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https://canvas.cmu.edu/courses/17808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8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/>
          </a:p>
          <a:p>
            <a:r>
              <a:rPr lang="en-US" dirty="0"/>
              <a:t>Different 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Courier New"/>
                <a:cs typeface="Courier New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Courier New"/>
                <a:cs typeface="Courier New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(not process) that runs concurrently with the main program</a:t>
            </a:r>
          </a:p>
          <a:p>
            <a:r>
              <a:rPr lang="en-US" dirty="0"/>
              <a:t>But, this flow exists only until returns to main program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  <a:p>
            <a:r>
              <a:rPr lang="en-US" sz="1800" dirty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  <a:p>
            <a:r>
              <a:rPr lang="en-US" sz="1800" dirty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(handler)</a:t>
            </a: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31177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Signal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(2) Control passes to handler S</a:t>
            </a: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(5) Handler T</a:t>
            </a:r>
          </a:p>
          <a:p>
            <a:r>
              <a:rPr lang="en-US" sz="1600" i="1" dirty="0">
                <a:latin typeface="Helvetica" charset="0"/>
              </a:rPr>
              <a:t>returns to handler S</a:t>
            </a: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(1) Program catches signal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(3) Program catches signal t</a:t>
            </a: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(4)  Control passes to handler 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(6) Handler S</a:t>
            </a:r>
          </a:p>
          <a:p>
            <a:r>
              <a:rPr lang="en-US" sz="1600" i="1" dirty="0">
                <a:latin typeface="Helvetica" charset="0"/>
              </a:rPr>
              <a:t>returns to main program</a:t>
            </a: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>
                <a:latin typeface="Helvetica" charset="0"/>
              </a:rPr>
              <a:t>(7) Main program resumes </a:t>
            </a: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and Unblocking Signals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blocking mechanism	</a:t>
            </a:r>
          </a:p>
          <a:p>
            <a:pPr lvl="1"/>
            <a:r>
              <a:rPr lang="en-US" dirty="0"/>
              <a:t>Kernel blocks any pending signals of type currently being handled. </a:t>
            </a:r>
          </a:p>
          <a:p>
            <a:pPr lvl="1"/>
            <a:r>
              <a:rPr lang="en-US" dirty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blocking and unblocking mechanism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sigprocmask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r>
              <a:rPr lang="en-US" dirty="0"/>
              <a:t>Supporting functions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sigemptyset</a:t>
            </a:r>
            <a:r>
              <a:rPr lang="en-US" dirty="0"/>
              <a:t> – Create empty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sigfillset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Add every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sigaddset</a:t>
            </a:r>
            <a:r>
              <a:rPr lang="en-US" dirty="0"/>
              <a:t> – Add signal number to set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sigdelset</a:t>
            </a:r>
            <a:r>
              <a:rPr lang="en-US" dirty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/>
              <a:t>Temporarily Blocking Signals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/* Code 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8290661" cy="4972050"/>
          </a:xfrm>
        </p:spPr>
        <p:txBody>
          <a:bodyPr/>
          <a:lstStyle/>
          <a:p>
            <a:r>
              <a:rPr lang="en-US" dirty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/>
              <a:t>Shared data structures can become corrupted.</a:t>
            </a:r>
          </a:p>
          <a:p>
            <a:pPr lvl="1"/>
            <a:endParaRPr lang="en-US" dirty="0"/>
          </a:p>
          <a:p>
            <a:r>
              <a:rPr lang="en-US" dirty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now here are some guidelines to help you avoid trouble. </a:t>
            </a:r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Guidelines for Writing Safe Handlers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G0: Keep your handlers as simple as possible</a:t>
            </a:r>
          </a:p>
          <a:p>
            <a:pPr lvl="1"/>
            <a:r>
              <a:rPr lang="en-US" dirty="0"/>
              <a:t>e.g., Set a global flag and return</a:t>
            </a:r>
          </a:p>
          <a:p>
            <a:r>
              <a:rPr lang="en-US" dirty="0"/>
              <a:t>G1: Call only </a:t>
            </a:r>
            <a:r>
              <a:rPr lang="en-US" dirty="0" err="1"/>
              <a:t>async</a:t>
            </a:r>
            <a:r>
              <a:rPr lang="en-US" dirty="0"/>
              <a:t>-signal-safe functions in your handlers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/>
              <a:t>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are not safe!</a:t>
            </a:r>
          </a:p>
          <a:p>
            <a:r>
              <a:rPr lang="en-US" dirty="0"/>
              <a:t>G2: Save and restore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on entry and exit</a:t>
            </a:r>
          </a:p>
          <a:p>
            <a:pPr lvl="1"/>
            <a:r>
              <a:rPr lang="en-US" dirty="0"/>
              <a:t>So that other handlers don’t overwrite your value of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	</a:t>
            </a:r>
          </a:p>
          <a:p>
            <a:r>
              <a:rPr lang="en-US" dirty="0"/>
              <a:t>G3: Protect accesses to shared data structures by temporarily blocking all signals. </a:t>
            </a:r>
          </a:p>
          <a:p>
            <a:pPr lvl="1"/>
            <a:r>
              <a:rPr lang="en-US" dirty="0"/>
              <a:t>To prevent possible corruption</a:t>
            </a:r>
          </a:p>
          <a:p>
            <a:r>
              <a:rPr lang="en-US" dirty="0"/>
              <a:t>G4: Declare global variables as </a:t>
            </a:r>
            <a:r>
              <a:rPr lang="en-US" dirty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>
                <a:latin typeface="+mn-lt"/>
                <a:cs typeface="Courier New"/>
              </a:rPr>
              <a:t>G5: Declare global flags as </a:t>
            </a:r>
            <a:r>
              <a:rPr lang="en-US" dirty="0">
                <a:latin typeface="Courier New"/>
                <a:cs typeface="Courier New"/>
              </a:rPr>
              <a:t>volatile </a:t>
            </a:r>
            <a:r>
              <a:rPr lang="en-US" dirty="0" err="1">
                <a:latin typeface="Courier New"/>
                <a:cs typeface="Courier New"/>
              </a:rPr>
              <a:t>sig_atomic_t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>
                <a:latin typeface="+mn-lt"/>
                <a:cs typeface="Courier New"/>
              </a:rPr>
              <a:t>flag</a:t>
            </a:r>
            <a:r>
              <a:rPr lang="en-US" dirty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Flag declared this way does not need to be protected  like other </a:t>
            </a:r>
            <a:r>
              <a:rPr lang="en-US" dirty="0" err="1">
                <a:latin typeface="+mn-lt"/>
                <a:cs typeface="Courier New"/>
              </a:rPr>
              <a:t>globals</a:t>
            </a:r>
            <a:endParaRPr lang="en-US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-Signal-Safety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Function is </a:t>
            </a:r>
            <a:r>
              <a:rPr lang="en-US" i="1" dirty="0" err="1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>
                <a:latin typeface="Calibri"/>
                <a:cs typeface="Calibri"/>
              </a:rPr>
              <a:t>Posix</a:t>
            </a:r>
            <a:r>
              <a:rPr lang="en-US" dirty="0">
                <a:latin typeface="Calibri"/>
                <a:cs typeface="Calibri"/>
              </a:rPr>
              <a:t> guarantees 117 functions to be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Source: “</a:t>
            </a:r>
            <a:r>
              <a:rPr lang="en-US" dirty="0">
                <a:latin typeface="Courier New"/>
                <a:cs typeface="Courier New"/>
              </a:rPr>
              <a:t>man 7 signal-safety</a:t>
            </a:r>
            <a:r>
              <a:rPr lang="en-US" dirty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_exit, write, wait,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Popular functions that are </a:t>
            </a:r>
            <a:r>
              <a:rPr lang="en-US" b="1" dirty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+mn-lt"/>
                <a:cs typeface="Courier New"/>
              </a:rPr>
              <a:t>, 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>
                <a:latin typeface="+mn-lt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Unfortunate fact: </a:t>
            </a:r>
            <a:r>
              <a:rPr lang="en-US" dirty="0">
                <a:latin typeface="Courier New"/>
                <a:cs typeface="Courier New"/>
              </a:rPr>
              <a:t>write</a:t>
            </a:r>
            <a:r>
              <a:rPr lang="en-US" dirty="0">
                <a:latin typeface="Calibri"/>
                <a:cs typeface="Calibri"/>
              </a:rPr>
              <a:t> is the only </a:t>
            </a:r>
            <a:r>
              <a:rPr lang="en-US" dirty="0" err="1">
                <a:latin typeface="Calibri"/>
                <a:cs typeface="Calibri"/>
              </a:rPr>
              <a:t>async</a:t>
            </a:r>
            <a:r>
              <a:rPr lang="en-US" dirty="0">
                <a:latin typeface="Calibri"/>
                <a:cs typeface="Calibri"/>
              </a:rPr>
              <a:t>-signal-safe output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 Formatted Output: Option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/>
              <a:t>Use the reentrant SIO (Safe I/O library) from </a:t>
            </a:r>
            <a:r>
              <a:rPr lang="en-US" dirty="0" err="1">
                <a:latin typeface="Courier New"/>
                <a:cs typeface="Courier New"/>
              </a:rPr>
              <a:t>csapp.c</a:t>
            </a:r>
            <a:r>
              <a:rPr lang="en-US" dirty="0"/>
              <a:t> in your handlers.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sio_puts</a:t>
            </a:r>
            <a:r>
              <a:rPr lang="en-US" dirty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sio_putl</a:t>
            </a:r>
            <a:r>
              <a:rPr lang="en-US" dirty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sio_error</a:t>
            </a:r>
            <a:r>
              <a:rPr lang="en-US" dirty="0">
                <a:latin typeface="Courier New"/>
                <a:cs typeface="Courier New"/>
              </a:rPr>
              <a:t>(char s[])   /* Put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&amp; exit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"So you think you can stop the bomb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800" dirty="0">
              <a:solidFill>
                <a:srgbClr val="9D206F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             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 with ctrl-c, do you?\n"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Courier New"/>
                <a:cs typeface="Courier New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Courier New"/>
                <a:cs typeface="Courier New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Courier New"/>
                <a:cs typeface="Courier New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Safe Formatted Output: Option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7928418" cy="547577"/>
          </a:xfrm>
        </p:spPr>
        <p:txBody>
          <a:bodyPr/>
          <a:lstStyle/>
          <a:p>
            <a:r>
              <a:rPr lang="en-US" dirty="0"/>
              <a:t>Use the new &amp; improved reentrant </a:t>
            </a:r>
            <a:r>
              <a:rPr lang="en-US" dirty="0" err="1"/>
              <a:t>sio_printf</a:t>
            </a:r>
            <a:r>
              <a:rPr lang="en-US" dirty="0"/>
              <a:t> !</a:t>
            </a:r>
          </a:p>
          <a:p>
            <a:pPr lvl="1"/>
            <a:r>
              <a:rPr lang="en-US" dirty="0"/>
              <a:t>Handles restricted class of </a:t>
            </a:r>
            <a:r>
              <a:rPr lang="en-US" dirty="0" err="1"/>
              <a:t>printf</a:t>
            </a:r>
            <a:r>
              <a:rPr lang="en-US" dirty="0"/>
              <a:t> format strings</a:t>
            </a:r>
          </a:p>
          <a:p>
            <a:pPr lvl="2"/>
            <a:r>
              <a:rPr lang="en-US" dirty="0"/>
              <a:t>Recognizes: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%c %s %d %u %x %%</a:t>
            </a:r>
          </a:p>
          <a:p>
            <a:pPr lvl="2"/>
            <a:r>
              <a:rPr lang="en-US" dirty="0"/>
              <a:t>Size designators ‘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’ and ‘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’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4945" y="2837120"/>
            <a:ext cx="8466761" cy="31383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Safe SIGINT handler */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Sio_printf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 you think you can stop the bomb"</a:t>
            </a:r>
          </a:p>
          <a:p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" (process %d) with ctrl-%c, do you?\n"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800" dirty="0">
              <a:solidFill>
                <a:srgbClr val="AF37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(</a:t>
            </a:r>
            <a:r>
              <a:rPr lang="en-US" sz="18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sleep(2);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"Well..."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sleep(1);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F378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"OK. :-)\n"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_exit(0);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/>
              <a:t>Pending signals are not queued</a:t>
            </a:r>
          </a:p>
          <a:p>
            <a:pPr marL="401638" lvl="1" indent="-171450"/>
            <a:r>
              <a:rPr lang="en-US" sz="1800" dirty="0"/>
              <a:t>For each signal type, one bit indicates whether or not signal is pending…</a:t>
            </a:r>
          </a:p>
          <a:p>
            <a:pPr marL="401638" lvl="1" indent="-171450"/>
            <a:r>
              <a:rPr lang="en-US" sz="1800" dirty="0"/>
              <a:t>…thus at most one pending signal of any particular type. </a:t>
            </a:r>
          </a:p>
          <a:p>
            <a:pPr marL="1588" indent="-171450"/>
            <a:r>
              <a:rPr lang="en-US" sz="2200" dirty="0"/>
              <a:t> You can’t use signals to count events, such as children terminating.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volatile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23241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90000"/>
                </a:solidFill>
                <a:latin typeface="+mn-lt"/>
                <a:cs typeface="Courier New"/>
              </a:rPr>
              <a:t>. . .(hangs)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5331" y="4027750"/>
            <a:ext cx="1023262" cy="338554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N == 5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7560" y="3165650"/>
            <a:ext cx="2966527" cy="461665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This code is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/>
              <a:t>Correct Signal Handling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wait for all terminated child processes</a:t>
            </a:r>
          </a:p>
          <a:p>
            <a:pPr lvl="1"/>
            <a:r>
              <a:rPr lang="en-US" dirty="0"/>
              <a:t>Put  </a:t>
            </a:r>
            <a:r>
              <a:rPr lang="en-US" dirty="0">
                <a:latin typeface="Courier New" pitchFamily="49" charset="0"/>
              </a:rPr>
              <a:t>wait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in a loop to reap all terminated children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./forks 15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23247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23249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Handler reaped child 23250</a:t>
            </a: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envp</a:t>
              </a:r>
              <a:r>
                <a:rPr lang="en-US" sz="1800" b="0" dirty="0">
                  <a:latin typeface="Courier New"/>
                  <a:cs typeface="Courier New"/>
                </a:rPr>
                <a:t>[n]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envp</a:t>
              </a:r>
              <a:r>
                <a:rPr lang="en-US" sz="1800" b="0" dirty="0">
                  <a:latin typeface="Courier New"/>
                  <a:cs typeface="Courier New"/>
                </a:rPr>
                <a:t>[n-1]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envp</a:t>
              </a:r>
              <a:r>
                <a:rPr lang="en-US" sz="1800" b="0" dirty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>
                  <a:latin typeface="Courier New"/>
                  <a:cs typeface="Courier New"/>
                </a:rPr>
                <a:t>…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USER=</a:t>
              </a:r>
              <a:r>
                <a:rPr lang="en-US" sz="1800" b="0" dirty="0" err="1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PWD=/</a:t>
              </a:r>
              <a:r>
                <a:rPr lang="en-US" sz="1800" b="0" dirty="0" err="1">
                  <a:latin typeface="Courier New"/>
                  <a:cs typeface="Courier New"/>
                </a:rPr>
                <a:t>usr</a:t>
              </a:r>
              <a:r>
                <a:rPr lang="en-US" sz="1800" b="0" dirty="0">
                  <a:latin typeface="Courier New"/>
                  <a:cs typeface="Courier New"/>
                </a:rPr>
                <a:t>/</a:t>
              </a:r>
              <a:r>
                <a:rPr lang="en-US" sz="1800" b="0" dirty="0" err="1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502920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Child runs program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exit(1);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}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}                                                                                                    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Execute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>
                <a:latin typeface="Courier New"/>
                <a:cs typeface="Courier New"/>
              </a:rPr>
              <a:t>/bin/</a:t>
            </a:r>
            <a:r>
              <a:rPr lang="en-US" sz="2000" b="0" dirty="0" err="1">
                <a:latin typeface="Courier New"/>
                <a:cs typeface="Courier New"/>
              </a:rPr>
              <a:t>ls</a:t>
            </a:r>
            <a:r>
              <a:rPr lang="en-US" sz="2000" b="0" dirty="0">
                <a:latin typeface="Courier New"/>
                <a:cs typeface="Courier New"/>
              </a:rPr>
              <a:t> –</a:t>
            </a:r>
            <a:r>
              <a:rPr lang="en-US" sz="2000" b="0" dirty="0" err="1">
                <a:latin typeface="Courier New"/>
                <a:cs typeface="Courier New"/>
              </a:rPr>
              <a:t>lt</a:t>
            </a:r>
            <a:r>
              <a:rPr lang="en-US" sz="2000" b="0" dirty="0">
                <a:latin typeface="Courier New"/>
                <a:cs typeface="Courier New"/>
              </a:rPr>
              <a:t> /</a:t>
            </a:r>
            <a:r>
              <a:rPr lang="en-US" sz="2000" b="0" dirty="0" err="1">
                <a:latin typeface="Courier New"/>
                <a:cs typeface="Courier New"/>
              </a:rPr>
              <a:t>usr</a:t>
            </a:r>
            <a:r>
              <a:rPr lang="en-US" sz="2000" b="0" dirty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</a:t>
              </a:r>
              <a:r>
                <a:rPr lang="en-US" sz="1800" b="0" dirty="0" err="1">
                  <a:latin typeface="Courier New"/>
                  <a:cs typeface="Courier New"/>
                </a:rPr>
                <a:t>argc</a:t>
              </a:r>
              <a:r>
                <a:rPr lang="en-US" sz="1800" b="0" dirty="0">
                  <a:latin typeface="Courier New"/>
                  <a:cs typeface="Courier New"/>
                </a:rPr>
                <a:t>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[2]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/bin/</a:t>
              </a:r>
              <a:r>
                <a:rPr lang="en-US" sz="1800" b="0" dirty="0" err="1">
                  <a:latin typeface="Courier New"/>
                  <a:cs typeface="Courier New"/>
                </a:rPr>
                <a:t>ls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-</a:t>
              </a:r>
              <a:r>
                <a:rPr lang="en-US" sz="1800" b="0" dirty="0" err="1">
                  <a:latin typeface="Courier New"/>
                  <a:cs typeface="Courier New"/>
                </a:rPr>
                <a:t>lt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/</a:t>
              </a:r>
              <a:r>
                <a:rPr lang="en-US" sz="1800" b="0" dirty="0" err="1">
                  <a:latin typeface="Courier New"/>
                  <a:cs typeface="Courier New"/>
                </a:rPr>
                <a:t>usr</a:t>
              </a:r>
              <a:r>
                <a:rPr lang="en-US" sz="1800" b="0" dirty="0">
                  <a:latin typeface="Courier New"/>
                  <a:cs typeface="Courier New"/>
                </a:rPr>
                <a:t>/include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endParaRPr lang="en-US" sz="1800" b="0" dirty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ourier New"/>
                  <a:cs typeface="Courier New"/>
                </a:rPr>
                <a:t>(</a:t>
              </a:r>
              <a:r>
                <a:rPr lang="en-US" sz="1800" b="0" dirty="0" err="1">
                  <a:latin typeface="Courier New"/>
                  <a:cs typeface="Courier New"/>
                </a:rPr>
                <a:t>argc</a:t>
              </a:r>
              <a:r>
                <a:rPr lang="en-US" sz="1800" b="0" dirty="0">
                  <a:latin typeface="Courier New"/>
                  <a:cs typeface="Courier New"/>
                </a:rPr>
                <a:t> == 3)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Reap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SIGCHLD handler for a simple shell</a:t>
            </a:r>
          </a:p>
          <a:p>
            <a:pPr lvl="1"/>
            <a:r>
              <a:rPr lang="en-US" dirty="0"/>
              <a:t>Blocks all signals while running critical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Flows to Avoid Races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n = N;  /* N = 5 */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72254" cy="762000"/>
          </a:xfrm>
        </p:spPr>
        <p:txBody>
          <a:bodyPr/>
          <a:lstStyle/>
          <a:p>
            <a:r>
              <a:rPr lang="en-US" dirty="0"/>
              <a:t>Synchronizing to Avoid Parent-Child Race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5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Waitpid(-1,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0); 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/* Main is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waiting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for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nonzero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FF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FF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ro-RO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72540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994856"/>
            <a:ext cx="8034095" cy="58631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(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wasteful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!)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>
                <a:latin typeface="Calibri" pitchFamily="34" charset="0"/>
              </a:rPr>
              <a:t>Similar to a shell waiting</a:t>
            </a:r>
          </a:p>
          <a:p>
            <a:r>
              <a:rPr lang="en-US" sz="1800" dirty="0">
                <a:latin typeface="Calibri" pitchFamily="34" charset="0"/>
              </a:rPr>
              <a:t>for a foreground job to </a:t>
            </a:r>
          </a:p>
          <a:p>
            <a:r>
              <a:rPr lang="en-US" sz="1800" dirty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39293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Program is correct, but very wasteful</a:t>
            </a:r>
          </a:p>
          <a:p>
            <a:pPr lvl="1"/>
            <a:r>
              <a:rPr lang="en-US" dirty="0"/>
              <a:t>Program in busy-wait loop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race condition</a:t>
            </a:r>
          </a:p>
          <a:p>
            <a:pPr lvl="1"/>
            <a:r>
              <a:rPr lang="en-US" dirty="0"/>
              <a:t>Between checking </a:t>
            </a:r>
            <a:r>
              <a:rPr lang="en-US" dirty="0" err="1"/>
              <a:t>pid</a:t>
            </a:r>
            <a:r>
              <a:rPr lang="en-US" dirty="0"/>
              <a:t> and starting pause, might receive signal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Safe, but slow</a:t>
            </a:r>
          </a:p>
          <a:p>
            <a:pPr lvl="1"/>
            <a:r>
              <a:rPr lang="en-US" dirty="0"/>
              <a:t>Will take up to one second to respond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Explicitly Waiting for Signals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5416" y="281475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3517" y="4601020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Too slow!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C4C11-D3FB-184A-ABB0-B6B45C9C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0847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pause();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sigset_t</a:t>
            </a:r>
            <a:r>
              <a:rPr lang="en-US" dirty="0">
                <a:latin typeface="Courier New"/>
                <a:cs typeface="Courier New"/>
              </a:rPr>
              <a:t> *mask)</a:t>
            </a:r>
          </a:p>
          <a:p>
            <a:endParaRPr lang="en-US" dirty="0"/>
          </a:p>
          <a:p>
            <a:r>
              <a:rPr lang="en-US" dirty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Waiting for Signals with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(n--)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pPr lvl="1"/>
            <a:r>
              <a:rPr lang="en-US" dirty="0"/>
              <a:t>Be very careful when writing signal handlers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/>
              <a:t>Structure of </a:t>
            </a:r>
            <a:br>
              <a:rPr lang="en-US" dirty="0"/>
            </a:br>
            <a:r>
              <a:rPr lang="en-US" dirty="0"/>
              <a:t>the stack when a new program starts</a:t>
            </a:r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Future stack 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57737" y="2416442"/>
            <a:ext cx="1242648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(global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6952670" y="288409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6980560" y="5251303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6360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again ... </a:t>
            </a:r>
          </a:p>
          <a:p>
            <a:pPr lvl="2"/>
            <a:r>
              <a:rPr lang="en-US" dirty="0"/>
              <a:t>… this 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(stack pointer, base pointer, PC value) from 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/>
              <a:t>Goal: return directly to original caller from a deeply-nested function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jmp_buf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Courier New"/>
                <a:cs typeface="Courier New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Courier New"/>
                <a:cs typeface="Courier New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Example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Courier New"/>
                <a:cs typeface="Courier New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Courier New"/>
                <a:cs typeface="Courier New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/>
                <a:cs typeface="Courier New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ourier New"/>
                  <a:cs typeface="Courier New"/>
                </a:rPr>
                <a:t>greatwhite</a:t>
              </a:r>
              <a:r>
                <a:rPr lang="en-US" sz="1600" dirty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 Function Revisited</a:t>
            </a:r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 load and run a new program </a:t>
            </a:r>
            <a:r>
              <a:rPr lang="en-GB" dirty="0" err="1">
                <a:latin typeface="Courier New"/>
                <a:cs typeface="Courier New"/>
              </a:rPr>
              <a:t>a.out</a:t>
            </a:r>
            <a:r>
              <a:rPr lang="en-GB" dirty="0"/>
              <a:t> in the current process using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+mn-lt"/>
                <a:cs typeface="Courier New"/>
              </a:rPr>
              <a:t>Free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old areas</a:t>
            </a:r>
          </a:p>
          <a:p>
            <a:endParaRPr lang="en-GB" dirty="0"/>
          </a:p>
          <a:p>
            <a:r>
              <a:rPr lang="en-GB" dirty="0"/>
              <a:t>Create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new areas</a:t>
            </a:r>
          </a:p>
          <a:p>
            <a:pPr lvl="1"/>
            <a:r>
              <a:rPr lang="en-GB" dirty="0"/>
              <a:t>Programs and initialized data backed by object files.</a:t>
            </a:r>
          </a:p>
          <a:p>
            <a:pPr lvl="1"/>
            <a:r>
              <a:rPr lang="en-GB" b="1" dirty="0">
                <a:latin typeface="Courier New"/>
                <a:cs typeface="Courier New"/>
              </a:rPr>
              <a:t>.</a:t>
            </a:r>
            <a:r>
              <a:rPr lang="en-GB" b="1" dirty="0" err="1">
                <a:latin typeface="Courier New"/>
                <a:cs typeface="Courier New"/>
              </a:rPr>
              <a:t>bss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/>
              <a:t>and stack backed by anonymous files. </a:t>
            </a:r>
          </a:p>
          <a:p>
            <a:endParaRPr lang="en-GB" dirty="0"/>
          </a:p>
          <a:p>
            <a:r>
              <a:rPr lang="en-GB" dirty="0"/>
              <a:t>Set PC to entry point in </a:t>
            </a:r>
            <a:r>
              <a:rPr lang="en-GB" dirty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/>
              <a:t>Linux will fault in code and data pages as needed.</a:t>
            </a:r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Memory mapped region </a:t>
            </a:r>
          </a:p>
          <a:p>
            <a:pPr algn="ctr"/>
            <a:r>
              <a:rPr lang="en-US" sz="1400" dirty="0">
                <a:latin typeface="+mn-lt"/>
              </a:rPr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Runtime heap (via </a:t>
            </a:r>
            <a:r>
              <a:rPr lang="en-US" sz="1400" dirty="0" err="1">
                <a:latin typeface="+mn-lt"/>
              </a:rPr>
              <a:t>malloc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1368" y="5867400"/>
            <a:ext cx="27603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+mn-lt"/>
              </a:rPr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8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05564" y="2430462"/>
            <a:ext cx="6604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09974"/>
            <a:ext cx="160473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5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25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2174"/>
            <a:ext cx="16193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55988" y="4792662"/>
            <a:ext cx="57387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285875"/>
            <a:ext cx="7896225" cy="4972050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Hardware and operating system kernel software</a:t>
            </a:r>
          </a:p>
          <a:p>
            <a:r>
              <a:rPr lang="en-US" dirty="0"/>
              <a:t>Process Context Switch</a:t>
            </a:r>
          </a:p>
          <a:p>
            <a:pPr lvl="1"/>
            <a:r>
              <a:rPr lang="en-US" dirty="0"/>
              <a:t>Hardware timer and kernel software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/>
              <a:t>Kernel software and application software</a:t>
            </a:r>
          </a:p>
          <a:p>
            <a:r>
              <a:rPr lang="en-US" dirty="0"/>
              <a:t>Nonlocal jumps</a:t>
            </a:r>
          </a:p>
          <a:p>
            <a:pPr lvl="1"/>
            <a:r>
              <a:rPr lang="en-US" dirty="0"/>
              <a:t>Application code</a:t>
            </a:r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3" y="1481435"/>
            <a:ext cx="228600" cy="1295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19005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399" y="31242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119735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This Lecture</a:t>
            </a: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477000" y="3664803"/>
            <a:ext cx="2632241" cy="83099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Textbook and </a:t>
            </a:r>
          </a:p>
          <a:p>
            <a:r>
              <a:rPr lang="en-US" dirty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48399" y="37719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20226</TotalTime>
  <Words>8483</Words>
  <Application>Microsoft Office PowerPoint</Application>
  <PresentationFormat>On-screen Show (4:3)</PresentationFormat>
  <Paragraphs>1538</Paragraphs>
  <Slides>77</Slides>
  <Notes>62</Notes>
  <HiddenSlides>5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0" baseType="lpstr">
      <vt:lpstr>Arial</vt:lpstr>
      <vt:lpstr>Arial Narrow</vt:lpstr>
      <vt:lpstr>Calibri</vt:lpstr>
      <vt:lpstr>Courier</vt:lpstr>
      <vt:lpstr>Courier New</vt:lpstr>
      <vt:lpstr>Gill Sans MT</vt:lpstr>
      <vt:lpstr>Gill Sans MT Condensed</vt:lpstr>
      <vt:lpstr>Helvetica</vt:lpstr>
      <vt:lpstr>Menlo-Regular</vt:lpstr>
      <vt:lpstr>Times New Roman</vt:lpstr>
      <vt:lpstr>Wingdings</vt:lpstr>
      <vt:lpstr>Wingdings 2</vt:lpstr>
      <vt:lpstr>template2007</vt:lpstr>
      <vt:lpstr>PowerPoint Presentation</vt:lpstr>
      <vt:lpstr>Exceptional Control Flow:  Signals and Nonlocal Jumps  15-213/18-213/14-513/15-513/18-613: Introduction to Computer Systems 20th Lecture, November 5, 2020</vt:lpstr>
      <vt:lpstr>Review from last lecture</vt:lpstr>
      <vt:lpstr>Review (cont.)</vt:lpstr>
      <vt:lpstr>execve: Loading and Running Programs</vt:lpstr>
      <vt:lpstr>execve Example</vt:lpstr>
      <vt:lpstr>Structure of  the stack when a new program starts</vt:lpstr>
      <vt:lpstr>The execve Function Revisited</vt:lpstr>
      <vt:lpstr>ECF Exists at All Levels of a System</vt:lpstr>
      <vt:lpstr>Today</vt:lpstr>
      <vt:lpstr>Linux Process Hierarchy</vt:lpstr>
      <vt:lpstr>Shell Programs</vt:lpstr>
      <vt:lpstr>Simple Shell Example</vt:lpstr>
      <vt:lpstr>Simple Shell Implementation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Problem with Simple Shell Example</vt:lpstr>
      <vt:lpstr>ECF to the Rescue!</vt:lpstr>
      <vt:lpstr>Today</vt:lpstr>
      <vt:lpstr> (partial) Taxonomy</vt:lpstr>
      <vt:lpstr>Signals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Signal Concepts: Sending a Signal</vt:lpstr>
      <vt:lpstr>Sending Signals: Process Groups</vt:lpstr>
      <vt:lpstr>Sending Signals with /bin/kill Program</vt:lpstr>
      <vt:lpstr>Sending Signals from the Keyboard</vt:lpstr>
      <vt:lpstr>Example of ctrl-c and ctrl-z</vt:lpstr>
      <vt:lpstr>Receiving Signals</vt:lpstr>
      <vt:lpstr>Receiving Signals</vt:lpstr>
      <vt:lpstr>Default Actions</vt:lpstr>
      <vt:lpstr>Quiz Time!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 Formatted Output: Option #1</vt:lpstr>
      <vt:lpstr>Safe Formatted Output: Option #2</vt:lpstr>
      <vt:lpstr>Correct Signal Handling</vt:lpstr>
      <vt:lpstr>Correct Signal Handling</vt:lpstr>
      <vt:lpstr>Synchronizing Flows to Avoid Races</vt:lpstr>
      <vt:lpstr>Synchronizing Flows to Avoid Races</vt:lpstr>
      <vt:lpstr>Synchronizing to Avoid Parent-Child Race 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Summary</vt:lpstr>
      <vt:lpstr>Additional slides</vt:lpstr>
      <vt:lpstr>Sending Signals with kill Function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subject/>
  <dc:creator>Markus Pueschel</dc:creator>
  <cp:keywords/>
  <dc:description>Redesign of slides created by Randal E. Bryant and David R. O'Hallaron</dc:description>
  <cp:lastModifiedBy>Phil Gibbons</cp:lastModifiedBy>
  <cp:revision>694</cp:revision>
  <cp:lastPrinted>2013-10-10T00:06:34Z</cp:lastPrinted>
  <dcterms:created xsi:type="dcterms:W3CDTF">2011-10-13T14:55:16Z</dcterms:created>
  <dcterms:modified xsi:type="dcterms:W3CDTF">2020-11-05T07:23:38Z</dcterms:modified>
  <cp:category/>
</cp:coreProperties>
</file>