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636" r:id="rId2"/>
    <p:sldId id="542" r:id="rId3"/>
    <p:sldId id="730" r:id="rId4"/>
    <p:sldId id="620" r:id="rId5"/>
    <p:sldId id="632" r:id="rId6"/>
    <p:sldId id="633" r:id="rId7"/>
    <p:sldId id="631" r:id="rId8"/>
    <p:sldId id="691" r:id="rId9"/>
    <p:sldId id="552" r:id="rId10"/>
    <p:sldId id="553" r:id="rId11"/>
    <p:sldId id="638" r:id="rId12"/>
    <p:sldId id="554" r:id="rId13"/>
    <p:sldId id="602" r:id="rId14"/>
    <p:sldId id="555" r:id="rId15"/>
    <p:sldId id="556" r:id="rId16"/>
    <p:sldId id="624" r:id="rId17"/>
    <p:sldId id="618" r:id="rId18"/>
    <p:sldId id="557" r:id="rId19"/>
    <p:sldId id="558" r:id="rId20"/>
    <p:sldId id="559" r:id="rId21"/>
    <p:sldId id="634" r:id="rId22"/>
    <p:sldId id="560" r:id="rId23"/>
    <p:sldId id="561" r:id="rId24"/>
    <p:sldId id="562" r:id="rId25"/>
    <p:sldId id="563" r:id="rId26"/>
    <p:sldId id="625" r:id="rId27"/>
    <p:sldId id="564" r:id="rId28"/>
    <p:sldId id="571" r:id="rId29"/>
    <p:sldId id="626" r:id="rId30"/>
    <p:sldId id="687" r:id="rId31"/>
    <p:sldId id="692" r:id="rId32"/>
    <p:sldId id="566" r:id="rId33"/>
    <p:sldId id="680" r:id="rId34"/>
    <p:sldId id="681" r:id="rId35"/>
    <p:sldId id="617" r:id="rId36"/>
    <p:sldId id="685" r:id="rId37"/>
    <p:sldId id="694" r:id="rId38"/>
    <p:sldId id="686" r:id="rId39"/>
    <p:sldId id="695" r:id="rId40"/>
    <p:sldId id="696" r:id="rId41"/>
    <p:sldId id="635" r:id="rId42"/>
    <p:sldId id="568" r:id="rId43"/>
    <p:sldId id="697" r:id="rId44"/>
    <p:sldId id="698" r:id="rId45"/>
    <p:sldId id="628" r:id="rId46"/>
    <p:sldId id="693" r:id="rId47"/>
    <p:sldId id="605" r:id="rId48"/>
    <p:sldId id="627" r:id="rId49"/>
    <p:sldId id="607" r:id="rId50"/>
    <p:sldId id="688" r:id="rId51"/>
    <p:sldId id="689" r:id="rId52"/>
    <p:sldId id="606" r:id="rId53"/>
    <p:sldId id="668" r:id="rId54"/>
    <p:sldId id="690" r:id="rId55"/>
    <p:sldId id="669" r:id="rId56"/>
    <p:sldId id="670" r:id="rId57"/>
    <p:sldId id="671" r:id="rId58"/>
    <p:sldId id="672" r:id="rId59"/>
    <p:sldId id="673" r:id="rId60"/>
    <p:sldId id="610" r:id="rId61"/>
    <p:sldId id="609" r:id="rId62"/>
    <p:sldId id="613" r:id="rId63"/>
    <p:sldId id="615" r:id="rId64"/>
    <p:sldId id="616" r:id="rId65"/>
    <p:sldId id="678" r:id="rId66"/>
    <p:sldId id="611" r:id="rId67"/>
  </p:sldIdLst>
  <p:sldSz cx="9144000" cy="6858000" type="screen4x3"/>
  <p:notesSz cx="7302500" cy="9586913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F1CF"/>
    <a:srgbClr val="D6D6F5"/>
    <a:srgbClr val="AC0000"/>
    <a:srgbClr val="F7F5CD"/>
    <a:srgbClr val="000000"/>
    <a:srgbClr val="9D3E40"/>
    <a:srgbClr val="990000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300B4-4C40-4AA4-A975-48197B410CE0}" v="18" dt="2020-12-01T15:49:34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15" autoAdjust="0"/>
    <p:restoredTop sz="94626" autoAdjust="0"/>
  </p:normalViewPr>
  <p:slideViewPr>
    <p:cSldViewPr snapToGrid="0">
      <p:cViewPr varScale="1">
        <p:scale>
          <a:sx n="99" d="100"/>
          <a:sy n="99" d="100"/>
        </p:scale>
        <p:origin x="1628" y="6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1B2300B4-4C40-4AA4-A975-48197B410CE0}"/>
    <pc:docChg chg="custSel modSld">
      <pc:chgData name="Phil Gibbons" userId="f619c6e5d38ed7a7" providerId="LiveId" clId="{1B2300B4-4C40-4AA4-A975-48197B410CE0}" dt="2020-12-01T16:20:49.018" v="227" actId="20577"/>
      <pc:docMkLst>
        <pc:docMk/>
      </pc:docMkLst>
      <pc:sldChg chg="addSp modSp mod modAnim">
        <pc:chgData name="Phil Gibbons" userId="f619c6e5d38ed7a7" providerId="LiveId" clId="{1B2300B4-4C40-4AA4-A975-48197B410CE0}" dt="2020-12-01T15:49:34.352" v="115" actId="20577"/>
        <pc:sldMkLst>
          <pc:docMk/>
          <pc:sldMk cId="0" sldId="555"/>
        </pc:sldMkLst>
        <pc:spChg chg="add mod">
          <ac:chgData name="Phil Gibbons" userId="f619c6e5d38ed7a7" providerId="LiveId" clId="{1B2300B4-4C40-4AA4-A975-48197B410CE0}" dt="2020-12-01T15:49:34.352" v="115" actId="20577"/>
          <ac:spMkLst>
            <pc:docMk/>
            <pc:sldMk cId="0" sldId="555"/>
            <ac:spMk id="17" creationId="{C7A43A48-8BDD-4FA5-A493-6DE6593005CD}"/>
          </ac:spMkLst>
        </pc:spChg>
        <pc:spChg chg="add mod">
          <ac:chgData name="Phil Gibbons" userId="f619c6e5d38ed7a7" providerId="LiveId" clId="{1B2300B4-4C40-4AA4-A975-48197B410CE0}" dt="2020-12-01T15:48:26.090" v="104" actId="14100"/>
          <ac:spMkLst>
            <pc:docMk/>
            <pc:sldMk cId="0" sldId="555"/>
            <ac:spMk id="18" creationId="{F4B8208F-C618-415A-8EF5-BD631FC70D56}"/>
          </ac:spMkLst>
        </pc:spChg>
      </pc:sldChg>
      <pc:sldChg chg="addSp delSp modSp mod delAnim modAnim">
        <pc:chgData name="Phil Gibbons" userId="f619c6e5d38ed7a7" providerId="LiveId" clId="{1B2300B4-4C40-4AA4-A975-48197B410CE0}" dt="2020-12-01T15:47:09.876" v="81" actId="21"/>
        <pc:sldMkLst>
          <pc:docMk/>
          <pc:sldMk cId="0" sldId="556"/>
        </pc:sldMkLst>
        <pc:spChg chg="add del mod">
          <ac:chgData name="Phil Gibbons" userId="f619c6e5d38ed7a7" providerId="LiveId" clId="{1B2300B4-4C40-4AA4-A975-48197B410CE0}" dt="2020-12-01T15:45:37.055" v="64" actId="21"/>
          <ac:spMkLst>
            <pc:docMk/>
            <pc:sldMk cId="0" sldId="556"/>
            <ac:spMk id="2" creationId="{055C280E-943A-4524-AF86-8563DC883D6F}"/>
          </ac:spMkLst>
        </pc:spChg>
        <pc:spChg chg="add del mod">
          <ac:chgData name="Phil Gibbons" userId="f619c6e5d38ed7a7" providerId="LiveId" clId="{1B2300B4-4C40-4AA4-A975-48197B410CE0}" dt="2020-12-01T15:47:09.876" v="81" actId="21"/>
          <ac:spMkLst>
            <pc:docMk/>
            <pc:sldMk cId="0" sldId="556"/>
            <ac:spMk id="25" creationId="{A8C0E293-CCE9-437E-808D-7267EC613AED}"/>
          </ac:spMkLst>
        </pc:spChg>
      </pc:sldChg>
      <pc:sldChg chg="modSp mod">
        <pc:chgData name="Phil Gibbons" userId="f619c6e5d38ed7a7" providerId="LiveId" clId="{1B2300B4-4C40-4AA4-A975-48197B410CE0}" dt="2020-12-01T15:35:46.465" v="7" actId="20577"/>
        <pc:sldMkLst>
          <pc:docMk/>
          <pc:sldMk cId="0" sldId="557"/>
        </pc:sldMkLst>
        <pc:spChg chg="mod">
          <ac:chgData name="Phil Gibbons" userId="f619c6e5d38ed7a7" providerId="LiveId" clId="{1B2300B4-4C40-4AA4-A975-48197B410CE0}" dt="2020-12-01T15:35:46.465" v="7" actId="20577"/>
          <ac:spMkLst>
            <pc:docMk/>
            <pc:sldMk cId="0" sldId="557"/>
            <ac:spMk id="935940" creationId="{00000000-0000-0000-0000-000000000000}"/>
          </ac:spMkLst>
        </pc:spChg>
      </pc:sldChg>
      <pc:sldChg chg="modSp mod">
        <pc:chgData name="Phil Gibbons" userId="f619c6e5d38ed7a7" providerId="LiveId" clId="{1B2300B4-4C40-4AA4-A975-48197B410CE0}" dt="2020-12-01T15:37:19.998" v="15" actId="20577"/>
        <pc:sldMkLst>
          <pc:docMk/>
          <pc:sldMk cId="0" sldId="558"/>
        </pc:sldMkLst>
        <pc:spChg chg="mod">
          <ac:chgData name="Phil Gibbons" userId="f619c6e5d38ed7a7" providerId="LiveId" clId="{1B2300B4-4C40-4AA4-A975-48197B410CE0}" dt="2020-12-01T15:37:19.998" v="15" actId="20577"/>
          <ac:spMkLst>
            <pc:docMk/>
            <pc:sldMk cId="0" sldId="558"/>
            <ac:spMk id="937989" creationId="{00000000-0000-0000-0000-000000000000}"/>
          </ac:spMkLst>
        </pc:spChg>
      </pc:sldChg>
      <pc:sldChg chg="modAnim">
        <pc:chgData name="Phil Gibbons" userId="f619c6e5d38ed7a7" providerId="LiveId" clId="{1B2300B4-4C40-4AA4-A975-48197B410CE0}" dt="2020-12-01T15:39:16.348" v="16"/>
        <pc:sldMkLst>
          <pc:docMk/>
          <pc:sldMk cId="0" sldId="559"/>
        </pc:sldMkLst>
      </pc:sldChg>
      <pc:sldChg chg="modSp mod">
        <pc:chgData name="Phil Gibbons" userId="f619c6e5d38ed7a7" providerId="LiveId" clId="{1B2300B4-4C40-4AA4-A975-48197B410CE0}" dt="2020-12-01T16:16:45.201" v="194" actId="20577"/>
        <pc:sldMkLst>
          <pc:docMk/>
          <pc:sldMk cId="0" sldId="611"/>
        </pc:sldMkLst>
        <pc:spChg chg="mod">
          <ac:chgData name="Phil Gibbons" userId="f619c6e5d38ed7a7" providerId="LiveId" clId="{1B2300B4-4C40-4AA4-A975-48197B410CE0}" dt="2020-12-01T16:16:45.201" v="194" actId="20577"/>
          <ac:spMkLst>
            <pc:docMk/>
            <pc:sldMk cId="0" sldId="611"/>
            <ac:spMk id="861189" creationId="{00000000-0000-0000-0000-000000000000}"/>
          </ac:spMkLst>
        </pc:spChg>
      </pc:sldChg>
      <pc:sldChg chg="modSp mod">
        <pc:chgData name="Phil Gibbons" userId="f619c6e5d38ed7a7" providerId="LiveId" clId="{1B2300B4-4C40-4AA4-A975-48197B410CE0}" dt="2020-12-01T16:00:28.254" v="123" actId="20577"/>
        <pc:sldMkLst>
          <pc:docMk/>
          <pc:sldMk cId="4104018754" sldId="617"/>
        </pc:sldMkLst>
        <pc:spChg chg="mod">
          <ac:chgData name="Phil Gibbons" userId="f619c6e5d38ed7a7" providerId="LiveId" clId="{1B2300B4-4C40-4AA4-A975-48197B410CE0}" dt="2020-12-01T16:00:28.254" v="123" actId="20577"/>
          <ac:spMkLst>
            <pc:docMk/>
            <pc:sldMk cId="4104018754" sldId="617"/>
            <ac:spMk id="935940" creationId="{00000000-0000-0000-0000-000000000000}"/>
          </ac:spMkLst>
        </pc:spChg>
      </pc:sldChg>
      <pc:sldChg chg="modSp mod">
        <pc:chgData name="Phil Gibbons" userId="f619c6e5d38ed7a7" providerId="LiveId" clId="{1B2300B4-4C40-4AA4-A975-48197B410CE0}" dt="2020-12-01T16:20:49.018" v="227" actId="20577"/>
        <pc:sldMkLst>
          <pc:docMk/>
          <pc:sldMk cId="3217763810" sldId="620"/>
        </pc:sldMkLst>
        <pc:spChg chg="mod">
          <ac:chgData name="Phil Gibbons" userId="f619c6e5d38ed7a7" providerId="LiveId" clId="{1B2300B4-4C40-4AA4-A975-48197B410CE0}" dt="2020-12-01T16:20:49.018" v="227" actId="20577"/>
          <ac:spMkLst>
            <pc:docMk/>
            <pc:sldMk cId="3217763810" sldId="620"/>
            <ac:spMk id="3" creationId="{00000000-0000-0000-0000-000000000000}"/>
          </ac:spMkLst>
        </pc:spChg>
      </pc:sldChg>
      <pc:sldChg chg="modSp mod">
        <pc:chgData name="Phil Gibbons" userId="f619c6e5d38ed7a7" providerId="LiveId" clId="{1B2300B4-4C40-4AA4-A975-48197B410CE0}" dt="2020-12-01T15:42:34.313" v="33" actId="20577"/>
        <pc:sldMkLst>
          <pc:docMk/>
          <pc:sldMk cId="3633805111" sldId="626"/>
        </pc:sldMkLst>
        <pc:spChg chg="mod">
          <ac:chgData name="Phil Gibbons" userId="f619c6e5d38ed7a7" providerId="LiveId" clId="{1B2300B4-4C40-4AA4-A975-48197B410CE0}" dt="2020-12-01T15:42:08.449" v="24" actId="20577"/>
          <ac:spMkLst>
            <pc:docMk/>
            <pc:sldMk cId="3633805111" sldId="626"/>
            <ac:spMk id="935940" creationId="{00000000-0000-0000-0000-000000000000}"/>
          </ac:spMkLst>
        </pc:spChg>
        <pc:graphicFrameChg chg="modGraphic">
          <ac:chgData name="Phil Gibbons" userId="f619c6e5d38ed7a7" providerId="LiveId" clId="{1B2300B4-4C40-4AA4-A975-48197B410CE0}" dt="2020-12-01T15:42:34.313" v="33" actId="20577"/>
          <ac:graphicFrameMkLst>
            <pc:docMk/>
            <pc:sldMk cId="3633805111" sldId="626"/>
            <ac:graphicFrameMk id="2" creationId="{00000000-0000-0000-0000-000000000000}"/>
          </ac:graphicFrameMkLst>
        </pc:graphicFrameChg>
      </pc:sldChg>
      <pc:sldChg chg="modSp">
        <pc:chgData name="Phil Gibbons" userId="f619c6e5d38ed7a7" providerId="LiveId" clId="{1B2300B4-4C40-4AA4-A975-48197B410CE0}" dt="2020-12-01T15:36:50.293" v="9" actId="404"/>
        <pc:sldMkLst>
          <pc:docMk/>
          <pc:sldMk cId="1697460730" sldId="638"/>
        </pc:sldMkLst>
        <pc:spChg chg="mod">
          <ac:chgData name="Phil Gibbons" userId="f619c6e5d38ed7a7" providerId="LiveId" clId="{1B2300B4-4C40-4AA4-A975-48197B410CE0}" dt="2020-12-01T15:36:50.293" v="9" actId="404"/>
          <ac:spMkLst>
            <pc:docMk/>
            <pc:sldMk cId="1697460730" sldId="638"/>
            <ac:spMk id="9277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9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5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65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2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02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35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25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7A657-9F11-9A45-A7C1-139AE7C6B40C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F8F8-08D7-9149-8BA9-238EB8FF6858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20273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itchFamily="34" charset="0"/>
              </a:rPr>
              <a:t>Virtual Address Space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Calibri" pitchFamily="34" charset="0"/>
                </a:rPr>
                <a:t>A common, but inelegant 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43A48-8BDD-4FA5-A493-6DE6593005CD}"/>
              </a:ext>
            </a:extLst>
          </p:cNvPr>
          <p:cNvSpPr txBox="1"/>
          <p:nvPr/>
        </p:nvSpPr>
        <p:spPr>
          <a:xfrm>
            <a:off x="7870949" y="911054"/>
            <a:ext cx="1277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1" dirty="0">
                <a:latin typeface="Calibri" pitchFamily="34" charset="0"/>
              </a:rPr>
              <a:t>Notation:</a:t>
            </a:r>
          </a:p>
          <a:p>
            <a:pPr algn="ctr"/>
            <a:r>
              <a:rPr lang="en-US" sz="1600" b="0" i="1" dirty="0">
                <a:latin typeface="Calibri" pitchFamily="34" charset="0"/>
              </a:rPr>
              <a:t>instance of</a:t>
            </a:r>
            <a:br>
              <a:rPr lang="en-US" sz="1600" b="0" i="1" dirty="0">
                <a:latin typeface="Calibri" pitchFamily="34" charset="0"/>
              </a:rPr>
            </a:br>
            <a:r>
              <a:rPr lang="en-US" sz="1600" b="0" i="1" dirty="0" err="1">
                <a:latin typeface="Calibri" pitchFamily="34" charset="0"/>
              </a:rPr>
              <a:t>msgs</a:t>
            </a:r>
            <a:r>
              <a:rPr lang="en-US" sz="1600" b="0" i="1" dirty="0">
                <a:latin typeface="Calibri" pitchFamily="34" charset="0"/>
              </a:rPr>
              <a:t> in main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F4B8208F-C618-415A-8EF5-BD631FC70D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7549" y="1292661"/>
            <a:ext cx="528034" cy="11522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257897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(j = 0; j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b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</a:b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  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b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44697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 (j = 0; j &lt; niters; j++)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25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December 1,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</a:t>
            </a:r>
            <a:r>
              <a:rPr lang="en-US" dirty="0">
                <a:solidFill>
                  <a:srgbClr val="00B050"/>
                </a:solidFill>
              </a:rPr>
              <a:t>sequentially consistent* </a:t>
            </a:r>
            <a:r>
              <a:rPr lang="en-US" dirty="0"/>
              <a:t>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A3427235-7756-4482-96AC-FCF702D0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73" y="6179622"/>
            <a:ext cx="8490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*For now.  In reality, on x86 even non-sequentially consistent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interleavings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 are 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14132395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(j = 0; j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9158"/>
              </p:ext>
            </p:extLst>
          </p:nvPr>
        </p:nvGraphicFramePr>
        <p:xfrm>
          <a:off x="4760813" y="3823186"/>
          <a:ext cx="43441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j.1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j.2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46" y="207012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24" y="969012"/>
            <a:ext cx="8137525" cy="5343525"/>
          </a:xfrm>
        </p:spPr>
        <p:txBody>
          <a:bodyPr/>
          <a:lstStyle/>
          <a:p>
            <a:r>
              <a:rPr lang="en-US" dirty="0"/>
              <a:t>Final Exam will be Thu, Dec. 17</a:t>
            </a:r>
          </a:p>
          <a:p>
            <a:pPr lvl="1"/>
            <a:r>
              <a:rPr lang="en-US" dirty="0"/>
              <a:t>Three hours.  3 time slots: 8:30 am ET, 1 pm ET, 5:30 pm ET</a:t>
            </a:r>
          </a:p>
          <a:p>
            <a:pPr lvl="1"/>
            <a:r>
              <a:rPr lang="en-US" dirty="0"/>
              <a:t>See Piazza post for form to indicate which slots work for you</a:t>
            </a:r>
          </a:p>
          <a:p>
            <a:pPr lvl="1"/>
            <a:r>
              <a:rPr lang="en-US" dirty="0"/>
              <a:t>We will assign you a slot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 7a (proxy-</a:t>
            </a:r>
            <a:r>
              <a:rPr lang="en-US" dirty="0" err="1"/>
              <a:t>ckpt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Thu, Dec. 3, 11:59pm ET</a:t>
            </a:r>
          </a:p>
          <a:p>
            <a:pPr lvl="1"/>
            <a:endParaRPr lang="en-US" dirty="0"/>
          </a:p>
          <a:p>
            <a:r>
              <a:rPr lang="en-US" dirty="0"/>
              <a:t>Lab 7b (proxy-final)</a:t>
            </a:r>
          </a:p>
          <a:p>
            <a:pPr lvl="1"/>
            <a:r>
              <a:rPr lang="en-US" dirty="0"/>
              <a:t>Due Thu, Dec 10, 11:59pm ET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Then: OMG end of semester!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99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/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11756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Mutex (</a:t>
            </a:r>
            <a:r>
              <a:rPr lang="en-US" dirty="0" err="1"/>
              <a:t>pthreads</a:t>
            </a:r>
            <a:r>
              <a:rPr lang="en-US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Dijkstra)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variables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MUTual</a:t>
            </a:r>
            <a:r>
              <a:rPr lang="en-US" dirty="0"/>
              <a:t> </a:t>
            </a:r>
            <a:r>
              <a:rPr lang="en-US" dirty="0" err="1"/>
              <a:t>EXclusion</a:t>
            </a:r>
            <a:r>
              <a:rPr lang="en-US" dirty="0"/>
              <a:t>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C00000"/>
                </a:solidFill>
              </a:rPr>
              <a:t>Mutex</a:t>
            </a:r>
            <a:r>
              <a:rPr lang="en-US" dirty="0"/>
              <a:t>: </a:t>
            </a:r>
            <a:r>
              <a:rPr lang="en-US" sz="2200" dirty="0" err="1"/>
              <a:t>boolean</a:t>
            </a:r>
            <a:r>
              <a:rPr lang="en-US" sz="2200" dirty="0"/>
              <a:t> synchronization variable</a:t>
            </a:r>
          </a:p>
          <a:p>
            <a:endParaRPr lang="en-US" sz="2200" dirty="0"/>
          </a:p>
          <a:p>
            <a:r>
              <a:rPr lang="en-US" sz="2200" dirty="0" err="1"/>
              <a:t>enum</a:t>
            </a:r>
            <a:r>
              <a:rPr lang="en-US" sz="2200" dirty="0"/>
              <a:t> {locked = 0, unlocked = 1}</a:t>
            </a:r>
          </a:p>
          <a:p>
            <a:endParaRPr lang="en-US" sz="2200" dirty="0"/>
          </a:p>
          <a:p>
            <a:r>
              <a:rPr lang="en-US" sz="2200" dirty="0"/>
              <a:t>lock(m)</a:t>
            </a:r>
          </a:p>
          <a:p>
            <a:pPr lvl="1"/>
            <a:r>
              <a:rPr lang="en-US" dirty="0"/>
              <a:t>If the mutex is currently not locked, lock it and return</a:t>
            </a:r>
          </a:p>
          <a:p>
            <a:pPr lvl="1"/>
            <a:r>
              <a:rPr lang="en-US" dirty="0"/>
              <a:t>Otherwise, wait (spinning, yielding, </a:t>
            </a:r>
            <a:r>
              <a:rPr lang="en-US" dirty="0" err="1"/>
              <a:t>etc</a:t>
            </a:r>
            <a:r>
              <a:rPr lang="en-US" dirty="0"/>
              <a:t>) and retry</a:t>
            </a:r>
          </a:p>
          <a:p>
            <a:pPr lvl="1"/>
            <a:endParaRPr lang="en-US" dirty="0"/>
          </a:p>
          <a:p>
            <a:r>
              <a:rPr lang="en-US" dirty="0"/>
              <a:t>unlock(m)</a:t>
            </a:r>
          </a:p>
          <a:p>
            <a:pPr lvl="1"/>
            <a:r>
              <a:rPr lang="en-US" dirty="0"/>
              <a:t>Update the mutex state to unlocked</a:t>
            </a:r>
          </a:p>
        </p:txBody>
      </p:sp>
    </p:spTree>
    <p:extLst>
      <p:ext uri="{BB962C8B-B14F-4D97-AF65-F5344CB8AC3E}">
        <p14:creationId xmlns:p14="http://schemas.microsoft.com/office/powerpoint/2010/main" val="188243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MUTual</a:t>
            </a:r>
            <a:r>
              <a:rPr lang="en-US" dirty="0"/>
              <a:t> </a:t>
            </a:r>
            <a:r>
              <a:rPr lang="en-US" dirty="0" err="1"/>
              <a:t>EXclusion</a:t>
            </a:r>
            <a:r>
              <a:rPr lang="en-US" dirty="0"/>
              <a:t>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C00000"/>
                </a:solidFill>
              </a:rPr>
              <a:t>Mutex</a:t>
            </a:r>
            <a:r>
              <a:rPr lang="en-US" dirty="0"/>
              <a:t>: </a:t>
            </a:r>
            <a:r>
              <a:rPr lang="en-US" sz="2200" dirty="0" err="1"/>
              <a:t>boolean</a:t>
            </a:r>
            <a:r>
              <a:rPr lang="en-US" sz="2200" dirty="0"/>
              <a:t> synchronization variable</a:t>
            </a:r>
            <a:r>
              <a:rPr lang="en-US" sz="2400" i="1" dirty="0">
                <a:solidFill>
                  <a:srgbClr val="00B050"/>
                </a:solidFill>
                <a:latin typeface="Calibri" pitchFamily="34" charset="0"/>
              </a:rPr>
              <a:t> *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Swap(*a, b)</a:t>
            </a:r>
          </a:p>
          <a:p>
            <a:pPr marL="457200" lvl="1" indent="0">
              <a:buNone/>
            </a:pPr>
            <a:r>
              <a:rPr lang="en-US" sz="1800" dirty="0"/>
              <a:t>[t = *a; *a = b; return t;]</a:t>
            </a:r>
          </a:p>
          <a:p>
            <a:pPr marL="457200" lvl="1" indent="0">
              <a:buNone/>
            </a:pPr>
            <a:r>
              <a:rPr lang="en-US" sz="1800" dirty="0"/>
              <a:t>// [] – atomic by the magic of hardware / OS</a:t>
            </a:r>
          </a:p>
          <a:p>
            <a:endParaRPr lang="en-US" sz="2200" dirty="0"/>
          </a:p>
          <a:p>
            <a:r>
              <a:rPr lang="en-US" sz="2200" dirty="0"/>
              <a:t>Lock(m):</a:t>
            </a:r>
          </a:p>
          <a:p>
            <a:pPr marL="457200" lvl="1" indent="0">
              <a:buNone/>
            </a:pPr>
            <a:r>
              <a:rPr lang="en-US" dirty="0"/>
              <a:t>while (swap(&amp;m-&gt;state, locked) == locked) ;</a:t>
            </a:r>
          </a:p>
          <a:p>
            <a:pPr marL="457200" lvl="1" indent="0">
              <a:buNone/>
            </a:pPr>
            <a:endParaRPr 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sz="2200" dirty="0">
                <a:solidFill>
                  <a:srgbClr val="000000"/>
                </a:solidFill>
              </a:rPr>
              <a:t>Unlock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(m):</a:t>
            </a:r>
          </a:p>
          <a:p>
            <a:pPr marL="457200" lvl="1" indent="0">
              <a:buNone/>
            </a:pPr>
            <a:r>
              <a:rPr lang="en-US" dirty="0"/>
              <a:t>m-&gt;state = unlocked;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BBA64891-066F-4417-8FC8-8E34FF01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7656"/>
            <a:ext cx="897822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*For now.  In reality, many other implementations and design choices (c.f., 15-410, 418,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etc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88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4465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(j = 0; j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cnt++; 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synchronization?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NULL);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lock </a:t>
            </a:r>
            <a:r>
              <a:rPr lang="en-US" kern="0" dirty="0">
                <a:latin typeface="Calibri" pitchFamily="34" charset="0"/>
              </a:rPr>
              <a:t>and</a:t>
            </a:r>
            <a:r>
              <a:rPr lang="en-US" i="1" kern="0" dirty="0">
                <a:latin typeface="Calibri" pitchFamily="34" charset="0"/>
              </a:rPr>
              <a:t> unlock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21148" y="5117068"/>
          <a:ext cx="5642139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badcnt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goodmcnt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</a:t>
                      </a:r>
                      <a:r>
                        <a:rPr lang="en-US" sz="2400" dirty="0" err="1"/>
                        <a:t>ms</a:t>
                      </a:r>
                      <a:r>
                        <a:rPr lang="en-US" sz="2400" dirty="0"/>
                        <a:t>)</a:t>
                      </a:r>
                    </a:p>
                    <a:p>
                      <a:pPr algn="ctr"/>
                      <a:r>
                        <a:rPr lang="en-US" sz="2400" dirty="0"/>
                        <a:t>niters</a:t>
                      </a:r>
                      <a:r>
                        <a:rPr lang="en-US" sz="2400" baseline="0" dirty="0"/>
                        <a:t> = 10</a:t>
                      </a:r>
                      <a:r>
                        <a:rPr lang="en-US" sz="2400" baseline="300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52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3849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505" y="4802188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65403" y="2466975"/>
            <a:ext cx="786228" cy="380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25779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41824D-91EB-4D59-A4B3-C4578EE3166C}"/>
              </a:ext>
            </a:extLst>
          </p:cNvPr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>
              <a:extLst>
                <a:ext uri="{FF2B5EF4-FFF2-40B4-BE49-F238E27FC236}">
                  <a16:creationId xmlns:a16="http://schemas.microsoft.com/office/drawing/2014/main" id="{0D34C9A8-69D0-4F29-BABB-4863CB0D3D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E4192942-DAE3-4573-8E5F-C5384A6F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E46C3B-6298-4E0B-BC65-FCAEA0C6AA47}"/>
              </a:ext>
            </a:extLst>
          </p:cNvPr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>
              <a:extLst>
                <a:ext uri="{FF2B5EF4-FFF2-40B4-BE49-F238E27FC236}">
                  <a16:creationId xmlns:a16="http://schemas.microsoft.com/office/drawing/2014/main" id="{F93B8BC0-6353-4179-8045-0086FA095F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>
              <a:extLst>
                <a:ext uri="{FF2B5EF4-FFF2-40B4-BE49-F238E27FC236}">
                  <a16:creationId xmlns:a16="http://schemas.microsoft.com/office/drawing/2014/main" id="{55688C68-140A-406E-9874-4334BCC5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4E15B0-47A3-49FA-AC5B-8535D9C05409}"/>
              </a:ext>
            </a:extLst>
          </p:cNvPr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357FD62C-B95D-484A-88E9-021F625A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>
              <a:extLst>
                <a:ext uri="{FF2B5EF4-FFF2-40B4-BE49-F238E27FC236}">
                  <a16:creationId xmlns:a16="http://schemas.microsoft.com/office/drawing/2014/main" id="{580A985A-8FF0-4CEB-AEAA-269A1A5451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3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70607" cy="4972050"/>
          </a:xfrm>
        </p:spPr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                                                 		CSAPP 12.4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					CSAPP 12.5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		CSAPP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		CSAPP 12.5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23294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10784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591"/>
              </p:ext>
            </p:extLst>
          </p:nvPr>
        </p:nvGraphicFramePr>
        <p:xfrm>
          <a:off x="4314702" y="5476240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niters</a:t>
                      </a:r>
                      <a:r>
                        <a:rPr lang="en-US" baseline="0" dirty="0"/>
                        <a:t> =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5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3849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505" y="4802188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65403" y="2466975"/>
            <a:ext cx="786228" cy="380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38579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41824D-91EB-4D59-A4B3-C4578EE3166C}"/>
              </a:ext>
            </a:extLst>
          </p:cNvPr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>
              <a:extLst>
                <a:ext uri="{FF2B5EF4-FFF2-40B4-BE49-F238E27FC236}">
                  <a16:creationId xmlns:a16="http://schemas.microsoft.com/office/drawing/2014/main" id="{0D34C9A8-69D0-4F29-BABB-4863CB0D3D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E4192942-DAE3-4573-8E5F-C5384A6F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E46C3B-6298-4E0B-BC65-FCAEA0C6AA47}"/>
              </a:ext>
            </a:extLst>
          </p:cNvPr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>
              <a:extLst>
                <a:ext uri="{FF2B5EF4-FFF2-40B4-BE49-F238E27FC236}">
                  <a16:creationId xmlns:a16="http://schemas.microsoft.com/office/drawing/2014/main" id="{F93B8BC0-6353-4179-8045-0086FA095F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>
              <a:extLst>
                <a:ext uri="{FF2B5EF4-FFF2-40B4-BE49-F238E27FC236}">
                  <a16:creationId xmlns:a16="http://schemas.microsoft.com/office/drawing/2014/main" id="{55688C68-140A-406E-9874-4334BCC5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4E15B0-47A3-49FA-AC5B-8535D9C05409}"/>
              </a:ext>
            </a:extLst>
          </p:cNvPr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357FD62C-B95D-484A-88E9-021F625A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>
              <a:extLst>
                <a:ext uri="{FF2B5EF4-FFF2-40B4-BE49-F238E27FC236}">
                  <a16:creationId xmlns:a16="http://schemas.microsoft.com/office/drawing/2014/main" id="{580A985A-8FF0-4CEB-AEAA-269A1A5451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5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23294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571340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31998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Proberen</a:t>
            </a:r>
            <a:r>
              <a:rPr lang="en-US" dirty="0"/>
              <a:t>”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“</a:t>
            </a:r>
            <a:r>
              <a:rPr lang="en-US" dirty="0" err="1"/>
              <a:t>Verhogen</a:t>
            </a:r>
            <a:r>
              <a:rPr lang="en-US"/>
              <a:t>” </a:t>
            </a:r>
            <a:r>
              <a:rPr lang="en-US" dirty="0"/>
              <a:t>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76490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8678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087206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two semaphores: </a:t>
            </a:r>
            <a:r>
              <a:rPr lang="en-US" dirty="0">
                <a:latin typeface="Courier New"/>
                <a:cs typeface="Courier New"/>
              </a:rPr>
              <a:t>full</a:t>
            </a:r>
            <a:r>
              <a:rPr lang="en-US" dirty="0"/>
              <a:t> +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empty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full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26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014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 on 1-element Buffer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Produce item */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</a:p>
          <a:p>
            <a:r>
              <a:rPr lang="en-US" sz="1600" dirty="0">
                <a:latin typeface="Courier New" pitchFamily="49" charset="0"/>
              </a:rPr>
              <a:t>            item);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Write 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 = item;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Read 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Consume item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printf("consumed</a:t>
            </a:r>
            <a:r>
              <a:rPr lang="en-US" sz="1600" dirty="0">
                <a:latin typeface="Courier New" pitchFamily="49" charset="0"/>
              </a:rPr>
              <a:t> %d\n“, item);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>
                <a:latin typeface="Courier New"/>
                <a:cs typeface="Courier New"/>
              </a:rPr>
              <a:t>empty==1, full==0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139737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Why 2 Semaphores for 1-Entry Buffer?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/>
              <a:t>Consider multiple producers &amp; multiple consumers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Producers will contend with each to get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r>
              <a:rPr lang="en-US" dirty="0"/>
              <a:t>Consumers will contend with each other to get </a:t>
            </a:r>
            <a:r>
              <a:rPr lang="en-US" dirty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</a:rPr>
                <a:t>item 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 = item;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37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8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/>
              <a:t>Store elements in array of size n</a:t>
            </a:r>
          </a:p>
          <a:p>
            <a:r>
              <a:rPr lang="en-US" dirty="0"/>
              <a:t>items: number of elements in buffer</a:t>
            </a:r>
          </a:p>
          <a:p>
            <a:r>
              <a:rPr lang="en-US" dirty="0"/>
              <a:t>Empty buffer:</a:t>
            </a:r>
          </a:p>
          <a:p>
            <a:pPr lvl="1"/>
            <a:r>
              <a:rPr lang="en-US" dirty="0"/>
              <a:t>front = rear</a:t>
            </a:r>
          </a:p>
          <a:p>
            <a:r>
              <a:rPr lang="en-US" dirty="0"/>
              <a:t>Nonempty buffer</a:t>
            </a:r>
          </a:p>
          <a:p>
            <a:pPr lvl="1"/>
            <a:r>
              <a:rPr lang="en-US" dirty="0"/>
              <a:t>rear: index of most recently inserted element</a:t>
            </a:r>
          </a:p>
          <a:p>
            <a:pPr lvl="1"/>
            <a:r>
              <a:rPr lang="en-US" dirty="0"/>
              <a:t>front: (index of next element to remove – 1) mod n</a:t>
            </a:r>
          </a:p>
          <a:p>
            <a:r>
              <a:rPr lang="en-US" dirty="0"/>
              <a:t>Initially: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821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Operation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5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6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8 elements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65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Circular Buffer Code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insert(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&gt;= n)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(++rear &gt;= n) rear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[rear] = v;</a:t>
            </a:r>
          </a:p>
          <a:p>
            <a:r>
              <a:rPr lang="en-US" sz="1600" dirty="0">
                <a:latin typeface="Courier New" pitchFamily="49" charset="0"/>
              </a:rPr>
              <a:t>   items++;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remove()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== 0)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(++front &gt;= n) front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 =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  items--;</a:t>
            </a:r>
          </a:p>
          <a:p>
            <a:r>
              <a:rPr lang="en-US" sz="1600" dirty="0">
                <a:latin typeface="Courier New" pitchFamily="49" charset="0"/>
              </a:rPr>
              <a:t>   return v;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items = front = rear =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buffer and counters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r>
              <a:rPr lang="en-US" dirty="0"/>
              <a:t>Makes use of general semaphores</a:t>
            </a:r>
          </a:p>
          <a:p>
            <a:pPr lvl="1"/>
            <a:r>
              <a:rPr lang="en-US" dirty="0"/>
              <a:t>Will range in value from 0 to 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391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/*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/*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/*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/*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/*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sbuf_init(sbuf_t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sbuf_deinit(sbuf_t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sbuf_insert(sbuf_t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item);</a:t>
            </a: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sbuf_remove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8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slots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sbuf_init(sbuf_t</a:t>
            </a:r>
            <a:r>
              <a:rPr lang="en-US" sz="1600" dirty="0">
                <a:latin typeface="Courier New" pitchFamily="49" charset="0"/>
              </a:rPr>
              <a:t> *sp,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Calloc(n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sizeof(int</a:t>
            </a:r>
            <a:r>
              <a:rPr lang="en-US" sz="1600" dirty="0">
                <a:latin typeface="Courier New" pitchFamily="49" charset="0"/>
              </a:rPr>
              <a:t>)); 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;                  /* Buffer holds max of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items */</a:t>
            </a:r>
          </a:p>
          <a:p>
            <a:r>
              <a:rPr lang="en-US" sz="1600" dirty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>
                <a:latin typeface="Courier New" pitchFamily="49" charset="0"/>
              </a:rPr>
              <a:t>iff</a:t>
            </a:r>
            <a:r>
              <a:rPr lang="en-US" sz="1600" dirty="0">
                <a:latin typeface="Courier New" pitchFamily="49" charset="0"/>
              </a:rPr>
              <a:t> front == rear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-&gt;slots, 0,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empty slots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-&gt;items, 0, 0);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zero items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sbuf_deinit(sbuf_t</a:t>
            </a:r>
            <a:r>
              <a:rPr lang="en-US" sz="1600" dirty="0">
                <a:latin typeface="Courier New" pitchFamily="49" charset="0"/>
              </a:rPr>
              <a:t> *sp)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Free(sp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2043960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944243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2458856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produce-</a:t>
            </a:r>
            <a:r>
              <a:rPr lang="en-US" dirty="0" err="1"/>
              <a:t>consume.c</a:t>
            </a:r>
            <a:r>
              <a:rPr lang="en-US" dirty="0"/>
              <a:t> in code directory</a:t>
            </a:r>
          </a:p>
          <a:p>
            <a:r>
              <a:rPr lang="en-US" dirty="0"/>
              <a:t>10-entry shared circular buffer</a:t>
            </a:r>
          </a:p>
          <a:p>
            <a:r>
              <a:rPr lang="en-US" dirty="0"/>
              <a:t>5 producers</a:t>
            </a:r>
          </a:p>
          <a:p>
            <a:pPr lvl="1"/>
            <a:r>
              <a:rPr lang="en-US" dirty="0"/>
              <a:t>Agent </a:t>
            </a:r>
            <a:r>
              <a:rPr lang="en-US" dirty="0" err="1"/>
              <a:t>i</a:t>
            </a:r>
            <a:r>
              <a:rPr lang="en-US" dirty="0"/>
              <a:t> generates numbers from 20*</a:t>
            </a:r>
            <a:r>
              <a:rPr lang="en-US" dirty="0" err="1"/>
              <a:t>i</a:t>
            </a:r>
            <a:r>
              <a:rPr lang="en-US" dirty="0"/>
              <a:t> to 20*</a:t>
            </a:r>
            <a:r>
              <a:rPr lang="en-US" dirty="0" err="1"/>
              <a:t>i</a:t>
            </a:r>
            <a:r>
              <a:rPr lang="en-US" dirty="0"/>
              <a:t> – 1.</a:t>
            </a:r>
          </a:p>
          <a:p>
            <a:pPr lvl="1"/>
            <a:r>
              <a:rPr lang="en-US" dirty="0"/>
              <a:t>Puts them in buffer</a:t>
            </a:r>
          </a:p>
          <a:p>
            <a:r>
              <a:rPr lang="en-US" dirty="0"/>
              <a:t>5 consumers</a:t>
            </a:r>
          </a:p>
          <a:p>
            <a:pPr lvl="1"/>
            <a:r>
              <a:rPr lang="en-US" dirty="0"/>
              <a:t>Each retrieves 20 elements from buffer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Makes sure each value between 0 and 99 retrieved once</a:t>
            </a:r>
          </a:p>
        </p:txBody>
      </p:sp>
    </p:spTree>
    <p:extLst>
      <p:ext uri="{BB962C8B-B14F-4D97-AF65-F5344CB8AC3E}">
        <p14:creationId xmlns:p14="http://schemas.microsoft.com/office/powerpoint/2010/main" val="3210255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</a:t>
            </a:r>
          </a:p>
          <a:p>
            <a:pPr lvl="1"/>
            <a:r>
              <a:rPr lang="en-US" dirty="0"/>
              <a:t>E.g., using mutex lock and unlock, semaphore P and V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</a:t>
            </a:r>
          </a:p>
          <a:p>
            <a:pPr lvl="1"/>
            <a:r>
              <a:rPr lang="en-US" dirty="0"/>
              <a:t>And can also support producer-consumer synchronization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/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6081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20121</TotalTime>
  <Words>6545</Words>
  <Application>Microsoft Office PowerPoint</Application>
  <PresentationFormat>On-screen Show (4:3)</PresentationFormat>
  <Paragraphs>1752</Paragraphs>
  <Slides>66</Slides>
  <Notes>49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Arial Narrow</vt:lpstr>
      <vt:lpstr>Calibri</vt:lpstr>
      <vt:lpstr>Courier New</vt:lpstr>
      <vt:lpstr>Gill Sans MT</vt:lpstr>
      <vt:lpstr>Gill Sans MT Condensed</vt:lpstr>
      <vt:lpstr>Menlo-Regular</vt:lpstr>
      <vt:lpstr>Times New Roman</vt:lpstr>
      <vt:lpstr>Wingdings</vt:lpstr>
      <vt:lpstr>Wingdings 2</vt:lpstr>
      <vt:lpstr>template2007</vt:lpstr>
      <vt:lpstr>PowerPoint Presentation</vt:lpstr>
      <vt:lpstr>Synchronization: Basics  15-213/18-213/14-513/15-513/18-613: Introduction to Computer Systems 25th Lecture, December 1, 2020</vt:lpstr>
      <vt:lpstr>Announcements</vt:lpstr>
      <vt:lpstr>Today</vt:lpstr>
      <vt:lpstr>Traditional View of a Process</vt:lpstr>
      <vt:lpstr>Alternate View of a Process</vt:lpstr>
      <vt:lpstr>A Process With Multiple Threads</vt:lpstr>
      <vt:lpstr>Today</vt:lpstr>
      <vt:lpstr>Shared Variables in Threaded C Programs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Quiz Time!</vt:lpstr>
      <vt:lpstr>Today</vt:lpstr>
      <vt:lpstr>Enforcing Mutual Exclusion</vt:lpstr>
      <vt:lpstr>MUTual EXclusion (mutex)</vt:lpstr>
      <vt:lpstr>MUTual EXclusion (mutex)</vt:lpstr>
      <vt:lpstr>badcnt.c: Improper Synchronization</vt:lpstr>
      <vt:lpstr>goodmcnt.c: Mutex Synchronization</vt:lpstr>
      <vt:lpstr>Why Mutexes Work</vt:lpstr>
      <vt:lpstr>Why Mutexes Work</vt:lpstr>
      <vt:lpstr>Why Mutexes Work</vt:lpstr>
      <vt:lpstr>Why Mutexes Work</vt:lpstr>
      <vt:lpstr>goodcnt.c: Proper Synchronization</vt:lpstr>
      <vt:lpstr>Why Mutexes Work</vt:lpstr>
      <vt:lpstr>Why Mutexes Work</vt:lpstr>
      <vt:lpstr>Why Mutexes Work</vt:lpstr>
      <vt:lpstr>Why Mutexes Work</vt:lpstr>
      <vt:lpstr>Today</vt:lpstr>
      <vt:lpstr>Semaphores</vt:lpstr>
      <vt:lpstr>Semaphores</vt:lpstr>
      <vt:lpstr>C Semaphore Operations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912</cp:revision>
  <cp:lastPrinted>2017-11-15T16:33:20Z</cp:lastPrinted>
  <dcterms:created xsi:type="dcterms:W3CDTF">2012-11-19T20:19:50Z</dcterms:created>
  <dcterms:modified xsi:type="dcterms:W3CDTF">2020-12-01T16:21:01Z</dcterms:modified>
</cp:coreProperties>
</file>