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636" r:id="rId2"/>
    <p:sldId id="542" r:id="rId3"/>
    <p:sldId id="638" r:id="rId4"/>
    <p:sldId id="652" r:id="rId5"/>
    <p:sldId id="684" r:id="rId6"/>
    <p:sldId id="696" r:id="rId7"/>
    <p:sldId id="691" r:id="rId8"/>
    <p:sldId id="692" r:id="rId9"/>
    <p:sldId id="655" r:id="rId10"/>
    <p:sldId id="617" r:id="rId11"/>
    <p:sldId id="674" r:id="rId12"/>
    <p:sldId id="618" r:id="rId13"/>
    <p:sldId id="619" r:id="rId14"/>
    <p:sldId id="675" r:id="rId15"/>
    <p:sldId id="658" r:id="rId16"/>
    <p:sldId id="659" r:id="rId17"/>
    <p:sldId id="660" r:id="rId18"/>
    <p:sldId id="661" r:id="rId19"/>
    <p:sldId id="662" r:id="rId20"/>
    <p:sldId id="663" r:id="rId21"/>
    <p:sldId id="664" r:id="rId22"/>
    <p:sldId id="665" r:id="rId23"/>
    <p:sldId id="681" r:id="rId24"/>
    <p:sldId id="682" r:id="rId25"/>
    <p:sldId id="683" r:id="rId26"/>
    <p:sldId id="693" r:id="rId27"/>
    <p:sldId id="694" r:id="rId28"/>
    <p:sldId id="695" r:id="rId29"/>
    <p:sldId id="685" r:id="rId30"/>
    <p:sldId id="657" r:id="rId31"/>
    <p:sldId id="574" r:id="rId32"/>
    <p:sldId id="676" r:id="rId33"/>
    <p:sldId id="575" r:id="rId34"/>
    <p:sldId id="653" r:id="rId35"/>
    <p:sldId id="576" r:id="rId36"/>
    <p:sldId id="697" r:id="rId37"/>
    <p:sldId id="577" r:id="rId38"/>
    <p:sldId id="578" r:id="rId39"/>
    <p:sldId id="677" r:id="rId40"/>
    <p:sldId id="579" r:id="rId41"/>
    <p:sldId id="596" r:id="rId42"/>
    <p:sldId id="680" r:id="rId43"/>
    <p:sldId id="698" r:id="rId44"/>
    <p:sldId id="699" r:id="rId45"/>
    <p:sldId id="687" r:id="rId46"/>
    <p:sldId id="656" r:id="rId47"/>
    <p:sldId id="625" r:id="rId48"/>
    <p:sldId id="626" r:id="rId49"/>
    <p:sldId id="627" r:id="rId50"/>
    <p:sldId id="628" r:id="rId51"/>
    <p:sldId id="632" r:id="rId52"/>
    <p:sldId id="630" r:id="rId53"/>
    <p:sldId id="633" r:id="rId54"/>
    <p:sldId id="631" r:id="rId55"/>
    <p:sldId id="688" r:id="rId56"/>
    <p:sldId id="689" r:id="rId57"/>
    <p:sldId id="690" r:id="rId58"/>
    <p:sldId id="686" r:id="rId59"/>
    <p:sldId id="593" r:id="rId60"/>
  </p:sldIdLst>
  <p:sldSz cx="9144000" cy="6858000" type="screen4x3"/>
  <p:notesSz cx="7315200" cy="9601200"/>
  <p:custDataLst>
    <p:tags r:id="rId6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8">
          <p15:clr>
            <a:srgbClr val="A4A3A4"/>
          </p15:clr>
        </p15:guide>
        <p15:guide id="2" pos="56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9494"/>
    <a:srgbClr val="990000"/>
    <a:srgbClr val="F7F5CD"/>
    <a:srgbClr val="000000"/>
    <a:srgbClr val="9D3E40"/>
    <a:srgbClr val="D5F1CF"/>
    <a:srgbClr val="F1C7C7"/>
    <a:srgbClr val="F6F5BD"/>
    <a:srgbClr val="EBAFAF"/>
    <a:srgbClr val="DB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8C62A4-7065-48AC-90E4-0C3F7A032171}" v="3" dt="2020-12-03T15:13: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85" autoAdjust="0"/>
    <p:restoredTop sz="96071" autoAdjust="0"/>
  </p:normalViewPr>
  <p:slideViewPr>
    <p:cSldViewPr snapToObjects="1">
      <p:cViewPr varScale="1">
        <p:scale>
          <a:sx n="99" d="100"/>
          <a:sy n="99" d="100"/>
        </p:scale>
        <p:origin x="3016" y="72"/>
      </p:cViewPr>
      <p:guideLst>
        <p:guide orient="horz" pos="1728"/>
        <p:guide pos="56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tags" Target="tags/tag1.xml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Gibbons" userId="f619c6e5d38ed7a7" providerId="LiveId" clId="{FF8C62A4-7065-48AC-90E4-0C3F7A032171}"/>
    <pc:docChg chg="custSel modSld">
      <pc:chgData name="Phil Gibbons" userId="f619c6e5d38ed7a7" providerId="LiveId" clId="{FF8C62A4-7065-48AC-90E4-0C3F7A032171}" dt="2020-12-03T15:21:20.336" v="157" actId="20577"/>
      <pc:docMkLst>
        <pc:docMk/>
      </pc:docMkLst>
      <pc:sldChg chg="modSp mod">
        <pc:chgData name="Phil Gibbons" userId="f619c6e5d38ed7a7" providerId="LiveId" clId="{FF8C62A4-7065-48AC-90E4-0C3F7A032171}" dt="2020-12-03T14:42:59.890" v="13" actId="20577"/>
        <pc:sldMkLst>
          <pc:docMk/>
          <pc:sldMk cId="0" sldId="542"/>
        </pc:sldMkLst>
        <pc:spChg chg="mod">
          <ac:chgData name="Phil Gibbons" userId="f619c6e5d38ed7a7" providerId="LiveId" clId="{FF8C62A4-7065-48AC-90E4-0C3F7A032171}" dt="2020-12-03T14:42:59.890" v="13" actId="20577"/>
          <ac:spMkLst>
            <pc:docMk/>
            <pc:sldMk cId="0" sldId="542"/>
            <ac:spMk id="9218" creationId="{00000000-0000-0000-0000-000000000000}"/>
          </ac:spMkLst>
        </pc:spChg>
      </pc:sldChg>
      <pc:sldChg chg="addSp modSp mod">
        <pc:chgData name="Phil Gibbons" userId="f619c6e5d38ed7a7" providerId="LiveId" clId="{FF8C62A4-7065-48AC-90E4-0C3F7A032171}" dt="2020-12-03T15:05:39.276" v="87" actId="1076"/>
        <pc:sldMkLst>
          <pc:docMk/>
          <pc:sldMk cId="0" sldId="619"/>
        </pc:sldMkLst>
        <pc:spChg chg="add mod">
          <ac:chgData name="Phil Gibbons" userId="f619c6e5d38ed7a7" providerId="LiveId" clId="{FF8C62A4-7065-48AC-90E4-0C3F7A032171}" dt="2020-12-03T15:05:39.276" v="87" actId="1076"/>
          <ac:spMkLst>
            <pc:docMk/>
            <pc:sldMk cId="0" sldId="619"/>
            <ac:spMk id="3" creationId="{B1130FB0-5F5B-437B-9359-1F29D28A711B}"/>
          </ac:spMkLst>
        </pc:spChg>
      </pc:sldChg>
      <pc:sldChg chg="modSp mod">
        <pc:chgData name="Phil Gibbons" userId="f619c6e5d38ed7a7" providerId="LiveId" clId="{FF8C62A4-7065-48AC-90E4-0C3F7A032171}" dt="2020-12-03T14:45:48.091" v="58" actId="20577"/>
        <pc:sldMkLst>
          <pc:docMk/>
          <pc:sldMk cId="1785568177" sldId="655"/>
        </pc:sldMkLst>
        <pc:spChg chg="mod">
          <ac:chgData name="Phil Gibbons" userId="f619c6e5d38ed7a7" providerId="LiveId" clId="{FF8C62A4-7065-48AC-90E4-0C3F7A032171}" dt="2020-12-03T14:45:48.091" v="58" actId="20577"/>
          <ac:spMkLst>
            <pc:docMk/>
            <pc:sldMk cId="1785568177" sldId="655"/>
            <ac:spMk id="3" creationId="{00000000-0000-0000-0000-000000000000}"/>
          </ac:spMkLst>
        </pc:spChg>
      </pc:sldChg>
      <pc:sldChg chg="modSp mod">
        <pc:chgData name="Phil Gibbons" userId="f619c6e5d38ed7a7" providerId="LiveId" clId="{FF8C62A4-7065-48AC-90E4-0C3F7A032171}" dt="2020-12-03T15:08:24.859" v="91" actId="20577"/>
        <pc:sldMkLst>
          <pc:docMk/>
          <pc:sldMk cId="3335910363" sldId="659"/>
        </pc:sldMkLst>
        <pc:spChg chg="mod">
          <ac:chgData name="Phil Gibbons" userId="f619c6e5d38ed7a7" providerId="LiveId" clId="{FF8C62A4-7065-48AC-90E4-0C3F7A032171}" dt="2020-12-03T15:08:24.859" v="91" actId="20577"/>
          <ac:spMkLst>
            <pc:docMk/>
            <pc:sldMk cId="3335910363" sldId="659"/>
            <ac:spMk id="17" creationId="{00000000-0000-0000-0000-000000000000}"/>
          </ac:spMkLst>
        </pc:spChg>
      </pc:sldChg>
      <pc:sldChg chg="modSp mod">
        <pc:chgData name="Phil Gibbons" userId="f619c6e5d38ed7a7" providerId="LiveId" clId="{FF8C62A4-7065-48AC-90E4-0C3F7A032171}" dt="2020-12-03T15:08:35.245" v="95" actId="20577"/>
        <pc:sldMkLst>
          <pc:docMk/>
          <pc:sldMk cId="3529487922" sldId="660"/>
        </pc:sldMkLst>
        <pc:spChg chg="mod">
          <ac:chgData name="Phil Gibbons" userId="f619c6e5d38ed7a7" providerId="LiveId" clId="{FF8C62A4-7065-48AC-90E4-0C3F7A032171}" dt="2020-12-03T15:08:35.245" v="95" actId="20577"/>
          <ac:spMkLst>
            <pc:docMk/>
            <pc:sldMk cId="3529487922" sldId="660"/>
            <ac:spMk id="17" creationId="{00000000-0000-0000-0000-000000000000}"/>
          </ac:spMkLst>
        </pc:spChg>
      </pc:sldChg>
      <pc:sldChg chg="modSp mod">
        <pc:chgData name="Phil Gibbons" userId="f619c6e5d38ed7a7" providerId="LiveId" clId="{FF8C62A4-7065-48AC-90E4-0C3F7A032171}" dt="2020-12-03T15:08:45.616" v="99" actId="20577"/>
        <pc:sldMkLst>
          <pc:docMk/>
          <pc:sldMk cId="1198246033" sldId="661"/>
        </pc:sldMkLst>
        <pc:spChg chg="mod">
          <ac:chgData name="Phil Gibbons" userId="f619c6e5d38ed7a7" providerId="LiveId" clId="{FF8C62A4-7065-48AC-90E4-0C3F7A032171}" dt="2020-12-03T15:08:45.616" v="99" actId="20577"/>
          <ac:spMkLst>
            <pc:docMk/>
            <pc:sldMk cId="1198246033" sldId="661"/>
            <ac:spMk id="17" creationId="{00000000-0000-0000-0000-000000000000}"/>
          </ac:spMkLst>
        </pc:spChg>
      </pc:sldChg>
      <pc:sldChg chg="modSp mod">
        <pc:chgData name="Phil Gibbons" userId="f619c6e5d38ed7a7" providerId="LiveId" clId="{FF8C62A4-7065-48AC-90E4-0C3F7A032171}" dt="2020-12-03T15:08:55.841" v="103" actId="20577"/>
        <pc:sldMkLst>
          <pc:docMk/>
          <pc:sldMk cId="1183588922" sldId="662"/>
        </pc:sldMkLst>
        <pc:spChg chg="mod">
          <ac:chgData name="Phil Gibbons" userId="f619c6e5d38ed7a7" providerId="LiveId" clId="{FF8C62A4-7065-48AC-90E4-0C3F7A032171}" dt="2020-12-03T15:08:55.841" v="103" actId="20577"/>
          <ac:spMkLst>
            <pc:docMk/>
            <pc:sldMk cId="1183588922" sldId="662"/>
            <ac:spMk id="17" creationId="{00000000-0000-0000-0000-000000000000}"/>
          </ac:spMkLst>
        </pc:spChg>
      </pc:sldChg>
      <pc:sldChg chg="modSp mod">
        <pc:chgData name="Phil Gibbons" userId="f619c6e5d38ed7a7" providerId="LiveId" clId="{FF8C62A4-7065-48AC-90E4-0C3F7A032171}" dt="2020-12-03T15:09:04.515" v="107" actId="20577"/>
        <pc:sldMkLst>
          <pc:docMk/>
          <pc:sldMk cId="16804046" sldId="663"/>
        </pc:sldMkLst>
        <pc:spChg chg="mod">
          <ac:chgData name="Phil Gibbons" userId="f619c6e5d38ed7a7" providerId="LiveId" clId="{FF8C62A4-7065-48AC-90E4-0C3F7A032171}" dt="2020-12-03T15:09:04.515" v="107" actId="20577"/>
          <ac:spMkLst>
            <pc:docMk/>
            <pc:sldMk cId="16804046" sldId="663"/>
            <ac:spMk id="17" creationId="{00000000-0000-0000-0000-000000000000}"/>
          </ac:spMkLst>
        </pc:spChg>
      </pc:sldChg>
      <pc:sldChg chg="modSp mod">
        <pc:chgData name="Phil Gibbons" userId="f619c6e5d38ed7a7" providerId="LiveId" clId="{FF8C62A4-7065-48AC-90E4-0C3F7A032171}" dt="2020-12-03T15:09:15.031" v="111" actId="20577"/>
        <pc:sldMkLst>
          <pc:docMk/>
          <pc:sldMk cId="3663979296" sldId="664"/>
        </pc:sldMkLst>
        <pc:spChg chg="mod">
          <ac:chgData name="Phil Gibbons" userId="f619c6e5d38ed7a7" providerId="LiveId" clId="{FF8C62A4-7065-48AC-90E4-0C3F7A032171}" dt="2020-12-03T15:09:15.031" v="111" actId="20577"/>
          <ac:spMkLst>
            <pc:docMk/>
            <pc:sldMk cId="3663979296" sldId="664"/>
            <ac:spMk id="17" creationId="{00000000-0000-0000-0000-000000000000}"/>
          </ac:spMkLst>
        </pc:spChg>
      </pc:sldChg>
      <pc:sldChg chg="modSp mod">
        <pc:chgData name="Phil Gibbons" userId="f619c6e5d38ed7a7" providerId="LiveId" clId="{FF8C62A4-7065-48AC-90E4-0C3F7A032171}" dt="2020-12-03T15:09:26.444" v="115" actId="20577"/>
        <pc:sldMkLst>
          <pc:docMk/>
          <pc:sldMk cId="2283936358" sldId="665"/>
        </pc:sldMkLst>
        <pc:spChg chg="mod">
          <ac:chgData name="Phil Gibbons" userId="f619c6e5d38ed7a7" providerId="LiveId" clId="{FF8C62A4-7065-48AC-90E4-0C3F7A032171}" dt="2020-12-03T15:09:26.444" v="115" actId="20577"/>
          <ac:spMkLst>
            <pc:docMk/>
            <pc:sldMk cId="2283936358" sldId="665"/>
            <ac:spMk id="17" creationId="{00000000-0000-0000-0000-000000000000}"/>
          </ac:spMkLst>
        </pc:spChg>
      </pc:sldChg>
      <pc:sldChg chg="addSp modSp mod">
        <pc:chgData name="Phil Gibbons" userId="f619c6e5d38ed7a7" providerId="LiveId" clId="{FF8C62A4-7065-48AC-90E4-0C3F7A032171}" dt="2020-12-03T15:11:57.651" v="127" actId="1076"/>
        <pc:sldMkLst>
          <pc:docMk/>
          <pc:sldMk cId="1429918411" sldId="682"/>
        </pc:sldMkLst>
        <pc:spChg chg="mod">
          <ac:chgData name="Phil Gibbons" userId="f619c6e5d38ed7a7" providerId="LiveId" clId="{FF8C62A4-7065-48AC-90E4-0C3F7A032171}" dt="2020-12-03T15:11:08.464" v="118" actId="14100"/>
          <ac:spMkLst>
            <pc:docMk/>
            <pc:sldMk cId="1429918411" sldId="682"/>
            <ac:spMk id="2" creationId="{00000000-0000-0000-0000-000000000000}"/>
          </ac:spMkLst>
        </pc:spChg>
        <pc:spChg chg="add mod">
          <ac:chgData name="Phil Gibbons" userId="f619c6e5d38ed7a7" providerId="LiveId" clId="{FF8C62A4-7065-48AC-90E4-0C3F7A032171}" dt="2020-12-03T15:11:57.651" v="127" actId="1076"/>
          <ac:spMkLst>
            <pc:docMk/>
            <pc:sldMk cId="1429918411" sldId="682"/>
            <ac:spMk id="3" creationId="{F9740DF1-C548-4F4E-8413-36F8CF2C4B83}"/>
          </ac:spMkLst>
        </pc:spChg>
        <pc:spChg chg="mod">
          <ac:chgData name="Phil Gibbons" userId="f619c6e5d38ed7a7" providerId="LiveId" clId="{FF8C62A4-7065-48AC-90E4-0C3F7A032171}" dt="2020-12-03T15:11:17.667" v="119" actId="1076"/>
          <ac:spMkLst>
            <pc:docMk/>
            <pc:sldMk cId="1429918411" sldId="682"/>
            <ac:spMk id="4" creationId="{00000000-0000-0000-0000-000000000000}"/>
          </ac:spMkLst>
        </pc:spChg>
      </pc:sldChg>
      <pc:sldChg chg="addSp modSp mod">
        <pc:chgData name="Phil Gibbons" userId="f619c6e5d38ed7a7" providerId="LiveId" clId="{FF8C62A4-7065-48AC-90E4-0C3F7A032171}" dt="2020-12-03T15:13:24.878" v="131" actId="1076"/>
        <pc:sldMkLst>
          <pc:docMk/>
          <pc:sldMk cId="166682249" sldId="683"/>
        </pc:sldMkLst>
        <pc:spChg chg="mod">
          <ac:chgData name="Phil Gibbons" userId="f619c6e5d38ed7a7" providerId="LiveId" clId="{FF8C62A4-7065-48AC-90E4-0C3F7A032171}" dt="2020-12-03T15:12:25.033" v="128" actId="14100"/>
          <ac:spMkLst>
            <pc:docMk/>
            <pc:sldMk cId="166682249" sldId="683"/>
            <ac:spMk id="2" creationId="{00000000-0000-0000-0000-000000000000}"/>
          </ac:spMkLst>
        </pc:spChg>
        <pc:spChg chg="add mod">
          <ac:chgData name="Phil Gibbons" userId="f619c6e5d38ed7a7" providerId="LiveId" clId="{FF8C62A4-7065-48AC-90E4-0C3F7A032171}" dt="2020-12-03T15:13:17" v="130"/>
          <ac:spMkLst>
            <pc:docMk/>
            <pc:sldMk cId="166682249" sldId="683"/>
            <ac:spMk id="4" creationId="{D2273354-049D-47FB-8941-80187112D844}"/>
          </ac:spMkLst>
        </pc:spChg>
        <pc:spChg chg="mod">
          <ac:chgData name="Phil Gibbons" userId="f619c6e5d38ed7a7" providerId="LiveId" clId="{FF8C62A4-7065-48AC-90E4-0C3F7A032171}" dt="2020-12-03T15:13:24.878" v="131" actId="1076"/>
          <ac:spMkLst>
            <pc:docMk/>
            <pc:sldMk cId="166682249" sldId="683"/>
            <ac:spMk id="9" creationId="{00000000-0000-0000-0000-000000000000}"/>
          </ac:spMkLst>
        </pc:spChg>
      </pc:sldChg>
      <pc:sldChg chg="modSp mod">
        <pc:chgData name="Phil Gibbons" userId="f619c6e5d38ed7a7" providerId="LiveId" clId="{FF8C62A4-7065-48AC-90E4-0C3F7A032171}" dt="2020-12-03T15:14:34.406" v="132" actId="20577"/>
        <pc:sldMkLst>
          <pc:docMk/>
          <pc:sldMk cId="3202895960" sldId="693"/>
        </pc:sldMkLst>
        <pc:spChg chg="mod">
          <ac:chgData name="Phil Gibbons" userId="f619c6e5d38ed7a7" providerId="LiveId" clId="{FF8C62A4-7065-48AC-90E4-0C3F7A032171}" dt="2020-12-03T15:14:34.406" v="132" actId="20577"/>
          <ac:spMkLst>
            <pc:docMk/>
            <pc:sldMk cId="3202895960" sldId="693"/>
            <ac:spMk id="3" creationId="{6BE4C9B2-790A-D341-8864-8F309324D3C3}"/>
          </ac:spMkLst>
        </pc:spChg>
      </pc:sldChg>
      <pc:sldChg chg="modSp mod">
        <pc:chgData name="Phil Gibbons" userId="f619c6e5d38ed7a7" providerId="LiveId" clId="{FF8C62A4-7065-48AC-90E4-0C3F7A032171}" dt="2020-12-03T15:18:40.099" v="143" actId="20577"/>
        <pc:sldMkLst>
          <pc:docMk/>
          <pc:sldMk cId="3101374029" sldId="694"/>
        </pc:sldMkLst>
        <pc:spChg chg="mod">
          <ac:chgData name="Phil Gibbons" userId="f619c6e5d38ed7a7" providerId="LiveId" clId="{FF8C62A4-7065-48AC-90E4-0C3F7A032171}" dt="2020-12-03T15:18:40.099" v="143" actId="20577"/>
          <ac:spMkLst>
            <pc:docMk/>
            <pc:sldMk cId="3101374029" sldId="694"/>
            <ac:spMk id="4" creationId="{3E16D462-930B-DD47-BF2E-EA94288DB6A2}"/>
          </ac:spMkLst>
        </pc:spChg>
      </pc:sldChg>
      <pc:sldChg chg="modSp mod">
        <pc:chgData name="Phil Gibbons" userId="f619c6e5d38ed7a7" providerId="LiveId" clId="{FF8C62A4-7065-48AC-90E4-0C3F7A032171}" dt="2020-12-03T15:15:35.530" v="134" actId="1076"/>
        <pc:sldMkLst>
          <pc:docMk/>
          <pc:sldMk cId="3709541030" sldId="695"/>
        </pc:sldMkLst>
        <pc:spChg chg="mod">
          <ac:chgData name="Phil Gibbons" userId="f619c6e5d38ed7a7" providerId="LiveId" clId="{FF8C62A4-7065-48AC-90E4-0C3F7A032171}" dt="2020-12-03T15:15:35.530" v="134" actId="1076"/>
          <ac:spMkLst>
            <pc:docMk/>
            <pc:sldMk cId="3709541030" sldId="695"/>
            <ac:spMk id="4" creationId="{3E16D462-930B-DD47-BF2E-EA94288DB6A2}"/>
          </ac:spMkLst>
        </pc:spChg>
        <pc:spChg chg="mod">
          <ac:chgData name="Phil Gibbons" userId="f619c6e5d38ed7a7" providerId="LiveId" clId="{FF8C62A4-7065-48AC-90E4-0C3F7A032171}" dt="2020-12-03T15:15:15.545" v="133" actId="1076"/>
          <ac:spMkLst>
            <pc:docMk/>
            <pc:sldMk cId="3709541030" sldId="695"/>
            <ac:spMk id="5" creationId="{7EA79E7E-A69D-F04A-BBA1-067E6922CB31}"/>
          </ac:spMkLst>
        </pc:spChg>
      </pc:sldChg>
      <pc:sldChg chg="modSp mod">
        <pc:chgData name="Phil Gibbons" userId="f619c6e5d38ed7a7" providerId="LiveId" clId="{FF8C62A4-7065-48AC-90E4-0C3F7A032171}" dt="2020-12-03T15:21:20.336" v="157" actId="20577"/>
        <pc:sldMkLst>
          <pc:docMk/>
          <pc:sldMk cId="551835651" sldId="697"/>
        </pc:sldMkLst>
        <pc:spChg chg="mod">
          <ac:chgData name="Phil Gibbons" userId="f619c6e5d38ed7a7" providerId="LiveId" clId="{FF8C62A4-7065-48AC-90E4-0C3F7A032171}" dt="2020-12-03T15:21:20.336" v="157" actId="20577"/>
          <ac:spMkLst>
            <pc:docMk/>
            <pc:sldMk cId="551835651" sldId="697"/>
            <ac:spMk id="872451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9206" y="0"/>
            <a:ext cx="3135994" cy="48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67" tIns="48283" rIns="96567" bIns="48283" numCol="1" anchor="t" anchorCtr="0" compatLnSpc="1">
            <a:prstTxWarp prst="textNoShape">
              <a:avLst/>
            </a:prstTxWarp>
          </a:bodyPr>
          <a:lstStyle>
            <a:lvl1pPr algn="r" defTabSz="96664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9206" y="9105162"/>
            <a:ext cx="3135994" cy="48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67" tIns="48283" rIns="96567" bIns="48283" numCol="1" anchor="b" anchorCtr="0" compatLnSpc="1">
            <a:prstTxWarp prst="textNoShape">
              <a:avLst/>
            </a:prstTxWarp>
          </a:bodyPr>
          <a:lstStyle>
            <a:lvl1pPr algn="r" defTabSz="96664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001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5966" cy="457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21956" y="0"/>
            <a:ext cx="3205966" cy="457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22375" y="687388"/>
            <a:ext cx="4883150" cy="3662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323" y="4578814"/>
            <a:ext cx="5343277" cy="427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57627"/>
            <a:ext cx="3205966" cy="457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21956" y="9157627"/>
            <a:ext cx="3205966" cy="457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160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13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3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188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1046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3842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4911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1" y="4560220"/>
            <a:ext cx="5364480" cy="431983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Close</a:t>
            </a:r>
            <a:r>
              <a:rPr lang="en-US" baseline="0" dirty="0"/>
              <a:t> computers, etc.  Ask students to sketch out the code.</a:t>
            </a:r>
          </a:p>
          <a:p>
            <a:r>
              <a:rPr lang="en-US" baseline="0" dirty="0"/>
              <a:t>Producer thread() { x = </a:t>
            </a:r>
            <a:r>
              <a:rPr lang="en-US" baseline="0" dirty="0" err="1"/>
              <a:t>buf</a:t>
            </a:r>
            <a:r>
              <a:rPr lang="en-US" baseline="0" dirty="0"/>
              <a:t>; … do stuff}</a:t>
            </a:r>
          </a:p>
          <a:p>
            <a:r>
              <a:rPr lang="en-US" baseline="0" dirty="0"/>
              <a:t>Consumer thread() {do stuff … </a:t>
            </a:r>
            <a:r>
              <a:rPr lang="en-US" baseline="0" dirty="0" err="1"/>
              <a:t>buf</a:t>
            </a:r>
            <a:r>
              <a:rPr lang="en-US" baseline="0" dirty="0"/>
              <a:t> = x; }</a:t>
            </a:r>
          </a:p>
          <a:p>
            <a:endParaRPr lang="en-US" dirty="0"/>
          </a:p>
          <a:p>
            <a:r>
              <a:rPr lang="en-US" dirty="0"/>
              <a:t>P -&gt;</a:t>
            </a:r>
            <a:r>
              <a:rPr lang="en-US" baseline="0" dirty="0"/>
              <a:t> Acquire / decrement</a:t>
            </a:r>
          </a:p>
          <a:p>
            <a:r>
              <a:rPr lang="en-US" baseline="0" dirty="0"/>
              <a:t>V -&gt; Release / Increment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867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Resume here 7/28,</a:t>
            </a:r>
            <a:r>
              <a:rPr lang="en-US" baseline="0" dirty="0"/>
              <a:t> re-export slides afterward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cmu.edu/courses/17808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1295400"/>
            <a:ext cx="9093416" cy="47244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2ED952-7E1B-7B4F-A568-B1433406D358}"/>
              </a:ext>
            </a:extLst>
          </p:cNvPr>
          <p:cNvSpPr txBox="1"/>
          <p:nvPr/>
        </p:nvSpPr>
        <p:spPr>
          <a:xfrm>
            <a:off x="4231075" y="4648200"/>
            <a:ext cx="89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14-513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081AA2-26A3-194F-8A72-41FB91ED6D60}"/>
              </a:ext>
            </a:extLst>
          </p:cNvPr>
          <p:cNvSpPr txBox="1"/>
          <p:nvPr/>
        </p:nvSpPr>
        <p:spPr>
          <a:xfrm>
            <a:off x="6705600" y="4709756"/>
            <a:ext cx="611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 Condensed" panose="020B0506020104020203" pitchFamily="34" charset="0"/>
              </a:rPr>
              <a:t>18-613</a:t>
            </a:r>
          </a:p>
        </p:txBody>
      </p:sp>
    </p:spTree>
    <p:extLst>
      <p:ext uri="{BB962C8B-B14F-4D97-AF65-F5344CB8AC3E}">
        <p14:creationId xmlns:p14="http://schemas.microsoft.com/office/powerpoint/2010/main" val="1294515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Readers-Writers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3428999"/>
            <a:ext cx="7896225" cy="2905125"/>
          </a:xfrm>
        </p:spPr>
        <p:txBody>
          <a:bodyPr/>
          <a:lstStyle/>
          <a:p>
            <a:r>
              <a:rPr lang="en-US" dirty="0"/>
              <a:t>Problem statement:</a:t>
            </a:r>
          </a:p>
          <a:p>
            <a:pPr lvl="1"/>
            <a:r>
              <a:rPr lang="en-US" i="1" dirty="0"/>
              <a:t>Reader</a:t>
            </a:r>
            <a:r>
              <a:rPr lang="en-US" dirty="0"/>
              <a:t> threads only read the object</a:t>
            </a:r>
          </a:p>
          <a:p>
            <a:pPr lvl="1"/>
            <a:r>
              <a:rPr lang="en-US" i="1" dirty="0"/>
              <a:t>Writer</a:t>
            </a:r>
            <a:r>
              <a:rPr lang="en-US" dirty="0"/>
              <a:t> threads modify the object (read/write access)</a:t>
            </a:r>
          </a:p>
          <a:p>
            <a:pPr lvl="1"/>
            <a:r>
              <a:rPr lang="en-US" dirty="0"/>
              <a:t>Writers must have exclusive access to the object</a:t>
            </a:r>
          </a:p>
          <a:p>
            <a:pPr lvl="1"/>
            <a:r>
              <a:rPr lang="en-US" dirty="0"/>
              <a:t>Unlimited number of readers can access the object</a:t>
            </a:r>
          </a:p>
          <a:p>
            <a:r>
              <a:rPr lang="en-US" dirty="0"/>
              <a:t>Occurs frequently in real systems, e.g.,</a:t>
            </a:r>
          </a:p>
          <a:p>
            <a:pPr lvl="1"/>
            <a:r>
              <a:rPr lang="en-US" dirty="0"/>
              <a:t>Online airline reservation system</a:t>
            </a:r>
          </a:p>
          <a:p>
            <a:pPr lvl="1"/>
            <a:r>
              <a:rPr lang="en-US" dirty="0"/>
              <a:t>Multithreaded caching Web proxy</a:t>
            </a:r>
          </a:p>
          <a:p>
            <a:pPr lvl="1"/>
            <a:endParaRPr lang="en-US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584588" y="2093884"/>
            <a:ext cx="1063612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1889138" y="1462291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889138" y="2760403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422538" y="1726020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2438400" y="2322484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2422538" y="2488020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1905000" y="2086698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5867400" y="1476782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5867400" y="2774894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 flipH="1">
            <a:off x="4663809" y="1726020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 flipH="1">
            <a:off x="4679671" y="2322484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 flipH="1" flipV="1">
            <a:off x="4663809" y="2488020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16" name="Oval 5"/>
          <p:cNvSpPr>
            <a:spLocks noChangeArrowheads="1"/>
          </p:cNvSpPr>
          <p:nvPr/>
        </p:nvSpPr>
        <p:spPr bwMode="auto">
          <a:xfrm>
            <a:off x="5883262" y="2101189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17" name="Left Brace 16"/>
          <p:cNvSpPr/>
          <p:nvPr/>
        </p:nvSpPr>
        <p:spPr bwMode="auto">
          <a:xfrm>
            <a:off x="1143000" y="1462291"/>
            <a:ext cx="457200" cy="1811078"/>
          </a:xfrm>
          <a:prstGeom prst="leftBrace">
            <a:avLst>
              <a:gd name="adj1" fmla="val 36364"/>
              <a:gd name="adj2" fmla="val 50000"/>
            </a:avLst>
          </a:prstGeom>
          <a:noFill/>
          <a:ln w="28575" cmpd="sng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92708" y="1870971"/>
            <a:ext cx="8181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Read/</a:t>
            </a:r>
          </a:p>
          <a:p>
            <a:r>
              <a:rPr lang="en-US" sz="1800" dirty="0">
                <a:latin typeface="Calibri" pitchFamily="34" charset="0"/>
              </a:rPr>
              <a:t>Write</a:t>
            </a:r>
          </a:p>
          <a:p>
            <a:r>
              <a:rPr lang="en-US" sz="1800" dirty="0">
                <a:latin typeface="Calibri" pitchFamily="34" charset="0"/>
              </a:rPr>
              <a:t>Access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39000" y="2014238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Read-only</a:t>
            </a:r>
          </a:p>
          <a:p>
            <a:r>
              <a:rPr lang="en-US" sz="1800" dirty="0">
                <a:latin typeface="Calibri" pitchFamily="34" charset="0"/>
              </a:rPr>
              <a:t>Access</a:t>
            </a:r>
          </a:p>
        </p:txBody>
      </p:sp>
      <p:sp>
        <p:nvSpPr>
          <p:cNvPr id="20" name="Left Brace 19"/>
          <p:cNvSpPr/>
          <p:nvPr/>
        </p:nvSpPr>
        <p:spPr bwMode="auto">
          <a:xfrm flipH="1">
            <a:off x="6629400" y="1447800"/>
            <a:ext cx="457200" cy="1811078"/>
          </a:xfrm>
          <a:prstGeom prst="leftBrace">
            <a:avLst>
              <a:gd name="adj1" fmla="val 36364"/>
              <a:gd name="adj2" fmla="val 50000"/>
            </a:avLst>
          </a:prstGeom>
          <a:noFill/>
          <a:ln w="28575" cmpd="sng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Readers/Writers Examples</a:t>
            </a:r>
          </a:p>
        </p:txBody>
      </p: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3584588" y="2093884"/>
            <a:ext cx="1063612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1889138" y="1462291"/>
            <a:ext cx="533400" cy="498475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1889138" y="2760403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42" name="Line 7"/>
          <p:cNvSpPr>
            <a:spLocks noChangeShapeType="1"/>
          </p:cNvSpPr>
          <p:nvPr/>
        </p:nvSpPr>
        <p:spPr bwMode="auto">
          <a:xfrm>
            <a:off x="2422538" y="1726020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43" name="Line 7"/>
          <p:cNvSpPr>
            <a:spLocks noChangeShapeType="1"/>
          </p:cNvSpPr>
          <p:nvPr/>
        </p:nvSpPr>
        <p:spPr bwMode="auto">
          <a:xfrm>
            <a:off x="2438400" y="2322484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44" name="Line 7"/>
          <p:cNvSpPr>
            <a:spLocks noChangeShapeType="1"/>
          </p:cNvSpPr>
          <p:nvPr/>
        </p:nvSpPr>
        <p:spPr bwMode="auto">
          <a:xfrm flipV="1">
            <a:off x="2422538" y="2488020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45" name="Oval 5"/>
          <p:cNvSpPr>
            <a:spLocks noChangeArrowheads="1"/>
          </p:cNvSpPr>
          <p:nvPr/>
        </p:nvSpPr>
        <p:spPr bwMode="auto">
          <a:xfrm>
            <a:off x="1905000" y="2086698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46" name="Oval 5"/>
          <p:cNvSpPr>
            <a:spLocks noChangeArrowheads="1"/>
          </p:cNvSpPr>
          <p:nvPr/>
        </p:nvSpPr>
        <p:spPr bwMode="auto">
          <a:xfrm>
            <a:off x="5867400" y="1476782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47" name="Oval 5"/>
          <p:cNvSpPr>
            <a:spLocks noChangeArrowheads="1"/>
          </p:cNvSpPr>
          <p:nvPr/>
        </p:nvSpPr>
        <p:spPr bwMode="auto">
          <a:xfrm>
            <a:off x="5867400" y="2774894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48" name="Line 7"/>
          <p:cNvSpPr>
            <a:spLocks noChangeShapeType="1"/>
          </p:cNvSpPr>
          <p:nvPr/>
        </p:nvSpPr>
        <p:spPr bwMode="auto">
          <a:xfrm flipH="1">
            <a:off x="4663809" y="1726020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49" name="Line 7"/>
          <p:cNvSpPr>
            <a:spLocks noChangeShapeType="1"/>
          </p:cNvSpPr>
          <p:nvPr/>
        </p:nvSpPr>
        <p:spPr bwMode="auto">
          <a:xfrm flipH="1">
            <a:off x="4679671" y="2322484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0" name="Line 7"/>
          <p:cNvSpPr>
            <a:spLocks noChangeShapeType="1"/>
          </p:cNvSpPr>
          <p:nvPr/>
        </p:nvSpPr>
        <p:spPr bwMode="auto">
          <a:xfrm flipH="1" flipV="1">
            <a:off x="4663809" y="2488020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1" name="Oval 5"/>
          <p:cNvSpPr>
            <a:spLocks noChangeArrowheads="1"/>
          </p:cNvSpPr>
          <p:nvPr/>
        </p:nvSpPr>
        <p:spPr bwMode="auto">
          <a:xfrm>
            <a:off x="5883262" y="2101189"/>
            <a:ext cx="533400" cy="498475"/>
          </a:xfrm>
          <a:prstGeom prst="ellipse">
            <a:avLst/>
          </a:prstGeom>
          <a:solidFill>
            <a:srgbClr val="F7F5C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52" name="Text Box 6"/>
          <p:cNvSpPr txBox="1">
            <a:spLocks noChangeArrowheads="1"/>
          </p:cNvSpPr>
          <p:nvPr/>
        </p:nvSpPr>
        <p:spPr bwMode="auto">
          <a:xfrm>
            <a:off x="3583825" y="4419600"/>
            <a:ext cx="1063612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1888375" y="3788007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1888375" y="5086119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55" name="Line 7"/>
          <p:cNvSpPr>
            <a:spLocks noChangeShapeType="1"/>
          </p:cNvSpPr>
          <p:nvPr/>
        </p:nvSpPr>
        <p:spPr bwMode="auto">
          <a:xfrm>
            <a:off x="2421775" y="4051736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6" name="Line 7"/>
          <p:cNvSpPr>
            <a:spLocks noChangeShapeType="1"/>
          </p:cNvSpPr>
          <p:nvPr/>
        </p:nvSpPr>
        <p:spPr bwMode="auto">
          <a:xfrm>
            <a:off x="2437637" y="4648200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7" name="Line 7"/>
          <p:cNvSpPr>
            <a:spLocks noChangeShapeType="1"/>
          </p:cNvSpPr>
          <p:nvPr/>
        </p:nvSpPr>
        <p:spPr bwMode="auto">
          <a:xfrm flipV="1">
            <a:off x="2421775" y="4813736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8" name="Oval 5"/>
          <p:cNvSpPr>
            <a:spLocks noChangeArrowheads="1"/>
          </p:cNvSpPr>
          <p:nvPr/>
        </p:nvSpPr>
        <p:spPr bwMode="auto">
          <a:xfrm>
            <a:off x="1904237" y="4412414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59" name="Oval 5"/>
          <p:cNvSpPr>
            <a:spLocks noChangeArrowheads="1"/>
          </p:cNvSpPr>
          <p:nvPr/>
        </p:nvSpPr>
        <p:spPr bwMode="auto">
          <a:xfrm>
            <a:off x="5866637" y="3802498"/>
            <a:ext cx="533400" cy="498475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60" name="Oval 5"/>
          <p:cNvSpPr>
            <a:spLocks noChangeArrowheads="1"/>
          </p:cNvSpPr>
          <p:nvPr/>
        </p:nvSpPr>
        <p:spPr bwMode="auto">
          <a:xfrm>
            <a:off x="5866637" y="5100610"/>
            <a:ext cx="533400" cy="498475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61" name="Line 7"/>
          <p:cNvSpPr>
            <a:spLocks noChangeShapeType="1"/>
          </p:cNvSpPr>
          <p:nvPr/>
        </p:nvSpPr>
        <p:spPr bwMode="auto">
          <a:xfrm flipH="1">
            <a:off x="4663046" y="4051736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62" name="Line 7"/>
          <p:cNvSpPr>
            <a:spLocks noChangeShapeType="1"/>
          </p:cNvSpPr>
          <p:nvPr/>
        </p:nvSpPr>
        <p:spPr bwMode="auto">
          <a:xfrm flipH="1">
            <a:off x="4678908" y="4648200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63" name="Line 7"/>
          <p:cNvSpPr>
            <a:spLocks noChangeShapeType="1"/>
          </p:cNvSpPr>
          <p:nvPr/>
        </p:nvSpPr>
        <p:spPr bwMode="auto">
          <a:xfrm flipH="1" flipV="1">
            <a:off x="4663046" y="4813736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64" name="Oval 5"/>
          <p:cNvSpPr>
            <a:spLocks noChangeArrowheads="1"/>
          </p:cNvSpPr>
          <p:nvPr/>
        </p:nvSpPr>
        <p:spPr bwMode="auto">
          <a:xfrm>
            <a:off x="5882499" y="4426905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49279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Variants of Readers-Writers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First readers-writers problem </a:t>
            </a:r>
            <a:r>
              <a:rPr lang="en-US" dirty="0"/>
              <a:t>(favors readers)</a:t>
            </a:r>
          </a:p>
          <a:p>
            <a:pPr lvl="1"/>
            <a:r>
              <a:rPr lang="en-US" dirty="0"/>
              <a:t>No reader should be kept waiting unless a writer has already been granted permission to use the object. </a:t>
            </a:r>
          </a:p>
          <a:p>
            <a:pPr lvl="1"/>
            <a:r>
              <a:rPr lang="en-US" dirty="0"/>
              <a:t>A reader that arrives after a waiting writer gets priority over the writer. </a:t>
            </a:r>
          </a:p>
          <a:p>
            <a:pPr lvl="1">
              <a:buNone/>
            </a:pPr>
            <a:endParaRPr lang="en-US" dirty="0"/>
          </a:p>
          <a:p>
            <a:r>
              <a:rPr lang="en-US" i="1" dirty="0"/>
              <a:t>Second readers-writers problem </a:t>
            </a:r>
            <a:r>
              <a:rPr lang="en-US" dirty="0"/>
              <a:t>(favors writers)</a:t>
            </a:r>
          </a:p>
          <a:p>
            <a:pPr lvl="1"/>
            <a:r>
              <a:rPr lang="en-US" dirty="0"/>
              <a:t>Once a writer is ready to write, it performs its write as soon as possible </a:t>
            </a:r>
          </a:p>
          <a:p>
            <a:pPr lvl="1"/>
            <a:r>
              <a:rPr lang="en-US" dirty="0"/>
              <a:t>A reader that arrives after a writer must wait, even if the writer is also waiting. </a:t>
            </a:r>
          </a:p>
          <a:p>
            <a:pPr lvl="1"/>
            <a:endParaRPr lang="en-US" dirty="0"/>
          </a:p>
          <a:p>
            <a:r>
              <a:rPr lang="en-US" i="1" dirty="0"/>
              <a:t>Starvation</a:t>
            </a:r>
            <a:r>
              <a:rPr lang="en-US" dirty="0"/>
              <a:t> (where a thread waits indefinitely) is possible in both cases.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/>
              <a:t>Solution to First Readers-Writers Problem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11153"/>
            <a:ext cx="4876800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;    /* Initially 0 */</a:t>
            </a:r>
          </a:p>
          <a:p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w</a:t>
            </a:r>
            <a:r>
              <a:rPr lang="en-US" sz="1600" dirty="0">
                <a:latin typeface="Courier New" pitchFamily="49" charset="0"/>
              </a:rPr>
              <a:t>; /* Both initially 1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reader(void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1) /* First in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Reading happens here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--;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0) /* Last out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0" y="1600200"/>
            <a:ext cx="35814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writer(void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Writing here */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1430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6290" y="4278868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130FB0-5F5B-437B-9359-1F29D28A711B}"/>
              </a:ext>
            </a:extLst>
          </p:cNvPr>
          <p:cNvSpPr txBox="1"/>
          <p:nvPr/>
        </p:nvSpPr>
        <p:spPr>
          <a:xfrm>
            <a:off x="5995081" y="5105400"/>
            <a:ext cx="26388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A reader that arrives </a:t>
            </a:r>
          </a:p>
          <a:p>
            <a:pPr algn="ctr"/>
            <a:r>
              <a:rPr lang="en-US" sz="1800" dirty="0"/>
              <a:t>after a waiting writer</a:t>
            </a:r>
          </a:p>
          <a:p>
            <a:pPr algn="ctr"/>
            <a:r>
              <a:rPr lang="en-US" sz="1800" dirty="0"/>
              <a:t>gets priority over the writer</a:t>
            </a:r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Readers/Writers Examples</a:t>
            </a:r>
          </a:p>
        </p:txBody>
      </p: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3584588" y="3654842"/>
            <a:ext cx="1063612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1889138" y="3023249"/>
            <a:ext cx="533400" cy="498475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1889138" y="4321361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42" name="Line 7"/>
          <p:cNvSpPr>
            <a:spLocks noChangeShapeType="1"/>
          </p:cNvSpPr>
          <p:nvPr/>
        </p:nvSpPr>
        <p:spPr bwMode="auto">
          <a:xfrm>
            <a:off x="2422538" y="3286978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43" name="Line 7"/>
          <p:cNvSpPr>
            <a:spLocks noChangeShapeType="1"/>
          </p:cNvSpPr>
          <p:nvPr/>
        </p:nvSpPr>
        <p:spPr bwMode="auto">
          <a:xfrm>
            <a:off x="2438400" y="3883442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44" name="Line 7"/>
          <p:cNvSpPr>
            <a:spLocks noChangeShapeType="1"/>
          </p:cNvSpPr>
          <p:nvPr/>
        </p:nvSpPr>
        <p:spPr bwMode="auto">
          <a:xfrm flipV="1">
            <a:off x="2422538" y="4048978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45" name="Oval 5"/>
          <p:cNvSpPr>
            <a:spLocks noChangeArrowheads="1"/>
          </p:cNvSpPr>
          <p:nvPr/>
        </p:nvSpPr>
        <p:spPr bwMode="auto">
          <a:xfrm>
            <a:off x="1905000" y="3647656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46" name="Oval 5"/>
          <p:cNvSpPr>
            <a:spLocks noChangeArrowheads="1"/>
          </p:cNvSpPr>
          <p:nvPr/>
        </p:nvSpPr>
        <p:spPr bwMode="auto">
          <a:xfrm>
            <a:off x="5867400" y="3037740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47" name="Oval 5"/>
          <p:cNvSpPr>
            <a:spLocks noChangeArrowheads="1"/>
          </p:cNvSpPr>
          <p:nvPr/>
        </p:nvSpPr>
        <p:spPr bwMode="auto">
          <a:xfrm>
            <a:off x="5867400" y="4335852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48" name="Line 7"/>
          <p:cNvSpPr>
            <a:spLocks noChangeShapeType="1"/>
          </p:cNvSpPr>
          <p:nvPr/>
        </p:nvSpPr>
        <p:spPr bwMode="auto">
          <a:xfrm flipH="1">
            <a:off x="4663809" y="3286978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49" name="Line 7"/>
          <p:cNvSpPr>
            <a:spLocks noChangeShapeType="1"/>
          </p:cNvSpPr>
          <p:nvPr/>
        </p:nvSpPr>
        <p:spPr bwMode="auto">
          <a:xfrm flipH="1">
            <a:off x="4679671" y="3883442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0" name="Line 7"/>
          <p:cNvSpPr>
            <a:spLocks noChangeShapeType="1"/>
          </p:cNvSpPr>
          <p:nvPr/>
        </p:nvSpPr>
        <p:spPr bwMode="auto">
          <a:xfrm flipH="1" flipV="1">
            <a:off x="4663809" y="4048978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1" name="Oval 5"/>
          <p:cNvSpPr>
            <a:spLocks noChangeArrowheads="1"/>
          </p:cNvSpPr>
          <p:nvPr/>
        </p:nvSpPr>
        <p:spPr bwMode="auto">
          <a:xfrm>
            <a:off x="5883262" y="3662147"/>
            <a:ext cx="533400" cy="498475"/>
          </a:xfrm>
          <a:prstGeom prst="ellipse">
            <a:avLst/>
          </a:prstGeom>
          <a:solidFill>
            <a:srgbClr val="F7F5C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52" name="Text Box 6"/>
          <p:cNvSpPr txBox="1">
            <a:spLocks noChangeArrowheads="1"/>
          </p:cNvSpPr>
          <p:nvPr/>
        </p:nvSpPr>
        <p:spPr bwMode="auto">
          <a:xfrm>
            <a:off x="5486400" y="5347136"/>
            <a:ext cx="1063612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790950" y="4715543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3790950" y="6013655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55" name="Line 7"/>
          <p:cNvSpPr>
            <a:spLocks noChangeShapeType="1"/>
          </p:cNvSpPr>
          <p:nvPr/>
        </p:nvSpPr>
        <p:spPr bwMode="auto">
          <a:xfrm>
            <a:off x="4324350" y="4979272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6" name="Line 7"/>
          <p:cNvSpPr>
            <a:spLocks noChangeShapeType="1"/>
          </p:cNvSpPr>
          <p:nvPr/>
        </p:nvSpPr>
        <p:spPr bwMode="auto">
          <a:xfrm>
            <a:off x="4340212" y="5575736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7" name="Line 7"/>
          <p:cNvSpPr>
            <a:spLocks noChangeShapeType="1"/>
          </p:cNvSpPr>
          <p:nvPr/>
        </p:nvSpPr>
        <p:spPr bwMode="auto">
          <a:xfrm flipV="1">
            <a:off x="4324350" y="5741272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8" name="Oval 5"/>
          <p:cNvSpPr>
            <a:spLocks noChangeArrowheads="1"/>
          </p:cNvSpPr>
          <p:nvPr/>
        </p:nvSpPr>
        <p:spPr bwMode="auto">
          <a:xfrm>
            <a:off x="3806812" y="5339950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59" name="Oval 5"/>
          <p:cNvSpPr>
            <a:spLocks noChangeArrowheads="1"/>
          </p:cNvSpPr>
          <p:nvPr/>
        </p:nvSpPr>
        <p:spPr bwMode="auto">
          <a:xfrm>
            <a:off x="7769212" y="4730034"/>
            <a:ext cx="533400" cy="498475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60" name="Oval 5"/>
          <p:cNvSpPr>
            <a:spLocks noChangeArrowheads="1"/>
          </p:cNvSpPr>
          <p:nvPr/>
        </p:nvSpPr>
        <p:spPr bwMode="auto">
          <a:xfrm>
            <a:off x="7769212" y="6028146"/>
            <a:ext cx="533400" cy="498475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61" name="Line 7"/>
          <p:cNvSpPr>
            <a:spLocks noChangeShapeType="1"/>
          </p:cNvSpPr>
          <p:nvPr/>
        </p:nvSpPr>
        <p:spPr bwMode="auto">
          <a:xfrm flipH="1">
            <a:off x="6565621" y="4979272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62" name="Line 7"/>
          <p:cNvSpPr>
            <a:spLocks noChangeShapeType="1"/>
          </p:cNvSpPr>
          <p:nvPr/>
        </p:nvSpPr>
        <p:spPr bwMode="auto">
          <a:xfrm flipH="1">
            <a:off x="6581483" y="5575736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63" name="Line 7"/>
          <p:cNvSpPr>
            <a:spLocks noChangeShapeType="1"/>
          </p:cNvSpPr>
          <p:nvPr/>
        </p:nvSpPr>
        <p:spPr bwMode="auto">
          <a:xfrm flipH="1" flipV="1">
            <a:off x="6565621" y="5741272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64" name="Oval 5"/>
          <p:cNvSpPr>
            <a:spLocks noChangeArrowheads="1"/>
          </p:cNvSpPr>
          <p:nvPr/>
        </p:nvSpPr>
        <p:spPr bwMode="auto">
          <a:xfrm>
            <a:off x="7785074" y="5354441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0" y="3572857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w = 0</a:t>
            </a:r>
          </a:p>
          <a:p>
            <a:r>
              <a:rPr lang="en-US" sz="1800" dirty="0" err="1">
                <a:latin typeface="Calibri" pitchFamily="34" charset="0"/>
              </a:rPr>
              <a:t>readcnt</a:t>
            </a:r>
            <a:r>
              <a:rPr lang="en-US" sz="1800" dirty="0">
                <a:latin typeface="Calibri" pitchFamily="34" charset="0"/>
              </a:rPr>
              <a:t> = 0</a:t>
            </a:r>
          </a:p>
        </p:txBody>
      </p:sp>
      <p:sp>
        <p:nvSpPr>
          <p:cNvPr id="30" name="Text Box 6"/>
          <p:cNvSpPr txBox="1">
            <a:spLocks noChangeArrowheads="1"/>
          </p:cNvSpPr>
          <p:nvPr/>
        </p:nvSpPr>
        <p:spPr bwMode="auto">
          <a:xfrm>
            <a:off x="2041538" y="1853118"/>
            <a:ext cx="1063612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31" name="Oval 5"/>
          <p:cNvSpPr>
            <a:spLocks noChangeArrowheads="1"/>
          </p:cNvSpPr>
          <p:nvPr/>
        </p:nvSpPr>
        <p:spPr bwMode="auto">
          <a:xfrm>
            <a:off x="346088" y="1221525"/>
            <a:ext cx="533400" cy="498475"/>
          </a:xfrm>
          <a:prstGeom prst="ellipse">
            <a:avLst/>
          </a:prstGeom>
          <a:solidFill>
            <a:srgbClr val="F7F5C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346088" y="2519637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33" name="Line 7"/>
          <p:cNvSpPr>
            <a:spLocks noChangeShapeType="1"/>
          </p:cNvSpPr>
          <p:nvPr/>
        </p:nvSpPr>
        <p:spPr bwMode="auto">
          <a:xfrm>
            <a:off x="879488" y="1485254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34" name="Line 7"/>
          <p:cNvSpPr>
            <a:spLocks noChangeShapeType="1"/>
          </p:cNvSpPr>
          <p:nvPr/>
        </p:nvSpPr>
        <p:spPr bwMode="auto">
          <a:xfrm>
            <a:off x="895350" y="2081718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35" name="Line 7"/>
          <p:cNvSpPr>
            <a:spLocks noChangeShapeType="1"/>
          </p:cNvSpPr>
          <p:nvPr/>
        </p:nvSpPr>
        <p:spPr bwMode="auto">
          <a:xfrm flipV="1">
            <a:off x="879488" y="2247254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361950" y="1845932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37" name="Oval 5"/>
          <p:cNvSpPr>
            <a:spLocks noChangeArrowheads="1"/>
          </p:cNvSpPr>
          <p:nvPr/>
        </p:nvSpPr>
        <p:spPr bwMode="auto">
          <a:xfrm>
            <a:off x="4324350" y="1236016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38" name="Oval 5"/>
          <p:cNvSpPr>
            <a:spLocks noChangeArrowheads="1"/>
          </p:cNvSpPr>
          <p:nvPr/>
        </p:nvSpPr>
        <p:spPr bwMode="auto">
          <a:xfrm>
            <a:off x="4324350" y="2534128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65" name="Line 7"/>
          <p:cNvSpPr>
            <a:spLocks noChangeShapeType="1"/>
          </p:cNvSpPr>
          <p:nvPr/>
        </p:nvSpPr>
        <p:spPr bwMode="auto">
          <a:xfrm flipH="1">
            <a:off x="3120759" y="1485254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66" name="Line 7"/>
          <p:cNvSpPr>
            <a:spLocks noChangeShapeType="1"/>
          </p:cNvSpPr>
          <p:nvPr/>
        </p:nvSpPr>
        <p:spPr bwMode="auto">
          <a:xfrm flipH="1">
            <a:off x="3136621" y="2081718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67" name="Line 7"/>
          <p:cNvSpPr>
            <a:spLocks noChangeShapeType="1"/>
          </p:cNvSpPr>
          <p:nvPr/>
        </p:nvSpPr>
        <p:spPr bwMode="auto">
          <a:xfrm flipH="1" flipV="1">
            <a:off x="3120759" y="2247254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68" name="Oval 5"/>
          <p:cNvSpPr>
            <a:spLocks noChangeArrowheads="1"/>
          </p:cNvSpPr>
          <p:nvPr/>
        </p:nvSpPr>
        <p:spPr bwMode="auto">
          <a:xfrm>
            <a:off x="4340212" y="1860423"/>
            <a:ext cx="533400" cy="498475"/>
          </a:xfrm>
          <a:prstGeom prst="ellipse">
            <a:avLst/>
          </a:prstGeom>
          <a:solidFill>
            <a:srgbClr val="F7F5C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314950" y="1771133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w = 1</a:t>
            </a:r>
          </a:p>
          <a:p>
            <a:r>
              <a:rPr lang="en-US" sz="1800" dirty="0" err="1">
                <a:latin typeface="Calibri" pitchFamily="34" charset="0"/>
              </a:rPr>
              <a:t>readcnt</a:t>
            </a:r>
            <a:r>
              <a:rPr lang="en-US" sz="1800" dirty="0">
                <a:latin typeface="Calibri" pitchFamily="34" charset="0"/>
              </a:rPr>
              <a:t> = 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041538" y="5234205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w = 0</a:t>
            </a:r>
          </a:p>
          <a:p>
            <a:r>
              <a:rPr lang="en-US" sz="1800" dirty="0" err="1">
                <a:latin typeface="Calibri" pitchFamily="34" charset="0"/>
              </a:rPr>
              <a:t>readcnt</a:t>
            </a:r>
            <a:r>
              <a:rPr lang="en-US" sz="1800" dirty="0">
                <a:latin typeface="Calibri" pitchFamily="34" charset="0"/>
              </a:rPr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val="141416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/>
              <a:t>Solution to First Readers-Writers Problem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11153"/>
            <a:ext cx="4876800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;    /* Initially 0 */</a:t>
            </a:r>
          </a:p>
          <a:p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w</a:t>
            </a:r>
            <a:r>
              <a:rPr lang="en-US" sz="1600" dirty="0">
                <a:latin typeface="Courier New" pitchFamily="49" charset="0"/>
              </a:rPr>
              <a:t>; /* Both initially 1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reader(void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1) /* First in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Reading happens here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--;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0) /* Last out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0" y="1600200"/>
            <a:ext cx="35814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writer(void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Writing here */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1430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6290" y="4278868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800" y="4724400"/>
            <a:ext cx="225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Arrivals: R1 R2 W1 R3</a:t>
            </a:r>
          </a:p>
        </p:txBody>
      </p:sp>
    </p:spTree>
    <p:extLst>
      <p:ext uri="{BB962C8B-B14F-4D97-AF65-F5344CB8AC3E}">
        <p14:creationId xmlns:p14="http://schemas.microsoft.com/office/powerpoint/2010/main" val="2677405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/>
              <a:t>Solution to First Readers-Writers Problem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11153"/>
            <a:ext cx="4876800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;    /* Initially 0 */</a:t>
            </a:r>
          </a:p>
          <a:p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w</a:t>
            </a:r>
            <a:r>
              <a:rPr lang="en-US" sz="1600" dirty="0">
                <a:latin typeface="Courier New" pitchFamily="49" charset="0"/>
              </a:rPr>
              <a:t>; /* Both initially 1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reader(void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1) /* First in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Reading happens here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--;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0) /* Last out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0" y="1600200"/>
            <a:ext cx="35814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writer(void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Writing here */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1430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6290" y="4278868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800" y="4724400"/>
            <a:ext cx="225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Arrivals: R1 R2 W1 R3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-76200" y="4417367"/>
            <a:ext cx="1065174" cy="461665"/>
            <a:chOff x="-455574" y="4463534"/>
            <a:chExt cx="1065174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R1 </a:t>
              </a:r>
            </a:p>
          </p:txBody>
        </p:sp>
        <p:cxnSp>
          <p:nvCxnSpPr>
            <p:cNvPr id="11" name="Straight Arrow Connector 10"/>
            <p:cNvCxnSpPr>
              <a:stCxn id="9" idx="3"/>
            </p:cNvCxnSpPr>
            <p:nvPr/>
          </p:nvCxnSpPr>
          <p:spPr bwMode="auto">
            <a:xfrm flipV="1">
              <a:off x="126637" y="4694366"/>
              <a:ext cx="482963" cy="1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7" name="TextBox 16"/>
          <p:cNvSpPr txBox="1"/>
          <p:nvPr/>
        </p:nvSpPr>
        <p:spPr>
          <a:xfrm>
            <a:off x="6019800" y="5486400"/>
            <a:ext cx="15002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alibri" pitchFamily="34" charset="0"/>
              </a:rPr>
              <a:t>readcnt</a:t>
            </a:r>
            <a:r>
              <a:rPr lang="en-US" sz="2000" dirty="0">
                <a:latin typeface="Calibri" pitchFamily="34" charset="0"/>
              </a:rPr>
              <a:t> == 1</a:t>
            </a:r>
          </a:p>
          <a:p>
            <a:r>
              <a:rPr lang="en-US" sz="2000" dirty="0">
                <a:latin typeface="Calibri" pitchFamily="34" charset="0"/>
              </a:rPr>
              <a:t>w == 0</a:t>
            </a:r>
          </a:p>
        </p:txBody>
      </p:sp>
    </p:spTree>
    <p:extLst>
      <p:ext uri="{BB962C8B-B14F-4D97-AF65-F5344CB8AC3E}">
        <p14:creationId xmlns:p14="http://schemas.microsoft.com/office/powerpoint/2010/main" val="3335910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/>
              <a:t>Solution to First Readers-Writers Problem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11153"/>
            <a:ext cx="4876800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;    /* Initially 0 */</a:t>
            </a:r>
          </a:p>
          <a:p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w</a:t>
            </a:r>
            <a:r>
              <a:rPr lang="en-US" sz="1600" dirty="0">
                <a:latin typeface="Courier New" pitchFamily="49" charset="0"/>
              </a:rPr>
              <a:t>; /* Both initially 1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reader(void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1) /* First in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Reading happens here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--;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0) /* Last out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0" y="1600200"/>
            <a:ext cx="35814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writer(void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Writing here */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1430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6290" y="4278868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800" y="4724400"/>
            <a:ext cx="225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Arrivals: R1 R2 W1 R3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-76200" y="4417367"/>
            <a:ext cx="1065174" cy="461665"/>
            <a:chOff x="-455574" y="4463534"/>
            <a:chExt cx="1065174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R1 </a:t>
              </a:r>
            </a:p>
          </p:txBody>
        </p:sp>
        <p:cxnSp>
          <p:nvCxnSpPr>
            <p:cNvPr id="11" name="Straight Arrow Connector 10"/>
            <p:cNvCxnSpPr>
              <a:stCxn id="9" idx="3"/>
            </p:cNvCxnSpPr>
            <p:nvPr/>
          </p:nvCxnSpPr>
          <p:spPr bwMode="auto">
            <a:xfrm flipV="1">
              <a:off x="126637" y="4694366"/>
              <a:ext cx="482963" cy="1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7" name="TextBox 16"/>
          <p:cNvSpPr txBox="1"/>
          <p:nvPr/>
        </p:nvSpPr>
        <p:spPr>
          <a:xfrm>
            <a:off x="6019800" y="5486400"/>
            <a:ext cx="15002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alibri" pitchFamily="34" charset="0"/>
              </a:rPr>
              <a:t>readcnt</a:t>
            </a:r>
            <a:r>
              <a:rPr lang="en-US" sz="2000" dirty="0">
                <a:latin typeface="Calibri" pitchFamily="34" charset="0"/>
              </a:rPr>
              <a:t> == 2</a:t>
            </a:r>
          </a:p>
          <a:p>
            <a:r>
              <a:rPr lang="en-US" sz="2000" dirty="0">
                <a:latin typeface="Calibri" pitchFamily="34" charset="0"/>
              </a:rPr>
              <a:t>w == 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-76200" y="3429000"/>
            <a:ext cx="1065174" cy="461665"/>
            <a:chOff x="-455574" y="4463534"/>
            <a:chExt cx="1065174" cy="461665"/>
          </a:xfrm>
        </p:grpSpPr>
        <p:sp>
          <p:nvSpPr>
            <p:cNvPr id="15" name="TextBox 14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R2 </a:t>
              </a:r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 bwMode="auto">
            <a:xfrm>
              <a:off x="126637" y="4694367"/>
              <a:ext cx="482963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529487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/>
              <a:t>Solution to First Readers-Writers Problem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11153"/>
            <a:ext cx="4876800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;    /* Initially 0 */</a:t>
            </a:r>
          </a:p>
          <a:p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w</a:t>
            </a:r>
            <a:r>
              <a:rPr lang="en-US" sz="1600" dirty="0">
                <a:latin typeface="Courier New" pitchFamily="49" charset="0"/>
              </a:rPr>
              <a:t>; /* Both initially 1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reader(void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1) /* First in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Reading happens here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--;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0) /* Last out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0" y="1600200"/>
            <a:ext cx="35814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writer(void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Writing here */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1430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6290" y="4278868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800" y="4724400"/>
            <a:ext cx="225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Arrivals: R1 R2 W1 R3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-95250" y="4420731"/>
            <a:ext cx="1065174" cy="461665"/>
            <a:chOff x="-455574" y="4463534"/>
            <a:chExt cx="1065174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R1 </a:t>
              </a:r>
            </a:p>
          </p:txBody>
        </p:sp>
        <p:cxnSp>
          <p:nvCxnSpPr>
            <p:cNvPr id="11" name="Straight Arrow Connector 10"/>
            <p:cNvCxnSpPr>
              <a:stCxn id="9" idx="3"/>
            </p:cNvCxnSpPr>
            <p:nvPr/>
          </p:nvCxnSpPr>
          <p:spPr bwMode="auto">
            <a:xfrm flipV="1">
              <a:off x="126637" y="4694366"/>
              <a:ext cx="482963" cy="1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7" name="TextBox 16"/>
          <p:cNvSpPr txBox="1"/>
          <p:nvPr/>
        </p:nvSpPr>
        <p:spPr>
          <a:xfrm>
            <a:off x="6019800" y="5486400"/>
            <a:ext cx="15002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alibri" pitchFamily="34" charset="0"/>
              </a:rPr>
              <a:t>readcnt</a:t>
            </a:r>
            <a:r>
              <a:rPr lang="en-US" sz="2000" dirty="0">
                <a:latin typeface="Calibri" pitchFamily="34" charset="0"/>
              </a:rPr>
              <a:t> == 2</a:t>
            </a:r>
          </a:p>
          <a:p>
            <a:r>
              <a:rPr lang="en-US" sz="2000" dirty="0">
                <a:latin typeface="Calibri" pitchFamily="34" charset="0"/>
              </a:rPr>
              <a:t>w == 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-76200" y="4186535"/>
            <a:ext cx="1065174" cy="461665"/>
            <a:chOff x="-455574" y="4463534"/>
            <a:chExt cx="1065174" cy="461665"/>
          </a:xfrm>
        </p:grpSpPr>
        <p:sp>
          <p:nvSpPr>
            <p:cNvPr id="15" name="TextBox 14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R2 </a:t>
              </a:r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 bwMode="auto">
            <a:xfrm>
              <a:off x="126637" y="4694367"/>
              <a:ext cx="482963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7062194" y="2133600"/>
            <a:ext cx="1117820" cy="461665"/>
            <a:chOff x="7037789" y="2209800"/>
            <a:chExt cx="1117820" cy="461665"/>
          </a:xfrm>
        </p:grpSpPr>
        <p:sp>
          <p:nvSpPr>
            <p:cNvPr id="19" name="TextBox 18"/>
            <p:cNvSpPr txBox="1"/>
            <p:nvPr/>
          </p:nvSpPr>
          <p:spPr>
            <a:xfrm>
              <a:off x="7467600" y="2209800"/>
              <a:ext cx="6880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W1 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 flipH="1">
              <a:off x="7037789" y="2440632"/>
              <a:ext cx="429811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98246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/>
              <a:t>Solution to First Readers-Writers Problem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11153"/>
            <a:ext cx="4876800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;    /* Initially 0 */</a:t>
            </a:r>
          </a:p>
          <a:p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w</a:t>
            </a:r>
            <a:r>
              <a:rPr lang="en-US" sz="1600" dirty="0">
                <a:latin typeface="Courier New" pitchFamily="49" charset="0"/>
              </a:rPr>
              <a:t>; /* Both initially 1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reader(void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1) /* First in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Reading happens here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--;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0) /* Last out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0" y="1600200"/>
            <a:ext cx="35814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writer(void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Writing here */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1430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6290" y="4278868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800" y="4724400"/>
            <a:ext cx="225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Arrivals: R1 R2 W1 R3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6167735"/>
            <a:ext cx="1065174" cy="461665"/>
            <a:chOff x="-455574" y="4463534"/>
            <a:chExt cx="1065174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R1 </a:t>
              </a:r>
            </a:p>
          </p:txBody>
        </p:sp>
        <p:cxnSp>
          <p:nvCxnSpPr>
            <p:cNvPr id="11" name="Straight Arrow Connector 10"/>
            <p:cNvCxnSpPr>
              <a:stCxn id="9" idx="3"/>
            </p:cNvCxnSpPr>
            <p:nvPr/>
          </p:nvCxnSpPr>
          <p:spPr bwMode="auto">
            <a:xfrm flipV="1">
              <a:off x="126637" y="4694366"/>
              <a:ext cx="482963" cy="1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7" name="TextBox 16"/>
          <p:cNvSpPr txBox="1"/>
          <p:nvPr/>
        </p:nvSpPr>
        <p:spPr>
          <a:xfrm>
            <a:off x="6019800" y="5486400"/>
            <a:ext cx="15002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alibri" pitchFamily="34" charset="0"/>
              </a:rPr>
              <a:t>readcnt</a:t>
            </a:r>
            <a:r>
              <a:rPr lang="en-US" sz="2000" dirty="0">
                <a:latin typeface="Calibri" pitchFamily="34" charset="0"/>
              </a:rPr>
              <a:t> == 1</a:t>
            </a:r>
          </a:p>
          <a:p>
            <a:r>
              <a:rPr lang="en-US" sz="2000" dirty="0">
                <a:latin typeface="Calibri" pitchFamily="34" charset="0"/>
              </a:rPr>
              <a:t>w == 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-76200" y="4491335"/>
            <a:ext cx="1065174" cy="461665"/>
            <a:chOff x="-455574" y="4463534"/>
            <a:chExt cx="1065174" cy="461665"/>
          </a:xfrm>
        </p:grpSpPr>
        <p:sp>
          <p:nvSpPr>
            <p:cNvPr id="15" name="TextBox 14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R2 </a:t>
              </a:r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 bwMode="auto">
            <a:xfrm>
              <a:off x="126637" y="4694367"/>
              <a:ext cx="482963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7062194" y="2133600"/>
            <a:ext cx="1117820" cy="461665"/>
            <a:chOff x="7037789" y="2209800"/>
            <a:chExt cx="1117820" cy="461665"/>
          </a:xfrm>
        </p:grpSpPr>
        <p:sp>
          <p:nvSpPr>
            <p:cNvPr id="19" name="TextBox 18"/>
            <p:cNvSpPr txBox="1"/>
            <p:nvPr/>
          </p:nvSpPr>
          <p:spPr>
            <a:xfrm>
              <a:off x="7467600" y="2209800"/>
              <a:ext cx="6880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W1 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 flipH="1">
              <a:off x="7037789" y="2440632"/>
              <a:ext cx="429811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83588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873250"/>
          </a:xfrm>
        </p:spPr>
        <p:txBody>
          <a:bodyPr/>
          <a:lstStyle/>
          <a:p>
            <a:pPr marL="0" indent="0"/>
            <a:r>
              <a:rPr lang="en-US" dirty="0"/>
              <a:t>Synchronization: Advanced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15-213/18-213/14-513/15-513/18-613:</a:t>
            </a:r>
            <a:br>
              <a:rPr lang="en-US" sz="2000" b="0" dirty="0"/>
            </a:br>
            <a:r>
              <a:rPr lang="en-US" sz="2000" b="0" dirty="0"/>
              <a:t> Introduction to Computer Systems</a:t>
            </a:r>
            <a:br>
              <a:rPr lang="en-US" b="0" dirty="0"/>
            </a:br>
            <a:r>
              <a:rPr lang="en-US" sz="2000" b="0" dirty="0"/>
              <a:t>26</a:t>
            </a:r>
            <a:r>
              <a:rPr lang="en-US" sz="2000" b="0" baseline="30000" dirty="0"/>
              <a:t>th</a:t>
            </a:r>
            <a:r>
              <a:rPr lang="en-US" sz="2000" b="0" dirty="0"/>
              <a:t> Lecture, December 3, 2020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/>
              <a:cs typeface="Calibri"/>
              <a:sym typeface="Calibri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466514" y="50276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/>
              <a:t>Solution to First Readers-Writers Problem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11153"/>
            <a:ext cx="4876800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;    /* Initially 0 */</a:t>
            </a:r>
          </a:p>
          <a:p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w</a:t>
            </a:r>
            <a:r>
              <a:rPr lang="en-US" sz="1600" dirty="0">
                <a:latin typeface="Courier New" pitchFamily="49" charset="0"/>
              </a:rPr>
              <a:t>; /* Both initially 1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reader(void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1) /* First in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Reading happens here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--;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0) /* Last out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0" y="1600200"/>
            <a:ext cx="35814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writer(void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Writing here */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1430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6290" y="4278868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800" y="4724400"/>
            <a:ext cx="225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Arrivals: R1 R2 W1 R3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6194286"/>
            <a:ext cx="1065174" cy="461665"/>
            <a:chOff x="-455574" y="4463534"/>
            <a:chExt cx="1065174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R1 </a:t>
              </a:r>
            </a:p>
          </p:txBody>
        </p:sp>
        <p:cxnSp>
          <p:nvCxnSpPr>
            <p:cNvPr id="11" name="Straight Arrow Connector 10"/>
            <p:cNvCxnSpPr>
              <a:stCxn id="9" idx="3"/>
            </p:cNvCxnSpPr>
            <p:nvPr/>
          </p:nvCxnSpPr>
          <p:spPr bwMode="auto">
            <a:xfrm flipV="1">
              <a:off x="126637" y="4694366"/>
              <a:ext cx="482963" cy="1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7" name="TextBox 16"/>
          <p:cNvSpPr txBox="1"/>
          <p:nvPr/>
        </p:nvSpPr>
        <p:spPr>
          <a:xfrm>
            <a:off x="6019800" y="5486400"/>
            <a:ext cx="15002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alibri" pitchFamily="34" charset="0"/>
              </a:rPr>
              <a:t>readcnt</a:t>
            </a:r>
            <a:r>
              <a:rPr lang="en-US" sz="2000" dirty="0">
                <a:latin typeface="Calibri" pitchFamily="34" charset="0"/>
              </a:rPr>
              <a:t> == 2</a:t>
            </a:r>
          </a:p>
          <a:p>
            <a:r>
              <a:rPr lang="en-US" sz="2000" dirty="0">
                <a:latin typeface="Calibri" pitchFamily="34" charset="0"/>
              </a:rPr>
              <a:t>w == 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-111209" y="4738062"/>
            <a:ext cx="1065174" cy="461665"/>
            <a:chOff x="-455574" y="4463534"/>
            <a:chExt cx="1065174" cy="461665"/>
          </a:xfrm>
        </p:grpSpPr>
        <p:sp>
          <p:nvSpPr>
            <p:cNvPr id="15" name="TextBox 14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R2 </a:t>
              </a:r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 bwMode="auto">
            <a:xfrm>
              <a:off x="126637" y="4694367"/>
              <a:ext cx="482963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7062194" y="2133600"/>
            <a:ext cx="1117820" cy="461665"/>
            <a:chOff x="7037789" y="2209800"/>
            <a:chExt cx="1117820" cy="461665"/>
          </a:xfrm>
        </p:grpSpPr>
        <p:sp>
          <p:nvSpPr>
            <p:cNvPr id="19" name="TextBox 18"/>
            <p:cNvSpPr txBox="1"/>
            <p:nvPr/>
          </p:nvSpPr>
          <p:spPr>
            <a:xfrm>
              <a:off x="7467600" y="2209800"/>
              <a:ext cx="6880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W1 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 flipH="1">
              <a:off x="7037789" y="2440632"/>
              <a:ext cx="429811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-74574" y="3429000"/>
            <a:ext cx="1065174" cy="461665"/>
            <a:chOff x="-455574" y="4463534"/>
            <a:chExt cx="1065174" cy="461665"/>
          </a:xfrm>
        </p:grpSpPr>
        <p:sp>
          <p:nvSpPr>
            <p:cNvPr id="22" name="TextBox 21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R3 </a:t>
              </a:r>
            </a:p>
          </p:txBody>
        </p:sp>
        <p:cxnSp>
          <p:nvCxnSpPr>
            <p:cNvPr id="23" name="Straight Arrow Connector 22"/>
            <p:cNvCxnSpPr>
              <a:stCxn id="22" idx="3"/>
            </p:cNvCxnSpPr>
            <p:nvPr/>
          </p:nvCxnSpPr>
          <p:spPr bwMode="auto">
            <a:xfrm>
              <a:off x="126637" y="4694367"/>
              <a:ext cx="482963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804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/>
              <a:t>Solution to First Readers-Writers Problem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11153"/>
            <a:ext cx="4876800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;    /* Initially 0 */</a:t>
            </a:r>
          </a:p>
          <a:p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w</a:t>
            </a:r>
            <a:r>
              <a:rPr lang="en-US" sz="1600" dirty="0">
                <a:latin typeface="Courier New" pitchFamily="49" charset="0"/>
              </a:rPr>
              <a:t>; /* Both initially 1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reader(void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1) /* First in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Reading happens here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--;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0) /* Last out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0" y="1600200"/>
            <a:ext cx="35814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writer(void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Writing here */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1430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6290" y="4278868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800" y="4724400"/>
            <a:ext cx="225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Arrivals: R1 R2 W1 R3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9800" y="5486400"/>
            <a:ext cx="15002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alibri" pitchFamily="34" charset="0"/>
              </a:rPr>
              <a:t>readcnt</a:t>
            </a:r>
            <a:r>
              <a:rPr lang="en-US" sz="2000" dirty="0">
                <a:latin typeface="Calibri" pitchFamily="34" charset="0"/>
              </a:rPr>
              <a:t> == 1</a:t>
            </a:r>
          </a:p>
          <a:p>
            <a:r>
              <a:rPr lang="en-US" sz="2000" dirty="0">
                <a:latin typeface="Calibri" pitchFamily="34" charset="0"/>
              </a:rPr>
              <a:t>w == 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-62082" y="5963453"/>
            <a:ext cx="1065174" cy="461665"/>
            <a:chOff x="-455574" y="4463534"/>
            <a:chExt cx="1065174" cy="461665"/>
          </a:xfrm>
        </p:grpSpPr>
        <p:sp>
          <p:nvSpPr>
            <p:cNvPr id="15" name="TextBox 14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R2 </a:t>
              </a:r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 bwMode="auto">
            <a:xfrm>
              <a:off x="126637" y="4694367"/>
              <a:ext cx="482963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7062194" y="2133600"/>
            <a:ext cx="1117820" cy="461665"/>
            <a:chOff x="7037789" y="2209800"/>
            <a:chExt cx="1117820" cy="461665"/>
          </a:xfrm>
        </p:grpSpPr>
        <p:sp>
          <p:nvSpPr>
            <p:cNvPr id="19" name="TextBox 18"/>
            <p:cNvSpPr txBox="1"/>
            <p:nvPr/>
          </p:nvSpPr>
          <p:spPr>
            <a:xfrm>
              <a:off x="7467600" y="2209800"/>
              <a:ext cx="6880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W1 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 flipH="1">
              <a:off x="7037789" y="2440632"/>
              <a:ext cx="429811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-54462" y="4287142"/>
            <a:ext cx="1065174" cy="461665"/>
            <a:chOff x="-455574" y="4463534"/>
            <a:chExt cx="1065174" cy="461665"/>
          </a:xfrm>
        </p:grpSpPr>
        <p:sp>
          <p:nvSpPr>
            <p:cNvPr id="22" name="TextBox 21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R3 </a:t>
              </a:r>
            </a:p>
          </p:txBody>
        </p:sp>
        <p:cxnSp>
          <p:nvCxnSpPr>
            <p:cNvPr id="23" name="Straight Arrow Connector 22"/>
            <p:cNvCxnSpPr>
              <a:stCxn id="22" idx="3"/>
            </p:cNvCxnSpPr>
            <p:nvPr/>
          </p:nvCxnSpPr>
          <p:spPr bwMode="auto">
            <a:xfrm>
              <a:off x="126637" y="4694367"/>
              <a:ext cx="482963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663979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/>
              <a:t>Solution to First Readers-Writers Problem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11153"/>
            <a:ext cx="4876800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;    /* Initially 0 */</a:t>
            </a:r>
          </a:p>
          <a:p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w</a:t>
            </a:r>
            <a:r>
              <a:rPr lang="en-US" sz="1600" dirty="0">
                <a:latin typeface="Courier New" pitchFamily="49" charset="0"/>
              </a:rPr>
              <a:t>; /* Both initially 1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reader(void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1) /* First in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Reading happens here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--;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0) /* Last out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0" y="1600200"/>
            <a:ext cx="35814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writer(void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Writing here */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1430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6290" y="4278868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800" y="4724400"/>
            <a:ext cx="225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Arrivals: R1 R2 W1 R3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9800" y="5486400"/>
            <a:ext cx="15002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alibri" pitchFamily="34" charset="0"/>
              </a:rPr>
              <a:t>readcnt</a:t>
            </a:r>
            <a:r>
              <a:rPr lang="en-US" sz="2000" dirty="0">
                <a:latin typeface="Calibri" pitchFamily="34" charset="0"/>
              </a:rPr>
              <a:t> == 0</a:t>
            </a:r>
          </a:p>
          <a:p>
            <a:r>
              <a:rPr lang="en-US" sz="2000" dirty="0">
                <a:latin typeface="Calibri" pitchFamily="34" charset="0"/>
              </a:rPr>
              <a:t>w ==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062194" y="2133600"/>
            <a:ext cx="1117820" cy="461665"/>
            <a:chOff x="7037789" y="2209800"/>
            <a:chExt cx="1117820" cy="461665"/>
          </a:xfrm>
        </p:grpSpPr>
        <p:sp>
          <p:nvSpPr>
            <p:cNvPr id="19" name="TextBox 18"/>
            <p:cNvSpPr txBox="1"/>
            <p:nvPr/>
          </p:nvSpPr>
          <p:spPr>
            <a:xfrm>
              <a:off x="7467600" y="2209800"/>
              <a:ext cx="6880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W1 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 flipH="1">
              <a:off x="7037789" y="2440632"/>
              <a:ext cx="429811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-55181" y="5862935"/>
            <a:ext cx="1065174" cy="461665"/>
            <a:chOff x="-455574" y="4463534"/>
            <a:chExt cx="1065174" cy="461665"/>
          </a:xfrm>
        </p:grpSpPr>
        <p:sp>
          <p:nvSpPr>
            <p:cNvPr id="22" name="TextBox 21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R3 </a:t>
              </a:r>
            </a:p>
          </p:txBody>
        </p:sp>
        <p:cxnSp>
          <p:nvCxnSpPr>
            <p:cNvPr id="23" name="Straight Arrow Connector 22"/>
            <p:cNvCxnSpPr>
              <a:stCxn id="22" idx="3"/>
            </p:cNvCxnSpPr>
            <p:nvPr/>
          </p:nvCxnSpPr>
          <p:spPr bwMode="auto">
            <a:xfrm>
              <a:off x="126637" y="4694367"/>
              <a:ext cx="482963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283936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Versions of Readers-Writers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Shortcoming of first solution</a:t>
            </a:r>
          </a:p>
          <a:p>
            <a:pPr lvl="1"/>
            <a:r>
              <a:rPr lang="en-US" dirty="0"/>
              <a:t>Continuous stream of readers will block writers indefinitely</a:t>
            </a:r>
          </a:p>
          <a:p>
            <a:r>
              <a:rPr lang="en-US" dirty="0"/>
              <a:t>Second version</a:t>
            </a:r>
          </a:p>
          <a:p>
            <a:pPr lvl="1"/>
            <a:r>
              <a:rPr lang="en-US" dirty="0"/>
              <a:t>Once writer comes along, blocks access to later readers</a:t>
            </a:r>
          </a:p>
          <a:p>
            <a:pPr lvl="1"/>
            <a:r>
              <a:rPr lang="en-US" dirty="0"/>
              <a:t>Series of writes could block all reads</a:t>
            </a:r>
          </a:p>
          <a:p>
            <a:r>
              <a:rPr lang="en-US" dirty="0"/>
              <a:t>FIFO implementation</a:t>
            </a:r>
          </a:p>
          <a:p>
            <a:pPr lvl="1"/>
            <a:r>
              <a:rPr lang="en-US" dirty="0"/>
              <a:t>See </a:t>
            </a:r>
            <a:r>
              <a:rPr lang="en-US" dirty="0" err="1"/>
              <a:t>rwqueue</a:t>
            </a:r>
            <a:r>
              <a:rPr lang="en-US" dirty="0"/>
              <a:t> code in code directory</a:t>
            </a:r>
          </a:p>
          <a:p>
            <a:pPr lvl="1"/>
            <a:r>
              <a:rPr lang="en-US" dirty="0"/>
              <a:t>Service requests in order received</a:t>
            </a:r>
          </a:p>
          <a:p>
            <a:pPr lvl="1"/>
            <a:r>
              <a:rPr lang="en-US" dirty="0"/>
              <a:t>Threads kept in FIFO</a:t>
            </a:r>
          </a:p>
          <a:p>
            <a:pPr lvl="1"/>
            <a:r>
              <a:rPr lang="en-US" dirty="0"/>
              <a:t>Each has semaphore that enables its access to critical section</a:t>
            </a:r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10782" cy="762000"/>
          </a:xfrm>
        </p:spPr>
        <p:txBody>
          <a:bodyPr/>
          <a:lstStyle/>
          <a:p>
            <a:r>
              <a:rPr lang="en-US" dirty="0"/>
              <a:t>Solution to Second Readers-Writers Problem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14400" y="1295400"/>
            <a:ext cx="5638800" cy="541686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writecnt</a:t>
            </a:r>
            <a:r>
              <a:rPr lang="en-US" sz="1600" dirty="0">
                <a:latin typeface="Courier New" pitchFamily="49" charset="0"/>
              </a:rPr>
              <a:t>;      // Initially 0</a:t>
            </a:r>
          </a:p>
          <a:p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rmutex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wmutex</a:t>
            </a:r>
            <a:r>
              <a:rPr lang="en-US" sz="1600" dirty="0">
                <a:latin typeface="Courier New" pitchFamily="49" charset="0"/>
              </a:rPr>
              <a:t>, r, w; // Initially 1</a:t>
            </a:r>
          </a:p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reader(void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P(&amp;r);</a:t>
            </a:r>
          </a:p>
          <a:p>
            <a:r>
              <a:rPr lang="en-US" sz="1600" dirty="0">
                <a:latin typeface="Courier New" pitchFamily="49" charset="0"/>
              </a:rPr>
              <a:t>    P(&amp;</a:t>
            </a:r>
            <a:r>
              <a:rPr lang="en-US" sz="1600" dirty="0" err="1">
                <a:latin typeface="Courier New" pitchFamily="49" charset="0"/>
              </a:rPr>
              <a:t>rmutex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1) /* First in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r>
              <a:rPr lang="en-US" sz="1600" dirty="0">
                <a:latin typeface="Courier New" pitchFamily="49" charset="0"/>
              </a:rPr>
              <a:t>    V(&amp;</a:t>
            </a:r>
            <a:r>
              <a:rPr lang="en-US" sz="1600" dirty="0" err="1">
                <a:latin typeface="Courier New" pitchFamily="49" charset="0"/>
              </a:rPr>
              <a:t>rmutex</a:t>
            </a:r>
            <a:r>
              <a:rPr lang="en-US" sz="1600" dirty="0">
                <a:latin typeface="Courier New" pitchFamily="49" charset="0"/>
              </a:rPr>
              <a:t>); 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V(&amp;r)        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Reading happens here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P(&amp;</a:t>
            </a:r>
            <a:r>
              <a:rPr lang="en-US" sz="1600" dirty="0" err="1">
                <a:latin typeface="Courier New" pitchFamily="49" charset="0"/>
              </a:rPr>
              <a:t>rmutex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--;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0) /* Last out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V(&amp;</a:t>
            </a:r>
            <a:r>
              <a:rPr lang="en-US" sz="1600" dirty="0" err="1">
                <a:latin typeface="Courier New" pitchFamily="49" charset="0"/>
              </a:rPr>
              <a:t>rmutex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740DF1-C548-4F4E-8413-36F8CF2C4B83}"/>
              </a:ext>
            </a:extLst>
          </p:cNvPr>
          <p:cNvSpPr txBox="1"/>
          <p:nvPr/>
        </p:nvSpPr>
        <p:spPr>
          <a:xfrm>
            <a:off x="6712668" y="4572000"/>
            <a:ext cx="23551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A reader that arrives</a:t>
            </a:r>
            <a:br>
              <a:rPr lang="en-US" sz="1800" dirty="0"/>
            </a:br>
            <a:r>
              <a:rPr lang="en-US" sz="1800" dirty="0"/>
              <a:t>after a writer must wait, </a:t>
            </a:r>
            <a:br>
              <a:rPr lang="en-US" sz="1800" dirty="0"/>
            </a:br>
            <a:r>
              <a:rPr lang="en-US" sz="1800" dirty="0"/>
              <a:t>even if the writer </a:t>
            </a:r>
            <a:br>
              <a:rPr lang="en-US" sz="1800" dirty="0"/>
            </a:br>
            <a:r>
              <a:rPr lang="en-US" sz="1800" dirty="0"/>
              <a:t>is also waiting</a:t>
            </a:r>
            <a:endParaRPr lang="en-US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9184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10782" cy="762000"/>
          </a:xfrm>
        </p:spPr>
        <p:txBody>
          <a:bodyPr/>
          <a:lstStyle/>
          <a:p>
            <a:r>
              <a:rPr lang="en-US" dirty="0"/>
              <a:t>Solution to Second Readers-Writers Problem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828800" y="1447800"/>
            <a:ext cx="3581400" cy="517064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writer(void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pPr algn="just"/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P(&amp;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wmutex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);</a:t>
            </a:r>
          </a:p>
          <a:p>
            <a:pPr algn="just"/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writecnt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++;</a:t>
            </a:r>
          </a:p>
          <a:p>
            <a:pPr algn="just"/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if 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writecnt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== 1)</a:t>
            </a:r>
          </a:p>
          <a:p>
            <a:pPr algn="just"/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    P(&amp;r);</a:t>
            </a:r>
          </a:p>
          <a:p>
            <a:pPr algn="just"/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V(&amp;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wmutex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);</a:t>
            </a:r>
          </a:p>
          <a:p>
            <a:pPr algn="just"/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P(&amp;w);</a:t>
            </a:r>
          </a:p>
          <a:p>
            <a:r>
              <a:rPr lang="en-US" sz="1600" dirty="0">
                <a:latin typeface="Courier New" pitchFamily="49" charset="0"/>
              </a:rPr>
              <a:t>    /* Writing here */ </a:t>
            </a:r>
          </a:p>
          <a:p>
            <a:r>
              <a:rPr lang="en-US" sz="1600" dirty="0">
                <a:latin typeface="Courier New" pitchFamily="49" charset="0"/>
              </a:rPr>
              <a:t>    V(&amp;w);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</a:p>
          <a:p>
            <a:r>
              <a:rPr lang="en-US" sz="1600" dirty="0">
                <a:latin typeface="Courier New" pitchFamily="49" charset="0"/>
              </a:rPr>
              <a:t>    P(&amp;</a:t>
            </a:r>
            <a:r>
              <a:rPr lang="en-US" sz="1600" dirty="0" err="1">
                <a:latin typeface="Courier New" pitchFamily="49" charset="0"/>
              </a:rPr>
              <a:t>wmutex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just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writecnt</a:t>
            </a:r>
            <a:r>
              <a:rPr lang="en-US" sz="1600" dirty="0">
                <a:latin typeface="Courier New" pitchFamily="49" charset="0"/>
              </a:rPr>
              <a:t>--;</a:t>
            </a:r>
          </a:p>
          <a:p>
            <a:pPr algn="just"/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if 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writecnt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== 0);</a:t>
            </a:r>
          </a:p>
          <a:p>
            <a:pPr algn="just"/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    V(&amp;r);</a:t>
            </a:r>
          </a:p>
          <a:p>
            <a:pPr algn="just"/>
            <a:r>
              <a:rPr lang="en-US" sz="1600" dirty="0">
                <a:latin typeface="Courier New" pitchFamily="49" charset="0"/>
              </a:rPr>
              <a:t>    V(&amp;</a:t>
            </a:r>
            <a:r>
              <a:rPr lang="en-US" sz="1600" dirty="0" err="1">
                <a:latin typeface="Courier New" pitchFamily="49" charset="0"/>
              </a:rPr>
              <a:t>wmutex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273354-049D-47FB-8941-80187112D844}"/>
              </a:ext>
            </a:extLst>
          </p:cNvPr>
          <p:cNvSpPr txBox="1"/>
          <p:nvPr/>
        </p:nvSpPr>
        <p:spPr>
          <a:xfrm>
            <a:off x="6712668" y="4572000"/>
            <a:ext cx="23551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A reader that arrives</a:t>
            </a:r>
            <a:br>
              <a:rPr lang="en-US" sz="1800" dirty="0"/>
            </a:br>
            <a:r>
              <a:rPr lang="en-US" sz="1800" dirty="0"/>
              <a:t>after a writer must wait, </a:t>
            </a:r>
            <a:br>
              <a:rPr lang="en-US" sz="1800" dirty="0"/>
            </a:br>
            <a:r>
              <a:rPr lang="en-US" sz="1800" dirty="0"/>
              <a:t>even if the writer </a:t>
            </a:r>
            <a:br>
              <a:rPr lang="en-US" sz="1800" dirty="0"/>
            </a:br>
            <a:r>
              <a:rPr lang="en-US" sz="1800" dirty="0"/>
              <a:t>is also waiting</a:t>
            </a:r>
            <a:endParaRPr lang="en-US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822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1F9A-6539-E54B-B9A9-259F2E9DD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Readers/Writers with FIFO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4C9B2-790A-D341-8864-8F309324D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3535187"/>
            <a:ext cx="7896225" cy="2798938"/>
          </a:xfrm>
        </p:spPr>
        <p:txBody>
          <a:bodyPr/>
          <a:lstStyle/>
          <a:p>
            <a:r>
              <a:rPr lang="en-US" dirty="0"/>
              <a:t>Idea</a:t>
            </a:r>
          </a:p>
          <a:p>
            <a:pPr lvl="1"/>
            <a:r>
              <a:rPr lang="en-US" dirty="0"/>
              <a:t>Read &amp; Write requests are inserted into FIFO</a:t>
            </a:r>
          </a:p>
          <a:p>
            <a:pPr lvl="1"/>
            <a:r>
              <a:rPr lang="en-US" dirty="0"/>
              <a:t>Requests handled as remove from FIFO</a:t>
            </a:r>
          </a:p>
          <a:p>
            <a:pPr lvl="2"/>
            <a:r>
              <a:rPr lang="en-US" dirty="0"/>
              <a:t>Read allowed to proceed if currently idle or processing read</a:t>
            </a:r>
          </a:p>
          <a:p>
            <a:pPr lvl="2"/>
            <a:r>
              <a:rPr lang="en-US" dirty="0"/>
              <a:t>Write allowed to proceed only when idle</a:t>
            </a:r>
          </a:p>
          <a:p>
            <a:pPr lvl="1"/>
            <a:r>
              <a:rPr lang="en-US" dirty="0"/>
              <a:t>Requests inform controller when they have completed</a:t>
            </a:r>
          </a:p>
          <a:p>
            <a:r>
              <a:rPr lang="en-US" dirty="0"/>
              <a:t>Fairness</a:t>
            </a:r>
          </a:p>
          <a:p>
            <a:pPr lvl="1"/>
            <a:r>
              <a:rPr lang="en-US" dirty="0"/>
              <a:t>Guarantee every request is eventually handled</a:t>
            </a: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DBFDF576-2316-7547-A2A8-91ADE2376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8280" y="1961419"/>
            <a:ext cx="433592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7A7C6000-4A76-1043-BCEF-2D6F17C65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0608" y="1961419"/>
            <a:ext cx="433592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5BC4345C-9549-7749-B319-9838C0E71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7016" y="1961419"/>
            <a:ext cx="433592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8F9538C2-89B7-884A-88FD-3923D009C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3424" y="19614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45625B14-8E94-7842-A352-C1F8D998D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9832" y="19614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940D7D90-25B5-DE4F-A8AB-F4E6C67E6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6240" y="19614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DFBC95DD-A94D-9543-A5E7-FA461CE3D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2648" y="19614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id="{25511F0E-7528-BC4E-9D00-662F9F421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9056" y="19614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C092A8E9-6FA1-914D-B040-669CA485A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5464" y="19614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</a:p>
        </p:txBody>
      </p:sp>
      <p:sp>
        <p:nvSpPr>
          <p:cNvPr id="13" name="Text Box 6">
            <a:extLst>
              <a:ext uri="{FF2B5EF4-FFF2-40B4-BE49-F238E27FC236}">
                <a16:creationId xmlns:a16="http://schemas.microsoft.com/office/drawing/2014/main" id="{E511C4EE-3B11-D840-9EAF-C31C08DF5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1872" y="1961419"/>
            <a:ext cx="433592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0886523-32AC-B84F-BDB2-20A09715CD9C}"/>
              </a:ext>
            </a:extLst>
          </p:cNvPr>
          <p:cNvCxnSpPr/>
          <p:nvPr/>
        </p:nvCxnSpPr>
        <p:spPr bwMode="auto">
          <a:xfrm>
            <a:off x="2598280" y="1447800"/>
            <a:ext cx="4335920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5C054AB-FE48-1546-9A91-1243F4DD673A}"/>
              </a:ext>
            </a:extLst>
          </p:cNvPr>
          <p:cNvSpPr txBox="1"/>
          <p:nvPr/>
        </p:nvSpPr>
        <p:spPr>
          <a:xfrm>
            <a:off x="4325484" y="1263134"/>
            <a:ext cx="6575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Time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4B9570-B986-304C-8740-3D5B13747811}"/>
              </a:ext>
            </a:extLst>
          </p:cNvPr>
          <p:cNvSpPr txBox="1"/>
          <p:nvPr/>
        </p:nvSpPr>
        <p:spPr>
          <a:xfrm>
            <a:off x="1447800" y="2043453"/>
            <a:ext cx="1049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>
                <a:latin typeface="Calibri" pitchFamily="34" charset="0"/>
              </a:rPr>
              <a:t>Requests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EB74F8-F7F1-5645-BA91-31791F41A2B4}"/>
              </a:ext>
            </a:extLst>
          </p:cNvPr>
          <p:cNvSpPr txBox="1"/>
          <p:nvPr/>
        </p:nvSpPr>
        <p:spPr>
          <a:xfrm>
            <a:off x="1118992" y="2570202"/>
            <a:ext cx="1377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>
                <a:latin typeface="Calibri" pitchFamily="34" charset="0"/>
              </a:rPr>
              <a:t>Allowed</a:t>
            </a:r>
          </a:p>
          <a:p>
            <a:pPr algn="r"/>
            <a:r>
              <a:rPr lang="en-US" sz="1800" dirty="0">
                <a:latin typeface="Calibri" pitchFamily="34" charset="0"/>
              </a:rPr>
              <a:t>Concurrency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BA742F5-1D15-7B42-B08C-97FD4848EAB5}"/>
              </a:ext>
            </a:extLst>
          </p:cNvPr>
          <p:cNvCxnSpPr/>
          <p:nvPr/>
        </p:nvCxnSpPr>
        <p:spPr bwMode="auto">
          <a:xfrm>
            <a:off x="3465464" y="2570202"/>
            <a:ext cx="0" cy="553998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09DBE56-AAB3-DF48-B4DE-E5F3A8883E42}"/>
              </a:ext>
            </a:extLst>
          </p:cNvPr>
          <p:cNvCxnSpPr/>
          <p:nvPr/>
        </p:nvCxnSpPr>
        <p:spPr bwMode="auto">
          <a:xfrm>
            <a:off x="3894831" y="2570202"/>
            <a:ext cx="0" cy="553998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98274FC-63EC-1340-BEE9-B81E9A34ED32}"/>
              </a:ext>
            </a:extLst>
          </p:cNvPr>
          <p:cNvCxnSpPr/>
          <p:nvPr/>
        </p:nvCxnSpPr>
        <p:spPr bwMode="auto">
          <a:xfrm>
            <a:off x="5182932" y="2570202"/>
            <a:ext cx="0" cy="553998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AD617D1-8FA3-154D-8D41-577BC23AB084}"/>
              </a:ext>
            </a:extLst>
          </p:cNvPr>
          <p:cNvCxnSpPr/>
          <p:nvPr/>
        </p:nvCxnSpPr>
        <p:spPr bwMode="auto">
          <a:xfrm>
            <a:off x="5612299" y="2570202"/>
            <a:ext cx="0" cy="553998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E63B7CE-2ED1-414B-B47D-32665E6E1A0D}"/>
              </a:ext>
            </a:extLst>
          </p:cNvPr>
          <p:cNvCxnSpPr/>
          <p:nvPr/>
        </p:nvCxnSpPr>
        <p:spPr bwMode="auto">
          <a:xfrm>
            <a:off x="6041666" y="2570202"/>
            <a:ext cx="0" cy="553998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771D69-2AF9-4F4C-A817-F2C2AA3328F7}"/>
              </a:ext>
            </a:extLst>
          </p:cNvPr>
          <p:cNvCxnSpPr/>
          <p:nvPr/>
        </p:nvCxnSpPr>
        <p:spPr bwMode="auto">
          <a:xfrm>
            <a:off x="6471033" y="2570202"/>
            <a:ext cx="0" cy="553998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2C7ABAC-2CD3-444A-9ABE-CB1FF1C9AB3F}"/>
              </a:ext>
            </a:extLst>
          </p:cNvPr>
          <p:cNvCxnSpPr/>
          <p:nvPr/>
        </p:nvCxnSpPr>
        <p:spPr bwMode="auto">
          <a:xfrm>
            <a:off x="6900400" y="2570202"/>
            <a:ext cx="0" cy="553998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BBA4885-8FCB-4142-A70B-3E86AB31F856}"/>
              </a:ext>
            </a:extLst>
          </p:cNvPr>
          <p:cNvCxnSpPr/>
          <p:nvPr/>
        </p:nvCxnSpPr>
        <p:spPr bwMode="auto">
          <a:xfrm>
            <a:off x="2594055" y="2570202"/>
            <a:ext cx="0" cy="553998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D442438-726E-1D44-B7A0-0CB577469316}"/>
              </a:ext>
            </a:extLst>
          </p:cNvPr>
          <p:cNvCxnSpPr>
            <a:cxnSpLocks/>
          </p:cNvCxnSpPr>
          <p:nvPr/>
        </p:nvCxnSpPr>
        <p:spPr bwMode="auto">
          <a:xfrm>
            <a:off x="2594055" y="2819400"/>
            <a:ext cx="871409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742B283-44B6-4E4A-939D-770F9A26357E}"/>
              </a:ext>
            </a:extLst>
          </p:cNvPr>
          <p:cNvCxnSpPr>
            <a:cxnSpLocks/>
          </p:cNvCxnSpPr>
          <p:nvPr/>
        </p:nvCxnSpPr>
        <p:spPr bwMode="auto">
          <a:xfrm>
            <a:off x="3465464" y="2819400"/>
            <a:ext cx="429367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EC762FD-AFBE-E84D-A4BE-0ED8A64BF49B}"/>
              </a:ext>
            </a:extLst>
          </p:cNvPr>
          <p:cNvCxnSpPr>
            <a:cxnSpLocks/>
          </p:cNvCxnSpPr>
          <p:nvPr/>
        </p:nvCxnSpPr>
        <p:spPr bwMode="auto">
          <a:xfrm>
            <a:off x="3896943" y="2819400"/>
            <a:ext cx="1285989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004B1F8-18E4-244C-AFFB-986258C3C9AB}"/>
              </a:ext>
            </a:extLst>
          </p:cNvPr>
          <p:cNvCxnSpPr>
            <a:cxnSpLocks/>
          </p:cNvCxnSpPr>
          <p:nvPr/>
        </p:nvCxnSpPr>
        <p:spPr bwMode="auto">
          <a:xfrm>
            <a:off x="5182932" y="2819400"/>
            <a:ext cx="435704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049B803-6FE0-2243-A624-7ECC024247B1}"/>
              </a:ext>
            </a:extLst>
          </p:cNvPr>
          <p:cNvCxnSpPr>
            <a:cxnSpLocks/>
          </p:cNvCxnSpPr>
          <p:nvPr/>
        </p:nvCxnSpPr>
        <p:spPr bwMode="auto">
          <a:xfrm>
            <a:off x="5629199" y="2819400"/>
            <a:ext cx="437817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97A6AB6-D4EB-994A-9BE4-1FA87DD7AEEA}"/>
              </a:ext>
            </a:extLst>
          </p:cNvPr>
          <p:cNvCxnSpPr>
            <a:cxnSpLocks/>
          </p:cNvCxnSpPr>
          <p:nvPr/>
        </p:nvCxnSpPr>
        <p:spPr bwMode="auto">
          <a:xfrm>
            <a:off x="6067016" y="2819400"/>
            <a:ext cx="404017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B642E2C-A1B2-D541-BA8A-7BA8A64553FB}"/>
              </a:ext>
            </a:extLst>
          </p:cNvPr>
          <p:cNvCxnSpPr>
            <a:cxnSpLocks/>
          </p:cNvCxnSpPr>
          <p:nvPr/>
        </p:nvCxnSpPr>
        <p:spPr bwMode="auto">
          <a:xfrm>
            <a:off x="6471033" y="2819400"/>
            <a:ext cx="429367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miter lim="800000"/>
            <a:headEnd type="arrow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028959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0B623-D48C-0E4B-B9A1-F5BF28969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Readers Writers FIFO Implementation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65054A-27DC-214C-B0C4-35DC32470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 code in </a:t>
            </a:r>
            <a:r>
              <a:rPr lang="en-US" dirty="0" err="1"/>
              <a:t>rwqueue</a:t>
            </a:r>
            <a:r>
              <a:rPr lang="en-US" dirty="0"/>
              <a:t>.{</a:t>
            </a:r>
            <a:r>
              <a:rPr lang="en-US" dirty="0" err="1"/>
              <a:t>h,c</a:t>
            </a:r>
            <a:r>
              <a:rPr lang="en-US" dirty="0"/>
              <a:t>}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3E16D462-930B-DD47-BF2E-EA94288DB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531" y="2057400"/>
            <a:ext cx="7848600" cy="221599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D739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Queue data structure */</a:t>
            </a:r>
          </a:p>
          <a:p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1600" dirty="0">
              <a:solidFill>
                <a:srgbClr val="D03B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 	    </a:t>
            </a:r>
            <a:r>
              <a:rPr lang="en-US" sz="1600" dirty="0">
                <a:solidFill>
                  <a:srgbClr val="D739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Mutual exclusion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reading_count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   </a:t>
            </a:r>
            <a:r>
              <a:rPr lang="en-US" sz="1600" dirty="0">
                <a:solidFill>
                  <a:srgbClr val="D739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Number of active readers 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writing_count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   </a:t>
            </a:r>
            <a:r>
              <a:rPr lang="en-US" sz="1600" dirty="0">
                <a:solidFill>
                  <a:srgbClr val="D739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Number of active writers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D739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FIFO queue implemented as linked list with tail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rw_token_t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34A32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rw_token_t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34A32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rw_queue_t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7EA79E7E-A69D-F04A-BBA1-067E6922C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380" y="4743212"/>
            <a:ext cx="7848600" cy="172354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D739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Represents individual thread's position in queue */</a:t>
            </a:r>
          </a:p>
          <a:p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1600" dirty="0">
              <a:solidFill>
                <a:srgbClr val="D03B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is_reader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CD792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      </a:t>
            </a:r>
            <a:r>
              <a:rPr lang="en-US" sz="1600" dirty="0">
                <a:solidFill>
                  <a:srgbClr val="D739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Enables access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  </a:t>
            </a:r>
            <a:r>
              <a:rPr lang="en-US" sz="1600" dirty="0">
                <a:solidFill>
                  <a:srgbClr val="D739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Allows chaining as linked list 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rw_token_t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34A32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3740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0B623-D48C-0E4B-B9A1-F5BF28969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Readers Writers FIFO Use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65054A-27DC-214C-B0C4-35DC32470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197678"/>
            <a:ext cx="7896225" cy="5136447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rwqueue-test.c</a:t>
            </a:r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3E16D462-930B-DD47-BF2E-EA94288DB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676400"/>
            <a:ext cx="5272669" cy="246221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D739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Get write access to data and write */</a:t>
            </a:r>
          </a:p>
          <a:p>
            <a:r>
              <a:rPr lang="en-US" sz="1600" dirty="0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5E34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iwriter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 err="1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solidFill>
                <a:srgbClr val="34A32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rw_token_t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34A32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rw_queue_request_write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(&amp;q, &amp;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D739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Critical section */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*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v;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D739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End of Critical Section  */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rw_queue_release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(&amp;q);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7EA79E7E-A69D-F04A-BBA1-067E6922C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038600"/>
            <a:ext cx="4953000" cy="270843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D739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Get read access to data and read */</a:t>
            </a:r>
          </a:p>
          <a:p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5E34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ireader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 err="1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solidFill>
                <a:srgbClr val="5E34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rw_token_t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34A32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rw_queue_request_read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(&amp;q, &amp;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D739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Critical section */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34A3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CD792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*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D739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/* End of Critical section */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rw_queue_release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(&amp;q);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D03B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5410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9321D-3368-514A-83BA-09898A19A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Reader/Writer 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C5FB5-1AF4-9C41-B476-25AD2E23F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type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pthread_rwlock_t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Operations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Acquire read lock</a:t>
            </a:r>
          </a:p>
          <a:p>
            <a:pPr marL="457200" lvl="1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Pthread_rwlock_rdlock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pthread_rw_lock_t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rwlock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Acquire write lock</a:t>
            </a:r>
          </a:p>
          <a:p>
            <a:pPr marL="457200" lvl="1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Pthread_rwlock_wrlock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pthread_rw_lock_t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rwlock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+mn-lt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Release (either) lock</a:t>
            </a:r>
          </a:p>
          <a:p>
            <a:pPr marL="457200" lvl="1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Pthread_rwlock_unlock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pthread_rw_lock_t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rwlock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endParaRPr lang="en-US" dirty="0">
              <a:latin typeface="+mn-lt"/>
              <a:cs typeface="Courier New" panose="02070309020205020404" pitchFamily="49" charset="0"/>
            </a:endParaRP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Observation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Library must be used correctly!</a:t>
            </a:r>
          </a:p>
          <a:p>
            <a:pPr lvl="2"/>
            <a:r>
              <a:rPr lang="en-US" dirty="0">
                <a:latin typeface="+mn-lt"/>
                <a:cs typeface="Courier New" panose="02070309020205020404" pitchFamily="49" charset="0"/>
              </a:rPr>
              <a:t>Up to programmer to decide what requires read access and what requires write access</a:t>
            </a:r>
          </a:p>
        </p:txBody>
      </p:sp>
    </p:spTree>
    <p:extLst>
      <p:ext uri="{BB962C8B-B14F-4D97-AF65-F5344CB8AC3E}">
        <p14:creationId xmlns:p14="http://schemas.microsoft.com/office/powerpoint/2010/main" val="3213167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759700" cy="573088"/>
          </a:xfrm>
        </p:spPr>
        <p:txBody>
          <a:bodyPr/>
          <a:lstStyle/>
          <a:p>
            <a:r>
              <a:rPr lang="en-US" dirty="0"/>
              <a:t>Reminder: Semaphores</a:t>
            </a:r>
          </a:p>
        </p:txBody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8442325" cy="54292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i="1" dirty="0">
                <a:solidFill>
                  <a:srgbClr val="C00000"/>
                </a:solidFill>
              </a:rPr>
              <a:t>Semaphore:</a:t>
            </a:r>
            <a:r>
              <a:rPr lang="en-US" i="1" dirty="0"/>
              <a:t> </a:t>
            </a:r>
            <a:r>
              <a:rPr lang="en-US" dirty="0"/>
              <a:t> non-negative global integer synchronization variable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Manipulated by </a:t>
            </a:r>
            <a:r>
              <a:rPr lang="en-US" i="1" dirty="0"/>
              <a:t>P </a:t>
            </a:r>
            <a:r>
              <a:rPr lang="en-US" dirty="0"/>
              <a:t>and </a:t>
            </a:r>
            <a:r>
              <a:rPr lang="en-US" i="1" dirty="0"/>
              <a:t>V</a:t>
            </a:r>
            <a:r>
              <a:rPr lang="en-US" dirty="0"/>
              <a:t> operations:</a:t>
            </a:r>
          </a:p>
          <a:p>
            <a:pPr lvl="1">
              <a:lnSpc>
                <a:spcPct val="97000"/>
              </a:lnSpc>
            </a:pPr>
            <a:r>
              <a:rPr lang="en-US" i="1" dirty="0"/>
              <a:t>P(s):</a:t>
            </a:r>
            <a:r>
              <a:rPr lang="en-US" dirty="0"/>
              <a:t>  [  </a:t>
            </a:r>
            <a:r>
              <a:rPr lang="en-US" b="1" dirty="0">
                <a:latin typeface="Courier New" pitchFamily="49" charset="0"/>
              </a:rPr>
              <a:t>while (s == 0); s--; </a:t>
            </a:r>
            <a:r>
              <a:rPr lang="en-US" dirty="0"/>
              <a:t>]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Dutch for "</a:t>
            </a:r>
            <a:r>
              <a:rPr lang="en-US" dirty="0" err="1"/>
              <a:t>Proberen</a:t>
            </a:r>
            <a:r>
              <a:rPr lang="en-US" dirty="0"/>
              <a:t>" (test)</a:t>
            </a:r>
          </a:p>
          <a:p>
            <a:pPr lvl="1">
              <a:lnSpc>
                <a:spcPct val="97000"/>
              </a:lnSpc>
            </a:pPr>
            <a:r>
              <a:rPr lang="en-US" i="1" dirty="0"/>
              <a:t>V(s):</a:t>
            </a:r>
            <a:r>
              <a:rPr lang="en-US" dirty="0"/>
              <a:t>  [  </a:t>
            </a:r>
            <a:r>
              <a:rPr lang="en-US" b="1" dirty="0">
                <a:latin typeface="Courier New" pitchFamily="49" charset="0"/>
              </a:rPr>
              <a:t>s++; </a:t>
            </a:r>
            <a:r>
              <a:rPr lang="en-US" dirty="0"/>
              <a:t>]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Dutch for "</a:t>
            </a:r>
            <a:r>
              <a:rPr lang="en-US" dirty="0" err="1"/>
              <a:t>Verhogen</a:t>
            </a:r>
            <a:r>
              <a:rPr lang="en-US" dirty="0"/>
              <a:t>" (increment)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OS kernel guarantees that operations between brackets [ ] are executed atomically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Only one </a:t>
            </a:r>
            <a:r>
              <a:rPr lang="en-US" i="1" dirty="0"/>
              <a:t>P</a:t>
            </a:r>
            <a:r>
              <a:rPr lang="en-US" dirty="0"/>
              <a:t> or </a:t>
            </a:r>
            <a:r>
              <a:rPr lang="en-US" i="1" dirty="0"/>
              <a:t>V</a:t>
            </a:r>
            <a:r>
              <a:rPr lang="en-US" dirty="0"/>
              <a:t> operation at a time can modify s.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When </a:t>
            </a:r>
            <a:r>
              <a:rPr lang="en-US" b="1" dirty="0">
                <a:latin typeface="Courier New" pitchFamily="49" charset="0"/>
              </a:rPr>
              <a:t>while</a:t>
            </a:r>
            <a:r>
              <a:rPr lang="en-US" dirty="0"/>
              <a:t> loop in </a:t>
            </a:r>
            <a:r>
              <a:rPr lang="en-US" i="1" dirty="0"/>
              <a:t>P</a:t>
            </a:r>
            <a:r>
              <a:rPr lang="en-US" dirty="0"/>
              <a:t> terminates, only that  </a:t>
            </a:r>
            <a:r>
              <a:rPr lang="en-US" i="1" dirty="0"/>
              <a:t>P</a:t>
            </a:r>
            <a:r>
              <a:rPr lang="en-US" dirty="0"/>
              <a:t> can decrement </a:t>
            </a:r>
            <a:r>
              <a:rPr lang="en-US" b="1" dirty="0">
                <a:latin typeface="Courier New" pitchFamily="49" charset="0"/>
              </a:rPr>
              <a:t>s</a:t>
            </a:r>
            <a:endParaRPr lang="en-US" dirty="0">
              <a:solidFill>
                <a:srgbClr val="C00000"/>
              </a:solidFill>
            </a:endParaRPr>
          </a:p>
          <a:p>
            <a:pPr>
              <a:lnSpc>
                <a:spcPct val="85000"/>
              </a:lnSpc>
            </a:pPr>
            <a:endParaRPr lang="en-US" dirty="0">
              <a:solidFill>
                <a:srgbClr val="C00000"/>
              </a:solidFill>
            </a:endParaRPr>
          </a:p>
          <a:p>
            <a:pPr>
              <a:lnSpc>
                <a:spcPct val="85000"/>
              </a:lnSpc>
            </a:pPr>
            <a:r>
              <a:rPr lang="en-US" dirty="0">
                <a:solidFill>
                  <a:srgbClr val="C00000"/>
                </a:solidFill>
              </a:rPr>
              <a:t>Semaphore invariant: </a:t>
            </a:r>
            <a:r>
              <a:rPr lang="en-US" i="1" dirty="0">
                <a:solidFill>
                  <a:srgbClr val="C00000"/>
                </a:solidFill>
              </a:rPr>
              <a:t>(s &gt;= 0)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Using semaphores to schedule shared resources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Readers-writers problem</a:t>
            </a:r>
          </a:p>
          <a:p>
            <a:r>
              <a:rPr lang="en-US" dirty="0"/>
              <a:t>Other concurrency issues</a:t>
            </a:r>
          </a:p>
          <a:p>
            <a:pPr lvl="1"/>
            <a:r>
              <a:rPr lang="en-US" b="1" dirty="0"/>
              <a:t>Races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Deadlocks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Thread safety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Interactions between threads and signal handling</a:t>
            </a:r>
          </a:p>
          <a:p>
            <a:pPr lvl="1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8880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41" name="Rectangle 5"/>
          <p:cNvSpPr>
            <a:spLocks noGrp="1" noChangeArrowheads="1"/>
          </p:cNvSpPr>
          <p:nvPr>
            <p:ph type="title"/>
          </p:nvPr>
        </p:nvSpPr>
        <p:spPr>
          <a:xfrm>
            <a:off x="277508" y="427727"/>
            <a:ext cx="7592093" cy="762000"/>
          </a:xfrm>
        </p:spPr>
        <p:txBody>
          <a:bodyPr/>
          <a:lstStyle/>
          <a:p>
            <a:r>
              <a:rPr lang="en-US" dirty="0"/>
              <a:t>One Worry: Races</a:t>
            </a:r>
          </a:p>
        </p:txBody>
      </p:sp>
      <p:sp>
        <p:nvSpPr>
          <p:cNvPr id="85914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853487" cy="522446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C00000"/>
                </a:solidFill>
              </a:rPr>
              <a:t>race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occurs when correctness of the program depends on one thread reaching point x before another thread reaches point y</a:t>
            </a:r>
          </a:p>
        </p:txBody>
      </p:sp>
      <p:sp>
        <p:nvSpPr>
          <p:cNvPr id="859140" name="Rectangle 4"/>
          <p:cNvSpPr>
            <a:spLocks noChangeArrowheads="1"/>
          </p:cNvSpPr>
          <p:nvPr/>
        </p:nvSpPr>
        <p:spPr bwMode="auto">
          <a:xfrm>
            <a:off x="720684" y="2229683"/>
            <a:ext cx="6341199" cy="4185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a threaded program with a race */</a:t>
            </a:r>
          </a:p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</a:rPr>
              <a:t>, char** </a:t>
            </a:r>
            <a:r>
              <a:rPr lang="en-US" sz="1600" dirty="0" err="1">
                <a:latin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pthread_t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tid[N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Pthread_create(&amp;tid[i</a:t>
            </a:r>
            <a:r>
              <a:rPr lang="en-US" sz="1600" dirty="0">
                <a:latin typeface="Courier New" pitchFamily="49" charset="0"/>
              </a:rPr>
              <a:t>], NULL, thread,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&amp;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</a:rPr>
              <a:t>       </a:t>
            </a:r>
            <a:r>
              <a:rPr lang="en-US" sz="1600" dirty="0" err="1">
                <a:latin typeface="Courier New" pitchFamily="49" charset="0"/>
              </a:rPr>
              <a:t>Pthread_join(tid[i</a:t>
            </a:r>
            <a:r>
              <a:rPr lang="en-US" sz="1600" dirty="0">
                <a:latin typeface="Courier New" pitchFamily="49" charset="0"/>
              </a:rPr>
              <a:t>], NULL);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thread routine */</a:t>
            </a:r>
          </a:p>
          <a:p>
            <a:r>
              <a:rPr lang="en-US" sz="1600" dirty="0">
                <a:latin typeface="Courier New" pitchFamily="49" charset="0"/>
              </a:rPr>
              <a:t>void *thread(void *</a:t>
            </a:r>
            <a:r>
              <a:rPr lang="en-US" sz="1600" dirty="0" err="1"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myid</a:t>
            </a:r>
            <a:r>
              <a:rPr lang="en-US" sz="1600" dirty="0">
                <a:latin typeface="Courier New" pitchFamily="49" charset="0"/>
              </a:rPr>
              <a:t> = *((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*)</a:t>
            </a:r>
            <a:r>
              <a:rPr lang="en-US" sz="1600" dirty="0" err="1"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("Hello from thread %d\n", </a:t>
            </a:r>
            <a:r>
              <a:rPr lang="en-US" sz="1600" dirty="0" err="1">
                <a:latin typeface="Courier New" pitchFamily="49" charset="0"/>
              </a:rPr>
              <a:t>myid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return NULL;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16156" y="6412468"/>
            <a:ext cx="74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race.c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</a:t>
            </a:r>
          </a:p>
        </p:txBody>
      </p:sp>
      <p:pic>
        <p:nvPicPr>
          <p:cNvPr id="3074" name="Picture 2" descr="http://www.rottenbeef.com/wordpress/wp-content/uploads/2011/11/small-parking-spa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86000"/>
            <a:ext cx="3238500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 bwMode="auto">
          <a:xfrm>
            <a:off x="5257800" y="3276600"/>
            <a:ext cx="3048000" cy="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6039917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6517234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6994551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7949187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7471868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5562600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pic>
        <p:nvPicPr>
          <p:cNvPr id="3076" name="Picture 4" descr="http://1.bp.blogspot.com/-0sKaQHSaSRQ/UbcV6Nn3vXI/AAAAAAAAAFE/7jeKz9eAsHM/s1600/car+damaged+sprite+re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2" t="24056" r="42261" b="33811"/>
          <a:stretch/>
        </p:blipFill>
        <p:spPr bwMode="auto">
          <a:xfrm>
            <a:off x="6096000" y="2513624"/>
            <a:ext cx="345031" cy="67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http://1.bp.blogspot.com/-0sKaQHSaSRQ/UbcV6Nn3vXI/AAAAAAAAAFE/7jeKz9eAsHM/s1600/car+damaged+sprite+re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2" t="24056" r="42261" b="33811"/>
          <a:stretch/>
        </p:blipFill>
        <p:spPr bwMode="auto">
          <a:xfrm>
            <a:off x="7046369" y="2558221"/>
            <a:ext cx="345031" cy="67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http://1.bp.blogspot.com/-0sKaQHSaSRQ/UbcV6Nn3vXI/AAAAAAAAAFE/7jeKz9eAsHM/s1600/car+damaged+sprite+re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2" t="24056" r="42261" b="33811"/>
          <a:stretch/>
        </p:blipFill>
        <p:spPr bwMode="auto">
          <a:xfrm rot="10537499">
            <a:off x="5669823" y="3336897"/>
            <a:ext cx="345031" cy="67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ttp://1.bp.blogspot.com/-0sKaQHSaSRQ/UbcV6Nn3vXI/AAAAAAAAAFE/7jeKz9eAsHM/s1600/car+damaged+sprite+re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2" t="24056" r="42261" b="33811"/>
          <a:stretch/>
        </p:blipFill>
        <p:spPr bwMode="auto">
          <a:xfrm rot="10800000">
            <a:off x="7579093" y="3347057"/>
            <a:ext cx="345031" cy="67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encrypted-tbn1.gstatic.com/images?q=tbn:ANd9GcQSk4CPcd-A5be11z8WNLeFl-dikoN2gjYQyr658ZBHRdzcp7Ud-7ttdVt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303929" y="1020583"/>
            <a:ext cx="872474" cy="65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eb.vw.com/why-vw/safety/media/images/slides/car-top-view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273948" y="4178800"/>
            <a:ext cx="988820" cy="55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55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1.73472E-18 C -0.00433 -0.01829 -0.00555 -0.06111 -0.00659 -0.08009 C -0.00694 -0.08519 -0.00798 -0.10695 -0.00885 -0.11412 C -0.00937 -0.11945 -0.0111 -0.13033 -0.0111 -0.13033 C -0.01006 -0.17546 -0.00555 -0.21736 -0.00555 -0.26227 L -0.00433 -0.27847 " pathEditMode="relative" ptsTypes="ffffAA">
                                      <p:cBhvr>
                                        <p:cTn id="8" dur="2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7592093" cy="762000"/>
          </a:xfrm>
        </p:spPr>
        <p:txBody>
          <a:bodyPr/>
          <a:lstStyle/>
          <a:p>
            <a:r>
              <a:rPr lang="en-US"/>
              <a:t>Race Elimination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1153" y="1143000"/>
            <a:ext cx="8219447" cy="609600"/>
          </a:xfrm>
        </p:spPr>
        <p:txBody>
          <a:bodyPr/>
          <a:lstStyle/>
          <a:p>
            <a:r>
              <a:rPr lang="en-US" dirty="0"/>
              <a:t>Don’t share state</a:t>
            </a:r>
          </a:p>
          <a:p>
            <a:pPr lvl="1"/>
            <a:r>
              <a:rPr lang="en-US" dirty="0"/>
              <a:t>E.g., use malloc to generate separate copy of argument for each thread</a:t>
            </a:r>
          </a:p>
          <a:p>
            <a:pPr lvl="1"/>
            <a:endParaRPr lang="en-US" dirty="0"/>
          </a:p>
          <a:p>
            <a:r>
              <a:rPr lang="en-US" dirty="0"/>
              <a:t>Use synchronization primitives to control access to shared state</a:t>
            </a:r>
          </a:p>
          <a:p>
            <a:pPr lvl="1"/>
            <a:r>
              <a:rPr lang="en-US" dirty="0"/>
              <a:t>Different shared state can use different primitives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Using semaphores to schedule shared resources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Producer-consumer problem</a:t>
            </a:r>
          </a:p>
          <a:p>
            <a:r>
              <a:rPr lang="en-US" dirty="0"/>
              <a:t>Other concurrency issues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Races</a:t>
            </a:r>
          </a:p>
          <a:p>
            <a:pPr lvl="1"/>
            <a:r>
              <a:rPr lang="en-US" b="1" dirty="0"/>
              <a:t>Deadlocks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Thread safety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Interactions between threads and signal handling</a:t>
            </a:r>
          </a:p>
          <a:p>
            <a:pPr lvl="1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0372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35678"/>
            <a:ext cx="7592093" cy="762000"/>
          </a:xfrm>
        </p:spPr>
        <p:txBody>
          <a:bodyPr/>
          <a:lstStyle/>
          <a:p>
            <a:r>
              <a:rPr lang="en-US" dirty="0"/>
              <a:t>A Worry: Deadlock</a:t>
            </a:r>
          </a:p>
        </p:txBody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95400"/>
            <a:ext cx="8396287" cy="5224462"/>
          </a:xfrm>
        </p:spPr>
        <p:txBody>
          <a:bodyPr/>
          <a:lstStyle/>
          <a:p>
            <a:r>
              <a:rPr lang="en-US" dirty="0"/>
              <a:t>Def: A process is </a:t>
            </a:r>
            <a:r>
              <a:rPr lang="en-US" i="1" dirty="0">
                <a:solidFill>
                  <a:srgbClr val="990000"/>
                </a:solidFill>
              </a:rPr>
              <a:t>deadlocked</a:t>
            </a:r>
            <a:r>
              <a:rPr lang="en-US" dirty="0">
                <a:solidFill>
                  <a:srgbClr val="990000"/>
                </a:solidFill>
              </a:rPr>
              <a:t> </a:t>
            </a:r>
            <a:r>
              <a:rPr lang="en-US" dirty="0" err="1"/>
              <a:t>iff</a:t>
            </a:r>
            <a:r>
              <a:rPr lang="en-US" dirty="0"/>
              <a:t> it is waiting for a condition that will never be true. </a:t>
            </a:r>
          </a:p>
          <a:p>
            <a:pPr>
              <a:buNone/>
            </a:pPr>
            <a:endParaRPr lang="en-US" dirty="0">
              <a:solidFill>
                <a:srgbClr val="DB6F6F"/>
              </a:solidFill>
            </a:endParaRPr>
          </a:p>
          <a:p>
            <a:r>
              <a:rPr lang="en-US" dirty="0"/>
              <a:t>Typical Scenario</a:t>
            </a:r>
          </a:p>
          <a:p>
            <a:pPr lvl="1"/>
            <a:r>
              <a:rPr lang="en-US" dirty="0"/>
              <a:t>Processes 1 and 2 needs two resources (A and B) to proceed</a:t>
            </a:r>
          </a:p>
          <a:p>
            <a:pPr lvl="1"/>
            <a:r>
              <a:rPr lang="en-US" dirty="0"/>
              <a:t>Process 1 acquires A, waits for B</a:t>
            </a:r>
          </a:p>
          <a:p>
            <a:pPr lvl="1"/>
            <a:r>
              <a:rPr lang="en-US" dirty="0"/>
              <a:t>Process 2 acquires B, waits for A</a:t>
            </a:r>
          </a:p>
          <a:p>
            <a:pPr lvl="1"/>
            <a:r>
              <a:rPr lang="en-US" dirty="0"/>
              <a:t>Both will wait forever!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35678"/>
            <a:ext cx="7592093" cy="762000"/>
          </a:xfrm>
        </p:spPr>
        <p:txBody>
          <a:bodyPr/>
          <a:lstStyle/>
          <a:p>
            <a:r>
              <a:rPr lang="en-US" dirty="0"/>
              <a:t>A Worry: Deadlock</a:t>
            </a:r>
          </a:p>
        </p:txBody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95400"/>
            <a:ext cx="8396287" cy="5224462"/>
          </a:xfrm>
        </p:spPr>
        <p:txBody>
          <a:bodyPr/>
          <a:lstStyle/>
          <a:p>
            <a:r>
              <a:rPr lang="en-US" dirty="0"/>
              <a:t>Def: A process is </a:t>
            </a:r>
            <a:r>
              <a:rPr lang="en-US" i="1" dirty="0">
                <a:solidFill>
                  <a:srgbClr val="990000"/>
                </a:solidFill>
              </a:rPr>
              <a:t>deadlocked</a:t>
            </a:r>
            <a:r>
              <a:rPr lang="en-US" dirty="0">
                <a:solidFill>
                  <a:srgbClr val="990000"/>
                </a:solidFill>
              </a:rPr>
              <a:t> </a:t>
            </a:r>
            <a:r>
              <a:rPr lang="en-US" dirty="0" err="1"/>
              <a:t>iff</a:t>
            </a:r>
            <a:r>
              <a:rPr lang="en-US" dirty="0"/>
              <a:t> it is waiting for a condition that will never be true. </a:t>
            </a:r>
          </a:p>
          <a:p>
            <a:endParaRPr lang="en-US" dirty="0"/>
          </a:p>
          <a:p>
            <a:r>
              <a:rPr lang="en-US" dirty="0"/>
              <a:t>More fully (and beyond the scope of this course), a deadlock has four requirements</a:t>
            </a:r>
          </a:p>
          <a:p>
            <a:pPr lvl="1"/>
            <a:r>
              <a:rPr lang="en-US" dirty="0"/>
              <a:t>Mutual exclusion</a:t>
            </a:r>
          </a:p>
          <a:p>
            <a:pPr lvl="1"/>
            <a:r>
              <a:rPr lang="en-US" dirty="0"/>
              <a:t>Circular waiting</a:t>
            </a:r>
          </a:p>
          <a:p>
            <a:pPr lvl="1"/>
            <a:r>
              <a:rPr lang="en-US" dirty="0"/>
              <a:t>Hold and wait</a:t>
            </a:r>
          </a:p>
          <a:p>
            <a:pPr lvl="1"/>
            <a:r>
              <a:rPr lang="en-US" dirty="0"/>
              <a:t>No pre-emption</a:t>
            </a:r>
          </a:p>
          <a:p>
            <a:pPr>
              <a:buNone/>
            </a:pPr>
            <a:endParaRPr lang="en-US" dirty="0">
              <a:solidFill>
                <a:srgbClr val="DB6F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835651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7592093" cy="762000"/>
          </a:xfrm>
        </p:spPr>
        <p:txBody>
          <a:bodyPr/>
          <a:lstStyle/>
          <a:p>
            <a:r>
              <a:rPr lang="en-US" dirty="0"/>
              <a:t>Deadlocking With Semaphores</a:t>
            </a:r>
          </a:p>
        </p:txBody>
      </p:sp>
      <p:sp>
        <p:nvSpPr>
          <p:cNvPr id="873475" name="Text Box 3"/>
          <p:cNvSpPr txBox="1">
            <a:spLocks noChangeArrowheads="1"/>
          </p:cNvSpPr>
          <p:nvPr/>
        </p:nvSpPr>
        <p:spPr bwMode="auto">
          <a:xfrm>
            <a:off x="346129" y="968375"/>
            <a:ext cx="6673850" cy="29940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</a:rPr>
              <a:t>, char** </a:t>
            </a:r>
            <a:r>
              <a:rPr lang="en-US" sz="1600" dirty="0" err="1">
                <a:latin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pthread_t</a:t>
            </a:r>
            <a:r>
              <a:rPr lang="en-US" sz="1600" dirty="0">
                <a:latin typeface="Courier New" pitchFamily="49" charset="0"/>
              </a:rPr>
              <a:t> tid[2];</a:t>
            </a:r>
          </a:p>
          <a:p>
            <a:r>
              <a:rPr lang="en-US" sz="1600" dirty="0">
                <a:latin typeface="Courier New" pitchFamily="49" charset="0"/>
              </a:rPr>
              <a:t>    Sem_init(&amp;mutex[0], 0, 1);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mutex[0] = 1 */</a:t>
            </a:r>
          </a:p>
          <a:p>
            <a:r>
              <a:rPr lang="en-US" sz="1600" dirty="0">
                <a:latin typeface="Courier New" pitchFamily="49" charset="0"/>
              </a:rPr>
              <a:t>    Sem_init(&amp;mutex[1], 0, 1);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mutex[1] = 1 */</a:t>
            </a:r>
          </a:p>
          <a:p>
            <a:r>
              <a:rPr lang="en-US" sz="1600" dirty="0">
                <a:latin typeface="Courier New" pitchFamily="49" charset="0"/>
              </a:rPr>
              <a:t>    Pthread_create(&amp;tid[0], NULL, count, (void*) 0);</a:t>
            </a:r>
          </a:p>
          <a:p>
            <a:r>
              <a:rPr lang="en-US" sz="1600" dirty="0">
                <a:latin typeface="Courier New" pitchFamily="49" charset="0"/>
              </a:rPr>
              <a:t>    Pthread_create(&amp;tid[1], NULL, count, (void*) 1);</a:t>
            </a:r>
          </a:p>
          <a:p>
            <a:r>
              <a:rPr lang="en-US" sz="1600" dirty="0">
                <a:latin typeface="Courier New" pitchFamily="49" charset="0"/>
              </a:rPr>
              <a:t>    Pthread_join(tid[0], NULL);</a:t>
            </a:r>
          </a:p>
          <a:p>
            <a:r>
              <a:rPr lang="en-US" sz="1600" dirty="0">
                <a:latin typeface="Courier New" pitchFamily="49" charset="0"/>
              </a:rPr>
              <a:t>    Pthread_join(tid[1], NULL);</a:t>
            </a:r>
          </a:p>
          <a:p>
            <a:r>
              <a:rPr lang="en-US" sz="1600" dirty="0">
                <a:latin typeface="Courier New" pitchFamily="49" charset="0"/>
              </a:rPr>
              <a:t>    printf("cnt=%d\n", cnt);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873476" name="Rectangle 4"/>
          <p:cNvSpPr>
            <a:spLocks noChangeArrowheads="1"/>
          </p:cNvSpPr>
          <p:nvPr/>
        </p:nvSpPr>
        <p:spPr bwMode="auto">
          <a:xfrm>
            <a:off x="346129" y="4049513"/>
            <a:ext cx="4998484" cy="270843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*count(void *vargp)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i;</a:t>
            </a:r>
          </a:p>
          <a:p>
            <a:r>
              <a:rPr lang="en-US" sz="1600" dirty="0">
                <a:latin typeface="Courier New" pitchFamily="49" charset="0"/>
              </a:rPr>
              <a:t>    int id = (int) vargp;</a:t>
            </a:r>
          </a:p>
          <a:p>
            <a:r>
              <a:rPr lang="en-US" sz="1600" dirty="0">
                <a:latin typeface="Courier New" pitchFamily="49" charset="0"/>
              </a:rPr>
              <a:t>    for (i = 0; i &lt; NITERS; i++) {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P(&amp;mutex[id</a:t>
            </a:r>
            <a:r>
              <a:rPr lang="en-US" sz="1600" dirty="0">
                <a:latin typeface="Courier New" pitchFamily="49" charset="0"/>
              </a:rPr>
              <a:t>]); P(&amp;mutex[1-id]);</a:t>
            </a:r>
          </a:p>
          <a:p>
            <a:r>
              <a:rPr lang="en-US" sz="1600" dirty="0">
                <a:latin typeface="Courier New" pitchFamily="49" charset="0"/>
              </a:rPr>
              <a:t>	cnt++;</a:t>
            </a:r>
          </a:p>
          <a:p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V(&amp;mutex[id</a:t>
            </a:r>
            <a:r>
              <a:rPr lang="en-US" sz="1600" dirty="0">
                <a:latin typeface="Courier New" pitchFamily="49" charset="0"/>
              </a:rPr>
              <a:t>]); V(&amp;mutex[1-id]);</a:t>
            </a:r>
          </a:p>
          <a:p>
            <a:r>
              <a:rPr lang="en-US" sz="1600" dirty="0">
                <a:latin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</a:rPr>
              <a:t>    return NULL;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873477" name="Text Box 5"/>
          <p:cNvSpPr txBox="1">
            <a:spLocks noChangeArrowheads="1"/>
          </p:cNvSpPr>
          <p:nvPr/>
        </p:nvSpPr>
        <p:spPr bwMode="auto">
          <a:xfrm>
            <a:off x="6172200" y="4343400"/>
            <a:ext cx="1143000" cy="20313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800" dirty="0" err="1">
                <a:latin typeface="Courier New"/>
                <a:cs typeface="Courier New"/>
              </a:rPr>
              <a:t>Tid</a:t>
            </a:r>
            <a:r>
              <a:rPr lang="en-US" sz="1800" dirty="0">
                <a:latin typeface="Courier New"/>
                <a:cs typeface="Courier New"/>
              </a:rPr>
              <a:t>[0]: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P(s</a:t>
            </a:r>
            <a:r>
              <a:rPr lang="en-US" sz="1800" baseline="-25000" dirty="0">
                <a:latin typeface="Courier New"/>
                <a:cs typeface="Courier New"/>
              </a:rPr>
              <a:t>0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P(s</a:t>
            </a:r>
            <a:r>
              <a:rPr lang="en-US" sz="1800" baseline="-25000" dirty="0">
                <a:latin typeface="Courier New"/>
                <a:cs typeface="Courier New"/>
              </a:rPr>
              <a:t>1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800" dirty="0" err="1">
                <a:latin typeface="Courier New"/>
                <a:cs typeface="Courier New"/>
              </a:rPr>
              <a:t>cnt</a:t>
            </a:r>
            <a:r>
              <a:rPr lang="en-US" sz="1800" dirty="0">
                <a:latin typeface="Courier New"/>
                <a:cs typeface="Courier New"/>
              </a:rPr>
              <a:t>++;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V(s</a:t>
            </a:r>
            <a:r>
              <a:rPr lang="en-US" sz="1800" baseline="-25000" dirty="0">
                <a:latin typeface="Courier New"/>
                <a:cs typeface="Courier New"/>
              </a:rPr>
              <a:t>0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V(s</a:t>
            </a:r>
            <a:r>
              <a:rPr lang="en-US" sz="1800" baseline="-25000" dirty="0">
                <a:latin typeface="Courier New"/>
                <a:cs typeface="Courier New"/>
              </a:rPr>
              <a:t>1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algn="l"/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873478" name="Text Box 6"/>
          <p:cNvSpPr txBox="1">
            <a:spLocks noChangeArrowheads="1"/>
          </p:cNvSpPr>
          <p:nvPr/>
        </p:nvSpPr>
        <p:spPr bwMode="auto">
          <a:xfrm>
            <a:off x="7620000" y="4343400"/>
            <a:ext cx="1143000" cy="20313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800">
                <a:latin typeface="Courier New"/>
                <a:cs typeface="Courier New"/>
              </a:rPr>
              <a:t>Tid[1]:</a:t>
            </a:r>
          </a:p>
          <a:p>
            <a:pPr algn="l"/>
            <a:r>
              <a:rPr lang="en-US" sz="1800">
                <a:latin typeface="Courier New"/>
                <a:cs typeface="Courier New"/>
              </a:rPr>
              <a:t>P(s</a:t>
            </a:r>
            <a:r>
              <a:rPr lang="en-US" sz="1800" baseline="-25000">
                <a:latin typeface="Courier New"/>
                <a:cs typeface="Courier New"/>
              </a:rPr>
              <a:t>1</a:t>
            </a:r>
            <a:r>
              <a:rPr lang="en-US" sz="180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800">
                <a:latin typeface="Courier New"/>
                <a:cs typeface="Courier New"/>
              </a:rPr>
              <a:t>P(s</a:t>
            </a:r>
            <a:r>
              <a:rPr lang="en-US" sz="1800" baseline="-25000">
                <a:latin typeface="Courier New"/>
                <a:cs typeface="Courier New"/>
              </a:rPr>
              <a:t>0</a:t>
            </a:r>
            <a:r>
              <a:rPr lang="en-US" sz="180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800">
                <a:latin typeface="Courier New"/>
                <a:cs typeface="Courier New"/>
              </a:rPr>
              <a:t>cnt++;</a:t>
            </a:r>
          </a:p>
          <a:p>
            <a:pPr algn="l"/>
            <a:r>
              <a:rPr lang="en-US" sz="1800">
                <a:latin typeface="Courier New"/>
                <a:cs typeface="Courier New"/>
              </a:rPr>
              <a:t>V(s</a:t>
            </a:r>
            <a:r>
              <a:rPr lang="en-US" sz="1800" baseline="-25000">
                <a:latin typeface="Courier New"/>
                <a:cs typeface="Courier New"/>
              </a:rPr>
              <a:t>1</a:t>
            </a:r>
            <a:r>
              <a:rPr lang="en-US" sz="180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800">
                <a:latin typeface="Courier New"/>
                <a:cs typeface="Courier New"/>
              </a:rPr>
              <a:t>V(s</a:t>
            </a:r>
            <a:r>
              <a:rPr lang="en-US" sz="1800" baseline="-25000">
                <a:latin typeface="Courier New"/>
                <a:cs typeface="Courier New"/>
              </a:rPr>
              <a:t>0</a:t>
            </a:r>
            <a:r>
              <a:rPr lang="en-US" sz="1800">
                <a:latin typeface="Courier New"/>
                <a:cs typeface="Courier New"/>
              </a:rPr>
              <a:t>);</a:t>
            </a:r>
          </a:p>
          <a:p>
            <a:pPr algn="l"/>
            <a:endParaRPr lang="en-US"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/>
          <p:cNvSpPr/>
          <p:nvPr/>
        </p:nvSpPr>
        <p:spPr bwMode="auto">
          <a:xfrm>
            <a:off x="1424337" y="4286248"/>
            <a:ext cx="943505" cy="850392"/>
          </a:xfrm>
          <a:prstGeom prst="rect">
            <a:avLst/>
          </a:prstGeom>
          <a:solidFill>
            <a:schemeClr val="bg2">
              <a:lumMod val="40000"/>
              <a:lumOff val="60000"/>
              <a:alpha val="32000"/>
            </a:scheme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860193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Visualized in Progress Graph</a:t>
            </a:r>
          </a:p>
        </p:txBody>
      </p:sp>
      <p:sp>
        <p:nvSpPr>
          <p:cNvPr id="860192" name="Text Box 32"/>
          <p:cNvSpPr txBox="1">
            <a:spLocks noChangeArrowheads="1"/>
          </p:cNvSpPr>
          <p:nvPr/>
        </p:nvSpPr>
        <p:spPr bwMode="auto">
          <a:xfrm>
            <a:off x="5737225" y="1381125"/>
            <a:ext cx="3105150" cy="480131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Locking introduces  the</a:t>
            </a:r>
          </a:p>
          <a:p>
            <a:pPr algn="l"/>
            <a:r>
              <a:rPr lang="en-US" sz="1800" dirty="0">
                <a:latin typeface="+mn-lt"/>
              </a:rPr>
              <a:t>potential for </a:t>
            </a:r>
            <a:r>
              <a:rPr lang="en-US" sz="1800" i="1" dirty="0">
                <a:solidFill>
                  <a:srgbClr val="C00000"/>
                </a:solidFill>
                <a:latin typeface="+mn-lt"/>
              </a:rPr>
              <a:t>deadlock: </a:t>
            </a:r>
            <a:endParaRPr lang="en-US" sz="1800" dirty="0">
              <a:solidFill>
                <a:srgbClr val="C00000"/>
              </a:solidFill>
              <a:latin typeface="+mn-lt"/>
            </a:endParaRPr>
          </a:p>
          <a:p>
            <a:pPr algn="l"/>
            <a:r>
              <a:rPr lang="en-US" sz="1800" dirty="0">
                <a:latin typeface="+mn-lt"/>
              </a:rPr>
              <a:t>waiting for a condition that will never be true</a:t>
            </a:r>
          </a:p>
          <a:p>
            <a:pPr algn="l"/>
            <a:endParaRPr lang="en-US" sz="1800" dirty="0">
              <a:latin typeface="+mn-lt"/>
            </a:endParaRPr>
          </a:p>
          <a:p>
            <a:pPr algn="l"/>
            <a:r>
              <a:rPr lang="en-US" sz="1800" dirty="0">
                <a:latin typeface="+mn-lt"/>
              </a:rPr>
              <a:t>Any trajectory that enters</a:t>
            </a:r>
          </a:p>
          <a:p>
            <a:pPr algn="l"/>
            <a:r>
              <a:rPr lang="en-US" sz="1800" dirty="0">
                <a:latin typeface="+mn-lt"/>
              </a:rPr>
              <a:t>the </a:t>
            </a:r>
            <a:r>
              <a:rPr lang="en-US" sz="1800" i="1" dirty="0">
                <a:solidFill>
                  <a:srgbClr val="C00000"/>
                </a:solidFill>
                <a:latin typeface="+mn-lt"/>
              </a:rPr>
              <a:t>deadlock region </a:t>
            </a:r>
            <a:r>
              <a:rPr lang="en-US" sz="1800" dirty="0">
                <a:latin typeface="+mn-lt"/>
              </a:rPr>
              <a:t>will</a:t>
            </a:r>
          </a:p>
          <a:p>
            <a:pPr algn="l"/>
            <a:r>
              <a:rPr lang="en-US" sz="1800" dirty="0">
                <a:latin typeface="+mn-lt"/>
              </a:rPr>
              <a:t>eventually reach the</a:t>
            </a:r>
          </a:p>
          <a:p>
            <a:pPr algn="l"/>
            <a:r>
              <a:rPr lang="en-US" sz="1800" i="1" dirty="0">
                <a:solidFill>
                  <a:srgbClr val="C00000"/>
                </a:solidFill>
                <a:latin typeface="+mn-lt"/>
              </a:rPr>
              <a:t>deadlock state</a:t>
            </a:r>
            <a:r>
              <a:rPr lang="en-US" sz="1800" dirty="0">
                <a:solidFill>
                  <a:srgbClr val="C00000"/>
                </a:solidFill>
                <a:latin typeface="+mn-lt"/>
              </a:rPr>
              <a:t>, </a:t>
            </a:r>
            <a:r>
              <a:rPr lang="en-US" sz="1800" dirty="0">
                <a:latin typeface="+mn-lt"/>
              </a:rPr>
              <a:t>waiting for either </a:t>
            </a:r>
            <a:r>
              <a:rPr lang="en-US" dirty="0">
                <a:latin typeface="+mn-lt"/>
              </a:rPr>
              <a:t>s</a:t>
            </a:r>
            <a:r>
              <a:rPr lang="en-US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 or </a:t>
            </a:r>
            <a:r>
              <a:rPr lang="en-US" dirty="0">
                <a:latin typeface="+mn-lt"/>
              </a:rPr>
              <a:t>s</a:t>
            </a:r>
            <a:r>
              <a:rPr lang="en-US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 to become nonzero</a:t>
            </a:r>
          </a:p>
          <a:p>
            <a:pPr algn="l"/>
            <a:endParaRPr lang="en-US" sz="1800" dirty="0">
              <a:latin typeface="+mn-lt"/>
            </a:endParaRPr>
          </a:p>
          <a:p>
            <a:pPr algn="l"/>
            <a:r>
              <a:rPr lang="en-US" sz="1800" dirty="0">
                <a:latin typeface="+mn-lt"/>
              </a:rPr>
              <a:t>Other trajectories luck out and skirt the deadlock region</a:t>
            </a:r>
          </a:p>
          <a:p>
            <a:pPr algn="l"/>
            <a:endParaRPr lang="en-US" sz="1800" dirty="0">
              <a:latin typeface="+mn-lt"/>
            </a:endParaRPr>
          </a:p>
          <a:p>
            <a:pPr algn="l"/>
            <a:r>
              <a:rPr lang="en-US" sz="1800" dirty="0">
                <a:latin typeface="+mn-lt"/>
              </a:rPr>
              <a:t>Unfortunate fact: deadlock is often nondeterministic (race)</a:t>
            </a:r>
          </a:p>
        </p:txBody>
      </p:sp>
      <p:sp>
        <p:nvSpPr>
          <p:cNvPr id="33" name="Line 4"/>
          <p:cNvSpPr>
            <a:spLocks noChangeAspect="1" noChangeShapeType="1"/>
          </p:cNvSpPr>
          <p:nvPr/>
        </p:nvSpPr>
        <p:spPr bwMode="auto">
          <a:xfrm flipV="1">
            <a:off x="860439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34" name="Line 5"/>
          <p:cNvSpPr>
            <a:spLocks noChangeAspect="1" noChangeShapeType="1"/>
          </p:cNvSpPr>
          <p:nvPr/>
        </p:nvSpPr>
        <p:spPr bwMode="auto">
          <a:xfrm flipH="1" flipV="1">
            <a:off x="860439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45" name="Text Box 41"/>
          <p:cNvSpPr txBox="1">
            <a:spLocks noChangeAspect="1" noChangeArrowheads="1"/>
          </p:cNvSpPr>
          <p:nvPr/>
        </p:nvSpPr>
        <p:spPr bwMode="auto">
          <a:xfrm>
            <a:off x="4649160" y="5495925"/>
            <a:ext cx="112082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0</a:t>
            </a:r>
          </a:p>
        </p:txBody>
      </p:sp>
      <p:sp>
        <p:nvSpPr>
          <p:cNvPr id="46" name="Text Box 42"/>
          <p:cNvSpPr txBox="1">
            <a:spLocks noChangeAspect="1" noChangeArrowheads="1"/>
          </p:cNvSpPr>
          <p:nvPr/>
        </p:nvSpPr>
        <p:spPr bwMode="auto">
          <a:xfrm>
            <a:off x="305111" y="1395453"/>
            <a:ext cx="11189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1</a:t>
            </a:r>
          </a:p>
        </p:txBody>
      </p:sp>
      <p:sp>
        <p:nvSpPr>
          <p:cNvPr id="99" name="Text Box 8"/>
          <p:cNvSpPr txBox="1">
            <a:spLocks noChangeAspect="1" noChangeArrowheads="1"/>
          </p:cNvSpPr>
          <p:nvPr/>
        </p:nvSpPr>
        <p:spPr bwMode="auto">
          <a:xfrm>
            <a:off x="987771" y="5791200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P(s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0" name="Text Box 9"/>
          <p:cNvSpPr txBox="1">
            <a:spLocks noChangeAspect="1" noChangeArrowheads="1"/>
          </p:cNvSpPr>
          <p:nvPr/>
        </p:nvSpPr>
        <p:spPr bwMode="auto">
          <a:xfrm>
            <a:off x="2723105" y="5791200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V(s</a:t>
            </a:r>
            <a:r>
              <a:rPr lang="en-US" sz="1800" baseline="-25000">
                <a:latin typeface="+mn-lt"/>
              </a:rPr>
              <a:t>0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1" name="Text Box 20"/>
          <p:cNvSpPr txBox="1">
            <a:spLocks noChangeAspect="1" noChangeArrowheads="1"/>
          </p:cNvSpPr>
          <p:nvPr/>
        </p:nvSpPr>
        <p:spPr bwMode="auto">
          <a:xfrm>
            <a:off x="1770605" y="5791200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P(s</a:t>
            </a:r>
            <a:r>
              <a:rPr lang="en-US" sz="1800" baseline="-25000">
                <a:latin typeface="+mn-lt"/>
              </a:rPr>
              <a:t>1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2" name="Text Box 22"/>
          <p:cNvSpPr txBox="1">
            <a:spLocks noChangeAspect="1" noChangeArrowheads="1"/>
          </p:cNvSpPr>
          <p:nvPr/>
        </p:nvSpPr>
        <p:spPr bwMode="auto">
          <a:xfrm>
            <a:off x="3637505" y="5791200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V(s</a:t>
            </a:r>
            <a:r>
              <a:rPr lang="en-US" sz="1800" baseline="-25000">
                <a:latin typeface="+mn-lt"/>
              </a:rPr>
              <a:t>1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3" name="Line 10"/>
          <p:cNvSpPr>
            <a:spLocks noChangeAspect="1" noChangeShapeType="1"/>
          </p:cNvSpPr>
          <p:nvPr/>
        </p:nvSpPr>
        <p:spPr bwMode="auto">
          <a:xfrm rot="-5400000">
            <a:off x="786607" y="5063331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4" name="Line 11"/>
          <p:cNvSpPr>
            <a:spLocks noChangeAspect="1" noChangeShapeType="1"/>
          </p:cNvSpPr>
          <p:nvPr/>
        </p:nvSpPr>
        <p:spPr bwMode="auto">
          <a:xfrm rot="-5400000">
            <a:off x="786606" y="3358357"/>
            <a:ext cx="4763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5" name="Text Box 12"/>
          <p:cNvSpPr txBox="1">
            <a:spLocks noChangeAspect="1" noChangeArrowheads="1"/>
          </p:cNvSpPr>
          <p:nvPr/>
        </p:nvSpPr>
        <p:spPr bwMode="auto">
          <a:xfrm>
            <a:off x="138113" y="3459664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V(s</a:t>
            </a:r>
            <a:r>
              <a:rPr lang="en-US" sz="1800" baseline="-25000">
                <a:latin typeface="+mn-lt"/>
              </a:rPr>
              <a:t>1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6" name="Text Box 17"/>
          <p:cNvSpPr txBox="1">
            <a:spLocks noChangeAspect="1" noChangeArrowheads="1"/>
          </p:cNvSpPr>
          <p:nvPr/>
        </p:nvSpPr>
        <p:spPr bwMode="auto">
          <a:xfrm>
            <a:off x="160338" y="5055115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P(s</a:t>
            </a:r>
            <a:r>
              <a:rPr lang="en-US" sz="1800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7" name="Line 25"/>
          <p:cNvSpPr>
            <a:spLocks noChangeAspect="1" noChangeShapeType="1"/>
          </p:cNvSpPr>
          <p:nvPr/>
        </p:nvSpPr>
        <p:spPr bwMode="auto">
          <a:xfrm rot="-5400000">
            <a:off x="786607" y="4225131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8" name="Text Box 26"/>
          <p:cNvSpPr txBox="1">
            <a:spLocks noChangeAspect="1" noChangeArrowheads="1"/>
          </p:cNvSpPr>
          <p:nvPr/>
        </p:nvSpPr>
        <p:spPr bwMode="auto">
          <a:xfrm>
            <a:off x="160338" y="4323264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P(s</a:t>
            </a:r>
            <a:r>
              <a:rPr lang="en-US" sz="1800" baseline="-25000">
                <a:latin typeface="+mn-lt"/>
              </a:rPr>
              <a:t>0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9" name="Line 27"/>
          <p:cNvSpPr>
            <a:spLocks noChangeAspect="1" noChangeShapeType="1"/>
          </p:cNvSpPr>
          <p:nvPr/>
        </p:nvSpPr>
        <p:spPr bwMode="auto">
          <a:xfrm rot="-5400000">
            <a:off x="786606" y="2507457"/>
            <a:ext cx="4763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10" name="Text Box 28"/>
          <p:cNvSpPr txBox="1">
            <a:spLocks noChangeAspect="1" noChangeArrowheads="1"/>
          </p:cNvSpPr>
          <p:nvPr/>
        </p:nvSpPr>
        <p:spPr bwMode="auto">
          <a:xfrm>
            <a:off x="138113" y="2608764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V(s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11" name="Line 6"/>
          <p:cNvSpPr>
            <a:spLocks noChangeAspect="1" noChangeShapeType="1"/>
          </p:cNvSpPr>
          <p:nvPr/>
        </p:nvSpPr>
        <p:spPr bwMode="auto">
          <a:xfrm>
            <a:off x="1455737" y="5664200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" name="Line 7"/>
          <p:cNvSpPr>
            <a:spLocks noChangeAspect="1" noChangeShapeType="1"/>
          </p:cNvSpPr>
          <p:nvPr/>
        </p:nvSpPr>
        <p:spPr bwMode="auto">
          <a:xfrm>
            <a:off x="3323695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3" name="Line 19"/>
          <p:cNvSpPr>
            <a:spLocks noChangeAspect="1" noChangeShapeType="1"/>
          </p:cNvSpPr>
          <p:nvPr/>
        </p:nvSpPr>
        <p:spPr bwMode="auto">
          <a:xfrm>
            <a:off x="2386541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4" name="Line 21"/>
          <p:cNvSpPr>
            <a:spLocks noChangeAspect="1" noChangeShapeType="1"/>
          </p:cNvSpPr>
          <p:nvPr/>
        </p:nvSpPr>
        <p:spPr bwMode="auto">
          <a:xfrm>
            <a:off x="4260850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5" name="Rectangle 114"/>
          <p:cNvSpPr/>
          <p:nvPr/>
        </p:nvSpPr>
        <p:spPr bwMode="auto">
          <a:xfrm>
            <a:off x="1424337" y="2568575"/>
            <a:ext cx="1899358" cy="1717674"/>
          </a:xfrm>
          <a:prstGeom prst="rect">
            <a:avLst/>
          </a:prstGeom>
          <a:solidFill>
            <a:srgbClr val="EBAFAF">
              <a:alpha val="50196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 bwMode="auto">
          <a:xfrm>
            <a:off x="2367842" y="3429000"/>
            <a:ext cx="1899358" cy="1717674"/>
          </a:xfrm>
          <a:prstGeom prst="rect">
            <a:avLst/>
          </a:prstGeom>
          <a:solidFill>
            <a:srgbClr val="EBAFAF">
              <a:alpha val="50196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1458730" y="2602468"/>
            <a:ext cx="1885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Forbidden region</a:t>
            </a:r>
          </a:p>
          <a:p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for s</a:t>
            </a:r>
            <a:r>
              <a:rPr lang="en-US" sz="1800" i="1" baseline="-25000" dirty="0">
                <a:solidFill>
                  <a:srgbClr val="99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383517" y="4535269"/>
            <a:ext cx="1872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Forbidden region</a:t>
            </a:r>
          </a:p>
          <a:p>
            <a:pPr algn="r"/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for s</a:t>
            </a:r>
            <a:r>
              <a:rPr lang="en-US" sz="1800" i="1" baseline="-25000" dirty="0">
                <a:solidFill>
                  <a:srgbClr val="99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19" name="Oval 29"/>
          <p:cNvSpPr>
            <a:spLocks noChangeArrowheads="1"/>
          </p:cNvSpPr>
          <p:nvPr/>
        </p:nvSpPr>
        <p:spPr bwMode="auto">
          <a:xfrm>
            <a:off x="2133600" y="4343400"/>
            <a:ext cx="182880" cy="18288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  <a:effectLst/>
        </p:spPr>
        <p:txBody>
          <a:bodyPr wrap="none" tIns="0" bIns="0" anchor="ctr"/>
          <a:lstStyle/>
          <a:p>
            <a:endParaRPr lang="en-US"/>
          </a:p>
        </p:txBody>
      </p:sp>
      <p:sp>
        <p:nvSpPr>
          <p:cNvPr id="120" name="Text Box 30"/>
          <p:cNvSpPr txBox="1">
            <a:spLocks noChangeArrowheads="1"/>
          </p:cNvSpPr>
          <p:nvPr/>
        </p:nvSpPr>
        <p:spPr bwMode="auto">
          <a:xfrm>
            <a:off x="4114800" y="2317749"/>
            <a:ext cx="1072379" cy="55399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800" dirty="0">
                <a:latin typeface="+mn-lt"/>
              </a:rPr>
              <a:t>Deadlock</a:t>
            </a:r>
          </a:p>
          <a:p>
            <a:r>
              <a:rPr lang="en-US" sz="1800" dirty="0">
                <a:latin typeface="+mn-lt"/>
              </a:rPr>
              <a:t>state</a:t>
            </a:r>
          </a:p>
        </p:txBody>
      </p:sp>
      <p:sp>
        <p:nvSpPr>
          <p:cNvPr id="121" name="Line 31"/>
          <p:cNvSpPr>
            <a:spLocks noChangeShapeType="1"/>
          </p:cNvSpPr>
          <p:nvPr/>
        </p:nvSpPr>
        <p:spPr bwMode="auto">
          <a:xfrm flipH="1">
            <a:off x="2341549" y="2598182"/>
            <a:ext cx="1816100" cy="175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/>
          </a:p>
        </p:txBody>
      </p:sp>
      <p:sp>
        <p:nvSpPr>
          <p:cNvPr id="123" name="Text Box 30"/>
          <p:cNvSpPr txBox="1">
            <a:spLocks noChangeArrowheads="1"/>
          </p:cNvSpPr>
          <p:nvPr/>
        </p:nvSpPr>
        <p:spPr bwMode="auto">
          <a:xfrm>
            <a:off x="1396269" y="4692596"/>
            <a:ext cx="877163" cy="430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Deadlock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region</a:t>
            </a:r>
          </a:p>
        </p:txBody>
      </p:sp>
      <p:sp>
        <p:nvSpPr>
          <p:cNvPr id="124" name="Text Box 16"/>
          <p:cNvSpPr txBox="1">
            <a:spLocks noChangeArrowheads="1"/>
          </p:cNvSpPr>
          <p:nvPr/>
        </p:nvSpPr>
        <p:spPr bwMode="auto">
          <a:xfrm>
            <a:off x="0" y="6096000"/>
            <a:ext cx="98777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dirty="0">
                <a:latin typeface="+mn-lt"/>
              </a:rPr>
              <a:t>s</a:t>
            </a:r>
            <a:r>
              <a:rPr lang="en-US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=</a:t>
            </a:r>
            <a:r>
              <a:rPr lang="en-US" dirty="0">
                <a:latin typeface="+mn-lt"/>
              </a:rPr>
              <a:t>s</a:t>
            </a:r>
            <a:r>
              <a:rPr lang="en-US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=1</a:t>
            </a:r>
          </a:p>
        </p:txBody>
      </p:sp>
      <p:cxnSp>
        <p:nvCxnSpPr>
          <p:cNvPr id="126" name="Straight Arrow Connector 125"/>
          <p:cNvCxnSpPr>
            <a:stCxn id="124" idx="0"/>
            <a:endCxn id="33" idx="0"/>
          </p:cNvCxnSpPr>
          <p:nvPr/>
        </p:nvCxnSpPr>
        <p:spPr bwMode="auto">
          <a:xfrm rot="5400000" flipH="1" flipV="1">
            <a:off x="461262" y="5696824"/>
            <a:ext cx="431800" cy="366553"/>
          </a:xfrm>
          <a:prstGeom prst="straightConnector1">
            <a:avLst/>
          </a:prstGeom>
          <a:noFill/>
          <a:ln w="38100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860192" grpId="0"/>
      <p:bldP spid="119" grpId="0" animBg="1"/>
      <p:bldP spid="120" grpId="0"/>
      <p:bldP spid="121" grpId="0" animBg="1"/>
      <p:bldP spid="12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</p:txBody>
      </p:sp>
      <p:pic>
        <p:nvPicPr>
          <p:cNvPr id="1026" name="Picture 2" descr="http://people.sc.fsu.edu/~jburkardt/latex/monte_carlo_simulation/traffic_j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55" y="2043112"/>
            <a:ext cx="47625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ttps://lh3.googleusercontent.com/-q66TROhVilE/TXE1Fotn7OI/AAAAAAAAAIw/B3jfPvTZfCs/s1600/Deadlocking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https://lh3.googleusercontent.com/-q66TROhVilE/TXE1Fotn7OI/AAAAAAAAAIw/B3jfPvTZfCs/s1600/Deadlockin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362200"/>
            <a:ext cx="25336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925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5677"/>
            <a:ext cx="8763000" cy="926397"/>
          </a:xfrm>
        </p:spPr>
        <p:txBody>
          <a:bodyPr/>
          <a:lstStyle/>
          <a:p>
            <a:r>
              <a:rPr lang="en-US" dirty="0"/>
              <a:t>Review: Using semaphores to protect shared resources via mutual exclusion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590675"/>
            <a:ext cx="8213725" cy="1990725"/>
          </a:xfrm>
        </p:spPr>
        <p:txBody>
          <a:bodyPr/>
          <a:lstStyle/>
          <a:p>
            <a:r>
              <a:rPr lang="en-US" dirty="0"/>
              <a:t>Basic idea:</a:t>
            </a:r>
          </a:p>
          <a:p>
            <a:pPr lvl="1"/>
            <a:r>
              <a:rPr lang="en-US" dirty="0"/>
              <a:t>Associate a unique semaphore </a:t>
            </a:r>
            <a:r>
              <a:rPr lang="en-US" i="1" dirty="0"/>
              <a:t>mutex</a:t>
            </a:r>
            <a:r>
              <a:rPr lang="en-US" dirty="0"/>
              <a:t>, initially 1, with each shared variable (or related set of shared variables)</a:t>
            </a:r>
          </a:p>
          <a:p>
            <a:pPr lvl="1"/>
            <a:r>
              <a:rPr lang="en-US" dirty="0"/>
              <a:t>Surround each access to the shared variable(s) with </a:t>
            </a:r>
            <a:r>
              <a:rPr lang="en-US" i="1" dirty="0"/>
              <a:t>P(</a:t>
            </a:r>
            <a:r>
              <a:rPr lang="en-US" i="1" dirty="0" err="1"/>
              <a:t>mutex</a:t>
            </a:r>
            <a:r>
              <a:rPr lang="en-US" i="1" dirty="0"/>
              <a:t>)</a:t>
            </a:r>
            <a:r>
              <a:rPr lang="en-US" dirty="0"/>
              <a:t> and </a:t>
            </a:r>
          </a:p>
          <a:p>
            <a:pPr lvl="1">
              <a:buNone/>
            </a:pPr>
            <a:r>
              <a:rPr lang="en-US" i="1" dirty="0"/>
              <a:t>	V(</a:t>
            </a:r>
            <a:r>
              <a:rPr lang="en-US" i="1" dirty="0" err="1"/>
              <a:t>mutex</a:t>
            </a:r>
            <a:r>
              <a:rPr lang="en-US" i="1" dirty="0"/>
              <a:t>)</a:t>
            </a:r>
            <a:r>
              <a:rPr lang="en-US" dirty="0"/>
              <a:t> operations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0800" y="3809937"/>
            <a:ext cx="1828800" cy="1477328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err="1">
                <a:latin typeface="Courier New"/>
                <a:cs typeface="Courier New"/>
              </a:rPr>
              <a:t>mutex</a:t>
            </a:r>
            <a:r>
              <a:rPr lang="en-US" sz="1800" dirty="0">
                <a:latin typeface="Courier New"/>
                <a:cs typeface="Courier New"/>
              </a:rPr>
              <a:t> = 1</a:t>
            </a:r>
          </a:p>
          <a:p>
            <a:endParaRPr lang="en-US" sz="1800" dirty="0">
              <a:latin typeface="Courier New"/>
              <a:cs typeface="Courier New"/>
            </a:endParaRPr>
          </a:p>
          <a:p>
            <a:r>
              <a:rPr lang="en-US" sz="1800" dirty="0">
                <a:latin typeface="Courier New"/>
                <a:cs typeface="Courier New"/>
              </a:rPr>
              <a:t>  P(</a:t>
            </a:r>
            <a:r>
              <a:rPr lang="en-US" sz="1800" dirty="0" err="1">
                <a:latin typeface="Courier New"/>
                <a:cs typeface="Courier New"/>
              </a:rPr>
              <a:t>mutex</a:t>
            </a:r>
            <a:r>
              <a:rPr lang="en-US" sz="1800" dirty="0">
                <a:latin typeface="Courier New"/>
                <a:cs typeface="Courier New"/>
              </a:rPr>
              <a:t>)</a:t>
            </a:r>
          </a:p>
          <a:p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err="1">
                <a:latin typeface="Courier New"/>
                <a:cs typeface="Courier New"/>
              </a:rPr>
              <a:t>cnt</a:t>
            </a:r>
            <a:r>
              <a:rPr lang="en-US" sz="1800" dirty="0">
                <a:latin typeface="Courier New"/>
                <a:cs typeface="Courier New"/>
              </a:rPr>
              <a:t>++</a:t>
            </a:r>
          </a:p>
          <a:p>
            <a:r>
              <a:rPr lang="en-US" sz="1800" dirty="0">
                <a:latin typeface="Courier New"/>
                <a:cs typeface="Courier New"/>
              </a:rPr>
              <a:t>  V(</a:t>
            </a:r>
            <a:r>
              <a:rPr lang="en-US" sz="1800" dirty="0" err="1">
                <a:latin typeface="Courier New"/>
                <a:cs typeface="Courier New"/>
              </a:rPr>
              <a:t>mutex</a:t>
            </a:r>
            <a:r>
              <a:rPr lang="en-US" sz="1800" dirty="0">
                <a:latin typeface="Courier New"/>
                <a:cs typeface="Courier New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213454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6507" y="304800"/>
            <a:ext cx="7592093" cy="762000"/>
          </a:xfrm>
        </p:spPr>
        <p:txBody>
          <a:bodyPr/>
          <a:lstStyle/>
          <a:p>
            <a:r>
              <a:rPr lang="en-US"/>
              <a:t>Avoiding Deadlock</a:t>
            </a:r>
          </a:p>
        </p:txBody>
      </p:sp>
      <p:sp>
        <p:nvSpPr>
          <p:cNvPr id="874499" name="Text Box 3"/>
          <p:cNvSpPr txBox="1">
            <a:spLocks noChangeArrowheads="1"/>
          </p:cNvSpPr>
          <p:nvPr/>
        </p:nvSpPr>
        <p:spPr bwMode="auto">
          <a:xfrm>
            <a:off x="355804" y="968375"/>
            <a:ext cx="6673850" cy="29940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</a:rPr>
              <a:t>, char** </a:t>
            </a:r>
            <a:r>
              <a:rPr lang="en-US" sz="1600" dirty="0" err="1">
                <a:latin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pthread_t tid[2];</a:t>
            </a:r>
          </a:p>
          <a:p>
            <a:r>
              <a:rPr lang="en-US" sz="1600" dirty="0">
                <a:latin typeface="Courier New" pitchFamily="49" charset="0"/>
              </a:rPr>
              <a:t>    Sem_init(&amp;mutex[0], 0, 1);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mutex[0] = 1 */</a:t>
            </a:r>
          </a:p>
          <a:p>
            <a:r>
              <a:rPr lang="en-US" sz="1600" dirty="0">
                <a:latin typeface="Courier New" pitchFamily="49" charset="0"/>
              </a:rPr>
              <a:t>    Sem_init(&amp;mutex[1], 0, 1);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mutex[1] = 1 */</a:t>
            </a:r>
          </a:p>
          <a:p>
            <a:r>
              <a:rPr lang="en-US" sz="1600" dirty="0">
                <a:latin typeface="Courier New" pitchFamily="49" charset="0"/>
              </a:rPr>
              <a:t>    Pthread_create(&amp;tid[0], NULL, count, (void*) 0);</a:t>
            </a:r>
          </a:p>
          <a:p>
            <a:r>
              <a:rPr lang="en-US" sz="1600" dirty="0">
                <a:latin typeface="Courier New" pitchFamily="49" charset="0"/>
              </a:rPr>
              <a:t>    Pthread_create(&amp;tid[1], NULL, count, (void*) 1);</a:t>
            </a:r>
          </a:p>
          <a:p>
            <a:r>
              <a:rPr lang="en-US" sz="1600" dirty="0">
                <a:latin typeface="Courier New" pitchFamily="49" charset="0"/>
              </a:rPr>
              <a:t>    Pthread_join(tid[0], NULL);</a:t>
            </a:r>
          </a:p>
          <a:p>
            <a:r>
              <a:rPr lang="en-US" sz="1600" dirty="0">
                <a:latin typeface="Courier New" pitchFamily="49" charset="0"/>
              </a:rPr>
              <a:t>    Pthread_join(tid[1], NULL);</a:t>
            </a:r>
          </a:p>
          <a:p>
            <a:r>
              <a:rPr lang="en-US" sz="1600" dirty="0">
                <a:latin typeface="Courier New" pitchFamily="49" charset="0"/>
              </a:rPr>
              <a:t>    printf("cnt=%d\n", cnt);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874500" name="Rectangle 4"/>
          <p:cNvSpPr>
            <a:spLocks noChangeArrowheads="1"/>
          </p:cNvSpPr>
          <p:nvPr/>
        </p:nvSpPr>
        <p:spPr bwMode="auto">
          <a:xfrm>
            <a:off x="355804" y="4073366"/>
            <a:ext cx="4934364" cy="270843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*count(void *vargp)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i;</a:t>
            </a:r>
          </a:p>
          <a:p>
            <a:r>
              <a:rPr lang="en-US" sz="1600" dirty="0">
                <a:latin typeface="Courier New" pitchFamily="49" charset="0"/>
              </a:rPr>
              <a:t>    int id = (int) vargp;</a:t>
            </a:r>
          </a:p>
          <a:p>
            <a:r>
              <a:rPr lang="en-US" sz="1600" dirty="0">
                <a:latin typeface="Courier New" pitchFamily="49" charset="0"/>
              </a:rPr>
              <a:t>    for (i = 0; i &lt; NITERS; i++) {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P(&amp;mutex[0]); P(&amp;mutex[1])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</a:rPr>
              <a:t>	cnt++;</a:t>
            </a:r>
          </a:p>
          <a:p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V(&amp;mutex[id</a:t>
            </a:r>
            <a:r>
              <a:rPr lang="en-US" sz="1600" dirty="0">
                <a:latin typeface="Courier New" pitchFamily="49" charset="0"/>
              </a:rPr>
              <a:t>]); V(&amp;mutex[1-id]);</a:t>
            </a:r>
          </a:p>
          <a:p>
            <a:r>
              <a:rPr lang="en-US" sz="1600" dirty="0">
                <a:latin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</a:rPr>
              <a:t>    return NULL;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874503" name="Text Box 7"/>
          <p:cNvSpPr txBox="1">
            <a:spLocks noChangeArrowheads="1"/>
          </p:cNvSpPr>
          <p:nvPr/>
        </p:nvSpPr>
        <p:spPr bwMode="auto">
          <a:xfrm>
            <a:off x="4191000" y="533400"/>
            <a:ext cx="4259499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0" i="1" dirty="0">
                <a:latin typeface="+mn-lt"/>
              </a:rPr>
              <a:t>Acquire shared resources in same order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172200" y="4343400"/>
            <a:ext cx="1143000" cy="20313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800" dirty="0" err="1">
                <a:latin typeface="Courier New"/>
                <a:cs typeface="Courier New"/>
              </a:rPr>
              <a:t>Tid</a:t>
            </a:r>
            <a:r>
              <a:rPr lang="en-US" sz="1800" dirty="0">
                <a:latin typeface="Courier New"/>
                <a:cs typeface="Courier New"/>
              </a:rPr>
              <a:t>[0]: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P(s</a:t>
            </a:r>
            <a:r>
              <a:rPr lang="en-US" sz="1800" baseline="-25000" dirty="0">
                <a:latin typeface="Courier New"/>
                <a:cs typeface="Courier New"/>
              </a:rPr>
              <a:t>0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P(s</a:t>
            </a:r>
            <a:r>
              <a:rPr lang="en-US" sz="1800" baseline="-25000" dirty="0">
                <a:latin typeface="Courier New"/>
                <a:cs typeface="Courier New"/>
              </a:rPr>
              <a:t>1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800" dirty="0" err="1">
                <a:latin typeface="Courier New"/>
                <a:cs typeface="Courier New"/>
              </a:rPr>
              <a:t>cnt</a:t>
            </a:r>
            <a:r>
              <a:rPr lang="en-US" sz="1800" dirty="0">
                <a:latin typeface="Courier New"/>
                <a:cs typeface="Courier New"/>
              </a:rPr>
              <a:t>++;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V(s</a:t>
            </a:r>
            <a:r>
              <a:rPr lang="en-US" sz="1800" baseline="-25000" dirty="0">
                <a:latin typeface="Courier New"/>
                <a:cs typeface="Courier New"/>
              </a:rPr>
              <a:t>0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V(s</a:t>
            </a:r>
            <a:r>
              <a:rPr lang="en-US" sz="1800" baseline="-25000" dirty="0">
                <a:latin typeface="Courier New"/>
                <a:cs typeface="Courier New"/>
              </a:rPr>
              <a:t>1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algn="l"/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620000" y="4343400"/>
            <a:ext cx="1143000" cy="20313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800" dirty="0" err="1">
                <a:latin typeface="Courier New"/>
                <a:cs typeface="Courier New"/>
              </a:rPr>
              <a:t>Tid</a:t>
            </a:r>
            <a:r>
              <a:rPr lang="en-US" sz="1800" dirty="0">
                <a:latin typeface="Courier New"/>
                <a:cs typeface="Courier New"/>
              </a:rPr>
              <a:t>[1]: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P(s</a:t>
            </a:r>
            <a:r>
              <a:rPr lang="en-US" sz="1800" baseline="-25000" dirty="0">
                <a:latin typeface="Courier New"/>
                <a:cs typeface="Courier New"/>
              </a:rPr>
              <a:t>0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P(s</a:t>
            </a:r>
            <a:r>
              <a:rPr lang="en-US" sz="1800" baseline="-25000" dirty="0">
                <a:latin typeface="Courier New"/>
                <a:cs typeface="Courier New"/>
              </a:rPr>
              <a:t>1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800" dirty="0" err="1">
                <a:latin typeface="Courier New"/>
                <a:cs typeface="Courier New"/>
              </a:rPr>
              <a:t>cnt</a:t>
            </a:r>
            <a:r>
              <a:rPr lang="en-US" sz="1800" dirty="0">
                <a:latin typeface="Courier New"/>
                <a:cs typeface="Courier New"/>
              </a:rPr>
              <a:t>++;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V(s</a:t>
            </a:r>
            <a:r>
              <a:rPr lang="en-US" sz="1800" baseline="-25000" dirty="0">
                <a:latin typeface="Courier New"/>
                <a:cs typeface="Courier New"/>
              </a:rPr>
              <a:t>1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V(s</a:t>
            </a:r>
            <a:r>
              <a:rPr lang="en-US" sz="1800" baseline="-25000" dirty="0">
                <a:latin typeface="Courier New"/>
                <a:cs typeface="Courier New"/>
              </a:rPr>
              <a:t>0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pPr algn="l"/>
            <a:endParaRPr lang="en-US" sz="1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3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Avoided Deadlock in Progress Graph</a:t>
            </a:r>
          </a:p>
        </p:txBody>
      </p:sp>
      <p:sp>
        <p:nvSpPr>
          <p:cNvPr id="33" name="Line 4"/>
          <p:cNvSpPr>
            <a:spLocks noChangeAspect="1" noChangeShapeType="1"/>
          </p:cNvSpPr>
          <p:nvPr/>
        </p:nvSpPr>
        <p:spPr bwMode="auto">
          <a:xfrm flipV="1">
            <a:off x="860439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34" name="Line 5"/>
          <p:cNvSpPr>
            <a:spLocks noChangeAspect="1" noChangeShapeType="1"/>
          </p:cNvSpPr>
          <p:nvPr/>
        </p:nvSpPr>
        <p:spPr bwMode="auto">
          <a:xfrm flipH="1" flipV="1">
            <a:off x="860439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45" name="Text Box 41"/>
          <p:cNvSpPr txBox="1">
            <a:spLocks noChangeAspect="1" noChangeArrowheads="1"/>
          </p:cNvSpPr>
          <p:nvPr/>
        </p:nvSpPr>
        <p:spPr bwMode="auto">
          <a:xfrm>
            <a:off x="4649160" y="5495925"/>
            <a:ext cx="112082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0</a:t>
            </a:r>
          </a:p>
        </p:txBody>
      </p:sp>
      <p:sp>
        <p:nvSpPr>
          <p:cNvPr id="46" name="Text Box 42"/>
          <p:cNvSpPr txBox="1">
            <a:spLocks noChangeAspect="1" noChangeArrowheads="1"/>
          </p:cNvSpPr>
          <p:nvPr/>
        </p:nvSpPr>
        <p:spPr bwMode="auto">
          <a:xfrm>
            <a:off x="305111" y="1395453"/>
            <a:ext cx="11189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1</a:t>
            </a:r>
          </a:p>
        </p:txBody>
      </p:sp>
      <p:sp>
        <p:nvSpPr>
          <p:cNvPr id="99" name="Text Box 8"/>
          <p:cNvSpPr txBox="1">
            <a:spLocks noChangeAspect="1" noChangeArrowheads="1"/>
          </p:cNvSpPr>
          <p:nvPr/>
        </p:nvSpPr>
        <p:spPr bwMode="auto">
          <a:xfrm>
            <a:off x="987771" y="5791200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P(s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0" name="Text Box 9"/>
          <p:cNvSpPr txBox="1">
            <a:spLocks noChangeAspect="1" noChangeArrowheads="1"/>
          </p:cNvSpPr>
          <p:nvPr/>
        </p:nvSpPr>
        <p:spPr bwMode="auto">
          <a:xfrm>
            <a:off x="2709185" y="5786437"/>
            <a:ext cx="635110" cy="37409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V(s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1" name="Text Box 20"/>
          <p:cNvSpPr txBox="1">
            <a:spLocks noChangeAspect="1" noChangeArrowheads="1"/>
          </p:cNvSpPr>
          <p:nvPr/>
        </p:nvSpPr>
        <p:spPr bwMode="auto">
          <a:xfrm>
            <a:off x="1770605" y="5786437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P(s</a:t>
            </a:r>
            <a:r>
              <a:rPr lang="en-US" sz="1800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2" name="Text Box 22"/>
          <p:cNvSpPr txBox="1">
            <a:spLocks noChangeAspect="1" noChangeArrowheads="1"/>
          </p:cNvSpPr>
          <p:nvPr/>
        </p:nvSpPr>
        <p:spPr bwMode="auto">
          <a:xfrm>
            <a:off x="3632090" y="5791200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V(s</a:t>
            </a:r>
            <a:r>
              <a:rPr lang="en-US" sz="1800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3" name="Line 10"/>
          <p:cNvSpPr>
            <a:spLocks noChangeAspect="1" noChangeShapeType="1"/>
          </p:cNvSpPr>
          <p:nvPr/>
        </p:nvSpPr>
        <p:spPr bwMode="auto">
          <a:xfrm rot="-5400000">
            <a:off x="786607" y="5063331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4" name="Line 11"/>
          <p:cNvSpPr>
            <a:spLocks noChangeAspect="1" noChangeShapeType="1"/>
          </p:cNvSpPr>
          <p:nvPr/>
        </p:nvSpPr>
        <p:spPr bwMode="auto">
          <a:xfrm rot="-5400000">
            <a:off x="786606" y="3358357"/>
            <a:ext cx="4763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5" name="Text Box 12"/>
          <p:cNvSpPr txBox="1">
            <a:spLocks noChangeAspect="1" noChangeArrowheads="1"/>
          </p:cNvSpPr>
          <p:nvPr/>
        </p:nvSpPr>
        <p:spPr bwMode="auto">
          <a:xfrm>
            <a:off x="138113" y="3588782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V(s</a:t>
            </a:r>
            <a:r>
              <a:rPr lang="en-US" sz="1800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6" name="Text Box 17"/>
          <p:cNvSpPr txBox="1">
            <a:spLocks noChangeAspect="1" noChangeArrowheads="1"/>
          </p:cNvSpPr>
          <p:nvPr/>
        </p:nvSpPr>
        <p:spPr bwMode="auto">
          <a:xfrm>
            <a:off x="160338" y="5105916"/>
            <a:ext cx="6214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P(s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7" name="Line 25"/>
          <p:cNvSpPr>
            <a:spLocks noChangeAspect="1" noChangeShapeType="1"/>
          </p:cNvSpPr>
          <p:nvPr/>
        </p:nvSpPr>
        <p:spPr bwMode="auto">
          <a:xfrm rot="-5400000">
            <a:off x="786607" y="4225131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8" name="Text Box 26"/>
          <p:cNvSpPr txBox="1">
            <a:spLocks noChangeAspect="1" noChangeArrowheads="1"/>
          </p:cNvSpPr>
          <p:nvPr/>
        </p:nvSpPr>
        <p:spPr bwMode="auto">
          <a:xfrm>
            <a:off x="160338" y="4452382"/>
            <a:ext cx="6214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P(s</a:t>
            </a:r>
            <a:r>
              <a:rPr lang="en-US" sz="1800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09" name="Line 27"/>
          <p:cNvSpPr>
            <a:spLocks noChangeAspect="1" noChangeShapeType="1"/>
          </p:cNvSpPr>
          <p:nvPr/>
        </p:nvSpPr>
        <p:spPr bwMode="auto">
          <a:xfrm rot="-5400000">
            <a:off x="786606" y="2507457"/>
            <a:ext cx="4763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10" name="Text Box 28"/>
          <p:cNvSpPr txBox="1">
            <a:spLocks noChangeAspect="1" noChangeArrowheads="1"/>
          </p:cNvSpPr>
          <p:nvPr/>
        </p:nvSpPr>
        <p:spPr bwMode="auto">
          <a:xfrm>
            <a:off x="138113" y="2737882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+mn-lt"/>
              </a:rPr>
              <a:t>V(s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)</a:t>
            </a:r>
          </a:p>
        </p:txBody>
      </p:sp>
      <p:sp>
        <p:nvSpPr>
          <p:cNvPr id="111" name="Line 6"/>
          <p:cNvSpPr>
            <a:spLocks noChangeAspect="1" noChangeShapeType="1"/>
          </p:cNvSpPr>
          <p:nvPr/>
        </p:nvSpPr>
        <p:spPr bwMode="auto">
          <a:xfrm>
            <a:off x="1455737" y="5664200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" name="Line 7"/>
          <p:cNvSpPr>
            <a:spLocks noChangeAspect="1" noChangeShapeType="1"/>
          </p:cNvSpPr>
          <p:nvPr/>
        </p:nvSpPr>
        <p:spPr bwMode="auto">
          <a:xfrm>
            <a:off x="3323695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3" name="Line 19"/>
          <p:cNvSpPr>
            <a:spLocks noChangeAspect="1" noChangeShapeType="1"/>
          </p:cNvSpPr>
          <p:nvPr/>
        </p:nvSpPr>
        <p:spPr bwMode="auto">
          <a:xfrm>
            <a:off x="2386541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4" name="Line 21"/>
          <p:cNvSpPr>
            <a:spLocks noChangeAspect="1" noChangeShapeType="1"/>
          </p:cNvSpPr>
          <p:nvPr/>
        </p:nvSpPr>
        <p:spPr bwMode="auto">
          <a:xfrm>
            <a:off x="4260850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5" name="Rectangle 114"/>
          <p:cNvSpPr/>
          <p:nvPr/>
        </p:nvSpPr>
        <p:spPr bwMode="auto">
          <a:xfrm>
            <a:off x="1424337" y="2586354"/>
            <a:ext cx="1828800" cy="2560320"/>
          </a:xfrm>
          <a:prstGeom prst="rect">
            <a:avLst/>
          </a:prstGeom>
          <a:solidFill>
            <a:srgbClr val="EBAFAF">
              <a:alpha val="50196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 bwMode="auto">
          <a:xfrm>
            <a:off x="2367842" y="3429000"/>
            <a:ext cx="1899358" cy="1717674"/>
          </a:xfrm>
          <a:prstGeom prst="rect">
            <a:avLst/>
          </a:prstGeom>
          <a:solidFill>
            <a:srgbClr val="EBAFAF">
              <a:alpha val="50196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1458730" y="2602468"/>
            <a:ext cx="1885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Forbidden region</a:t>
            </a:r>
          </a:p>
          <a:p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for s</a:t>
            </a:r>
            <a:r>
              <a:rPr lang="en-US" sz="1800" i="1" baseline="-25000" dirty="0">
                <a:solidFill>
                  <a:srgbClr val="99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383517" y="4535269"/>
            <a:ext cx="1872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Forbidden region</a:t>
            </a:r>
          </a:p>
          <a:p>
            <a:pPr algn="r"/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for s</a:t>
            </a:r>
            <a:r>
              <a:rPr lang="en-US" sz="1800" i="1" baseline="-25000" dirty="0">
                <a:solidFill>
                  <a:srgbClr val="99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24" name="Text Box 16"/>
          <p:cNvSpPr txBox="1">
            <a:spLocks noChangeArrowheads="1"/>
          </p:cNvSpPr>
          <p:nvPr/>
        </p:nvSpPr>
        <p:spPr bwMode="auto">
          <a:xfrm>
            <a:off x="0" y="6096000"/>
            <a:ext cx="98777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dirty="0">
                <a:latin typeface="+mn-lt"/>
              </a:rPr>
              <a:t>s</a:t>
            </a:r>
            <a:r>
              <a:rPr lang="en-US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=</a:t>
            </a:r>
            <a:r>
              <a:rPr lang="en-US" dirty="0">
                <a:latin typeface="+mn-lt"/>
              </a:rPr>
              <a:t>s</a:t>
            </a:r>
            <a:r>
              <a:rPr lang="en-US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=1</a:t>
            </a:r>
          </a:p>
        </p:txBody>
      </p:sp>
      <p:cxnSp>
        <p:nvCxnSpPr>
          <p:cNvPr id="126" name="Straight Arrow Connector 125"/>
          <p:cNvCxnSpPr>
            <a:stCxn id="124" idx="0"/>
            <a:endCxn id="33" idx="0"/>
          </p:cNvCxnSpPr>
          <p:nvPr/>
        </p:nvCxnSpPr>
        <p:spPr bwMode="auto">
          <a:xfrm rot="5400000" flipH="1" flipV="1">
            <a:off x="461262" y="5696824"/>
            <a:ext cx="431800" cy="366553"/>
          </a:xfrm>
          <a:prstGeom prst="straightConnector1">
            <a:avLst/>
          </a:prstGeom>
          <a:noFill/>
          <a:ln w="38100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5737225" y="1536700"/>
            <a:ext cx="3105150" cy="2197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algn="l"/>
            <a:r>
              <a:rPr lang="en-US" sz="1800">
                <a:latin typeface="+mn-lt"/>
              </a:rPr>
              <a:t>No way for trajectory to get stuck</a:t>
            </a:r>
          </a:p>
          <a:p>
            <a:pPr algn="l"/>
            <a:endParaRPr lang="en-US" sz="1800">
              <a:latin typeface="+mn-lt"/>
            </a:endParaRPr>
          </a:p>
          <a:p>
            <a:pPr algn="l"/>
            <a:r>
              <a:rPr lang="en-US" sz="1800">
                <a:latin typeface="+mn-lt"/>
              </a:rPr>
              <a:t>Processes acquire locks in same order</a:t>
            </a:r>
          </a:p>
          <a:p>
            <a:pPr algn="l"/>
            <a:endParaRPr lang="en-US" sz="1800">
              <a:latin typeface="+mn-lt"/>
            </a:endParaRPr>
          </a:p>
          <a:p>
            <a:pPr algn="l"/>
            <a:r>
              <a:rPr lang="en-US" sz="1800">
                <a:latin typeface="+mn-lt"/>
              </a:rPr>
              <a:t>Order in which locks released immaterial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program </a:t>
            </a:r>
            <a:r>
              <a:rPr lang="en-US" dirty="0" err="1"/>
              <a:t>deadlock.c</a:t>
            </a:r>
            <a:endParaRPr lang="en-US" dirty="0"/>
          </a:p>
          <a:p>
            <a:r>
              <a:rPr lang="en-US" dirty="0"/>
              <a:t>100 threads, each acquiring same two locks</a:t>
            </a:r>
          </a:p>
          <a:p>
            <a:r>
              <a:rPr lang="en-US" dirty="0"/>
              <a:t>Risky mode</a:t>
            </a:r>
          </a:p>
          <a:p>
            <a:pPr lvl="1"/>
            <a:r>
              <a:rPr lang="en-US" dirty="0"/>
              <a:t>Even numbered threads request locks in opposite order of odd-numbered ones</a:t>
            </a:r>
          </a:p>
          <a:p>
            <a:endParaRPr lang="en-US" dirty="0"/>
          </a:p>
          <a:p>
            <a:r>
              <a:rPr lang="en-US" dirty="0"/>
              <a:t>Safe mode</a:t>
            </a:r>
          </a:p>
          <a:p>
            <a:pPr lvl="1"/>
            <a:r>
              <a:rPr lang="en-US" dirty="0"/>
              <a:t>All threads acquire locks in same order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2966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/>
          <p:cNvSpPr/>
          <p:nvPr/>
        </p:nvSpPr>
        <p:spPr bwMode="auto">
          <a:xfrm>
            <a:off x="1424337" y="4286248"/>
            <a:ext cx="943505" cy="850392"/>
          </a:xfrm>
          <a:prstGeom prst="rect">
            <a:avLst/>
          </a:prstGeom>
          <a:solidFill>
            <a:schemeClr val="bg2">
              <a:lumMod val="40000"/>
              <a:lumOff val="60000"/>
              <a:alpha val="32000"/>
            </a:scheme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860193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Livelock</a:t>
            </a:r>
            <a:r>
              <a:rPr lang="en-US" dirty="0"/>
              <a:t> Visualized in Progress Graph</a:t>
            </a:r>
          </a:p>
        </p:txBody>
      </p:sp>
      <p:sp>
        <p:nvSpPr>
          <p:cNvPr id="860192" name="Text Box 32"/>
          <p:cNvSpPr txBox="1">
            <a:spLocks noChangeArrowheads="1"/>
          </p:cNvSpPr>
          <p:nvPr/>
        </p:nvSpPr>
        <p:spPr bwMode="auto">
          <a:xfrm>
            <a:off x="5737225" y="1381125"/>
            <a:ext cx="3105150" cy="110799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pPr algn="l"/>
            <a:r>
              <a:rPr lang="en-US" sz="1800" dirty="0" err="1">
                <a:latin typeface="+mn-lt"/>
              </a:rPr>
              <a:t>Livelock</a:t>
            </a:r>
            <a:r>
              <a:rPr lang="en-US" sz="1800" dirty="0">
                <a:latin typeface="+mn-lt"/>
              </a:rPr>
              <a:t> is similar to a deadlock, except the threads change state, but remain in a deadlock trajectory.</a:t>
            </a:r>
          </a:p>
        </p:txBody>
      </p:sp>
      <p:sp>
        <p:nvSpPr>
          <p:cNvPr id="33" name="Line 4"/>
          <p:cNvSpPr>
            <a:spLocks noChangeAspect="1" noChangeShapeType="1"/>
          </p:cNvSpPr>
          <p:nvPr/>
        </p:nvSpPr>
        <p:spPr bwMode="auto">
          <a:xfrm flipV="1">
            <a:off x="860439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34" name="Line 5"/>
          <p:cNvSpPr>
            <a:spLocks noChangeAspect="1" noChangeShapeType="1"/>
          </p:cNvSpPr>
          <p:nvPr/>
        </p:nvSpPr>
        <p:spPr bwMode="auto">
          <a:xfrm flipH="1" flipV="1">
            <a:off x="860439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45" name="Text Box 41"/>
          <p:cNvSpPr txBox="1">
            <a:spLocks noChangeAspect="1" noChangeArrowheads="1"/>
          </p:cNvSpPr>
          <p:nvPr/>
        </p:nvSpPr>
        <p:spPr bwMode="auto">
          <a:xfrm>
            <a:off x="4649160" y="5495925"/>
            <a:ext cx="112082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0</a:t>
            </a:r>
          </a:p>
        </p:txBody>
      </p:sp>
      <p:sp>
        <p:nvSpPr>
          <p:cNvPr id="46" name="Text Box 42"/>
          <p:cNvSpPr txBox="1">
            <a:spLocks noChangeAspect="1" noChangeArrowheads="1"/>
          </p:cNvSpPr>
          <p:nvPr/>
        </p:nvSpPr>
        <p:spPr bwMode="auto">
          <a:xfrm>
            <a:off x="305111" y="1395453"/>
            <a:ext cx="11189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1</a:t>
            </a:r>
          </a:p>
        </p:txBody>
      </p:sp>
      <p:sp>
        <p:nvSpPr>
          <p:cNvPr id="103" name="Line 10"/>
          <p:cNvSpPr>
            <a:spLocks noChangeAspect="1" noChangeShapeType="1"/>
          </p:cNvSpPr>
          <p:nvPr/>
        </p:nvSpPr>
        <p:spPr bwMode="auto">
          <a:xfrm rot="-5400000">
            <a:off x="786607" y="5063331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4" name="Line 11"/>
          <p:cNvSpPr>
            <a:spLocks noChangeAspect="1" noChangeShapeType="1"/>
          </p:cNvSpPr>
          <p:nvPr/>
        </p:nvSpPr>
        <p:spPr bwMode="auto">
          <a:xfrm rot="-5400000">
            <a:off x="786606" y="3358357"/>
            <a:ext cx="4763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7" name="Line 25"/>
          <p:cNvSpPr>
            <a:spLocks noChangeAspect="1" noChangeShapeType="1"/>
          </p:cNvSpPr>
          <p:nvPr/>
        </p:nvSpPr>
        <p:spPr bwMode="auto">
          <a:xfrm rot="-5400000">
            <a:off x="786607" y="4225131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9" name="Line 27"/>
          <p:cNvSpPr>
            <a:spLocks noChangeAspect="1" noChangeShapeType="1"/>
          </p:cNvSpPr>
          <p:nvPr/>
        </p:nvSpPr>
        <p:spPr bwMode="auto">
          <a:xfrm rot="-5400000">
            <a:off x="786606" y="2507457"/>
            <a:ext cx="4763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11" name="Line 6"/>
          <p:cNvSpPr>
            <a:spLocks noChangeAspect="1" noChangeShapeType="1"/>
          </p:cNvSpPr>
          <p:nvPr/>
        </p:nvSpPr>
        <p:spPr bwMode="auto">
          <a:xfrm>
            <a:off x="1455737" y="5664200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" name="Line 7"/>
          <p:cNvSpPr>
            <a:spLocks noChangeAspect="1" noChangeShapeType="1"/>
          </p:cNvSpPr>
          <p:nvPr/>
        </p:nvSpPr>
        <p:spPr bwMode="auto">
          <a:xfrm>
            <a:off x="3323695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3" name="Line 19"/>
          <p:cNvSpPr>
            <a:spLocks noChangeAspect="1" noChangeShapeType="1"/>
          </p:cNvSpPr>
          <p:nvPr/>
        </p:nvSpPr>
        <p:spPr bwMode="auto">
          <a:xfrm>
            <a:off x="2386541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4" name="Line 21"/>
          <p:cNvSpPr>
            <a:spLocks noChangeAspect="1" noChangeShapeType="1"/>
          </p:cNvSpPr>
          <p:nvPr/>
        </p:nvSpPr>
        <p:spPr bwMode="auto">
          <a:xfrm>
            <a:off x="4260850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5" name="Rectangle 114"/>
          <p:cNvSpPr/>
          <p:nvPr/>
        </p:nvSpPr>
        <p:spPr bwMode="auto">
          <a:xfrm>
            <a:off x="1424337" y="2568575"/>
            <a:ext cx="1899358" cy="1717674"/>
          </a:xfrm>
          <a:prstGeom prst="rect">
            <a:avLst/>
          </a:prstGeom>
          <a:solidFill>
            <a:srgbClr val="EBAFAF">
              <a:alpha val="50196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 bwMode="auto">
          <a:xfrm>
            <a:off x="2367842" y="3429000"/>
            <a:ext cx="1899358" cy="1717674"/>
          </a:xfrm>
          <a:prstGeom prst="rect">
            <a:avLst/>
          </a:prstGeom>
          <a:solidFill>
            <a:srgbClr val="EBAFAF">
              <a:alpha val="50196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1458730" y="2602468"/>
            <a:ext cx="1885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Forbidden region</a:t>
            </a:r>
          </a:p>
          <a:p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for s</a:t>
            </a:r>
            <a:r>
              <a:rPr lang="en-US" sz="1800" i="1" baseline="-25000" dirty="0">
                <a:solidFill>
                  <a:srgbClr val="99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383517" y="4535269"/>
            <a:ext cx="1872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Forbidden region</a:t>
            </a:r>
          </a:p>
          <a:p>
            <a:pPr algn="r"/>
            <a:r>
              <a:rPr lang="en-US" sz="1800" i="1" dirty="0">
                <a:solidFill>
                  <a:srgbClr val="990000"/>
                </a:solidFill>
                <a:latin typeface="Calibri" pitchFamily="34" charset="0"/>
              </a:rPr>
              <a:t>for s</a:t>
            </a:r>
            <a:r>
              <a:rPr lang="en-US" sz="1800" i="1" baseline="-25000" dirty="0">
                <a:solidFill>
                  <a:srgbClr val="99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20" name="Text Box 30"/>
          <p:cNvSpPr txBox="1">
            <a:spLocks noChangeArrowheads="1"/>
          </p:cNvSpPr>
          <p:nvPr/>
        </p:nvSpPr>
        <p:spPr bwMode="auto">
          <a:xfrm>
            <a:off x="4114800" y="2317749"/>
            <a:ext cx="947182" cy="55399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800" dirty="0" err="1">
                <a:latin typeface="+mn-lt"/>
              </a:rPr>
              <a:t>Livelock</a:t>
            </a:r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state</a:t>
            </a:r>
          </a:p>
        </p:txBody>
      </p:sp>
      <p:sp>
        <p:nvSpPr>
          <p:cNvPr id="121" name="Line 31"/>
          <p:cNvSpPr>
            <a:spLocks noChangeShapeType="1"/>
          </p:cNvSpPr>
          <p:nvPr/>
        </p:nvSpPr>
        <p:spPr bwMode="auto">
          <a:xfrm flipH="1">
            <a:off x="2177188" y="2598182"/>
            <a:ext cx="1980461" cy="184189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/>
          </a:p>
        </p:txBody>
      </p:sp>
      <p:sp>
        <p:nvSpPr>
          <p:cNvPr id="123" name="Text Box 30"/>
          <p:cNvSpPr txBox="1">
            <a:spLocks noChangeArrowheads="1"/>
          </p:cNvSpPr>
          <p:nvPr/>
        </p:nvSpPr>
        <p:spPr bwMode="auto">
          <a:xfrm>
            <a:off x="1396269" y="4692596"/>
            <a:ext cx="780919" cy="430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Livelock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region</a:t>
            </a:r>
          </a:p>
        </p:txBody>
      </p:sp>
      <p:cxnSp>
        <p:nvCxnSpPr>
          <p:cNvPr id="126" name="Straight Arrow Connector 125"/>
          <p:cNvCxnSpPr>
            <a:cxnSpLocks/>
            <a:endCxn id="33" idx="0"/>
          </p:cNvCxnSpPr>
          <p:nvPr/>
        </p:nvCxnSpPr>
        <p:spPr bwMode="auto">
          <a:xfrm rot="5400000" flipH="1" flipV="1">
            <a:off x="461262" y="5696824"/>
            <a:ext cx="431800" cy="366553"/>
          </a:xfrm>
          <a:prstGeom prst="straightConnector1">
            <a:avLst/>
          </a:prstGeom>
          <a:noFill/>
          <a:ln w="38100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3627268-D7B8-4185-A886-82C48A8E200F}"/>
              </a:ext>
            </a:extLst>
          </p:cNvPr>
          <p:cNvGrpSpPr/>
          <p:nvPr/>
        </p:nvGrpSpPr>
        <p:grpSpPr>
          <a:xfrm>
            <a:off x="1691640" y="4420485"/>
            <a:ext cx="533400" cy="465587"/>
            <a:chOff x="6553200" y="2743200"/>
            <a:chExt cx="1657471" cy="1551383"/>
          </a:xfrm>
        </p:grpSpPr>
        <p:sp>
          <p:nvSpPr>
            <p:cNvPr id="36" name="Donut 10">
              <a:extLst>
                <a:ext uri="{FF2B5EF4-FFF2-40B4-BE49-F238E27FC236}">
                  <a16:creationId xmlns:a16="http://schemas.microsoft.com/office/drawing/2014/main" id="{4A4ED45A-F74B-45DD-A180-899077676860}"/>
                </a:ext>
              </a:extLst>
            </p:cNvPr>
            <p:cNvSpPr/>
            <p:nvPr/>
          </p:nvSpPr>
          <p:spPr bwMode="auto">
            <a:xfrm>
              <a:off x="6553200" y="2743200"/>
              <a:ext cx="1501455" cy="1501455"/>
            </a:xfrm>
            <a:prstGeom prst="donut">
              <a:avLst>
                <a:gd name="adj" fmla="val 11633"/>
              </a:avLst>
            </a:prstGeom>
            <a:solidFill>
              <a:srgbClr val="FFFF00"/>
            </a:solidFill>
            <a:ln w="28575">
              <a:solidFill>
                <a:srgbClr val="C00000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ight Arrow 11">
              <a:extLst>
                <a:ext uri="{FF2B5EF4-FFF2-40B4-BE49-F238E27FC236}">
                  <a16:creationId xmlns:a16="http://schemas.microsoft.com/office/drawing/2014/main" id="{787BC07D-5337-47C5-9066-DC4F52A524C6}"/>
                </a:ext>
              </a:extLst>
            </p:cNvPr>
            <p:cNvSpPr/>
            <p:nvPr/>
          </p:nvSpPr>
          <p:spPr bwMode="auto">
            <a:xfrm rot="7158498">
              <a:off x="7404935" y="3488846"/>
              <a:ext cx="914400" cy="697073"/>
            </a:xfrm>
            <a:prstGeom prst="rightArrow">
              <a:avLst/>
            </a:prstGeom>
            <a:solidFill>
              <a:srgbClr val="FF0000"/>
            </a:solidFill>
            <a:ln w="28575">
              <a:solidFill>
                <a:srgbClr val="C00000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Line 6">
            <a:extLst>
              <a:ext uri="{FF2B5EF4-FFF2-40B4-BE49-F238E27FC236}">
                <a16:creationId xmlns:a16="http://schemas.microsoft.com/office/drawing/2014/main" id="{51AE016B-5D0B-4A27-A89F-B6D8D702AC2C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1905000" y="5638800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" name="Line 10">
            <a:extLst>
              <a:ext uri="{FF2B5EF4-FFF2-40B4-BE49-F238E27FC236}">
                <a16:creationId xmlns:a16="http://schemas.microsoft.com/office/drawing/2014/main" id="{7C79CF1A-84B9-47F6-BF19-BA6F30A9579C}"/>
              </a:ext>
            </a:extLst>
          </p:cNvPr>
          <p:cNvSpPr>
            <a:spLocks noChangeAspect="1" noChangeShapeType="1"/>
          </p:cNvSpPr>
          <p:nvPr/>
        </p:nvSpPr>
        <p:spPr bwMode="auto">
          <a:xfrm rot="-5400000">
            <a:off x="777081" y="4663282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0154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860192" grpId="0"/>
      <p:bldP spid="120" grpId="0"/>
      <p:bldP spid="121" grpId="0" animBg="1"/>
      <p:bldP spid="12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4C668-00CC-4B09-B916-451079E80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Deadlock, </a:t>
            </a:r>
            <a:r>
              <a:rPr lang="en-US" dirty="0" err="1"/>
              <a:t>Livelock</a:t>
            </a:r>
            <a:r>
              <a:rPr lang="en-US" dirty="0"/>
              <a:t>, Starvation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C61CF-679A-46B5-9B00-00A9FBCA2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  <a:p>
            <a:pPr lvl="1"/>
            <a:r>
              <a:rPr lang="en-US" dirty="0"/>
              <a:t>One or more threads is waiting on a condition that will never be true</a:t>
            </a:r>
          </a:p>
          <a:p>
            <a:pPr lvl="1"/>
            <a:endParaRPr lang="en-US" dirty="0"/>
          </a:p>
          <a:p>
            <a:r>
              <a:rPr lang="en-US" dirty="0" err="1"/>
              <a:t>Livelock</a:t>
            </a:r>
            <a:endParaRPr lang="en-US" dirty="0"/>
          </a:p>
          <a:p>
            <a:pPr lvl="1"/>
            <a:r>
              <a:rPr lang="en-US" dirty="0"/>
              <a:t>One or more threads is changing state, but will never leave a deadlock / </a:t>
            </a:r>
            <a:r>
              <a:rPr lang="en-US" dirty="0" err="1"/>
              <a:t>livelock</a:t>
            </a:r>
            <a:r>
              <a:rPr lang="en-US" dirty="0"/>
              <a:t> trajectory</a:t>
            </a:r>
          </a:p>
          <a:p>
            <a:pPr lvl="1"/>
            <a:endParaRPr lang="en-US" dirty="0"/>
          </a:p>
          <a:p>
            <a:r>
              <a:rPr lang="en-US" dirty="0"/>
              <a:t>Starvation</a:t>
            </a:r>
          </a:p>
          <a:p>
            <a:pPr lvl="1"/>
            <a:r>
              <a:rPr lang="en-US" dirty="0"/>
              <a:t>One or more threads is temporarily unable to make progress</a:t>
            </a:r>
          </a:p>
        </p:txBody>
      </p:sp>
    </p:spTree>
    <p:extLst>
      <p:ext uri="{BB962C8B-B14F-4D97-AF65-F5344CB8AC3E}">
        <p14:creationId xmlns:p14="http://schemas.microsoft.com/office/powerpoint/2010/main" val="4881256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Time!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Check out:</a:t>
            </a:r>
          </a:p>
          <a:p>
            <a:endParaRPr lang="en-US" sz="2800" dirty="0"/>
          </a:p>
          <a:p>
            <a:r>
              <a:rPr lang="en-US" sz="2800" dirty="0">
                <a:hlinkClick r:id="rId3"/>
              </a:rPr>
              <a:t>https://canvas.cmu.edu/courses/17808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194706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Using semaphores to schedule shared resources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Readers-writers problem</a:t>
            </a:r>
          </a:p>
          <a:p>
            <a:r>
              <a:rPr lang="en-US" dirty="0"/>
              <a:t>Other concurrency issues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Races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Deadlocks</a:t>
            </a:r>
          </a:p>
          <a:p>
            <a:pPr lvl="1"/>
            <a:r>
              <a:rPr lang="en-US" b="1" dirty="0"/>
              <a:t>Thread safety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Interactions between threads and signal handling</a:t>
            </a:r>
          </a:p>
          <a:p>
            <a:pPr lvl="1"/>
            <a:endParaRPr lang="en-US" b="1" dirty="0"/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7859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972" name="Rectangle 4"/>
          <p:cNvSpPr>
            <a:spLocks noGrp="1" noChangeArrowheads="1"/>
          </p:cNvSpPr>
          <p:nvPr>
            <p:ph type="title"/>
          </p:nvPr>
        </p:nvSpPr>
        <p:spPr>
          <a:xfrm>
            <a:off x="380871" y="435678"/>
            <a:ext cx="7592093" cy="762000"/>
          </a:xfrm>
        </p:spPr>
        <p:txBody>
          <a:bodyPr/>
          <a:lstStyle/>
          <a:p>
            <a:r>
              <a:rPr lang="en-US"/>
              <a:t>Crucial concept: Thread Safety</a:t>
            </a:r>
          </a:p>
        </p:txBody>
      </p:sp>
      <p:sp>
        <p:nvSpPr>
          <p:cNvPr id="8519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Functions called from a thread  must be </a:t>
            </a:r>
            <a:r>
              <a:rPr lang="en-US" i="1" dirty="0">
                <a:solidFill>
                  <a:srgbClr val="C00000"/>
                </a:solidFill>
              </a:rPr>
              <a:t>thread-safe</a:t>
            </a:r>
          </a:p>
          <a:p>
            <a:pPr lvl="1"/>
            <a:endParaRPr lang="en-US" dirty="0"/>
          </a:p>
          <a:p>
            <a:r>
              <a:rPr lang="en-US" i="1" dirty="0"/>
              <a:t>Def:  </a:t>
            </a:r>
            <a:r>
              <a:rPr lang="en-US" dirty="0"/>
              <a:t>A function is </a:t>
            </a:r>
            <a:r>
              <a:rPr lang="en-US" i="1" dirty="0"/>
              <a:t>thread-safe </a:t>
            </a:r>
            <a:r>
              <a:rPr lang="en-US" dirty="0" err="1"/>
              <a:t>iff</a:t>
            </a:r>
            <a:r>
              <a:rPr lang="en-US" dirty="0"/>
              <a:t> it will always produce correct results when called repeatedly from multiple concurrent threads. </a:t>
            </a:r>
          </a:p>
          <a:p>
            <a:endParaRPr lang="en-US" dirty="0"/>
          </a:p>
          <a:p>
            <a:r>
              <a:rPr lang="en-US" dirty="0"/>
              <a:t>Classes of thread-unsafe functions:</a:t>
            </a:r>
          </a:p>
          <a:p>
            <a:pPr lvl="1"/>
            <a:r>
              <a:rPr lang="en-US" dirty="0"/>
              <a:t>Class 1: Functions that do not protect shared variables</a:t>
            </a:r>
          </a:p>
          <a:p>
            <a:pPr lvl="1"/>
            <a:r>
              <a:rPr lang="en-US" dirty="0"/>
              <a:t>Class 2: Functions that keep state across multiple invocations</a:t>
            </a:r>
          </a:p>
          <a:p>
            <a:pPr lvl="1"/>
            <a:r>
              <a:rPr lang="en-US" dirty="0"/>
              <a:t>Class 3: Functions that return a pointer to a static variable</a:t>
            </a:r>
          </a:p>
          <a:p>
            <a:pPr lvl="1"/>
            <a:r>
              <a:rPr lang="en-US" dirty="0"/>
              <a:t>Class 4: Functions that call thread-unsafe functions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2"/>
            <a:ext cx="6921500" cy="573088"/>
          </a:xfrm>
        </p:spPr>
        <p:txBody>
          <a:bodyPr/>
          <a:lstStyle/>
          <a:p>
            <a:r>
              <a:rPr lang="en-US" dirty="0"/>
              <a:t>Thread-Unsafe Functions (Class 1)</a:t>
            </a:r>
          </a:p>
        </p:txBody>
      </p:sp>
      <p:sp>
        <p:nvSpPr>
          <p:cNvPr id="85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Failing to protect shared variables</a:t>
            </a:r>
          </a:p>
          <a:p>
            <a:pPr lvl="1"/>
            <a:r>
              <a:rPr lang="en-US" dirty="0"/>
              <a:t>Fix: Use </a:t>
            </a:r>
            <a:r>
              <a:rPr lang="en-US" i="1" dirty="0"/>
              <a:t>P</a:t>
            </a:r>
            <a:r>
              <a:rPr lang="en-US" dirty="0"/>
              <a:t> and </a:t>
            </a:r>
            <a:r>
              <a:rPr lang="en-US" i="1" dirty="0"/>
              <a:t>V</a:t>
            </a:r>
            <a:r>
              <a:rPr lang="en-US" dirty="0"/>
              <a:t> semaphore operations (or mutex)</a:t>
            </a:r>
          </a:p>
          <a:p>
            <a:pPr lvl="1"/>
            <a:r>
              <a:rPr lang="en-US" dirty="0"/>
              <a:t>Example: </a:t>
            </a:r>
            <a:r>
              <a:rPr lang="en-US" b="1" dirty="0" err="1">
                <a:latin typeface="Courier New" pitchFamily="49" charset="0"/>
              </a:rPr>
              <a:t>goodcnt.c</a:t>
            </a:r>
            <a:endParaRPr lang="en-US" b="1" dirty="0"/>
          </a:p>
          <a:p>
            <a:pPr lvl="1"/>
            <a:r>
              <a:rPr lang="en-US" dirty="0"/>
              <a:t>Issue: Synchronization operations will slow down code</a:t>
            </a:r>
          </a:p>
          <a:p>
            <a:pPr>
              <a:buNone/>
            </a:pPr>
            <a:endParaRPr lang="en-US" i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47" y="493712"/>
            <a:ext cx="7340600" cy="573088"/>
          </a:xfrm>
        </p:spPr>
        <p:txBody>
          <a:bodyPr/>
          <a:lstStyle/>
          <a:p>
            <a:r>
              <a:rPr lang="en-US" dirty="0"/>
              <a:t>Thread-Unsafe Functions (Class 2)</a:t>
            </a:r>
          </a:p>
        </p:txBody>
      </p:sp>
      <p:sp>
        <p:nvSpPr>
          <p:cNvPr id="95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20788"/>
            <a:ext cx="8548688" cy="1979612"/>
          </a:xfrm>
        </p:spPr>
        <p:txBody>
          <a:bodyPr/>
          <a:lstStyle/>
          <a:p>
            <a:r>
              <a:rPr lang="en-US" dirty="0"/>
              <a:t>Relying on persistent state across multiple function invocations</a:t>
            </a:r>
          </a:p>
          <a:p>
            <a:pPr lvl="1"/>
            <a:r>
              <a:rPr lang="en-US" dirty="0"/>
              <a:t>Example: Random number generator that relies on static state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953348" name="Rectangle 4"/>
          <p:cNvSpPr>
            <a:spLocks noChangeArrowheads="1"/>
          </p:cNvSpPr>
          <p:nvPr/>
        </p:nvSpPr>
        <p:spPr bwMode="auto">
          <a:xfrm>
            <a:off x="838200" y="2229803"/>
            <a:ext cx="6726521" cy="369331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endParaRPr lang="en-US" sz="1600" dirty="0">
              <a:solidFill>
                <a:srgbClr val="990000"/>
              </a:solidFill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static unsigned int next = 1; </a:t>
            </a:r>
          </a:p>
          <a:p>
            <a:endParaRPr lang="en-US" sz="1600" dirty="0">
              <a:solidFill>
                <a:srgbClr val="990000"/>
              </a:solidFill>
              <a:latin typeface="Courier New" pitchFamily="49" charset="0"/>
            </a:endParaRPr>
          </a:p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rand: return pseudo-random integer on 0..32767 */ 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rand(void) </a:t>
            </a:r>
          </a:p>
          <a:p>
            <a:r>
              <a:rPr lang="en-US" sz="1600" dirty="0">
                <a:latin typeface="Courier New" pitchFamily="49" charset="0"/>
              </a:rPr>
              <a:t>{ </a:t>
            </a:r>
          </a:p>
          <a:p>
            <a:r>
              <a:rPr lang="en-US" sz="1600" dirty="0">
                <a:latin typeface="Courier New" pitchFamily="49" charset="0"/>
              </a:rPr>
              <a:t>    next = next*1103515245 + 12345; </a:t>
            </a:r>
          </a:p>
          <a:p>
            <a:r>
              <a:rPr lang="en-US" sz="1600" dirty="0">
                <a:latin typeface="Courier New" pitchFamily="49" charset="0"/>
              </a:rPr>
              <a:t>    return (unsigned int)(next/65536) % 32768; </a:t>
            </a:r>
          </a:p>
          <a:p>
            <a:r>
              <a:rPr lang="en-US" sz="1600" dirty="0">
                <a:latin typeface="Courier New" pitchFamily="49" charset="0"/>
              </a:rPr>
              <a:t>} 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</a:p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srand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: set seed for rand() */ </a:t>
            </a:r>
          </a:p>
          <a:p>
            <a:r>
              <a:rPr lang="en-US" sz="1600" dirty="0">
                <a:latin typeface="Courier New" pitchFamily="49" charset="0"/>
              </a:rPr>
              <a:t>void srand(unsigned int seed) </a:t>
            </a:r>
          </a:p>
          <a:p>
            <a:r>
              <a:rPr lang="en-US" sz="1600" dirty="0">
                <a:latin typeface="Courier New" pitchFamily="49" charset="0"/>
              </a:rPr>
              <a:t>{ </a:t>
            </a:r>
          </a:p>
          <a:p>
            <a:r>
              <a:rPr lang="en-US" sz="1600" dirty="0">
                <a:latin typeface="Courier New" pitchFamily="49" charset="0"/>
              </a:rPr>
              <a:t>    next = seed; </a:t>
            </a:r>
          </a:p>
          <a:p>
            <a:r>
              <a:rPr lang="en-US" sz="1600" dirty="0">
                <a:latin typeface="Courier New" pitchFamily="49" charset="0"/>
              </a:rPr>
              <a:t>}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5677"/>
            <a:ext cx="8763000" cy="926397"/>
          </a:xfrm>
        </p:spPr>
        <p:txBody>
          <a:bodyPr/>
          <a:lstStyle/>
          <a:p>
            <a:r>
              <a:rPr lang="en-US" dirty="0"/>
              <a:t>Review: Using Lock for Mutual Exclusion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590675"/>
            <a:ext cx="8213725" cy="1990725"/>
          </a:xfrm>
        </p:spPr>
        <p:txBody>
          <a:bodyPr/>
          <a:lstStyle/>
          <a:p>
            <a:r>
              <a:rPr lang="en-US" dirty="0"/>
              <a:t>Basic idea:</a:t>
            </a:r>
          </a:p>
          <a:p>
            <a:pPr lvl="1">
              <a:tabLst>
                <a:tab pos="2054225" algn="l"/>
              </a:tabLst>
            </a:pPr>
            <a:r>
              <a:rPr lang="en-US" dirty="0"/>
              <a:t>Mutex is special case of semaphore that only has value 0 (locked) or 1 (unlocked)</a:t>
            </a:r>
          </a:p>
          <a:p>
            <a:pPr lvl="1">
              <a:lnSpc>
                <a:spcPct val="97000"/>
              </a:lnSpc>
              <a:tabLst>
                <a:tab pos="2054225" algn="l"/>
              </a:tabLst>
            </a:pPr>
            <a:r>
              <a:rPr lang="en-US" i="1" dirty="0"/>
              <a:t>Lock(m):</a:t>
            </a:r>
            <a:r>
              <a:rPr lang="en-US" dirty="0"/>
              <a:t>  	[  </a:t>
            </a:r>
            <a:r>
              <a:rPr lang="en-US" b="1" dirty="0">
                <a:latin typeface="Courier New" pitchFamily="49" charset="0"/>
              </a:rPr>
              <a:t>while (m == 0); m=0; </a:t>
            </a:r>
            <a:r>
              <a:rPr lang="en-US" dirty="0"/>
              <a:t>]</a:t>
            </a:r>
          </a:p>
          <a:p>
            <a:pPr lvl="1">
              <a:lnSpc>
                <a:spcPct val="97000"/>
              </a:lnSpc>
              <a:tabLst>
                <a:tab pos="2054225" algn="l"/>
              </a:tabLst>
            </a:pPr>
            <a:r>
              <a:rPr lang="en-US" i="1" dirty="0"/>
              <a:t>Unlock(m):</a:t>
            </a:r>
            <a:r>
              <a:rPr lang="en-US" dirty="0"/>
              <a:t>  	[  </a:t>
            </a:r>
            <a:r>
              <a:rPr lang="en-US" b="1" dirty="0">
                <a:latin typeface="Courier New" pitchFamily="49" charset="0"/>
              </a:rPr>
              <a:t>m=1</a:t>
            </a:r>
            <a:r>
              <a:rPr lang="en-US" dirty="0"/>
              <a:t>]</a:t>
            </a:r>
          </a:p>
          <a:p>
            <a:pPr marL="742950" indent="-285750">
              <a:lnSpc>
                <a:spcPct val="97000"/>
              </a:lnSpc>
              <a:tabLst>
                <a:tab pos="2054225" algn="l"/>
              </a:tabLst>
            </a:pPr>
            <a:r>
              <a:rPr lang="en-US" dirty="0"/>
              <a:t>~2x faster than using semaphore for this purpose</a:t>
            </a:r>
          </a:p>
          <a:p>
            <a:pPr lvl="1">
              <a:lnSpc>
                <a:spcPct val="97000"/>
              </a:lnSpc>
              <a:tabLst>
                <a:tab pos="2054225" algn="l"/>
              </a:tabLst>
            </a:pPr>
            <a:r>
              <a:rPr lang="en-US" dirty="0"/>
              <a:t>And, more clearly indicates programmer’s intention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7550" y="4419600"/>
            <a:ext cx="2346325" cy="1477328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err="1">
                <a:latin typeface="Courier New"/>
                <a:cs typeface="Courier New"/>
              </a:rPr>
              <a:t>mutex</a:t>
            </a:r>
            <a:r>
              <a:rPr lang="en-US" sz="1800" dirty="0">
                <a:latin typeface="Courier New"/>
                <a:cs typeface="Courier New"/>
              </a:rPr>
              <a:t> = 1</a:t>
            </a:r>
          </a:p>
          <a:p>
            <a:endParaRPr lang="en-US" sz="1800" dirty="0">
              <a:latin typeface="Courier New"/>
              <a:cs typeface="Courier New"/>
            </a:endParaRPr>
          </a:p>
          <a:p>
            <a:r>
              <a:rPr lang="en-US" sz="1800" dirty="0">
                <a:latin typeface="Courier New"/>
                <a:cs typeface="Courier New"/>
              </a:rPr>
              <a:t>  lock(mutex)</a:t>
            </a:r>
          </a:p>
          <a:p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err="1">
                <a:latin typeface="Courier New"/>
                <a:cs typeface="Courier New"/>
              </a:rPr>
              <a:t>cnt</a:t>
            </a:r>
            <a:r>
              <a:rPr lang="en-US" sz="1800" dirty="0">
                <a:latin typeface="Courier New"/>
                <a:cs typeface="Courier New"/>
              </a:rPr>
              <a:t>++</a:t>
            </a:r>
          </a:p>
          <a:p>
            <a:r>
              <a:rPr lang="en-US" sz="1800" dirty="0">
                <a:latin typeface="Courier New"/>
                <a:cs typeface="Courier New"/>
              </a:rPr>
              <a:t>  unlock(mutex)</a:t>
            </a:r>
          </a:p>
        </p:txBody>
      </p:sp>
    </p:spTree>
    <p:extLst>
      <p:ext uri="{BB962C8B-B14F-4D97-AF65-F5344CB8AC3E}">
        <p14:creationId xmlns:p14="http://schemas.microsoft.com/office/powerpoint/2010/main" val="32306382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65098" y="493712"/>
            <a:ext cx="8169302" cy="954088"/>
          </a:xfrm>
        </p:spPr>
        <p:txBody>
          <a:bodyPr/>
          <a:lstStyle/>
          <a:p>
            <a:r>
              <a:rPr lang="en-US" dirty="0"/>
              <a:t>Thread-Safe Random Number Generator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7988"/>
            <a:ext cx="8548688" cy="1979612"/>
          </a:xfrm>
        </p:spPr>
        <p:txBody>
          <a:bodyPr/>
          <a:lstStyle/>
          <a:p>
            <a:r>
              <a:rPr lang="en-US" dirty="0"/>
              <a:t>Pass state as part of argument</a:t>
            </a:r>
          </a:p>
          <a:p>
            <a:pPr lvl="1"/>
            <a:r>
              <a:rPr lang="en-US" dirty="0"/>
              <a:t>and, thereby, eliminate static state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Consequence: programmer using </a:t>
            </a:r>
            <a:r>
              <a:rPr lang="en-US" dirty="0" err="1">
                <a:latin typeface="Courier New"/>
                <a:cs typeface="Courier New"/>
              </a:rPr>
              <a:t>rand_r</a:t>
            </a:r>
            <a:r>
              <a:rPr lang="en-US" dirty="0"/>
              <a:t> must maintain seed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955396" name="Rectangle 4"/>
          <p:cNvSpPr>
            <a:spLocks noChangeArrowheads="1"/>
          </p:cNvSpPr>
          <p:nvPr/>
        </p:nvSpPr>
        <p:spPr bwMode="auto">
          <a:xfrm>
            <a:off x="838200" y="2830830"/>
            <a:ext cx="6956852" cy="196977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rand_r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- return pseudo-random integer on 0..32767 */ 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</a:p>
          <a:p>
            <a:r>
              <a:rPr lang="en-US" sz="1600" dirty="0">
                <a:latin typeface="Courier New" pitchFamily="49" charset="0"/>
              </a:rPr>
              <a:t>int rand_r(int *nextp) </a:t>
            </a:r>
          </a:p>
          <a:p>
            <a:r>
              <a:rPr lang="en-US" sz="1600" dirty="0">
                <a:latin typeface="Courier New" pitchFamily="49" charset="0"/>
              </a:rPr>
              <a:t>{ </a:t>
            </a:r>
          </a:p>
          <a:p>
            <a:r>
              <a:rPr lang="en-US" sz="1600" dirty="0">
                <a:latin typeface="Courier New" pitchFamily="49" charset="0"/>
              </a:rPr>
              <a:t>    *nextp = *nextp*1103515245 + 12345; </a:t>
            </a:r>
          </a:p>
          <a:p>
            <a:r>
              <a:rPr lang="en-US" sz="1600" dirty="0">
                <a:latin typeface="Courier New" pitchFamily="49" charset="0"/>
              </a:rPr>
              <a:t>    return (unsigned int)(*nextp/65536) % 32768; </a:t>
            </a:r>
          </a:p>
          <a:p>
            <a:r>
              <a:rPr lang="en-US" sz="1600" dirty="0">
                <a:latin typeface="Courier New" pitchFamily="49" charset="0"/>
              </a:rPr>
              <a:t>} </a:t>
            </a:r>
          </a:p>
          <a:p>
            <a:endParaRPr lang="en-US" sz="16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Thread-Unsafe Functions (Class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6" y="1362075"/>
            <a:ext cx="4252886" cy="4657726"/>
          </a:xfrm>
        </p:spPr>
        <p:txBody>
          <a:bodyPr/>
          <a:lstStyle/>
          <a:p>
            <a:r>
              <a:rPr lang="en-US" dirty="0"/>
              <a:t>Returning a pointer  to a static variable</a:t>
            </a:r>
          </a:p>
          <a:p>
            <a:r>
              <a:rPr lang="en-US" dirty="0"/>
              <a:t>Fix 1.  Rewrite function so caller passes address of variable to store result</a:t>
            </a:r>
          </a:p>
          <a:p>
            <a:pPr lvl="1"/>
            <a:r>
              <a:rPr lang="en-US" dirty="0"/>
              <a:t>Requires changes in caller and </a:t>
            </a:r>
            <a:r>
              <a:rPr lang="en-US" dirty="0" err="1"/>
              <a:t>callee</a:t>
            </a:r>
            <a:endParaRPr lang="en-US" dirty="0"/>
          </a:p>
          <a:p>
            <a:r>
              <a:rPr lang="en-US" dirty="0"/>
              <a:t>Fix 2. Lock-and-copy</a:t>
            </a:r>
          </a:p>
          <a:p>
            <a:pPr lvl="1"/>
            <a:r>
              <a:rPr lang="en-US" dirty="0"/>
              <a:t>Requires simple changes in caller (and none in </a:t>
            </a:r>
            <a:r>
              <a:rPr lang="en-US" dirty="0" err="1"/>
              <a:t>callee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However, caller must free memory.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3399710"/>
            <a:ext cx="4494239" cy="172354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char *</a:t>
            </a:r>
            <a:r>
              <a:rPr lang="en-US" sz="1600" dirty="0" err="1">
                <a:latin typeface="Courier New" pitchFamily="49" charset="0"/>
              </a:rPr>
              <a:t>lc_itoa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x, char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P(&amp;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strcpy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itoa</a:t>
            </a:r>
            <a:r>
              <a:rPr lang="en-US" sz="1600" dirty="0">
                <a:latin typeface="Courier New" pitchFamily="49" charset="0"/>
              </a:rPr>
              <a:t>(x));</a:t>
            </a:r>
          </a:p>
          <a:p>
            <a:r>
              <a:rPr lang="en-US" sz="1600" dirty="0">
                <a:latin typeface="Courier New" pitchFamily="49" charset="0"/>
              </a:rPr>
              <a:t>    V(&amp;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495800" y="1114711"/>
            <a:ext cx="4494239" cy="196977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/* Convert integer to string */</a:t>
            </a:r>
          </a:p>
          <a:p>
            <a:r>
              <a:rPr lang="en-US" sz="1600" dirty="0">
                <a:latin typeface="Courier New" pitchFamily="49" charset="0"/>
              </a:rPr>
              <a:t>char *</a:t>
            </a:r>
            <a:r>
              <a:rPr lang="en-US" sz="1600" dirty="0" err="1">
                <a:latin typeface="Courier New" pitchFamily="49" charset="0"/>
              </a:rPr>
              <a:t>itoa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x)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static char </a:t>
            </a:r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[11];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sprintf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, "%d", x);</a:t>
            </a:r>
          </a:p>
          <a:p>
            <a:r>
              <a:rPr lang="en-US" sz="1600" dirty="0">
                <a:latin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2"/>
            <a:ext cx="6642100" cy="573088"/>
          </a:xfrm>
        </p:spPr>
        <p:txBody>
          <a:bodyPr/>
          <a:lstStyle/>
          <a:p>
            <a:r>
              <a:rPr lang="en-US" dirty="0"/>
              <a:t>Thread-Unsafe Functions (Class 4)</a:t>
            </a:r>
          </a:p>
        </p:txBody>
      </p:sp>
      <p:sp>
        <p:nvSpPr>
          <p:cNvPr id="85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252538"/>
            <a:ext cx="8548687" cy="5224462"/>
          </a:xfrm>
        </p:spPr>
        <p:txBody>
          <a:bodyPr/>
          <a:lstStyle/>
          <a:p>
            <a:r>
              <a:rPr lang="en-US"/>
              <a:t>Calling thread-unsafe functions</a:t>
            </a:r>
          </a:p>
          <a:p>
            <a:pPr lvl="1"/>
            <a:r>
              <a:rPr lang="en-US"/>
              <a:t>Calling one thread-unsafe function makes the entire function that calls it thread-unsafe</a:t>
            </a:r>
          </a:p>
          <a:p>
            <a:pPr lvl="2">
              <a:buFont typeface="Wingdings" pitchFamily="2" charset="2"/>
              <a:buNone/>
            </a:pPr>
            <a:endParaRPr lang="en-US"/>
          </a:p>
          <a:p>
            <a:pPr lvl="1"/>
            <a:r>
              <a:rPr lang="en-US"/>
              <a:t>Fix: Modify the function so it calls only thread-safe functions </a:t>
            </a:r>
            <a:r>
              <a:rPr lang="en-US">
                <a:sym typeface="Wingdings" pitchFamily="2" charset="2"/>
              </a:rPr>
              <a:t></a:t>
            </a:r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88"/>
          <p:cNvSpPr>
            <a:spLocks noChangeArrowheads="1"/>
          </p:cNvSpPr>
          <p:nvPr/>
        </p:nvSpPr>
        <p:spPr bwMode="auto">
          <a:xfrm>
            <a:off x="1371600" y="4267200"/>
            <a:ext cx="2514600" cy="1905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Reentrant Functions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2352615"/>
          </a:xfrm>
        </p:spPr>
        <p:txBody>
          <a:bodyPr/>
          <a:lstStyle/>
          <a:p>
            <a:r>
              <a:rPr lang="en-US" dirty="0"/>
              <a:t>Def: A function is </a:t>
            </a:r>
            <a:r>
              <a:rPr lang="en-US" i="1" dirty="0">
                <a:solidFill>
                  <a:srgbClr val="990000"/>
                </a:solidFill>
              </a:rPr>
              <a:t>reentrant</a:t>
            </a:r>
            <a:r>
              <a:rPr lang="en-US" dirty="0"/>
              <a:t> </a:t>
            </a:r>
            <a:r>
              <a:rPr lang="en-US" dirty="0" err="1"/>
              <a:t>iff</a:t>
            </a:r>
            <a:r>
              <a:rPr lang="en-US" dirty="0"/>
              <a:t> it accesses no shared variables when called by multiple threads. </a:t>
            </a:r>
          </a:p>
          <a:p>
            <a:pPr lvl="1"/>
            <a:r>
              <a:rPr lang="en-US" dirty="0"/>
              <a:t>Important subset of thread-safe functions</a:t>
            </a:r>
          </a:p>
          <a:p>
            <a:pPr lvl="2"/>
            <a:r>
              <a:rPr lang="en-US" dirty="0"/>
              <a:t>Require no synchronization operations</a:t>
            </a:r>
          </a:p>
          <a:p>
            <a:pPr lvl="2"/>
            <a:r>
              <a:rPr lang="en-US" dirty="0"/>
              <a:t>Only way to make a Class 2 function thread-safe is to make </a:t>
            </a:r>
            <a:r>
              <a:rPr lang="en-US"/>
              <a:t>it reentrant </a:t>
            </a:r>
            <a:r>
              <a:rPr lang="en-US" dirty="0"/>
              <a:t>(e.g., </a:t>
            </a:r>
            <a:r>
              <a:rPr lang="en-US" dirty="0" err="1">
                <a:latin typeface="Courier New"/>
                <a:cs typeface="Courier New"/>
              </a:rPr>
              <a:t>rand_r</a:t>
            </a:r>
            <a:r>
              <a:rPr lang="en-US" dirty="0"/>
              <a:t> )</a:t>
            </a:r>
          </a:p>
        </p:txBody>
      </p:sp>
      <p:sp>
        <p:nvSpPr>
          <p:cNvPr id="4" name="Oval 383"/>
          <p:cNvSpPr>
            <a:spLocks noChangeArrowheads="1"/>
          </p:cNvSpPr>
          <p:nvPr/>
        </p:nvSpPr>
        <p:spPr bwMode="auto">
          <a:xfrm>
            <a:off x="1828800" y="4876800"/>
            <a:ext cx="1524000" cy="1143000"/>
          </a:xfrm>
          <a:prstGeom prst="ellipse">
            <a:avLst/>
          </a:prstGeom>
          <a:solidFill>
            <a:srgbClr val="F7F5C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latin typeface="+mn-lt"/>
              </a:rPr>
              <a:t>Reentrant</a:t>
            </a:r>
          </a:p>
          <a:p>
            <a:r>
              <a:rPr lang="en-US" sz="2000" dirty="0">
                <a:latin typeface="+mn-lt"/>
              </a:rPr>
              <a:t>functions</a:t>
            </a:r>
          </a:p>
        </p:txBody>
      </p:sp>
      <p:sp>
        <p:nvSpPr>
          <p:cNvPr id="5" name="Text Box 387"/>
          <p:cNvSpPr txBox="1">
            <a:spLocks noChangeArrowheads="1"/>
          </p:cNvSpPr>
          <p:nvPr/>
        </p:nvSpPr>
        <p:spPr bwMode="auto">
          <a:xfrm>
            <a:off x="1312862" y="3867090"/>
            <a:ext cx="1531188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All functions</a:t>
            </a:r>
          </a:p>
        </p:txBody>
      </p:sp>
      <p:sp>
        <p:nvSpPr>
          <p:cNvPr id="7" name="Rectangle 389"/>
          <p:cNvSpPr>
            <a:spLocks noChangeArrowheads="1"/>
          </p:cNvSpPr>
          <p:nvPr/>
        </p:nvSpPr>
        <p:spPr bwMode="auto">
          <a:xfrm>
            <a:off x="3886200" y="4267200"/>
            <a:ext cx="2514600" cy="1905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8" name="Text Box 390"/>
          <p:cNvSpPr txBox="1">
            <a:spLocks noChangeArrowheads="1"/>
          </p:cNvSpPr>
          <p:nvPr/>
        </p:nvSpPr>
        <p:spPr bwMode="auto">
          <a:xfrm>
            <a:off x="4310301" y="4813369"/>
            <a:ext cx="1723549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Thread-unsafe</a:t>
            </a:r>
          </a:p>
          <a:p>
            <a:r>
              <a:rPr lang="en-US" sz="2000" dirty="0">
                <a:latin typeface="+mn-lt"/>
              </a:rPr>
              <a:t>functions</a:t>
            </a:r>
          </a:p>
        </p:txBody>
      </p:sp>
      <p:sp>
        <p:nvSpPr>
          <p:cNvPr id="9" name="Text Box 391"/>
          <p:cNvSpPr txBox="1">
            <a:spLocks noChangeArrowheads="1"/>
          </p:cNvSpPr>
          <p:nvPr/>
        </p:nvSpPr>
        <p:spPr bwMode="auto">
          <a:xfrm>
            <a:off x="1861476" y="4203769"/>
            <a:ext cx="1442773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Thread-safe</a:t>
            </a:r>
          </a:p>
          <a:p>
            <a:r>
              <a:rPr lang="en-US" sz="2000" dirty="0">
                <a:latin typeface="+mn-lt"/>
              </a:rPr>
              <a:t>functions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1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Thread-Safe Library Functions</a:t>
            </a:r>
          </a:p>
        </p:txBody>
      </p:sp>
      <p:sp>
        <p:nvSpPr>
          <p:cNvPr id="85811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functions in the Standard C Library (at the back of your K&amp;R text) are thread-safe</a:t>
            </a:r>
          </a:p>
          <a:p>
            <a:pPr lvl="1"/>
            <a:r>
              <a:rPr lang="en-US" dirty="0"/>
              <a:t>Examples: </a:t>
            </a:r>
            <a:r>
              <a:rPr lang="en-US" b="1" dirty="0" err="1">
                <a:latin typeface="Courier New" pitchFamily="49" charset="0"/>
              </a:rPr>
              <a:t>malloc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free</a:t>
            </a:r>
            <a:r>
              <a:rPr lang="en-US" b="1" dirty="0"/>
              <a:t>, </a:t>
            </a:r>
            <a:r>
              <a:rPr lang="en-US" b="1" dirty="0" err="1">
                <a:latin typeface="Courier New" pitchFamily="49" charset="0"/>
              </a:rPr>
              <a:t>printf</a:t>
            </a:r>
            <a:r>
              <a:rPr lang="en-US" b="1" dirty="0"/>
              <a:t>, </a:t>
            </a:r>
            <a:r>
              <a:rPr lang="en-US" b="1" dirty="0" err="1">
                <a:latin typeface="Courier New" pitchFamily="49" charset="0"/>
              </a:rPr>
              <a:t>scanf</a:t>
            </a:r>
            <a:endParaRPr lang="en-US" b="1" dirty="0">
              <a:latin typeface="Courier New" pitchFamily="49" charset="0"/>
            </a:endParaRPr>
          </a:p>
          <a:p>
            <a:r>
              <a:rPr lang="en-US" dirty="0"/>
              <a:t>Most Unix system calls are thread-safe, with a few exceptions:</a:t>
            </a:r>
          </a:p>
        </p:txBody>
      </p:sp>
      <p:sp>
        <p:nvSpPr>
          <p:cNvPr id="858116" name="Text Box 4"/>
          <p:cNvSpPr txBox="1">
            <a:spLocks noChangeArrowheads="1"/>
          </p:cNvSpPr>
          <p:nvPr/>
        </p:nvSpPr>
        <p:spPr bwMode="auto">
          <a:xfrm>
            <a:off x="1114425" y="3606800"/>
            <a:ext cx="6750050" cy="2569934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0" bIns="0" anchor="ctr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Thread-unsafe function	Class	Reentrant version</a:t>
            </a:r>
          </a:p>
          <a:p>
            <a:pPr algn="l">
              <a:spcBef>
                <a:spcPts val="600"/>
              </a:spcBef>
            </a:pPr>
            <a:r>
              <a:rPr lang="en-US" sz="1800" dirty="0" err="1">
                <a:latin typeface="Courier New" pitchFamily="49" charset="0"/>
              </a:rPr>
              <a:t>asctime</a:t>
            </a:r>
            <a:r>
              <a:rPr lang="en-US" sz="1800" dirty="0">
                <a:latin typeface="Courier New" pitchFamily="49" charset="0"/>
              </a:rPr>
              <a:t>		 3	</a:t>
            </a:r>
            <a:r>
              <a:rPr lang="en-US" sz="1800" dirty="0" err="1">
                <a:latin typeface="Courier New" pitchFamily="49" charset="0"/>
              </a:rPr>
              <a:t>asctime_r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dirty="0" err="1">
                <a:latin typeface="Courier New" pitchFamily="49" charset="0"/>
              </a:rPr>
              <a:t>ctime</a:t>
            </a:r>
            <a:r>
              <a:rPr lang="en-US" sz="1800" dirty="0">
                <a:latin typeface="Courier New" pitchFamily="49" charset="0"/>
              </a:rPr>
              <a:t>			 3	</a:t>
            </a:r>
            <a:r>
              <a:rPr lang="en-US" sz="1800" dirty="0" err="1">
                <a:latin typeface="Courier New" pitchFamily="49" charset="0"/>
              </a:rPr>
              <a:t>ctime_r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dirty="0" err="1">
                <a:latin typeface="Courier New" pitchFamily="49" charset="0"/>
              </a:rPr>
              <a:t>gethostbyaddr</a:t>
            </a:r>
            <a:r>
              <a:rPr lang="en-US" sz="1800" dirty="0">
                <a:latin typeface="Courier New" pitchFamily="49" charset="0"/>
              </a:rPr>
              <a:t>		 3	</a:t>
            </a:r>
            <a:r>
              <a:rPr lang="en-US" sz="1800" dirty="0" err="1">
                <a:latin typeface="Courier New" pitchFamily="49" charset="0"/>
              </a:rPr>
              <a:t>gethostbyaddr_r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dirty="0" err="1">
                <a:latin typeface="Courier New" pitchFamily="49" charset="0"/>
              </a:rPr>
              <a:t>gethostbyname</a:t>
            </a:r>
            <a:r>
              <a:rPr lang="en-US" sz="1800" dirty="0">
                <a:latin typeface="Courier New" pitchFamily="49" charset="0"/>
              </a:rPr>
              <a:t>		 3	</a:t>
            </a:r>
            <a:r>
              <a:rPr lang="en-US" sz="1800" dirty="0" err="1">
                <a:latin typeface="Courier New" pitchFamily="49" charset="0"/>
              </a:rPr>
              <a:t>gethostbyname_r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dirty="0" err="1">
                <a:latin typeface="Courier New" pitchFamily="49" charset="0"/>
              </a:rPr>
              <a:t>inet_ntoa</a:t>
            </a:r>
            <a:r>
              <a:rPr lang="en-US" sz="1800" dirty="0">
                <a:latin typeface="Courier New" pitchFamily="49" charset="0"/>
              </a:rPr>
              <a:t>		 3	(none)</a:t>
            </a:r>
          </a:p>
          <a:p>
            <a:pPr algn="l"/>
            <a:r>
              <a:rPr lang="en-US" sz="1800" dirty="0" err="1">
                <a:latin typeface="Courier New" pitchFamily="49" charset="0"/>
              </a:rPr>
              <a:t>localtime</a:t>
            </a:r>
            <a:r>
              <a:rPr lang="en-US" sz="1800" dirty="0">
                <a:latin typeface="Courier New" pitchFamily="49" charset="0"/>
              </a:rPr>
              <a:t>		 3	</a:t>
            </a:r>
            <a:r>
              <a:rPr lang="en-US" sz="1800" dirty="0" err="1">
                <a:latin typeface="Courier New" pitchFamily="49" charset="0"/>
              </a:rPr>
              <a:t>localtime_r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dirty="0">
                <a:latin typeface="Courier New" pitchFamily="49" charset="0"/>
              </a:rPr>
              <a:t>rand			 2	</a:t>
            </a:r>
            <a:r>
              <a:rPr lang="en-US" sz="1800" dirty="0" err="1">
                <a:latin typeface="Courier New" pitchFamily="49" charset="0"/>
              </a:rPr>
              <a:t>rand_r</a:t>
            </a:r>
            <a:endParaRPr lang="en-US" sz="1800" dirty="0">
              <a:latin typeface="Courier New" pitchFamily="49" charset="0"/>
            </a:endParaRPr>
          </a:p>
          <a:p>
            <a:pPr algn="l"/>
            <a:endParaRPr lang="en-US" sz="18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Using semaphores to schedule shared resources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Readers-writers problem</a:t>
            </a:r>
          </a:p>
          <a:p>
            <a:r>
              <a:rPr lang="en-US" dirty="0"/>
              <a:t>Other concurrency issues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Races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Deadlocks</a:t>
            </a:r>
          </a:p>
          <a:p>
            <a:pPr lvl="1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Thread safety</a:t>
            </a:r>
          </a:p>
          <a:p>
            <a:pPr lvl="1"/>
            <a:r>
              <a:rPr lang="en-US" b="1" dirty="0"/>
              <a:t>Interactions between threads and signal handling</a:t>
            </a:r>
          </a:p>
          <a:p>
            <a:pPr lvl="1"/>
            <a:endParaRPr lang="en-US" b="1" dirty="0"/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3073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Handling Review</a:t>
            </a:r>
          </a:p>
        </p:txBody>
      </p:sp>
      <p:sp>
        <p:nvSpPr>
          <p:cNvPr id="8069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3048000"/>
            <a:ext cx="8624887" cy="3143250"/>
          </a:xfrm>
        </p:spPr>
        <p:txBody>
          <a:bodyPr/>
          <a:lstStyle/>
          <a:p>
            <a:r>
              <a:rPr lang="en-US" sz="2600" dirty="0"/>
              <a:t>Action</a:t>
            </a:r>
          </a:p>
          <a:p>
            <a:pPr lvl="1"/>
            <a:r>
              <a:rPr lang="en-US" dirty="0"/>
              <a:t>Signal can occur at any point in program execution</a:t>
            </a:r>
          </a:p>
          <a:p>
            <a:pPr lvl="2"/>
            <a:r>
              <a:rPr lang="en-US" dirty="0"/>
              <a:t>Unless signal is blocked</a:t>
            </a:r>
          </a:p>
          <a:p>
            <a:pPr lvl="1"/>
            <a:r>
              <a:rPr lang="en-US" dirty="0"/>
              <a:t>Signal handler runs within same thread</a:t>
            </a:r>
          </a:p>
          <a:p>
            <a:pPr lvl="1"/>
            <a:r>
              <a:rPr lang="en-US" dirty="0"/>
              <a:t>Must run to completion and then return to regular program execution</a:t>
            </a:r>
          </a:p>
          <a:p>
            <a:pPr lvl="2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4E5BFE-6A8E-EC4E-A15E-B5E738E6C663}"/>
              </a:ext>
            </a:extLst>
          </p:cNvPr>
          <p:cNvGrpSpPr/>
          <p:nvPr/>
        </p:nvGrpSpPr>
        <p:grpSpPr>
          <a:xfrm>
            <a:off x="2650207" y="1219200"/>
            <a:ext cx="3878852" cy="1663918"/>
            <a:chOff x="5124214" y="3549860"/>
            <a:chExt cx="3878852" cy="1663918"/>
          </a:xfrm>
        </p:grpSpPr>
        <p:sp>
          <p:nvSpPr>
            <p:cNvPr id="5" name="Line 93">
              <a:extLst>
                <a:ext uri="{FF2B5EF4-FFF2-40B4-BE49-F238E27FC236}">
                  <a16:creationId xmlns:a16="http://schemas.microsoft.com/office/drawing/2014/main" id="{F96DBE58-A063-984C-A494-AB871055D9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7452" y="3597703"/>
              <a:ext cx="0" cy="598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6" name="Line 94">
              <a:extLst>
                <a:ext uri="{FF2B5EF4-FFF2-40B4-BE49-F238E27FC236}">
                  <a16:creationId xmlns:a16="http://schemas.microsoft.com/office/drawing/2014/main" id="{5A1BB7E8-6B92-7846-936D-C4DF4B56A6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3802" y="4202541"/>
              <a:ext cx="2400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7" name="Line 95">
              <a:extLst>
                <a:ext uri="{FF2B5EF4-FFF2-40B4-BE49-F238E27FC236}">
                  <a16:creationId xmlns:a16="http://schemas.microsoft.com/office/drawing/2014/main" id="{EA091E02-3165-4540-BC58-ACA1387570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32514" y="4208891"/>
              <a:ext cx="0" cy="2464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8" name="Line 96">
              <a:extLst>
                <a:ext uri="{FF2B5EF4-FFF2-40B4-BE49-F238E27FC236}">
                  <a16:creationId xmlns:a16="http://schemas.microsoft.com/office/drawing/2014/main" id="{376113CD-B1E4-8349-8D61-0C8A6C9A03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630627" y="4329541"/>
              <a:ext cx="2352675" cy="387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9" name="Line 97">
              <a:extLst>
                <a:ext uri="{FF2B5EF4-FFF2-40B4-BE49-F238E27FC236}">
                  <a16:creationId xmlns:a16="http://schemas.microsoft.com/office/drawing/2014/main" id="{8442EA93-6320-5848-A479-040B227DD0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9039" y="4337478"/>
              <a:ext cx="3175" cy="876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0" name="Text Box 101">
              <a:extLst>
                <a:ext uri="{FF2B5EF4-FFF2-40B4-BE49-F238E27FC236}">
                  <a16:creationId xmlns:a16="http://schemas.microsoft.com/office/drawing/2014/main" id="{72684CDF-E02F-7048-BA71-1BE90A2C4D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4214" y="3919966"/>
              <a:ext cx="54725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i="1">
                  <a:latin typeface="Helvetica" charset="0"/>
                </a:rPr>
                <a:t>I</a:t>
              </a:r>
              <a:r>
                <a:rPr lang="en-US" sz="1600" i="1" baseline="-25000">
                  <a:latin typeface="Helvetica" charset="0"/>
                </a:rPr>
                <a:t>curr</a:t>
              </a:r>
              <a:endParaRPr lang="en-US" sz="1600" i="1">
                <a:latin typeface="Helvetica" charset="0"/>
              </a:endParaRPr>
            </a:p>
          </p:txBody>
        </p:sp>
        <p:sp>
          <p:nvSpPr>
            <p:cNvPr id="11" name="Text Box 102">
              <a:extLst>
                <a:ext uri="{FF2B5EF4-FFF2-40B4-BE49-F238E27FC236}">
                  <a16:creationId xmlns:a16="http://schemas.microsoft.com/office/drawing/2014/main" id="{0966EC43-04B9-9140-8CA2-2B7C4A4CAC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4214" y="4116816"/>
              <a:ext cx="56106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i="1">
                  <a:latin typeface="Helvetica" charset="0"/>
                </a:rPr>
                <a:t>I</a:t>
              </a:r>
              <a:r>
                <a:rPr lang="en-US" sz="1600" i="1" baseline="-25000">
                  <a:latin typeface="Helvetica" charset="0"/>
                </a:rPr>
                <a:t>next</a:t>
              </a:r>
              <a:endParaRPr lang="en-US" sz="1600" i="1">
                <a:latin typeface="Helvetica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332D41-F4C7-C244-8D7A-9EC14C3AE0A0}"/>
                </a:ext>
              </a:extLst>
            </p:cNvPr>
            <p:cNvSpPr txBox="1"/>
            <p:nvPr/>
          </p:nvSpPr>
          <p:spPr>
            <a:xfrm>
              <a:off x="5624003" y="354986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800" i="1" dirty="0">
                <a:solidFill>
                  <a:srgbClr val="800000"/>
                </a:solidFill>
                <a:latin typeface="Calibri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C38F55-E721-7846-B7F7-C937D81AD462}"/>
                </a:ext>
              </a:extLst>
            </p:cNvPr>
            <p:cNvSpPr txBox="1"/>
            <p:nvPr/>
          </p:nvSpPr>
          <p:spPr>
            <a:xfrm>
              <a:off x="8055371" y="3962400"/>
              <a:ext cx="947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i="1" dirty="0">
                  <a:solidFill>
                    <a:srgbClr val="800000"/>
                  </a:solidFill>
                  <a:latin typeface="Calibri" pitchFamily="34" charset="0"/>
                </a:rPr>
                <a:t>Handler</a:t>
              </a:r>
            </a:p>
          </p:txBody>
        </p:sp>
        <p:sp>
          <p:nvSpPr>
            <p:cNvPr id="14" name="Line 95">
              <a:extLst>
                <a:ext uri="{FF2B5EF4-FFF2-40B4-BE49-F238E27FC236}">
                  <a16:creationId xmlns:a16="http://schemas.microsoft.com/office/drawing/2014/main" id="{F6E63681-4A27-EE4B-A9B6-2299DBB0CF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32514" y="4455370"/>
              <a:ext cx="0" cy="2615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B8ECFE4-54DC-2D4B-949F-88C7E45602BE}"/>
                </a:ext>
              </a:extLst>
            </p:cNvPr>
            <p:cNvSpPr txBox="1"/>
            <p:nvPr/>
          </p:nvSpPr>
          <p:spPr>
            <a:xfrm>
              <a:off x="6622092" y="3562560"/>
              <a:ext cx="9712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i="1" dirty="0">
                  <a:latin typeface="Calibri" pitchFamily="34" charset="0"/>
                </a:rPr>
                <a:t>Receive</a:t>
              </a:r>
            </a:p>
            <a:p>
              <a:pPr algn="ctr"/>
              <a:r>
                <a:rPr lang="en-US" sz="1800" i="1" dirty="0">
                  <a:latin typeface="Calibri" pitchFamily="34" charset="0"/>
                </a:rPr>
                <a:t>signal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98810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/ Signals Interactions</a:t>
            </a:r>
          </a:p>
        </p:txBody>
      </p:sp>
      <p:sp>
        <p:nvSpPr>
          <p:cNvPr id="8069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3048000"/>
            <a:ext cx="8624887" cy="3143250"/>
          </a:xfrm>
        </p:spPr>
        <p:txBody>
          <a:bodyPr/>
          <a:lstStyle/>
          <a:p>
            <a:r>
              <a:rPr lang="en-US" sz="2600" dirty="0"/>
              <a:t>Many library functions use lock-and-copy for thread safety</a:t>
            </a:r>
          </a:p>
          <a:p>
            <a:pPr lvl="1"/>
            <a:r>
              <a:rPr lang="en-US" dirty="0"/>
              <a:t>Because they have hidden state</a:t>
            </a:r>
          </a:p>
          <a:p>
            <a:pPr lvl="1"/>
            <a:r>
              <a:rPr lang="en-US" dirty="0"/>
              <a:t>malloc</a:t>
            </a:r>
          </a:p>
          <a:p>
            <a:pPr lvl="2"/>
            <a:r>
              <a:rPr lang="en-US" dirty="0"/>
              <a:t>Free lists</a:t>
            </a:r>
          </a:p>
          <a:p>
            <a:pPr lvl="1"/>
            <a:r>
              <a:rPr lang="en-US" dirty="0" err="1"/>
              <a:t>fprintf</a:t>
            </a:r>
            <a:r>
              <a:rPr lang="en-US" dirty="0"/>
              <a:t>, </a:t>
            </a:r>
            <a:r>
              <a:rPr lang="en-US" dirty="0" err="1"/>
              <a:t>printf</a:t>
            </a:r>
            <a:r>
              <a:rPr lang="en-US" dirty="0"/>
              <a:t>, puts</a:t>
            </a:r>
          </a:p>
          <a:p>
            <a:pPr lvl="2"/>
            <a:r>
              <a:rPr lang="en-US" dirty="0"/>
              <a:t>So that outputs from multiple threads don’t interleave</a:t>
            </a:r>
          </a:p>
          <a:p>
            <a:pPr lvl="1"/>
            <a:r>
              <a:rPr lang="en-US" dirty="0" err="1"/>
              <a:t>sprintf</a:t>
            </a:r>
            <a:endParaRPr lang="en-US" dirty="0"/>
          </a:p>
          <a:p>
            <a:pPr lvl="2"/>
            <a:r>
              <a:rPr lang="en-US" dirty="0"/>
              <a:t>Not officially </a:t>
            </a:r>
            <a:r>
              <a:rPr lang="en-US" dirty="0" err="1"/>
              <a:t>asynch</a:t>
            </a:r>
            <a:r>
              <a:rPr lang="en-US" dirty="0"/>
              <a:t>-signal-safe, but seems to be OK</a:t>
            </a:r>
          </a:p>
          <a:p>
            <a:r>
              <a:rPr lang="en-US" dirty="0"/>
              <a:t>OK for handler that doesn’t use these library functions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4E5BFE-6A8E-EC4E-A15E-B5E738E6C663}"/>
              </a:ext>
            </a:extLst>
          </p:cNvPr>
          <p:cNvGrpSpPr/>
          <p:nvPr/>
        </p:nvGrpSpPr>
        <p:grpSpPr>
          <a:xfrm>
            <a:off x="2650207" y="1219200"/>
            <a:ext cx="3878852" cy="1663918"/>
            <a:chOff x="5124214" y="3549860"/>
            <a:chExt cx="3878852" cy="1663918"/>
          </a:xfrm>
        </p:grpSpPr>
        <p:sp>
          <p:nvSpPr>
            <p:cNvPr id="5" name="Line 93">
              <a:extLst>
                <a:ext uri="{FF2B5EF4-FFF2-40B4-BE49-F238E27FC236}">
                  <a16:creationId xmlns:a16="http://schemas.microsoft.com/office/drawing/2014/main" id="{F96DBE58-A063-984C-A494-AB871055D9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7452" y="3597703"/>
              <a:ext cx="0" cy="598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6" name="Line 94">
              <a:extLst>
                <a:ext uri="{FF2B5EF4-FFF2-40B4-BE49-F238E27FC236}">
                  <a16:creationId xmlns:a16="http://schemas.microsoft.com/office/drawing/2014/main" id="{5A1BB7E8-6B92-7846-936D-C4DF4B56A6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3802" y="4202541"/>
              <a:ext cx="2400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7" name="Line 95">
              <a:extLst>
                <a:ext uri="{FF2B5EF4-FFF2-40B4-BE49-F238E27FC236}">
                  <a16:creationId xmlns:a16="http://schemas.microsoft.com/office/drawing/2014/main" id="{EA091E02-3165-4540-BC58-ACA1387570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32514" y="4208891"/>
              <a:ext cx="0" cy="2464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8" name="Line 96">
              <a:extLst>
                <a:ext uri="{FF2B5EF4-FFF2-40B4-BE49-F238E27FC236}">
                  <a16:creationId xmlns:a16="http://schemas.microsoft.com/office/drawing/2014/main" id="{376113CD-B1E4-8349-8D61-0C8A6C9A03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630627" y="4329541"/>
              <a:ext cx="2352675" cy="387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9" name="Line 97">
              <a:extLst>
                <a:ext uri="{FF2B5EF4-FFF2-40B4-BE49-F238E27FC236}">
                  <a16:creationId xmlns:a16="http://schemas.microsoft.com/office/drawing/2014/main" id="{8442EA93-6320-5848-A479-040B227DD0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9039" y="4337478"/>
              <a:ext cx="3175" cy="876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0" name="Text Box 101">
              <a:extLst>
                <a:ext uri="{FF2B5EF4-FFF2-40B4-BE49-F238E27FC236}">
                  <a16:creationId xmlns:a16="http://schemas.microsoft.com/office/drawing/2014/main" id="{72684CDF-E02F-7048-BA71-1BE90A2C4D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4214" y="3919966"/>
              <a:ext cx="54725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i="1">
                  <a:latin typeface="Helvetica" charset="0"/>
                </a:rPr>
                <a:t>I</a:t>
              </a:r>
              <a:r>
                <a:rPr lang="en-US" sz="1600" i="1" baseline="-25000">
                  <a:latin typeface="Helvetica" charset="0"/>
                </a:rPr>
                <a:t>curr</a:t>
              </a:r>
              <a:endParaRPr lang="en-US" sz="1600" i="1">
                <a:latin typeface="Helvetica" charset="0"/>
              </a:endParaRPr>
            </a:p>
          </p:txBody>
        </p:sp>
        <p:sp>
          <p:nvSpPr>
            <p:cNvPr id="11" name="Text Box 102">
              <a:extLst>
                <a:ext uri="{FF2B5EF4-FFF2-40B4-BE49-F238E27FC236}">
                  <a16:creationId xmlns:a16="http://schemas.microsoft.com/office/drawing/2014/main" id="{0966EC43-04B9-9140-8CA2-2B7C4A4CAC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4214" y="4116816"/>
              <a:ext cx="56106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i="1">
                  <a:latin typeface="Helvetica" charset="0"/>
                </a:rPr>
                <a:t>I</a:t>
              </a:r>
              <a:r>
                <a:rPr lang="en-US" sz="1600" i="1" baseline="-25000">
                  <a:latin typeface="Helvetica" charset="0"/>
                </a:rPr>
                <a:t>next</a:t>
              </a:r>
              <a:endParaRPr lang="en-US" sz="1600" i="1">
                <a:latin typeface="Helvetica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332D41-F4C7-C244-8D7A-9EC14C3AE0A0}"/>
                </a:ext>
              </a:extLst>
            </p:cNvPr>
            <p:cNvSpPr txBox="1"/>
            <p:nvPr/>
          </p:nvSpPr>
          <p:spPr>
            <a:xfrm>
              <a:off x="5624003" y="354986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800" i="1" dirty="0">
                <a:solidFill>
                  <a:srgbClr val="800000"/>
                </a:solidFill>
                <a:latin typeface="Calibri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C38F55-E721-7846-B7F7-C937D81AD462}"/>
                </a:ext>
              </a:extLst>
            </p:cNvPr>
            <p:cNvSpPr txBox="1"/>
            <p:nvPr/>
          </p:nvSpPr>
          <p:spPr>
            <a:xfrm>
              <a:off x="8055371" y="3962400"/>
              <a:ext cx="947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i="1" dirty="0">
                  <a:solidFill>
                    <a:srgbClr val="800000"/>
                  </a:solidFill>
                  <a:latin typeface="Calibri" pitchFamily="34" charset="0"/>
                </a:rPr>
                <a:t>Handler</a:t>
              </a:r>
            </a:p>
          </p:txBody>
        </p:sp>
        <p:sp>
          <p:nvSpPr>
            <p:cNvPr id="14" name="Line 95">
              <a:extLst>
                <a:ext uri="{FF2B5EF4-FFF2-40B4-BE49-F238E27FC236}">
                  <a16:creationId xmlns:a16="http://schemas.microsoft.com/office/drawing/2014/main" id="{F6E63681-4A27-EE4B-A9B6-2299DBB0CF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32514" y="4455370"/>
              <a:ext cx="0" cy="2615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B8ECFE4-54DC-2D4B-949F-88C7E45602BE}"/>
                </a:ext>
              </a:extLst>
            </p:cNvPr>
            <p:cNvSpPr txBox="1"/>
            <p:nvPr/>
          </p:nvSpPr>
          <p:spPr>
            <a:xfrm>
              <a:off x="6622092" y="3562560"/>
              <a:ext cx="9712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i="1" dirty="0">
                  <a:latin typeface="Calibri" pitchFamily="34" charset="0"/>
                </a:rPr>
                <a:t>Receive</a:t>
              </a:r>
            </a:p>
            <a:p>
              <a:pPr algn="ctr"/>
              <a:r>
                <a:rPr lang="en-US" sz="1800" i="1" dirty="0">
                  <a:latin typeface="Calibri" pitchFamily="34" charset="0"/>
                </a:rPr>
                <a:t>signal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D84252B-7ED6-094A-BC93-DF0BF5292AF1}"/>
              </a:ext>
            </a:extLst>
          </p:cNvPr>
          <p:cNvSpPr txBox="1"/>
          <p:nvPr/>
        </p:nvSpPr>
        <p:spPr>
          <a:xfrm>
            <a:off x="1506441" y="1307251"/>
            <a:ext cx="140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C00000"/>
                </a:solidFill>
                <a:latin typeface="Calibri" pitchFamily="34" charset="0"/>
              </a:rPr>
              <a:t>fprintf.lock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()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EA282F-86F3-8B4A-A803-2E3428AAC407}"/>
              </a:ext>
            </a:extLst>
          </p:cNvPr>
          <p:cNvSpPr txBox="1"/>
          <p:nvPr/>
        </p:nvSpPr>
        <p:spPr>
          <a:xfrm>
            <a:off x="1495734" y="2196344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C00000"/>
                </a:solidFill>
                <a:latin typeface="Calibri" pitchFamily="34" charset="0"/>
              </a:rPr>
              <a:t>fprintf.unlock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083635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Thread / Signal Interactions</a:t>
            </a:r>
          </a:p>
        </p:txBody>
      </p:sp>
      <p:sp>
        <p:nvSpPr>
          <p:cNvPr id="8069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3048000"/>
            <a:ext cx="8624887" cy="3143250"/>
          </a:xfrm>
        </p:spPr>
        <p:txBody>
          <a:bodyPr/>
          <a:lstStyle/>
          <a:p>
            <a:r>
              <a:rPr lang="en-US" sz="2600" dirty="0"/>
              <a:t>What if:</a:t>
            </a:r>
          </a:p>
          <a:p>
            <a:pPr lvl="1"/>
            <a:r>
              <a:rPr lang="en-US" sz="2200" dirty="0"/>
              <a:t>Signal received while library function holds lock</a:t>
            </a:r>
          </a:p>
          <a:p>
            <a:pPr lvl="1"/>
            <a:r>
              <a:rPr lang="en-US" sz="2200" dirty="0"/>
              <a:t>Handler calls same (or related) library function</a:t>
            </a:r>
          </a:p>
          <a:p>
            <a:r>
              <a:rPr lang="en-US" dirty="0"/>
              <a:t>Deadlock!</a:t>
            </a:r>
          </a:p>
          <a:p>
            <a:pPr lvl="1"/>
            <a:r>
              <a:rPr lang="en-US" dirty="0"/>
              <a:t>Signal handler cannot proceed until it gets lock</a:t>
            </a:r>
          </a:p>
          <a:p>
            <a:pPr lvl="1"/>
            <a:r>
              <a:rPr lang="en-US" dirty="0"/>
              <a:t>Main program cannot proceed until handler completes</a:t>
            </a:r>
          </a:p>
          <a:p>
            <a:r>
              <a:rPr lang="en-US" dirty="0"/>
              <a:t>Key Point</a:t>
            </a:r>
          </a:p>
          <a:p>
            <a:pPr lvl="1"/>
            <a:r>
              <a:rPr lang="en-US" dirty="0"/>
              <a:t>Threads employ symmetric concurrency</a:t>
            </a:r>
          </a:p>
          <a:p>
            <a:pPr lvl="1"/>
            <a:r>
              <a:rPr lang="en-US" dirty="0"/>
              <a:t>Signal handling is asymmetric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4E5BFE-6A8E-EC4E-A15E-B5E738E6C663}"/>
              </a:ext>
            </a:extLst>
          </p:cNvPr>
          <p:cNvGrpSpPr/>
          <p:nvPr/>
        </p:nvGrpSpPr>
        <p:grpSpPr>
          <a:xfrm>
            <a:off x="2650207" y="1219200"/>
            <a:ext cx="3878852" cy="1663918"/>
            <a:chOff x="5124214" y="3549860"/>
            <a:chExt cx="3878852" cy="1663918"/>
          </a:xfrm>
        </p:grpSpPr>
        <p:sp>
          <p:nvSpPr>
            <p:cNvPr id="5" name="Line 93">
              <a:extLst>
                <a:ext uri="{FF2B5EF4-FFF2-40B4-BE49-F238E27FC236}">
                  <a16:creationId xmlns:a16="http://schemas.microsoft.com/office/drawing/2014/main" id="{F96DBE58-A063-984C-A494-AB871055D9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7452" y="3597703"/>
              <a:ext cx="0" cy="598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6" name="Line 94">
              <a:extLst>
                <a:ext uri="{FF2B5EF4-FFF2-40B4-BE49-F238E27FC236}">
                  <a16:creationId xmlns:a16="http://schemas.microsoft.com/office/drawing/2014/main" id="{5A1BB7E8-6B92-7846-936D-C4DF4B56A6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3802" y="4202541"/>
              <a:ext cx="2400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7" name="Line 95">
              <a:extLst>
                <a:ext uri="{FF2B5EF4-FFF2-40B4-BE49-F238E27FC236}">
                  <a16:creationId xmlns:a16="http://schemas.microsoft.com/office/drawing/2014/main" id="{EA091E02-3165-4540-BC58-ACA1387570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32514" y="4208891"/>
              <a:ext cx="0" cy="2464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8" name="Line 96">
              <a:extLst>
                <a:ext uri="{FF2B5EF4-FFF2-40B4-BE49-F238E27FC236}">
                  <a16:creationId xmlns:a16="http://schemas.microsoft.com/office/drawing/2014/main" id="{376113CD-B1E4-8349-8D61-0C8A6C9A03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630627" y="4329541"/>
              <a:ext cx="2352675" cy="387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9" name="Line 97">
              <a:extLst>
                <a:ext uri="{FF2B5EF4-FFF2-40B4-BE49-F238E27FC236}">
                  <a16:creationId xmlns:a16="http://schemas.microsoft.com/office/drawing/2014/main" id="{8442EA93-6320-5848-A479-040B227DD0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9039" y="4337478"/>
              <a:ext cx="3175" cy="876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0" name="Text Box 101">
              <a:extLst>
                <a:ext uri="{FF2B5EF4-FFF2-40B4-BE49-F238E27FC236}">
                  <a16:creationId xmlns:a16="http://schemas.microsoft.com/office/drawing/2014/main" id="{72684CDF-E02F-7048-BA71-1BE90A2C4D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4214" y="3919966"/>
              <a:ext cx="54725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i="1">
                  <a:latin typeface="Helvetica" charset="0"/>
                </a:rPr>
                <a:t>I</a:t>
              </a:r>
              <a:r>
                <a:rPr lang="en-US" sz="1600" i="1" baseline="-25000">
                  <a:latin typeface="Helvetica" charset="0"/>
                </a:rPr>
                <a:t>curr</a:t>
              </a:r>
              <a:endParaRPr lang="en-US" sz="1600" i="1">
                <a:latin typeface="Helvetica" charset="0"/>
              </a:endParaRPr>
            </a:p>
          </p:txBody>
        </p:sp>
        <p:sp>
          <p:nvSpPr>
            <p:cNvPr id="11" name="Text Box 102">
              <a:extLst>
                <a:ext uri="{FF2B5EF4-FFF2-40B4-BE49-F238E27FC236}">
                  <a16:creationId xmlns:a16="http://schemas.microsoft.com/office/drawing/2014/main" id="{0966EC43-04B9-9140-8CA2-2B7C4A4CAC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4214" y="4116816"/>
              <a:ext cx="56106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i="1">
                  <a:latin typeface="Helvetica" charset="0"/>
                </a:rPr>
                <a:t>I</a:t>
              </a:r>
              <a:r>
                <a:rPr lang="en-US" sz="1600" i="1" baseline="-25000">
                  <a:latin typeface="Helvetica" charset="0"/>
                </a:rPr>
                <a:t>next</a:t>
              </a:r>
              <a:endParaRPr lang="en-US" sz="1600" i="1">
                <a:latin typeface="Helvetica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332D41-F4C7-C244-8D7A-9EC14C3AE0A0}"/>
                </a:ext>
              </a:extLst>
            </p:cNvPr>
            <p:cNvSpPr txBox="1"/>
            <p:nvPr/>
          </p:nvSpPr>
          <p:spPr>
            <a:xfrm>
              <a:off x="5624003" y="354986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800" i="1" dirty="0">
                <a:solidFill>
                  <a:srgbClr val="800000"/>
                </a:solidFill>
                <a:latin typeface="Calibri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C38F55-E721-7846-B7F7-C937D81AD462}"/>
                </a:ext>
              </a:extLst>
            </p:cNvPr>
            <p:cNvSpPr txBox="1"/>
            <p:nvPr/>
          </p:nvSpPr>
          <p:spPr>
            <a:xfrm>
              <a:off x="8055371" y="3962400"/>
              <a:ext cx="947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i="1" dirty="0">
                  <a:solidFill>
                    <a:srgbClr val="800000"/>
                  </a:solidFill>
                  <a:latin typeface="Calibri" pitchFamily="34" charset="0"/>
                </a:rPr>
                <a:t>Handler</a:t>
              </a:r>
            </a:p>
          </p:txBody>
        </p:sp>
        <p:sp>
          <p:nvSpPr>
            <p:cNvPr id="14" name="Line 95">
              <a:extLst>
                <a:ext uri="{FF2B5EF4-FFF2-40B4-BE49-F238E27FC236}">
                  <a16:creationId xmlns:a16="http://schemas.microsoft.com/office/drawing/2014/main" id="{F6E63681-4A27-EE4B-A9B6-2299DBB0CF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32514" y="4455370"/>
              <a:ext cx="0" cy="2615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B8ECFE4-54DC-2D4B-949F-88C7E45602BE}"/>
                </a:ext>
              </a:extLst>
            </p:cNvPr>
            <p:cNvSpPr txBox="1"/>
            <p:nvPr/>
          </p:nvSpPr>
          <p:spPr>
            <a:xfrm>
              <a:off x="6622092" y="3562560"/>
              <a:ext cx="9712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i="1" dirty="0">
                  <a:latin typeface="Calibri" pitchFamily="34" charset="0"/>
                </a:rPr>
                <a:t>Receive</a:t>
              </a:r>
            </a:p>
            <a:p>
              <a:pPr algn="ctr"/>
              <a:r>
                <a:rPr lang="en-US" sz="1800" i="1" dirty="0">
                  <a:latin typeface="Calibri" pitchFamily="34" charset="0"/>
                </a:rPr>
                <a:t>signal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D84252B-7ED6-094A-BC93-DF0BF5292AF1}"/>
              </a:ext>
            </a:extLst>
          </p:cNvPr>
          <p:cNvSpPr txBox="1"/>
          <p:nvPr/>
        </p:nvSpPr>
        <p:spPr>
          <a:xfrm>
            <a:off x="1506441" y="1307251"/>
            <a:ext cx="140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C00000"/>
                </a:solidFill>
                <a:latin typeface="Calibri" pitchFamily="34" charset="0"/>
              </a:rPr>
              <a:t>fprintf.lock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()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EA282F-86F3-8B4A-A803-2E3428AAC407}"/>
              </a:ext>
            </a:extLst>
          </p:cNvPr>
          <p:cNvSpPr txBox="1"/>
          <p:nvPr/>
        </p:nvSpPr>
        <p:spPr>
          <a:xfrm>
            <a:off x="1495734" y="2196344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E49494"/>
                </a:solidFill>
                <a:latin typeface="Calibri" pitchFamily="34" charset="0"/>
              </a:rPr>
              <a:t>fprintf.unlock</a:t>
            </a:r>
            <a:r>
              <a:rPr lang="en-US" sz="1800" dirty="0">
                <a:solidFill>
                  <a:srgbClr val="E49494"/>
                </a:solidFill>
                <a:latin typeface="Calibri" pitchFamily="34" charset="0"/>
              </a:rPr>
              <a:t>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ED46DC-49D0-804A-A785-2CBF9DE450A1}"/>
              </a:ext>
            </a:extLst>
          </p:cNvPr>
          <p:cNvSpPr txBox="1"/>
          <p:nvPr/>
        </p:nvSpPr>
        <p:spPr>
          <a:xfrm>
            <a:off x="5607720" y="1905000"/>
            <a:ext cx="140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C00000"/>
                </a:solidFill>
                <a:latin typeface="Calibri" pitchFamily="34" charset="0"/>
              </a:rPr>
              <a:t>fprintf.lock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()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BD10CF-E88D-274B-991B-9E9AE30228C0}"/>
              </a:ext>
            </a:extLst>
          </p:cNvPr>
          <p:cNvSpPr txBox="1"/>
          <p:nvPr/>
        </p:nvSpPr>
        <p:spPr>
          <a:xfrm>
            <a:off x="5587745" y="2190693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E49494"/>
                </a:solidFill>
                <a:latin typeface="Calibri" pitchFamily="34" charset="0"/>
              </a:rPr>
              <a:t>fprintf.unlock</a:t>
            </a:r>
            <a:r>
              <a:rPr lang="en-US" sz="1800" dirty="0">
                <a:solidFill>
                  <a:srgbClr val="E49494"/>
                </a:solidFill>
                <a:latin typeface="Calibri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574887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Threads Summary</a:t>
            </a:r>
          </a:p>
        </p:txBody>
      </p:sp>
      <p:sp>
        <p:nvSpPr>
          <p:cNvPr id="8611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73022" y="1276350"/>
            <a:ext cx="8237578" cy="4972050"/>
          </a:xfrm>
        </p:spPr>
        <p:txBody>
          <a:bodyPr/>
          <a:lstStyle/>
          <a:p>
            <a:r>
              <a:rPr lang="en-US" dirty="0"/>
              <a:t>Threads provide another mechanism for writing concurrent programs</a:t>
            </a:r>
          </a:p>
          <a:p>
            <a:r>
              <a:rPr lang="en-US" dirty="0"/>
              <a:t>Threads are growing in popularity</a:t>
            </a:r>
          </a:p>
          <a:p>
            <a:pPr lvl="1"/>
            <a:r>
              <a:rPr lang="en-US" dirty="0"/>
              <a:t>Somewhat cheaper than processes</a:t>
            </a:r>
          </a:p>
          <a:p>
            <a:pPr lvl="1"/>
            <a:r>
              <a:rPr lang="en-US" dirty="0"/>
              <a:t>Easy to share data between threads</a:t>
            </a:r>
          </a:p>
          <a:p>
            <a:r>
              <a:rPr lang="en-US" dirty="0"/>
              <a:t>However, the ease of sharing has a cost:</a:t>
            </a:r>
          </a:p>
          <a:p>
            <a:pPr lvl="1"/>
            <a:r>
              <a:rPr lang="en-US" dirty="0"/>
              <a:t>Easy to introduce subtle synchronization errors</a:t>
            </a:r>
          </a:p>
          <a:p>
            <a:pPr lvl="1"/>
            <a:r>
              <a:rPr lang="en-US" dirty="0"/>
              <a:t>Tread carefully with threads!</a:t>
            </a:r>
          </a:p>
          <a:p>
            <a:pPr lvl="1"/>
            <a:endParaRPr lang="en-US" dirty="0"/>
          </a:p>
          <a:p>
            <a:r>
              <a:rPr lang="en-US" dirty="0"/>
              <a:t>For more info:</a:t>
            </a:r>
          </a:p>
          <a:p>
            <a:pPr lvl="1"/>
            <a:r>
              <a:rPr lang="en-US" dirty="0"/>
              <a:t>D. </a:t>
            </a:r>
            <a:r>
              <a:rPr lang="en-US" dirty="0" err="1"/>
              <a:t>Butenhof</a:t>
            </a:r>
            <a:r>
              <a:rPr lang="en-US" dirty="0"/>
              <a:t>, “Programming with </a:t>
            </a:r>
            <a:r>
              <a:rPr lang="en-US" dirty="0" err="1"/>
              <a:t>Posix</a:t>
            </a:r>
            <a:r>
              <a:rPr lang="en-US" dirty="0"/>
              <a:t> Threads”, Addison-Wesley, 1997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5ECDD-CBAE-44D5-8AA0-0A4E0DCB0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about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83634-8658-4207-84EC-B597F157E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 examples will use semaphores for both counting and mutual exclusion</a:t>
            </a:r>
          </a:p>
          <a:p>
            <a:pPr lvl="1"/>
            <a:r>
              <a:rPr lang="en-US" dirty="0"/>
              <a:t>Code is much shorter than using </a:t>
            </a:r>
            <a:r>
              <a:rPr lang="en-US" dirty="0" err="1"/>
              <a:t>pthread_mutex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77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153400" cy="573088"/>
          </a:xfrm>
        </p:spPr>
        <p:txBody>
          <a:bodyPr/>
          <a:lstStyle/>
          <a:p>
            <a:r>
              <a:rPr lang="en-US" dirty="0"/>
              <a:t>Review: Producer-Consumer Problem</a:t>
            </a:r>
          </a:p>
        </p:txBody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4000" y="2709863"/>
            <a:ext cx="8729663" cy="4148137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Common synchronization pattern: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Producer waits for empty </a:t>
            </a:r>
            <a:r>
              <a:rPr lang="en-US" b="1" i="1" dirty="0"/>
              <a:t>slot</a:t>
            </a:r>
            <a:r>
              <a:rPr lang="en-US" dirty="0"/>
              <a:t>, inserts item in buffer, and notifies consumer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Consumer waits for </a:t>
            </a:r>
            <a:r>
              <a:rPr lang="en-US" b="1" i="1" dirty="0"/>
              <a:t>item</a:t>
            </a:r>
            <a:r>
              <a:rPr lang="en-US" dirty="0"/>
              <a:t>, removes it from buffer, and notifies producer</a:t>
            </a:r>
          </a:p>
          <a:p>
            <a:pPr>
              <a:lnSpc>
                <a:spcPct val="85000"/>
              </a:lnSpc>
            </a:pPr>
            <a:r>
              <a:rPr lang="en-US" dirty="0"/>
              <a:t>Examples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Multimedia processing: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Producer creates video frames, consumer renders them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 Event-driven graphical user interfaces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Producer detects mouse clicks, mouse movements, and keyboard hits and inserts corresponding events in buffer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 Consumer retrieves events from buffer and paints the display</a:t>
            </a:r>
          </a:p>
        </p:txBody>
      </p:sp>
      <p:sp>
        <p:nvSpPr>
          <p:cNvPr id="845829" name="Oval 5"/>
          <p:cNvSpPr>
            <a:spLocks noChangeArrowheads="1"/>
          </p:cNvSpPr>
          <p:nvPr/>
        </p:nvSpPr>
        <p:spPr bwMode="auto">
          <a:xfrm>
            <a:off x="1552575" y="1327150"/>
            <a:ext cx="1219200" cy="11080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>
                <a:latin typeface="+mn-lt"/>
              </a:rPr>
              <a:t>producer</a:t>
            </a:r>
          </a:p>
          <a:p>
            <a:pPr algn="ctr"/>
            <a:r>
              <a:rPr lang="en-US" sz="1800">
                <a:latin typeface="+mn-lt"/>
              </a:rPr>
              <a:t>thread</a:t>
            </a:r>
          </a:p>
        </p:txBody>
      </p:sp>
      <p:sp>
        <p:nvSpPr>
          <p:cNvPr id="845830" name="Text Box 6"/>
          <p:cNvSpPr txBox="1">
            <a:spLocks noChangeArrowheads="1"/>
          </p:cNvSpPr>
          <p:nvPr/>
        </p:nvSpPr>
        <p:spPr bwMode="auto">
          <a:xfrm>
            <a:off x="3686175" y="1600200"/>
            <a:ext cx="1219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>
                <a:latin typeface="+mn-lt"/>
              </a:rPr>
              <a:t>shared</a:t>
            </a:r>
          </a:p>
          <a:p>
            <a:pPr algn="ctr"/>
            <a:r>
              <a:rPr lang="en-US" sz="1800">
                <a:latin typeface="+mn-lt"/>
              </a:rPr>
              <a:t>buffer</a:t>
            </a:r>
          </a:p>
        </p:txBody>
      </p:sp>
      <p:sp>
        <p:nvSpPr>
          <p:cNvPr id="845831" name="Line 7"/>
          <p:cNvSpPr>
            <a:spLocks noChangeShapeType="1"/>
          </p:cNvSpPr>
          <p:nvPr/>
        </p:nvSpPr>
        <p:spPr bwMode="auto">
          <a:xfrm flipV="1">
            <a:off x="2771775" y="1828800"/>
            <a:ext cx="914400" cy="12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845832" name="Line 8"/>
          <p:cNvSpPr>
            <a:spLocks noChangeShapeType="1"/>
          </p:cNvSpPr>
          <p:nvPr/>
        </p:nvSpPr>
        <p:spPr bwMode="auto">
          <a:xfrm flipV="1">
            <a:off x="4905375" y="1828800"/>
            <a:ext cx="914400" cy="12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845833" name="Oval 9"/>
          <p:cNvSpPr>
            <a:spLocks noChangeArrowheads="1"/>
          </p:cNvSpPr>
          <p:nvPr/>
        </p:nvSpPr>
        <p:spPr bwMode="auto">
          <a:xfrm>
            <a:off x="5819775" y="1330325"/>
            <a:ext cx="1219200" cy="11080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>
                <a:latin typeface="+mn-lt"/>
              </a:rPr>
              <a:t>consumer</a:t>
            </a:r>
          </a:p>
          <a:p>
            <a:pPr algn="ctr"/>
            <a:r>
              <a:rPr lang="en-US" sz="1800">
                <a:latin typeface="+mn-lt"/>
              </a:rPr>
              <a:t>thread</a:t>
            </a:r>
          </a:p>
        </p:txBody>
      </p:sp>
    </p:spTree>
    <p:extLst>
      <p:ext uri="{BB962C8B-B14F-4D97-AF65-F5344CB8AC3E}">
        <p14:creationId xmlns:p14="http://schemas.microsoft.com/office/powerpoint/2010/main" val="2891966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936082" cy="762000"/>
          </a:xfrm>
        </p:spPr>
        <p:txBody>
          <a:bodyPr/>
          <a:lstStyle/>
          <a:p>
            <a:r>
              <a:rPr lang="en-US" dirty="0"/>
              <a:t>Review: Using Semaphores to Coordinate Access to Shared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676399"/>
            <a:ext cx="7896225" cy="4657725"/>
          </a:xfrm>
        </p:spPr>
        <p:txBody>
          <a:bodyPr/>
          <a:lstStyle/>
          <a:p>
            <a:r>
              <a:rPr lang="en-US" dirty="0"/>
              <a:t>Basic idea: Thread uses a semaphore operation to notify another thread that some condition has become true</a:t>
            </a:r>
          </a:p>
          <a:p>
            <a:pPr lvl="1"/>
            <a:r>
              <a:rPr lang="en-US" dirty="0"/>
              <a:t>Use counting semaphores to keep track of resource state.</a:t>
            </a:r>
          </a:p>
          <a:p>
            <a:pPr lvl="1"/>
            <a:r>
              <a:rPr lang="en-US" dirty="0"/>
              <a:t>Use binary semaphores to notify other threads. 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The Producer-Consumer Problem</a:t>
            </a:r>
          </a:p>
          <a:p>
            <a:pPr lvl="1"/>
            <a:r>
              <a:rPr lang="en-US" dirty="0"/>
              <a:t>Mediating interactions between processes that generate information and that then make use of that information</a:t>
            </a:r>
          </a:p>
          <a:p>
            <a:pPr lvl="1"/>
            <a:r>
              <a:rPr lang="en-US" dirty="0"/>
              <a:t>Single entry buffer implemented with two binary semaphores</a:t>
            </a:r>
          </a:p>
          <a:p>
            <a:pPr lvl="2"/>
            <a:r>
              <a:rPr lang="en-US" dirty="0"/>
              <a:t>One to control access by producer(s)</a:t>
            </a:r>
          </a:p>
          <a:p>
            <a:pPr lvl="2"/>
            <a:r>
              <a:rPr lang="en-US" dirty="0"/>
              <a:t>One to control access by consumer(s)</a:t>
            </a:r>
          </a:p>
          <a:p>
            <a:pPr lvl="1"/>
            <a:r>
              <a:rPr lang="en-US" dirty="0"/>
              <a:t>N-entry implemented with semaphores + circular buffer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969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670925" cy="4972050"/>
          </a:xfrm>
        </p:spPr>
        <p:txBody>
          <a:bodyPr/>
          <a:lstStyle/>
          <a:p>
            <a:r>
              <a:rPr lang="en-US" dirty="0"/>
              <a:t>Using semaphores to schedule shared resources     </a:t>
            </a:r>
            <a:r>
              <a:rPr lang="en-US" dirty="0">
                <a:solidFill>
                  <a:schemeClr val="bg2"/>
                </a:solidFill>
              </a:rPr>
              <a:t>CSAPP 12.5.4</a:t>
            </a:r>
          </a:p>
          <a:p>
            <a:pPr lvl="1"/>
            <a:r>
              <a:rPr lang="en-US" b="1" dirty="0"/>
              <a:t>Readers-writers problem</a:t>
            </a:r>
          </a:p>
          <a:p>
            <a:r>
              <a:rPr lang="en-US" dirty="0">
                <a:solidFill>
                  <a:srgbClr val="7F7F7F"/>
                </a:solidFill>
              </a:rPr>
              <a:t>Other concurrency issues				     CSAPP 12.7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Thread safety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Races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Deadlocks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Interactions between threads and signal handling</a:t>
            </a:r>
          </a:p>
          <a:p>
            <a:pPr lvl="1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5681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25400">
          <a:solidFill>
            <a:schemeClr val="tx1"/>
          </a:solidFill>
          <a:round/>
          <a:headEnd/>
          <a:tailEnd/>
        </a:ln>
        <a:effectLst/>
      </a:spPr>
      <a:bodyPr wrap="none" anchor="ctr">
        <a:spAutoFit/>
      </a:bodyPr>
      <a:lstStyle>
        <a:defPPr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30177</TotalTime>
  <Words>5099</Words>
  <Application>Microsoft Office PowerPoint</Application>
  <PresentationFormat>On-screen Show (4:3)</PresentationFormat>
  <Paragraphs>1069</Paragraphs>
  <Slides>59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70" baseType="lpstr">
      <vt:lpstr>Arial</vt:lpstr>
      <vt:lpstr>Arial Narrow</vt:lpstr>
      <vt:lpstr>Calibri</vt:lpstr>
      <vt:lpstr>Courier New</vt:lpstr>
      <vt:lpstr>Gill Sans MT</vt:lpstr>
      <vt:lpstr>Gill Sans MT Condensed</vt:lpstr>
      <vt:lpstr>Helvetica</vt:lpstr>
      <vt:lpstr>Times New Roman</vt:lpstr>
      <vt:lpstr>Wingdings</vt:lpstr>
      <vt:lpstr>Wingdings 2</vt:lpstr>
      <vt:lpstr>template2007</vt:lpstr>
      <vt:lpstr>PowerPoint Presentation</vt:lpstr>
      <vt:lpstr>Synchronization: Advanced  15-213/18-213/14-513/15-513/18-613:  Introduction to Computer Systems 26th Lecture, December 3, 2020</vt:lpstr>
      <vt:lpstr>Reminder: Semaphores</vt:lpstr>
      <vt:lpstr>Review: Using semaphores to protect shared resources via mutual exclusion</vt:lpstr>
      <vt:lpstr>Review: Using Lock for Mutual Exclusion</vt:lpstr>
      <vt:lpstr>Note about Examples</vt:lpstr>
      <vt:lpstr>Review: Producer-Consumer Problem</vt:lpstr>
      <vt:lpstr>Review: Using Semaphores to Coordinate Access to Shared Resources</vt:lpstr>
      <vt:lpstr>Today</vt:lpstr>
      <vt:lpstr>Readers-Writers Problem</vt:lpstr>
      <vt:lpstr>Readers/Writers Examples</vt:lpstr>
      <vt:lpstr>Variants of Readers-Writers </vt:lpstr>
      <vt:lpstr>Solution to First Readers-Writers Problem</vt:lpstr>
      <vt:lpstr>Readers/Writers Examples</vt:lpstr>
      <vt:lpstr>Solution to First Readers-Writers Problem</vt:lpstr>
      <vt:lpstr>Solution to First Readers-Writers Problem</vt:lpstr>
      <vt:lpstr>Solution to First Readers-Writers Problem</vt:lpstr>
      <vt:lpstr>Solution to First Readers-Writers Problem</vt:lpstr>
      <vt:lpstr>Solution to First Readers-Writers Problem</vt:lpstr>
      <vt:lpstr>Solution to First Readers-Writers Problem</vt:lpstr>
      <vt:lpstr>Solution to First Readers-Writers Problem</vt:lpstr>
      <vt:lpstr>Solution to First Readers-Writers Problem</vt:lpstr>
      <vt:lpstr>Other Versions of Readers-Writers</vt:lpstr>
      <vt:lpstr>Solution to Second Readers-Writers Problem</vt:lpstr>
      <vt:lpstr>Solution to Second Readers-Writers Problem</vt:lpstr>
      <vt:lpstr>Managing Readers/Writers with FIFO</vt:lpstr>
      <vt:lpstr>Readers Writers FIFO Implementation</vt:lpstr>
      <vt:lpstr>Readers Writers FIFO Use</vt:lpstr>
      <vt:lpstr>Library Reader/Writer Lock</vt:lpstr>
      <vt:lpstr>Today</vt:lpstr>
      <vt:lpstr>One Worry: Races</vt:lpstr>
      <vt:lpstr>Data Race</vt:lpstr>
      <vt:lpstr>Race Elimination</vt:lpstr>
      <vt:lpstr>Today</vt:lpstr>
      <vt:lpstr>A Worry: Deadlock</vt:lpstr>
      <vt:lpstr>A Worry: Deadlock</vt:lpstr>
      <vt:lpstr>Deadlocking With Semaphores</vt:lpstr>
      <vt:lpstr>Deadlock Visualized in Progress Graph</vt:lpstr>
      <vt:lpstr>Deadlock</vt:lpstr>
      <vt:lpstr>Avoiding Deadlock</vt:lpstr>
      <vt:lpstr>Avoided Deadlock in Progress Graph</vt:lpstr>
      <vt:lpstr>Demonstration</vt:lpstr>
      <vt:lpstr>Livelock Visualized in Progress Graph</vt:lpstr>
      <vt:lpstr>Deadlock, Livelock, Starvation</vt:lpstr>
      <vt:lpstr>Quiz Time!</vt:lpstr>
      <vt:lpstr>Today</vt:lpstr>
      <vt:lpstr>Crucial concept: Thread Safety</vt:lpstr>
      <vt:lpstr>Thread-Unsafe Functions (Class 1)</vt:lpstr>
      <vt:lpstr>Thread-Unsafe Functions (Class 2)</vt:lpstr>
      <vt:lpstr>Thread-Safe Random Number Generator</vt:lpstr>
      <vt:lpstr>Thread-Unsafe Functions (Class 3)</vt:lpstr>
      <vt:lpstr>Thread-Unsafe Functions (Class 4)</vt:lpstr>
      <vt:lpstr>Reentrant Functions </vt:lpstr>
      <vt:lpstr>Thread-Safe Library Functions</vt:lpstr>
      <vt:lpstr>Today</vt:lpstr>
      <vt:lpstr>Signal Handling Review</vt:lpstr>
      <vt:lpstr>Threads / Signals Interactions</vt:lpstr>
      <vt:lpstr>Bad Thread / Signal Interactions</vt:lpstr>
      <vt:lpstr>Threads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Phil Gibbons</cp:lastModifiedBy>
  <cp:revision>928</cp:revision>
  <cp:lastPrinted>2019-11-15T19:17:28Z</cp:lastPrinted>
  <dcterms:created xsi:type="dcterms:W3CDTF">2012-11-26T22:46:36Z</dcterms:created>
  <dcterms:modified xsi:type="dcterms:W3CDTF">2020-12-03T15:21:44Z</dcterms:modified>
</cp:coreProperties>
</file>