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350" r:id="rId4"/>
    <p:sldId id="258" r:id="rId5"/>
    <p:sldId id="349" r:id="rId6"/>
    <p:sldId id="355" r:id="rId7"/>
    <p:sldId id="356" r:id="rId8"/>
    <p:sldId id="357" r:id="rId9"/>
    <p:sldId id="358" r:id="rId10"/>
    <p:sldId id="359" r:id="rId11"/>
    <p:sldId id="360" r:id="rId12"/>
    <p:sldId id="354" r:id="rId13"/>
    <p:sldId id="351" r:id="rId14"/>
    <p:sldId id="264" r:id="rId15"/>
    <p:sldId id="271" r:id="rId16"/>
    <p:sldId id="305" r:id="rId17"/>
    <p:sldId id="272" r:id="rId18"/>
    <p:sldId id="273" r:id="rId19"/>
    <p:sldId id="306" r:id="rId20"/>
    <p:sldId id="307" r:id="rId21"/>
    <p:sldId id="276" r:id="rId22"/>
    <p:sldId id="303" r:id="rId23"/>
    <p:sldId id="304" r:id="rId24"/>
    <p:sldId id="352" r:id="rId25"/>
    <p:sldId id="353" r:id="rId26"/>
    <p:sldId id="361" r:id="rId27"/>
    <p:sldId id="362" r:id="rId28"/>
    <p:sldId id="363" r:id="rId29"/>
    <p:sldId id="268" r:id="rId30"/>
    <p:sldId id="269" r:id="rId31"/>
    <p:sldId id="321" r:id="rId32"/>
    <p:sldId id="364" r:id="rId33"/>
    <p:sldId id="366" r:id="rId34"/>
    <p:sldId id="332" r:id="rId35"/>
    <p:sldId id="367" r:id="rId36"/>
    <p:sldId id="407" r:id="rId37"/>
    <p:sldId id="397" r:id="rId38"/>
    <p:sldId id="408" r:id="rId39"/>
    <p:sldId id="267" r:id="rId40"/>
    <p:sldId id="259" r:id="rId41"/>
    <p:sldId id="409" r:id="rId42"/>
    <p:sldId id="410" r:id="rId43"/>
    <p:sldId id="270" r:id="rId44"/>
    <p:sldId id="411" r:id="rId45"/>
    <p:sldId id="412" r:id="rId46"/>
    <p:sldId id="348" r:id="rId47"/>
    <p:sldId id="301" r:id="rId48"/>
    <p:sldId id="41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361"/>
    <a:srgbClr val="AECBC9"/>
    <a:srgbClr val="C3ACCE"/>
    <a:srgbClr val="BC5090"/>
    <a:srgbClr val="FFA600"/>
    <a:srgbClr val="003F5C"/>
    <a:srgbClr val="58508D"/>
    <a:srgbClr val="849FAD"/>
    <a:srgbClr val="27647B"/>
    <a:srgbClr val="DFD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50" autoAdjust="0"/>
  </p:normalViewPr>
  <p:slideViewPr>
    <p:cSldViewPr snapToGrid="0">
      <p:cViewPr>
        <p:scale>
          <a:sx n="100" d="100"/>
          <a:sy n="100" d="100"/>
        </p:scale>
        <p:origin x="18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784E11-F25B-4BF8-943F-E08553CA6D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F4663-02EF-4292-9C2C-CAAB871065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7A80E-8986-4118-848E-5A784151771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D7886-4C43-428D-82D0-E3153059DA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A59EE-C1F6-4018-A334-542DB65A89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E7477-0B20-4576-A3B0-E97C2DF4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642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2F2D0-1D90-40F7-BA67-AB0144E4862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D9249-C8D3-41C0-97DB-E730B2C42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166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phy.com/explore/smart-city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behance.net/gallery/73416639/Walking-Animals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fycat.com/seriouspossibleafricanhornbill-capture-camera-photo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kdo.com/shop/sbc-iot/rf-development-tools/99130807-rf_modules/rfm95w-lora-transceiver-module-868mhz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kdo.com/shop/sbc-iot/rf-development-tools/99130807-rf_modules/rfm95w-lora-transceiver-module-868mhz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com/product-detail/en/ixys/KXOB22-01X8/KXOB22-01X8-ND/2754274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digikey.com/product-detail/en/avx-corporation/BZ055A333ZSB/478-3646-ND/1045920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com/product-detail/en/ixys/KXOB22-01X8/KXOB22-01X8-ND/2754274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digikey.com/product-detail/en/avx-corporation/BZ055A333ZSB/478-3646-ND/1045920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com/product-detail/en/ixys/KXOB22-01X8/KXOB22-01X8-ND/2754274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digikey.com/product-detail/en/avx-corporation/BZ055A333ZSB/478-3646-ND/1045920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fycat.com/seriouspossibleafricanhornbill-capture-camera-photo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fycat.com/seriouspossibleafricanhornbill-capture-camera-photo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https://giphy.com/explore/smart-city</a:t>
            </a:r>
            <a:endParaRPr lang="en-US" dirty="0"/>
          </a:p>
          <a:p>
            <a:r>
              <a:rPr lang="en-US" dirty="0">
                <a:hlinkClick r:id="rId4"/>
              </a:rPr>
              <a:t>https://www.behance.net/gallery/73416639/Walking-Animals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D9249-C8D3-41C0-97DB-E730B2C424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15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https://gfycat.com/seriouspossibleafricanhornbill-capture-camera-photo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D9249-C8D3-41C0-97DB-E730B2C424A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1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1790A-F07D-4793-83F7-DA46D7FFD97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6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1790A-F07D-4793-83F7-DA46D7FFD97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9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1790A-F07D-4793-83F7-DA46D7FFD97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16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https://www.okdo.com/shop/sbc-iot/rf-development-tools/99130807-rf_modules/rfm95w-lora-transceiver-module-868mhz/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D9249-C8D3-41C0-97DB-E730B2C424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77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https://www.okdo.com/shop/sbc-iot/rf-development-tools/99130807-rf_modules/rfm95w-lora-transceiver-module-868mhz/</a:t>
            </a:r>
            <a:r>
              <a:rPr lang="en-US" dirty="0"/>
              <a:t>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D9249-C8D3-41C0-97DB-E730B2C424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66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D9249-C8D3-41C0-97DB-E730B2C424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6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https://www.digikey.com/product-detail/en/ixys/KXOB22-01X8/KXOB22-01X8-ND/2754274</a:t>
            </a:r>
            <a:endParaRPr lang="en-US" dirty="0"/>
          </a:p>
          <a:p>
            <a:r>
              <a:rPr lang="en-US" dirty="0">
                <a:hlinkClick r:id="rId4"/>
              </a:rPr>
              <a:t>https://www.digikey.com/product-detail/en/avx-corporation/BZ055A333ZSB/478-3646-ND/1045920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D9249-C8D3-41C0-97DB-E730B2C424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3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https://www.digikey.com/product-detail/en/ixys/KXOB22-01X8/KXOB22-01X8-ND/2754274</a:t>
            </a:r>
            <a:endParaRPr lang="en-US" dirty="0"/>
          </a:p>
          <a:p>
            <a:r>
              <a:rPr lang="en-US" dirty="0">
                <a:hlinkClick r:id="rId4"/>
              </a:rPr>
              <a:t>https://www.digikey.com/product-detail/en/avx-corporation/BZ055A333ZSB/478-3646-ND/1045920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D9249-C8D3-41C0-97DB-E730B2C424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77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https://www.digikey.com/product-detail/en/ixys/KXOB22-01X8/KXOB22-01X8-ND/2754274</a:t>
            </a:r>
            <a:endParaRPr lang="en-US" dirty="0"/>
          </a:p>
          <a:p>
            <a:r>
              <a:rPr lang="en-US" dirty="0">
                <a:hlinkClick r:id="rId4"/>
              </a:rPr>
              <a:t>https://www.digikey.com/product-detail/en/avx-corporation/BZ055A333ZSB/478-3646-ND/1045920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D9249-C8D3-41C0-97DB-E730B2C424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66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https://gfycat.com/seriouspossibleafricanhornbill-capture-camera-photo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D9249-C8D3-41C0-97DB-E730B2C424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70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https://gfycat.com/seriouspossibleafricanhornbill-capture-camera-photo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D9249-C8D3-41C0-97DB-E730B2C424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0B6D-5A3A-4388-AE8D-EAE6013A4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433DC-9303-4BFD-9889-9487CB4E3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11B45-2A9C-4C25-9478-05202CC2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3D11-26E5-4904-8D8A-6889EABCE971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ED14B-FEA4-400D-8F91-43A51B95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7178F-8722-41A5-84CC-F2FD2721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0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E232-8CC1-48C3-ACEA-4962D8DA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6C898-2DB3-49E6-AA87-E87E67706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4F58A-D427-471D-8051-D7A40F15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3AD0-642A-4B64-A4B1-A47A4969C9CD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C3D38-E954-426C-9985-89BAAB4D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E7983-55E2-45AF-99A3-88518791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7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AFBFB-27EF-4F98-AF3B-522262B10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DA0B4-9C5F-4AEA-9649-8773450DF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BA6AE-D2F4-4A8E-93DC-560AC96B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0AD6-1A7C-4F34-A75F-ABD1B2A8CB59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FFE8A-7222-43C9-8D30-87C49576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7BFA4-CA0A-4BF0-805E-F4037CC0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4679-080F-47E7-AC91-0292311E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40E56-B5E6-4C26-B670-19FFA0C7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47BAB-E21C-4C9B-9695-1B734C3E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A539-8A59-43E5-841A-17B8EED296BD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C11D5-0239-4E13-A96E-192689D3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5F61B-A070-46C4-B665-5FD5C4A1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287EAA-08E4-4117-A3A6-286364BE682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230188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pic>
        <p:nvPicPr>
          <p:cNvPr id="10" name="Picture 19" descr="CMwrdmrkRED">
            <a:extLst>
              <a:ext uri="{FF2B5EF4-FFF2-40B4-BE49-F238E27FC236}">
                <a16:creationId xmlns:a16="http://schemas.microsoft.com/office/drawing/2014/main" id="{2C2494B3-BDB5-49FA-93BD-C6DD3838C2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964" y="26987"/>
            <a:ext cx="1543049" cy="23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ecelogo1">
            <a:extLst>
              <a:ext uri="{FF2B5EF4-FFF2-40B4-BE49-F238E27FC236}">
                <a16:creationId xmlns:a16="http://schemas.microsoft.com/office/drawing/2014/main" id="{60831BD9-F07E-41F6-8474-2595B56D91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9" y="6200832"/>
            <a:ext cx="2438400" cy="56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70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0532-988A-4393-ABB8-E23085DB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5E59A-01CA-4041-9BD1-AA45BF02C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037E8-C904-4544-9184-6A65D9BD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9368-20AC-4A09-8A58-851FB994CEB5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6407-3657-435E-B388-693D58E9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27D67-14BA-4ACA-B60F-B108821F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4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B9BB-4BC6-448A-AC7C-294D0E7C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97E3B-5A2F-48D4-9201-F210C5D21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9BB2C-9669-4E48-8FB8-07C2EF0AA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596FC-5098-4B93-846D-8D1170AC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48B9-B9A2-48AA-AAA4-0CAC8C120DD8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BAD24-B9FF-41FA-BCB5-4173353D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4AC1C-C998-41E2-A188-DCB452F3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4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CA25-5A43-4D7E-ACE1-F5084F0B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DABD0-D8C4-401B-8D38-C756C40B3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B9D7B-D7CB-4EB8-AFAF-A7F30BAE6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7A8EE-42A3-4DD6-BAB8-B716B2AE0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7D48D-82FC-4168-91C0-3F451E86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7453C-948E-4D6B-BE1D-D8DE2FC1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ED6-7853-4E75-8149-794649C49289}" type="datetime1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260D8-24A1-4228-9CF4-7DA0E602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70F1E-ADC2-4676-B82E-B4251DF2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1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30DC-3121-42BA-8E8A-2D787775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C0EA1-94F8-4198-986F-024B7108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84F3-FCB9-42BA-A56B-32EA636B5FA7}" type="datetime1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F97F7-6E29-4B2C-8E0A-80D18035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2FD54-F9CD-49A0-9176-26F20188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7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B9AF7-21E4-4C70-89C5-77103290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8CE3-E2CB-4A71-A956-F5A9EDB642B4}" type="datetime1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BBD43-A551-4F8E-9328-3F1B6783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89869-6B89-4121-B22A-3B0B27F2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6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0376-9E93-4C4A-B719-4F799707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4B7F-92D6-4129-AF63-D538C9537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12E5E-CB39-4420-A41E-DCB6CAAEA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78332-160C-4B2D-AF76-3728C819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D6CF-4B7E-4A62-8E8E-577836552DB4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24A45-2835-40E7-916E-B262C9D3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F22B6-1D40-42AF-B5B4-479488B1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5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FBA-43B0-4329-8391-C076D587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6B478-D6EA-4367-A085-97D77D1A9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D17FD-14D2-45F9-B95C-4B0BCF954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10557-C550-4B64-909B-4DE27655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22DA-2D43-4F0A-A7CF-A0C740BFD20E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1CE1F-48DF-477C-A45B-832728F6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77A0E-E5A4-4089-AAEE-2B37B66A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4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D2A8D-A680-42F8-B596-DB5ED721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EC076-0541-41DB-86CC-9EF9501EF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18E08-4F92-46DB-8AB0-51AFB3DE2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30ABB-010C-4C12-BE89-DA125BF3BBD3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D5666-DC8F-4595-AC3C-60B7BE1FB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C0B99-AE49-4DB6-84A3-34A800856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FFA2D-54FE-4ED9-BB44-018E91CF85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9947E-59BE-458E-884F-4413C72FDD5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230188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pic>
        <p:nvPicPr>
          <p:cNvPr id="8" name="Picture 19" descr="CMwrdmrkRED">
            <a:extLst>
              <a:ext uri="{FF2B5EF4-FFF2-40B4-BE49-F238E27FC236}">
                <a16:creationId xmlns:a16="http://schemas.microsoft.com/office/drawing/2014/main" id="{A370AAD2-5610-4947-AC31-C77F93AFE1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964" y="26987"/>
            <a:ext cx="1543049" cy="23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ecelogo1">
            <a:extLst>
              <a:ext uri="{FF2B5EF4-FFF2-40B4-BE49-F238E27FC236}">
                <a16:creationId xmlns:a16="http://schemas.microsoft.com/office/drawing/2014/main" id="{A5DCA6C8-BF02-4454-A4B0-E1B40185B5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9" y="6200832"/>
            <a:ext cx="2438400" cy="56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02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7.jpg"/><Relationship Id="rId4" Type="http://schemas.openxmlformats.org/officeDocument/2006/relationships/image" Target="../media/image18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0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A307-6860-4C3A-ACA7-CE193C481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94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Part 1: Camaroptera </a:t>
            </a:r>
            <a:br>
              <a:rPr lang="en-US" dirty="0">
                <a:latin typeface="Bahnschrift Light" panose="020B0502040204020203" pitchFamily="34" charset="0"/>
              </a:rPr>
            </a:br>
            <a:r>
              <a:rPr lang="en-US" sz="4400" dirty="0">
                <a:latin typeface="Bahnschrift Light" panose="020B0502040204020203" pitchFamily="34" charset="0"/>
              </a:rPr>
              <a:t>A </a:t>
            </a:r>
            <a:r>
              <a:rPr lang="en-US" sz="4400" dirty="0" err="1">
                <a:latin typeface="Bahnschrift Light" panose="020B0502040204020203" pitchFamily="34" charset="0"/>
              </a:rPr>
              <a:t>Batteryless</a:t>
            </a:r>
            <a:r>
              <a:rPr lang="en-US" sz="4400" dirty="0">
                <a:latin typeface="Bahnschrift Light" panose="020B0502040204020203" pitchFamily="34" charset="0"/>
              </a:rPr>
              <a:t>,</a:t>
            </a:r>
            <a:r>
              <a:rPr lang="en-US" sz="4400" i="1" dirty="0">
                <a:latin typeface="Bahnschrift Light" panose="020B0502040204020203" pitchFamily="34" charset="0"/>
              </a:rPr>
              <a:t> </a:t>
            </a:r>
            <a:r>
              <a:rPr lang="en-US" sz="4400" dirty="0">
                <a:latin typeface="Bahnschrift Light" panose="020B0502040204020203" pitchFamily="34" charset="0"/>
              </a:rPr>
              <a:t>Long-Range Camera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ABB4D-5352-4902-BD5F-9862CEBBF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3525"/>
            <a:ext cx="9144000" cy="570569"/>
          </a:xfrm>
        </p:spPr>
        <p:txBody>
          <a:bodyPr anchor="ctr">
            <a:normAutofit lnSpcReduction="10000"/>
          </a:bodyPr>
          <a:lstStyle/>
          <a:p>
            <a:r>
              <a:rPr lang="en-US" sz="3600" u="sng" dirty="0">
                <a:latin typeface="Bahnschrift Light" panose="020B0502040204020203" pitchFamily="34" charset="0"/>
              </a:rPr>
              <a:t>18613: Future of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2F411-52E1-4F02-8A38-CFD84BF9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2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389F-7FE9-4203-AA1E-39583AA7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Requirements for Remote Sensing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52EBE-9C25-48CE-9D00-BC24C678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97511-04BC-481F-9A16-E8482A6F9AE5}"/>
              </a:ext>
            </a:extLst>
          </p:cNvPr>
          <p:cNvSpPr txBox="1"/>
          <p:nvPr/>
        </p:nvSpPr>
        <p:spPr>
          <a:xfrm>
            <a:off x="6006170" y="1886973"/>
            <a:ext cx="581590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Requirement 1: Kilometer-range communication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45B08F-3D51-48A4-BA51-184C02AB2259}"/>
              </a:ext>
            </a:extLst>
          </p:cNvPr>
          <p:cNvGrpSpPr/>
          <p:nvPr/>
        </p:nvGrpSpPr>
        <p:grpSpPr>
          <a:xfrm>
            <a:off x="193458" y="2374019"/>
            <a:ext cx="5589969" cy="2738639"/>
            <a:chOff x="3020631" y="2170737"/>
            <a:chExt cx="5589969" cy="273863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B88749-85C6-48F7-B108-E682DCBF7E63}"/>
                </a:ext>
              </a:extLst>
            </p:cNvPr>
            <p:cNvSpPr/>
            <p:nvPr/>
          </p:nvSpPr>
          <p:spPr>
            <a:xfrm>
              <a:off x="3141011" y="3290085"/>
              <a:ext cx="5469589" cy="129705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D45A4D9-0E21-4D3A-945A-AB6CA34D954E}"/>
                </a:ext>
              </a:extLst>
            </p:cNvPr>
            <p:cNvGrpSpPr/>
            <p:nvPr/>
          </p:nvGrpSpPr>
          <p:grpSpPr>
            <a:xfrm>
              <a:off x="3020631" y="2170737"/>
              <a:ext cx="1633781" cy="2397053"/>
              <a:chOff x="184414" y="272269"/>
              <a:chExt cx="1633781" cy="2397053"/>
            </a:xfrm>
          </p:grpSpPr>
          <p:sp>
            <p:nvSpPr>
              <p:cNvPr id="31" name="CasellaDiTesto 109">
                <a:extLst>
                  <a:ext uri="{FF2B5EF4-FFF2-40B4-BE49-F238E27FC236}">
                    <a16:creationId xmlns:a16="http://schemas.microsoft.com/office/drawing/2014/main" id="{2D13608C-84B6-4EB4-91E9-41C6559BD665}"/>
                  </a:ext>
                </a:extLst>
              </p:cNvPr>
              <p:cNvSpPr txBox="1"/>
              <p:nvPr/>
            </p:nvSpPr>
            <p:spPr>
              <a:xfrm>
                <a:off x="184414" y="2022991"/>
                <a:ext cx="16337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Bahnschrift" panose="020B0502040204020203" pitchFamily="34" charset="0"/>
                    <a:cs typeface="Helvetica" panose="020B0604020202020204" pitchFamily="34" charset="0"/>
                  </a:rPr>
                  <a:t>Nearest</a:t>
                </a:r>
                <a:br>
                  <a:rPr lang="en-US" dirty="0">
                    <a:latin typeface="Bahnschrift" panose="020B0502040204020203" pitchFamily="34" charset="0"/>
                    <a:cs typeface="Helvetica" panose="020B0604020202020204" pitchFamily="34" charset="0"/>
                  </a:rPr>
                </a:br>
                <a:r>
                  <a:rPr lang="en-US" dirty="0">
                    <a:latin typeface="Bahnschrift" panose="020B0502040204020203" pitchFamily="34" charset="0"/>
                    <a:cs typeface="Helvetica" panose="020B0604020202020204" pitchFamily="34" charset="0"/>
                  </a:rPr>
                  <a:t>Infrastructure</a:t>
                </a: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159F33E-BA1E-41D0-AA86-8E554C014DB6}"/>
                  </a:ext>
                </a:extLst>
              </p:cNvPr>
              <p:cNvGrpSpPr/>
              <p:nvPr/>
            </p:nvGrpSpPr>
            <p:grpSpPr>
              <a:xfrm>
                <a:off x="595780" y="272269"/>
                <a:ext cx="777358" cy="1793852"/>
                <a:chOff x="1688058" y="4078062"/>
                <a:chExt cx="777358" cy="1793852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6E97F98-0B09-4120-AED5-BEEA617E70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53000" y="4483773"/>
                  <a:ext cx="224355" cy="1270623"/>
                </a:xfrm>
                <a:prstGeom prst="line">
                  <a:avLst/>
                </a:prstGeom>
                <a:ln w="571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D6F332C-6C7B-40C5-AB6F-5B15863ED65E}"/>
                    </a:ext>
                  </a:extLst>
                </p:cNvPr>
                <p:cNvSpPr/>
                <p:nvPr/>
              </p:nvSpPr>
              <p:spPr>
                <a:xfrm>
                  <a:off x="2018827" y="4399229"/>
                  <a:ext cx="119063" cy="1175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B74A697-3589-4F97-8C8F-89F8878D8334}"/>
                    </a:ext>
                  </a:extLst>
                </p:cNvPr>
                <p:cNvGrpSpPr/>
                <p:nvPr/>
              </p:nvGrpSpPr>
              <p:grpSpPr>
                <a:xfrm>
                  <a:off x="1688058" y="4081723"/>
                  <a:ext cx="655052" cy="717518"/>
                  <a:chOff x="3662586" y="3999465"/>
                  <a:chExt cx="655052" cy="717518"/>
                </a:xfrm>
              </p:grpSpPr>
              <p:sp>
                <p:nvSpPr>
                  <p:cNvPr id="42" name="Block Arc 41">
                    <a:extLst>
                      <a:ext uri="{FF2B5EF4-FFF2-40B4-BE49-F238E27FC236}">
                        <a16:creationId xmlns:a16="http://schemas.microsoft.com/office/drawing/2014/main" id="{B3D84944-3CDC-4756-94CA-04DDC84F0F23}"/>
                      </a:ext>
                    </a:extLst>
                  </p:cNvPr>
                  <p:cNvSpPr/>
                  <p:nvPr/>
                </p:nvSpPr>
                <p:spPr>
                  <a:xfrm rot="17196551" flipH="1">
                    <a:off x="3855344" y="4244416"/>
                    <a:ext cx="276022" cy="250855"/>
                  </a:xfrm>
                  <a:prstGeom prst="blockArc">
                    <a:avLst>
                      <a:gd name="adj1" fmla="val 12398902"/>
                      <a:gd name="adj2" fmla="val 0"/>
                      <a:gd name="adj3" fmla="val 25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Block Arc 42">
                    <a:extLst>
                      <a:ext uri="{FF2B5EF4-FFF2-40B4-BE49-F238E27FC236}">
                        <a16:creationId xmlns:a16="http://schemas.microsoft.com/office/drawing/2014/main" id="{29E5D2F2-4309-4FB6-A467-BCCE6B55F88B}"/>
                      </a:ext>
                    </a:extLst>
                  </p:cNvPr>
                  <p:cNvSpPr/>
                  <p:nvPr/>
                </p:nvSpPr>
                <p:spPr>
                  <a:xfrm rot="17053233" flipH="1">
                    <a:off x="3742176" y="4139456"/>
                    <a:ext cx="502357" cy="453793"/>
                  </a:xfrm>
                  <a:prstGeom prst="blockArc">
                    <a:avLst>
                      <a:gd name="adj1" fmla="val 12260358"/>
                      <a:gd name="adj2" fmla="val 21523902"/>
                      <a:gd name="adj3" fmla="val 12694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Block Arc 43">
                    <a:extLst>
                      <a:ext uri="{FF2B5EF4-FFF2-40B4-BE49-F238E27FC236}">
                        <a16:creationId xmlns:a16="http://schemas.microsoft.com/office/drawing/2014/main" id="{F3C39706-1E32-489A-88DF-87C538CE85DF}"/>
                      </a:ext>
                    </a:extLst>
                  </p:cNvPr>
                  <p:cNvSpPr/>
                  <p:nvPr/>
                </p:nvSpPr>
                <p:spPr>
                  <a:xfrm rot="17354837" flipH="1">
                    <a:off x="3631353" y="4030698"/>
                    <a:ext cx="717518" cy="655052"/>
                  </a:xfrm>
                  <a:prstGeom prst="blockArc">
                    <a:avLst>
                      <a:gd name="adj1" fmla="val 12663064"/>
                      <a:gd name="adj2" fmla="val 133715"/>
                      <a:gd name="adj3" fmla="val 8076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9B1914B1-CC46-418D-9F58-27EC0F13C57E}"/>
                    </a:ext>
                  </a:extLst>
                </p:cNvPr>
                <p:cNvGrpSpPr/>
                <p:nvPr/>
              </p:nvGrpSpPr>
              <p:grpSpPr>
                <a:xfrm flipH="1">
                  <a:off x="1810364" y="4078062"/>
                  <a:ext cx="655052" cy="717518"/>
                  <a:chOff x="3662586" y="3999465"/>
                  <a:chExt cx="655052" cy="717518"/>
                </a:xfrm>
              </p:grpSpPr>
              <p:sp>
                <p:nvSpPr>
                  <p:cNvPr id="39" name="Block Arc 38">
                    <a:extLst>
                      <a:ext uri="{FF2B5EF4-FFF2-40B4-BE49-F238E27FC236}">
                        <a16:creationId xmlns:a16="http://schemas.microsoft.com/office/drawing/2014/main" id="{4EAC024B-99CF-43CB-9F07-CD4908838246}"/>
                      </a:ext>
                    </a:extLst>
                  </p:cNvPr>
                  <p:cNvSpPr/>
                  <p:nvPr/>
                </p:nvSpPr>
                <p:spPr>
                  <a:xfrm rot="17196551" flipH="1">
                    <a:off x="3855344" y="4244416"/>
                    <a:ext cx="276022" cy="250855"/>
                  </a:xfrm>
                  <a:prstGeom prst="blockArc">
                    <a:avLst>
                      <a:gd name="adj1" fmla="val 12398902"/>
                      <a:gd name="adj2" fmla="val 0"/>
                      <a:gd name="adj3" fmla="val 25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Block Arc 39">
                    <a:extLst>
                      <a:ext uri="{FF2B5EF4-FFF2-40B4-BE49-F238E27FC236}">
                        <a16:creationId xmlns:a16="http://schemas.microsoft.com/office/drawing/2014/main" id="{660200AC-2BEE-4A90-8C75-85020134F880}"/>
                      </a:ext>
                    </a:extLst>
                  </p:cNvPr>
                  <p:cNvSpPr/>
                  <p:nvPr/>
                </p:nvSpPr>
                <p:spPr>
                  <a:xfrm rot="17053233" flipH="1">
                    <a:off x="3742176" y="4139456"/>
                    <a:ext cx="502357" cy="453793"/>
                  </a:xfrm>
                  <a:prstGeom prst="blockArc">
                    <a:avLst>
                      <a:gd name="adj1" fmla="val 12260358"/>
                      <a:gd name="adj2" fmla="val 21523902"/>
                      <a:gd name="adj3" fmla="val 12694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Block Arc 40">
                    <a:extLst>
                      <a:ext uri="{FF2B5EF4-FFF2-40B4-BE49-F238E27FC236}">
                        <a16:creationId xmlns:a16="http://schemas.microsoft.com/office/drawing/2014/main" id="{DDE4C0F1-6480-4BFA-88A1-E81AC77518A4}"/>
                      </a:ext>
                    </a:extLst>
                  </p:cNvPr>
                  <p:cNvSpPr/>
                  <p:nvPr/>
                </p:nvSpPr>
                <p:spPr>
                  <a:xfrm rot="17354837" flipH="1">
                    <a:off x="3631353" y="4030698"/>
                    <a:ext cx="717518" cy="655052"/>
                  </a:xfrm>
                  <a:prstGeom prst="blockArc">
                    <a:avLst>
                      <a:gd name="adj1" fmla="val 12663064"/>
                      <a:gd name="adj2" fmla="val 133715"/>
                      <a:gd name="adj3" fmla="val 8076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B3589622-E1A5-4795-A097-90BCA3CBFD02}"/>
                    </a:ext>
                  </a:extLst>
                </p:cNvPr>
                <p:cNvCxnSpPr>
                  <a:cxnSpLocks/>
                  <a:endCxn id="34" idx="4"/>
                </p:cNvCxnSpPr>
                <p:nvPr/>
              </p:nvCxnSpPr>
              <p:spPr>
                <a:xfrm flipH="1" flipV="1">
                  <a:off x="2078359" y="4516747"/>
                  <a:ext cx="325340" cy="1237649"/>
                </a:xfrm>
                <a:prstGeom prst="line">
                  <a:avLst/>
                </a:prstGeom>
                <a:ln w="571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Block Arc 37">
                  <a:extLst>
                    <a:ext uri="{FF2B5EF4-FFF2-40B4-BE49-F238E27FC236}">
                      <a16:creationId xmlns:a16="http://schemas.microsoft.com/office/drawing/2014/main" id="{3E39B1B3-5DAC-483F-AE96-0EA63F583B1F}"/>
                    </a:ext>
                  </a:extLst>
                </p:cNvPr>
                <p:cNvSpPr/>
                <p:nvPr/>
              </p:nvSpPr>
              <p:spPr>
                <a:xfrm rot="10800000" flipH="1">
                  <a:off x="1822680" y="5612486"/>
                  <a:ext cx="603341" cy="259428"/>
                </a:xfrm>
                <a:prstGeom prst="blockArc">
                  <a:avLst>
                    <a:gd name="adj1" fmla="val 10951282"/>
                    <a:gd name="adj2" fmla="val 21514304"/>
                    <a:gd name="adj3" fmla="val 1923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12" name="Immagine 28">
              <a:extLst>
                <a:ext uri="{FF2B5EF4-FFF2-40B4-BE49-F238E27FC236}">
                  <a16:creationId xmlns:a16="http://schemas.microsoft.com/office/drawing/2014/main" id="{6B5B2B18-9F02-472C-B733-129F9FB08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171" y="4054715"/>
              <a:ext cx="402772" cy="250856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D00FF17-FE3B-45B9-BA7D-3A4D66A00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7023" y="3403418"/>
              <a:ext cx="762000" cy="764382"/>
            </a:xfrm>
            <a:prstGeom prst="line">
              <a:avLst/>
            </a:prstGeom>
            <a:ln w="635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B387D63-C619-4AEC-B3B0-85E11086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4698" y="3534387"/>
              <a:ext cx="983457" cy="983457"/>
            </a:xfrm>
            <a:prstGeom prst="line">
              <a:avLst/>
            </a:prstGeom>
            <a:ln w="635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ECAD61D-CAA4-4FBE-8124-3C16C9C86B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3314" y="3701074"/>
              <a:ext cx="705872" cy="706891"/>
            </a:xfrm>
            <a:prstGeom prst="line">
              <a:avLst/>
            </a:prstGeom>
            <a:ln w="635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sellaDiTesto 109">
              <a:extLst>
                <a:ext uri="{FF2B5EF4-FFF2-40B4-BE49-F238E27FC236}">
                  <a16:creationId xmlns:a16="http://schemas.microsoft.com/office/drawing/2014/main" id="{5BE6D66B-AAEB-49F4-ABD7-64A74A9A1E08}"/>
                </a:ext>
              </a:extLst>
            </p:cNvPr>
            <p:cNvSpPr txBox="1"/>
            <p:nvPr/>
          </p:nvSpPr>
          <p:spPr>
            <a:xfrm>
              <a:off x="5666776" y="4540044"/>
              <a:ext cx="2111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  <a:t>National Highways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595C57F-D092-41EE-9B9E-5DEA3232E12E}"/>
                </a:ext>
              </a:extLst>
            </p:cNvPr>
            <p:cNvGrpSpPr/>
            <p:nvPr/>
          </p:nvGrpSpPr>
          <p:grpSpPr>
            <a:xfrm>
              <a:off x="4161238" y="2505519"/>
              <a:ext cx="2450864" cy="460626"/>
              <a:chOff x="2914316" y="2259792"/>
              <a:chExt cx="2244424" cy="46062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74C1B56-3585-454E-9DF8-C37C1DF756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4316" y="2603858"/>
                <a:ext cx="2244424" cy="5804"/>
              </a:xfrm>
              <a:prstGeom prst="line">
                <a:avLst/>
              </a:prstGeom>
              <a:ln w="34925" cap="rnd">
                <a:solidFill>
                  <a:schemeClr val="accent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3BE0C2D-CF1E-44D2-B36A-D2796DAD32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8740" y="2434470"/>
                <a:ext cx="0" cy="285948"/>
              </a:xfrm>
              <a:prstGeom prst="line">
                <a:avLst/>
              </a:prstGeom>
              <a:ln w="34925" cap="rnd">
                <a:solidFill>
                  <a:schemeClr val="accent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109">
                    <a:extLst>
                      <a:ext uri="{FF2B5EF4-FFF2-40B4-BE49-F238E27FC236}">
                        <a16:creationId xmlns:a16="http://schemas.microsoft.com/office/drawing/2014/main" id="{E0DB90F7-B37E-4A81-A573-179B6BA87C15}"/>
                      </a:ext>
                    </a:extLst>
                  </p:cNvPr>
                  <p:cNvSpPr txBox="1"/>
                  <p:nvPr/>
                </p:nvSpPr>
                <p:spPr>
                  <a:xfrm>
                    <a:off x="3730339" y="2259792"/>
                    <a:ext cx="7040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𝒙</m:t>
                        </m:r>
                      </m:oMath>
                    </a14:m>
                    <a:r>
                      <a: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ahnschrift" panose="020B0502040204020203" pitchFamily="34" charset="0"/>
                        <a:cs typeface="Helvetica" panose="020B0604020202020204" pitchFamily="34" charset="0"/>
                      </a:rPr>
                      <a:t> km</a:t>
                    </a:r>
                  </a:p>
                </p:txBody>
              </p:sp>
            </mc:Choice>
            <mc:Fallback xmlns="">
              <p:sp>
                <p:nvSpPr>
                  <p:cNvPr id="106" name="CasellaDiTesto 109">
                    <a:extLst>
                      <a:ext uri="{FF2B5EF4-FFF2-40B4-BE49-F238E27FC236}">
                        <a16:creationId xmlns:a16="http://schemas.microsoft.com/office/drawing/2014/main" id="{BB595987-9F2E-487C-B334-9E658FE27C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0339" y="2259792"/>
                    <a:ext cx="70403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0000" r="-695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63C9C7E-12F2-4A83-BD61-D687DFC53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6508" y="3631677"/>
              <a:ext cx="672944" cy="673894"/>
            </a:xfrm>
            <a:prstGeom prst="line">
              <a:avLst/>
            </a:prstGeom>
            <a:ln w="5080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873F07-E751-470A-8C18-116B2E25A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1862" y="3737519"/>
              <a:ext cx="442913" cy="443161"/>
            </a:xfrm>
            <a:prstGeom prst="line">
              <a:avLst/>
            </a:prstGeom>
            <a:ln w="5080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512254A-6E84-45BF-A0E5-D053B092E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3072" y="3486240"/>
              <a:ext cx="842232" cy="841344"/>
            </a:xfrm>
            <a:prstGeom prst="line">
              <a:avLst/>
            </a:prstGeom>
            <a:ln w="38100" cap="rnd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phic 20" descr="Car">
              <a:extLst>
                <a:ext uri="{FF2B5EF4-FFF2-40B4-BE49-F238E27FC236}">
                  <a16:creationId xmlns:a16="http://schemas.microsoft.com/office/drawing/2014/main" id="{3FC49A79-328E-4A3D-B885-A0F91141A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8907140">
              <a:off x="7138962" y="3407417"/>
              <a:ext cx="612004" cy="612004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9951C26-F8A5-448E-89F9-C562E665DA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9686" y="3555818"/>
              <a:ext cx="622481" cy="632041"/>
            </a:xfrm>
            <a:prstGeom prst="line">
              <a:avLst/>
            </a:prstGeom>
            <a:ln w="38100" cap="rnd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Immagine 28">
              <a:extLst>
                <a:ext uri="{FF2B5EF4-FFF2-40B4-BE49-F238E27FC236}">
                  <a16:creationId xmlns:a16="http://schemas.microsoft.com/office/drawing/2014/main" id="{6AFC9B52-AC09-4C32-98B5-A2B8F0651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003" y="3130175"/>
              <a:ext cx="402772" cy="250856"/>
            </a:xfrm>
            <a:prstGeom prst="rect">
              <a:avLst/>
            </a:prstGeom>
          </p:spPr>
        </p:pic>
        <p:pic>
          <p:nvPicPr>
            <p:cNvPr id="24" name="Graphic 23" descr="Car">
              <a:extLst>
                <a:ext uri="{FF2B5EF4-FFF2-40B4-BE49-F238E27FC236}">
                  <a16:creationId xmlns:a16="http://schemas.microsoft.com/office/drawing/2014/main" id="{33DE35B9-F388-4A28-95AD-4BC9F1D1E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8878521" flipH="1">
              <a:off x="6106389" y="3644341"/>
              <a:ext cx="612004" cy="612004"/>
            </a:xfrm>
            <a:prstGeom prst="rect">
              <a:avLst/>
            </a:prstGeom>
          </p:spPr>
        </p:pic>
        <p:sp>
          <p:nvSpPr>
            <p:cNvPr id="25" name="CasellaDiTesto 109">
              <a:extLst>
                <a:ext uri="{FF2B5EF4-FFF2-40B4-BE49-F238E27FC236}">
                  <a16:creationId xmlns:a16="http://schemas.microsoft.com/office/drawing/2014/main" id="{0FDFB47E-A541-4337-89F3-7D3975B577DE}"/>
                </a:ext>
              </a:extLst>
            </p:cNvPr>
            <p:cNvSpPr txBox="1"/>
            <p:nvPr/>
          </p:nvSpPr>
          <p:spPr>
            <a:xfrm>
              <a:off x="4813831" y="2998731"/>
              <a:ext cx="1010212" cy="64633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  <a:t>Sensing</a:t>
              </a:r>
              <a:b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</a:br>
              <a: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  <a:t>Devices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F73136-3F6D-469E-94BD-84D98C80B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3513" y="3290628"/>
              <a:ext cx="409995" cy="59484"/>
            </a:xfrm>
            <a:prstGeom prst="line">
              <a:avLst/>
            </a:prstGeom>
            <a:ln w="34925" cap="rnd">
              <a:solidFill>
                <a:schemeClr val="accent4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3783CD6-A48C-49A4-AFDC-82936B01F175}"/>
                </a:ext>
              </a:extLst>
            </p:cNvPr>
            <p:cNvCxnSpPr>
              <a:cxnSpLocks/>
            </p:cNvCxnSpPr>
            <p:nvPr/>
          </p:nvCxnSpPr>
          <p:spPr>
            <a:xfrm>
              <a:off x="5289715" y="3705161"/>
              <a:ext cx="275548" cy="320554"/>
            </a:xfrm>
            <a:prstGeom prst="line">
              <a:avLst/>
            </a:prstGeom>
            <a:ln w="34925" cap="rnd">
              <a:solidFill>
                <a:schemeClr val="accent4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D7E5E40-6CBA-4701-ACF2-E13EA5750939}"/>
              </a:ext>
            </a:extLst>
          </p:cNvPr>
          <p:cNvSpPr txBox="1"/>
          <p:nvPr/>
        </p:nvSpPr>
        <p:spPr>
          <a:xfrm>
            <a:off x="6006169" y="3072065"/>
            <a:ext cx="581590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Requirement 2: Maintenance-Free Long Lifetimes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704E26-3BAB-418A-84B9-767BDBC7D013}"/>
              </a:ext>
            </a:extLst>
          </p:cNvPr>
          <p:cNvSpPr txBox="1"/>
          <p:nvPr/>
        </p:nvSpPr>
        <p:spPr>
          <a:xfrm>
            <a:off x="6005053" y="4260383"/>
            <a:ext cx="581590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Requirement 3: Support Different Applications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87256C-51FE-4339-AF6E-4CD9095FDFC1}"/>
              </a:ext>
            </a:extLst>
          </p:cNvPr>
          <p:cNvSpPr txBox="1"/>
          <p:nvPr/>
        </p:nvSpPr>
        <p:spPr>
          <a:xfrm>
            <a:off x="6667500" y="2275615"/>
            <a:ext cx="515346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Solution: </a:t>
            </a:r>
            <a:r>
              <a:rPr lang="en-US" sz="2000" dirty="0" err="1">
                <a:latin typeface="Bahnschrift SemiBold" panose="020B0502040204020203" pitchFamily="34" charset="0"/>
              </a:rPr>
              <a:t>LoRa</a:t>
            </a:r>
            <a:r>
              <a:rPr lang="en-US" sz="2000" dirty="0">
                <a:latin typeface="Bahnschrift SemiBold" panose="020B0502040204020203" pitchFamily="34" charset="0"/>
              </a:rPr>
              <a:t> (kms-range, low-power)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54EC00-9A37-4C11-A76D-20A524C4939A}"/>
              </a:ext>
            </a:extLst>
          </p:cNvPr>
          <p:cNvSpPr txBox="1"/>
          <p:nvPr/>
        </p:nvSpPr>
        <p:spPr>
          <a:xfrm>
            <a:off x="6667500" y="3474424"/>
            <a:ext cx="515346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Solution: </a:t>
            </a:r>
            <a:r>
              <a:rPr lang="en-US" sz="2000" dirty="0" err="1">
                <a:latin typeface="Bahnschrift SemiBold" panose="020B0502040204020203" pitchFamily="34" charset="0"/>
              </a:rPr>
              <a:t>Batteryless</a:t>
            </a:r>
            <a:r>
              <a:rPr lang="en-US" sz="2000" dirty="0">
                <a:latin typeface="Bahnschrift SemiBold" panose="020B0502040204020203" pitchFamily="34" charset="0"/>
              </a:rPr>
              <a:t> Operation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61E5E4-D462-43C7-B039-A69881366B77}"/>
              </a:ext>
            </a:extLst>
          </p:cNvPr>
          <p:cNvSpPr txBox="1"/>
          <p:nvPr/>
        </p:nvSpPr>
        <p:spPr>
          <a:xfrm>
            <a:off x="6667500" y="4655345"/>
            <a:ext cx="515346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Solution: Image Sensing</a:t>
            </a:r>
          </a:p>
        </p:txBody>
      </p:sp>
    </p:spTree>
    <p:extLst>
      <p:ext uri="{BB962C8B-B14F-4D97-AF65-F5344CB8AC3E}">
        <p14:creationId xmlns:p14="http://schemas.microsoft.com/office/powerpoint/2010/main" val="1025770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389F-7FE9-4203-AA1E-39583AA7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Requirements for Remote Sensing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52EBE-9C25-48CE-9D00-BC24C678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97511-04BC-481F-9A16-E8482A6F9AE5}"/>
              </a:ext>
            </a:extLst>
          </p:cNvPr>
          <p:cNvSpPr txBox="1"/>
          <p:nvPr/>
        </p:nvSpPr>
        <p:spPr>
          <a:xfrm>
            <a:off x="6006170" y="1886973"/>
            <a:ext cx="581590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Requirement 1: Kilometer-range communication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45B08F-3D51-48A4-BA51-184C02AB2259}"/>
              </a:ext>
            </a:extLst>
          </p:cNvPr>
          <p:cNvGrpSpPr/>
          <p:nvPr/>
        </p:nvGrpSpPr>
        <p:grpSpPr>
          <a:xfrm>
            <a:off x="193458" y="2374019"/>
            <a:ext cx="5589969" cy="2738639"/>
            <a:chOff x="3020631" y="2170737"/>
            <a:chExt cx="5589969" cy="273863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B88749-85C6-48F7-B108-E682DCBF7E63}"/>
                </a:ext>
              </a:extLst>
            </p:cNvPr>
            <p:cNvSpPr/>
            <p:nvPr/>
          </p:nvSpPr>
          <p:spPr>
            <a:xfrm>
              <a:off x="3141011" y="3290085"/>
              <a:ext cx="5469589" cy="129705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D45A4D9-0E21-4D3A-945A-AB6CA34D954E}"/>
                </a:ext>
              </a:extLst>
            </p:cNvPr>
            <p:cNvGrpSpPr/>
            <p:nvPr/>
          </p:nvGrpSpPr>
          <p:grpSpPr>
            <a:xfrm>
              <a:off x="3020631" y="2170737"/>
              <a:ext cx="1633781" cy="2397053"/>
              <a:chOff x="184414" y="272269"/>
              <a:chExt cx="1633781" cy="2397053"/>
            </a:xfrm>
          </p:grpSpPr>
          <p:sp>
            <p:nvSpPr>
              <p:cNvPr id="31" name="CasellaDiTesto 109">
                <a:extLst>
                  <a:ext uri="{FF2B5EF4-FFF2-40B4-BE49-F238E27FC236}">
                    <a16:creationId xmlns:a16="http://schemas.microsoft.com/office/drawing/2014/main" id="{2D13608C-84B6-4EB4-91E9-41C6559BD665}"/>
                  </a:ext>
                </a:extLst>
              </p:cNvPr>
              <p:cNvSpPr txBox="1"/>
              <p:nvPr/>
            </p:nvSpPr>
            <p:spPr>
              <a:xfrm>
                <a:off x="184414" y="2022991"/>
                <a:ext cx="16337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Bahnschrift" panose="020B0502040204020203" pitchFamily="34" charset="0"/>
                    <a:cs typeface="Helvetica" panose="020B0604020202020204" pitchFamily="34" charset="0"/>
                  </a:rPr>
                  <a:t>Nearest</a:t>
                </a:r>
                <a:br>
                  <a:rPr lang="en-US" dirty="0">
                    <a:latin typeface="Bahnschrift" panose="020B0502040204020203" pitchFamily="34" charset="0"/>
                    <a:cs typeface="Helvetica" panose="020B0604020202020204" pitchFamily="34" charset="0"/>
                  </a:rPr>
                </a:br>
                <a:r>
                  <a:rPr lang="en-US" dirty="0">
                    <a:latin typeface="Bahnschrift" panose="020B0502040204020203" pitchFamily="34" charset="0"/>
                    <a:cs typeface="Helvetica" panose="020B0604020202020204" pitchFamily="34" charset="0"/>
                  </a:rPr>
                  <a:t>Infrastructure</a:t>
                </a: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159F33E-BA1E-41D0-AA86-8E554C014DB6}"/>
                  </a:ext>
                </a:extLst>
              </p:cNvPr>
              <p:cNvGrpSpPr/>
              <p:nvPr/>
            </p:nvGrpSpPr>
            <p:grpSpPr>
              <a:xfrm>
                <a:off x="595780" y="272269"/>
                <a:ext cx="777358" cy="1793852"/>
                <a:chOff x="1688058" y="4078062"/>
                <a:chExt cx="777358" cy="1793852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6E97F98-0B09-4120-AED5-BEEA617E70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53000" y="4483773"/>
                  <a:ext cx="224355" cy="1270623"/>
                </a:xfrm>
                <a:prstGeom prst="line">
                  <a:avLst/>
                </a:prstGeom>
                <a:ln w="571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D6F332C-6C7B-40C5-AB6F-5B15863ED65E}"/>
                    </a:ext>
                  </a:extLst>
                </p:cNvPr>
                <p:cNvSpPr/>
                <p:nvPr/>
              </p:nvSpPr>
              <p:spPr>
                <a:xfrm>
                  <a:off x="2018827" y="4399229"/>
                  <a:ext cx="119063" cy="1175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B74A697-3589-4F97-8C8F-89F8878D8334}"/>
                    </a:ext>
                  </a:extLst>
                </p:cNvPr>
                <p:cNvGrpSpPr/>
                <p:nvPr/>
              </p:nvGrpSpPr>
              <p:grpSpPr>
                <a:xfrm>
                  <a:off x="1688058" y="4081723"/>
                  <a:ext cx="655052" cy="717518"/>
                  <a:chOff x="3662586" y="3999465"/>
                  <a:chExt cx="655052" cy="717518"/>
                </a:xfrm>
              </p:grpSpPr>
              <p:sp>
                <p:nvSpPr>
                  <p:cNvPr id="42" name="Block Arc 41">
                    <a:extLst>
                      <a:ext uri="{FF2B5EF4-FFF2-40B4-BE49-F238E27FC236}">
                        <a16:creationId xmlns:a16="http://schemas.microsoft.com/office/drawing/2014/main" id="{B3D84944-3CDC-4756-94CA-04DDC84F0F23}"/>
                      </a:ext>
                    </a:extLst>
                  </p:cNvPr>
                  <p:cNvSpPr/>
                  <p:nvPr/>
                </p:nvSpPr>
                <p:spPr>
                  <a:xfrm rot="17196551" flipH="1">
                    <a:off x="3855344" y="4244416"/>
                    <a:ext cx="276022" cy="250855"/>
                  </a:xfrm>
                  <a:prstGeom prst="blockArc">
                    <a:avLst>
                      <a:gd name="adj1" fmla="val 12398902"/>
                      <a:gd name="adj2" fmla="val 0"/>
                      <a:gd name="adj3" fmla="val 25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Block Arc 42">
                    <a:extLst>
                      <a:ext uri="{FF2B5EF4-FFF2-40B4-BE49-F238E27FC236}">
                        <a16:creationId xmlns:a16="http://schemas.microsoft.com/office/drawing/2014/main" id="{29E5D2F2-4309-4FB6-A467-BCCE6B55F88B}"/>
                      </a:ext>
                    </a:extLst>
                  </p:cNvPr>
                  <p:cNvSpPr/>
                  <p:nvPr/>
                </p:nvSpPr>
                <p:spPr>
                  <a:xfrm rot="17053233" flipH="1">
                    <a:off x="3742176" y="4139456"/>
                    <a:ext cx="502357" cy="453793"/>
                  </a:xfrm>
                  <a:prstGeom prst="blockArc">
                    <a:avLst>
                      <a:gd name="adj1" fmla="val 12260358"/>
                      <a:gd name="adj2" fmla="val 21523902"/>
                      <a:gd name="adj3" fmla="val 12694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Block Arc 43">
                    <a:extLst>
                      <a:ext uri="{FF2B5EF4-FFF2-40B4-BE49-F238E27FC236}">
                        <a16:creationId xmlns:a16="http://schemas.microsoft.com/office/drawing/2014/main" id="{F3C39706-1E32-489A-88DF-87C538CE85DF}"/>
                      </a:ext>
                    </a:extLst>
                  </p:cNvPr>
                  <p:cNvSpPr/>
                  <p:nvPr/>
                </p:nvSpPr>
                <p:spPr>
                  <a:xfrm rot="17354837" flipH="1">
                    <a:off x="3631353" y="4030698"/>
                    <a:ext cx="717518" cy="655052"/>
                  </a:xfrm>
                  <a:prstGeom prst="blockArc">
                    <a:avLst>
                      <a:gd name="adj1" fmla="val 12663064"/>
                      <a:gd name="adj2" fmla="val 133715"/>
                      <a:gd name="adj3" fmla="val 8076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9B1914B1-CC46-418D-9F58-27EC0F13C57E}"/>
                    </a:ext>
                  </a:extLst>
                </p:cNvPr>
                <p:cNvGrpSpPr/>
                <p:nvPr/>
              </p:nvGrpSpPr>
              <p:grpSpPr>
                <a:xfrm flipH="1">
                  <a:off x="1810364" y="4078062"/>
                  <a:ext cx="655052" cy="717518"/>
                  <a:chOff x="3662586" y="3999465"/>
                  <a:chExt cx="655052" cy="717518"/>
                </a:xfrm>
              </p:grpSpPr>
              <p:sp>
                <p:nvSpPr>
                  <p:cNvPr id="39" name="Block Arc 38">
                    <a:extLst>
                      <a:ext uri="{FF2B5EF4-FFF2-40B4-BE49-F238E27FC236}">
                        <a16:creationId xmlns:a16="http://schemas.microsoft.com/office/drawing/2014/main" id="{4EAC024B-99CF-43CB-9F07-CD4908838246}"/>
                      </a:ext>
                    </a:extLst>
                  </p:cNvPr>
                  <p:cNvSpPr/>
                  <p:nvPr/>
                </p:nvSpPr>
                <p:spPr>
                  <a:xfrm rot="17196551" flipH="1">
                    <a:off x="3855344" y="4244416"/>
                    <a:ext cx="276022" cy="250855"/>
                  </a:xfrm>
                  <a:prstGeom prst="blockArc">
                    <a:avLst>
                      <a:gd name="adj1" fmla="val 12398902"/>
                      <a:gd name="adj2" fmla="val 0"/>
                      <a:gd name="adj3" fmla="val 25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Block Arc 39">
                    <a:extLst>
                      <a:ext uri="{FF2B5EF4-FFF2-40B4-BE49-F238E27FC236}">
                        <a16:creationId xmlns:a16="http://schemas.microsoft.com/office/drawing/2014/main" id="{660200AC-2BEE-4A90-8C75-85020134F880}"/>
                      </a:ext>
                    </a:extLst>
                  </p:cNvPr>
                  <p:cNvSpPr/>
                  <p:nvPr/>
                </p:nvSpPr>
                <p:spPr>
                  <a:xfrm rot="17053233" flipH="1">
                    <a:off x="3742176" y="4139456"/>
                    <a:ext cx="502357" cy="453793"/>
                  </a:xfrm>
                  <a:prstGeom prst="blockArc">
                    <a:avLst>
                      <a:gd name="adj1" fmla="val 12260358"/>
                      <a:gd name="adj2" fmla="val 21523902"/>
                      <a:gd name="adj3" fmla="val 12694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Block Arc 40">
                    <a:extLst>
                      <a:ext uri="{FF2B5EF4-FFF2-40B4-BE49-F238E27FC236}">
                        <a16:creationId xmlns:a16="http://schemas.microsoft.com/office/drawing/2014/main" id="{DDE4C0F1-6480-4BFA-88A1-E81AC77518A4}"/>
                      </a:ext>
                    </a:extLst>
                  </p:cNvPr>
                  <p:cNvSpPr/>
                  <p:nvPr/>
                </p:nvSpPr>
                <p:spPr>
                  <a:xfrm rot="17354837" flipH="1">
                    <a:off x="3631353" y="4030698"/>
                    <a:ext cx="717518" cy="655052"/>
                  </a:xfrm>
                  <a:prstGeom prst="blockArc">
                    <a:avLst>
                      <a:gd name="adj1" fmla="val 12663064"/>
                      <a:gd name="adj2" fmla="val 133715"/>
                      <a:gd name="adj3" fmla="val 8076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B3589622-E1A5-4795-A097-90BCA3CBFD02}"/>
                    </a:ext>
                  </a:extLst>
                </p:cNvPr>
                <p:cNvCxnSpPr>
                  <a:cxnSpLocks/>
                  <a:endCxn id="34" idx="4"/>
                </p:cNvCxnSpPr>
                <p:nvPr/>
              </p:nvCxnSpPr>
              <p:spPr>
                <a:xfrm flipH="1" flipV="1">
                  <a:off x="2078359" y="4516747"/>
                  <a:ext cx="325340" cy="1237649"/>
                </a:xfrm>
                <a:prstGeom prst="line">
                  <a:avLst/>
                </a:prstGeom>
                <a:ln w="571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Block Arc 37">
                  <a:extLst>
                    <a:ext uri="{FF2B5EF4-FFF2-40B4-BE49-F238E27FC236}">
                      <a16:creationId xmlns:a16="http://schemas.microsoft.com/office/drawing/2014/main" id="{3E39B1B3-5DAC-483F-AE96-0EA63F583B1F}"/>
                    </a:ext>
                  </a:extLst>
                </p:cNvPr>
                <p:cNvSpPr/>
                <p:nvPr/>
              </p:nvSpPr>
              <p:spPr>
                <a:xfrm rot="10800000" flipH="1">
                  <a:off x="1822680" y="5612486"/>
                  <a:ext cx="603341" cy="259428"/>
                </a:xfrm>
                <a:prstGeom prst="blockArc">
                  <a:avLst>
                    <a:gd name="adj1" fmla="val 10951282"/>
                    <a:gd name="adj2" fmla="val 21514304"/>
                    <a:gd name="adj3" fmla="val 1923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12" name="Immagine 28">
              <a:extLst>
                <a:ext uri="{FF2B5EF4-FFF2-40B4-BE49-F238E27FC236}">
                  <a16:creationId xmlns:a16="http://schemas.microsoft.com/office/drawing/2014/main" id="{6B5B2B18-9F02-472C-B733-129F9FB08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171" y="4054715"/>
              <a:ext cx="402772" cy="250856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D00FF17-FE3B-45B9-BA7D-3A4D66A00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7023" y="3403418"/>
              <a:ext cx="762000" cy="764382"/>
            </a:xfrm>
            <a:prstGeom prst="line">
              <a:avLst/>
            </a:prstGeom>
            <a:ln w="635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B387D63-C619-4AEC-B3B0-85E11086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4698" y="3534387"/>
              <a:ext cx="983457" cy="983457"/>
            </a:xfrm>
            <a:prstGeom prst="line">
              <a:avLst/>
            </a:prstGeom>
            <a:ln w="635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ECAD61D-CAA4-4FBE-8124-3C16C9C86B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3314" y="3701074"/>
              <a:ext cx="705872" cy="706891"/>
            </a:xfrm>
            <a:prstGeom prst="line">
              <a:avLst/>
            </a:prstGeom>
            <a:ln w="635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sellaDiTesto 109">
              <a:extLst>
                <a:ext uri="{FF2B5EF4-FFF2-40B4-BE49-F238E27FC236}">
                  <a16:creationId xmlns:a16="http://schemas.microsoft.com/office/drawing/2014/main" id="{5BE6D66B-AAEB-49F4-ABD7-64A74A9A1E08}"/>
                </a:ext>
              </a:extLst>
            </p:cNvPr>
            <p:cNvSpPr txBox="1"/>
            <p:nvPr/>
          </p:nvSpPr>
          <p:spPr>
            <a:xfrm>
              <a:off x="5666776" y="4540044"/>
              <a:ext cx="2111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  <a:t>National Highways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595C57F-D092-41EE-9B9E-5DEA3232E12E}"/>
                </a:ext>
              </a:extLst>
            </p:cNvPr>
            <p:cNvGrpSpPr/>
            <p:nvPr/>
          </p:nvGrpSpPr>
          <p:grpSpPr>
            <a:xfrm>
              <a:off x="4161238" y="2505519"/>
              <a:ext cx="2450864" cy="460626"/>
              <a:chOff x="2914316" y="2259792"/>
              <a:chExt cx="2244424" cy="46062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74C1B56-3585-454E-9DF8-C37C1DF756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4316" y="2603858"/>
                <a:ext cx="2244424" cy="5804"/>
              </a:xfrm>
              <a:prstGeom prst="line">
                <a:avLst/>
              </a:prstGeom>
              <a:ln w="34925" cap="rnd">
                <a:solidFill>
                  <a:schemeClr val="accent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3BE0C2D-CF1E-44D2-B36A-D2796DAD32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8740" y="2434470"/>
                <a:ext cx="0" cy="285948"/>
              </a:xfrm>
              <a:prstGeom prst="line">
                <a:avLst/>
              </a:prstGeom>
              <a:ln w="34925" cap="rnd">
                <a:solidFill>
                  <a:schemeClr val="accent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109">
                    <a:extLst>
                      <a:ext uri="{FF2B5EF4-FFF2-40B4-BE49-F238E27FC236}">
                        <a16:creationId xmlns:a16="http://schemas.microsoft.com/office/drawing/2014/main" id="{E0DB90F7-B37E-4A81-A573-179B6BA87C15}"/>
                      </a:ext>
                    </a:extLst>
                  </p:cNvPr>
                  <p:cNvSpPr txBox="1"/>
                  <p:nvPr/>
                </p:nvSpPr>
                <p:spPr>
                  <a:xfrm>
                    <a:off x="3730339" y="2259792"/>
                    <a:ext cx="7040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𝒙</m:t>
                        </m:r>
                      </m:oMath>
                    </a14:m>
                    <a:r>
                      <a: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ahnschrift" panose="020B0502040204020203" pitchFamily="34" charset="0"/>
                        <a:cs typeface="Helvetica" panose="020B0604020202020204" pitchFamily="34" charset="0"/>
                      </a:rPr>
                      <a:t> km</a:t>
                    </a:r>
                  </a:p>
                </p:txBody>
              </p:sp>
            </mc:Choice>
            <mc:Fallback xmlns="">
              <p:sp>
                <p:nvSpPr>
                  <p:cNvPr id="106" name="CasellaDiTesto 109">
                    <a:extLst>
                      <a:ext uri="{FF2B5EF4-FFF2-40B4-BE49-F238E27FC236}">
                        <a16:creationId xmlns:a16="http://schemas.microsoft.com/office/drawing/2014/main" id="{BB595987-9F2E-487C-B334-9E658FE27C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0339" y="2259792"/>
                    <a:ext cx="70403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0000" r="-695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63C9C7E-12F2-4A83-BD61-D687DFC53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6508" y="3631677"/>
              <a:ext cx="672944" cy="673894"/>
            </a:xfrm>
            <a:prstGeom prst="line">
              <a:avLst/>
            </a:prstGeom>
            <a:ln w="5080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873F07-E751-470A-8C18-116B2E25A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1862" y="3737519"/>
              <a:ext cx="442913" cy="443161"/>
            </a:xfrm>
            <a:prstGeom prst="line">
              <a:avLst/>
            </a:prstGeom>
            <a:ln w="5080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512254A-6E84-45BF-A0E5-D053B092E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3072" y="3486240"/>
              <a:ext cx="842232" cy="841344"/>
            </a:xfrm>
            <a:prstGeom prst="line">
              <a:avLst/>
            </a:prstGeom>
            <a:ln w="38100" cap="rnd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phic 20" descr="Car">
              <a:extLst>
                <a:ext uri="{FF2B5EF4-FFF2-40B4-BE49-F238E27FC236}">
                  <a16:creationId xmlns:a16="http://schemas.microsoft.com/office/drawing/2014/main" id="{3FC49A79-328E-4A3D-B885-A0F91141A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8907140">
              <a:off x="7138962" y="3407417"/>
              <a:ext cx="612004" cy="612004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9951C26-F8A5-448E-89F9-C562E665DA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9686" y="3555818"/>
              <a:ext cx="622481" cy="632041"/>
            </a:xfrm>
            <a:prstGeom prst="line">
              <a:avLst/>
            </a:prstGeom>
            <a:ln w="38100" cap="rnd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Immagine 28">
              <a:extLst>
                <a:ext uri="{FF2B5EF4-FFF2-40B4-BE49-F238E27FC236}">
                  <a16:creationId xmlns:a16="http://schemas.microsoft.com/office/drawing/2014/main" id="{6AFC9B52-AC09-4C32-98B5-A2B8F0651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003" y="3130175"/>
              <a:ext cx="402772" cy="250856"/>
            </a:xfrm>
            <a:prstGeom prst="rect">
              <a:avLst/>
            </a:prstGeom>
          </p:spPr>
        </p:pic>
        <p:pic>
          <p:nvPicPr>
            <p:cNvPr id="24" name="Graphic 23" descr="Car">
              <a:extLst>
                <a:ext uri="{FF2B5EF4-FFF2-40B4-BE49-F238E27FC236}">
                  <a16:creationId xmlns:a16="http://schemas.microsoft.com/office/drawing/2014/main" id="{33DE35B9-F388-4A28-95AD-4BC9F1D1E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8878521" flipH="1">
              <a:off x="6106389" y="3644341"/>
              <a:ext cx="612004" cy="612004"/>
            </a:xfrm>
            <a:prstGeom prst="rect">
              <a:avLst/>
            </a:prstGeom>
          </p:spPr>
        </p:pic>
        <p:sp>
          <p:nvSpPr>
            <p:cNvPr id="25" name="CasellaDiTesto 109">
              <a:extLst>
                <a:ext uri="{FF2B5EF4-FFF2-40B4-BE49-F238E27FC236}">
                  <a16:creationId xmlns:a16="http://schemas.microsoft.com/office/drawing/2014/main" id="{0FDFB47E-A541-4337-89F3-7D3975B577DE}"/>
                </a:ext>
              </a:extLst>
            </p:cNvPr>
            <p:cNvSpPr txBox="1"/>
            <p:nvPr/>
          </p:nvSpPr>
          <p:spPr>
            <a:xfrm>
              <a:off x="4813831" y="2998731"/>
              <a:ext cx="1010212" cy="64633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  <a:t>Sensing</a:t>
              </a:r>
              <a:b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</a:br>
              <a: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  <a:t>Devices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F73136-3F6D-469E-94BD-84D98C80B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3513" y="3290628"/>
              <a:ext cx="409995" cy="59484"/>
            </a:xfrm>
            <a:prstGeom prst="line">
              <a:avLst/>
            </a:prstGeom>
            <a:ln w="34925" cap="rnd">
              <a:solidFill>
                <a:schemeClr val="accent4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3783CD6-A48C-49A4-AFDC-82936B01F175}"/>
                </a:ext>
              </a:extLst>
            </p:cNvPr>
            <p:cNvCxnSpPr>
              <a:cxnSpLocks/>
            </p:cNvCxnSpPr>
            <p:nvPr/>
          </p:nvCxnSpPr>
          <p:spPr>
            <a:xfrm>
              <a:off x="5289715" y="3705161"/>
              <a:ext cx="275548" cy="320554"/>
            </a:xfrm>
            <a:prstGeom prst="line">
              <a:avLst/>
            </a:prstGeom>
            <a:ln w="34925" cap="rnd">
              <a:solidFill>
                <a:schemeClr val="accent4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D7E5E40-6CBA-4701-ACF2-E13EA5750939}"/>
              </a:ext>
            </a:extLst>
          </p:cNvPr>
          <p:cNvSpPr txBox="1"/>
          <p:nvPr/>
        </p:nvSpPr>
        <p:spPr>
          <a:xfrm>
            <a:off x="6006169" y="3072065"/>
            <a:ext cx="581590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Requirement 2: Maintenance-Free Long Lifetimes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704E26-3BAB-418A-84B9-767BDBC7D013}"/>
              </a:ext>
            </a:extLst>
          </p:cNvPr>
          <p:cNvSpPr txBox="1"/>
          <p:nvPr/>
        </p:nvSpPr>
        <p:spPr>
          <a:xfrm>
            <a:off x="6005053" y="4260383"/>
            <a:ext cx="581590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Requirement 3: Support Different Applications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87256C-51FE-4339-AF6E-4CD9095FDFC1}"/>
              </a:ext>
            </a:extLst>
          </p:cNvPr>
          <p:cNvSpPr txBox="1"/>
          <p:nvPr/>
        </p:nvSpPr>
        <p:spPr>
          <a:xfrm>
            <a:off x="6667500" y="2275615"/>
            <a:ext cx="515346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Solution: </a:t>
            </a:r>
            <a:r>
              <a:rPr lang="en-US" sz="2000" dirty="0" err="1">
                <a:latin typeface="Bahnschrift SemiBold" panose="020B0502040204020203" pitchFamily="34" charset="0"/>
              </a:rPr>
              <a:t>LoRa</a:t>
            </a:r>
            <a:r>
              <a:rPr lang="en-US" sz="2000" dirty="0">
                <a:latin typeface="Bahnschrift SemiBold" panose="020B0502040204020203" pitchFamily="34" charset="0"/>
              </a:rPr>
              <a:t> (kms-range, low-power)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54EC00-9A37-4C11-A76D-20A524C4939A}"/>
              </a:ext>
            </a:extLst>
          </p:cNvPr>
          <p:cNvSpPr txBox="1"/>
          <p:nvPr/>
        </p:nvSpPr>
        <p:spPr>
          <a:xfrm>
            <a:off x="6667500" y="3474424"/>
            <a:ext cx="515346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Solution: </a:t>
            </a:r>
            <a:r>
              <a:rPr lang="en-US" sz="2000" dirty="0" err="1">
                <a:latin typeface="Bahnschrift SemiBold" panose="020B0502040204020203" pitchFamily="34" charset="0"/>
              </a:rPr>
              <a:t>Batteryless</a:t>
            </a:r>
            <a:r>
              <a:rPr lang="en-US" sz="2000" dirty="0">
                <a:latin typeface="Bahnschrift SemiBold" panose="020B0502040204020203" pitchFamily="34" charset="0"/>
              </a:rPr>
              <a:t> Operation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61E5E4-D462-43C7-B039-A69881366B77}"/>
              </a:ext>
            </a:extLst>
          </p:cNvPr>
          <p:cNvSpPr txBox="1"/>
          <p:nvPr/>
        </p:nvSpPr>
        <p:spPr>
          <a:xfrm>
            <a:off x="6667500" y="4655345"/>
            <a:ext cx="515346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Solution: Image Sensing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48088D-EB0E-4A78-AF08-A10ED3EDA940}"/>
              </a:ext>
            </a:extLst>
          </p:cNvPr>
          <p:cNvSpPr txBox="1"/>
          <p:nvPr/>
        </p:nvSpPr>
        <p:spPr>
          <a:xfrm>
            <a:off x="2738090" y="5731003"/>
            <a:ext cx="6887374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Challenge: Image Communication over kms is costly</a:t>
            </a:r>
          </a:p>
        </p:txBody>
      </p:sp>
    </p:spTree>
    <p:extLst>
      <p:ext uri="{BB962C8B-B14F-4D97-AF65-F5344CB8AC3E}">
        <p14:creationId xmlns:p14="http://schemas.microsoft.com/office/powerpoint/2010/main" val="320464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389F-7FE9-4203-AA1E-39583AA7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Requirements for Remote Sensing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52EBE-9C25-48CE-9D00-BC24C678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97511-04BC-481F-9A16-E8482A6F9AE5}"/>
              </a:ext>
            </a:extLst>
          </p:cNvPr>
          <p:cNvSpPr txBox="1"/>
          <p:nvPr/>
        </p:nvSpPr>
        <p:spPr>
          <a:xfrm>
            <a:off x="6006170" y="1886973"/>
            <a:ext cx="581590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Requirement 1: Kilometer-range communication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45B08F-3D51-48A4-BA51-184C02AB2259}"/>
              </a:ext>
            </a:extLst>
          </p:cNvPr>
          <p:cNvGrpSpPr/>
          <p:nvPr/>
        </p:nvGrpSpPr>
        <p:grpSpPr>
          <a:xfrm>
            <a:off x="193458" y="2374019"/>
            <a:ext cx="5589969" cy="2738639"/>
            <a:chOff x="3020631" y="2170737"/>
            <a:chExt cx="5589969" cy="273863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B88749-85C6-48F7-B108-E682DCBF7E63}"/>
                </a:ext>
              </a:extLst>
            </p:cNvPr>
            <p:cNvSpPr/>
            <p:nvPr/>
          </p:nvSpPr>
          <p:spPr>
            <a:xfrm>
              <a:off x="3141011" y="3290085"/>
              <a:ext cx="5469589" cy="129705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D45A4D9-0E21-4D3A-945A-AB6CA34D954E}"/>
                </a:ext>
              </a:extLst>
            </p:cNvPr>
            <p:cNvGrpSpPr/>
            <p:nvPr/>
          </p:nvGrpSpPr>
          <p:grpSpPr>
            <a:xfrm>
              <a:off x="3020631" y="2170737"/>
              <a:ext cx="1633781" cy="2397053"/>
              <a:chOff x="184414" y="272269"/>
              <a:chExt cx="1633781" cy="2397053"/>
            </a:xfrm>
          </p:grpSpPr>
          <p:sp>
            <p:nvSpPr>
              <p:cNvPr id="31" name="CasellaDiTesto 109">
                <a:extLst>
                  <a:ext uri="{FF2B5EF4-FFF2-40B4-BE49-F238E27FC236}">
                    <a16:creationId xmlns:a16="http://schemas.microsoft.com/office/drawing/2014/main" id="{2D13608C-84B6-4EB4-91E9-41C6559BD665}"/>
                  </a:ext>
                </a:extLst>
              </p:cNvPr>
              <p:cNvSpPr txBox="1"/>
              <p:nvPr/>
            </p:nvSpPr>
            <p:spPr>
              <a:xfrm>
                <a:off x="184414" y="2022991"/>
                <a:ext cx="16337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Bahnschrift" panose="020B0502040204020203" pitchFamily="34" charset="0"/>
                    <a:cs typeface="Helvetica" panose="020B0604020202020204" pitchFamily="34" charset="0"/>
                  </a:rPr>
                  <a:t>Nearest</a:t>
                </a:r>
                <a:br>
                  <a:rPr lang="en-US" dirty="0">
                    <a:latin typeface="Bahnschrift" panose="020B0502040204020203" pitchFamily="34" charset="0"/>
                    <a:cs typeface="Helvetica" panose="020B0604020202020204" pitchFamily="34" charset="0"/>
                  </a:rPr>
                </a:br>
                <a:r>
                  <a:rPr lang="en-US" dirty="0">
                    <a:latin typeface="Bahnschrift" panose="020B0502040204020203" pitchFamily="34" charset="0"/>
                    <a:cs typeface="Helvetica" panose="020B0604020202020204" pitchFamily="34" charset="0"/>
                  </a:rPr>
                  <a:t>Infrastructure</a:t>
                </a: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159F33E-BA1E-41D0-AA86-8E554C014DB6}"/>
                  </a:ext>
                </a:extLst>
              </p:cNvPr>
              <p:cNvGrpSpPr/>
              <p:nvPr/>
            </p:nvGrpSpPr>
            <p:grpSpPr>
              <a:xfrm>
                <a:off x="595780" y="272269"/>
                <a:ext cx="777358" cy="1793852"/>
                <a:chOff x="1688058" y="4078062"/>
                <a:chExt cx="777358" cy="1793852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6E97F98-0B09-4120-AED5-BEEA617E70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53000" y="4483773"/>
                  <a:ext cx="224355" cy="1270623"/>
                </a:xfrm>
                <a:prstGeom prst="line">
                  <a:avLst/>
                </a:prstGeom>
                <a:ln w="571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D6F332C-6C7B-40C5-AB6F-5B15863ED65E}"/>
                    </a:ext>
                  </a:extLst>
                </p:cNvPr>
                <p:cNvSpPr/>
                <p:nvPr/>
              </p:nvSpPr>
              <p:spPr>
                <a:xfrm>
                  <a:off x="2018827" y="4399229"/>
                  <a:ext cx="119063" cy="1175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B74A697-3589-4F97-8C8F-89F8878D8334}"/>
                    </a:ext>
                  </a:extLst>
                </p:cNvPr>
                <p:cNvGrpSpPr/>
                <p:nvPr/>
              </p:nvGrpSpPr>
              <p:grpSpPr>
                <a:xfrm>
                  <a:off x="1688058" y="4081723"/>
                  <a:ext cx="655052" cy="717518"/>
                  <a:chOff x="3662586" y="3999465"/>
                  <a:chExt cx="655052" cy="717518"/>
                </a:xfrm>
              </p:grpSpPr>
              <p:sp>
                <p:nvSpPr>
                  <p:cNvPr id="42" name="Block Arc 41">
                    <a:extLst>
                      <a:ext uri="{FF2B5EF4-FFF2-40B4-BE49-F238E27FC236}">
                        <a16:creationId xmlns:a16="http://schemas.microsoft.com/office/drawing/2014/main" id="{B3D84944-3CDC-4756-94CA-04DDC84F0F23}"/>
                      </a:ext>
                    </a:extLst>
                  </p:cNvPr>
                  <p:cNvSpPr/>
                  <p:nvPr/>
                </p:nvSpPr>
                <p:spPr>
                  <a:xfrm rot="17196551" flipH="1">
                    <a:off x="3855344" y="4244416"/>
                    <a:ext cx="276022" cy="250855"/>
                  </a:xfrm>
                  <a:prstGeom prst="blockArc">
                    <a:avLst>
                      <a:gd name="adj1" fmla="val 12398902"/>
                      <a:gd name="adj2" fmla="val 0"/>
                      <a:gd name="adj3" fmla="val 25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Block Arc 42">
                    <a:extLst>
                      <a:ext uri="{FF2B5EF4-FFF2-40B4-BE49-F238E27FC236}">
                        <a16:creationId xmlns:a16="http://schemas.microsoft.com/office/drawing/2014/main" id="{29E5D2F2-4309-4FB6-A467-BCCE6B55F88B}"/>
                      </a:ext>
                    </a:extLst>
                  </p:cNvPr>
                  <p:cNvSpPr/>
                  <p:nvPr/>
                </p:nvSpPr>
                <p:spPr>
                  <a:xfrm rot="17053233" flipH="1">
                    <a:off x="3742176" y="4139456"/>
                    <a:ext cx="502357" cy="453793"/>
                  </a:xfrm>
                  <a:prstGeom prst="blockArc">
                    <a:avLst>
                      <a:gd name="adj1" fmla="val 12260358"/>
                      <a:gd name="adj2" fmla="val 21523902"/>
                      <a:gd name="adj3" fmla="val 12694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Block Arc 43">
                    <a:extLst>
                      <a:ext uri="{FF2B5EF4-FFF2-40B4-BE49-F238E27FC236}">
                        <a16:creationId xmlns:a16="http://schemas.microsoft.com/office/drawing/2014/main" id="{F3C39706-1E32-489A-88DF-87C538CE85DF}"/>
                      </a:ext>
                    </a:extLst>
                  </p:cNvPr>
                  <p:cNvSpPr/>
                  <p:nvPr/>
                </p:nvSpPr>
                <p:spPr>
                  <a:xfrm rot="17354837" flipH="1">
                    <a:off x="3631353" y="4030698"/>
                    <a:ext cx="717518" cy="655052"/>
                  </a:xfrm>
                  <a:prstGeom prst="blockArc">
                    <a:avLst>
                      <a:gd name="adj1" fmla="val 12663064"/>
                      <a:gd name="adj2" fmla="val 133715"/>
                      <a:gd name="adj3" fmla="val 8076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9B1914B1-CC46-418D-9F58-27EC0F13C57E}"/>
                    </a:ext>
                  </a:extLst>
                </p:cNvPr>
                <p:cNvGrpSpPr/>
                <p:nvPr/>
              </p:nvGrpSpPr>
              <p:grpSpPr>
                <a:xfrm flipH="1">
                  <a:off x="1810364" y="4078062"/>
                  <a:ext cx="655052" cy="717518"/>
                  <a:chOff x="3662586" y="3999465"/>
                  <a:chExt cx="655052" cy="717518"/>
                </a:xfrm>
              </p:grpSpPr>
              <p:sp>
                <p:nvSpPr>
                  <p:cNvPr id="39" name="Block Arc 38">
                    <a:extLst>
                      <a:ext uri="{FF2B5EF4-FFF2-40B4-BE49-F238E27FC236}">
                        <a16:creationId xmlns:a16="http://schemas.microsoft.com/office/drawing/2014/main" id="{4EAC024B-99CF-43CB-9F07-CD4908838246}"/>
                      </a:ext>
                    </a:extLst>
                  </p:cNvPr>
                  <p:cNvSpPr/>
                  <p:nvPr/>
                </p:nvSpPr>
                <p:spPr>
                  <a:xfrm rot="17196551" flipH="1">
                    <a:off x="3855344" y="4244416"/>
                    <a:ext cx="276022" cy="250855"/>
                  </a:xfrm>
                  <a:prstGeom prst="blockArc">
                    <a:avLst>
                      <a:gd name="adj1" fmla="val 12398902"/>
                      <a:gd name="adj2" fmla="val 0"/>
                      <a:gd name="adj3" fmla="val 25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Block Arc 39">
                    <a:extLst>
                      <a:ext uri="{FF2B5EF4-FFF2-40B4-BE49-F238E27FC236}">
                        <a16:creationId xmlns:a16="http://schemas.microsoft.com/office/drawing/2014/main" id="{660200AC-2BEE-4A90-8C75-85020134F880}"/>
                      </a:ext>
                    </a:extLst>
                  </p:cNvPr>
                  <p:cNvSpPr/>
                  <p:nvPr/>
                </p:nvSpPr>
                <p:spPr>
                  <a:xfrm rot="17053233" flipH="1">
                    <a:off x="3742176" y="4139456"/>
                    <a:ext cx="502357" cy="453793"/>
                  </a:xfrm>
                  <a:prstGeom prst="blockArc">
                    <a:avLst>
                      <a:gd name="adj1" fmla="val 12260358"/>
                      <a:gd name="adj2" fmla="val 21523902"/>
                      <a:gd name="adj3" fmla="val 12694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Block Arc 40">
                    <a:extLst>
                      <a:ext uri="{FF2B5EF4-FFF2-40B4-BE49-F238E27FC236}">
                        <a16:creationId xmlns:a16="http://schemas.microsoft.com/office/drawing/2014/main" id="{DDE4C0F1-6480-4BFA-88A1-E81AC77518A4}"/>
                      </a:ext>
                    </a:extLst>
                  </p:cNvPr>
                  <p:cNvSpPr/>
                  <p:nvPr/>
                </p:nvSpPr>
                <p:spPr>
                  <a:xfrm rot="17354837" flipH="1">
                    <a:off x="3631353" y="4030698"/>
                    <a:ext cx="717518" cy="655052"/>
                  </a:xfrm>
                  <a:prstGeom prst="blockArc">
                    <a:avLst>
                      <a:gd name="adj1" fmla="val 12663064"/>
                      <a:gd name="adj2" fmla="val 133715"/>
                      <a:gd name="adj3" fmla="val 8076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B3589622-E1A5-4795-A097-90BCA3CBFD02}"/>
                    </a:ext>
                  </a:extLst>
                </p:cNvPr>
                <p:cNvCxnSpPr>
                  <a:cxnSpLocks/>
                  <a:endCxn id="34" idx="4"/>
                </p:cNvCxnSpPr>
                <p:nvPr/>
              </p:nvCxnSpPr>
              <p:spPr>
                <a:xfrm flipH="1" flipV="1">
                  <a:off x="2078359" y="4516747"/>
                  <a:ext cx="325340" cy="1237649"/>
                </a:xfrm>
                <a:prstGeom prst="line">
                  <a:avLst/>
                </a:prstGeom>
                <a:ln w="571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Block Arc 37">
                  <a:extLst>
                    <a:ext uri="{FF2B5EF4-FFF2-40B4-BE49-F238E27FC236}">
                      <a16:creationId xmlns:a16="http://schemas.microsoft.com/office/drawing/2014/main" id="{3E39B1B3-5DAC-483F-AE96-0EA63F583B1F}"/>
                    </a:ext>
                  </a:extLst>
                </p:cNvPr>
                <p:cNvSpPr/>
                <p:nvPr/>
              </p:nvSpPr>
              <p:spPr>
                <a:xfrm rot="10800000" flipH="1">
                  <a:off x="1822680" y="5612486"/>
                  <a:ext cx="603341" cy="259428"/>
                </a:xfrm>
                <a:prstGeom prst="blockArc">
                  <a:avLst>
                    <a:gd name="adj1" fmla="val 10951282"/>
                    <a:gd name="adj2" fmla="val 21514304"/>
                    <a:gd name="adj3" fmla="val 1923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12" name="Immagine 28">
              <a:extLst>
                <a:ext uri="{FF2B5EF4-FFF2-40B4-BE49-F238E27FC236}">
                  <a16:creationId xmlns:a16="http://schemas.microsoft.com/office/drawing/2014/main" id="{6B5B2B18-9F02-472C-B733-129F9FB08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171" y="4054715"/>
              <a:ext cx="402772" cy="250856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D00FF17-FE3B-45B9-BA7D-3A4D66A00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7023" y="3403418"/>
              <a:ext cx="762000" cy="764382"/>
            </a:xfrm>
            <a:prstGeom prst="line">
              <a:avLst/>
            </a:prstGeom>
            <a:ln w="635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B387D63-C619-4AEC-B3B0-85E11086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4698" y="3534387"/>
              <a:ext cx="983457" cy="983457"/>
            </a:xfrm>
            <a:prstGeom prst="line">
              <a:avLst/>
            </a:prstGeom>
            <a:ln w="635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ECAD61D-CAA4-4FBE-8124-3C16C9C86B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3314" y="3701074"/>
              <a:ext cx="705872" cy="706891"/>
            </a:xfrm>
            <a:prstGeom prst="line">
              <a:avLst/>
            </a:prstGeom>
            <a:ln w="635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sellaDiTesto 109">
              <a:extLst>
                <a:ext uri="{FF2B5EF4-FFF2-40B4-BE49-F238E27FC236}">
                  <a16:creationId xmlns:a16="http://schemas.microsoft.com/office/drawing/2014/main" id="{5BE6D66B-AAEB-49F4-ABD7-64A74A9A1E08}"/>
                </a:ext>
              </a:extLst>
            </p:cNvPr>
            <p:cNvSpPr txBox="1"/>
            <p:nvPr/>
          </p:nvSpPr>
          <p:spPr>
            <a:xfrm>
              <a:off x="5666776" y="4540044"/>
              <a:ext cx="2111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  <a:t>National Highways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595C57F-D092-41EE-9B9E-5DEA3232E12E}"/>
                </a:ext>
              </a:extLst>
            </p:cNvPr>
            <p:cNvGrpSpPr/>
            <p:nvPr/>
          </p:nvGrpSpPr>
          <p:grpSpPr>
            <a:xfrm>
              <a:off x="4161238" y="2505519"/>
              <a:ext cx="2450864" cy="460626"/>
              <a:chOff x="2914316" y="2259792"/>
              <a:chExt cx="2244424" cy="46062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74C1B56-3585-454E-9DF8-C37C1DF756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4316" y="2603858"/>
                <a:ext cx="2244424" cy="5804"/>
              </a:xfrm>
              <a:prstGeom prst="line">
                <a:avLst/>
              </a:prstGeom>
              <a:ln w="34925" cap="rnd">
                <a:solidFill>
                  <a:schemeClr val="accent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3BE0C2D-CF1E-44D2-B36A-D2796DAD32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8740" y="2434470"/>
                <a:ext cx="0" cy="285948"/>
              </a:xfrm>
              <a:prstGeom prst="line">
                <a:avLst/>
              </a:prstGeom>
              <a:ln w="34925" cap="rnd">
                <a:solidFill>
                  <a:schemeClr val="accent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109">
                    <a:extLst>
                      <a:ext uri="{FF2B5EF4-FFF2-40B4-BE49-F238E27FC236}">
                        <a16:creationId xmlns:a16="http://schemas.microsoft.com/office/drawing/2014/main" id="{E0DB90F7-B37E-4A81-A573-179B6BA87C15}"/>
                      </a:ext>
                    </a:extLst>
                  </p:cNvPr>
                  <p:cNvSpPr txBox="1"/>
                  <p:nvPr/>
                </p:nvSpPr>
                <p:spPr>
                  <a:xfrm>
                    <a:off x="3730339" y="2259792"/>
                    <a:ext cx="7040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𝒙</m:t>
                        </m:r>
                      </m:oMath>
                    </a14:m>
                    <a:r>
                      <a: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ahnschrift" panose="020B0502040204020203" pitchFamily="34" charset="0"/>
                        <a:cs typeface="Helvetica" panose="020B0604020202020204" pitchFamily="34" charset="0"/>
                      </a:rPr>
                      <a:t> km</a:t>
                    </a:r>
                  </a:p>
                </p:txBody>
              </p:sp>
            </mc:Choice>
            <mc:Fallback xmlns="">
              <p:sp>
                <p:nvSpPr>
                  <p:cNvPr id="106" name="CasellaDiTesto 109">
                    <a:extLst>
                      <a:ext uri="{FF2B5EF4-FFF2-40B4-BE49-F238E27FC236}">
                        <a16:creationId xmlns:a16="http://schemas.microsoft.com/office/drawing/2014/main" id="{BB595987-9F2E-487C-B334-9E658FE27C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0339" y="2259792"/>
                    <a:ext cx="70403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0000" r="-695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63C9C7E-12F2-4A83-BD61-D687DFC53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6508" y="3631677"/>
              <a:ext cx="672944" cy="673894"/>
            </a:xfrm>
            <a:prstGeom prst="line">
              <a:avLst/>
            </a:prstGeom>
            <a:ln w="5080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873F07-E751-470A-8C18-116B2E25A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1862" y="3737519"/>
              <a:ext cx="442913" cy="443161"/>
            </a:xfrm>
            <a:prstGeom prst="line">
              <a:avLst/>
            </a:prstGeom>
            <a:ln w="5080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512254A-6E84-45BF-A0E5-D053B092E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3072" y="3486240"/>
              <a:ext cx="842232" cy="841344"/>
            </a:xfrm>
            <a:prstGeom prst="line">
              <a:avLst/>
            </a:prstGeom>
            <a:ln w="38100" cap="rnd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phic 20" descr="Car">
              <a:extLst>
                <a:ext uri="{FF2B5EF4-FFF2-40B4-BE49-F238E27FC236}">
                  <a16:creationId xmlns:a16="http://schemas.microsoft.com/office/drawing/2014/main" id="{3FC49A79-328E-4A3D-B885-A0F91141A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8907140">
              <a:off x="7138962" y="3407417"/>
              <a:ext cx="612004" cy="612004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9951C26-F8A5-448E-89F9-C562E665DA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9686" y="3555818"/>
              <a:ext cx="622481" cy="632041"/>
            </a:xfrm>
            <a:prstGeom prst="line">
              <a:avLst/>
            </a:prstGeom>
            <a:ln w="38100" cap="rnd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Immagine 28">
              <a:extLst>
                <a:ext uri="{FF2B5EF4-FFF2-40B4-BE49-F238E27FC236}">
                  <a16:creationId xmlns:a16="http://schemas.microsoft.com/office/drawing/2014/main" id="{6AFC9B52-AC09-4C32-98B5-A2B8F0651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003" y="3130175"/>
              <a:ext cx="402772" cy="250856"/>
            </a:xfrm>
            <a:prstGeom prst="rect">
              <a:avLst/>
            </a:prstGeom>
          </p:spPr>
        </p:pic>
        <p:pic>
          <p:nvPicPr>
            <p:cNvPr id="24" name="Graphic 23" descr="Car">
              <a:extLst>
                <a:ext uri="{FF2B5EF4-FFF2-40B4-BE49-F238E27FC236}">
                  <a16:creationId xmlns:a16="http://schemas.microsoft.com/office/drawing/2014/main" id="{33DE35B9-F388-4A28-95AD-4BC9F1D1E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8878521" flipH="1">
              <a:off x="6106389" y="3644341"/>
              <a:ext cx="612004" cy="612004"/>
            </a:xfrm>
            <a:prstGeom prst="rect">
              <a:avLst/>
            </a:prstGeom>
          </p:spPr>
        </p:pic>
        <p:sp>
          <p:nvSpPr>
            <p:cNvPr id="25" name="CasellaDiTesto 109">
              <a:extLst>
                <a:ext uri="{FF2B5EF4-FFF2-40B4-BE49-F238E27FC236}">
                  <a16:creationId xmlns:a16="http://schemas.microsoft.com/office/drawing/2014/main" id="{0FDFB47E-A541-4337-89F3-7D3975B577DE}"/>
                </a:ext>
              </a:extLst>
            </p:cNvPr>
            <p:cNvSpPr txBox="1"/>
            <p:nvPr/>
          </p:nvSpPr>
          <p:spPr>
            <a:xfrm>
              <a:off x="4813831" y="2998731"/>
              <a:ext cx="1010212" cy="64633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  <a:t>Sensing</a:t>
              </a:r>
              <a:b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</a:br>
              <a: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  <a:t>Devices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F73136-3F6D-469E-94BD-84D98C80B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3513" y="3290628"/>
              <a:ext cx="409995" cy="59484"/>
            </a:xfrm>
            <a:prstGeom prst="line">
              <a:avLst/>
            </a:prstGeom>
            <a:ln w="34925" cap="rnd">
              <a:solidFill>
                <a:schemeClr val="accent4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3783CD6-A48C-49A4-AFDC-82936B01F175}"/>
                </a:ext>
              </a:extLst>
            </p:cNvPr>
            <p:cNvCxnSpPr>
              <a:cxnSpLocks/>
            </p:cNvCxnSpPr>
            <p:nvPr/>
          </p:nvCxnSpPr>
          <p:spPr>
            <a:xfrm>
              <a:off x="5289715" y="3705161"/>
              <a:ext cx="275548" cy="320554"/>
            </a:xfrm>
            <a:prstGeom prst="line">
              <a:avLst/>
            </a:prstGeom>
            <a:ln w="34925" cap="rnd">
              <a:solidFill>
                <a:schemeClr val="accent4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D7E5E40-6CBA-4701-ACF2-E13EA5750939}"/>
              </a:ext>
            </a:extLst>
          </p:cNvPr>
          <p:cNvSpPr txBox="1"/>
          <p:nvPr/>
        </p:nvSpPr>
        <p:spPr>
          <a:xfrm>
            <a:off x="6006169" y="3072065"/>
            <a:ext cx="581590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Requirement 2: Maintenance-Free Long Lifetimes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704E26-3BAB-418A-84B9-767BDBC7D013}"/>
              </a:ext>
            </a:extLst>
          </p:cNvPr>
          <p:cNvSpPr txBox="1"/>
          <p:nvPr/>
        </p:nvSpPr>
        <p:spPr>
          <a:xfrm>
            <a:off x="6005053" y="4260383"/>
            <a:ext cx="581590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Requirement 3: Support Different Applications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87256C-51FE-4339-AF6E-4CD9095FDFC1}"/>
              </a:ext>
            </a:extLst>
          </p:cNvPr>
          <p:cNvSpPr txBox="1"/>
          <p:nvPr/>
        </p:nvSpPr>
        <p:spPr>
          <a:xfrm>
            <a:off x="6667500" y="2275615"/>
            <a:ext cx="515346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Solution: </a:t>
            </a:r>
            <a:r>
              <a:rPr lang="en-US" sz="2000" dirty="0" err="1">
                <a:latin typeface="Bahnschrift SemiBold" panose="020B0502040204020203" pitchFamily="34" charset="0"/>
              </a:rPr>
              <a:t>LoRa</a:t>
            </a:r>
            <a:r>
              <a:rPr lang="en-US" sz="2000" dirty="0">
                <a:latin typeface="Bahnschrift SemiBold" panose="020B0502040204020203" pitchFamily="34" charset="0"/>
              </a:rPr>
              <a:t> (kms-range, low-power)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54EC00-9A37-4C11-A76D-20A524C4939A}"/>
              </a:ext>
            </a:extLst>
          </p:cNvPr>
          <p:cNvSpPr txBox="1"/>
          <p:nvPr/>
        </p:nvSpPr>
        <p:spPr>
          <a:xfrm>
            <a:off x="6667500" y="3474424"/>
            <a:ext cx="515346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Solution: </a:t>
            </a:r>
            <a:r>
              <a:rPr lang="en-US" sz="2000" dirty="0" err="1">
                <a:latin typeface="Bahnschrift SemiBold" panose="020B0502040204020203" pitchFamily="34" charset="0"/>
              </a:rPr>
              <a:t>Batteryless</a:t>
            </a:r>
            <a:r>
              <a:rPr lang="en-US" sz="2000" dirty="0">
                <a:latin typeface="Bahnschrift SemiBold" panose="020B0502040204020203" pitchFamily="34" charset="0"/>
              </a:rPr>
              <a:t> Operation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61E5E4-D462-43C7-B039-A69881366B77}"/>
              </a:ext>
            </a:extLst>
          </p:cNvPr>
          <p:cNvSpPr txBox="1"/>
          <p:nvPr/>
        </p:nvSpPr>
        <p:spPr>
          <a:xfrm>
            <a:off x="6667500" y="4655345"/>
            <a:ext cx="515346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Solution: Image Sensing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48088D-EB0E-4A78-AF08-A10ED3EDA940}"/>
              </a:ext>
            </a:extLst>
          </p:cNvPr>
          <p:cNvSpPr txBox="1"/>
          <p:nvPr/>
        </p:nvSpPr>
        <p:spPr>
          <a:xfrm>
            <a:off x="2738090" y="5731003"/>
            <a:ext cx="6887374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Challenge: Image Communication over kms is costly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6C8EB3-49E4-4601-963F-A328F99F0F4F}"/>
              </a:ext>
            </a:extLst>
          </p:cNvPr>
          <p:cNvSpPr txBox="1"/>
          <p:nvPr/>
        </p:nvSpPr>
        <p:spPr>
          <a:xfrm>
            <a:off x="2738090" y="6133189"/>
            <a:ext cx="515346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Solution: Local, On-Device Computing</a:t>
            </a:r>
          </a:p>
        </p:txBody>
      </p:sp>
    </p:spTree>
    <p:extLst>
      <p:ext uri="{BB962C8B-B14F-4D97-AF65-F5344CB8AC3E}">
        <p14:creationId xmlns:p14="http://schemas.microsoft.com/office/powerpoint/2010/main" val="736736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D528-E595-4093-9558-F86E5179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D85A4-C669-43E1-81D2-E3BE55132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84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Motivation – Remote Sensing Applications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 SemiBold" panose="020B0502040204020203" pitchFamily="34" charset="0"/>
              </a:rPr>
              <a:t>Camaroptera Design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Experimental Results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Future Directions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471B4-60CF-4F7D-9DD5-6FDD8391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13</a:t>
            </a:fld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21C92807-45A6-4D5C-ADF8-6E075E131743}"/>
              </a:ext>
            </a:extLst>
          </p:cNvPr>
          <p:cNvSpPr/>
          <p:nvPr/>
        </p:nvSpPr>
        <p:spPr>
          <a:xfrm>
            <a:off x="4581435" y="2806383"/>
            <a:ext cx="894080" cy="355600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8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9D6E-A4D7-4358-BF88-2CFB3D35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Hardware Design</a:t>
            </a:r>
          </a:p>
        </p:txBody>
      </p:sp>
      <p:pic>
        <p:nvPicPr>
          <p:cNvPr id="5" name="Picture 4" descr="A close up of electronics&#10;&#10;Description automatically generated">
            <a:extLst>
              <a:ext uri="{FF2B5EF4-FFF2-40B4-BE49-F238E27FC236}">
                <a16:creationId xmlns:a16="http://schemas.microsoft.com/office/drawing/2014/main" id="{27873B9C-DC24-4016-9E75-64DA5F597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41" y="1741632"/>
            <a:ext cx="2663824" cy="1643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BE7BA4-AB93-49C3-80C1-60B4DD4A901B}"/>
              </a:ext>
            </a:extLst>
          </p:cNvPr>
          <p:cNvSpPr txBox="1"/>
          <p:nvPr/>
        </p:nvSpPr>
        <p:spPr>
          <a:xfrm>
            <a:off x="4768366" y="4217291"/>
            <a:ext cx="2365131" cy="11018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B61FE-0D36-487D-B79A-A9FF7500899E}"/>
              </a:ext>
            </a:extLst>
          </p:cNvPr>
          <p:cNvSpPr txBox="1"/>
          <p:nvPr/>
        </p:nvSpPr>
        <p:spPr>
          <a:xfrm>
            <a:off x="1182794" y="4217291"/>
            <a:ext cx="2365131" cy="1101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Sensing &amp; Communication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F8D22-7DCF-4661-80A6-90B52AA7C975}"/>
              </a:ext>
            </a:extLst>
          </p:cNvPr>
          <p:cNvSpPr txBox="1"/>
          <p:nvPr/>
        </p:nvSpPr>
        <p:spPr>
          <a:xfrm>
            <a:off x="8416276" y="4217291"/>
            <a:ext cx="2365131" cy="1101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Energy Harvesting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063B096-59FE-4C4A-9D9B-3F29D88DA8F3}"/>
              </a:ext>
            </a:extLst>
          </p:cNvPr>
          <p:cNvCxnSpPr>
            <a:stCxn id="5" idx="3"/>
            <a:endCxn id="8" idx="0"/>
          </p:cNvCxnSpPr>
          <p:nvPr/>
        </p:nvCxnSpPr>
        <p:spPr>
          <a:xfrm>
            <a:off x="7278565" y="2563475"/>
            <a:ext cx="2320277" cy="1653816"/>
          </a:xfrm>
          <a:prstGeom prst="curved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D26DDBB-02D0-4B09-97CC-73F8969210E6}"/>
              </a:ext>
            </a:extLst>
          </p:cNvPr>
          <p:cNvCxnSpPr>
            <a:stCxn id="5" idx="1"/>
            <a:endCxn id="7" idx="0"/>
          </p:cNvCxnSpPr>
          <p:nvPr/>
        </p:nvCxnSpPr>
        <p:spPr>
          <a:xfrm rot="10800000" flipV="1">
            <a:off x="2365361" y="2563475"/>
            <a:ext cx="2249381" cy="1653816"/>
          </a:xfrm>
          <a:prstGeom prst="curved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F7CBEFF-60C1-4CF6-878F-E6FBC35142B2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16200000" flipH="1">
            <a:off x="5532805" y="3799164"/>
            <a:ext cx="831974" cy="4279"/>
          </a:xfrm>
          <a:prstGeom prst="curvedConnector3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50D52B6-7A0B-40F7-9DD9-ACEFD318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5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F90E6A5-A538-48EB-8263-6BB9BAE6EDC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/>
              <a:t>Sensing &amp; Communication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94D05-82B0-41F6-8463-B70C163EDE96}"/>
              </a:ext>
            </a:extLst>
          </p:cNvPr>
          <p:cNvSpPr txBox="1"/>
          <p:nvPr/>
        </p:nvSpPr>
        <p:spPr>
          <a:xfrm>
            <a:off x="838200" y="1828800"/>
            <a:ext cx="5125717" cy="538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Camera Sensor – Himax HM01B0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075119-9C52-4015-98C9-C2672DC94B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5"/>
          <a:stretch/>
        </p:blipFill>
        <p:spPr bwMode="auto">
          <a:xfrm>
            <a:off x="4922712" y="3391815"/>
            <a:ext cx="958562" cy="196068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EE8D35B-B395-4896-B477-C844D6AE2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7353"/>
            <a:ext cx="3839306" cy="3609609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Bahnschrift Light" panose="020B0502040204020203" pitchFamily="34" charset="0"/>
              </a:rPr>
              <a:t>Ultra-low power image sensor</a:t>
            </a:r>
            <a:br>
              <a:rPr lang="en-US" sz="1800" dirty="0">
                <a:latin typeface="Bahnschrift Light" panose="020B0502040204020203" pitchFamily="34" charset="0"/>
              </a:rPr>
            </a:br>
            <a:r>
              <a:rPr lang="en-US" sz="1800" dirty="0"/>
              <a:t>~1.1mW @QQVGA</a:t>
            </a:r>
          </a:p>
          <a:p>
            <a:endParaRPr lang="en-US" sz="1800" dirty="0"/>
          </a:p>
          <a:p>
            <a:r>
              <a:rPr lang="en-US" sz="1800" dirty="0">
                <a:latin typeface="Bahnschrift Light" panose="020B0502040204020203" pitchFamily="34" charset="0"/>
              </a:rPr>
              <a:t>Camaroptera Resolution</a:t>
            </a:r>
            <a:br>
              <a:rPr lang="en-US" sz="1800" dirty="0">
                <a:latin typeface="Bahnschrift Light" panose="020B0502040204020203" pitchFamily="34" charset="0"/>
              </a:rPr>
            </a:br>
            <a:r>
              <a:rPr lang="en-US" sz="1800" dirty="0"/>
              <a:t>QQVGA – 160 x 120</a:t>
            </a:r>
            <a:br>
              <a:rPr lang="en-US" sz="1800" dirty="0"/>
            </a:br>
            <a:r>
              <a:rPr lang="en-US" sz="1800" dirty="0">
                <a:latin typeface="Bahnschrift Light" panose="020B0502040204020203" pitchFamily="34" charset="0"/>
              </a:rPr>
              <a:t>suffices for machine inference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72EB692-D784-4855-BB0A-07E73E62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13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F90E6A5-A538-48EB-8263-6BB9BAE6EDC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/>
              <a:t>Sensing &amp; Communication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CFEDFC-323A-4CD0-AD3D-AF195A693F56}"/>
              </a:ext>
            </a:extLst>
          </p:cNvPr>
          <p:cNvCxnSpPr>
            <a:cxnSpLocks/>
          </p:cNvCxnSpPr>
          <p:nvPr/>
        </p:nvCxnSpPr>
        <p:spPr>
          <a:xfrm>
            <a:off x="6126480" y="1828800"/>
            <a:ext cx="0" cy="4572000"/>
          </a:xfrm>
          <a:prstGeom prst="line">
            <a:avLst/>
          </a:prstGeom>
          <a:ln w="12700">
            <a:solidFill>
              <a:schemeClr val="accent3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394D05-82B0-41F6-8463-B70C163EDE96}"/>
              </a:ext>
            </a:extLst>
          </p:cNvPr>
          <p:cNvSpPr txBox="1"/>
          <p:nvPr/>
        </p:nvSpPr>
        <p:spPr>
          <a:xfrm>
            <a:off x="838200" y="1828800"/>
            <a:ext cx="5125717" cy="538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Camera Sensor – Himax HM01B0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C391FD-982A-44D9-83C4-9356C9EC592F}"/>
              </a:ext>
            </a:extLst>
          </p:cNvPr>
          <p:cNvSpPr txBox="1"/>
          <p:nvPr/>
        </p:nvSpPr>
        <p:spPr>
          <a:xfrm>
            <a:off x="6289045" y="1824672"/>
            <a:ext cx="5064756" cy="538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  <a:latin typeface="Bahnschrift" panose="020B0502040204020203" pitchFamily="34" charset="0"/>
              </a:rPr>
              <a:t>LoRa</a:t>
            </a:r>
            <a:r>
              <a:rPr lang="en-US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 Radio – RFM95W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075119-9C52-4015-98C9-C2672DC94B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5"/>
          <a:stretch/>
        </p:blipFill>
        <p:spPr bwMode="auto">
          <a:xfrm>
            <a:off x="4922712" y="3391815"/>
            <a:ext cx="958562" cy="196068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EE8D35B-B395-4896-B477-C844D6AE2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7353"/>
            <a:ext cx="3839306" cy="3609609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Bahnschrift Light" panose="020B0502040204020203" pitchFamily="34" charset="0"/>
              </a:rPr>
              <a:t>Ultra-low power image sensor</a:t>
            </a:r>
            <a:br>
              <a:rPr lang="en-US" sz="1800" dirty="0">
                <a:latin typeface="Bahnschrift Light" panose="020B0502040204020203" pitchFamily="34" charset="0"/>
              </a:rPr>
            </a:br>
            <a:r>
              <a:rPr lang="en-US" sz="1800" dirty="0"/>
              <a:t>~1.1mW @QQVGA</a:t>
            </a:r>
          </a:p>
          <a:p>
            <a:endParaRPr lang="en-US" sz="1800" dirty="0"/>
          </a:p>
          <a:p>
            <a:r>
              <a:rPr lang="en-US" sz="1800" dirty="0">
                <a:latin typeface="Bahnschrift Light" panose="020B0502040204020203" pitchFamily="34" charset="0"/>
              </a:rPr>
              <a:t>Camaroptera Resolution</a:t>
            </a:r>
            <a:br>
              <a:rPr lang="en-US" sz="1800" dirty="0">
                <a:latin typeface="Bahnschrift Light" panose="020B0502040204020203" pitchFamily="34" charset="0"/>
              </a:rPr>
            </a:br>
            <a:r>
              <a:rPr lang="en-US" sz="1800" dirty="0"/>
              <a:t>QQVGA – 160 x 120</a:t>
            </a:r>
            <a:br>
              <a:rPr lang="en-US" sz="1800" dirty="0"/>
            </a:br>
            <a:r>
              <a:rPr lang="en-US" sz="1800" dirty="0">
                <a:latin typeface="Bahnschrift Light" panose="020B0502040204020203" pitchFamily="34" charset="0"/>
              </a:rPr>
              <a:t>suffices for machine inference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3C7D3FC-B13B-4A3D-85B8-38554F4445DF}"/>
              </a:ext>
            </a:extLst>
          </p:cNvPr>
          <p:cNvSpPr txBox="1">
            <a:spLocks/>
          </p:cNvSpPr>
          <p:nvPr/>
        </p:nvSpPr>
        <p:spPr>
          <a:xfrm>
            <a:off x="6289044" y="2497136"/>
            <a:ext cx="3839306" cy="3609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Cheap, low-energy radio with range in kilometer(s)</a:t>
            </a:r>
          </a:p>
          <a:p>
            <a:endParaRPr lang="en-US" sz="1800" dirty="0"/>
          </a:p>
          <a:p>
            <a:r>
              <a:rPr lang="en-US" sz="1800" dirty="0"/>
              <a:t>Permits pervasive deployment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30" name="Picture 6" descr="Image result for rfm95w">
            <a:extLst>
              <a:ext uri="{FF2B5EF4-FFF2-40B4-BE49-F238E27FC236}">
                <a16:creationId xmlns:a16="http://schemas.microsoft.com/office/drawing/2014/main" id="{C7490501-7B3C-4D4B-9C15-E1F3C07EAD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30" t="21752" r="31475" b="22257"/>
          <a:stretch/>
        </p:blipFill>
        <p:spPr bwMode="auto">
          <a:xfrm>
            <a:off x="10177099" y="3479860"/>
            <a:ext cx="1614873" cy="164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72EB692-D784-4855-BB0A-07E73E62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5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F90E6A5-A538-48EB-8263-6BB9BAE6EDC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94D05-82B0-41F6-8463-B70C163EDE96}"/>
              </a:ext>
            </a:extLst>
          </p:cNvPr>
          <p:cNvSpPr txBox="1"/>
          <p:nvPr/>
        </p:nvSpPr>
        <p:spPr>
          <a:xfrm>
            <a:off x="838200" y="1828800"/>
            <a:ext cx="10515600" cy="538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Microcontroller – Texas Instruments MSP430FR5994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EE8D35B-B395-4896-B477-C844D6AE2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2480"/>
            <a:ext cx="7999476" cy="2844482"/>
          </a:xfrm>
        </p:spPr>
        <p:txBody>
          <a:bodyPr>
            <a:normAutofit/>
          </a:bodyPr>
          <a:lstStyle/>
          <a:p>
            <a:r>
              <a:rPr lang="en-US" sz="2400" dirty="0"/>
              <a:t>Ultra-low power 16-bit microcontroller:</a:t>
            </a:r>
          </a:p>
          <a:p>
            <a:pPr lvl="1"/>
            <a:r>
              <a:rPr lang="en-US" dirty="0"/>
              <a:t>Clock – </a:t>
            </a:r>
            <a:r>
              <a:rPr lang="en-US" dirty="0" err="1"/>
              <a:t>upto</a:t>
            </a:r>
            <a:r>
              <a:rPr lang="en-US" dirty="0"/>
              <a:t> 16MHz</a:t>
            </a:r>
          </a:p>
          <a:p>
            <a:pPr lvl="1"/>
            <a:r>
              <a:rPr lang="en-US" dirty="0"/>
              <a:t>Memory – 256kB FRAM</a:t>
            </a:r>
          </a:p>
          <a:p>
            <a:pPr lvl="1"/>
            <a:r>
              <a:rPr lang="en-US" dirty="0"/>
              <a:t>Power consumption - ~3mW</a:t>
            </a:r>
          </a:p>
          <a:p>
            <a:pPr lvl="1"/>
            <a:endParaRPr lang="en-US" dirty="0"/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CABF40-836F-4C88-8936-24412EE0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 descr="Image result for msp430">
            <a:extLst>
              <a:ext uri="{FF2B5EF4-FFF2-40B4-BE49-F238E27FC236}">
                <a16:creationId xmlns:a16="http://schemas.microsoft.com/office/drawing/2014/main" id="{1C3D1FED-BFD5-4175-AF48-F58CD1B81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635" y="3322320"/>
            <a:ext cx="2762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373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kx0b22">
            <a:extLst>
              <a:ext uri="{FF2B5EF4-FFF2-40B4-BE49-F238E27FC236}">
                <a16:creationId xmlns:a16="http://schemas.microsoft.com/office/drawing/2014/main" id="{7D39F74F-AD61-468C-8871-D36CBC752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2" t="32584" r="11044" b="35288"/>
          <a:stretch/>
        </p:blipFill>
        <p:spPr bwMode="auto">
          <a:xfrm>
            <a:off x="985784" y="2507012"/>
            <a:ext cx="2257949" cy="92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F90E6A5-A538-48EB-8263-6BB9BAE6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/>
              <a:t>Energy Harvesting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94D05-82B0-41F6-8463-B70C163EDE96}"/>
              </a:ext>
            </a:extLst>
          </p:cNvPr>
          <p:cNvSpPr txBox="1"/>
          <p:nvPr/>
        </p:nvSpPr>
        <p:spPr>
          <a:xfrm>
            <a:off x="838200" y="1828800"/>
            <a:ext cx="2613660" cy="538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Solar Panels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EE8D35B-B395-4896-B477-C844D6AE2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0352"/>
            <a:ext cx="2613660" cy="1560448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22mm x 7mm x 1.8mm</a:t>
            </a:r>
          </a:p>
          <a:p>
            <a:endParaRPr lang="en-US" sz="1800" dirty="0"/>
          </a:p>
          <a:p>
            <a:r>
              <a:rPr lang="en-US" sz="1800" dirty="0"/>
              <a:t>V</a:t>
            </a:r>
            <a:r>
              <a:rPr lang="en-US" sz="1800" baseline="-25000" dirty="0"/>
              <a:t>MPP</a:t>
            </a:r>
            <a:r>
              <a:rPr lang="en-US" sz="1800" dirty="0"/>
              <a:t> = 3.4V</a:t>
            </a:r>
          </a:p>
          <a:p>
            <a:r>
              <a:rPr lang="en-US" sz="1800" dirty="0"/>
              <a:t>I</a:t>
            </a:r>
            <a:r>
              <a:rPr lang="en-US" sz="1800" baseline="-25000" dirty="0"/>
              <a:t>MPP</a:t>
            </a:r>
            <a:r>
              <a:rPr lang="en-US" sz="1800" dirty="0"/>
              <a:t> = 3.8mA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CCF267-97C8-496F-9BC6-58EAA4C3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18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855CCDF-3DDA-412D-8694-8D056B7D22ED}"/>
              </a:ext>
            </a:extLst>
          </p:cNvPr>
          <p:cNvSpPr txBox="1">
            <a:spLocks/>
          </p:cNvSpPr>
          <p:nvPr/>
        </p:nvSpPr>
        <p:spPr>
          <a:xfrm>
            <a:off x="838201" y="5270532"/>
            <a:ext cx="2613660" cy="7820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0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Camaroptera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b="1" dirty="0"/>
              <a:t>Four in parallel</a:t>
            </a:r>
          </a:p>
        </p:txBody>
      </p:sp>
    </p:spTree>
    <p:extLst>
      <p:ext uri="{BB962C8B-B14F-4D97-AF65-F5344CB8AC3E}">
        <p14:creationId xmlns:p14="http://schemas.microsoft.com/office/powerpoint/2010/main" val="2967620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kx0b22">
            <a:extLst>
              <a:ext uri="{FF2B5EF4-FFF2-40B4-BE49-F238E27FC236}">
                <a16:creationId xmlns:a16="http://schemas.microsoft.com/office/drawing/2014/main" id="{7D39F74F-AD61-468C-8871-D36CBC752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2" t="32584" r="11044" b="35288"/>
          <a:stretch/>
        </p:blipFill>
        <p:spPr bwMode="auto">
          <a:xfrm>
            <a:off x="985784" y="2507012"/>
            <a:ext cx="2257949" cy="92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F90E6A5-A538-48EB-8263-6BB9BAE6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/>
              <a:t>Energy Harvesting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94D05-82B0-41F6-8463-B70C163EDE96}"/>
              </a:ext>
            </a:extLst>
          </p:cNvPr>
          <p:cNvSpPr txBox="1"/>
          <p:nvPr/>
        </p:nvSpPr>
        <p:spPr>
          <a:xfrm>
            <a:off x="838200" y="1828800"/>
            <a:ext cx="2613660" cy="538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Solar Panels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EE8D35B-B395-4896-B477-C844D6AE2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0352"/>
            <a:ext cx="2613660" cy="1560448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22mm x 7mm x 1.8mm</a:t>
            </a:r>
          </a:p>
          <a:p>
            <a:endParaRPr lang="en-US" sz="1800" dirty="0"/>
          </a:p>
          <a:p>
            <a:r>
              <a:rPr lang="en-US" sz="1800" dirty="0"/>
              <a:t>V</a:t>
            </a:r>
            <a:r>
              <a:rPr lang="en-US" sz="1800" baseline="-25000" dirty="0"/>
              <a:t>MPP</a:t>
            </a:r>
            <a:r>
              <a:rPr lang="en-US" sz="1800" dirty="0"/>
              <a:t> = 3.4V</a:t>
            </a:r>
          </a:p>
          <a:p>
            <a:r>
              <a:rPr lang="en-US" sz="1800" dirty="0"/>
              <a:t>I</a:t>
            </a:r>
            <a:r>
              <a:rPr lang="en-US" sz="1800" baseline="-25000" dirty="0"/>
              <a:t>MPP</a:t>
            </a:r>
            <a:r>
              <a:rPr lang="en-US" sz="1800" dirty="0"/>
              <a:t> = 3.8mA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27467F-8D47-4B86-93C3-9A75B848DD98}"/>
              </a:ext>
            </a:extLst>
          </p:cNvPr>
          <p:cNvCxnSpPr>
            <a:cxnSpLocks/>
          </p:cNvCxnSpPr>
          <p:nvPr/>
        </p:nvCxnSpPr>
        <p:spPr>
          <a:xfrm>
            <a:off x="3867912" y="1764792"/>
            <a:ext cx="0" cy="4572000"/>
          </a:xfrm>
          <a:prstGeom prst="line">
            <a:avLst/>
          </a:prstGeom>
          <a:ln w="12700">
            <a:solidFill>
              <a:schemeClr val="accent3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4E56A4-F43A-4E4B-8885-504E92751A1A}"/>
              </a:ext>
            </a:extLst>
          </p:cNvPr>
          <p:cNvSpPr txBox="1"/>
          <p:nvPr/>
        </p:nvSpPr>
        <p:spPr>
          <a:xfrm>
            <a:off x="4267011" y="1828800"/>
            <a:ext cx="2809581" cy="538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Super Capacitor</a:t>
            </a:r>
          </a:p>
        </p:txBody>
      </p:sp>
      <p:pic>
        <p:nvPicPr>
          <p:cNvPr id="2052" name="Picture 4" descr="Image result for bz055a333zsb">
            <a:extLst>
              <a:ext uri="{FF2B5EF4-FFF2-40B4-BE49-F238E27FC236}">
                <a16:creationId xmlns:a16="http://schemas.microsoft.com/office/drawing/2014/main" id="{54742828-B8DF-455A-8926-F1E2E27D03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00" b="19100"/>
          <a:stretch/>
        </p:blipFill>
        <p:spPr bwMode="auto">
          <a:xfrm>
            <a:off x="4910567" y="2554577"/>
            <a:ext cx="1460652" cy="88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C30553B-964A-4C33-8F9F-C9EBA3C4FEAF}"/>
              </a:ext>
            </a:extLst>
          </p:cNvPr>
          <p:cNvSpPr txBox="1">
            <a:spLocks/>
          </p:cNvSpPr>
          <p:nvPr/>
        </p:nvSpPr>
        <p:spPr>
          <a:xfrm>
            <a:off x="4328833" y="3570352"/>
            <a:ext cx="2747761" cy="2606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20mm x 15mm x 3.5mm</a:t>
            </a:r>
          </a:p>
          <a:p>
            <a:endParaRPr lang="en-US" sz="1800" dirty="0"/>
          </a:p>
          <a:p>
            <a:r>
              <a:rPr lang="en-US" sz="1800" dirty="0"/>
              <a:t>C = 33mF</a:t>
            </a:r>
          </a:p>
          <a:p>
            <a:r>
              <a:rPr lang="en-US" sz="1800" dirty="0"/>
              <a:t>V</a:t>
            </a:r>
            <a:r>
              <a:rPr lang="en-US" sz="1800" baseline="-25000" dirty="0"/>
              <a:t>RATED</a:t>
            </a:r>
            <a:r>
              <a:rPr lang="en-US" sz="1800" dirty="0"/>
              <a:t> = 5.5V</a:t>
            </a:r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CCF267-97C8-496F-9BC6-58EAA4C3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19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855CCDF-3DDA-412D-8694-8D056B7D22ED}"/>
              </a:ext>
            </a:extLst>
          </p:cNvPr>
          <p:cNvSpPr txBox="1">
            <a:spLocks/>
          </p:cNvSpPr>
          <p:nvPr/>
        </p:nvSpPr>
        <p:spPr>
          <a:xfrm>
            <a:off x="838201" y="5270532"/>
            <a:ext cx="2613660" cy="7820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0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Camaroptera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b="1" dirty="0"/>
              <a:t>Four in parallel</a:t>
            </a:r>
          </a:p>
        </p:txBody>
      </p:sp>
    </p:spTree>
    <p:extLst>
      <p:ext uri="{BB962C8B-B14F-4D97-AF65-F5344CB8AC3E}">
        <p14:creationId xmlns:p14="http://schemas.microsoft.com/office/powerpoint/2010/main" val="92732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D528-E595-4093-9558-F86E5179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D85A4-C669-43E1-81D2-E3BE55132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84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Motivation – Remote Sensing Applications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Camaroptera Design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Experimental Results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Future Directions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471B4-60CF-4F7D-9DD5-6FDD8391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78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kx0b22">
            <a:extLst>
              <a:ext uri="{FF2B5EF4-FFF2-40B4-BE49-F238E27FC236}">
                <a16:creationId xmlns:a16="http://schemas.microsoft.com/office/drawing/2014/main" id="{7D39F74F-AD61-468C-8871-D36CBC752A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2" t="32584" r="11044" b="35288"/>
          <a:stretch/>
        </p:blipFill>
        <p:spPr bwMode="auto">
          <a:xfrm>
            <a:off x="985784" y="2507012"/>
            <a:ext cx="2257949" cy="92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F90E6A5-A538-48EB-8263-6BB9BAE6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/>
              <a:t>Energy Harvesting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94D05-82B0-41F6-8463-B70C163EDE96}"/>
              </a:ext>
            </a:extLst>
          </p:cNvPr>
          <p:cNvSpPr txBox="1"/>
          <p:nvPr/>
        </p:nvSpPr>
        <p:spPr>
          <a:xfrm>
            <a:off x="838200" y="1828800"/>
            <a:ext cx="2613660" cy="538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Solar Panels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EE8D35B-B395-4896-B477-C844D6AE2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0352"/>
            <a:ext cx="2613660" cy="1560448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22mm x 7mm x 1.8mm</a:t>
            </a:r>
          </a:p>
          <a:p>
            <a:endParaRPr lang="en-US" sz="1800" dirty="0"/>
          </a:p>
          <a:p>
            <a:r>
              <a:rPr lang="en-US" sz="1800" dirty="0"/>
              <a:t>V</a:t>
            </a:r>
            <a:r>
              <a:rPr lang="en-US" sz="1800" baseline="-25000" dirty="0"/>
              <a:t>MPP</a:t>
            </a:r>
            <a:r>
              <a:rPr lang="en-US" sz="1800" dirty="0"/>
              <a:t> = 3.4V</a:t>
            </a:r>
          </a:p>
          <a:p>
            <a:r>
              <a:rPr lang="en-US" sz="1800" dirty="0"/>
              <a:t>I</a:t>
            </a:r>
            <a:r>
              <a:rPr lang="en-US" sz="1800" baseline="-25000" dirty="0"/>
              <a:t>MPP</a:t>
            </a:r>
            <a:r>
              <a:rPr lang="en-US" sz="1800" dirty="0"/>
              <a:t> = 3.8mA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27467F-8D47-4B86-93C3-9A75B848DD98}"/>
              </a:ext>
            </a:extLst>
          </p:cNvPr>
          <p:cNvCxnSpPr>
            <a:cxnSpLocks/>
          </p:cNvCxnSpPr>
          <p:nvPr/>
        </p:nvCxnSpPr>
        <p:spPr>
          <a:xfrm>
            <a:off x="3867912" y="1764792"/>
            <a:ext cx="0" cy="4572000"/>
          </a:xfrm>
          <a:prstGeom prst="line">
            <a:avLst/>
          </a:prstGeom>
          <a:ln w="12700">
            <a:solidFill>
              <a:schemeClr val="accent3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4E56A4-F43A-4E4B-8885-504E92751A1A}"/>
              </a:ext>
            </a:extLst>
          </p:cNvPr>
          <p:cNvSpPr txBox="1"/>
          <p:nvPr/>
        </p:nvSpPr>
        <p:spPr>
          <a:xfrm>
            <a:off x="4267011" y="1828800"/>
            <a:ext cx="2809581" cy="538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Super Capacitor</a:t>
            </a:r>
          </a:p>
        </p:txBody>
      </p:sp>
      <p:pic>
        <p:nvPicPr>
          <p:cNvPr id="2052" name="Picture 4" descr="Image result for bz055a333zsb">
            <a:extLst>
              <a:ext uri="{FF2B5EF4-FFF2-40B4-BE49-F238E27FC236}">
                <a16:creationId xmlns:a16="http://schemas.microsoft.com/office/drawing/2014/main" id="{54742828-B8DF-455A-8926-F1E2E27D03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00" b="19100"/>
          <a:stretch/>
        </p:blipFill>
        <p:spPr bwMode="auto">
          <a:xfrm>
            <a:off x="4910567" y="2554577"/>
            <a:ext cx="1460652" cy="88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C30553B-964A-4C33-8F9F-C9EBA3C4FEAF}"/>
              </a:ext>
            </a:extLst>
          </p:cNvPr>
          <p:cNvSpPr txBox="1">
            <a:spLocks/>
          </p:cNvSpPr>
          <p:nvPr/>
        </p:nvSpPr>
        <p:spPr>
          <a:xfrm>
            <a:off x="4328833" y="3570352"/>
            <a:ext cx="2747761" cy="2606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20mm x 15mm x 3.5mm</a:t>
            </a:r>
          </a:p>
          <a:p>
            <a:endParaRPr lang="en-US" sz="1800" dirty="0"/>
          </a:p>
          <a:p>
            <a:r>
              <a:rPr lang="en-US" sz="1800" dirty="0"/>
              <a:t>C = 33mF</a:t>
            </a:r>
          </a:p>
          <a:p>
            <a:r>
              <a:rPr lang="en-US" sz="1800" dirty="0"/>
              <a:t>V</a:t>
            </a:r>
            <a:r>
              <a:rPr lang="en-US" sz="1800" baseline="-25000" dirty="0"/>
              <a:t>RATED</a:t>
            </a:r>
            <a:r>
              <a:rPr lang="en-US" sz="1800" dirty="0"/>
              <a:t> = 5.5V</a:t>
            </a:r>
          </a:p>
          <a:p>
            <a:endParaRPr lang="en-US" sz="1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95026A-FFAD-44EB-A5F6-EB11F2227175}"/>
              </a:ext>
            </a:extLst>
          </p:cNvPr>
          <p:cNvCxnSpPr>
            <a:cxnSpLocks/>
          </p:cNvCxnSpPr>
          <p:nvPr/>
        </p:nvCxnSpPr>
        <p:spPr>
          <a:xfrm>
            <a:off x="7431024" y="1764792"/>
            <a:ext cx="0" cy="4572000"/>
          </a:xfrm>
          <a:prstGeom prst="line">
            <a:avLst/>
          </a:prstGeom>
          <a:ln w="12700">
            <a:solidFill>
              <a:schemeClr val="accent3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D37BBD-DCDD-4E1D-8379-D8ADE137F155}"/>
              </a:ext>
            </a:extLst>
          </p:cNvPr>
          <p:cNvSpPr txBox="1"/>
          <p:nvPr/>
        </p:nvSpPr>
        <p:spPr>
          <a:xfrm>
            <a:off x="7969007" y="1828800"/>
            <a:ext cx="3384794" cy="538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Dual Booster Circuit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5DD692-68A0-431A-A8B6-8F63FF535F88}"/>
              </a:ext>
            </a:extLst>
          </p:cNvPr>
          <p:cNvSpPr txBox="1">
            <a:spLocks/>
          </p:cNvSpPr>
          <p:nvPr/>
        </p:nvSpPr>
        <p:spPr>
          <a:xfrm>
            <a:off x="7969007" y="2515552"/>
            <a:ext cx="3384790" cy="3671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Input Booster (#1):</a:t>
            </a:r>
            <a:br>
              <a:rPr lang="en-US" sz="1800" dirty="0"/>
            </a:br>
            <a:r>
              <a:rPr lang="en-US" sz="1800" dirty="0"/>
              <a:t>Charge the Super Capacitor</a:t>
            </a:r>
          </a:p>
          <a:p>
            <a:endParaRPr lang="en-US" sz="1800" dirty="0"/>
          </a:p>
          <a:p>
            <a:r>
              <a:rPr lang="en-US" sz="1800" dirty="0"/>
              <a:t>Output Booster (#2):</a:t>
            </a:r>
            <a:br>
              <a:rPr lang="en-US" sz="1800" dirty="0"/>
            </a:br>
            <a:r>
              <a:rPr lang="en-US" sz="1800" dirty="0"/>
              <a:t>Provide regulated 3V voltage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CCF267-97C8-496F-9BC6-58EAA4C3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20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855CCDF-3DDA-412D-8694-8D056B7D22ED}"/>
              </a:ext>
            </a:extLst>
          </p:cNvPr>
          <p:cNvSpPr txBox="1">
            <a:spLocks/>
          </p:cNvSpPr>
          <p:nvPr/>
        </p:nvSpPr>
        <p:spPr>
          <a:xfrm>
            <a:off x="838201" y="5270532"/>
            <a:ext cx="2613660" cy="7820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0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Camaroptera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b="1" dirty="0"/>
              <a:t>Four in parallel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CE6390-C2D1-48AD-97FD-8FF7CFF38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007" y="2554576"/>
            <a:ext cx="3384787" cy="16341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27E7000-60B3-4E41-8240-46405A0F18DA}"/>
              </a:ext>
            </a:extLst>
          </p:cNvPr>
          <p:cNvSpPr txBox="1"/>
          <p:nvPr/>
        </p:nvSpPr>
        <p:spPr>
          <a:xfrm>
            <a:off x="8598449" y="3570352"/>
            <a:ext cx="1062951" cy="36498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Booster #1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B45A17-EC36-4C8E-9385-AE48A943491C}"/>
              </a:ext>
            </a:extLst>
          </p:cNvPr>
          <p:cNvSpPr txBox="1"/>
          <p:nvPr/>
        </p:nvSpPr>
        <p:spPr>
          <a:xfrm>
            <a:off x="10226040" y="2733380"/>
            <a:ext cx="1062951" cy="36498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Booster #2</a:t>
            </a:r>
          </a:p>
        </p:txBody>
      </p:sp>
    </p:spTree>
    <p:extLst>
      <p:ext uri="{BB962C8B-B14F-4D97-AF65-F5344CB8AC3E}">
        <p14:creationId xmlns:p14="http://schemas.microsoft.com/office/powerpoint/2010/main" val="3895010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DB44B4E-3CF4-4D48-B0F5-5D088EBA3462}"/>
              </a:ext>
            </a:extLst>
          </p:cNvPr>
          <p:cNvSpPr/>
          <p:nvPr/>
        </p:nvSpPr>
        <p:spPr>
          <a:xfrm>
            <a:off x="797560" y="5217932"/>
            <a:ext cx="10429240" cy="1017069"/>
          </a:xfrm>
          <a:prstGeom prst="rect">
            <a:avLst/>
          </a:prstGeom>
          <a:solidFill>
            <a:srgbClr val="FFD9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8929F-ED69-4343-B626-D0CB1AE8148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/>
              <a:t>At-Sensor Processing Pipeline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AFC5A-078A-47E0-BBC1-2EAC0DFE9443}"/>
              </a:ext>
            </a:extLst>
          </p:cNvPr>
          <p:cNvSpPr txBox="1"/>
          <p:nvPr/>
        </p:nvSpPr>
        <p:spPr>
          <a:xfrm>
            <a:off x="838200" y="3159760"/>
            <a:ext cx="1429512" cy="1229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Image Capture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10EBE-6B58-45A4-ADD3-5D9532BCD0D8}"/>
              </a:ext>
            </a:extLst>
          </p:cNvPr>
          <p:cNvSpPr txBox="1"/>
          <p:nvPr/>
        </p:nvSpPr>
        <p:spPr>
          <a:xfrm>
            <a:off x="3034284" y="3294380"/>
            <a:ext cx="1327404" cy="96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Diff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941406-2B9C-4FEC-A7AA-EC16DFD3EE80}"/>
              </a:ext>
            </a:extLst>
          </p:cNvPr>
          <p:cNvCxnSpPr>
            <a:cxnSpLocks/>
          </p:cNvCxnSpPr>
          <p:nvPr/>
        </p:nvCxnSpPr>
        <p:spPr>
          <a:xfrm>
            <a:off x="2633472" y="2153412"/>
            <a:ext cx="0" cy="30652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0DDF77-1103-4AFB-9E4C-A434C57C93DD}"/>
              </a:ext>
            </a:extLst>
          </p:cNvPr>
          <p:cNvSpPr txBox="1"/>
          <p:nvPr/>
        </p:nvSpPr>
        <p:spPr>
          <a:xfrm>
            <a:off x="3034284" y="4258564"/>
            <a:ext cx="1327404" cy="960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Image Differencing </a:t>
            </a:r>
            <a:r>
              <a:rPr lang="en-US" sz="1400" dirty="0" err="1">
                <a:solidFill>
                  <a:sysClr val="windowText" lastClr="000000"/>
                </a:solidFill>
                <a:latin typeface="Bahnschrift" panose="020B0502040204020203" pitchFamily="34" charset="0"/>
              </a:rPr>
              <a:t>w.r.t.</a:t>
            </a:r>
            <a:r>
              <a:rPr lang="en-US" sz="1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 last image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E828CC-D207-4375-A56F-F0C7CBA812B4}"/>
              </a:ext>
            </a:extLst>
          </p:cNvPr>
          <p:cNvCxnSpPr>
            <a:cxnSpLocks/>
          </p:cNvCxnSpPr>
          <p:nvPr/>
        </p:nvCxnSpPr>
        <p:spPr>
          <a:xfrm>
            <a:off x="8907780" y="2153412"/>
            <a:ext cx="48260" cy="30652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5D448C-8D27-4CD0-88EB-899A64C88507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795272" cy="462724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43C3A1-6E81-496F-9AAD-1E1BB877859B}"/>
              </a:ext>
            </a:extLst>
          </p:cNvPr>
          <p:cNvCxnSpPr>
            <a:cxnSpLocks/>
          </p:cNvCxnSpPr>
          <p:nvPr/>
        </p:nvCxnSpPr>
        <p:spPr>
          <a:xfrm flipV="1">
            <a:off x="8907780" y="1690688"/>
            <a:ext cx="2446020" cy="462724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0FC65F8-FCC5-4467-B3BE-51B35DC8ECE1}"/>
              </a:ext>
            </a:extLst>
          </p:cNvPr>
          <p:cNvSpPr/>
          <p:nvPr/>
        </p:nvSpPr>
        <p:spPr>
          <a:xfrm>
            <a:off x="2269806" y="3641852"/>
            <a:ext cx="766572" cy="26517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89DD30-AEF6-44E9-8F36-FB832CD5961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23" y="2385314"/>
            <a:ext cx="909066" cy="90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" name="Slide Number Placeholder 4095">
            <a:extLst>
              <a:ext uri="{FF2B5EF4-FFF2-40B4-BE49-F238E27FC236}">
                <a16:creationId xmlns:a16="http://schemas.microsoft.com/office/drawing/2014/main" id="{D8983A77-F20B-4DAD-9F27-DF12471E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21</a:t>
            </a:fld>
            <a:endParaRPr lang="en-US"/>
          </a:p>
        </p:txBody>
      </p:sp>
      <p:pic>
        <p:nvPicPr>
          <p:cNvPr id="4099" name="Picture 4098" descr="A picture containing outdoor, building, grass, man&#10;&#10;Description automatically generated">
            <a:extLst>
              <a:ext uri="{FF2B5EF4-FFF2-40B4-BE49-F238E27FC236}">
                <a16:creationId xmlns:a16="http://schemas.microsoft.com/office/drawing/2014/main" id="{E4AEEC59-DCCD-4CCB-8B61-7E875BA2E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847" y="3153728"/>
            <a:ext cx="621250" cy="4659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115F10-D3E2-4B06-A7F9-87F1E88CC712}"/>
              </a:ext>
            </a:extLst>
          </p:cNvPr>
          <p:cNvCxnSpPr>
            <a:stCxn id="10" idx="0"/>
          </p:cNvCxnSpPr>
          <p:nvPr/>
        </p:nvCxnSpPr>
        <p:spPr>
          <a:xfrm flipV="1">
            <a:off x="3697986" y="2794000"/>
            <a:ext cx="518414" cy="50038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8A5A84-C2DB-4B17-8B21-0FFB2F745D29}"/>
              </a:ext>
            </a:extLst>
          </p:cNvPr>
          <p:cNvSpPr txBox="1"/>
          <p:nvPr/>
        </p:nvSpPr>
        <p:spPr>
          <a:xfrm>
            <a:off x="3174240" y="2791524"/>
            <a:ext cx="935227" cy="26517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SAME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FC654A-A931-44D4-A472-2E6118FAB40F}"/>
              </a:ext>
            </a:extLst>
          </p:cNvPr>
          <p:cNvSpPr txBox="1"/>
          <p:nvPr/>
        </p:nvSpPr>
        <p:spPr>
          <a:xfrm>
            <a:off x="4043680" y="2503202"/>
            <a:ext cx="935227" cy="265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DISCARD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32007F-F85F-4E05-BC63-2B6E4524E18D}"/>
              </a:ext>
            </a:extLst>
          </p:cNvPr>
          <p:cNvCxnSpPr/>
          <p:nvPr/>
        </p:nvCxnSpPr>
        <p:spPr>
          <a:xfrm>
            <a:off x="797560" y="5218684"/>
            <a:ext cx="10429240" cy="0"/>
          </a:xfrm>
          <a:prstGeom prst="line">
            <a:avLst/>
          </a:prstGeom>
          <a:ln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F7B27D-7053-4253-8673-F5684109CB24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267712" y="2635790"/>
            <a:ext cx="1775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121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DB44B4E-3CF4-4D48-B0F5-5D088EBA3462}"/>
              </a:ext>
            </a:extLst>
          </p:cNvPr>
          <p:cNvSpPr/>
          <p:nvPr/>
        </p:nvSpPr>
        <p:spPr>
          <a:xfrm>
            <a:off x="797560" y="5217932"/>
            <a:ext cx="10429240" cy="1017069"/>
          </a:xfrm>
          <a:prstGeom prst="rect">
            <a:avLst/>
          </a:prstGeom>
          <a:solidFill>
            <a:srgbClr val="FFD9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8BB77D-677B-4164-B764-531D3F20E052}"/>
              </a:ext>
            </a:extLst>
          </p:cNvPr>
          <p:cNvCxnSpPr>
            <a:stCxn id="33" idx="1"/>
          </p:cNvCxnSpPr>
          <p:nvPr/>
        </p:nvCxnSpPr>
        <p:spPr>
          <a:xfrm flipH="1">
            <a:off x="2267712" y="2635790"/>
            <a:ext cx="3718470" cy="2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7C8929F-ED69-4343-B626-D0CB1AE8148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/>
              <a:t>At-Sensor Processing Pipeline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AFC5A-078A-47E0-BBC1-2EAC0DFE9443}"/>
              </a:ext>
            </a:extLst>
          </p:cNvPr>
          <p:cNvSpPr txBox="1"/>
          <p:nvPr/>
        </p:nvSpPr>
        <p:spPr>
          <a:xfrm>
            <a:off x="838200" y="3159760"/>
            <a:ext cx="1429512" cy="1229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Image Capture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10EBE-6B58-45A4-ADD3-5D9532BCD0D8}"/>
              </a:ext>
            </a:extLst>
          </p:cNvPr>
          <p:cNvSpPr txBox="1"/>
          <p:nvPr/>
        </p:nvSpPr>
        <p:spPr>
          <a:xfrm>
            <a:off x="3034284" y="3294380"/>
            <a:ext cx="1327404" cy="96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Diff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941406-2B9C-4FEC-A7AA-EC16DFD3EE80}"/>
              </a:ext>
            </a:extLst>
          </p:cNvPr>
          <p:cNvCxnSpPr>
            <a:cxnSpLocks/>
          </p:cNvCxnSpPr>
          <p:nvPr/>
        </p:nvCxnSpPr>
        <p:spPr>
          <a:xfrm>
            <a:off x="2633472" y="2153412"/>
            <a:ext cx="0" cy="30652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0AEB7E0-724B-4C85-AF8C-76F48B1F3230}"/>
              </a:ext>
            </a:extLst>
          </p:cNvPr>
          <p:cNvSpPr txBox="1"/>
          <p:nvPr/>
        </p:nvSpPr>
        <p:spPr>
          <a:xfrm>
            <a:off x="4978908" y="3294380"/>
            <a:ext cx="1327404" cy="96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Infer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0DDF77-1103-4AFB-9E4C-A434C57C93DD}"/>
              </a:ext>
            </a:extLst>
          </p:cNvPr>
          <p:cNvSpPr txBox="1"/>
          <p:nvPr/>
        </p:nvSpPr>
        <p:spPr>
          <a:xfrm>
            <a:off x="3034284" y="4258564"/>
            <a:ext cx="1327404" cy="960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Image Differencing </a:t>
            </a:r>
            <a:r>
              <a:rPr lang="en-US" sz="1400" dirty="0" err="1">
                <a:solidFill>
                  <a:sysClr val="windowText" lastClr="000000"/>
                </a:solidFill>
                <a:latin typeface="Bahnschrift" panose="020B0502040204020203" pitchFamily="34" charset="0"/>
              </a:rPr>
              <a:t>w.r.t.</a:t>
            </a:r>
            <a:r>
              <a:rPr lang="en-US" sz="1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 last image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E828CC-D207-4375-A56F-F0C7CBA812B4}"/>
              </a:ext>
            </a:extLst>
          </p:cNvPr>
          <p:cNvCxnSpPr>
            <a:cxnSpLocks/>
          </p:cNvCxnSpPr>
          <p:nvPr/>
        </p:nvCxnSpPr>
        <p:spPr>
          <a:xfrm>
            <a:off x="8907780" y="2153412"/>
            <a:ext cx="48260" cy="30652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992176-2A0B-432E-927E-750AAAA8CB08}"/>
              </a:ext>
            </a:extLst>
          </p:cNvPr>
          <p:cNvSpPr txBox="1"/>
          <p:nvPr/>
        </p:nvSpPr>
        <p:spPr>
          <a:xfrm>
            <a:off x="4920236" y="4261062"/>
            <a:ext cx="1444747" cy="960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Human Detection DNN</a:t>
            </a:r>
            <a:br>
              <a:rPr lang="en-US" sz="1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(</a:t>
            </a:r>
            <a:r>
              <a:rPr lang="en-US" sz="1400" dirty="0" err="1">
                <a:solidFill>
                  <a:sysClr val="windowText" lastClr="000000"/>
                </a:solidFill>
                <a:latin typeface="Bahnschrift" panose="020B0502040204020203" pitchFamily="34" charset="0"/>
              </a:rPr>
              <a:t>Lenet</a:t>
            </a:r>
            <a:r>
              <a:rPr lang="en-US" sz="1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-based )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ACC = 78%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5D448C-8D27-4CD0-88EB-899A64C88507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795272" cy="462724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43C3A1-6E81-496F-9AAD-1E1BB877859B}"/>
              </a:ext>
            </a:extLst>
          </p:cNvPr>
          <p:cNvCxnSpPr>
            <a:cxnSpLocks/>
          </p:cNvCxnSpPr>
          <p:nvPr/>
        </p:nvCxnSpPr>
        <p:spPr>
          <a:xfrm flipV="1">
            <a:off x="8907780" y="1690688"/>
            <a:ext cx="2446020" cy="462724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0FC65F8-FCC5-4467-B3BE-51B35DC8ECE1}"/>
              </a:ext>
            </a:extLst>
          </p:cNvPr>
          <p:cNvSpPr/>
          <p:nvPr/>
        </p:nvSpPr>
        <p:spPr>
          <a:xfrm>
            <a:off x="2269806" y="3641852"/>
            <a:ext cx="766572" cy="26517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7B71E56-29B3-4796-8758-846E69CF3DC4}"/>
              </a:ext>
            </a:extLst>
          </p:cNvPr>
          <p:cNvSpPr/>
          <p:nvPr/>
        </p:nvSpPr>
        <p:spPr>
          <a:xfrm>
            <a:off x="4363805" y="3641852"/>
            <a:ext cx="617220" cy="26517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89DD30-AEF6-44E9-8F36-FB832CD5961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23" y="2385314"/>
            <a:ext cx="909066" cy="90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" name="Slide Number Placeholder 4095">
            <a:extLst>
              <a:ext uri="{FF2B5EF4-FFF2-40B4-BE49-F238E27FC236}">
                <a16:creationId xmlns:a16="http://schemas.microsoft.com/office/drawing/2014/main" id="{D8983A77-F20B-4DAD-9F27-DF12471E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22</a:t>
            </a:fld>
            <a:endParaRPr lang="en-US"/>
          </a:p>
        </p:txBody>
      </p:sp>
      <p:pic>
        <p:nvPicPr>
          <p:cNvPr id="4099" name="Picture 4098" descr="A picture containing outdoor, building, grass, man&#10;&#10;Description automatically generated">
            <a:extLst>
              <a:ext uri="{FF2B5EF4-FFF2-40B4-BE49-F238E27FC236}">
                <a16:creationId xmlns:a16="http://schemas.microsoft.com/office/drawing/2014/main" id="{E4AEEC59-DCCD-4CCB-8B61-7E875BA2E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847" y="3153728"/>
            <a:ext cx="621250" cy="4659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115F10-D3E2-4B06-A7F9-87F1E88CC712}"/>
              </a:ext>
            </a:extLst>
          </p:cNvPr>
          <p:cNvCxnSpPr>
            <a:stCxn id="10" idx="0"/>
          </p:cNvCxnSpPr>
          <p:nvPr/>
        </p:nvCxnSpPr>
        <p:spPr>
          <a:xfrm flipV="1">
            <a:off x="3697986" y="2794000"/>
            <a:ext cx="518414" cy="50038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8A5A84-C2DB-4B17-8B21-0FFB2F745D29}"/>
              </a:ext>
            </a:extLst>
          </p:cNvPr>
          <p:cNvSpPr txBox="1"/>
          <p:nvPr/>
        </p:nvSpPr>
        <p:spPr>
          <a:xfrm>
            <a:off x="3174240" y="2791524"/>
            <a:ext cx="935227" cy="26517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SAME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3E0EF3-CEBC-4C44-A99B-0C75485AC404}"/>
              </a:ext>
            </a:extLst>
          </p:cNvPr>
          <p:cNvCxnSpPr/>
          <p:nvPr/>
        </p:nvCxnSpPr>
        <p:spPr>
          <a:xfrm flipV="1">
            <a:off x="5742088" y="2794000"/>
            <a:ext cx="518414" cy="50038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E636D46-E5F6-478B-93D7-1DCED0872B38}"/>
              </a:ext>
            </a:extLst>
          </p:cNvPr>
          <p:cNvSpPr txBox="1"/>
          <p:nvPr/>
        </p:nvSpPr>
        <p:spPr>
          <a:xfrm>
            <a:off x="5986182" y="2503202"/>
            <a:ext cx="935227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DISCARD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B7C82A-02A4-44B8-8598-103FAA78C0CB}"/>
              </a:ext>
            </a:extLst>
          </p:cNvPr>
          <p:cNvSpPr txBox="1"/>
          <p:nvPr/>
        </p:nvSpPr>
        <p:spPr>
          <a:xfrm>
            <a:off x="4550286" y="2791524"/>
            <a:ext cx="1501683" cy="2894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UNINTERESTING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FC654A-A931-44D4-A472-2E6118FAB40F}"/>
              </a:ext>
            </a:extLst>
          </p:cNvPr>
          <p:cNvSpPr txBox="1"/>
          <p:nvPr/>
        </p:nvSpPr>
        <p:spPr>
          <a:xfrm>
            <a:off x="4043680" y="2503202"/>
            <a:ext cx="935227" cy="265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DISCARD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32007F-F85F-4E05-BC63-2B6E4524E18D}"/>
              </a:ext>
            </a:extLst>
          </p:cNvPr>
          <p:cNvCxnSpPr/>
          <p:nvPr/>
        </p:nvCxnSpPr>
        <p:spPr>
          <a:xfrm>
            <a:off x="797560" y="5218684"/>
            <a:ext cx="10429240" cy="0"/>
          </a:xfrm>
          <a:prstGeom prst="line">
            <a:avLst/>
          </a:prstGeom>
          <a:ln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ACFCA2E-C227-4C35-AE92-281A8B6E5200}"/>
              </a:ext>
            </a:extLst>
          </p:cNvPr>
          <p:cNvSpPr txBox="1"/>
          <p:nvPr/>
        </p:nvSpPr>
        <p:spPr>
          <a:xfrm>
            <a:off x="1423840" y="5369602"/>
            <a:ext cx="1801959" cy="656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Device-specific Optimizations 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26BD55-9645-4886-8EFC-F5EECC544FA1}"/>
              </a:ext>
            </a:extLst>
          </p:cNvPr>
          <p:cNvSpPr txBox="1"/>
          <p:nvPr/>
        </p:nvSpPr>
        <p:spPr>
          <a:xfrm>
            <a:off x="4829849" y="5217932"/>
            <a:ext cx="1631878" cy="960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Hyperparameter Optimization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=&gt; ~180X </a:t>
            </a:r>
            <a:br>
              <a:rPr lang="en-US" sz="1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size reduction</a:t>
            </a:r>
          </a:p>
        </p:txBody>
      </p:sp>
    </p:spTree>
    <p:extLst>
      <p:ext uri="{BB962C8B-B14F-4D97-AF65-F5344CB8AC3E}">
        <p14:creationId xmlns:p14="http://schemas.microsoft.com/office/powerpoint/2010/main" val="665431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DB44B4E-3CF4-4D48-B0F5-5D088EBA3462}"/>
              </a:ext>
            </a:extLst>
          </p:cNvPr>
          <p:cNvSpPr/>
          <p:nvPr/>
        </p:nvSpPr>
        <p:spPr>
          <a:xfrm>
            <a:off x="797560" y="5217932"/>
            <a:ext cx="10429240" cy="1017069"/>
          </a:xfrm>
          <a:prstGeom prst="rect">
            <a:avLst/>
          </a:prstGeom>
          <a:solidFill>
            <a:srgbClr val="FFD9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8BB77D-677B-4164-B764-531D3F20E052}"/>
              </a:ext>
            </a:extLst>
          </p:cNvPr>
          <p:cNvCxnSpPr>
            <a:stCxn id="33" idx="1"/>
          </p:cNvCxnSpPr>
          <p:nvPr/>
        </p:nvCxnSpPr>
        <p:spPr>
          <a:xfrm flipH="1">
            <a:off x="2267712" y="2635790"/>
            <a:ext cx="3718470" cy="2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7C8929F-ED69-4343-B626-D0CB1AE8148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/>
              <a:t>At-Sensor Processing Pipeline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AFC5A-078A-47E0-BBC1-2EAC0DFE9443}"/>
              </a:ext>
            </a:extLst>
          </p:cNvPr>
          <p:cNvSpPr txBox="1"/>
          <p:nvPr/>
        </p:nvSpPr>
        <p:spPr>
          <a:xfrm>
            <a:off x="838200" y="3159760"/>
            <a:ext cx="1429512" cy="1229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Image Capture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10EBE-6B58-45A4-ADD3-5D9532BCD0D8}"/>
              </a:ext>
            </a:extLst>
          </p:cNvPr>
          <p:cNvSpPr txBox="1"/>
          <p:nvPr/>
        </p:nvSpPr>
        <p:spPr>
          <a:xfrm>
            <a:off x="3034284" y="3294380"/>
            <a:ext cx="1327404" cy="96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Diff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941406-2B9C-4FEC-A7AA-EC16DFD3EE80}"/>
              </a:ext>
            </a:extLst>
          </p:cNvPr>
          <p:cNvCxnSpPr>
            <a:cxnSpLocks/>
          </p:cNvCxnSpPr>
          <p:nvPr/>
        </p:nvCxnSpPr>
        <p:spPr>
          <a:xfrm>
            <a:off x="2633472" y="2153412"/>
            <a:ext cx="0" cy="30652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0AEB7E0-724B-4C85-AF8C-76F48B1F3230}"/>
              </a:ext>
            </a:extLst>
          </p:cNvPr>
          <p:cNvSpPr txBox="1"/>
          <p:nvPr/>
        </p:nvSpPr>
        <p:spPr>
          <a:xfrm>
            <a:off x="4978908" y="3294380"/>
            <a:ext cx="1327404" cy="96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Infer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0DDF77-1103-4AFB-9E4C-A434C57C93DD}"/>
              </a:ext>
            </a:extLst>
          </p:cNvPr>
          <p:cNvSpPr txBox="1"/>
          <p:nvPr/>
        </p:nvSpPr>
        <p:spPr>
          <a:xfrm>
            <a:off x="3034284" y="4258564"/>
            <a:ext cx="1327404" cy="960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Image Differencing </a:t>
            </a:r>
            <a:r>
              <a:rPr lang="en-US" sz="1400" dirty="0" err="1">
                <a:solidFill>
                  <a:sysClr val="windowText" lastClr="000000"/>
                </a:solidFill>
                <a:latin typeface="Bahnschrift" panose="020B0502040204020203" pitchFamily="34" charset="0"/>
              </a:rPr>
              <a:t>w.r.t.</a:t>
            </a:r>
            <a:r>
              <a:rPr lang="en-US" sz="1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 last 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0837D1-F051-44F4-B992-7BF65EFB763D}"/>
              </a:ext>
            </a:extLst>
          </p:cNvPr>
          <p:cNvSpPr txBox="1"/>
          <p:nvPr/>
        </p:nvSpPr>
        <p:spPr>
          <a:xfrm>
            <a:off x="6923532" y="3294380"/>
            <a:ext cx="1594104" cy="96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Compress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E828CC-D207-4375-A56F-F0C7CBA812B4}"/>
              </a:ext>
            </a:extLst>
          </p:cNvPr>
          <p:cNvCxnSpPr>
            <a:cxnSpLocks/>
          </p:cNvCxnSpPr>
          <p:nvPr/>
        </p:nvCxnSpPr>
        <p:spPr>
          <a:xfrm>
            <a:off x="8907780" y="2153412"/>
            <a:ext cx="48260" cy="30652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992176-2A0B-432E-927E-750AAAA8CB08}"/>
              </a:ext>
            </a:extLst>
          </p:cNvPr>
          <p:cNvSpPr txBox="1"/>
          <p:nvPr/>
        </p:nvSpPr>
        <p:spPr>
          <a:xfrm>
            <a:off x="4920236" y="4261062"/>
            <a:ext cx="1444747" cy="960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Human Detection DNN</a:t>
            </a:r>
            <a:br>
              <a:rPr lang="en-US" sz="1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(</a:t>
            </a:r>
            <a:r>
              <a:rPr lang="en-US" sz="1400" dirty="0" err="1">
                <a:solidFill>
                  <a:sysClr val="windowText" lastClr="000000"/>
                </a:solidFill>
                <a:latin typeface="Bahnschrift" panose="020B0502040204020203" pitchFamily="34" charset="0"/>
              </a:rPr>
              <a:t>Lenet</a:t>
            </a:r>
            <a:r>
              <a:rPr lang="en-US" sz="1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-based )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ACC = 78%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AD771-9D66-4937-951C-166C8B42FFE5}"/>
              </a:ext>
            </a:extLst>
          </p:cNvPr>
          <p:cNvSpPr txBox="1"/>
          <p:nvPr/>
        </p:nvSpPr>
        <p:spPr>
          <a:xfrm>
            <a:off x="6998210" y="4259072"/>
            <a:ext cx="1444747" cy="960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JPEG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D59807-0D37-46DF-9751-B1D66A99BB09}"/>
              </a:ext>
            </a:extLst>
          </p:cNvPr>
          <p:cNvSpPr txBox="1"/>
          <p:nvPr/>
        </p:nvSpPr>
        <p:spPr>
          <a:xfrm>
            <a:off x="9294878" y="3159760"/>
            <a:ext cx="1429512" cy="1229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Radio Send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5D448C-8D27-4CD0-88EB-899A64C88507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1795272" cy="462724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43C3A1-6E81-496F-9AAD-1E1BB877859B}"/>
              </a:ext>
            </a:extLst>
          </p:cNvPr>
          <p:cNvCxnSpPr>
            <a:cxnSpLocks/>
          </p:cNvCxnSpPr>
          <p:nvPr/>
        </p:nvCxnSpPr>
        <p:spPr>
          <a:xfrm flipV="1">
            <a:off x="8907780" y="1690688"/>
            <a:ext cx="2446020" cy="462724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0FC65F8-FCC5-4467-B3BE-51B35DC8ECE1}"/>
              </a:ext>
            </a:extLst>
          </p:cNvPr>
          <p:cNvSpPr/>
          <p:nvPr/>
        </p:nvSpPr>
        <p:spPr>
          <a:xfrm>
            <a:off x="2269806" y="3641852"/>
            <a:ext cx="766572" cy="26517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7B71E56-29B3-4796-8758-846E69CF3DC4}"/>
              </a:ext>
            </a:extLst>
          </p:cNvPr>
          <p:cNvSpPr/>
          <p:nvPr/>
        </p:nvSpPr>
        <p:spPr>
          <a:xfrm>
            <a:off x="4363805" y="3641852"/>
            <a:ext cx="617220" cy="26517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1144670-8631-4201-9155-455BDEBE3CEE}"/>
              </a:ext>
            </a:extLst>
          </p:cNvPr>
          <p:cNvSpPr/>
          <p:nvPr/>
        </p:nvSpPr>
        <p:spPr>
          <a:xfrm>
            <a:off x="6308435" y="3641852"/>
            <a:ext cx="617220" cy="26517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8500465-DA2D-4430-BC0F-0C3E0AFFAE63}"/>
              </a:ext>
            </a:extLst>
          </p:cNvPr>
          <p:cNvSpPr/>
          <p:nvPr/>
        </p:nvSpPr>
        <p:spPr>
          <a:xfrm>
            <a:off x="8519752" y="3641852"/>
            <a:ext cx="777239" cy="26517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89DD30-AEF6-44E9-8F36-FB832CD5961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23" y="2385314"/>
            <a:ext cx="909066" cy="90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E75E582-8B5B-402B-B56D-20EC339AA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834" y="209067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" name="Slide Number Placeholder 4095">
            <a:extLst>
              <a:ext uri="{FF2B5EF4-FFF2-40B4-BE49-F238E27FC236}">
                <a16:creationId xmlns:a16="http://schemas.microsoft.com/office/drawing/2014/main" id="{D8983A77-F20B-4DAD-9F27-DF12471E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23</a:t>
            </a:fld>
            <a:endParaRPr lang="en-US"/>
          </a:p>
        </p:txBody>
      </p:sp>
      <p:pic>
        <p:nvPicPr>
          <p:cNvPr id="4099" name="Picture 4098" descr="A picture containing outdoor, building, grass, man&#10;&#10;Description automatically generated">
            <a:extLst>
              <a:ext uri="{FF2B5EF4-FFF2-40B4-BE49-F238E27FC236}">
                <a16:creationId xmlns:a16="http://schemas.microsoft.com/office/drawing/2014/main" id="{E4AEEC59-DCCD-4CCB-8B61-7E875BA2E4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847" y="3153728"/>
            <a:ext cx="621250" cy="4659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02" name="Picture 4101" descr="A picture containing building, outdoor, photo, white&#10;&#10;Description automatically generated">
            <a:extLst>
              <a:ext uri="{FF2B5EF4-FFF2-40B4-BE49-F238E27FC236}">
                <a16:creationId xmlns:a16="http://schemas.microsoft.com/office/drawing/2014/main" id="{F896B920-C4E4-4C2F-8882-A5CA795272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169744"/>
            <a:ext cx="616165" cy="46212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115F10-D3E2-4B06-A7F9-87F1E88CC712}"/>
              </a:ext>
            </a:extLst>
          </p:cNvPr>
          <p:cNvCxnSpPr>
            <a:stCxn id="10" idx="0"/>
          </p:cNvCxnSpPr>
          <p:nvPr/>
        </p:nvCxnSpPr>
        <p:spPr>
          <a:xfrm flipV="1">
            <a:off x="3697986" y="2794000"/>
            <a:ext cx="518414" cy="50038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8A5A84-C2DB-4B17-8B21-0FFB2F745D29}"/>
              </a:ext>
            </a:extLst>
          </p:cNvPr>
          <p:cNvSpPr txBox="1"/>
          <p:nvPr/>
        </p:nvSpPr>
        <p:spPr>
          <a:xfrm>
            <a:off x="3174240" y="2791524"/>
            <a:ext cx="935227" cy="26517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SAME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3E0EF3-CEBC-4C44-A99B-0C75485AC404}"/>
              </a:ext>
            </a:extLst>
          </p:cNvPr>
          <p:cNvCxnSpPr/>
          <p:nvPr/>
        </p:nvCxnSpPr>
        <p:spPr>
          <a:xfrm flipV="1">
            <a:off x="5742088" y="2794000"/>
            <a:ext cx="518414" cy="50038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E636D46-E5F6-478B-93D7-1DCED0872B38}"/>
              </a:ext>
            </a:extLst>
          </p:cNvPr>
          <p:cNvSpPr txBox="1"/>
          <p:nvPr/>
        </p:nvSpPr>
        <p:spPr>
          <a:xfrm>
            <a:off x="5986182" y="2503202"/>
            <a:ext cx="935227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DISCARD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B7C82A-02A4-44B8-8598-103FAA78C0CB}"/>
              </a:ext>
            </a:extLst>
          </p:cNvPr>
          <p:cNvSpPr txBox="1"/>
          <p:nvPr/>
        </p:nvSpPr>
        <p:spPr>
          <a:xfrm>
            <a:off x="4550286" y="2791524"/>
            <a:ext cx="1501683" cy="2894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Bahnschrift" panose="020B0502040204020203" pitchFamily="34" charset="0"/>
              </a:rPr>
              <a:t>UNINTERESTING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FC654A-A931-44D4-A472-2E6118FAB40F}"/>
              </a:ext>
            </a:extLst>
          </p:cNvPr>
          <p:cNvSpPr txBox="1"/>
          <p:nvPr/>
        </p:nvSpPr>
        <p:spPr>
          <a:xfrm>
            <a:off x="4043680" y="2503202"/>
            <a:ext cx="935227" cy="265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DISCARD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32007F-F85F-4E05-BC63-2B6E4524E18D}"/>
              </a:ext>
            </a:extLst>
          </p:cNvPr>
          <p:cNvCxnSpPr/>
          <p:nvPr/>
        </p:nvCxnSpPr>
        <p:spPr>
          <a:xfrm>
            <a:off x="797560" y="5218684"/>
            <a:ext cx="10429240" cy="0"/>
          </a:xfrm>
          <a:prstGeom prst="line">
            <a:avLst/>
          </a:prstGeom>
          <a:ln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26BD55-9645-4886-8EFC-F5EECC544FA1}"/>
              </a:ext>
            </a:extLst>
          </p:cNvPr>
          <p:cNvSpPr txBox="1"/>
          <p:nvPr/>
        </p:nvSpPr>
        <p:spPr>
          <a:xfrm>
            <a:off x="4829849" y="5217932"/>
            <a:ext cx="1631878" cy="960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Hyperparameter Optimization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=&gt; ~180X </a:t>
            </a:r>
            <a:br>
              <a:rPr lang="en-US" sz="1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size reduction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26407D-4E73-48E4-A3CD-48FF637C8642}"/>
              </a:ext>
            </a:extLst>
          </p:cNvPr>
          <p:cNvSpPr txBox="1"/>
          <p:nvPr/>
        </p:nvSpPr>
        <p:spPr>
          <a:xfrm>
            <a:off x="6885758" y="5241898"/>
            <a:ext cx="1631878" cy="960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Fixed-point</a:t>
            </a:r>
          </a:p>
          <a:p>
            <a:pPr algn="ctr"/>
            <a:br>
              <a:rPr lang="en-US" sz="1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Skip JPEG</a:t>
            </a:r>
            <a:br>
              <a:rPr lang="en-US" sz="1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Header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BFAE3F-847E-44AC-8428-B6C9BF3FAEB5}"/>
              </a:ext>
            </a:extLst>
          </p:cNvPr>
          <p:cNvSpPr txBox="1"/>
          <p:nvPr/>
        </p:nvSpPr>
        <p:spPr>
          <a:xfrm>
            <a:off x="1423840" y="5369602"/>
            <a:ext cx="1801959" cy="656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Device-specific Optimizations :</a:t>
            </a:r>
          </a:p>
        </p:txBody>
      </p:sp>
    </p:spTree>
    <p:extLst>
      <p:ext uri="{BB962C8B-B14F-4D97-AF65-F5344CB8AC3E}">
        <p14:creationId xmlns:p14="http://schemas.microsoft.com/office/powerpoint/2010/main" val="2048213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D528-E595-4093-9558-F86E5179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D85A4-C669-43E1-81D2-E3BE55132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84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Motivation – Remote Sensing Applications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Camaroptera Design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 SemiBold" panose="020B0502040204020203" pitchFamily="34" charset="0"/>
              </a:rPr>
              <a:t>Experimental Results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Future Directions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471B4-60CF-4F7D-9DD5-6FDD8391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24</a:t>
            </a:fld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21C92807-45A6-4D5C-ADF8-6E075E131743}"/>
              </a:ext>
            </a:extLst>
          </p:cNvPr>
          <p:cNvSpPr/>
          <p:nvPr/>
        </p:nvSpPr>
        <p:spPr>
          <a:xfrm>
            <a:off x="4752885" y="3544252"/>
            <a:ext cx="894080" cy="355600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29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A8A7-1E8B-4F4B-ADDA-31F6F2BF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0D312-C29B-4892-9C87-36DDBB20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F8DCA12-48F2-45D9-BFD9-E8866F1D8B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033518"/>
              </p:ext>
            </p:extLst>
          </p:nvPr>
        </p:nvGraphicFramePr>
        <p:xfrm>
          <a:off x="3190875" y="1728788"/>
          <a:ext cx="65913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Acrobat Document" r:id="rId3" imgW="6591123" imgH="323457" progId="AcroExch.Document.11">
                  <p:embed/>
                </p:oleObj>
              </mc:Choice>
              <mc:Fallback>
                <p:oleObj name="Acrobat Document" r:id="rId3" imgW="6591123" imgH="323457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0875" y="1728788"/>
                        <a:ext cx="6591300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C57DB75-BCA1-49D3-A6E3-7E24FFA7B1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062296"/>
              </p:ext>
            </p:extLst>
          </p:nvPr>
        </p:nvGraphicFramePr>
        <p:xfrm>
          <a:off x="136816" y="2382196"/>
          <a:ext cx="3973948" cy="337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Acrobat Document" r:id="rId5" imgW="13449123" imgH="11410616" progId="AcroExch.Document.11">
                  <p:embed/>
                </p:oleObj>
              </mc:Choice>
              <mc:Fallback>
                <p:oleObj name="Acrobat Document" r:id="rId5" imgW="13449123" imgH="11410616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6816" y="2382196"/>
                        <a:ext cx="3973948" cy="3371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7B436C4-7F4E-4BF2-90B0-92898B5DCC4B}"/>
              </a:ext>
            </a:extLst>
          </p:cNvPr>
          <p:cNvSpPr txBox="1"/>
          <p:nvPr/>
        </p:nvSpPr>
        <p:spPr>
          <a:xfrm>
            <a:off x="619125" y="2008939"/>
            <a:ext cx="32004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Bahnschrift SemiBold" panose="020B0502040204020203" pitchFamily="34" charset="0"/>
              </a:rPr>
              <a:t>We send more useful images</a:t>
            </a:r>
          </a:p>
        </p:txBody>
      </p:sp>
    </p:spTree>
    <p:extLst>
      <p:ext uri="{BB962C8B-B14F-4D97-AF65-F5344CB8AC3E}">
        <p14:creationId xmlns:p14="http://schemas.microsoft.com/office/powerpoint/2010/main" val="2341835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A8A7-1E8B-4F4B-ADDA-31F6F2BF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0D312-C29B-4892-9C87-36DDBB20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F8DCA12-48F2-45D9-BFD9-E8866F1D8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0875" y="1728788"/>
          <a:ext cx="65913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Acrobat Document" r:id="rId3" imgW="6591123" imgH="323457" progId="AcroExch.Document.11">
                  <p:embed/>
                </p:oleObj>
              </mc:Choice>
              <mc:Fallback>
                <p:oleObj name="Acrobat Document" r:id="rId3" imgW="6591123" imgH="323457" progId="AcroExch.Document.11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F8DCA12-48F2-45D9-BFD9-E8866F1D8B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0875" y="1728788"/>
                        <a:ext cx="6591300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C57DB75-BCA1-49D3-A6E3-7E24FFA7B1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816" y="2382196"/>
          <a:ext cx="3973948" cy="337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Acrobat Document" r:id="rId5" imgW="13449123" imgH="11410616" progId="AcroExch.Document.11">
                  <p:embed/>
                </p:oleObj>
              </mc:Choice>
              <mc:Fallback>
                <p:oleObj name="Acrobat Document" r:id="rId5" imgW="13449123" imgH="11410616" progId="AcroExch.Document.11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C57DB75-BCA1-49D3-A6E3-7E24FFA7B1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6816" y="2382196"/>
                        <a:ext cx="3973948" cy="3371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500597B-3CD3-4CCD-A28E-73F7A8B4D6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0289" y="2382196"/>
          <a:ext cx="3981851" cy="337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Acrobat Document" r:id="rId7" imgW="13477831" imgH="11410616" progId="AcroExch.Document.11">
                  <p:embed/>
                </p:oleObj>
              </mc:Choice>
              <mc:Fallback>
                <p:oleObj name="Acrobat Document" r:id="rId7" imgW="13477831" imgH="11410616" progId="AcroExch.Document.11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500597B-3CD3-4CCD-A28E-73F7A8B4D6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20289" y="2382196"/>
                        <a:ext cx="3981851" cy="3371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9A312AA-8E5B-4E39-B45A-6297401FC932}"/>
              </a:ext>
            </a:extLst>
          </p:cNvPr>
          <p:cNvSpPr txBox="1"/>
          <p:nvPr/>
        </p:nvSpPr>
        <p:spPr>
          <a:xfrm>
            <a:off x="619125" y="2008939"/>
            <a:ext cx="32004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Bahnschrift SemiBold" panose="020B0502040204020203" pitchFamily="34" charset="0"/>
              </a:rPr>
              <a:t>We send more useful images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E578B-DBB3-4439-B5D3-E6664C36120E}"/>
              </a:ext>
            </a:extLst>
          </p:cNvPr>
          <p:cNvSpPr txBox="1"/>
          <p:nvPr/>
        </p:nvSpPr>
        <p:spPr>
          <a:xfrm>
            <a:off x="4667250" y="2008939"/>
            <a:ext cx="329565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Bahnschrift SemiBold" panose="020B0502040204020203" pitchFamily="34" charset="0"/>
              </a:rPr>
              <a:t>We send less useless images</a:t>
            </a:r>
          </a:p>
        </p:txBody>
      </p:sp>
    </p:spTree>
    <p:extLst>
      <p:ext uri="{BB962C8B-B14F-4D97-AF65-F5344CB8AC3E}">
        <p14:creationId xmlns:p14="http://schemas.microsoft.com/office/powerpoint/2010/main" val="2961976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A8A7-1E8B-4F4B-ADDA-31F6F2BF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0D312-C29B-4892-9C87-36DDBB20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F8DCA12-48F2-45D9-BFD9-E8866F1D8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0875" y="1728788"/>
          <a:ext cx="65913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Acrobat Document" r:id="rId3" imgW="6591123" imgH="323457" progId="AcroExch.Document.11">
                  <p:embed/>
                </p:oleObj>
              </mc:Choice>
              <mc:Fallback>
                <p:oleObj name="Acrobat Document" r:id="rId3" imgW="6591123" imgH="323457" progId="AcroExch.Document.11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F8DCA12-48F2-45D9-BFD9-E8866F1D8B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0875" y="1728788"/>
                        <a:ext cx="6591300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C57DB75-BCA1-49D3-A6E3-7E24FFA7B1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816" y="2382196"/>
          <a:ext cx="3973948" cy="337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Acrobat Document" r:id="rId5" imgW="13449123" imgH="11410616" progId="AcroExch.Document.11">
                  <p:embed/>
                </p:oleObj>
              </mc:Choice>
              <mc:Fallback>
                <p:oleObj name="Acrobat Document" r:id="rId5" imgW="13449123" imgH="11410616" progId="AcroExch.Document.11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C57DB75-BCA1-49D3-A6E3-7E24FFA7B1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6816" y="2382196"/>
                        <a:ext cx="3973948" cy="3371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500597B-3CD3-4CCD-A28E-73F7A8B4D6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0289" y="2382196"/>
          <a:ext cx="3981851" cy="337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Acrobat Document" r:id="rId7" imgW="13477831" imgH="11410616" progId="AcroExch.Document.11">
                  <p:embed/>
                </p:oleObj>
              </mc:Choice>
              <mc:Fallback>
                <p:oleObj name="Acrobat Document" r:id="rId7" imgW="13477831" imgH="11410616" progId="AcroExch.Document.11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500597B-3CD3-4CCD-A28E-73F7A8B4D6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20289" y="2382196"/>
                        <a:ext cx="3981851" cy="3371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D8E40AA-0A2B-4338-AA29-B36A02CF4B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10149" y="2382196"/>
          <a:ext cx="3981851" cy="3361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Acrobat Document" r:id="rId9" imgW="13515576" imgH="11410616" progId="AcroExch.Document.11">
                  <p:embed/>
                </p:oleObj>
              </mc:Choice>
              <mc:Fallback>
                <p:oleObj name="Acrobat Document" r:id="rId9" imgW="13515576" imgH="11410616" progId="AcroExch.Document.11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BD8E40AA-0A2B-4338-AA29-B36A02CF4B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10149" y="2382196"/>
                        <a:ext cx="3981851" cy="3361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DF8DA96-E4B3-412B-B03C-92D846CC63D6}"/>
              </a:ext>
            </a:extLst>
          </p:cNvPr>
          <p:cNvSpPr txBox="1"/>
          <p:nvPr/>
        </p:nvSpPr>
        <p:spPr>
          <a:xfrm>
            <a:off x="619125" y="2008939"/>
            <a:ext cx="32004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Bahnschrift SemiBold" panose="020B0502040204020203" pitchFamily="34" charset="0"/>
              </a:rPr>
              <a:t>We send more useful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4C504D-051A-4DC1-818D-C5A8EE299069}"/>
              </a:ext>
            </a:extLst>
          </p:cNvPr>
          <p:cNvSpPr txBox="1"/>
          <p:nvPr/>
        </p:nvSpPr>
        <p:spPr>
          <a:xfrm>
            <a:off x="4667250" y="2008939"/>
            <a:ext cx="329565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Bahnschrift SemiBold" panose="020B0502040204020203" pitchFamily="34" charset="0"/>
              </a:rPr>
              <a:t>We send less useless images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EB01E7-FB61-40B5-ACA0-9D5086DD704F}"/>
              </a:ext>
            </a:extLst>
          </p:cNvPr>
          <p:cNvSpPr txBox="1"/>
          <p:nvPr/>
        </p:nvSpPr>
        <p:spPr>
          <a:xfrm>
            <a:off x="8810625" y="1989693"/>
            <a:ext cx="329565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Bahnschrift SemiBold" panose="020B0502040204020203" pitchFamily="34" charset="0"/>
              </a:rPr>
              <a:t>We collect more total images</a:t>
            </a:r>
          </a:p>
        </p:txBody>
      </p:sp>
    </p:spTree>
    <p:extLst>
      <p:ext uri="{BB962C8B-B14F-4D97-AF65-F5344CB8AC3E}">
        <p14:creationId xmlns:p14="http://schemas.microsoft.com/office/powerpoint/2010/main" val="4274447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D528-E595-4093-9558-F86E5179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D85A4-C669-43E1-81D2-E3BE55132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84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Motivation – Remote Sensing Applications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Camaroptera Design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Experimental Results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 SemiBold" panose="020B0502040204020203" pitchFamily="34" charset="0"/>
              </a:rPr>
              <a:t>Future Directions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471B4-60CF-4F7D-9DD5-6FDD8391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28</a:t>
            </a:fld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21C92807-45A6-4D5C-ADF8-6E075E131743}"/>
              </a:ext>
            </a:extLst>
          </p:cNvPr>
          <p:cNvSpPr/>
          <p:nvPr/>
        </p:nvSpPr>
        <p:spPr>
          <a:xfrm>
            <a:off x="4171860" y="4382452"/>
            <a:ext cx="894080" cy="355600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34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236C-6EF1-416A-9FD5-BD1B416F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2212F-0F26-4FEA-8697-23673C35E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Faster computation with new architectures</a:t>
            </a:r>
          </a:p>
          <a:p>
            <a:endParaRPr lang="en-US" dirty="0"/>
          </a:p>
          <a:p>
            <a:r>
              <a:rPr lang="en-US" dirty="0"/>
              <a:t>Integration with other applications e.g. AR/VR Systems, Stereo Vision, Pose Detection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07FE0-BCA0-487C-8E7B-BE869FBF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7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D528-E595-4093-9558-F86E5179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D85A4-C669-43E1-81D2-E3BE55132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84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Bahnschrift SemiBold" panose="020B0502040204020203" pitchFamily="34" charset="0"/>
              </a:rPr>
              <a:t>Motivation – Remote Sensing Applications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Camaroptera Design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Experimental Results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Future Directions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471B4-60CF-4F7D-9DD5-6FDD8391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3</a:t>
            </a:fld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21C92807-45A6-4D5C-ADF8-6E075E131743}"/>
              </a:ext>
            </a:extLst>
          </p:cNvPr>
          <p:cNvSpPr/>
          <p:nvPr/>
        </p:nvSpPr>
        <p:spPr>
          <a:xfrm>
            <a:off x="8010435" y="2072958"/>
            <a:ext cx="894080" cy="355600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10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FC70-9E3A-42DF-8EB5-5095FDAF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84F42-2362-474C-9562-B294F2DA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Camaroptera: </a:t>
            </a:r>
            <a:r>
              <a:rPr lang="en-US" dirty="0">
                <a:latin typeface="Bahnschrift Light" panose="020B0502040204020203" pitchFamily="34" charset="0"/>
              </a:rPr>
              <a:t>a </a:t>
            </a:r>
            <a:r>
              <a:rPr lang="en-US" dirty="0" err="1">
                <a:latin typeface="Bahnschrift Light" panose="020B0502040204020203" pitchFamily="34" charset="0"/>
              </a:rPr>
              <a:t>batteryless</a:t>
            </a:r>
            <a:r>
              <a:rPr lang="en-US" dirty="0">
                <a:latin typeface="Bahnschrift Light" panose="020B0502040204020203" pitchFamily="34" charset="0"/>
              </a:rPr>
              <a:t>, wireless, long-range image sensor</a:t>
            </a:r>
          </a:p>
          <a:p>
            <a:endParaRPr lang="en-US" dirty="0"/>
          </a:p>
          <a:p>
            <a:r>
              <a:rPr lang="en-US" dirty="0">
                <a:latin typeface="Bahnschrift Light" panose="020B0502040204020203" pitchFamily="34" charset="0"/>
              </a:rPr>
              <a:t>Designed for </a:t>
            </a:r>
            <a:r>
              <a:rPr lang="en-US" dirty="0"/>
              <a:t>Remote Sensing Applications</a:t>
            </a:r>
            <a:endParaRPr lang="en-US" dirty="0">
              <a:latin typeface="Bahnschrift Light" panose="020B0502040204020203" pitchFamily="34" charset="0"/>
            </a:endParaRPr>
          </a:p>
          <a:p>
            <a:endParaRPr lang="en-US" dirty="0"/>
          </a:p>
          <a:p>
            <a:r>
              <a:rPr lang="en-US" dirty="0"/>
              <a:t>On-device software pipeline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687D-E60E-4415-A260-6E51294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8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A8FEFE-EFD5-4AA5-AB7C-AAF54F787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Part 2:</a:t>
            </a:r>
            <a:br>
              <a:rPr lang="en-US" dirty="0"/>
            </a:br>
            <a:r>
              <a:rPr lang="en-US" dirty="0"/>
              <a:t>How to Run </a:t>
            </a:r>
            <a:br>
              <a:rPr lang="en-US" dirty="0"/>
            </a:br>
            <a:r>
              <a:rPr lang="en-US" dirty="0"/>
              <a:t>Energy-harvesting Systems Faster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1F974-7C0B-4B7D-B5AA-6758FC96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83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D528-E595-4093-9558-F86E5179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D85A4-C669-43E1-81D2-E3BE55132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84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The Challenge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Our Proposal - PHASE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471B4-60CF-4F7D-9DD5-6FDD8391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0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D528-E595-4093-9558-F86E5179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D85A4-C669-43E1-81D2-E3BE55132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84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Bahnschrift SemiBold" panose="020B0502040204020203" pitchFamily="34" charset="0"/>
              </a:rPr>
              <a:t>The Challenge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Our Proposal - PHASE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471B4-60CF-4F7D-9DD5-6FDD8391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33</a:t>
            </a:fld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75DA575-8122-4027-B0CA-DB54CC99E8C9}"/>
              </a:ext>
            </a:extLst>
          </p:cNvPr>
          <p:cNvSpPr/>
          <p:nvPr/>
        </p:nvSpPr>
        <p:spPr>
          <a:xfrm>
            <a:off x="3724185" y="2025333"/>
            <a:ext cx="894080" cy="355600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11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8843-CBEB-428F-9F7E-3EB67CB4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765F0-4153-4893-B177-F90698B5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3469"/>
            <a:ext cx="10515600" cy="38234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EH systems derive energy from environments</a:t>
            </a:r>
          </a:p>
          <a:p>
            <a:endParaRPr lang="en-US" dirty="0"/>
          </a:p>
          <a:p>
            <a:r>
              <a:rPr lang="en-US" dirty="0"/>
              <a:t>Every J spent has to be collected</a:t>
            </a:r>
          </a:p>
          <a:p>
            <a:pPr marL="0" indent="0">
              <a:buNone/>
            </a:pP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   Time has to be spent on recharging during which the system is 	inactive</a:t>
            </a:r>
          </a:p>
          <a:p>
            <a:pPr lvl="1"/>
            <a:endParaRPr lang="en-US" dirty="0"/>
          </a:p>
          <a:p>
            <a:r>
              <a:rPr lang="en-US" dirty="0"/>
              <a:t>This recharging time could bottleneck execution, affecting </a:t>
            </a:r>
            <a:br>
              <a:rPr lang="en-US" dirty="0"/>
            </a:br>
            <a:r>
              <a:rPr lang="en-US" dirty="0"/>
              <a:t>end-to-end performance.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39C20-D848-460C-9D5C-C5752437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34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50D7713-4CBC-4ABE-A2C3-C2C52A7ECF1B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u="sng" dirty="0"/>
              <a:t>How to run an Energy-harvesting (EH) System faster?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4F811B83-27B8-49CD-ADCD-967735764CC5}"/>
              </a:ext>
            </a:extLst>
          </p:cNvPr>
          <p:cNvSpPr/>
          <p:nvPr/>
        </p:nvSpPr>
        <p:spPr>
          <a:xfrm rot="16200000">
            <a:off x="3340567" y="3748484"/>
            <a:ext cx="423069" cy="355600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31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2E9AB-2BC6-438A-BE02-DBFA6446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191A-E3B4-42C0-8B3E-0AC1218FD616}" type="slidenum">
              <a:rPr lang="en-US" smtClean="0"/>
              <a:t>35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E1824F-C1F4-46A3-B1FB-F72E5F81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Performance in Energy Harvesting Systems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5D20F-C009-479E-9FF7-BE71415A3BB6}"/>
              </a:ext>
            </a:extLst>
          </p:cNvPr>
          <p:cNvSpPr txBox="1"/>
          <p:nvPr/>
        </p:nvSpPr>
        <p:spPr>
          <a:xfrm>
            <a:off x="2930422" y="1539868"/>
            <a:ext cx="6331155" cy="5715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65760" tIns="91440" rIns="365760" bIns="91440" rtlCol="0" anchor="ctr">
            <a:no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Why not simply use a faster processor?</a:t>
            </a:r>
          </a:p>
        </p:txBody>
      </p:sp>
    </p:spTree>
    <p:extLst>
      <p:ext uri="{BB962C8B-B14F-4D97-AF65-F5344CB8AC3E}">
        <p14:creationId xmlns:p14="http://schemas.microsoft.com/office/powerpoint/2010/main" val="547571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2E9AB-2BC6-438A-BE02-DBFA6446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191A-E3B4-42C0-8B3E-0AC1218FD616}" type="slidenum">
              <a:rPr lang="en-US" smtClean="0"/>
              <a:t>36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E1824F-C1F4-46A3-B1FB-F72E5F81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Performance in Energy Harvesting Systems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5D20F-C009-479E-9FF7-BE71415A3BB6}"/>
              </a:ext>
            </a:extLst>
          </p:cNvPr>
          <p:cNvSpPr txBox="1"/>
          <p:nvPr/>
        </p:nvSpPr>
        <p:spPr>
          <a:xfrm>
            <a:off x="2930422" y="1539868"/>
            <a:ext cx="6331155" cy="5715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65760" tIns="91440" rIns="365760" bIns="91440" rtlCol="0" anchor="ctr">
            <a:no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Why not simply use a faster processor?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526AEE-71D2-40AF-9079-4A268EEA8480}"/>
              </a:ext>
            </a:extLst>
          </p:cNvPr>
          <p:cNvCxnSpPr>
            <a:cxnSpLocks/>
          </p:cNvCxnSpPr>
          <p:nvPr/>
        </p:nvCxnSpPr>
        <p:spPr>
          <a:xfrm>
            <a:off x="7835900" y="2915285"/>
            <a:ext cx="0" cy="932815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0F68A89-9371-4668-ACEB-D53EC2B839AB}"/>
              </a:ext>
            </a:extLst>
          </p:cNvPr>
          <p:cNvSpPr txBox="1"/>
          <p:nvPr/>
        </p:nvSpPr>
        <p:spPr>
          <a:xfrm>
            <a:off x="267041" y="2753705"/>
            <a:ext cx="1269315" cy="113441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1105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93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Energy-efficient,</a:t>
            </a:r>
          </a:p>
          <a:p>
            <a:pPr marL="0" marR="0" lvl="0" indent="0" algn="ctr" defTabSz="1105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93" kern="0" dirty="0">
                <a:latin typeface="Bahnschrift" panose="020B0502040204020203" pitchFamily="34" charset="0"/>
              </a:rPr>
              <a:t>slower</a:t>
            </a:r>
            <a:r>
              <a:rPr kumimoji="0" lang="en-US" sz="1693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processor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B5DC26-D48D-4BEB-85CA-10D9748CC7B2}"/>
              </a:ext>
            </a:extLst>
          </p:cNvPr>
          <p:cNvSpPr txBox="1"/>
          <p:nvPr/>
        </p:nvSpPr>
        <p:spPr>
          <a:xfrm>
            <a:off x="7201242" y="3766379"/>
            <a:ext cx="1269315" cy="3528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1105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93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Ready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AA0CC56-2725-4B27-A259-E8611FD4D4C6}"/>
              </a:ext>
            </a:extLst>
          </p:cNvPr>
          <p:cNvGrpSpPr/>
          <p:nvPr/>
        </p:nvGrpSpPr>
        <p:grpSpPr>
          <a:xfrm>
            <a:off x="3004125" y="2368701"/>
            <a:ext cx="341746" cy="452580"/>
            <a:chOff x="3004125" y="2368701"/>
            <a:chExt cx="341746" cy="452580"/>
          </a:xfrm>
        </p:grpSpPr>
        <p:sp>
          <p:nvSpPr>
            <p:cNvPr id="47" name="Cylinder 46">
              <a:extLst>
                <a:ext uri="{FF2B5EF4-FFF2-40B4-BE49-F238E27FC236}">
                  <a16:creationId xmlns:a16="http://schemas.microsoft.com/office/drawing/2014/main" id="{248A0CC2-2DDA-440B-AC74-4C52C48B73CF}"/>
                </a:ext>
              </a:extLst>
            </p:cNvPr>
            <p:cNvSpPr/>
            <p:nvPr/>
          </p:nvSpPr>
          <p:spPr>
            <a:xfrm>
              <a:off x="3004126" y="2368701"/>
              <a:ext cx="341745" cy="452580"/>
            </a:xfrm>
            <a:prstGeom prst="ca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ylinder 47">
              <a:extLst>
                <a:ext uri="{FF2B5EF4-FFF2-40B4-BE49-F238E27FC236}">
                  <a16:creationId xmlns:a16="http://schemas.microsoft.com/office/drawing/2014/main" id="{5237E8F3-76B7-4849-AE86-8DCEBF0FD5BF}"/>
                </a:ext>
              </a:extLst>
            </p:cNvPr>
            <p:cNvSpPr/>
            <p:nvPr/>
          </p:nvSpPr>
          <p:spPr>
            <a:xfrm>
              <a:off x="3004125" y="2468427"/>
              <a:ext cx="341745" cy="352854"/>
            </a:xfrm>
            <a:prstGeom prst="can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2DB2AD8-1C3D-4DFA-B3F3-A97852FF41E3}"/>
              </a:ext>
            </a:extLst>
          </p:cNvPr>
          <p:cNvGrpSpPr/>
          <p:nvPr/>
        </p:nvGrpSpPr>
        <p:grpSpPr>
          <a:xfrm>
            <a:off x="5823526" y="2365734"/>
            <a:ext cx="341746" cy="452580"/>
            <a:chOff x="3004125" y="2368701"/>
            <a:chExt cx="341746" cy="452580"/>
          </a:xfrm>
        </p:grpSpPr>
        <p:sp>
          <p:nvSpPr>
            <p:cNvPr id="51" name="Cylinder 50">
              <a:extLst>
                <a:ext uri="{FF2B5EF4-FFF2-40B4-BE49-F238E27FC236}">
                  <a16:creationId xmlns:a16="http://schemas.microsoft.com/office/drawing/2014/main" id="{3D0970C3-F93C-46AD-9756-EBFF90F4C475}"/>
                </a:ext>
              </a:extLst>
            </p:cNvPr>
            <p:cNvSpPr/>
            <p:nvPr/>
          </p:nvSpPr>
          <p:spPr>
            <a:xfrm>
              <a:off x="3004126" y="2368701"/>
              <a:ext cx="341745" cy="452580"/>
            </a:xfrm>
            <a:prstGeom prst="ca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ylinder 51">
              <a:extLst>
                <a:ext uri="{FF2B5EF4-FFF2-40B4-BE49-F238E27FC236}">
                  <a16:creationId xmlns:a16="http://schemas.microsoft.com/office/drawing/2014/main" id="{8B2E3A17-25EF-4130-B728-90C4B97A986B}"/>
                </a:ext>
              </a:extLst>
            </p:cNvPr>
            <p:cNvSpPr/>
            <p:nvPr/>
          </p:nvSpPr>
          <p:spPr>
            <a:xfrm>
              <a:off x="3004125" y="2617895"/>
              <a:ext cx="341745" cy="203386"/>
            </a:xfrm>
            <a:prstGeom prst="can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A3D6085-DC15-4025-AD55-C2E5D2809174}"/>
              </a:ext>
            </a:extLst>
          </p:cNvPr>
          <p:cNvGrpSpPr/>
          <p:nvPr/>
        </p:nvGrpSpPr>
        <p:grpSpPr>
          <a:xfrm>
            <a:off x="7665026" y="2360796"/>
            <a:ext cx="341746" cy="452580"/>
            <a:chOff x="3004125" y="2368701"/>
            <a:chExt cx="341746" cy="452580"/>
          </a:xfrm>
        </p:grpSpPr>
        <p:sp>
          <p:nvSpPr>
            <p:cNvPr id="54" name="Cylinder 53">
              <a:extLst>
                <a:ext uri="{FF2B5EF4-FFF2-40B4-BE49-F238E27FC236}">
                  <a16:creationId xmlns:a16="http://schemas.microsoft.com/office/drawing/2014/main" id="{D48B8EC4-C841-4DA5-9A98-0FECDBC69E85}"/>
                </a:ext>
              </a:extLst>
            </p:cNvPr>
            <p:cNvSpPr/>
            <p:nvPr/>
          </p:nvSpPr>
          <p:spPr>
            <a:xfrm>
              <a:off x="3004126" y="2368701"/>
              <a:ext cx="341745" cy="452580"/>
            </a:xfrm>
            <a:prstGeom prst="ca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ylinder 54">
              <a:extLst>
                <a:ext uri="{FF2B5EF4-FFF2-40B4-BE49-F238E27FC236}">
                  <a16:creationId xmlns:a16="http://schemas.microsoft.com/office/drawing/2014/main" id="{04827DDA-00FA-45A0-A709-5B92C2C567AE}"/>
                </a:ext>
              </a:extLst>
            </p:cNvPr>
            <p:cNvSpPr/>
            <p:nvPr/>
          </p:nvSpPr>
          <p:spPr>
            <a:xfrm>
              <a:off x="3004125" y="2468427"/>
              <a:ext cx="341745" cy="352854"/>
            </a:xfrm>
            <a:prstGeom prst="can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3785E-A79A-47D8-9C10-B1B00D944219}"/>
              </a:ext>
            </a:extLst>
          </p:cNvPr>
          <p:cNvGrpSpPr/>
          <p:nvPr/>
        </p:nvGrpSpPr>
        <p:grpSpPr>
          <a:xfrm>
            <a:off x="2499232" y="3684424"/>
            <a:ext cx="4067354" cy="352854"/>
            <a:chOff x="814216" y="1399295"/>
            <a:chExt cx="3363099" cy="29175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7CA94D-A691-43D4-B545-4102DD7C4DFE}"/>
                </a:ext>
              </a:extLst>
            </p:cNvPr>
            <p:cNvSpPr txBox="1"/>
            <p:nvPr/>
          </p:nvSpPr>
          <p:spPr>
            <a:xfrm>
              <a:off x="814216" y="1399295"/>
              <a:ext cx="703007" cy="29175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1105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93" b="0" i="0" u="none" strike="noStrike" kern="0" cap="none" spc="0" normalizeH="0" baseline="0" noProof="0" dirty="0">
                  <a:ln>
                    <a:noFill/>
                  </a:ln>
                  <a:solidFill>
                    <a:srgbClr val="EEECE1">
                      <a:lumMod val="50000"/>
                    </a:srgb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time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34E96C7-51F0-40DD-A606-2171ED7A21A7}"/>
                </a:ext>
              </a:extLst>
            </p:cNvPr>
            <p:cNvCxnSpPr/>
            <p:nvPr/>
          </p:nvCxnSpPr>
          <p:spPr>
            <a:xfrm flipV="1">
              <a:off x="1517223" y="1557585"/>
              <a:ext cx="2660092" cy="9956"/>
            </a:xfrm>
            <a:prstGeom prst="straightConnector1">
              <a:avLst/>
            </a:prstGeom>
            <a:noFill/>
            <a:ln w="19050" cap="flat" cmpd="sng" algn="ctr">
              <a:solidFill>
                <a:srgbClr val="EEECE1">
                  <a:lumMod val="50000"/>
                </a:srgbClr>
              </a:solidFill>
              <a:prstDash val="solid"/>
              <a:tailEnd type="triangle"/>
            </a:ln>
            <a:effectLst/>
          </p:spPr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D4D3940-51AE-41B2-A5B8-35DBECA80096}"/>
              </a:ext>
            </a:extLst>
          </p:cNvPr>
          <p:cNvGrpSpPr/>
          <p:nvPr/>
        </p:nvGrpSpPr>
        <p:grpSpPr>
          <a:xfrm>
            <a:off x="1704110" y="2865431"/>
            <a:ext cx="7077360" cy="623787"/>
            <a:chOff x="1805710" y="3481924"/>
            <a:chExt cx="7077360" cy="623787"/>
          </a:xfrm>
        </p:grpSpPr>
        <p:pic>
          <p:nvPicPr>
            <p:cNvPr id="60" name="Graphic 59" descr="Processor">
              <a:extLst>
                <a:ext uri="{FF2B5EF4-FFF2-40B4-BE49-F238E27FC236}">
                  <a16:creationId xmlns:a16="http://schemas.microsoft.com/office/drawing/2014/main" id="{796369D3-E907-4956-996B-5ED1E1337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05710" y="3481924"/>
              <a:ext cx="571500" cy="571500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27A5154-1C86-4AC3-A412-73241B3E629E}"/>
                </a:ext>
              </a:extLst>
            </p:cNvPr>
            <p:cNvSpPr/>
            <p:nvPr/>
          </p:nvSpPr>
          <p:spPr>
            <a:xfrm>
              <a:off x="3276599" y="3531779"/>
              <a:ext cx="2819400" cy="5507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Execute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4980DDC-B6F3-497E-A8F9-CFFFF39D3311}"/>
                </a:ext>
              </a:extLst>
            </p:cNvPr>
            <p:cNvSpPr/>
            <p:nvPr/>
          </p:nvSpPr>
          <p:spPr>
            <a:xfrm>
              <a:off x="6095999" y="3531779"/>
              <a:ext cx="1841501" cy="55073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Recharge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2476CEF-25DE-4823-90DE-7910C38D67D0}"/>
                </a:ext>
              </a:extLst>
            </p:cNvPr>
            <p:cNvSpPr txBox="1"/>
            <p:nvPr/>
          </p:nvSpPr>
          <p:spPr>
            <a:xfrm>
              <a:off x="8199581" y="3582491"/>
              <a:ext cx="683489" cy="5232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1105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EEECE1">
                      <a:lumMod val="50000"/>
                    </a:srgb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. . . 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3306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2E9AB-2BC6-438A-BE02-DBFA6446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191A-E3B4-42C0-8B3E-0AC1218FD616}" type="slidenum">
              <a:rPr lang="en-US" smtClean="0"/>
              <a:t>37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E1824F-C1F4-46A3-B1FB-F72E5F81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Performance in Energy Harvesting Systems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5D20F-C009-479E-9FF7-BE71415A3BB6}"/>
              </a:ext>
            </a:extLst>
          </p:cNvPr>
          <p:cNvSpPr txBox="1"/>
          <p:nvPr/>
        </p:nvSpPr>
        <p:spPr>
          <a:xfrm>
            <a:off x="2930422" y="1539868"/>
            <a:ext cx="6331155" cy="5715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65760" tIns="91440" rIns="365760" bIns="91440" rtlCol="0" anchor="ctr">
            <a:no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Why not simply use a faster processor?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0394CF-55C4-4BBB-AF2F-82499A6BBDC1}"/>
              </a:ext>
            </a:extLst>
          </p:cNvPr>
          <p:cNvGrpSpPr/>
          <p:nvPr/>
        </p:nvGrpSpPr>
        <p:grpSpPr>
          <a:xfrm>
            <a:off x="1704110" y="2865431"/>
            <a:ext cx="7077360" cy="623787"/>
            <a:chOff x="1805710" y="3481924"/>
            <a:chExt cx="7077360" cy="623787"/>
          </a:xfrm>
        </p:grpSpPr>
        <p:pic>
          <p:nvPicPr>
            <p:cNvPr id="12" name="Graphic 11" descr="Processor">
              <a:extLst>
                <a:ext uri="{FF2B5EF4-FFF2-40B4-BE49-F238E27FC236}">
                  <a16:creationId xmlns:a16="http://schemas.microsoft.com/office/drawing/2014/main" id="{D603B2C6-D371-432C-B68A-9D90A69FF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05710" y="3481924"/>
              <a:ext cx="571500" cy="5715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D35D18-1274-4A2A-9E2C-24DE0A1DAD6E}"/>
                </a:ext>
              </a:extLst>
            </p:cNvPr>
            <p:cNvSpPr/>
            <p:nvPr/>
          </p:nvSpPr>
          <p:spPr>
            <a:xfrm>
              <a:off x="3276599" y="3531779"/>
              <a:ext cx="2819400" cy="5507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Execute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83A3060-8870-40CE-9582-3F3A58FE047E}"/>
                </a:ext>
              </a:extLst>
            </p:cNvPr>
            <p:cNvSpPr/>
            <p:nvPr/>
          </p:nvSpPr>
          <p:spPr>
            <a:xfrm>
              <a:off x="6095999" y="3531779"/>
              <a:ext cx="1841501" cy="55073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Recharge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86D162-2039-45CF-B95A-3568B12007D1}"/>
                </a:ext>
              </a:extLst>
            </p:cNvPr>
            <p:cNvSpPr txBox="1"/>
            <p:nvPr/>
          </p:nvSpPr>
          <p:spPr>
            <a:xfrm>
              <a:off x="8199581" y="3582491"/>
              <a:ext cx="683489" cy="5232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1105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EEECE1">
                      <a:lumMod val="50000"/>
                    </a:srgb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. . . . </a:t>
              </a:r>
            </a:p>
          </p:txBody>
        </p:sp>
      </p:grpSp>
      <p:pic>
        <p:nvPicPr>
          <p:cNvPr id="23" name="Graphic 22" descr="Processor">
            <a:extLst>
              <a:ext uri="{FF2B5EF4-FFF2-40B4-BE49-F238E27FC236}">
                <a16:creationId xmlns:a16="http://schemas.microsoft.com/office/drawing/2014/main" id="{1A4FDADB-7769-44BE-AC31-EE2795269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0909" y="4670138"/>
            <a:ext cx="968661" cy="96866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AB25FD6-F5E4-422B-A8D7-2E5C49A08EED}"/>
              </a:ext>
            </a:extLst>
          </p:cNvPr>
          <p:cNvSpPr/>
          <p:nvPr/>
        </p:nvSpPr>
        <p:spPr>
          <a:xfrm>
            <a:off x="3174999" y="4910494"/>
            <a:ext cx="1841501" cy="5507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Execute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6E016A-DD8F-41AA-8ABE-75A44BF83811}"/>
              </a:ext>
            </a:extLst>
          </p:cNvPr>
          <p:cNvSpPr/>
          <p:nvPr/>
        </p:nvSpPr>
        <p:spPr>
          <a:xfrm>
            <a:off x="5016500" y="4910494"/>
            <a:ext cx="3594099" cy="5507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Recharge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F7C985-2BCA-4090-902E-241B0A63DF58}"/>
              </a:ext>
            </a:extLst>
          </p:cNvPr>
          <p:cNvSpPr txBox="1"/>
          <p:nvPr/>
        </p:nvSpPr>
        <p:spPr>
          <a:xfrm>
            <a:off x="8781470" y="4951532"/>
            <a:ext cx="683489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1105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Bahnschrift" panose="020B0502040204020203" pitchFamily="34" charset="0"/>
              </a:rPr>
              <a:t>. . . .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526AEE-71D2-40AF-9079-4A268EEA8480}"/>
              </a:ext>
            </a:extLst>
          </p:cNvPr>
          <p:cNvCxnSpPr>
            <a:cxnSpLocks/>
          </p:cNvCxnSpPr>
          <p:nvPr/>
        </p:nvCxnSpPr>
        <p:spPr>
          <a:xfrm>
            <a:off x="7835900" y="2915285"/>
            <a:ext cx="0" cy="932815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8802C3-C7C9-4AD7-814B-ABCD437CA6A7}"/>
              </a:ext>
            </a:extLst>
          </p:cNvPr>
          <p:cNvCxnSpPr>
            <a:cxnSpLocks/>
          </p:cNvCxnSpPr>
          <p:nvPr/>
        </p:nvCxnSpPr>
        <p:spPr>
          <a:xfrm>
            <a:off x="8610599" y="4910493"/>
            <a:ext cx="0" cy="101925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E64BBB4-484E-4164-9C25-DCCCD48B7BF1}"/>
              </a:ext>
            </a:extLst>
          </p:cNvPr>
          <p:cNvSpPr txBox="1"/>
          <p:nvPr/>
        </p:nvSpPr>
        <p:spPr>
          <a:xfrm>
            <a:off x="235633" y="4794625"/>
            <a:ext cx="1300721" cy="113441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1105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93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Faster processor,</a:t>
            </a:r>
          </a:p>
          <a:p>
            <a:pPr marL="0" marR="0" lvl="0" indent="0" algn="ctr" defTabSz="1105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93" kern="0" dirty="0">
                <a:latin typeface="Bahnschrift" panose="020B0502040204020203" pitchFamily="34" charset="0"/>
              </a:rPr>
              <a:t>Less energy-efficient</a:t>
            </a:r>
            <a:endParaRPr kumimoji="0" lang="en-US" sz="1693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B5DC26-D48D-4BEB-85CA-10D9748CC7B2}"/>
              </a:ext>
            </a:extLst>
          </p:cNvPr>
          <p:cNvSpPr txBox="1"/>
          <p:nvPr/>
        </p:nvSpPr>
        <p:spPr>
          <a:xfrm>
            <a:off x="7201242" y="3766379"/>
            <a:ext cx="1269315" cy="3528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1105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93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Ready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291969-2CEF-4DE6-BB2E-5CAD7AADA685}"/>
              </a:ext>
            </a:extLst>
          </p:cNvPr>
          <p:cNvSpPr txBox="1"/>
          <p:nvPr/>
        </p:nvSpPr>
        <p:spPr>
          <a:xfrm>
            <a:off x="7992262" y="5895446"/>
            <a:ext cx="1269315" cy="3528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1105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93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Ready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8565A6-6F19-4892-B064-DF06648679CF}"/>
              </a:ext>
            </a:extLst>
          </p:cNvPr>
          <p:cNvGrpSpPr/>
          <p:nvPr/>
        </p:nvGrpSpPr>
        <p:grpSpPr>
          <a:xfrm>
            <a:off x="2499232" y="3684424"/>
            <a:ext cx="4067354" cy="352854"/>
            <a:chOff x="814216" y="1399295"/>
            <a:chExt cx="3363099" cy="29175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9F8E61-274D-49CC-B672-DD15C3081C62}"/>
                </a:ext>
              </a:extLst>
            </p:cNvPr>
            <p:cNvSpPr txBox="1"/>
            <p:nvPr/>
          </p:nvSpPr>
          <p:spPr>
            <a:xfrm>
              <a:off x="814216" y="1399295"/>
              <a:ext cx="703007" cy="29175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1105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93" b="0" i="0" u="none" strike="noStrike" kern="0" cap="none" spc="0" normalizeH="0" baseline="0" noProof="0" dirty="0">
                  <a:ln>
                    <a:noFill/>
                  </a:ln>
                  <a:solidFill>
                    <a:srgbClr val="EEECE1">
                      <a:lumMod val="50000"/>
                    </a:srgb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time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95E6EEE-C5E7-4950-B4CB-FCFF061B00B0}"/>
                </a:ext>
              </a:extLst>
            </p:cNvPr>
            <p:cNvCxnSpPr/>
            <p:nvPr/>
          </p:nvCxnSpPr>
          <p:spPr>
            <a:xfrm flipV="1">
              <a:off x="1517223" y="1557585"/>
              <a:ext cx="2660092" cy="9956"/>
            </a:xfrm>
            <a:prstGeom prst="straightConnector1">
              <a:avLst/>
            </a:prstGeom>
            <a:noFill/>
            <a:ln w="19050" cap="flat" cmpd="sng" algn="ctr">
              <a:solidFill>
                <a:srgbClr val="EEECE1">
                  <a:lumMod val="50000"/>
                </a:srgbClr>
              </a:solidFill>
              <a:prstDash val="solid"/>
              <a:tailEnd type="triangle"/>
            </a:ln>
            <a:effectLst/>
          </p:spPr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1E1A3C-A783-4535-B6CD-604CCFB7ED5F}"/>
              </a:ext>
            </a:extLst>
          </p:cNvPr>
          <p:cNvGrpSpPr/>
          <p:nvPr/>
        </p:nvGrpSpPr>
        <p:grpSpPr>
          <a:xfrm>
            <a:off x="3004124" y="4375605"/>
            <a:ext cx="341746" cy="452580"/>
            <a:chOff x="3004125" y="2368701"/>
            <a:chExt cx="341746" cy="452580"/>
          </a:xfrm>
        </p:grpSpPr>
        <p:sp>
          <p:nvSpPr>
            <p:cNvPr id="36" name="Cylinder 35">
              <a:extLst>
                <a:ext uri="{FF2B5EF4-FFF2-40B4-BE49-F238E27FC236}">
                  <a16:creationId xmlns:a16="http://schemas.microsoft.com/office/drawing/2014/main" id="{027746F4-D3F7-4873-84BB-4AD1F221F828}"/>
                </a:ext>
              </a:extLst>
            </p:cNvPr>
            <p:cNvSpPr/>
            <p:nvPr/>
          </p:nvSpPr>
          <p:spPr>
            <a:xfrm>
              <a:off x="3004126" y="2368701"/>
              <a:ext cx="341745" cy="452580"/>
            </a:xfrm>
            <a:prstGeom prst="ca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ylinder 36">
              <a:extLst>
                <a:ext uri="{FF2B5EF4-FFF2-40B4-BE49-F238E27FC236}">
                  <a16:creationId xmlns:a16="http://schemas.microsoft.com/office/drawing/2014/main" id="{781D4F14-C591-4522-91A1-1CBF5805F8D6}"/>
                </a:ext>
              </a:extLst>
            </p:cNvPr>
            <p:cNvSpPr/>
            <p:nvPr/>
          </p:nvSpPr>
          <p:spPr>
            <a:xfrm>
              <a:off x="3004125" y="2468427"/>
              <a:ext cx="341745" cy="352854"/>
            </a:xfrm>
            <a:prstGeom prst="can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5D393F9-D520-4A6C-8689-2C3CCAABC0CA}"/>
              </a:ext>
            </a:extLst>
          </p:cNvPr>
          <p:cNvGrpSpPr/>
          <p:nvPr/>
        </p:nvGrpSpPr>
        <p:grpSpPr>
          <a:xfrm>
            <a:off x="4845627" y="4375605"/>
            <a:ext cx="341746" cy="452580"/>
            <a:chOff x="3004125" y="2368701"/>
            <a:chExt cx="341746" cy="452580"/>
          </a:xfrm>
        </p:grpSpPr>
        <p:sp>
          <p:nvSpPr>
            <p:cNvPr id="39" name="Cylinder 38">
              <a:extLst>
                <a:ext uri="{FF2B5EF4-FFF2-40B4-BE49-F238E27FC236}">
                  <a16:creationId xmlns:a16="http://schemas.microsoft.com/office/drawing/2014/main" id="{F2C10A75-2E36-45DF-BA69-6E50A6EAE393}"/>
                </a:ext>
              </a:extLst>
            </p:cNvPr>
            <p:cNvSpPr/>
            <p:nvPr/>
          </p:nvSpPr>
          <p:spPr>
            <a:xfrm>
              <a:off x="3004126" y="2368701"/>
              <a:ext cx="341745" cy="452580"/>
            </a:xfrm>
            <a:prstGeom prst="ca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ylinder 39">
              <a:extLst>
                <a:ext uri="{FF2B5EF4-FFF2-40B4-BE49-F238E27FC236}">
                  <a16:creationId xmlns:a16="http://schemas.microsoft.com/office/drawing/2014/main" id="{CEF1CE7E-C29C-457A-8B84-A98E3AC56B88}"/>
                </a:ext>
              </a:extLst>
            </p:cNvPr>
            <p:cNvSpPr/>
            <p:nvPr/>
          </p:nvSpPr>
          <p:spPr>
            <a:xfrm>
              <a:off x="3004125" y="2699985"/>
              <a:ext cx="341745" cy="121296"/>
            </a:xfrm>
            <a:prstGeom prst="can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6BF52A-BDEC-4C25-9667-C7D9668DAFC3}"/>
              </a:ext>
            </a:extLst>
          </p:cNvPr>
          <p:cNvGrpSpPr/>
          <p:nvPr/>
        </p:nvGrpSpPr>
        <p:grpSpPr>
          <a:xfrm>
            <a:off x="8439726" y="4375605"/>
            <a:ext cx="341746" cy="452580"/>
            <a:chOff x="3004125" y="2368701"/>
            <a:chExt cx="341746" cy="452580"/>
          </a:xfrm>
        </p:grpSpPr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CBF3053A-A793-45D7-A185-14A2FA68FBD3}"/>
                </a:ext>
              </a:extLst>
            </p:cNvPr>
            <p:cNvSpPr/>
            <p:nvPr/>
          </p:nvSpPr>
          <p:spPr>
            <a:xfrm>
              <a:off x="3004126" y="2368701"/>
              <a:ext cx="341745" cy="452580"/>
            </a:xfrm>
            <a:prstGeom prst="ca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ylinder 44">
              <a:extLst>
                <a:ext uri="{FF2B5EF4-FFF2-40B4-BE49-F238E27FC236}">
                  <a16:creationId xmlns:a16="http://schemas.microsoft.com/office/drawing/2014/main" id="{3D4E9C43-8C7C-4ED1-A130-6C98E995E6BB}"/>
                </a:ext>
              </a:extLst>
            </p:cNvPr>
            <p:cNvSpPr/>
            <p:nvPr/>
          </p:nvSpPr>
          <p:spPr>
            <a:xfrm>
              <a:off x="3004125" y="2468427"/>
              <a:ext cx="341745" cy="352854"/>
            </a:xfrm>
            <a:prstGeom prst="can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CD36C93-3A2E-4BBA-A915-1ADB16C1AD94}"/>
              </a:ext>
            </a:extLst>
          </p:cNvPr>
          <p:cNvGrpSpPr/>
          <p:nvPr/>
        </p:nvGrpSpPr>
        <p:grpSpPr>
          <a:xfrm>
            <a:off x="3004125" y="2368701"/>
            <a:ext cx="341746" cy="452580"/>
            <a:chOff x="3004125" y="2368701"/>
            <a:chExt cx="341746" cy="452580"/>
          </a:xfrm>
        </p:grpSpPr>
        <p:sp>
          <p:nvSpPr>
            <p:cNvPr id="47" name="Cylinder 46">
              <a:extLst>
                <a:ext uri="{FF2B5EF4-FFF2-40B4-BE49-F238E27FC236}">
                  <a16:creationId xmlns:a16="http://schemas.microsoft.com/office/drawing/2014/main" id="{EBB22E56-C9A7-4401-B45E-6A503788D40D}"/>
                </a:ext>
              </a:extLst>
            </p:cNvPr>
            <p:cNvSpPr/>
            <p:nvPr/>
          </p:nvSpPr>
          <p:spPr>
            <a:xfrm>
              <a:off x="3004126" y="2368701"/>
              <a:ext cx="341745" cy="452580"/>
            </a:xfrm>
            <a:prstGeom prst="ca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ylinder 47">
              <a:extLst>
                <a:ext uri="{FF2B5EF4-FFF2-40B4-BE49-F238E27FC236}">
                  <a16:creationId xmlns:a16="http://schemas.microsoft.com/office/drawing/2014/main" id="{C3B110E4-91B6-4E2B-92BC-21B37E0DF268}"/>
                </a:ext>
              </a:extLst>
            </p:cNvPr>
            <p:cNvSpPr/>
            <p:nvPr/>
          </p:nvSpPr>
          <p:spPr>
            <a:xfrm>
              <a:off x="3004125" y="2468427"/>
              <a:ext cx="341745" cy="352854"/>
            </a:xfrm>
            <a:prstGeom prst="can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2CC1D13-DA6B-4BE6-9E35-5CADC2FC113A}"/>
              </a:ext>
            </a:extLst>
          </p:cNvPr>
          <p:cNvGrpSpPr/>
          <p:nvPr/>
        </p:nvGrpSpPr>
        <p:grpSpPr>
          <a:xfrm>
            <a:off x="5823526" y="2365734"/>
            <a:ext cx="341746" cy="452580"/>
            <a:chOff x="3004125" y="2368701"/>
            <a:chExt cx="341746" cy="452580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E9F7AEC2-D508-4607-BA2B-3B555B2F77F2}"/>
                </a:ext>
              </a:extLst>
            </p:cNvPr>
            <p:cNvSpPr/>
            <p:nvPr/>
          </p:nvSpPr>
          <p:spPr>
            <a:xfrm>
              <a:off x="3004126" y="2368701"/>
              <a:ext cx="341745" cy="452580"/>
            </a:xfrm>
            <a:prstGeom prst="ca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ylinder 50">
              <a:extLst>
                <a:ext uri="{FF2B5EF4-FFF2-40B4-BE49-F238E27FC236}">
                  <a16:creationId xmlns:a16="http://schemas.microsoft.com/office/drawing/2014/main" id="{B46090E4-32E8-43EE-A44A-F227FD99D239}"/>
                </a:ext>
              </a:extLst>
            </p:cNvPr>
            <p:cNvSpPr/>
            <p:nvPr/>
          </p:nvSpPr>
          <p:spPr>
            <a:xfrm>
              <a:off x="3004125" y="2617895"/>
              <a:ext cx="341745" cy="203386"/>
            </a:xfrm>
            <a:prstGeom prst="can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F787EE1-2B28-4D67-9DF3-71B15BD56CCB}"/>
              </a:ext>
            </a:extLst>
          </p:cNvPr>
          <p:cNvGrpSpPr/>
          <p:nvPr/>
        </p:nvGrpSpPr>
        <p:grpSpPr>
          <a:xfrm>
            <a:off x="7665026" y="2360796"/>
            <a:ext cx="341746" cy="452580"/>
            <a:chOff x="3004125" y="2368701"/>
            <a:chExt cx="341746" cy="452580"/>
          </a:xfrm>
        </p:grpSpPr>
        <p:sp>
          <p:nvSpPr>
            <p:cNvPr id="53" name="Cylinder 52">
              <a:extLst>
                <a:ext uri="{FF2B5EF4-FFF2-40B4-BE49-F238E27FC236}">
                  <a16:creationId xmlns:a16="http://schemas.microsoft.com/office/drawing/2014/main" id="{F31713C2-A134-40C3-A4B9-908A2C293382}"/>
                </a:ext>
              </a:extLst>
            </p:cNvPr>
            <p:cNvSpPr/>
            <p:nvPr/>
          </p:nvSpPr>
          <p:spPr>
            <a:xfrm>
              <a:off x="3004126" y="2368701"/>
              <a:ext cx="341745" cy="452580"/>
            </a:xfrm>
            <a:prstGeom prst="ca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ylinder 53">
              <a:extLst>
                <a:ext uri="{FF2B5EF4-FFF2-40B4-BE49-F238E27FC236}">
                  <a16:creationId xmlns:a16="http://schemas.microsoft.com/office/drawing/2014/main" id="{050F6752-D2E3-49BE-A445-580DD0D19301}"/>
                </a:ext>
              </a:extLst>
            </p:cNvPr>
            <p:cNvSpPr/>
            <p:nvPr/>
          </p:nvSpPr>
          <p:spPr>
            <a:xfrm>
              <a:off x="3004125" y="2468427"/>
              <a:ext cx="341745" cy="352854"/>
            </a:xfrm>
            <a:prstGeom prst="can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CE570BD-B79A-48C1-84AA-E02A394D2AB9}"/>
              </a:ext>
            </a:extLst>
          </p:cNvPr>
          <p:cNvSpPr txBox="1"/>
          <p:nvPr/>
        </p:nvSpPr>
        <p:spPr>
          <a:xfrm>
            <a:off x="267041" y="2753705"/>
            <a:ext cx="1269315" cy="113441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1105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93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Energy-efficient,</a:t>
            </a:r>
          </a:p>
          <a:p>
            <a:pPr marL="0" marR="0" lvl="0" indent="0" algn="ctr" defTabSz="1105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93" kern="0" dirty="0">
                <a:latin typeface="Bahnschrift" panose="020B0502040204020203" pitchFamily="34" charset="0"/>
              </a:rPr>
              <a:t>slower</a:t>
            </a:r>
            <a:r>
              <a:rPr kumimoji="0" lang="en-US" sz="1693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processor</a:t>
            </a:r>
          </a:p>
        </p:txBody>
      </p:sp>
    </p:spTree>
    <p:extLst>
      <p:ext uri="{BB962C8B-B14F-4D97-AF65-F5344CB8AC3E}">
        <p14:creationId xmlns:p14="http://schemas.microsoft.com/office/powerpoint/2010/main" val="2965072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D528-E595-4093-9558-F86E5179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D85A4-C669-43E1-81D2-E3BE55132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84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The Challenge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 SemiBold" panose="020B0502040204020203" pitchFamily="34" charset="0"/>
              </a:rPr>
              <a:t>Our Proposal - PHASE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471B4-60CF-4F7D-9DD5-6FDD8391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38</a:t>
            </a:fld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75DA575-8122-4027-B0CA-DB54CC99E8C9}"/>
              </a:ext>
            </a:extLst>
          </p:cNvPr>
          <p:cNvSpPr/>
          <p:nvPr/>
        </p:nvSpPr>
        <p:spPr>
          <a:xfrm>
            <a:off x="4886235" y="2825433"/>
            <a:ext cx="894080" cy="355600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62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765F0-4153-4893-B177-F90698B521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Time for end-to-end workload latency: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𝑒𝑥𝑒𝑐𝑢𝑡𝑖𝑜𝑛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𝑟𝑒𝑐h𝑎𝑟𝑔𝑒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𝑒𝑥𝑒𝑐𝑢𝑡𝑖𝑜𝑛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𝑒𝑥𝑒𝑐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𝑡𝑖𝑜𝑛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𝑖𝑛𝑝𝑢𝑡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765F0-4153-4893-B177-F90698B521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6C633F97-9897-4E52-8F78-F58DB787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PHASE </a:t>
            </a:r>
            <a:br>
              <a:rPr lang="en-US" dirty="0"/>
            </a:br>
            <a:r>
              <a:rPr lang="en-US" sz="2800" dirty="0"/>
              <a:t>Modeling Performance in Energy-Harvesting Sensors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691C0-3F1F-4C62-9E4F-26A2180883CF}"/>
              </a:ext>
            </a:extLst>
          </p:cNvPr>
          <p:cNvSpPr/>
          <p:nvPr/>
        </p:nvSpPr>
        <p:spPr>
          <a:xfrm>
            <a:off x="3507740" y="2629536"/>
            <a:ext cx="5989319" cy="1509498"/>
          </a:xfrm>
          <a:prstGeom prst="rect">
            <a:avLst/>
          </a:prstGeom>
          <a:noFill/>
          <a:ln w="63500">
            <a:solidFill>
              <a:srgbClr val="FF63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274B10-6647-49F1-BE72-A56B49D9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191A-E3B4-42C0-8B3E-0AC1218FD616}" type="slidenum">
              <a:rPr lang="en-US" smtClean="0"/>
              <a:t>39</a:t>
            </a:fld>
            <a:endParaRPr lang="en-US"/>
          </a:p>
        </p:txBody>
      </p:sp>
      <p:pic>
        <p:nvPicPr>
          <p:cNvPr id="8" name="Graphic 7" descr="Processor">
            <a:extLst>
              <a:ext uri="{FF2B5EF4-FFF2-40B4-BE49-F238E27FC236}">
                <a16:creationId xmlns:a16="http://schemas.microsoft.com/office/drawing/2014/main" id="{4EAA8E92-8560-4FC3-B73D-0674AA2E3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642" y="5140764"/>
            <a:ext cx="571500" cy="571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D731C1D-72FB-421B-A1C3-F199F06C5AEA}"/>
              </a:ext>
            </a:extLst>
          </p:cNvPr>
          <p:cNvSpPr/>
          <p:nvPr/>
        </p:nvSpPr>
        <p:spPr>
          <a:xfrm>
            <a:off x="2309089" y="4882631"/>
            <a:ext cx="2819400" cy="5507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Bahnschrift" panose="020B0502040204020203" pitchFamily="34" charset="0"/>
              </a:rPr>
              <a:t>t</a:t>
            </a:r>
            <a:r>
              <a:rPr lang="en-US" sz="2400" baseline="-25000">
                <a:solidFill>
                  <a:schemeClr val="tx1"/>
                </a:solidFill>
                <a:latin typeface="Bahnschrift" panose="020B0502040204020203" pitchFamily="34" charset="0"/>
              </a:rPr>
              <a:t>execution</a:t>
            </a:r>
            <a:endParaRPr lang="en-US" sz="2400" baseline="-250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A427-23D8-459A-A186-799F37B46BC2}"/>
              </a:ext>
            </a:extLst>
          </p:cNvPr>
          <p:cNvSpPr/>
          <p:nvPr/>
        </p:nvSpPr>
        <p:spPr>
          <a:xfrm>
            <a:off x="2309089" y="5426514"/>
            <a:ext cx="3786911" cy="5507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Bahnschrift" panose="020B0502040204020203" pitchFamily="34" charset="0"/>
              </a:rPr>
              <a:t>t</a:t>
            </a:r>
            <a:r>
              <a:rPr lang="en-US" sz="2400" baseline="-25000" dirty="0" err="1">
                <a:solidFill>
                  <a:schemeClr val="tx1"/>
                </a:solidFill>
                <a:latin typeface="Bahnschrift" panose="020B0502040204020203" pitchFamily="34" charset="0"/>
              </a:rPr>
              <a:t>recharge</a:t>
            </a:r>
            <a:endParaRPr lang="en-US" sz="2400" baseline="-250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C62678-F140-4634-B6B5-ECC27AB7BE2A}"/>
              </a:ext>
            </a:extLst>
          </p:cNvPr>
          <p:cNvSpPr/>
          <p:nvPr/>
        </p:nvSpPr>
        <p:spPr>
          <a:xfrm>
            <a:off x="7735453" y="4882631"/>
            <a:ext cx="2819400" cy="5507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Bahnschrift" panose="020B0502040204020203" pitchFamily="34" charset="0"/>
              </a:rPr>
              <a:t>t</a:t>
            </a:r>
            <a:r>
              <a:rPr lang="en-US" sz="2400" baseline="-25000" dirty="0" err="1">
                <a:solidFill>
                  <a:schemeClr val="tx1"/>
                </a:solidFill>
                <a:latin typeface="Bahnschrift" panose="020B0502040204020203" pitchFamily="34" charset="0"/>
              </a:rPr>
              <a:t>execution</a:t>
            </a:r>
            <a:endParaRPr lang="en-US" sz="2400" baseline="-250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CF84D-CEB8-4E57-93EC-D7AE1F6499CB}"/>
              </a:ext>
            </a:extLst>
          </p:cNvPr>
          <p:cNvSpPr/>
          <p:nvPr/>
        </p:nvSpPr>
        <p:spPr>
          <a:xfrm>
            <a:off x="7735454" y="5426514"/>
            <a:ext cx="2147458" cy="5507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Bahnschrift" panose="020B0502040204020203" pitchFamily="34" charset="0"/>
              </a:rPr>
              <a:t>t</a:t>
            </a:r>
            <a:r>
              <a:rPr lang="en-US" sz="2400" baseline="-25000" dirty="0" err="1">
                <a:solidFill>
                  <a:schemeClr val="tx1"/>
                </a:solidFill>
                <a:latin typeface="Bahnschrift" panose="020B0502040204020203" pitchFamily="34" charset="0"/>
              </a:rPr>
              <a:t>recharge</a:t>
            </a:r>
            <a:endParaRPr lang="en-US" sz="2400" baseline="-250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DBA99E-AEE4-43BB-8BA1-3A9EF82744E2}"/>
              </a:ext>
            </a:extLst>
          </p:cNvPr>
          <p:cNvGrpSpPr/>
          <p:nvPr/>
        </p:nvGrpSpPr>
        <p:grpSpPr>
          <a:xfrm>
            <a:off x="2309088" y="4524491"/>
            <a:ext cx="3786911" cy="358140"/>
            <a:chOff x="1828800" y="2750820"/>
            <a:chExt cx="3363985" cy="35814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1576DE-B70F-403C-B111-D583E351C83C}"/>
                </a:ext>
              </a:extLst>
            </p:cNvPr>
            <p:cNvCxnSpPr/>
            <p:nvPr/>
          </p:nvCxnSpPr>
          <p:spPr>
            <a:xfrm>
              <a:off x="1828800" y="2919369"/>
              <a:ext cx="3363985" cy="0"/>
            </a:xfrm>
            <a:prstGeom prst="straightConnector1">
              <a:avLst/>
            </a:prstGeom>
            <a:ln w="38100" cap="sq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CCF79E2-0A89-4949-83DC-D2DFB205A457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2750820"/>
              <a:ext cx="0" cy="3581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8B32C6D-1E12-491A-AEF1-4B00ED15616D}"/>
                </a:ext>
              </a:extLst>
            </p:cNvPr>
            <p:cNvCxnSpPr>
              <a:cxnSpLocks/>
            </p:cNvCxnSpPr>
            <p:nvPr/>
          </p:nvCxnSpPr>
          <p:spPr>
            <a:xfrm>
              <a:off x="5192785" y="2750820"/>
              <a:ext cx="0" cy="3581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F36D022-0989-4337-B3AE-ED4E4EBFF8B8}"/>
              </a:ext>
            </a:extLst>
          </p:cNvPr>
          <p:cNvSpPr/>
          <p:nvPr/>
        </p:nvSpPr>
        <p:spPr>
          <a:xfrm>
            <a:off x="2829558" y="4132182"/>
            <a:ext cx="2819400" cy="550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Bahnschrift" panose="020B0502040204020203" pitchFamily="34" charset="0"/>
              </a:rPr>
              <a:t>e2e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A5FB1B-5CD5-4694-B1B0-03B80C55E3B8}"/>
              </a:ext>
            </a:extLst>
          </p:cNvPr>
          <p:cNvGrpSpPr/>
          <p:nvPr/>
        </p:nvGrpSpPr>
        <p:grpSpPr>
          <a:xfrm>
            <a:off x="7735454" y="4444374"/>
            <a:ext cx="2819400" cy="358140"/>
            <a:chOff x="1828800" y="2750820"/>
            <a:chExt cx="3363985" cy="35814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CF54726-2330-4673-9857-01091B567200}"/>
                </a:ext>
              </a:extLst>
            </p:cNvPr>
            <p:cNvCxnSpPr/>
            <p:nvPr/>
          </p:nvCxnSpPr>
          <p:spPr>
            <a:xfrm>
              <a:off x="1828800" y="2919369"/>
              <a:ext cx="3363985" cy="0"/>
            </a:xfrm>
            <a:prstGeom prst="straightConnector1">
              <a:avLst/>
            </a:prstGeom>
            <a:ln w="38100" cap="sq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2068C6-47B4-4300-B926-EA8CE44793AD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2750820"/>
              <a:ext cx="0" cy="3581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E62780-FE64-4106-A2E3-86862A3E197B}"/>
                </a:ext>
              </a:extLst>
            </p:cNvPr>
            <p:cNvCxnSpPr>
              <a:cxnSpLocks/>
            </p:cNvCxnSpPr>
            <p:nvPr/>
          </p:nvCxnSpPr>
          <p:spPr>
            <a:xfrm>
              <a:off x="5192785" y="2750820"/>
              <a:ext cx="0" cy="3581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0840350-FA6F-4F14-824C-8952EB95C75F}"/>
              </a:ext>
            </a:extLst>
          </p:cNvPr>
          <p:cNvSpPr/>
          <p:nvPr/>
        </p:nvSpPr>
        <p:spPr>
          <a:xfrm>
            <a:off x="7735453" y="4071644"/>
            <a:ext cx="2819400" cy="550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  <a:latin typeface="Bahnschrift" panose="020B0502040204020203" pitchFamily="34" charset="0"/>
              </a:rPr>
              <a:t>e2e</a:t>
            </a:r>
          </a:p>
        </p:txBody>
      </p:sp>
    </p:spTree>
    <p:extLst>
      <p:ext uri="{BB962C8B-B14F-4D97-AF65-F5344CB8AC3E}">
        <p14:creationId xmlns:p14="http://schemas.microsoft.com/office/powerpoint/2010/main" val="51725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3F23-76B1-4071-9C70-02D0F542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37" y="365125"/>
            <a:ext cx="10674527" cy="1325563"/>
          </a:xfrm>
        </p:spPr>
        <p:txBody>
          <a:bodyPr/>
          <a:lstStyle/>
          <a:p>
            <a:pPr algn="ctr"/>
            <a:r>
              <a:rPr lang="en-US" dirty="0"/>
              <a:t>Motivation - Remote Sensing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A07B9-6A24-4C0C-AF95-AA1C91F3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2660BE-FBBC-49A2-B7D9-0E692935FD65}"/>
              </a:ext>
            </a:extLst>
          </p:cNvPr>
          <p:cNvGrpSpPr/>
          <p:nvPr/>
        </p:nvGrpSpPr>
        <p:grpSpPr>
          <a:xfrm>
            <a:off x="3020631" y="2170737"/>
            <a:ext cx="5589969" cy="2738639"/>
            <a:chOff x="3020631" y="2170737"/>
            <a:chExt cx="5589969" cy="273863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3CA8A26-38FC-465A-AF53-237825FFAD68}"/>
                </a:ext>
              </a:extLst>
            </p:cNvPr>
            <p:cNvSpPr/>
            <p:nvPr/>
          </p:nvSpPr>
          <p:spPr>
            <a:xfrm>
              <a:off x="3141011" y="3290085"/>
              <a:ext cx="5469589" cy="129705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ACDD25-76FF-4FF5-B8AF-814438724D78}"/>
                </a:ext>
              </a:extLst>
            </p:cNvPr>
            <p:cNvGrpSpPr/>
            <p:nvPr/>
          </p:nvGrpSpPr>
          <p:grpSpPr>
            <a:xfrm>
              <a:off x="3020631" y="2170737"/>
              <a:ext cx="1633781" cy="2397053"/>
              <a:chOff x="184414" y="272269"/>
              <a:chExt cx="1633781" cy="2397053"/>
            </a:xfrm>
          </p:grpSpPr>
          <p:sp>
            <p:nvSpPr>
              <p:cNvPr id="19" name="CasellaDiTesto 109">
                <a:extLst>
                  <a:ext uri="{FF2B5EF4-FFF2-40B4-BE49-F238E27FC236}">
                    <a16:creationId xmlns:a16="http://schemas.microsoft.com/office/drawing/2014/main" id="{8C7CCBC7-7850-49B4-B67D-520C532A8587}"/>
                  </a:ext>
                </a:extLst>
              </p:cNvPr>
              <p:cNvSpPr txBox="1"/>
              <p:nvPr/>
            </p:nvSpPr>
            <p:spPr>
              <a:xfrm>
                <a:off x="184414" y="2022991"/>
                <a:ext cx="16337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Bahnschrift" panose="020B0502040204020203" pitchFamily="34" charset="0"/>
                    <a:cs typeface="Helvetica" panose="020B0604020202020204" pitchFamily="34" charset="0"/>
                  </a:rPr>
                  <a:t>Nearest</a:t>
                </a:r>
                <a:br>
                  <a:rPr lang="en-US" dirty="0">
                    <a:latin typeface="Bahnschrift" panose="020B0502040204020203" pitchFamily="34" charset="0"/>
                    <a:cs typeface="Helvetica" panose="020B0604020202020204" pitchFamily="34" charset="0"/>
                  </a:rPr>
                </a:br>
                <a:r>
                  <a:rPr lang="en-US" dirty="0">
                    <a:latin typeface="Bahnschrift" panose="020B0502040204020203" pitchFamily="34" charset="0"/>
                    <a:cs typeface="Helvetica" panose="020B0604020202020204" pitchFamily="34" charset="0"/>
                  </a:rPr>
                  <a:t>Infrastructure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2690258-C705-47CC-9F27-7C3FE2CF679D}"/>
                  </a:ext>
                </a:extLst>
              </p:cNvPr>
              <p:cNvGrpSpPr/>
              <p:nvPr/>
            </p:nvGrpSpPr>
            <p:grpSpPr>
              <a:xfrm>
                <a:off x="595780" y="272269"/>
                <a:ext cx="777358" cy="1793852"/>
                <a:chOff x="1688058" y="4078062"/>
                <a:chExt cx="777358" cy="1793852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D44348E-8F76-4CED-9C78-C773F7F00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53000" y="4483773"/>
                  <a:ext cx="224355" cy="1270623"/>
                </a:xfrm>
                <a:prstGeom prst="line">
                  <a:avLst/>
                </a:prstGeom>
                <a:ln w="571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4721969-C8F7-4EBD-A184-5AACF42F0D61}"/>
                    </a:ext>
                  </a:extLst>
                </p:cNvPr>
                <p:cNvSpPr/>
                <p:nvPr/>
              </p:nvSpPr>
              <p:spPr>
                <a:xfrm>
                  <a:off x="2018827" y="4399229"/>
                  <a:ext cx="119063" cy="1175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33023EF4-5DDB-4212-99F6-D6801D64E9F9}"/>
                    </a:ext>
                  </a:extLst>
                </p:cNvPr>
                <p:cNvGrpSpPr/>
                <p:nvPr/>
              </p:nvGrpSpPr>
              <p:grpSpPr>
                <a:xfrm>
                  <a:off x="1688058" y="4081723"/>
                  <a:ext cx="655052" cy="717518"/>
                  <a:chOff x="3662586" y="3999465"/>
                  <a:chExt cx="655052" cy="717518"/>
                </a:xfrm>
              </p:grpSpPr>
              <p:sp>
                <p:nvSpPr>
                  <p:cNvPr id="30" name="Block Arc 29">
                    <a:extLst>
                      <a:ext uri="{FF2B5EF4-FFF2-40B4-BE49-F238E27FC236}">
                        <a16:creationId xmlns:a16="http://schemas.microsoft.com/office/drawing/2014/main" id="{6F543DDD-9983-41D2-BC18-A1CA01EC29AF}"/>
                      </a:ext>
                    </a:extLst>
                  </p:cNvPr>
                  <p:cNvSpPr/>
                  <p:nvPr/>
                </p:nvSpPr>
                <p:spPr>
                  <a:xfrm rot="17196551" flipH="1">
                    <a:off x="3855344" y="4244416"/>
                    <a:ext cx="276022" cy="250855"/>
                  </a:xfrm>
                  <a:prstGeom prst="blockArc">
                    <a:avLst>
                      <a:gd name="adj1" fmla="val 12398902"/>
                      <a:gd name="adj2" fmla="val 0"/>
                      <a:gd name="adj3" fmla="val 25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Block Arc 30">
                    <a:extLst>
                      <a:ext uri="{FF2B5EF4-FFF2-40B4-BE49-F238E27FC236}">
                        <a16:creationId xmlns:a16="http://schemas.microsoft.com/office/drawing/2014/main" id="{5BA340CB-9148-4884-8EB4-201B0914F7F2}"/>
                      </a:ext>
                    </a:extLst>
                  </p:cNvPr>
                  <p:cNvSpPr/>
                  <p:nvPr/>
                </p:nvSpPr>
                <p:spPr>
                  <a:xfrm rot="17053233" flipH="1">
                    <a:off x="3742176" y="4139456"/>
                    <a:ext cx="502357" cy="453793"/>
                  </a:xfrm>
                  <a:prstGeom prst="blockArc">
                    <a:avLst>
                      <a:gd name="adj1" fmla="val 12260358"/>
                      <a:gd name="adj2" fmla="val 21523902"/>
                      <a:gd name="adj3" fmla="val 12694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Block Arc 31">
                    <a:extLst>
                      <a:ext uri="{FF2B5EF4-FFF2-40B4-BE49-F238E27FC236}">
                        <a16:creationId xmlns:a16="http://schemas.microsoft.com/office/drawing/2014/main" id="{F82B36A0-3588-4569-9BBF-FAE365750F91}"/>
                      </a:ext>
                    </a:extLst>
                  </p:cNvPr>
                  <p:cNvSpPr/>
                  <p:nvPr/>
                </p:nvSpPr>
                <p:spPr>
                  <a:xfrm rot="17354837" flipH="1">
                    <a:off x="3631353" y="4030698"/>
                    <a:ext cx="717518" cy="655052"/>
                  </a:xfrm>
                  <a:prstGeom prst="blockArc">
                    <a:avLst>
                      <a:gd name="adj1" fmla="val 12663064"/>
                      <a:gd name="adj2" fmla="val 133715"/>
                      <a:gd name="adj3" fmla="val 8076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678B4802-92E3-48AF-84DB-79D575157FC6}"/>
                    </a:ext>
                  </a:extLst>
                </p:cNvPr>
                <p:cNvGrpSpPr/>
                <p:nvPr/>
              </p:nvGrpSpPr>
              <p:grpSpPr>
                <a:xfrm flipH="1">
                  <a:off x="1810364" y="4078062"/>
                  <a:ext cx="655052" cy="717518"/>
                  <a:chOff x="3662586" y="3999465"/>
                  <a:chExt cx="655052" cy="717518"/>
                </a:xfrm>
              </p:grpSpPr>
              <p:sp>
                <p:nvSpPr>
                  <p:cNvPr id="27" name="Block Arc 26">
                    <a:extLst>
                      <a:ext uri="{FF2B5EF4-FFF2-40B4-BE49-F238E27FC236}">
                        <a16:creationId xmlns:a16="http://schemas.microsoft.com/office/drawing/2014/main" id="{E6266B62-D036-43D3-8222-E6F6F4EE51BB}"/>
                      </a:ext>
                    </a:extLst>
                  </p:cNvPr>
                  <p:cNvSpPr/>
                  <p:nvPr/>
                </p:nvSpPr>
                <p:spPr>
                  <a:xfrm rot="17196551" flipH="1">
                    <a:off x="3855344" y="4244416"/>
                    <a:ext cx="276022" cy="250855"/>
                  </a:xfrm>
                  <a:prstGeom prst="blockArc">
                    <a:avLst>
                      <a:gd name="adj1" fmla="val 12398902"/>
                      <a:gd name="adj2" fmla="val 0"/>
                      <a:gd name="adj3" fmla="val 25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Block Arc 27">
                    <a:extLst>
                      <a:ext uri="{FF2B5EF4-FFF2-40B4-BE49-F238E27FC236}">
                        <a16:creationId xmlns:a16="http://schemas.microsoft.com/office/drawing/2014/main" id="{50699B6E-366B-4D1B-A76F-B2E628C81A33}"/>
                      </a:ext>
                    </a:extLst>
                  </p:cNvPr>
                  <p:cNvSpPr/>
                  <p:nvPr/>
                </p:nvSpPr>
                <p:spPr>
                  <a:xfrm rot="17053233" flipH="1">
                    <a:off x="3742176" y="4139456"/>
                    <a:ext cx="502357" cy="453793"/>
                  </a:xfrm>
                  <a:prstGeom prst="blockArc">
                    <a:avLst>
                      <a:gd name="adj1" fmla="val 12260358"/>
                      <a:gd name="adj2" fmla="val 21523902"/>
                      <a:gd name="adj3" fmla="val 12694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Block Arc 28">
                    <a:extLst>
                      <a:ext uri="{FF2B5EF4-FFF2-40B4-BE49-F238E27FC236}">
                        <a16:creationId xmlns:a16="http://schemas.microsoft.com/office/drawing/2014/main" id="{CB7F5985-6EC2-4873-8E91-08EDD7946CD6}"/>
                      </a:ext>
                    </a:extLst>
                  </p:cNvPr>
                  <p:cNvSpPr/>
                  <p:nvPr/>
                </p:nvSpPr>
                <p:spPr>
                  <a:xfrm rot="17354837" flipH="1">
                    <a:off x="3631353" y="4030698"/>
                    <a:ext cx="717518" cy="655052"/>
                  </a:xfrm>
                  <a:prstGeom prst="blockArc">
                    <a:avLst>
                      <a:gd name="adj1" fmla="val 12663064"/>
                      <a:gd name="adj2" fmla="val 133715"/>
                      <a:gd name="adj3" fmla="val 8076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AD97C828-A79A-4D7C-B0A3-D465ADC708D1}"/>
                    </a:ext>
                  </a:extLst>
                </p:cNvPr>
                <p:cNvCxnSpPr>
                  <a:cxnSpLocks/>
                  <a:endCxn id="22" idx="4"/>
                </p:cNvCxnSpPr>
                <p:nvPr/>
              </p:nvCxnSpPr>
              <p:spPr>
                <a:xfrm flipH="1" flipV="1">
                  <a:off x="2078359" y="4516747"/>
                  <a:ext cx="325340" cy="1237649"/>
                </a:xfrm>
                <a:prstGeom prst="line">
                  <a:avLst/>
                </a:prstGeom>
                <a:ln w="571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Block Arc 25">
                  <a:extLst>
                    <a:ext uri="{FF2B5EF4-FFF2-40B4-BE49-F238E27FC236}">
                      <a16:creationId xmlns:a16="http://schemas.microsoft.com/office/drawing/2014/main" id="{F1FF773C-EF4B-4570-B5CB-D1FAE8E041B3}"/>
                    </a:ext>
                  </a:extLst>
                </p:cNvPr>
                <p:cNvSpPr/>
                <p:nvPr/>
              </p:nvSpPr>
              <p:spPr>
                <a:xfrm rot="10800000" flipH="1">
                  <a:off x="1822680" y="5612486"/>
                  <a:ext cx="603341" cy="259428"/>
                </a:xfrm>
                <a:prstGeom prst="blockArc">
                  <a:avLst>
                    <a:gd name="adj1" fmla="val 10951282"/>
                    <a:gd name="adj2" fmla="val 21514304"/>
                    <a:gd name="adj3" fmla="val 1923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33" name="Immagine 28">
              <a:extLst>
                <a:ext uri="{FF2B5EF4-FFF2-40B4-BE49-F238E27FC236}">
                  <a16:creationId xmlns:a16="http://schemas.microsoft.com/office/drawing/2014/main" id="{5586A96A-DF19-4C19-862F-617EB5F19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171" y="4054715"/>
              <a:ext cx="402772" cy="250856"/>
            </a:xfrm>
            <a:prstGeom prst="rect">
              <a:avLst/>
            </a:prstGeom>
          </p:spPr>
        </p:pic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C2191EA-5FE0-4F20-BEBA-7722C71FD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7023" y="3403418"/>
              <a:ext cx="762000" cy="764382"/>
            </a:xfrm>
            <a:prstGeom prst="line">
              <a:avLst/>
            </a:prstGeom>
            <a:ln w="635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CD8AED3-E5CE-475C-9CA2-1FDDDB108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4698" y="3534387"/>
              <a:ext cx="983457" cy="983457"/>
            </a:xfrm>
            <a:prstGeom prst="line">
              <a:avLst/>
            </a:prstGeom>
            <a:ln w="635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15EB1F-178F-44F5-85F2-97FD9E08B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3314" y="3701074"/>
              <a:ext cx="705872" cy="706891"/>
            </a:xfrm>
            <a:prstGeom prst="line">
              <a:avLst/>
            </a:prstGeom>
            <a:ln w="635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109">
              <a:extLst>
                <a:ext uri="{FF2B5EF4-FFF2-40B4-BE49-F238E27FC236}">
                  <a16:creationId xmlns:a16="http://schemas.microsoft.com/office/drawing/2014/main" id="{D4FCE990-4B5F-4444-9A06-F8D715F129C1}"/>
                </a:ext>
              </a:extLst>
            </p:cNvPr>
            <p:cNvSpPr txBox="1"/>
            <p:nvPr/>
          </p:nvSpPr>
          <p:spPr>
            <a:xfrm>
              <a:off x="5666776" y="4540044"/>
              <a:ext cx="2111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  <a:t>National Highways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4410DC2-83FC-492C-8787-BA3B9681BEFB}"/>
                </a:ext>
              </a:extLst>
            </p:cNvPr>
            <p:cNvGrpSpPr/>
            <p:nvPr/>
          </p:nvGrpSpPr>
          <p:grpSpPr>
            <a:xfrm>
              <a:off x="4161238" y="2505519"/>
              <a:ext cx="2450864" cy="460626"/>
              <a:chOff x="2914316" y="2259792"/>
              <a:chExt cx="2244424" cy="460626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35CFCE0-99C4-45E3-AA4E-0CB13B2219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4316" y="2603858"/>
                <a:ext cx="2244424" cy="5804"/>
              </a:xfrm>
              <a:prstGeom prst="line">
                <a:avLst/>
              </a:prstGeom>
              <a:ln w="34925" cap="rnd">
                <a:solidFill>
                  <a:schemeClr val="accent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83E1A25-7CC6-4BDB-A9C4-762203E427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8740" y="2434470"/>
                <a:ext cx="0" cy="285948"/>
              </a:xfrm>
              <a:prstGeom prst="line">
                <a:avLst/>
              </a:prstGeom>
              <a:ln w="34925" cap="rnd">
                <a:solidFill>
                  <a:schemeClr val="accent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CasellaDiTesto 109">
                    <a:extLst>
                      <a:ext uri="{FF2B5EF4-FFF2-40B4-BE49-F238E27FC236}">
                        <a16:creationId xmlns:a16="http://schemas.microsoft.com/office/drawing/2014/main" id="{C80CA53A-CAD5-4065-AFE2-645BF09C3CD6}"/>
                      </a:ext>
                    </a:extLst>
                  </p:cNvPr>
                  <p:cNvSpPr txBox="1"/>
                  <p:nvPr/>
                </p:nvSpPr>
                <p:spPr>
                  <a:xfrm>
                    <a:off x="3730339" y="2259792"/>
                    <a:ext cx="7040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𝒙</m:t>
                        </m:r>
                      </m:oMath>
                    </a14:m>
                    <a:r>
                      <a: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ahnschrift" panose="020B0502040204020203" pitchFamily="34" charset="0"/>
                        <a:cs typeface="Helvetica" panose="020B0604020202020204" pitchFamily="34" charset="0"/>
                      </a:rPr>
                      <a:t> km</a:t>
                    </a:r>
                  </a:p>
                </p:txBody>
              </p:sp>
            </mc:Choice>
            <mc:Fallback xmlns="">
              <p:sp>
                <p:nvSpPr>
                  <p:cNvPr id="106" name="CasellaDiTesto 109">
                    <a:extLst>
                      <a:ext uri="{FF2B5EF4-FFF2-40B4-BE49-F238E27FC236}">
                        <a16:creationId xmlns:a16="http://schemas.microsoft.com/office/drawing/2014/main" id="{BB595987-9F2E-487C-B334-9E658FE27C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0339" y="2259792"/>
                    <a:ext cx="70403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0000" r="-695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1F99EA-2B45-4FE4-A79D-6037045192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6508" y="3631677"/>
              <a:ext cx="672944" cy="673894"/>
            </a:xfrm>
            <a:prstGeom prst="line">
              <a:avLst/>
            </a:prstGeom>
            <a:ln w="5080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FB6DBAD-8D38-45E8-B8CE-AF74DF842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1862" y="3737519"/>
              <a:ext cx="442913" cy="443161"/>
            </a:xfrm>
            <a:prstGeom prst="line">
              <a:avLst/>
            </a:prstGeom>
            <a:ln w="5080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7C14648-0755-4987-89E9-189E00348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3072" y="3486240"/>
              <a:ext cx="842232" cy="841344"/>
            </a:xfrm>
            <a:prstGeom prst="line">
              <a:avLst/>
            </a:prstGeom>
            <a:ln w="38100" cap="rnd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Graphic 44" descr="Car">
              <a:extLst>
                <a:ext uri="{FF2B5EF4-FFF2-40B4-BE49-F238E27FC236}">
                  <a16:creationId xmlns:a16="http://schemas.microsoft.com/office/drawing/2014/main" id="{5839B693-8CCB-4A05-8BAA-A85995420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8907140">
              <a:off x="7138962" y="3407417"/>
              <a:ext cx="612004" cy="612004"/>
            </a:xfrm>
            <a:prstGeom prst="rect">
              <a:avLst/>
            </a:prstGeom>
          </p:spPr>
        </p:pic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A3B0437-5B9B-4392-B9E9-143C8CDDA7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9686" y="3555818"/>
              <a:ext cx="622481" cy="632041"/>
            </a:xfrm>
            <a:prstGeom prst="line">
              <a:avLst/>
            </a:prstGeom>
            <a:ln w="38100" cap="rnd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Immagine 28">
              <a:extLst>
                <a:ext uri="{FF2B5EF4-FFF2-40B4-BE49-F238E27FC236}">
                  <a16:creationId xmlns:a16="http://schemas.microsoft.com/office/drawing/2014/main" id="{433BFAB0-B360-4F63-8A2A-7A239F61E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003" y="3130175"/>
              <a:ext cx="402772" cy="250856"/>
            </a:xfrm>
            <a:prstGeom prst="rect">
              <a:avLst/>
            </a:prstGeom>
          </p:spPr>
        </p:pic>
        <p:pic>
          <p:nvPicPr>
            <p:cNvPr id="48" name="Graphic 47" descr="Car">
              <a:extLst>
                <a:ext uri="{FF2B5EF4-FFF2-40B4-BE49-F238E27FC236}">
                  <a16:creationId xmlns:a16="http://schemas.microsoft.com/office/drawing/2014/main" id="{E300E6A5-0F0E-448F-B55F-EDE22B92B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8878521" flipH="1">
              <a:off x="6106389" y="3644341"/>
              <a:ext cx="612004" cy="612004"/>
            </a:xfrm>
            <a:prstGeom prst="rect">
              <a:avLst/>
            </a:prstGeom>
          </p:spPr>
        </p:pic>
        <p:sp>
          <p:nvSpPr>
            <p:cNvPr id="49" name="CasellaDiTesto 109">
              <a:extLst>
                <a:ext uri="{FF2B5EF4-FFF2-40B4-BE49-F238E27FC236}">
                  <a16:creationId xmlns:a16="http://schemas.microsoft.com/office/drawing/2014/main" id="{CA249692-583D-4B22-AF96-B881BF098682}"/>
                </a:ext>
              </a:extLst>
            </p:cNvPr>
            <p:cNvSpPr txBox="1"/>
            <p:nvPr/>
          </p:nvSpPr>
          <p:spPr>
            <a:xfrm>
              <a:off x="4813831" y="2998731"/>
              <a:ext cx="1010212" cy="64633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  <a:t>Sensing</a:t>
              </a:r>
              <a:b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</a:br>
              <a: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  <a:t>Devices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C92FCDB-DB84-43B0-9F4C-D6EA0FC11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3513" y="3290628"/>
              <a:ext cx="409995" cy="59484"/>
            </a:xfrm>
            <a:prstGeom prst="line">
              <a:avLst/>
            </a:prstGeom>
            <a:ln w="34925" cap="rnd">
              <a:solidFill>
                <a:schemeClr val="accent4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4EC0765-D28B-4FED-8715-39F0957553D9}"/>
                </a:ext>
              </a:extLst>
            </p:cNvPr>
            <p:cNvCxnSpPr>
              <a:cxnSpLocks/>
            </p:cNvCxnSpPr>
            <p:nvPr/>
          </p:nvCxnSpPr>
          <p:spPr>
            <a:xfrm>
              <a:off x="5289715" y="3705161"/>
              <a:ext cx="275548" cy="320554"/>
            </a:xfrm>
            <a:prstGeom prst="line">
              <a:avLst/>
            </a:prstGeom>
            <a:ln w="34925" cap="rnd">
              <a:solidFill>
                <a:schemeClr val="accent4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4163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E839-D1B4-4D72-BE66-8AA7893B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Implications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D5986C-B47D-48AD-B3C4-E91EC8589D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37972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𝑒𝑥𝑒𝑐𝑢𝑡𝑖𝑜𝑛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𝑒𝑥𝑒𝑐𝑡𝑖𝑜𝑛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End-to-end Performance varies with </a:t>
                </a:r>
                <a:r>
                  <a:rPr lang="en-US" i="1" dirty="0"/>
                  <a:t>input power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D5986C-B47D-48AD-B3C4-E91EC8589D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379720" cy="4351338"/>
              </a:xfrm>
              <a:blipFill>
                <a:blip r:embed="rId2"/>
                <a:stretch>
                  <a:fillRect l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05D9753-F73B-4951-B59F-3B63CAEE067E}"/>
              </a:ext>
            </a:extLst>
          </p:cNvPr>
          <p:cNvGrpSpPr/>
          <p:nvPr/>
        </p:nvGrpSpPr>
        <p:grpSpPr>
          <a:xfrm>
            <a:off x="6340450" y="446707"/>
            <a:ext cx="5686845" cy="5988972"/>
            <a:chOff x="6340450" y="446707"/>
            <a:chExt cx="5686845" cy="59889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D519BD4-8F08-4F46-8C67-FC4C7DDEF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0450" y="1027906"/>
              <a:ext cx="5686845" cy="540777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FFC457-EC1E-483F-B974-653FD02F7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88678" y="446707"/>
              <a:ext cx="1598298" cy="581199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B918F4-7A45-4DAD-A8ED-EBB0E06EC1FB}"/>
              </a:ext>
            </a:extLst>
          </p:cNvPr>
          <p:cNvGrpSpPr/>
          <p:nvPr/>
        </p:nvGrpSpPr>
        <p:grpSpPr>
          <a:xfrm>
            <a:off x="6982990" y="4615755"/>
            <a:ext cx="1485267" cy="1224913"/>
            <a:chOff x="7087233" y="3114678"/>
            <a:chExt cx="1485267" cy="1224913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04FE77C-781D-4133-9588-E48CFA7E47D1}"/>
                </a:ext>
              </a:extLst>
            </p:cNvPr>
            <p:cNvCxnSpPr>
              <a:cxnSpLocks/>
            </p:cNvCxnSpPr>
            <p:nvPr/>
          </p:nvCxnSpPr>
          <p:spPr>
            <a:xfrm>
              <a:off x="7289640" y="3114678"/>
              <a:ext cx="0" cy="1224913"/>
            </a:xfrm>
            <a:prstGeom prst="straightConnector1">
              <a:avLst/>
            </a:prstGeom>
            <a:ln w="38100" cap="sq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FE401C-7E1A-44C1-B2D6-BCE1435A9E07}"/>
                </a:ext>
              </a:extLst>
            </p:cNvPr>
            <p:cNvSpPr/>
            <p:nvPr/>
          </p:nvSpPr>
          <p:spPr>
            <a:xfrm>
              <a:off x="7087233" y="3114678"/>
              <a:ext cx="1485267" cy="5507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  <a:latin typeface="Bahnschrift" panose="020B0502040204020203" pitchFamily="34" charset="0"/>
                </a:rPr>
                <a:t>Faster</a:t>
              </a:r>
              <a:endParaRPr lang="en-US" sz="2400" baseline="-25000" dirty="0">
                <a:solidFill>
                  <a:schemeClr val="accent2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474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E839-D1B4-4D72-BE66-8AA7893B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Implications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D5986C-B47D-48AD-B3C4-E91EC8589D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359816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𝑒𝑥𝑒𝑐𝑢𝑡𝑖𝑜𝑛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𝑒𝑥𝑒𝑐𝑡𝑖𝑜𝑛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End-to-end Performance varies with input power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Best end-to-end performance can come </a:t>
                </a:r>
                <a:br>
                  <a:rPr lang="en-US" dirty="0"/>
                </a:br>
                <a:r>
                  <a:rPr lang="en-US" dirty="0"/>
                  <a:t>from </a:t>
                </a:r>
                <a:r>
                  <a:rPr lang="en-US" i="1" dirty="0"/>
                  <a:t>different cores </a:t>
                </a:r>
                <a:r>
                  <a:rPr lang="en-US" dirty="0"/>
                  <a:t>as </a:t>
                </a:r>
                <a:br>
                  <a:rPr lang="en-US" dirty="0"/>
                </a:br>
                <a:r>
                  <a:rPr lang="en-US" dirty="0"/>
                  <a:t>input power changes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D5986C-B47D-48AD-B3C4-E91EC8589D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359816" cy="4351338"/>
              </a:xfrm>
              <a:blipFill>
                <a:blip r:embed="rId2"/>
                <a:stretch>
                  <a:fillRect l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4F6F93F-F026-4300-A3AD-28FE10295BF1}"/>
              </a:ext>
            </a:extLst>
          </p:cNvPr>
          <p:cNvGrpSpPr/>
          <p:nvPr/>
        </p:nvGrpSpPr>
        <p:grpSpPr>
          <a:xfrm>
            <a:off x="6198016" y="243754"/>
            <a:ext cx="5993984" cy="6396534"/>
            <a:chOff x="6198016" y="243754"/>
            <a:chExt cx="5993984" cy="63965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246B441-E4DE-41B9-80B4-9D32F370A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6" y="872492"/>
              <a:ext cx="5993984" cy="576779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F1F84C-574C-40D0-B1F1-B5773E7AD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0530" y="243754"/>
              <a:ext cx="5048955" cy="628738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7E06C-C9EC-4C7C-8ADA-B9D194730966}"/>
              </a:ext>
            </a:extLst>
          </p:cNvPr>
          <p:cNvGrpSpPr/>
          <p:nvPr/>
        </p:nvGrpSpPr>
        <p:grpSpPr>
          <a:xfrm>
            <a:off x="6887740" y="4615755"/>
            <a:ext cx="1485267" cy="1224913"/>
            <a:chOff x="7087233" y="3114678"/>
            <a:chExt cx="1485267" cy="122491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CAE952E-C943-4125-96AF-260417A921BA}"/>
                </a:ext>
              </a:extLst>
            </p:cNvPr>
            <p:cNvCxnSpPr>
              <a:cxnSpLocks/>
            </p:cNvCxnSpPr>
            <p:nvPr/>
          </p:nvCxnSpPr>
          <p:spPr>
            <a:xfrm>
              <a:off x="7289640" y="3114678"/>
              <a:ext cx="0" cy="1224913"/>
            </a:xfrm>
            <a:prstGeom prst="straightConnector1">
              <a:avLst/>
            </a:prstGeom>
            <a:ln w="38100" cap="sq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06F7A8-0C8C-4FCD-A052-E3BC5A045D2D}"/>
                </a:ext>
              </a:extLst>
            </p:cNvPr>
            <p:cNvSpPr/>
            <p:nvPr/>
          </p:nvSpPr>
          <p:spPr>
            <a:xfrm>
              <a:off x="7087233" y="3114678"/>
              <a:ext cx="1485267" cy="5507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  <a:latin typeface="Bahnschrift" panose="020B0502040204020203" pitchFamily="34" charset="0"/>
                </a:rPr>
                <a:t>Faster</a:t>
              </a:r>
              <a:endParaRPr lang="en-US" sz="2400" baseline="-25000" dirty="0">
                <a:solidFill>
                  <a:schemeClr val="accent2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378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9917-2F96-456F-A55F-270422DC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7503" cy="4351338"/>
          </a:xfrm>
        </p:spPr>
        <p:txBody>
          <a:bodyPr/>
          <a:lstStyle/>
          <a:p>
            <a:r>
              <a:rPr lang="en-US" dirty="0"/>
              <a:t>If input power </a:t>
            </a:r>
            <a:r>
              <a:rPr lang="en-US" u="sng" dirty="0"/>
              <a:t>doesn’t vary</a:t>
            </a:r>
            <a:r>
              <a:rPr lang="en-US" dirty="0"/>
              <a:t> in target environment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9E2039-1953-4D4F-B086-6559A28BD931}"/>
              </a:ext>
            </a:extLst>
          </p:cNvPr>
          <p:cNvGrpSpPr/>
          <p:nvPr/>
        </p:nvGrpSpPr>
        <p:grpSpPr>
          <a:xfrm>
            <a:off x="6198016" y="243754"/>
            <a:ext cx="5993984" cy="6396534"/>
            <a:chOff x="6198016" y="243754"/>
            <a:chExt cx="5993984" cy="63965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5152E0-E877-497B-8791-D9A50F86F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8016" y="872492"/>
              <a:ext cx="5993984" cy="576779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144F67F-AAD1-463B-941C-833F0E91B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0530" y="243754"/>
              <a:ext cx="5048955" cy="62873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2C6AF0-B2B9-4CE3-ABE6-91FC795A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35" y="365125"/>
            <a:ext cx="10515600" cy="1325563"/>
          </a:xfrm>
        </p:spPr>
        <p:txBody>
          <a:bodyPr/>
          <a:lstStyle/>
          <a:p>
            <a:r>
              <a:rPr lang="en-US" dirty="0"/>
              <a:t>Using PHASE – Part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9F74A-8EAC-4BA0-8E30-6BFED1B84126}"/>
              </a:ext>
            </a:extLst>
          </p:cNvPr>
          <p:cNvSpPr/>
          <p:nvPr/>
        </p:nvSpPr>
        <p:spPr>
          <a:xfrm>
            <a:off x="9532937" y="1178719"/>
            <a:ext cx="787401" cy="4866527"/>
          </a:xfrm>
          <a:prstGeom prst="rect">
            <a:avLst/>
          </a:prstGeom>
          <a:solidFill>
            <a:srgbClr val="FFF2CC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EBB61-3FAA-4AFD-8705-6BDAB7762532}"/>
              </a:ext>
            </a:extLst>
          </p:cNvPr>
          <p:cNvSpPr txBox="1"/>
          <p:nvPr/>
        </p:nvSpPr>
        <p:spPr>
          <a:xfrm>
            <a:off x="7219404" y="3387633"/>
            <a:ext cx="173051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</a:rPr>
              <a:t>Target Environment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8FD121-0788-44FE-AFB4-A1516D37781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8949923" y="3710798"/>
            <a:ext cx="583014" cy="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649D9F-8C2D-4CA7-BC28-9CDC31D041FD}"/>
              </a:ext>
            </a:extLst>
          </p:cNvPr>
          <p:cNvGrpSpPr/>
          <p:nvPr/>
        </p:nvGrpSpPr>
        <p:grpSpPr>
          <a:xfrm>
            <a:off x="6887740" y="4615755"/>
            <a:ext cx="1485267" cy="1224913"/>
            <a:chOff x="7087233" y="3114678"/>
            <a:chExt cx="1485267" cy="1224913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FF2FEFC-AC64-48D5-AFDB-D9FAFD53E616}"/>
                </a:ext>
              </a:extLst>
            </p:cNvPr>
            <p:cNvCxnSpPr>
              <a:cxnSpLocks/>
            </p:cNvCxnSpPr>
            <p:nvPr/>
          </p:nvCxnSpPr>
          <p:spPr>
            <a:xfrm>
              <a:off x="7289640" y="3114678"/>
              <a:ext cx="0" cy="1224913"/>
            </a:xfrm>
            <a:prstGeom prst="straightConnector1">
              <a:avLst/>
            </a:prstGeom>
            <a:ln w="38100" cap="sq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540797-4A47-44DB-93AB-4C84430E17DE}"/>
                </a:ext>
              </a:extLst>
            </p:cNvPr>
            <p:cNvSpPr/>
            <p:nvPr/>
          </p:nvSpPr>
          <p:spPr>
            <a:xfrm>
              <a:off x="7087233" y="3114678"/>
              <a:ext cx="1485267" cy="5507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  <a:latin typeface="Bahnschrift" panose="020B0502040204020203" pitchFamily="34" charset="0"/>
                </a:rPr>
                <a:t>Faster</a:t>
              </a:r>
              <a:endParaRPr lang="en-US" sz="2400" baseline="-25000" dirty="0">
                <a:solidFill>
                  <a:schemeClr val="accent2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43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9917-2F96-456F-A55F-270422DC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7503" cy="4351338"/>
          </a:xfrm>
        </p:spPr>
        <p:txBody>
          <a:bodyPr/>
          <a:lstStyle/>
          <a:p>
            <a:r>
              <a:rPr lang="en-US" dirty="0"/>
              <a:t>If input power </a:t>
            </a:r>
            <a:r>
              <a:rPr lang="en-US" u="sng" dirty="0"/>
              <a:t>doesn’t vary</a:t>
            </a:r>
            <a:r>
              <a:rPr lang="en-US" dirty="0"/>
              <a:t> in target environment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9E2039-1953-4D4F-B086-6559A28BD931}"/>
              </a:ext>
            </a:extLst>
          </p:cNvPr>
          <p:cNvGrpSpPr/>
          <p:nvPr/>
        </p:nvGrpSpPr>
        <p:grpSpPr>
          <a:xfrm>
            <a:off x="6198016" y="243754"/>
            <a:ext cx="5993984" cy="6396534"/>
            <a:chOff x="6198016" y="243754"/>
            <a:chExt cx="5993984" cy="63965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5152E0-E877-497B-8791-D9A50F86F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8016" y="872492"/>
              <a:ext cx="5993984" cy="576779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144F67F-AAD1-463B-941C-833F0E91B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0530" y="243754"/>
              <a:ext cx="5048955" cy="62873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2C6AF0-B2B9-4CE3-ABE6-91FC795A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35" y="365125"/>
            <a:ext cx="10515600" cy="1325563"/>
          </a:xfrm>
        </p:spPr>
        <p:txBody>
          <a:bodyPr/>
          <a:lstStyle/>
          <a:p>
            <a:r>
              <a:rPr lang="en-US" dirty="0"/>
              <a:t>Using PHASE – Part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9F74A-8EAC-4BA0-8E30-6BFED1B84126}"/>
              </a:ext>
            </a:extLst>
          </p:cNvPr>
          <p:cNvSpPr/>
          <p:nvPr/>
        </p:nvSpPr>
        <p:spPr>
          <a:xfrm>
            <a:off x="9532937" y="1178719"/>
            <a:ext cx="787401" cy="4866527"/>
          </a:xfrm>
          <a:prstGeom prst="rect">
            <a:avLst/>
          </a:prstGeom>
          <a:solidFill>
            <a:srgbClr val="FFF2CC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EBB61-3FAA-4AFD-8705-6BDAB7762532}"/>
              </a:ext>
            </a:extLst>
          </p:cNvPr>
          <p:cNvSpPr txBox="1"/>
          <p:nvPr/>
        </p:nvSpPr>
        <p:spPr>
          <a:xfrm>
            <a:off x="7219404" y="3387633"/>
            <a:ext cx="173051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</a:rPr>
              <a:t>Target Environment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8FD121-0788-44FE-AFB4-A1516D37781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8949923" y="3710798"/>
            <a:ext cx="583014" cy="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902971-4A6A-4919-BA3B-714FD818FA8A}"/>
              </a:ext>
            </a:extLst>
          </p:cNvPr>
          <p:cNvCxnSpPr>
            <a:cxnSpLocks/>
          </p:cNvCxnSpPr>
          <p:nvPr/>
        </p:nvCxnSpPr>
        <p:spPr>
          <a:xfrm flipV="1">
            <a:off x="9074331" y="3756389"/>
            <a:ext cx="852306" cy="830058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F736D9-9733-489D-A4F9-A8F8791C44F7}"/>
              </a:ext>
            </a:extLst>
          </p:cNvPr>
          <p:cNvSpPr txBox="1"/>
          <p:nvPr/>
        </p:nvSpPr>
        <p:spPr>
          <a:xfrm>
            <a:off x="7408717" y="4478036"/>
            <a:ext cx="173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</a:rPr>
              <a:t>Selected Core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8EFF56-C451-42A3-9EC0-51BB276A5256}"/>
              </a:ext>
            </a:extLst>
          </p:cNvPr>
          <p:cNvGrpSpPr/>
          <p:nvPr/>
        </p:nvGrpSpPr>
        <p:grpSpPr>
          <a:xfrm>
            <a:off x="6887740" y="4615755"/>
            <a:ext cx="1485267" cy="1224913"/>
            <a:chOff x="7087233" y="3114678"/>
            <a:chExt cx="1485267" cy="1224913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8CA16A1-EDDC-4A64-923F-D7AECCA1C21B}"/>
                </a:ext>
              </a:extLst>
            </p:cNvPr>
            <p:cNvCxnSpPr>
              <a:cxnSpLocks/>
            </p:cNvCxnSpPr>
            <p:nvPr/>
          </p:nvCxnSpPr>
          <p:spPr>
            <a:xfrm>
              <a:off x="7289640" y="3114678"/>
              <a:ext cx="0" cy="1224913"/>
            </a:xfrm>
            <a:prstGeom prst="straightConnector1">
              <a:avLst/>
            </a:prstGeom>
            <a:ln w="38100" cap="sq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738D76-060F-4F3F-B684-903DB8BDF529}"/>
                </a:ext>
              </a:extLst>
            </p:cNvPr>
            <p:cNvSpPr/>
            <p:nvPr/>
          </p:nvSpPr>
          <p:spPr>
            <a:xfrm>
              <a:off x="7087233" y="3114678"/>
              <a:ext cx="1485267" cy="5507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  <a:latin typeface="Bahnschrift" panose="020B0502040204020203" pitchFamily="34" charset="0"/>
                </a:rPr>
                <a:t>Faster</a:t>
              </a:r>
              <a:endParaRPr lang="en-US" sz="2400" baseline="-25000" dirty="0">
                <a:solidFill>
                  <a:schemeClr val="accent2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8500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9917-2F96-456F-A55F-270422DC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7503" cy="4351338"/>
          </a:xfrm>
        </p:spPr>
        <p:txBody>
          <a:bodyPr/>
          <a:lstStyle/>
          <a:p>
            <a:r>
              <a:rPr lang="en-US" dirty="0"/>
              <a:t>If input power </a:t>
            </a:r>
            <a:r>
              <a:rPr lang="en-US" u="sng" dirty="0"/>
              <a:t>varies</a:t>
            </a:r>
            <a:r>
              <a:rPr lang="en-US" dirty="0"/>
              <a:t> in target environment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9E2039-1953-4D4F-B086-6559A28BD931}"/>
              </a:ext>
            </a:extLst>
          </p:cNvPr>
          <p:cNvGrpSpPr/>
          <p:nvPr/>
        </p:nvGrpSpPr>
        <p:grpSpPr>
          <a:xfrm>
            <a:off x="6198016" y="243754"/>
            <a:ext cx="5993984" cy="6396534"/>
            <a:chOff x="6198016" y="243754"/>
            <a:chExt cx="5993984" cy="63965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5152E0-E877-497B-8791-D9A50F86F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8016" y="872492"/>
              <a:ext cx="5993984" cy="576779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144F67F-AAD1-463B-941C-833F0E91B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0530" y="243754"/>
              <a:ext cx="5048955" cy="62873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2C6AF0-B2B9-4CE3-ABE6-91FC795A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35" y="365125"/>
            <a:ext cx="10515600" cy="1325563"/>
          </a:xfrm>
        </p:spPr>
        <p:txBody>
          <a:bodyPr/>
          <a:lstStyle/>
          <a:p>
            <a:r>
              <a:rPr lang="en-US" dirty="0"/>
              <a:t>Using PHASE – Part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9F74A-8EAC-4BA0-8E30-6BFED1B84126}"/>
              </a:ext>
            </a:extLst>
          </p:cNvPr>
          <p:cNvSpPr/>
          <p:nvPr/>
        </p:nvSpPr>
        <p:spPr>
          <a:xfrm>
            <a:off x="9013371" y="1178719"/>
            <a:ext cx="1863635" cy="4866527"/>
          </a:xfrm>
          <a:prstGeom prst="rect">
            <a:avLst/>
          </a:prstGeom>
          <a:solidFill>
            <a:srgbClr val="FFF2CC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EBB61-3FAA-4AFD-8705-6BDAB7762532}"/>
              </a:ext>
            </a:extLst>
          </p:cNvPr>
          <p:cNvSpPr txBox="1"/>
          <p:nvPr/>
        </p:nvSpPr>
        <p:spPr>
          <a:xfrm>
            <a:off x="6714306" y="3387633"/>
            <a:ext cx="173051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</a:rPr>
              <a:t>Target Environment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8FD121-0788-44FE-AFB4-A1516D37781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8444825" y="3710798"/>
            <a:ext cx="583014" cy="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D2AF97-FE14-45DA-A03F-1EBB80EAEC0C}"/>
              </a:ext>
            </a:extLst>
          </p:cNvPr>
          <p:cNvGrpSpPr/>
          <p:nvPr/>
        </p:nvGrpSpPr>
        <p:grpSpPr>
          <a:xfrm>
            <a:off x="6887740" y="4615755"/>
            <a:ext cx="1485267" cy="1224913"/>
            <a:chOff x="7087233" y="3114678"/>
            <a:chExt cx="1485267" cy="1224913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65FB4C-1300-4E02-86E5-DDEC66B1E68B}"/>
                </a:ext>
              </a:extLst>
            </p:cNvPr>
            <p:cNvCxnSpPr>
              <a:cxnSpLocks/>
            </p:cNvCxnSpPr>
            <p:nvPr/>
          </p:nvCxnSpPr>
          <p:spPr>
            <a:xfrm>
              <a:off x="7289640" y="3114678"/>
              <a:ext cx="0" cy="1224913"/>
            </a:xfrm>
            <a:prstGeom prst="straightConnector1">
              <a:avLst/>
            </a:prstGeom>
            <a:ln w="38100" cap="sq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D1BB3C-6854-4432-9578-20043A3ABF28}"/>
                </a:ext>
              </a:extLst>
            </p:cNvPr>
            <p:cNvSpPr/>
            <p:nvPr/>
          </p:nvSpPr>
          <p:spPr>
            <a:xfrm>
              <a:off x="7087233" y="3114678"/>
              <a:ext cx="1485267" cy="5507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  <a:latin typeface="Bahnschrift" panose="020B0502040204020203" pitchFamily="34" charset="0"/>
                </a:rPr>
                <a:t>Faster</a:t>
              </a:r>
              <a:endParaRPr lang="en-US" sz="2400" baseline="-25000" dirty="0">
                <a:solidFill>
                  <a:schemeClr val="accent2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2439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9917-2F96-456F-A55F-270422DC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7503" cy="4351338"/>
          </a:xfrm>
        </p:spPr>
        <p:txBody>
          <a:bodyPr/>
          <a:lstStyle/>
          <a:p>
            <a:r>
              <a:rPr lang="en-US" dirty="0"/>
              <a:t>If input power </a:t>
            </a:r>
            <a:r>
              <a:rPr lang="en-US" u="sng" dirty="0"/>
              <a:t>varies</a:t>
            </a:r>
            <a:r>
              <a:rPr lang="en-US" dirty="0"/>
              <a:t> in target environment</a:t>
            </a:r>
          </a:p>
          <a:p>
            <a:pPr marL="0" indent="0">
              <a:buNone/>
            </a:pPr>
            <a:r>
              <a:rPr lang="en-US" u="sng" dirty="0"/>
              <a:t>PHASE-Online Architecture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9E2039-1953-4D4F-B086-6559A28BD931}"/>
              </a:ext>
            </a:extLst>
          </p:cNvPr>
          <p:cNvGrpSpPr/>
          <p:nvPr/>
        </p:nvGrpSpPr>
        <p:grpSpPr>
          <a:xfrm>
            <a:off x="6198016" y="243754"/>
            <a:ext cx="5993984" cy="6396534"/>
            <a:chOff x="6198016" y="243754"/>
            <a:chExt cx="5993984" cy="63965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5152E0-E877-497B-8791-D9A50F86F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8016" y="872492"/>
              <a:ext cx="5993984" cy="576779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144F67F-AAD1-463B-941C-833F0E91B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0530" y="243754"/>
              <a:ext cx="5048955" cy="62873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2C6AF0-B2B9-4CE3-ABE6-91FC795A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35" y="365125"/>
            <a:ext cx="10515600" cy="1325563"/>
          </a:xfrm>
        </p:spPr>
        <p:txBody>
          <a:bodyPr/>
          <a:lstStyle/>
          <a:p>
            <a:r>
              <a:rPr lang="en-US" dirty="0"/>
              <a:t>Using PHASE – Part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9F74A-8EAC-4BA0-8E30-6BFED1B84126}"/>
              </a:ext>
            </a:extLst>
          </p:cNvPr>
          <p:cNvSpPr/>
          <p:nvPr/>
        </p:nvSpPr>
        <p:spPr>
          <a:xfrm>
            <a:off x="9013371" y="1178719"/>
            <a:ext cx="1863635" cy="4866527"/>
          </a:xfrm>
          <a:prstGeom prst="rect">
            <a:avLst/>
          </a:prstGeom>
          <a:solidFill>
            <a:srgbClr val="FFF2CC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EBB61-3FAA-4AFD-8705-6BDAB7762532}"/>
              </a:ext>
            </a:extLst>
          </p:cNvPr>
          <p:cNvSpPr txBox="1"/>
          <p:nvPr/>
        </p:nvSpPr>
        <p:spPr>
          <a:xfrm>
            <a:off x="6714306" y="3387633"/>
            <a:ext cx="173051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</a:rPr>
              <a:t>Target Environment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8FD121-0788-44FE-AFB4-A1516D37781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8444825" y="3710798"/>
            <a:ext cx="583014" cy="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AF857F4-2889-45B0-A4D5-3D0458B7FF53}"/>
              </a:ext>
            </a:extLst>
          </p:cNvPr>
          <p:cNvGrpSpPr/>
          <p:nvPr/>
        </p:nvGrpSpPr>
        <p:grpSpPr>
          <a:xfrm>
            <a:off x="187882" y="3255303"/>
            <a:ext cx="5806103" cy="2883080"/>
            <a:chOff x="132735" y="221455"/>
            <a:chExt cx="5806103" cy="288308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8AB03-048C-4DD7-86DC-237AD24D32E3}"/>
                </a:ext>
              </a:extLst>
            </p:cNvPr>
            <p:cNvSpPr/>
            <p:nvPr/>
          </p:nvSpPr>
          <p:spPr>
            <a:xfrm>
              <a:off x="132735" y="221455"/>
              <a:ext cx="5806103" cy="28830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A499FA-5DDC-4F86-AFA3-2F668696E6BB}"/>
                </a:ext>
              </a:extLst>
            </p:cNvPr>
            <p:cNvSpPr txBox="1"/>
            <p:nvPr/>
          </p:nvSpPr>
          <p:spPr>
            <a:xfrm>
              <a:off x="3407671" y="292692"/>
              <a:ext cx="1403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Bahnschrift" panose="020B0502040204020203" pitchFamily="34" charset="0"/>
                </a:rPr>
                <a:t>Heterogeneous Cores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A8263E6-AB15-4A8C-8050-6BA1CF0B15F3}"/>
                </a:ext>
              </a:extLst>
            </p:cNvPr>
            <p:cNvGrpSpPr/>
            <p:nvPr/>
          </p:nvGrpSpPr>
          <p:grpSpPr>
            <a:xfrm>
              <a:off x="2174686" y="357017"/>
              <a:ext cx="1177462" cy="2611956"/>
              <a:chOff x="215033" y="2621642"/>
              <a:chExt cx="1177462" cy="2611956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8A9CBCC-3A3A-4B5A-9D56-C175CE2DB0E4}"/>
                  </a:ext>
                </a:extLst>
              </p:cNvPr>
              <p:cNvSpPr/>
              <p:nvPr/>
            </p:nvSpPr>
            <p:spPr>
              <a:xfrm>
                <a:off x="215033" y="2621642"/>
                <a:ext cx="1177462" cy="261195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Adaptation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Controller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CFAFC8E-9C65-4C01-9672-52C6D578843C}"/>
                  </a:ext>
                </a:extLst>
              </p:cNvPr>
              <p:cNvSpPr/>
              <p:nvPr/>
            </p:nvSpPr>
            <p:spPr>
              <a:xfrm>
                <a:off x="326982" y="3830070"/>
                <a:ext cx="953564" cy="660597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Workload Runtime</a:t>
                </a:r>
                <a:b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</a:b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Predictor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4BAB6B4-C177-495F-9209-2A6FB84045FC}"/>
                  </a:ext>
                </a:extLst>
              </p:cNvPr>
              <p:cNvSpPr/>
              <p:nvPr/>
            </p:nvSpPr>
            <p:spPr>
              <a:xfrm>
                <a:off x="318824" y="3154071"/>
                <a:ext cx="948761" cy="660597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Workload Energy</a:t>
                </a:r>
                <a:b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</a:b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Predictor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E506162-1C40-4168-B039-C4DE2BB69071}"/>
                  </a:ext>
                </a:extLst>
              </p:cNvPr>
              <p:cNvSpPr/>
              <p:nvPr/>
            </p:nvSpPr>
            <p:spPr>
              <a:xfrm>
                <a:off x="311388" y="4500753"/>
                <a:ext cx="953564" cy="660597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Input Power</a:t>
                </a:r>
                <a:b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</a:b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Predictor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2CA6385-8742-4E76-A477-6ADC49AD5883}"/>
                </a:ext>
              </a:extLst>
            </p:cNvPr>
            <p:cNvGrpSpPr/>
            <p:nvPr/>
          </p:nvGrpSpPr>
          <p:grpSpPr>
            <a:xfrm>
              <a:off x="3607009" y="816593"/>
              <a:ext cx="2225099" cy="2215156"/>
              <a:chOff x="3873713" y="816593"/>
              <a:chExt cx="2225099" cy="2215156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ADE401-CA8D-4558-B621-059A8BDB5BFE}"/>
                  </a:ext>
                </a:extLst>
              </p:cNvPr>
              <p:cNvSpPr/>
              <p:nvPr/>
            </p:nvSpPr>
            <p:spPr>
              <a:xfrm>
                <a:off x="3915029" y="2638801"/>
                <a:ext cx="905765" cy="39294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Sensors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492BE90-8567-471C-9DBF-069EBD6EE879}"/>
                  </a:ext>
                </a:extLst>
              </p:cNvPr>
              <p:cNvSpPr/>
              <p:nvPr/>
            </p:nvSpPr>
            <p:spPr>
              <a:xfrm>
                <a:off x="5182267" y="889446"/>
                <a:ext cx="916545" cy="13964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Shared Memory/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</a:rPr>
                  <a:t>LLC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13CB2CA-9B71-4EC7-9F83-9C67F2566DF1}"/>
                  </a:ext>
                </a:extLst>
              </p:cNvPr>
              <p:cNvGrpSpPr/>
              <p:nvPr/>
            </p:nvGrpSpPr>
            <p:grpSpPr>
              <a:xfrm>
                <a:off x="3873713" y="816593"/>
                <a:ext cx="988395" cy="1585271"/>
                <a:chOff x="3832399" y="931649"/>
                <a:chExt cx="988395" cy="1585271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20B6FCB-002E-4BE8-8DFF-CAF7B9BA6366}"/>
                    </a:ext>
                  </a:extLst>
                </p:cNvPr>
                <p:cNvSpPr/>
                <p:nvPr/>
              </p:nvSpPr>
              <p:spPr>
                <a:xfrm>
                  <a:off x="4069573" y="1860205"/>
                  <a:ext cx="531655" cy="5454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84D13A0-B2B1-4670-BEEB-36378B85D18D}"/>
                    </a:ext>
                  </a:extLst>
                </p:cNvPr>
                <p:cNvSpPr/>
                <p:nvPr/>
              </p:nvSpPr>
              <p:spPr>
                <a:xfrm>
                  <a:off x="4171236" y="1419787"/>
                  <a:ext cx="328327" cy="30777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617A0C1-9479-4ABD-B4AD-2B84334BF435}"/>
                    </a:ext>
                  </a:extLst>
                </p:cNvPr>
                <p:cNvSpPr/>
                <p:nvPr/>
              </p:nvSpPr>
              <p:spPr>
                <a:xfrm>
                  <a:off x="4231416" y="1045224"/>
                  <a:ext cx="207267" cy="22054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D27090A3-91B6-4D66-8BCA-6AB3B482697A}"/>
                    </a:ext>
                  </a:extLst>
                </p:cNvPr>
                <p:cNvSpPr/>
                <p:nvPr/>
              </p:nvSpPr>
              <p:spPr>
                <a:xfrm>
                  <a:off x="3832399" y="931649"/>
                  <a:ext cx="988395" cy="1585271"/>
                </a:xfrm>
                <a:prstGeom prst="roundRect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Arrow: Up-Down 21">
                <a:extLst>
                  <a:ext uri="{FF2B5EF4-FFF2-40B4-BE49-F238E27FC236}">
                    <a16:creationId xmlns:a16="http://schemas.microsoft.com/office/drawing/2014/main" id="{57BA30AC-928E-4114-9F15-2FF8059C4C83}"/>
                  </a:ext>
                </a:extLst>
              </p:cNvPr>
              <p:cNvSpPr/>
              <p:nvPr/>
            </p:nvSpPr>
            <p:spPr>
              <a:xfrm>
                <a:off x="4246923" y="2343646"/>
                <a:ext cx="241976" cy="392948"/>
              </a:xfrm>
              <a:prstGeom prst="upDown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FB537DE-7A40-4005-830A-BD85710A523E}"/>
                  </a:ext>
                </a:extLst>
              </p:cNvPr>
              <p:cNvGrpSpPr/>
              <p:nvPr/>
            </p:nvGrpSpPr>
            <p:grpSpPr>
              <a:xfrm>
                <a:off x="4861037" y="1479214"/>
                <a:ext cx="323373" cy="249118"/>
                <a:chOff x="5775440" y="4781541"/>
                <a:chExt cx="781350" cy="249118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9BD8D05-5182-43FC-B58A-867880255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98813" y="4781541"/>
                  <a:ext cx="134603" cy="249118"/>
                </a:xfrm>
                <a:prstGeom prst="line">
                  <a:avLst/>
                </a:prstGeom>
                <a:ln w="19050" cap="rnd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1C2FE3FC-B229-436E-AC9B-5AD7306703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75440" y="4824152"/>
                  <a:ext cx="781350" cy="0"/>
                </a:xfrm>
                <a:prstGeom prst="line">
                  <a:avLst/>
                </a:prstGeom>
                <a:ln w="19050" cap="rnd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2D5C35D-913E-4D37-855E-3548C7112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75440" y="5007126"/>
                  <a:ext cx="781350" cy="0"/>
                </a:xfrm>
                <a:prstGeom prst="line">
                  <a:avLst/>
                </a:prstGeom>
                <a:ln w="19050" cap="rnd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88306110-57B2-47BA-B54D-56D7DDAA50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75441" y="4915370"/>
                  <a:ext cx="781349" cy="0"/>
                </a:xfrm>
                <a:prstGeom prst="line">
                  <a:avLst/>
                </a:prstGeom>
                <a:ln w="19050" cap="rnd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06F173F-1772-46A0-8F79-AB3AEA60E4DF}"/>
                </a:ext>
              </a:extLst>
            </p:cNvPr>
            <p:cNvGrpSpPr/>
            <p:nvPr/>
          </p:nvGrpSpPr>
          <p:grpSpPr>
            <a:xfrm>
              <a:off x="202555" y="1527697"/>
              <a:ext cx="1812470" cy="1473562"/>
              <a:chOff x="197792" y="1403863"/>
              <a:chExt cx="1812470" cy="1473562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C962A5C-01EE-4591-ACD3-4B7257C65BE0}"/>
                  </a:ext>
                </a:extLst>
              </p:cNvPr>
              <p:cNvGrpSpPr/>
              <p:nvPr/>
            </p:nvGrpSpPr>
            <p:grpSpPr>
              <a:xfrm>
                <a:off x="197792" y="1403863"/>
                <a:ext cx="1812470" cy="1473562"/>
                <a:chOff x="571501" y="295469"/>
                <a:chExt cx="1812470" cy="1473562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F787F8F-F2CF-4923-B956-B009C0BF7FAF}"/>
                    </a:ext>
                  </a:extLst>
                </p:cNvPr>
                <p:cNvSpPr/>
                <p:nvPr/>
              </p:nvSpPr>
              <p:spPr>
                <a:xfrm>
                  <a:off x="571501" y="295469"/>
                  <a:ext cx="1812470" cy="147356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5C766CB-393D-4E0C-9BE5-D62805A367EC}"/>
                    </a:ext>
                  </a:extLst>
                </p:cNvPr>
                <p:cNvSpPr/>
                <p:nvPr/>
              </p:nvSpPr>
              <p:spPr>
                <a:xfrm>
                  <a:off x="663956" y="391081"/>
                  <a:ext cx="866394" cy="471083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Bahnschrift" panose="020B0502040204020203" pitchFamily="34" charset="0"/>
                    </a:rPr>
                    <a:t>Energy Harvester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FBF92D11-A30D-4294-AD1B-E321B65B4606}"/>
                    </a:ext>
                  </a:extLst>
                </p:cNvPr>
                <p:cNvSpPr/>
                <p:nvPr/>
              </p:nvSpPr>
              <p:spPr>
                <a:xfrm>
                  <a:off x="663956" y="963637"/>
                  <a:ext cx="1621317" cy="319555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Bahnschrift" panose="020B0502040204020203" pitchFamily="34" charset="0"/>
                    </a:rPr>
                    <a:t>Power Management</a:t>
                  </a:r>
                </a:p>
              </p:txBody>
            </p:sp>
            <p:sp>
              <p:nvSpPr>
                <p:cNvPr id="38" name="Arrow: Down 37">
                  <a:extLst>
                    <a:ext uri="{FF2B5EF4-FFF2-40B4-BE49-F238E27FC236}">
                      <a16:creationId xmlns:a16="http://schemas.microsoft.com/office/drawing/2014/main" id="{E4343ED5-F4CB-4DDD-AD74-89D27711A5DC}"/>
                    </a:ext>
                  </a:extLst>
                </p:cNvPr>
                <p:cNvSpPr/>
                <p:nvPr/>
              </p:nvSpPr>
              <p:spPr>
                <a:xfrm>
                  <a:off x="975190" y="862164"/>
                  <a:ext cx="243926" cy="171791"/>
                </a:xfrm>
                <a:prstGeom prst="downArrow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9" name="Graphic 38" descr="Sun">
                  <a:extLst>
                    <a:ext uri="{FF2B5EF4-FFF2-40B4-BE49-F238E27FC236}">
                      <a16:creationId xmlns:a16="http://schemas.microsoft.com/office/drawing/2014/main" id="{5499E2FE-4980-4847-8676-C25EBFAE2F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3458" y="465282"/>
                  <a:ext cx="319555" cy="319555"/>
                </a:xfrm>
                <a:prstGeom prst="rect">
                  <a:avLst/>
                </a:prstGeom>
              </p:spPr>
            </p:pic>
            <p:pic>
              <p:nvPicPr>
                <p:cNvPr id="40" name="Graphic 39" descr="Wi Fi">
                  <a:extLst>
                    <a:ext uri="{FF2B5EF4-FFF2-40B4-BE49-F238E27FC236}">
                      <a16:creationId xmlns:a16="http://schemas.microsoft.com/office/drawing/2014/main" id="{A02E4764-C63F-42C5-A211-5DE9BCF81F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1446" y="425596"/>
                  <a:ext cx="394092" cy="394092"/>
                </a:xfrm>
                <a:prstGeom prst="rect">
                  <a:avLst/>
                </a:prstGeom>
              </p:spPr>
            </p:pic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0B694F6-7BAA-431B-8C69-9304BCB52409}"/>
                    </a:ext>
                  </a:extLst>
                </p:cNvPr>
                <p:cNvSpPr/>
                <p:nvPr/>
              </p:nvSpPr>
              <p:spPr>
                <a:xfrm>
                  <a:off x="667596" y="1366257"/>
                  <a:ext cx="1245417" cy="316755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Bahnschrift" panose="020B0502040204020203" pitchFamily="34" charset="0"/>
                    </a:rPr>
                    <a:t>Energy Storage</a:t>
                  </a:r>
                </a:p>
              </p:txBody>
            </p:sp>
            <p:pic>
              <p:nvPicPr>
                <p:cNvPr id="42" name="Graphic 41" descr="Full battery">
                  <a:extLst>
                    <a:ext uri="{FF2B5EF4-FFF2-40B4-BE49-F238E27FC236}">
                      <a16:creationId xmlns:a16="http://schemas.microsoft.com/office/drawing/2014/main" id="{4D7EFEF9-3465-430F-8756-8AD3E4C3EA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023747" y="1381180"/>
                  <a:ext cx="301831" cy="301831"/>
                </a:xfrm>
                <a:prstGeom prst="rect">
                  <a:avLst/>
                </a:prstGeom>
              </p:spPr>
            </p:pic>
          </p:grp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C9F2FB7C-411E-436C-A93D-CA50D7639E77}"/>
                  </a:ext>
                </a:extLst>
              </p:cNvPr>
              <p:cNvSpPr/>
              <p:nvPr/>
            </p:nvSpPr>
            <p:spPr>
              <a:xfrm>
                <a:off x="601481" y="2388632"/>
                <a:ext cx="243926" cy="171791"/>
              </a:xfrm>
              <a:prstGeom prst="downArrow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Arrow: Down 42">
              <a:extLst>
                <a:ext uri="{FF2B5EF4-FFF2-40B4-BE49-F238E27FC236}">
                  <a16:creationId xmlns:a16="http://schemas.microsoft.com/office/drawing/2014/main" id="{031D7161-3E09-4E79-A9D2-27DCD148B2A7}"/>
                </a:ext>
              </a:extLst>
            </p:cNvPr>
            <p:cNvSpPr/>
            <p:nvPr/>
          </p:nvSpPr>
          <p:spPr>
            <a:xfrm rot="14756226">
              <a:off x="3575445" y="1266635"/>
              <a:ext cx="172356" cy="575871"/>
            </a:xfrm>
            <a:prstGeom prst="downArrow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row: Down 43">
              <a:extLst>
                <a:ext uri="{FF2B5EF4-FFF2-40B4-BE49-F238E27FC236}">
                  <a16:creationId xmlns:a16="http://schemas.microsoft.com/office/drawing/2014/main" id="{C1A09F17-FC77-433C-B751-5DAA2CD0D7DF}"/>
                </a:ext>
              </a:extLst>
            </p:cNvPr>
            <p:cNvSpPr/>
            <p:nvPr/>
          </p:nvSpPr>
          <p:spPr>
            <a:xfrm rot="13411226">
              <a:off x="3616882" y="950467"/>
              <a:ext cx="172356" cy="730999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row: Down 44">
              <a:extLst>
                <a:ext uri="{FF2B5EF4-FFF2-40B4-BE49-F238E27FC236}">
                  <a16:creationId xmlns:a16="http://schemas.microsoft.com/office/drawing/2014/main" id="{8DD3E582-D819-4F3A-AB83-CFCD8CF9550E}"/>
                </a:ext>
              </a:extLst>
            </p:cNvPr>
            <p:cNvSpPr/>
            <p:nvPr/>
          </p:nvSpPr>
          <p:spPr>
            <a:xfrm rot="18303279">
              <a:off x="3531306" y="1545308"/>
              <a:ext cx="172356" cy="527337"/>
            </a:xfrm>
            <a:prstGeom prst="downArrow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hord 45">
              <a:extLst>
                <a:ext uri="{FF2B5EF4-FFF2-40B4-BE49-F238E27FC236}">
                  <a16:creationId xmlns:a16="http://schemas.microsoft.com/office/drawing/2014/main" id="{51799C22-A03C-406D-9F62-2F028A256B46}"/>
                </a:ext>
              </a:extLst>
            </p:cNvPr>
            <p:cNvSpPr/>
            <p:nvPr/>
          </p:nvSpPr>
          <p:spPr>
            <a:xfrm rot="12057482">
              <a:off x="3278199" y="1540367"/>
              <a:ext cx="233496" cy="235974"/>
            </a:xfrm>
            <a:prstGeom prst="chord">
              <a:avLst>
                <a:gd name="adj1" fmla="val 2895739"/>
                <a:gd name="adj2" fmla="val 1620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0662628-F40E-48DE-8F07-63C77B331613}"/>
                </a:ext>
              </a:extLst>
            </p:cNvPr>
            <p:cNvSpPr/>
            <p:nvPr/>
          </p:nvSpPr>
          <p:spPr>
            <a:xfrm>
              <a:off x="202555" y="926205"/>
              <a:ext cx="439200" cy="43256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93FB529-A0D8-467C-AB3C-75E34CBA856E}"/>
                </a:ext>
              </a:extLst>
            </p:cNvPr>
            <p:cNvSpPr/>
            <p:nvPr/>
          </p:nvSpPr>
          <p:spPr>
            <a:xfrm>
              <a:off x="288080" y="564461"/>
              <a:ext cx="268147" cy="282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91A61CF-7001-43B6-9195-7F1817C1859E}"/>
                </a:ext>
              </a:extLst>
            </p:cNvPr>
            <p:cNvSpPr/>
            <p:nvPr/>
          </p:nvSpPr>
          <p:spPr>
            <a:xfrm>
              <a:off x="338935" y="322950"/>
              <a:ext cx="166439" cy="16865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6FF4B24-A7CA-4631-94B2-A25BB1DBC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735" y="1438275"/>
              <a:ext cx="1843857" cy="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556E085-FEE8-4DDB-AFB6-E41EB0A94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5025" y="257175"/>
              <a:ext cx="0" cy="118110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3AF76E3-7B85-4F78-BE16-7CB7AD200120}"/>
                </a:ext>
              </a:extLst>
            </p:cNvPr>
            <p:cNvSpPr txBox="1"/>
            <p:nvPr/>
          </p:nvSpPr>
          <p:spPr>
            <a:xfrm>
              <a:off x="671665" y="250688"/>
              <a:ext cx="15030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" panose="020B0502040204020203" pitchFamily="34" charset="0"/>
                </a:rPr>
                <a:t>- High Efficiency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CE5B69A-B731-4156-B376-F2A40727DEFA}"/>
                </a:ext>
              </a:extLst>
            </p:cNvPr>
            <p:cNvSpPr txBox="1"/>
            <p:nvPr/>
          </p:nvSpPr>
          <p:spPr>
            <a:xfrm>
              <a:off x="678754" y="566799"/>
              <a:ext cx="1100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" panose="020B0502040204020203" pitchFamily="34" charset="0"/>
                </a:rPr>
                <a:t>-</a:t>
              </a:r>
              <a:r>
                <a:rPr lang="en-US" sz="1100" dirty="0">
                  <a:latin typeface="Bahnschrift" panose="020B0502040204020203" pitchFamily="34" charset="0"/>
                </a:rPr>
                <a:t> </a:t>
              </a:r>
              <a:r>
                <a:rPr lang="en-US" sz="1200" dirty="0">
                  <a:latin typeface="Bahnschrift" panose="020B0502040204020203" pitchFamily="34" charset="0"/>
                </a:rPr>
                <a:t>Balanced</a:t>
              </a:r>
              <a:endParaRPr lang="en-US" sz="1100" dirty="0">
                <a:latin typeface="Bahnschrift" panose="020B0502040204020203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550C529-F4CF-4834-ADFF-D0D041D765DB}"/>
                </a:ext>
              </a:extLst>
            </p:cNvPr>
            <p:cNvSpPr txBox="1"/>
            <p:nvPr/>
          </p:nvSpPr>
          <p:spPr>
            <a:xfrm>
              <a:off x="685365" y="921412"/>
              <a:ext cx="12712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" panose="020B0502040204020203" pitchFamily="34" charset="0"/>
                </a:rPr>
                <a:t>- High </a:t>
              </a:r>
              <a:br>
                <a:rPr lang="en-US" sz="1200" dirty="0">
                  <a:latin typeface="Bahnschrift" panose="020B0502040204020203" pitchFamily="34" charset="0"/>
                </a:rPr>
              </a:br>
              <a:r>
                <a:rPr lang="en-US" sz="1200" dirty="0">
                  <a:latin typeface="Bahnschrift" panose="020B0502040204020203" pitchFamily="34" charset="0"/>
                </a:rPr>
                <a:t>  Performance</a:t>
              </a: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C60903C5-1241-458E-B7A8-4EDA1F0E4C1E}"/>
                </a:ext>
              </a:extLst>
            </p:cNvPr>
            <p:cNvCxnSpPr>
              <a:stCxn id="37" idx="3"/>
              <a:endCxn id="17" idx="1"/>
            </p:cNvCxnSpPr>
            <p:nvPr/>
          </p:nvCxnSpPr>
          <p:spPr>
            <a:xfrm>
              <a:off x="1916327" y="2355643"/>
              <a:ext cx="354714" cy="210784"/>
            </a:xfrm>
            <a:prstGeom prst="bentConnector3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4666CCF-3A3F-4C5D-B742-17709BE243AA}"/>
              </a:ext>
            </a:extLst>
          </p:cNvPr>
          <p:cNvGrpSpPr/>
          <p:nvPr/>
        </p:nvGrpSpPr>
        <p:grpSpPr>
          <a:xfrm>
            <a:off x="6887740" y="4615755"/>
            <a:ext cx="1485267" cy="1224913"/>
            <a:chOff x="7087233" y="3114678"/>
            <a:chExt cx="1485267" cy="1224913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3AFD545-5BB2-4100-9E81-CF3B3A6E128B}"/>
                </a:ext>
              </a:extLst>
            </p:cNvPr>
            <p:cNvCxnSpPr>
              <a:cxnSpLocks/>
            </p:cNvCxnSpPr>
            <p:nvPr/>
          </p:nvCxnSpPr>
          <p:spPr>
            <a:xfrm>
              <a:off x="7289640" y="3114678"/>
              <a:ext cx="0" cy="1224913"/>
            </a:xfrm>
            <a:prstGeom prst="straightConnector1">
              <a:avLst/>
            </a:prstGeom>
            <a:ln w="38100" cap="sq">
              <a:solidFill>
                <a:schemeClr val="accent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CEDDE9B-653B-4686-B148-FC69D0DB7B11}"/>
                </a:ext>
              </a:extLst>
            </p:cNvPr>
            <p:cNvSpPr/>
            <p:nvPr/>
          </p:nvSpPr>
          <p:spPr>
            <a:xfrm>
              <a:off x="7087233" y="3114678"/>
              <a:ext cx="1485267" cy="5507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  <a:latin typeface="Bahnschrift" panose="020B0502040204020203" pitchFamily="34" charset="0"/>
                </a:rPr>
                <a:t>Faster</a:t>
              </a:r>
              <a:endParaRPr lang="en-US" sz="2400" baseline="-25000" dirty="0">
                <a:solidFill>
                  <a:schemeClr val="accent2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9794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FC70-9E3A-42DF-8EB5-5095FDAF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84F42-2362-474C-9562-B294F2DAC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First performance model for EH devices</a:t>
            </a:r>
          </a:p>
          <a:p>
            <a:endParaRPr lang="en-US" dirty="0">
              <a:latin typeface="Bahnschrift Light" panose="020B0502040204020203" pitchFamily="34" charset="0"/>
            </a:endParaRPr>
          </a:p>
          <a:p>
            <a:r>
              <a:rPr lang="en-US" dirty="0">
                <a:latin typeface="Bahnschrift Light" panose="020B0502040204020203" pitchFamily="34" charset="0"/>
              </a:rPr>
              <a:t>Select fastest e2e core when input power doesn’t vary much</a:t>
            </a:r>
          </a:p>
          <a:p>
            <a:endParaRPr lang="en-US" dirty="0">
              <a:latin typeface="Bahnschrift Light" panose="020B0502040204020203" pitchFamily="34" charset="0"/>
            </a:endParaRPr>
          </a:p>
          <a:p>
            <a:r>
              <a:rPr lang="en-US" dirty="0">
                <a:latin typeface="Bahnschrift Light" panose="020B0502040204020203" pitchFamily="34" charset="0"/>
              </a:rPr>
              <a:t>Dynamically switch to fastest e2e core when input power varies significantly</a:t>
            </a:r>
            <a:endParaRPr lang="en-US" dirty="0">
              <a:latin typeface="Bahnschrift SemiBold" panose="020B0502040204020203" pitchFamily="34" charset="0"/>
            </a:endParaRPr>
          </a:p>
          <a:p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687D-E60E-4415-A260-6E51294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03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978A-B0D6-4468-AE6C-854E3AF0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DF5DD-CB53-4575-8ED7-B036DF9F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088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33F5F94-5BB8-44AC-8FFD-929202571D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177253"/>
              </p:ext>
            </p:extLst>
          </p:nvPr>
        </p:nvGraphicFramePr>
        <p:xfrm>
          <a:off x="2508250" y="1467644"/>
          <a:ext cx="8128000" cy="478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Acrobat Document" r:id="rId3" imgW="13515576" imgH="7962880" progId="AcroExch.Document.11">
                  <p:embed/>
                </p:oleObj>
              </mc:Choice>
              <mc:Fallback>
                <p:oleObj name="Acrobat Document" r:id="rId3" imgW="13515576" imgH="796288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0" y="1467644"/>
                        <a:ext cx="8128000" cy="478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4E37414-757E-4A2E-8744-13C3F6A3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B5CDF2-74F0-4D5C-9388-2E94DE63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6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389F-7FE9-4203-AA1E-39583AA7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Requirements for Remote Sensing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52EBE-9C25-48CE-9D00-BC24C678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97511-04BC-481F-9A16-E8482A6F9AE5}"/>
              </a:ext>
            </a:extLst>
          </p:cNvPr>
          <p:cNvSpPr txBox="1"/>
          <p:nvPr/>
        </p:nvSpPr>
        <p:spPr>
          <a:xfrm>
            <a:off x="6006170" y="1886973"/>
            <a:ext cx="581590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Requirement 1: Kilometer-range communication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45B08F-3D51-48A4-BA51-184C02AB2259}"/>
              </a:ext>
            </a:extLst>
          </p:cNvPr>
          <p:cNvGrpSpPr/>
          <p:nvPr/>
        </p:nvGrpSpPr>
        <p:grpSpPr>
          <a:xfrm>
            <a:off x="193458" y="2374019"/>
            <a:ext cx="5589969" cy="2738639"/>
            <a:chOff x="3020631" y="2170737"/>
            <a:chExt cx="5589969" cy="273863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B88749-85C6-48F7-B108-E682DCBF7E63}"/>
                </a:ext>
              </a:extLst>
            </p:cNvPr>
            <p:cNvSpPr/>
            <p:nvPr/>
          </p:nvSpPr>
          <p:spPr>
            <a:xfrm>
              <a:off x="3141011" y="3290085"/>
              <a:ext cx="5469589" cy="129705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D45A4D9-0E21-4D3A-945A-AB6CA34D954E}"/>
                </a:ext>
              </a:extLst>
            </p:cNvPr>
            <p:cNvGrpSpPr/>
            <p:nvPr/>
          </p:nvGrpSpPr>
          <p:grpSpPr>
            <a:xfrm>
              <a:off x="3020631" y="2170737"/>
              <a:ext cx="1633781" cy="2397053"/>
              <a:chOff x="184414" y="272269"/>
              <a:chExt cx="1633781" cy="2397053"/>
            </a:xfrm>
          </p:grpSpPr>
          <p:sp>
            <p:nvSpPr>
              <p:cNvPr id="31" name="CasellaDiTesto 109">
                <a:extLst>
                  <a:ext uri="{FF2B5EF4-FFF2-40B4-BE49-F238E27FC236}">
                    <a16:creationId xmlns:a16="http://schemas.microsoft.com/office/drawing/2014/main" id="{2D13608C-84B6-4EB4-91E9-41C6559BD665}"/>
                  </a:ext>
                </a:extLst>
              </p:cNvPr>
              <p:cNvSpPr txBox="1"/>
              <p:nvPr/>
            </p:nvSpPr>
            <p:spPr>
              <a:xfrm>
                <a:off x="184414" y="2022991"/>
                <a:ext cx="16337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Bahnschrift" panose="020B0502040204020203" pitchFamily="34" charset="0"/>
                    <a:cs typeface="Helvetica" panose="020B0604020202020204" pitchFamily="34" charset="0"/>
                  </a:rPr>
                  <a:t>Nearest</a:t>
                </a:r>
                <a:br>
                  <a:rPr lang="en-US" dirty="0">
                    <a:latin typeface="Bahnschrift" panose="020B0502040204020203" pitchFamily="34" charset="0"/>
                    <a:cs typeface="Helvetica" panose="020B0604020202020204" pitchFamily="34" charset="0"/>
                  </a:rPr>
                </a:br>
                <a:r>
                  <a:rPr lang="en-US" dirty="0">
                    <a:latin typeface="Bahnschrift" panose="020B0502040204020203" pitchFamily="34" charset="0"/>
                    <a:cs typeface="Helvetica" panose="020B0604020202020204" pitchFamily="34" charset="0"/>
                  </a:rPr>
                  <a:t>Infrastructure</a:t>
                </a: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159F33E-BA1E-41D0-AA86-8E554C014DB6}"/>
                  </a:ext>
                </a:extLst>
              </p:cNvPr>
              <p:cNvGrpSpPr/>
              <p:nvPr/>
            </p:nvGrpSpPr>
            <p:grpSpPr>
              <a:xfrm>
                <a:off x="595780" y="272269"/>
                <a:ext cx="777358" cy="1793852"/>
                <a:chOff x="1688058" y="4078062"/>
                <a:chExt cx="777358" cy="1793852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6E97F98-0B09-4120-AED5-BEEA617E70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53000" y="4483773"/>
                  <a:ext cx="224355" cy="1270623"/>
                </a:xfrm>
                <a:prstGeom prst="line">
                  <a:avLst/>
                </a:prstGeom>
                <a:ln w="571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D6F332C-6C7B-40C5-AB6F-5B15863ED65E}"/>
                    </a:ext>
                  </a:extLst>
                </p:cNvPr>
                <p:cNvSpPr/>
                <p:nvPr/>
              </p:nvSpPr>
              <p:spPr>
                <a:xfrm>
                  <a:off x="2018827" y="4399229"/>
                  <a:ext cx="119063" cy="1175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B74A697-3589-4F97-8C8F-89F8878D8334}"/>
                    </a:ext>
                  </a:extLst>
                </p:cNvPr>
                <p:cNvGrpSpPr/>
                <p:nvPr/>
              </p:nvGrpSpPr>
              <p:grpSpPr>
                <a:xfrm>
                  <a:off x="1688058" y="4081723"/>
                  <a:ext cx="655052" cy="717518"/>
                  <a:chOff x="3662586" y="3999465"/>
                  <a:chExt cx="655052" cy="717518"/>
                </a:xfrm>
              </p:grpSpPr>
              <p:sp>
                <p:nvSpPr>
                  <p:cNvPr id="42" name="Block Arc 41">
                    <a:extLst>
                      <a:ext uri="{FF2B5EF4-FFF2-40B4-BE49-F238E27FC236}">
                        <a16:creationId xmlns:a16="http://schemas.microsoft.com/office/drawing/2014/main" id="{B3D84944-3CDC-4756-94CA-04DDC84F0F23}"/>
                      </a:ext>
                    </a:extLst>
                  </p:cNvPr>
                  <p:cNvSpPr/>
                  <p:nvPr/>
                </p:nvSpPr>
                <p:spPr>
                  <a:xfrm rot="17196551" flipH="1">
                    <a:off x="3855344" y="4244416"/>
                    <a:ext cx="276022" cy="250855"/>
                  </a:xfrm>
                  <a:prstGeom prst="blockArc">
                    <a:avLst>
                      <a:gd name="adj1" fmla="val 12398902"/>
                      <a:gd name="adj2" fmla="val 0"/>
                      <a:gd name="adj3" fmla="val 25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Block Arc 42">
                    <a:extLst>
                      <a:ext uri="{FF2B5EF4-FFF2-40B4-BE49-F238E27FC236}">
                        <a16:creationId xmlns:a16="http://schemas.microsoft.com/office/drawing/2014/main" id="{29E5D2F2-4309-4FB6-A467-BCCE6B55F88B}"/>
                      </a:ext>
                    </a:extLst>
                  </p:cNvPr>
                  <p:cNvSpPr/>
                  <p:nvPr/>
                </p:nvSpPr>
                <p:spPr>
                  <a:xfrm rot="17053233" flipH="1">
                    <a:off x="3742176" y="4139456"/>
                    <a:ext cx="502357" cy="453793"/>
                  </a:xfrm>
                  <a:prstGeom prst="blockArc">
                    <a:avLst>
                      <a:gd name="adj1" fmla="val 12260358"/>
                      <a:gd name="adj2" fmla="val 21523902"/>
                      <a:gd name="adj3" fmla="val 12694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Block Arc 43">
                    <a:extLst>
                      <a:ext uri="{FF2B5EF4-FFF2-40B4-BE49-F238E27FC236}">
                        <a16:creationId xmlns:a16="http://schemas.microsoft.com/office/drawing/2014/main" id="{F3C39706-1E32-489A-88DF-87C538CE85DF}"/>
                      </a:ext>
                    </a:extLst>
                  </p:cNvPr>
                  <p:cNvSpPr/>
                  <p:nvPr/>
                </p:nvSpPr>
                <p:spPr>
                  <a:xfrm rot="17354837" flipH="1">
                    <a:off x="3631353" y="4030698"/>
                    <a:ext cx="717518" cy="655052"/>
                  </a:xfrm>
                  <a:prstGeom prst="blockArc">
                    <a:avLst>
                      <a:gd name="adj1" fmla="val 12663064"/>
                      <a:gd name="adj2" fmla="val 133715"/>
                      <a:gd name="adj3" fmla="val 8076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9B1914B1-CC46-418D-9F58-27EC0F13C57E}"/>
                    </a:ext>
                  </a:extLst>
                </p:cNvPr>
                <p:cNvGrpSpPr/>
                <p:nvPr/>
              </p:nvGrpSpPr>
              <p:grpSpPr>
                <a:xfrm flipH="1">
                  <a:off x="1810364" y="4078062"/>
                  <a:ext cx="655052" cy="717518"/>
                  <a:chOff x="3662586" y="3999465"/>
                  <a:chExt cx="655052" cy="717518"/>
                </a:xfrm>
              </p:grpSpPr>
              <p:sp>
                <p:nvSpPr>
                  <p:cNvPr id="39" name="Block Arc 38">
                    <a:extLst>
                      <a:ext uri="{FF2B5EF4-FFF2-40B4-BE49-F238E27FC236}">
                        <a16:creationId xmlns:a16="http://schemas.microsoft.com/office/drawing/2014/main" id="{4EAC024B-99CF-43CB-9F07-CD4908838246}"/>
                      </a:ext>
                    </a:extLst>
                  </p:cNvPr>
                  <p:cNvSpPr/>
                  <p:nvPr/>
                </p:nvSpPr>
                <p:spPr>
                  <a:xfrm rot="17196551" flipH="1">
                    <a:off x="3855344" y="4244416"/>
                    <a:ext cx="276022" cy="250855"/>
                  </a:xfrm>
                  <a:prstGeom prst="blockArc">
                    <a:avLst>
                      <a:gd name="adj1" fmla="val 12398902"/>
                      <a:gd name="adj2" fmla="val 0"/>
                      <a:gd name="adj3" fmla="val 25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Block Arc 39">
                    <a:extLst>
                      <a:ext uri="{FF2B5EF4-FFF2-40B4-BE49-F238E27FC236}">
                        <a16:creationId xmlns:a16="http://schemas.microsoft.com/office/drawing/2014/main" id="{660200AC-2BEE-4A90-8C75-85020134F880}"/>
                      </a:ext>
                    </a:extLst>
                  </p:cNvPr>
                  <p:cNvSpPr/>
                  <p:nvPr/>
                </p:nvSpPr>
                <p:spPr>
                  <a:xfrm rot="17053233" flipH="1">
                    <a:off x="3742176" y="4139456"/>
                    <a:ext cx="502357" cy="453793"/>
                  </a:xfrm>
                  <a:prstGeom prst="blockArc">
                    <a:avLst>
                      <a:gd name="adj1" fmla="val 12260358"/>
                      <a:gd name="adj2" fmla="val 21523902"/>
                      <a:gd name="adj3" fmla="val 12694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Block Arc 40">
                    <a:extLst>
                      <a:ext uri="{FF2B5EF4-FFF2-40B4-BE49-F238E27FC236}">
                        <a16:creationId xmlns:a16="http://schemas.microsoft.com/office/drawing/2014/main" id="{DDE4C0F1-6480-4BFA-88A1-E81AC77518A4}"/>
                      </a:ext>
                    </a:extLst>
                  </p:cNvPr>
                  <p:cNvSpPr/>
                  <p:nvPr/>
                </p:nvSpPr>
                <p:spPr>
                  <a:xfrm rot="17354837" flipH="1">
                    <a:off x="3631353" y="4030698"/>
                    <a:ext cx="717518" cy="655052"/>
                  </a:xfrm>
                  <a:prstGeom prst="blockArc">
                    <a:avLst>
                      <a:gd name="adj1" fmla="val 12663064"/>
                      <a:gd name="adj2" fmla="val 133715"/>
                      <a:gd name="adj3" fmla="val 8076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B3589622-E1A5-4795-A097-90BCA3CBFD02}"/>
                    </a:ext>
                  </a:extLst>
                </p:cNvPr>
                <p:cNvCxnSpPr>
                  <a:cxnSpLocks/>
                  <a:endCxn id="34" idx="4"/>
                </p:cNvCxnSpPr>
                <p:nvPr/>
              </p:nvCxnSpPr>
              <p:spPr>
                <a:xfrm flipH="1" flipV="1">
                  <a:off x="2078359" y="4516747"/>
                  <a:ext cx="325340" cy="1237649"/>
                </a:xfrm>
                <a:prstGeom prst="line">
                  <a:avLst/>
                </a:prstGeom>
                <a:ln w="571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Block Arc 37">
                  <a:extLst>
                    <a:ext uri="{FF2B5EF4-FFF2-40B4-BE49-F238E27FC236}">
                      <a16:creationId xmlns:a16="http://schemas.microsoft.com/office/drawing/2014/main" id="{3E39B1B3-5DAC-483F-AE96-0EA63F583B1F}"/>
                    </a:ext>
                  </a:extLst>
                </p:cNvPr>
                <p:cNvSpPr/>
                <p:nvPr/>
              </p:nvSpPr>
              <p:spPr>
                <a:xfrm rot="10800000" flipH="1">
                  <a:off x="1822680" y="5612486"/>
                  <a:ext cx="603341" cy="259428"/>
                </a:xfrm>
                <a:prstGeom prst="blockArc">
                  <a:avLst>
                    <a:gd name="adj1" fmla="val 10951282"/>
                    <a:gd name="adj2" fmla="val 21514304"/>
                    <a:gd name="adj3" fmla="val 1923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12" name="Immagine 28">
              <a:extLst>
                <a:ext uri="{FF2B5EF4-FFF2-40B4-BE49-F238E27FC236}">
                  <a16:creationId xmlns:a16="http://schemas.microsoft.com/office/drawing/2014/main" id="{6B5B2B18-9F02-472C-B733-129F9FB08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171" y="4054715"/>
              <a:ext cx="402772" cy="250856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D00FF17-FE3B-45B9-BA7D-3A4D66A00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7023" y="3403418"/>
              <a:ext cx="762000" cy="764382"/>
            </a:xfrm>
            <a:prstGeom prst="line">
              <a:avLst/>
            </a:prstGeom>
            <a:ln w="635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B387D63-C619-4AEC-B3B0-85E11086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4698" y="3534387"/>
              <a:ext cx="983457" cy="983457"/>
            </a:xfrm>
            <a:prstGeom prst="line">
              <a:avLst/>
            </a:prstGeom>
            <a:ln w="635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ECAD61D-CAA4-4FBE-8124-3C16C9C86B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3314" y="3701074"/>
              <a:ext cx="705872" cy="706891"/>
            </a:xfrm>
            <a:prstGeom prst="line">
              <a:avLst/>
            </a:prstGeom>
            <a:ln w="635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sellaDiTesto 109">
              <a:extLst>
                <a:ext uri="{FF2B5EF4-FFF2-40B4-BE49-F238E27FC236}">
                  <a16:creationId xmlns:a16="http://schemas.microsoft.com/office/drawing/2014/main" id="{5BE6D66B-AAEB-49F4-ABD7-64A74A9A1E08}"/>
                </a:ext>
              </a:extLst>
            </p:cNvPr>
            <p:cNvSpPr txBox="1"/>
            <p:nvPr/>
          </p:nvSpPr>
          <p:spPr>
            <a:xfrm>
              <a:off x="5666776" y="4540044"/>
              <a:ext cx="2111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  <a:t>National Highways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595C57F-D092-41EE-9B9E-5DEA3232E12E}"/>
                </a:ext>
              </a:extLst>
            </p:cNvPr>
            <p:cNvGrpSpPr/>
            <p:nvPr/>
          </p:nvGrpSpPr>
          <p:grpSpPr>
            <a:xfrm>
              <a:off x="4161238" y="2505519"/>
              <a:ext cx="2450864" cy="460626"/>
              <a:chOff x="2914316" y="2259792"/>
              <a:chExt cx="2244424" cy="46062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74C1B56-3585-454E-9DF8-C37C1DF756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4316" y="2603858"/>
                <a:ext cx="2244424" cy="5804"/>
              </a:xfrm>
              <a:prstGeom prst="line">
                <a:avLst/>
              </a:prstGeom>
              <a:ln w="34925" cap="rnd">
                <a:solidFill>
                  <a:schemeClr val="accent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3BE0C2D-CF1E-44D2-B36A-D2796DAD32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8740" y="2434470"/>
                <a:ext cx="0" cy="285948"/>
              </a:xfrm>
              <a:prstGeom prst="line">
                <a:avLst/>
              </a:prstGeom>
              <a:ln w="34925" cap="rnd">
                <a:solidFill>
                  <a:schemeClr val="accent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109">
                    <a:extLst>
                      <a:ext uri="{FF2B5EF4-FFF2-40B4-BE49-F238E27FC236}">
                        <a16:creationId xmlns:a16="http://schemas.microsoft.com/office/drawing/2014/main" id="{E0DB90F7-B37E-4A81-A573-179B6BA87C15}"/>
                      </a:ext>
                    </a:extLst>
                  </p:cNvPr>
                  <p:cNvSpPr txBox="1"/>
                  <p:nvPr/>
                </p:nvSpPr>
                <p:spPr>
                  <a:xfrm>
                    <a:off x="3730339" y="2259792"/>
                    <a:ext cx="7040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𝒙</m:t>
                        </m:r>
                      </m:oMath>
                    </a14:m>
                    <a:r>
                      <a: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ahnschrift" panose="020B0502040204020203" pitchFamily="34" charset="0"/>
                        <a:cs typeface="Helvetica" panose="020B0604020202020204" pitchFamily="34" charset="0"/>
                      </a:rPr>
                      <a:t> km</a:t>
                    </a:r>
                  </a:p>
                </p:txBody>
              </p:sp>
            </mc:Choice>
            <mc:Fallback xmlns="">
              <p:sp>
                <p:nvSpPr>
                  <p:cNvPr id="106" name="CasellaDiTesto 109">
                    <a:extLst>
                      <a:ext uri="{FF2B5EF4-FFF2-40B4-BE49-F238E27FC236}">
                        <a16:creationId xmlns:a16="http://schemas.microsoft.com/office/drawing/2014/main" id="{BB595987-9F2E-487C-B334-9E658FE27C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0339" y="2259792"/>
                    <a:ext cx="70403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0000" r="-695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63C9C7E-12F2-4A83-BD61-D687DFC53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6508" y="3631677"/>
              <a:ext cx="672944" cy="673894"/>
            </a:xfrm>
            <a:prstGeom prst="line">
              <a:avLst/>
            </a:prstGeom>
            <a:ln w="5080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873F07-E751-470A-8C18-116B2E25A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1862" y="3737519"/>
              <a:ext cx="442913" cy="443161"/>
            </a:xfrm>
            <a:prstGeom prst="line">
              <a:avLst/>
            </a:prstGeom>
            <a:ln w="5080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512254A-6E84-45BF-A0E5-D053B092E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3072" y="3486240"/>
              <a:ext cx="842232" cy="841344"/>
            </a:xfrm>
            <a:prstGeom prst="line">
              <a:avLst/>
            </a:prstGeom>
            <a:ln w="38100" cap="rnd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phic 20" descr="Car">
              <a:extLst>
                <a:ext uri="{FF2B5EF4-FFF2-40B4-BE49-F238E27FC236}">
                  <a16:creationId xmlns:a16="http://schemas.microsoft.com/office/drawing/2014/main" id="{3FC49A79-328E-4A3D-B885-A0F91141A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8907140">
              <a:off x="7138962" y="3407417"/>
              <a:ext cx="612004" cy="612004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9951C26-F8A5-448E-89F9-C562E665DA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9686" y="3555818"/>
              <a:ext cx="622481" cy="632041"/>
            </a:xfrm>
            <a:prstGeom prst="line">
              <a:avLst/>
            </a:prstGeom>
            <a:ln w="38100" cap="rnd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Immagine 28">
              <a:extLst>
                <a:ext uri="{FF2B5EF4-FFF2-40B4-BE49-F238E27FC236}">
                  <a16:creationId xmlns:a16="http://schemas.microsoft.com/office/drawing/2014/main" id="{6AFC9B52-AC09-4C32-98B5-A2B8F0651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003" y="3130175"/>
              <a:ext cx="402772" cy="250856"/>
            </a:xfrm>
            <a:prstGeom prst="rect">
              <a:avLst/>
            </a:prstGeom>
          </p:spPr>
        </p:pic>
        <p:pic>
          <p:nvPicPr>
            <p:cNvPr id="24" name="Graphic 23" descr="Car">
              <a:extLst>
                <a:ext uri="{FF2B5EF4-FFF2-40B4-BE49-F238E27FC236}">
                  <a16:creationId xmlns:a16="http://schemas.microsoft.com/office/drawing/2014/main" id="{33DE35B9-F388-4A28-95AD-4BC9F1D1E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8878521" flipH="1">
              <a:off x="6106389" y="3644341"/>
              <a:ext cx="612004" cy="612004"/>
            </a:xfrm>
            <a:prstGeom prst="rect">
              <a:avLst/>
            </a:prstGeom>
          </p:spPr>
        </p:pic>
        <p:sp>
          <p:nvSpPr>
            <p:cNvPr id="25" name="CasellaDiTesto 109">
              <a:extLst>
                <a:ext uri="{FF2B5EF4-FFF2-40B4-BE49-F238E27FC236}">
                  <a16:creationId xmlns:a16="http://schemas.microsoft.com/office/drawing/2014/main" id="{0FDFB47E-A541-4337-89F3-7D3975B577DE}"/>
                </a:ext>
              </a:extLst>
            </p:cNvPr>
            <p:cNvSpPr txBox="1"/>
            <p:nvPr/>
          </p:nvSpPr>
          <p:spPr>
            <a:xfrm>
              <a:off x="4813831" y="2998731"/>
              <a:ext cx="1010212" cy="64633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  <a:t>Sensing</a:t>
              </a:r>
              <a:b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</a:br>
              <a: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  <a:t>Devices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F73136-3F6D-469E-94BD-84D98C80B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3513" y="3290628"/>
              <a:ext cx="409995" cy="59484"/>
            </a:xfrm>
            <a:prstGeom prst="line">
              <a:avLst/>
            </a:prstGeom>
            <a:ln w="34925" cap="rnd">
              <a:solidFill>
                <a:schemeClr val="accent4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3783CD6-A48C-49A4-AFDC-82936B01F175}"/>
                </a:ext>
              </a:extLst>
            </p:cNvPr>
            <p:cNvCxnSpPr>
              <a:cxnSpLocks/>
            </p:cNvCxnSpPr>
            <p:nvPr/>
          </p:nvCxnSpPr>
          <p:spPr>
            <a:xfrm>
              <a:off x="5289715" y="3705161"/>
              <a:ext cx="275548" cy="320554"/>
            </a:xfrm>
            <a:prstGeom prst="line">
              <a:avLst/>
            </a:prstGeom>
            <a:ln w="34925" cap="rnd">
              <a:solidFill>
                <a:schemeClr val="accent4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208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389F-7FE9-4203-AA1E-39583AA7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Requirements for Remote Sensing 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97511-04BC-481F-9A16-E8482A6F9AE5}"/>
              </a:ext>
            </a:extLst>
          </p:cNvPr>
          <p:cNvSpPr txBox="1"/>
          <p:nvPr/>
        </p:nvSpPr>
        <p:spPr>
          <a:xfrm>
            <a:off x="6006170" y="1886973"/>
            <a:ext cx="581590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Requirement 1: Kilometer-range communication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45B08F-3D51-48A4-BA51-184C02AB2259}"/>
              </a:ext>
            </a:extLst>
          </p:cNvPr>
          <p:cNvGrpSpPr/>
          <p:nvPr/>
        </p:nvGrpSpPr>
        <p:grpSpPr>
          <a:xfrm>
            <a:off x="193458" y="2374019"/>
            <a:ext cx="5589969" cy="2738639"/>
            <a:chOff x="3020631" y="2170737"/>
            <a:chExt cx="5589969" cy="273863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B88749-85C6-48F7-B108-E682DCBF7E63}"/>
                </a:ext>
              </a:extLst>
            </p:cNvPr>
            <p:cNvSpPr/>
            <p:nvPr/>
          </p:nvSpPr>
          <p:spPr>
            <a:xfrm>
              <a:off x="3141011" y="3290085"/>
              <a:ext cx="5469589" cy="129705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D45A4D9-0E21-4D3A-945A-AB6CA34D954E}"/>
                </a:ext>
              </a:extLst>
            </p:cNvPr>
            <p:cNvGrpSpPr/>
            <p:nvPr/>
          </p:nvGrpSpPr>
          <p:grpSpPr>
            <a:xfrm>
              <a:off x="3020631" y="2170737"/>
              <a:ext cx="1633781" cy="2397053"/>
              <a:chOff x="184414" y="272269"/>
              <a:chExt cx="1633781" cy="2397053"/>
            </a:xfrm>
          </p:grpSpPr>
          <p:sp>
            <p:nvSpPr>
              <p:cNvPr id="31" name="CasellaDiTesto 109">
                <a:extLst>
                  <a:ext uri="{FF2B5EF4-FFF2-40B4-BE49-F238E27FC236}">
                    <a16:creationId xmlns:a16="http://schemas.microsoft.com/office/drawing/2014/main" id="{2D13608C-84B6-4EB4-91E9-41C6559BD665}"/>
                  </a:ext>
                </a:extLst>
              </p:cNvPr>
              <p:cNvSpPr txBox="1"/>
              <p:nvPr/>
            </p:nvSpPr>
            <p:spPr>
              <a:xfrm>
                <a:off x="184414" y="2022991"/>
                <a:ext cx="16337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Bahnschrift" panose="020B0502040204020203" pitchFamily="34" charset="0"/>
                    <a:cs typeface="Helvetica" panose="020B0604020202020204" pitchFamily="34" charset="0"/>
                  </a:rPr>
                  <a:t>Nearest</a:t>
                </a:r>
                <a:br>
                  <a:rPr lang="en-US" dirty="0">
                    <a:latin typeface="Bahnschrift" panose="020B0502040204020203" pitchFamily="34" charset="0"/>
                    <a:cs typeface="Helvetica" panose="020B0604020202020204" pitchFamily="34" charset="0"/>
                  </a:rPr>
                </a:br>
                <a:r>
                  <a:rPr lang="en-US" dirty="0">
                    <a:latin typeface="Bahnschrift" panose="020B0502040204020203" pitchFamily="34" charset="0"/>
                    <a:cs typeface="Helvetica" panose="020B0604020202020204" pitchFamily="34" charset="0"/>
                  </a:rPr>
                  <a:t>Infrastructure</a:t>
                </a: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159F33E-BA1E-41D0-AA86-8E554C014DB6}"/>
                  </a:ext>
                </a:extLst>
              </p:cNvPr>
              <p:cNvGrpSpPr/>
              <p:nvPr/>
            </p:nvGrpSpPr>
            <p:grpSpPr>
              <a:xfrm>
                <a:off x="595780" y="272269"/>
                <a:ext cx="777358" cy="1793852"/>
                <a:chOff x="1688058" y="4078062"/>
                <a:chExt cx="777358" cy="1793852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6E97F98-0B09-4120-AED5-BEEA617E70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53000" y="4483773"/>
                  <a:ext cx="224355" cy="1270623"/>
                </a:xfrm>
                <a:prstGeom prst="line">
                  <a:avLst/>
                </a:prstGeom>
                <a:ln w="571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D6F332C-6C7B-40C5-AB6F-5B15863ED65E}"/>
                    </a:ext>
                  </a:extLst>
                </p:cNvPr>
                <p:cNvSpPr/>
                <p:nvPr/>
              </p:nvSpPr>
              <p:spPr>
                <a:xfrm>
                  <a:off x="2018827" y="4399229"/>
                  <a:ext cx="119063" cy="1175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B74A697-3589-4F97-8C8F-89F8878D8334}"/>
                    </a:ext>
                  </a:extLst>
                </p:cNvPr>
                <p:cNvGrpSpPr/>
                <p:nvPr/>
              </p:nvGrpSpPr>
              <p:grpSpPr>
                <a:xfrm>
                  <a:off x="1688058" y="4081723"/>
                  <a:ext cx="655052" cy="717518"/>
                  <a:chOff x="3662586" y="3999465"/>
                  <a:chExt cx="655052" cy="717518"/>
                </a:xfrm>
              </p:grpSpPr>
              <p:sp>
                <p:nvSpPr>
                  <p:cNvPr id="42" name="Block Arc 41">
                    <a:extLst>
                      <a:ext uri="{FF2B5EF4-FFF2-40B4-BE49-F238E27FC236}">
                        <a16:creationId xmlns:a16="http://schemas.microsoft.com/office/drawing/2014/main" id="{B3D84944-3CDC-4756-94CA-04DDC84F0F23}"/>
                      </a:ext>
                    </a:extLst>
                  </p:cNvPr>
                  <p:cNvSpPr/>
                  <p:nvPr/>
                </p:nvSpPr>
                <p:spPr>
                  <a:xfrm rot="17196551" flipH="1">
                    <a:off x="3855344" y="4244416"/>
                    <a:ext cx="276022" cy="250855"/>
                  </a:xfrm>
                  <a:prstGeom prst="blockArc">
                    <a:avLst>
                      <a:gd name="adj1" fmla="val 12398902"/>
                      <a:gd name="adj2" fmla="val 0"/>
                      <a:gd name="adj3" fmla="val 25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Block Arc 42">
                    <a:extLst>
                      <a:ext uri="{FF2B5EF4-FFF2-40B4-BE49-F238E27FC236}">
                        <a16:creationId xmlns:a16="http://schemas.microsoft.com/office/drawing/2014/main" id="{29E5D2F2-4309-4FB6-A467-BCCE6B55F88B}"/>
                      </a:ext>
                    </a:extLst>
                  </p:cNvPr>
                  <p:cNvSpPr/>
                  <p:nvPr/>
                </p:nvSpPr>
                <p:spPr>
                  <a:xfrm rot="17053233" flipH="1">
                    <a:off x="3742176" y="4139456"/>
                    <a:ext cx="502357" cy="453793"/>
                  </a:xfrm>
                  <a:prstGeom prst="blockArc">
                    <a:avLst>
                      <a:gd name="adj1" fmla="val 12260358"/>
                      <a:gd name="adj2" fmla="val 21523902"/>
                      <a:gd name="adj3" fmla="val 12694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Block Arc 43">
                    <a:extLst>
                      <a:ext uri="{FF2B5EF4-FFF2-40B4-BE49-F238E27FC236}">
                        <a16:creationId xmlns:a16="http://schemas.microsoft.com/office/drawing/2014/main" id="{F3C39706-1E32-489A-88DF-87C538CE85DF}"/>
                      </a:ext>
                    </a:extLst>
                  </p:cNvPr>
                  <p:cNvSpPr/>
                  <p:nvPr/>
                </p:nvSpPr>
                <p:spPr>
                  <a:xfrm rot="17354837" flipH="1">
                    <a:off x="3631353" y="4030698"/>
                    <a:ext cx="717518" cy="655052"/>
                  </a:xfrm>
                  <a:prstGeom prst="blockArc">
                    <a:avLst>
                      <a:gd name="adj1" fmla="val 12663064"/>
                      <a:gd name="adj2" fmla="val 133715"/>
                      <a:gd name="adj3" fmla="val 8076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9B1914B1-CC46-418D-9F58-27EC0F13C57E}"/>
                    </a:ext>
                  </a:extLst>
                </p:cNvPr>
                <p:cNvGrpSpPr/>
                <p:nvPr/>
              </p:nvGrpSpPr>
              <p:grpSpPr>
                <a:xfrm flipH="1">
                  <a:off x="1810364" y="4078062"/>
                  <a:ext cx="655052" cy="717518"/>
                  <a:chOff x="3662586" y="3999465"/>
                  <a:chExt cx="655052" cy="717518"/>
                </a:xfrm>
              </p:grpSpPr>
              <p:sp>
                <p:nvSpPr>
                  <p:cNvPr id="39" name="Block Arc 38">
                    <a:extLst>
                      <a:ext uri="{FF2B5EF4-FFF2-40B4-BE49-F238E27FC236}">
                        <a16:creationId xmlns:a16="http://schemas.microsoft.com/office/drawing/2014/main" id="{4EAC024B-99CF-43CB-9F07-CD4908838246}"/>
                      </a:ext>
                    </a:extLst>
                  </p:cNvPr>
                  <p:cNvSpPr/>
                  <p:nvPr/>
                </p:nvSpPr>
                <p:spPr>
                  <a:xfrm rot="17196551" flipH="1">
                    <a:off x="3855344" y="4244416"/>
                    <a:ext cx="276022" cy="250855"/>
                  </a:xfrm>
                  <a:prstGeom prst="blockArc">
                    <a:avLst>
                      <a:gd name="adj1" fmla="val 12398902"/>
                      <a:gd name="adj2" fmla="val 0"/>
                      <a:gd name="adj3" fmla="val 25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Block Arc 39">
                    <a:extLst>
                      <a:ext uri="{FF2B5EF4-FFF2-40B4-BE49-F238E27FC236}">
                        <a16:creationId xmlns:a16="http://schemas.microsoft.com/office/drawing/2014/main" id="{660200AC-2BEE-4A90-8C75-85020134F880}"/>
                      </a:ext>
                    </a:extLst>
                  </p:cNvPr>
                  <p:cNvSpPr/>
                  <p:nvPr/>
                </p:nvSpPr>
                <p:spPr>
                  <a:xfrm rot="17053233" flipH="1">
                    <a:off x="3742176" y="4139456"/>
                    <a:ext cx="502357" cy="453793"/>
                  </a:xfrm>
                  <a:prstGeom prst="blockArc">
                    <a:avLst>
                      <a:gd name="adj1" fmla="val 12260358"/>
                      <a:gd name="adj2" fmla="val 21523902"/>
                      <a:gd name="adj3" fmla="val 12694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Block Arc 40">
                    <a:extLst>
                      <a:ext uri="{FF2B5EF4-FFF2-40B4-BE49-F238E27FC236}">
                        <a16:creationId xmlns:a16="http://schemas.microsoft.com/office/drawing/2014/main" id="{DDE4C0F1-6480-4BFA-88A1-E81AC77518A4}"/>
                      </a:ext>
                    </a:extLst>
                  </p:cNvPr>
                  <p:cNvSpPr/>
                  <p:nvPr/>
                </p:nvSpPr>
                <p:spPr>
                  <a:xfrm rot="17354837" flipH="1">
                    <a:off x="3631353" y="4030698"/>
                    <a:ext cx="717518" cy="655052"/>
                  </a:xfrm>
                  <a:prstGeom prst="blockArc">
                    <a:avLst>
                      <a:gd name="adj1" fmla="val 12663064"/>
                      <a:gd name="adj2" fmla="val 133715"/>
                      <a:gd name="adj3" fmla="val 8076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B3589622-E1A5-4795-A097-90BCA3CBFD02}"/>
                    </a:ext>
                  </a:extLst>
                </p:cNvPr>
                <p:cNvCxnSpPr>
                  <a:cxnSpLocks/>
                  <a:endCxn id="34" idx="4"/>
                </p:cNvCxnSpPr>
                <p:nvPr/>
              </p:nvCxnSpPr>
              <p:spPr>
                <a:xfrm flipH="1" flipV="1">
                  <a:off x="2078359" y="4516747"/>
                  <a:ext cx="325340" cy="1237649"/>
                </a:xfrm>
                <a:prstGeom prst="line">
                  <a:avLst/>
                </a:prstGeom>
                <a:ln w="571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Block Arc 37">
                  <a:extLst>
                    <a:ext uri="{FF2B5EF4-FFF2-40B4-BE49-F238E27FC236}">
                      <a16:creationId xmlns:a16="http://schemas.microsoft.com/office/drawing/2014/main" id="{3E39B1B3-5DAC-483F-AE96-0EA63F583B1F}"/>
                    </a:ext>
                  </a:extLst>
                </p:cNvPr>
                <p:cNvSpPr/>
                <p:nvPr/>
              </p:nvSpPr>
              <p:spPr>
                <a:xfrm rot="10800000" flipH="1">
                  <a:off x="1822680" y="5612486"/>
                  <a:ext cx="603341" cy="259428"/>
                </a:xfrm>
                <a:prstGeom prst="blockArc">
                  <a:avLst>
                    <a:gd name="adj1" fmla="val 10951282"/>
                    <a:gd name="adj2" fmla="val 21514304"/>
                    <a:gd name="adj3" fmla="val 1923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12" name="Immagine 28">
              <a:extLst>
                <a:ext uri="{FF2B5EF4-FFF2-40B4-BE49-F238E27FC236}">
                  <a16:creationId xmlns:a16="http://schemas.microsoft.com/office/drawing/2014/main" id="{6B5B2B18-9F02-472C-B733-129F9FB08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171" y="4054715"/>
              <a:ext cx="402772" cy="250856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D00FF17-FE3B-45B9-BA7D-3A4D66A00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7023" y="3403418"/>
              <a:ext cx="762000" cy="764382"/>
            </a:xfrm>
            <a:prstGeom prst="line">
              <a:avLst/>
            </a:prstGeom>
            <a:ln w="635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B387D63-C619-4AEC-B3B0-85E11086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4698" y="3534387"/>
              <a:ext cx="983457" cy="983457"/>
            </a:xfrm>
            <a:prstGeom prst="line">
              <a:avLst/>
            </a:prstGeom>
            <a:ln w="635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ECAD61D-CAA4-4FBE-8124-3C16C9C86B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3314" y="3701074"/>
              <a:ext cx="705872" cy="706891"/>
            </a:xfrm>
            <a:prstGeom prst="line">
              <a:avLst/>
            </a:prstGeom>
            <a:ln w="635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sellaDiTesto 109">
              <a:extLst>
                <a:ext uri="{FF2B5EF4-FFF2-40B4-BE49-F238E27FC236}">
                  <a16:creationId xmlns:a16="http://schemas.microsoft.com/office/drawing/2014/main" id="{5BE6D66B-AAEB-49F4-ABD7-64A74A9A1E08}"/>
                </a:ext>
              </a:extLst>
            </p:cNvPr>
            <p:cNvSpPr txBox="1"/>
            <p:nvPr/>
          </p:nvSpPr>
          <p:spPr>
            <a:xfrm>
              <a:off x="5666776" y="4540044"/>
              <a:ext cx="2111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  <a:t>National Highways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595C57F-D092-41EE-9B9E-5DEA3232E12E}"/>
                </a:ext>
              </a:extLst>
            </p:cNvPr>
            <p:cNvGrpSpPr/>
            <p:nvPr/>
          </p:nvGrpSpPr>
          <p:grpSpPr>
            <a:xfrm>
              <a:off x="4161238" y="2505519"/>
              <a:ext cx="2450864" cy="460626"/>
              <a:chOff x="2914316" y="2259792"/>
              <a:chExt cx="2244424" cy="46062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74C1B56-3585-454E-9DF8-C37C1DF756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4316" y="2603858"/>
                <a:ext cx="2244424" cy="5804"/>
              </a:xfrm>
              <a:prstGeom prst="line">
                <a:avLst/>
              </a:prstGeom>
              <a:ln w="34925" cap="rnd">
                <a:solidFill>
                  <a:schemeClr val="accent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3BE0C2D-CF1E-44D2-B36A-D2796DAD32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8740" y="2434470"/>
                <a:ext cx="0" cy="285948"/>
              </a:xfrm>
              <a:prstGeom prst="line">
                <a:avLst/>
              </a:prstGeom>
              <a:ln w="34925" cap="rnd">
                <a:solidFill>
                  <a:schemeClr val="accent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109">
                    <a:extLst>
                      <a:ext uri="{FF2B5EF4-FFF2-40B4-BE49-F238E27FC236}">
                        <a16:creationId xmlns:a16="http://schemas.microsoft.com/office/drawing/2014/main" id="{E0DB90F7-B37E-4A81-A573-179B6BA87C15}"/>
                      </a:ext>
                    </a:extLst>
                  </p:cNvPr>
                  <p:cNvSpPr txBox="1"/>
                  <p:nvPr/>
                </p:nvSpPr>
                <p:spPr>
                  <a:xfrm>
                    <a:off x="3730339" y="2259792"/>
                    <a:ext cx="7040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𝒙</m:t>
                        </m:r>
                      </m:oMath>
                    </a14:m>
                    <a:r>
                      <a: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ahnschrift" panose="020B0502040204020203" pitchFamily="34" charset="0"/>
                        <a:cs typeface="Helvetica" panose="020B0604020202020204" pitchFamily="34" charset="0"/>
                      </a:rPr>
                      <a:t> km</a:t>
                    </a:r>
                  </a:p>
                </p:txBody>
              </p:sp>
            </mc:Choice>
            <mc:Fallback xmlns="">
              <p:sp>
                <p:nvSpPr>
                  <p:cNvPr id="106" name="CasellaDiTesto 109">
                    <a:extLst>
                      <a:ext uri="{FF2B5EF4-FFF2-40B4-BE49-F238E27FC236}">
                        <a16:creationId xmlns:a16="http://schemas.microsoft.com/office/drawing/2014/main" id="{BB595987-9F2E-487C-B334-9E658FE27C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0339" y="2259792"/>
                    <a:ext cx="70403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0000" r="-695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63C9C7E-12F2-4A83-BD61-D687DFC53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6508" y="3631677"/>
              <a:ext cx="672944" cy="673894"/>
            </a:xfrm>
            <a:prstGeom prst="line">
              <a:avLst/>
            </a:prstGeom>
            <a:ln w="5080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873F07-E751-470A-8C18-116B2E25A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1862" y="3737519"/>
              <a:ext cx="442913" cy="443161"/>
            </a:xfrm>
            <a:prstGeom prst="line">
              <a:avLst/>
            </a:prstGeom>
            <a:ln w="5080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512254A-6E84-45BF-A0E5-D053B092E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3072" y="3486240"/>
              <a:ext cx="842232" cy="841344"/>
            </a:xfrm>
            <a:prstGeom prst="line">
              <a:avLst/>
            </a:prstGeom>
            <a:ln w="38100" cap="rnd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phic 20" descr="Car">
              <a:extLst>
                <a:ext uri="{FF2B5EF4-FFF2-40B4-BE49-F238E27FC236}">
                  <a16:creationId xmlns:a16="http://schemas.microsoft.com/office/drawing/2014/main" id="{3FC49A79-328E-4A3D-B885-A0F91141A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8907140">
              <a:off x="7138962" y="3407417"/>
              <a:ext cx="612004" cy="612004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9951C26-F8A5-448E-89F9-C562E665DA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9686" y="3555818"/>
              <a:ext cx="622481" cy="632041"/>
            </a:xfrm>
            <a:prstGeom prst="line">
              <a:avLst/>
            </a:prstGeom>
            <a:ln w="38100" cap="rnd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Immagine 28">
              <a:extLst>
                <a:ext uri="{FF2B5EF4-FFF2-40B4-BE49-F238E27FC236}">
                  <a16:creationId xmlns:a16="http://schemas.microsoft.com/office/drawing/2014/main" id="{6AFC9B52-AC09-4C32-98B5-A2B8F0651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003" y="3130175"/>
              <a:ext cx="402772" cy="250856"/>
            </a:xfrm>
            <a:prstGeom prst="rect">
              <a:avLst/>
            </a:prstGeom>
          </p:spPr>
        </p:pic>
        <p:pic>
          <p:nvPicPr>
            <p:cNvPr id="24" name="Graphic 23" descr="Car">
              <a:extLst>
                <a:ext uri="{FF2B5EF4-FFF2-40B4-BE49-F238E27FC236}">
                  <a16:creationId xmlns:a16="http://schemas.microsoft.com/office/drawing/2014/main" id="{33DE35B9-F388-4A28-95AD-4BC9F1D1E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8878521" flipH="1">
              <a:off x="6106389" y="3644341"/>
              <a:ext cx="612004" cy="612004"/>
            </a:xfrm>
            <a:prstGeom prst="rect">
              <a:avLst/>
            </a:prstGeom>
          </p:spPr>
        </p:pic>
        <p:sp>
          <p:nvSpPr>
            <p:cNvPr id="25" name="CasellaDiTesto 109">
              <a:extLst>
                <a:ext uri="{FF2B5EF4-FFF2-40B4-BE49-F238E27FC236}">
                  <a16:creationId xmlns:a16="http://schemas.microsoft.com/office/drawing/2014/main" id="{0FDFB47E-A541-4337-89F3-7D3975B577DE}"/>
                </a:ext>
              </a:extLst>
            </p:cNvPr>
            <p:cNvSpPr txBox="1"/>
            <p:nvPr/>
          </p:nvSpPr>
          <p:spPr>
            <a:xfrm>
              <a:off x="4813831" y="2998731"/>
              <a:ext cx="1010212" cy="64633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  <a:t>Sensing</a:t>
              </a:r>
              <a:b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</a:br>
              <a: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  <a:t>Devices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F73136-3F6D-469E-94BD-84D98C80B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3513" y="3290628"/>
              <a:ext cx="409995" cy="59484"/>
            </a:xfrm>
            <a:prstGeom prst="line">
              <a:avLst/>
            </a:prstGeom>
            <a:ln w="34925" cap="rnd">
              <a:solidFill>
                <a:schemeClr val="accent4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3783CD6-A48C-49A4-AFDC-82936B01F175}"/>
                </a:ext>
              </a:extLst>
            </p:cNvPr>
            <p:cNvCxnSpPr>
              <a:cxnSpLocks/>
            </p:cNvCxnSpPr>
            <p:nvPr/>
          </p:nvCxnSpPr>
          <p:spPr>
            <a:xfrm>
              <a:off x="5289715" y="3705161"/>
              <a:ext cx="275548" cy="320554"/>
            </a:xfrm>
            <a:prstGeom prst="line">
              <a:avLst/>
            </a:prstGeom>
            <a:ln w="34925" cap="rnd">
              <a:solidFill>
                <a:schemeClr val="accent4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D7E5E40-6CBA-4701-ACF2-E13EA5750939}"/>
              </a:ext>
            </a:extLst>
          </p:cNvPr>
          <p:cNvSpPr txBox="1"/>
          <p:nvPr/>
        </p:nvSpPr>
        <p:spPr>
          <a:xfrm>
            <a:off x="6006169" y="3072065"/>
            <a:ext cx="581590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Requirement 2: Maintenance-Free Long Lifetimes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E8C01-C313-4367-9385-8A6A30DF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4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389F-7FE9-4203-AA1E-39583AA7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Requirements for Remote Sensing 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97511-04BC-481F-9A16-E8482A6F9AE5}"/>
              </a:ext>
            </a:extLst>
          </p:cNvPr>
          <p:cNvSpPr txBox="1"/>
          <p:nvPr/>
        </p:nvSpPr>
        <p:spPr>
          <a:xfrm>
            <a:off x="6006170" y="1886973"/>
            <a:ext cx="581590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Requirement 1: Kilometer-range communication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45B08F-3D51-48A4-BA51-184C02AB2259}"/>
              </a:ext>
            </a:extLst>
          </p:cNvPr>
          <p:cNvGrpSpPr/>
          <p:nvPr/>
        </p:nvGrpSpPr>
        <p:grpSpPr>
          <a:xfrm>
            <a:off x="193458" y="2374019"/>
            <a:ext cx="5589969" cy="2738639"/>
            <a:chOff x="3020631" y="2170737"/>
            <a:chExt cx="5589969" cy="273863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B88749-85C6-48F7-B108-E682DCBF7E63}"/>
                </a:ext>
              </a:extLst>
            </p:cNvPr>
            <p:cNvSpPr/>
            <p:nvPr/>
          </p:nvSpPr>
          <p:spPr>
            <a:xfrm>
              <a:off x="3141011" y="3290085"/>
              <a:ext cx="5469589" cy="129705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D45A4D9-0E21-4D3A-945A-AB6CA34D954E}"/>
                </a:ext>
              </a:extLst>
            </p:cNvPr>
            <p:cNvGrpSpPr/>
            <p:nvPr/>
          </p:nvGrpSpPr>
          <p:grpSpPr>
            <a:xfrm>
              <a:off x="3020631" y="2170737"/>
              <a:ext cx="1633781" cy="2397053"/>
              <a:chOff x="184414" y="272269"/>
              <a:chExt cx="1633781" cy="2397053"/>
            </a:xfrm>
          </p:grpSpPr>
          <p:sp>
            <p:nvSpPr>
              <p:cNvPr id="31" name="CasellaDiTesto 109">
                <a:extLst>
                  <a:ext uri="{FF2B5EF4-FFF2-40B4-BE49-F238E27FC236}">
                    <a16:creationId xmlns:a16="http://schemas.microsoft.com/office/drawing/2014/main" id="{2D13608C-84B6-4EB4-91E9-41C6559BD665}"/>
                  </a:ext>
                </a:extLst>
              </p:cNvPr>
              <p:cNvSpPr txBox="1"/>
              <p:nvPr/>
            </p:nvSpPr>
            <p:spPr>
              <a:xfrm>
                <a:off x="184414" y="2022991"/>
                <a:ext cx="16337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Bahnschrift" panose="020B0502040204020203" pitchFamily="34" charset="0"/>
                    <a:cs typeface="Helvetica" panose="020B0604020202020204" pitchFamily="34" charset="0"/>
                  </a:rPr>
                  <a:t>Nearest</a:t>
                </a:r>
                <a:br>
                  <a:rPr lang="en-US" dirty="0">
                    <a:latin typeface="Bahnschrift" panose="020B0502040204020203" pitchFamily="34" charset="0"/>
                    <a:cs typeface="Helvetica" panose="020B0604020202020204" pitchFamily="34" charset="0"/>
                  </a:rPr>
                </a:br>
                <a:r>
                  <a:rPr lang="en-US" dirty="0">
                    <a:latin typeface="Bahnschrift" panose="020B0502040204020203" pitchFamily="34" charset="0"/>
                    <a:cs typeface="Helvetica" panose="020B0604020202020204" pitchFamily="34" charset="0"/>
                  </a:rPr>
                  <a:t>Infrastructure</a:t>
                </a: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159F33E-BA1E-41D0-AA86-8E554C014DB6}"/>
                  </a:ext>
                </a:extLst>
              </p:cNvPr>
              <p:cNvGrpSpPr/>
              <p:nvPr/>
            </p:nvGrpSpPr>
            <p:grpSpPr>
              <a:xfrm>
                <a:off x="595780" y="272269"/>
                <a:ext cx="777358" cy="1793852"/>
                <a:chOff x="1688058" y="4078062"/>
                <a:chExt cx="777358" cy="1793852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6E97F98-0B09-4120-AED5-BEEA617E70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53000" y="4483773"/>
                  <a:ext cx="224355" cy="1270623"/>
                </a:xfrm>
                <a:prstGeom prst="line">
                  <a:avLst/>
                </a:prstGeom>
                <a:ln w="571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D6F332C-6C7B-40C5-AB6F-5B15863ED65E}"/>
                    </a:ext>
                  </a:extLst>
                </p:cNvPr>
                <p:cNvSpPr/>
                <p:nvPr/>
              </p:nvSpPr>
              <p:spPr>
                <a:xfrm>
                  <a:off x="2018827" y="4399229"/>
                  <a:ext cx="119063" cy="1175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B74A697-3589-4F97-8C8F-89F8878D8334}"/>
                    </a:ext>
                  </a:extLst>
                </p:cNvPr>
                <p:cNvGrpSpPr/>
                <p:nvPr/>
              </p:nvGrpSpPr>
              <p:grpSpPr>
                <a:xfrm>
                  <a:off x="1688058" y="4081723"/>
                  <a:ext cx="655052" cy="717518"/>
                  <a:chOff x="3662586" y="3999465"/>
                  <a:chExt cx="655052" cy="717518"/>
                </a:xfrm>
              </p:grpSpPr>
              <p:sp>
                <p:nvSpPr>
                  <p:cNvPr id="42" name="Block Arc 41">
                    <a:extLst>
                      <a:ext uri="{FF2B5EF4-FFF2-40B4-BE49-F238E27FC236}">
                        <a16:creationId xmlns:a16="http://schemas.microsoft.com/office/drawing/2014/main" id="{B3D84944-3CDC-4756-94CA-04DDC84F0F23}"/>
                      </a:ext>
                    </a:extLst>
                  </p:cNvPr>
                  <p:cNvSpPr/>
                  <p:nvPr/>
                </p:nvSpPr>
                <p:spPr>
                  <a:xfrm rot="17196551" flipH="1">
                    <a:off x="3855344" y="4244416"/>
                    <a:ext cx="276022" cy="250855"/>
                  </a:xfrm>
                  <a:prstGeom prst="blockArc">
                    <a:avLst>
                      <a:gd name="adj1" fmla="val 12398902"/>
                      <a:gd name="adj2" fmla="val 0"/>
                      <a:gd name="adj3" fmla="val 25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Block Arc 42">
                    <a:extLst>
                      <a:ext uri="{FF2B5EF4-FFF2-40B4-BE49-F238E27FC236}">
                        <a16:creationId xmlns:a16="http://schemas.microsoft.com/office/drawing/2014/main" id="{29E5D2F2-4309-4FB6-A467-BCCE6B55F88B}"/>
                      </a:ext>
                    </a:extLst>
                  </p:cNvPr>
                  <p:cNvSpPr/>
                  <p:nvPr/>
                </p:nvSpPr>
                <p:spPr>
                  <a:xfrm rot="17053233" flipH="1">
                    <a:off x="3742176" y="4139456"/>
                    <a:ext cx="502357" cy="453793"/>
                  </a:xfrm>
                  <a:prstGeom prst="blockArc">
                    <a:avLst>
                      <a:gd name="adj1" fmla="val 12260358"/>
                      <a:gd name="adj2" fmla="val 21523902"/>
                      <a:gd name="adj3" fmla="val 12694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Block Arc 43">
                    <a:extLst>
                      <a:ext uri="{FF2B5EF4-FFF2-40B4-BE49-F238E27FC236}">
                        <a16:creationId xmlns:a16="http://schemas.microsoft.com/office/drawing/2014/main" id="{F3C39706-1E32-489A-88DF-87C538CE85DF}"/>
                      </a:ext>
                    </a:extLst>
                  </p:cNvPr>
                  <p:cNvSpPr/>
                  <p:nvPr/>
                </p:nvSpPr>
                <p:spPr>
                  <a:xfrm rot="17354837" flipH="1">
                    <a:off x="3631353" y="4030698"/>
                    <a:ext cx="717518" cy="655052"/>
                  </a:xfrm>
                  <a:prstGeom prst="blockArc">
                    <a:avLst>
                      <a:gd name="adj1" fmla="val 12663064"/>
                      <a:gd name="adj2" fmla="val 133715"/>
                      <a:gd name="adj3" fmla="val 8076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9B1914B1-CC46-418D-9F58-27EC0F13C57E}"/>
                    </a:ext>
                  </a:extLst>
                </p:cNvPr>
                <p:cNvGrpSpPr/>
                <p:nvPr/>
              </p:nvGrpSpPr>
              <p:grpSpPr>
                <a:xfrm flipH="1">
                  <a:off x="1810364" y="4078062"/>
                  <a:ext cx="655052" cy="717518"/>
                  <a:chOff x="3662586" y="3999465"/>
                  <a:chExt cx="655052" cy="717518"/>
                </a:xfrm>
              </p:grpSpPr>
              <p:sp>
                <p:nvSpPr>
                  <p:cNvPr id="39" name="Block Arc 38">
                    <a:extLst>
                      <a:ext uri="{FF2B5EF4-FFF2-40B4-BE49-F238E27FC236}">
                        <a16:creationId xmlns:a16="http://schemas.microsoft.com/office/drawing/2014/main" id="{4EAC024B-99CF-43CB-9F07-CD4908838246}"/>
                      </a:ext>
                    </a:extLst>
                  </p:cNvPr>
                  <p:cNvSpPr/>
                  <p:nvPr/>
                </p:nvSpPr>
                <p:spPr>
                  <a:xfrm rot="17196551" flipH="1">
                    <a:off x="3855344" y="4244416"/>
                    <a:ext cx="276022" cy="250855"/>
                  </a:xfrm>
                  <a:prstGeom prst="blockArc">
                    <a:avLst>
                      <a:gd name="adj1" fmla="val 12398902"/>
                      <a:gd name="adj2" fmla="val 0"/>
                      <a:gd name="adj3" fmla="val 25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Block Arc 39">
                    <a:extLst>
                      <a:ext uri="{FF2B5EF4-FFF2-40B4-BE49-F238E27FC236}">
                        <a16:creationId xmlns:a16="http://schemas.microsoft.com/office/drawing/2014/main" id="{660200AC-2BEE-4A90-8C75-85020134F880}"/>
                      </a:ext>
                    </a:extLst>
                  </p:cNvPr>
                  <p:cNvSpPr/>
                  <p:nvPr/>
                </p:nvSpPr>
                <p:spPr>
                  <a:xfrm rot="17053233" flipH="1">
                    <a:off x="3742176" y="4139456"/>
                    <a:ext cx="502357" cy="453793"/>
                  </a:xfrm>
                  <a:prstGeom prst="blockArc">
                    <a:avLst>
                      <a:gd name="adj1" fmla="val 12260358"/>
                      <a:gd name="adj2" fmla="val 21523902"/>
                      <a:gd name="adj3" fmla="val 12694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Block Arc 40">
                    <a:extLst>
                      <a:ext uri="{FF2B5EF4-FFF2-40B4-BE49-F238E27FC236}">
                        <a16:creationId xmlns:a16="http://schemas.microsoft.com/office/drawing/2014/main" id="{DDE4C0F1-6480-4BFA-88A1-E81AC77518A4}"/>
                      </a:ext>
                    </a:extLst>
                  </p:cNvPr>
                  <p:cNvSpPr/>
                  <p:nvPr/>
                </p:nvSpPr>
                <p:spPr>
                  <a:xfrm rot="17354837" flipH="1">
                    <a:off x="3631353" y="4030698"/>
                    <a:ext cx="717518" cy="655052"/>
                  </a:xfrm>
                  <a:prstGeom prst="blockArc">
                    <a:avLst>
                      <a:gd name="adj1" fmla="val 12663064"/>
                      <a:gd name="adj2" fmla="val 133715"/>
                      <a:gd name="adj3" fmla="val 8076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B3589622-E1A5-4795-A097-90BCA3CBFD02}"/>
                    </a:ext>
                  </a:extLst>
                </p:cNvPr>
                <p:cNvCxnSpPr>
                  <a:cxnSpLocks/>
                  <a:endCxn id="34" idx="4"/>
                </p:cNvCxnSpPr>
                <p:nvPr/>
              </p:nvCxnSpPr>
              <p:spPr>
                <a:xfrm flipH="1" flipV="1">
                  <a:off x="2078359" y="4516747"/>
                  <a:ext cx="325340" cy="1237649"/>
                </a:xfrm>
                <a:prstGeom prst="line">
                  <a:avLst/>
                </a:prstGeom>
                <a:ln w="571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Block Arc 37">
                  <a:extLst>
                    <a:ext uri="{FF2B5EF4-FFF2-40B4-BE49-F238E27FC236}">
                      <a16:creationId xmlns:a16="http://schemas.microsoft.com/office/drawing/2014/main" id="{3E39B1B3-5DAC-483F-AE96-0EA63F583B1F}"/>
                    </a:ext>
                  </a:extLst>
                </p:cNvPr>
                <p:cNvSpPr/>
                <p:nvPr/>
              </p:nvSpPr>
              <p:spPr>
                <a:xfrm rot="10800000" flipH="1">
                  <a:off x="1822680" y="5612486"/>
                  <a:ext cx="603341" cy="259428"/>
                </a:xfrm>
                <a:prstGeom prst="blockArc">
                  <a:avLst>
                    <a:gd name="adj1" fmla="val 10951282"/>
                    <a:gd name="adj2" fmla="val 21514304"/>
                    <a:gd name="adj3" fmla="val 1923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12" name="Immagine 28">
              <a:extLst>
                <a:ext uri="{FF2B5EF4-FFF2-40B4-BE49-F238E27FC236}">
                  <a16:creationId xmlns:a16="http://schemas.microsoft.com/office/drawing/2014/main" id="{6B5B2B18-9F02-472C-B733-129F9FB08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171" y="4054715"/>
              <a:ext cx="402772" cy="250856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D00FF17-FE3B-45B9-BA7D-3A4D66A00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7023" y="3403418"/>
              <a:ext cx="762000" cy="764382"/>
            </a:xfrm>
            <a:prstGeom prst="line">
              <a:avLst/>
            </a:prstGeom>
            <a:ln w="635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B387D63-C619-4AEC-B3B0-85E11086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4698" y="3534387"/>
              <a:ext cx="983457" cy="983457"/>
            </a:xfrm>
            <a:prstGeom prst="line">
              <a:avLst/>
            </a:prstGeom>
            <a:ln w="635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ECAD61D-CAA4-4FBE-8124-3C16C9C86B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3314" y="3701074"/>
              <a:ext cx="705872" cy="706891"/>
            </a:xfrm>
            <a:prstGeom prst="line">
              <a:avLst/>
            </a:prstGeom>
            <a:ln w="635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sellaDiTesto 109">
              <a:extLst>
                <a:ext uri="{FF2B5EF4-FFF2-40B4-BE49-F238E27FC236}">
                  <a16:creationId xmlns:a16="http://schemas.microsoft.com/office/drawing/2014/main" id="{5BE6D66B-AAEB-49F4-ABD7-64A74A9A1E08}"/>
                </a:ext>
              </a:extLst>
            </p:cNvPr>
            <p:cNvSpPr txBox="1"/>
            <p:nvPr/>
          </p:nvSpPr>
          <p:spPr>
            <a:xfrm>
              <a:off x="5666776" y="4540044"/>
              <a:ext cx="2111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  <a:t>National Highways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595C57F-D092-41EE-9B9E-5DEA3232E12E}"/>
                </a:ext>
              </a:extLst>
            </p:cNvPr>
            <p:cNvGrpSpPr/>
            <p:nvPr/>
          </p:nvGrpSpPr>
          <p:grpSpPr>
            <a:xfrm>
              <a:off x="4161238" y="2505519"/>
              <a:ext cx="2450864" cy="460626"/>
              <a:chOff x="2914316" y="2259792"/>
              <a:chExt cx="2244424" cy="46062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74C1B56-3585-454E-9DF8-C37C1DF756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4316" y="2603858"/>
                <a:ext cx="2244424" cy="5804"/>
              </a:xfrm>
              <a:prstGeom prst="line">
                <a:avLst/>
              </a:prstGeom>
              <a:ln w="34925" cap="rnd">
                <a:solidFill>
                  <a:schemeClr val="accent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3BE0C2D-CF1E-44D2-B36A-D2796DAD32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8740" y="2434470"/>
                <a:ext cx="0" cy="285948"/>
              </a:xfrm>
              <a:prstGeom prst="line">
                <a:avLst/>
              </a:prstGeom>
              <a:ln w="34925" cap="rnd">
                <a:solidFill>
                  <a:schemeClr val="accent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109">
                    <a:extLst>
                      <a:ext uri="{FF2B5EF4-FFF2-40B4-BE49-F238E27FC236}">
                        <a16:creationId xmlns:a16="http://schemas.microsoft.com/office/drawing/2014/main" id="{E0DB90F7-B37E-4A81-A573-179B6BA87C15}"/>
                      </a:ext>
                    </a:extLst>
                  </p:cNvPr>
                  <p:cNvSpPr txBox="1"/>
                  <p:nvPr/>
                </p:nvSpPr>
                <p:spPr>
                  <a:xfrm>
                    <a:off x="3730339" y="2259792"/>
                    <a:ext cx="7040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𝒙</m:t>
                        </m:r>
                      </m:oMath>
                    </a14:m>
                    <a:r>
                      <a: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ahnschrift" panose="020B0502040204020203" pitchFamily="34" charset="0"/>
                        <a:cs typeface="Helvetica" panose="020B0604020202020204" pitchFamily="34" charset="0"/>
                      </a:rPr>
                      <a:t> km</a:t>
                    </a:r>
                  </a:p>
                </p:txBody>
              </p:sp>
            </mc:Choice>
            <mc:Fallback xmlns="">
              <p:sp>
                <p:nvSpPr>
                  <p:cNvPr id="106" name="CasellaDiTesto 109">
                    <a:extLst>
                      <a:ext uri="{FF2B5EF4-FFF2-40B4-BE49-F238E27FC236}">
                        <a16:creationId xmlns:a16="http://schemas.microsoft.com/office/drawing/2014/main" id="{BB595987-9F2E-487C-B334-9E658FE27C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0339" y="2259792"/>
                    <a:ext cx="70403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0000" r="-695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63C9C7E-12F2-4A83-BD61-D687DFC53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6508" y="3631677"/>
              <a:ext cx="672944" cy="673894"/>
            </a:xfrm>
            <a:prstGeom prst="line">
              <a:avLst/>
            </a:prstGeom>
            <a:ln w="5080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873F07-E751-470A-8C18-116B2E25A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1862" y="3737519"/>
              <a:ext cx="442913" cy="443161"/>
            </a:xfrm>
            <a:prstGeom prst="line">
              <a:avLst/>
            </a:prstGeom>
            <a:ln w="5080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512254A-6E84-45BF-A0E5-D053B092E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3072" y="3486240"/>
              <a:ext cx="842232" cy="841344"/>
            </a:xfrm>
            <a:prstGeom prst="line">
              <a:avLst/>
            </a:prstGeom>
            <a:ln w="38100" cap="rnd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phic 20" descr="Car">
              <a:extLst>
                <a:ext uri="{FF2B5EF4-FFF2-40B4-BE49-F238E27FC236}">
                  <a16:creationId xmlns:a16="http://schemas.microsoft.com/office/drawing/2014/main" id="{3FC49A79-328E-4A3D-B885-A0F91141A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8907140">
              <a:off x="7138962" y="3407417"/>
              <a:ext cx="612004" cy="612004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9951C26-F8A5-448E-89F9-C562E665DA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9686" y="3555818"/>
              <a:ext cx="622481" cy="632041"/>
            </a:xfrm>
            <a:prstGeom prst="line">
              <a:avLst/>
            </a:prstGeom>
            <a:ln w="38100" cap="rnd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Immagine 28">
              <a:extLst>
                <a:ext uri="{FF2B5EF4-FFF2-40B4-BE49-F238E27FC236}">
                  <a16:creationId xmlns:a16="http://schemas.microsoft.com/office/drawing/2014/main" id="{6AFC9B52-AC09-4C32-98B5-A2B8F0651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003" y="3130175"/>
              <a:ext cx="402772" cy="250856"/>
            </a:xfrm>
            <a:prstGeom prst="rect">
              <a:avLst/>
            </a:prstGeom>
          </p:spPr>
        </p:pic>
        <p:pic>
          <p:nvPicPr>
            <p:cNvPr id="24" name="Graphic 23" descr="Car">
              <a:extLst>
                <a:ext uri="{FF2B5EF4-FFF2-40B4-BE49-F238E27FC236}">
                  <a16:creationId xmlns:a16="http://schemas.microsoft.com/office/drawing/2014/main" id="{33DE35B9-F388-4A28-95AD-4BC9F1D1E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8878521" flipH="1">
              <a:off x="6106389" y="3644341"/>
              <a:ext cx="612004" cy="612004"/>
            </a:xfrm>
            <a:prstGeom prst="rect">
              <a:avLst/>
            </a:prstGeom>
          </p:spPr>
        </p:pic>
        <p:sp>
          <p:nvSpPr>
            <p:cNvPr id="25" name="CasellaDiTesto 109">
              <a:extLst>
                <a:ext uri="{FF2B5EF4-FFF2-40B4-BE49-F238E27FC236}">
                  <a16:creationId xmlns:a16="http://schemas.microsoft.com/office/drawing/2014/main" id="{0FDFB47E-A541-4337-89F3-7D3975B577DE}"/>
                </a:ext>
              </a:extLst>
            </p:cNvPr>
            <p:cNvSpPr txBox="1"/>
            <p:nvPr/>
          </p:nvSpPr>
          <p:spPr>
            <a:xfrm>
              <a:off x="4813831" y="2998731"/>
              <a:ext cx="1010212" cy="64633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  <a:t>Sensing</a:t>
              </a:r>
              <a:b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</a:br>
              <a: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  <a:t>Devices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F73136-3F6D-469E-94BD-84D98C80B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3513" y="3290628"/>
              <a:ext cx="409995" cy="59484"/>
            </a:xfrm>
            <a:prstGeom prst="line">
              <a:avLst/>
            </a:prstGeom>
            <a:ln w="34925" cap="rnd">
              <a:solidFill>
                <a:schemeClr val="accent4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3783CD6-A48C-49A4-AFDC-82936B01F175}"/>
                </a:ext>
              </a:extLst>
            </p:cNvPr>
            <p:cNvCxnSpPr>
              <a:cxnSpLocks/>
            </p:cNvCxnSpPr>
            <p:nvPr/>
          </p:nvCxnSpPr>
          <p:spPr>
            <a:xfrm>
              <a:off x="5289715" y="3705161"/>
              <a:ext cx="275548" cy="320554"/>
            </a:xfrm>
            <a:prstGeom prst="line">
              <a:avLst/>
            </a:prstGeom>
            <a:ln w="34925" cap="rnd">
              <a:solidFill>
                <a:schemeClr val="accent4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D7E5E40-6CBA-4701-ACF2-E13EA5750939}"/>
              </a:ext>
            </a:extLst>
          </p:cNvPr>
          <p:cNvSpPr txBox="1"/>
          <p:nvPr/>
        </p:nvSpPr>
        <p:spPr>
          <a:xfrm>
            <a:off x="6006169" y="3072065"/>
            <a:ext cx="581590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Requirement 2: Maintenance-Free Long Lifetimes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704E26-3BAB-418A-84B9-767BDBC7D013}"/>
              </a:ext>
            </a:extLst>
          </p:cNvPr>
          <p:cNvSpPr txBox="1"/>
          <p:nvPr/>
        </p:nvSpPr>
        <p:spPr>
          <a:xfrm>
            <a:off x="6005053" y="4260383"/>
            <a:ext cx="581590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Requirement 3: Support Different Applications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F9E089-BDE2-4939-B123-8F7A9563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4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389F-7FE9-4203-AA1E-39583AA7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Requirements for Remote Sensing 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97511-04BC-481F-9A16-E8482A6F9AE5}"/>
              </a:ext>
            </a:extLst>
          </p:cNvPr>
          <p:cNvSpPr txBox="1"/>
          <p:nvPr/>
        </p:nvSpPr>
        <p:spPr>
          <a:xfrm>
            <a:off x="6006170" y="1886973"/>
            <a:ext cx="581590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Requirement 1: Kilometer-range communication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45B08F-3D51-48A4-BA51-184C02AB2259}"/>
              </a:ext>
            </a:extLst>
          </p:cNvPr>
          <p:cNvGrpSpPr/>
          <p:nvPr/>
        </p:nvGrpSpPr>
        <p:grpSpPr>
          <a:xfrm>
            <a:off x="193458" y="2374019"/>
            <a:ext cx="5589969" cy="2738639"/>
            <a:chOff x="3020631" y="2170737"/>
            <a:chExt cx="5589969" cy="273863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B88749-85C6-48F7-B108-E682DCBF7E63}"/>
                </a:ext>
              </a:extLst>
            </p:cNvPr>
            <p:cNvSpPr/>
            <p:nvPr/>
          </p:nvSpPr>
          <p:spPr>
            <a:xfrm>
              <a:off x="3141011" y="3290085"/>
              <a:ext cx="5469589" cy="129705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D45A4D9-0E21-4D3A-945A-AB6CA34D954E}"/>
                </a:ext>
              </a:extLst>
            </p:cNvPr>
            <p:cNvGrpSpPr/>
            <p:nvPr/>
          </p:nvGrpSpPr>
          <p:grpSpPr>
            <a:xfrm>
              <a:off x="3020631" y="2170737"/>
              <a:ext cx="1633781" cy="2397053"/>
              <a:chOff x="184414" y="272269"/>
              <a:chExt cx="1633781" cy="2397053"/>
            </a:xfrm>
          </p:grpSpPr>
          <p:sp>
            <p:nvSpPr>
              <p:cNvPr id="31" name="CasellaDiTesto 109">
                <a:extLst>
                  <a:ext uri="{FF2B5EF4-FFF2-40B4-BE49-F238E27FC236}">
                    <a16:creationId xmlns:a16="http://schemas.microsoft.com/office/drawing/2014/main" id="{2D13608C-84B6-4EB4-91E9-41C6559BD665}"/>
                  </a:ext>
                </a:extLst>
              </p:cNvPr>
              <p:cNvSpPr txBox="1"/>
              <p:nvPr/>
            </p:nvSpPr>
            <p:spPr>
              <a:xfrm>
                <a:off x="184414" y="2022991"/>
                <a:ext cx="16337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Bahnschrift" panose="020B0502040204020203" pitchFamily="34" charset="0"/>
                    <a:cs typeface="Helvetica" panose="020B0604020202020204" pitchFamily="34" charset="0"/>
                  </a:rPr>
                  <a:t>Nearest</a:t>
                </a:r>
                <a:br>
                  <a:rPr lang="en-US" dirty="0">
                    <a:latin typeface="Bahnschrift" panose="020B0502040204020203" pitchFamily="34" charset="0"/>
                    <a:cs typeface="Helvetica" panose="020B0604020202020204" pitchFamily="34" charset="0"/>
                  </a:rPr>
                </a:br>
                <a:r>
                  <a:rPr lang="en-US" dirty="0">
                    <a:latin typeface="Bahnschrift" panose="020B0502040204020203" pitchFamily="34" charset="0"/>
                    <a:cs typeface="Helvetica" panose="020B0604020202020204" pitchFamily="34" charset="0"/>
                  </a:rPr>
                  <a:t>Infrastructure</a:t>
                </a: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159F33E-BA1E-41D0-AA86-8E554C014DB6}"/>
                  </a:ext>
                </a:extLst>
              </p:cNvPr>
              <p:cNvGrpSpPr/>
              <p:nvPr/>
            </p:nvGrpSpPr>
            <p:grpSpPr>
              <a:xfrm>
                <a:off x="595780" y="272269"/>
                <a:ext cx="777358" cy="1793852"/>
                <a:chOff x="1688058" y="4078062"/>
                <a:chExt cx="777358" cy="1793852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6E97F98-0B09-4120-AED5-BEEA617E70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53000" y="4483773"/>
                  <a:ext cx="224355" cy="1270623"/>
                </a:xfrm>
                <a:prstGeom prst="line">
                  <a:avLst/>
                </a:prstGeom>
                <a:ln w="571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D6F332C-6C7B-40C5-AB6F-5B15863ED65E}"/>
                    </a:ext>
                  </a:extLst>
                </p:cNvPr>
                <p:cNvSpPr/>
                <p:nvPr/>
              </p:nvSpPr>
              <p:spPr>
                <a:xfrm>
                  <a:off x="2018827" y="4399229"/>
                  <a:ext cx="119063" cy="1175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B74A697-3589-4F97-8C8F-89F8878D8334}"/>
                    </a:ext>
                  </a:extLst>
                </p:cNvPr>
                <p:cNvGrpSpPr/>
                <p:nvPr/>
              </p:nvGrpSpPr>
              <p:grpSpPr>
                <a:xfrm>
                  <a:off x="1688058" y="4081723"/>
                  <a:ext cx="655052" cy="717518"/>
                  <a:chOff x="3662586" y="3999465"/>
                  <a:chExt cx="655052" cy="717518"/>
                </a:xfrm>
              </p:grpSpPr>
              <p:sp>
                <p:nvSpPr>
                  <p:cNvPr id="42" name="Block Arc 41">
                    <a:extLst>
                      <a:ext uri="{FF2B5EF4-FFF2-40B4-BE49-F238E27FC236}">
                        <a16:creationId xmlns:a16="http://schemas.microsoft.com/office/drawing/2014/main" id="{B3D84944-3CDC-4756-94CA-04DDC84F0F23}"/>
                      </a:ext>
                    </a:extLst>
                  </p:cNvPr>
                  <p:cNvSpPr/>
                  <p:nvPr/>
                </p:nvSpPr>
                <p:spPr>
                  <a:xfrm rot="17196551" flipH="1">
                    <a:off x="3855344" y="4244416"/>
                    <a:ext cx="276022" cy="250855"/>
                  </a:xfrm>
                  <a:prstGeom prst="blockArc">
                    <a:avLst>
                      <a:gd name="adj1" fmla="val 12398902"/>
                      <a:gd name="adj2" fmla="val 0"/>
                      <a:gd name="adj3" fmla="val 25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Block Arc 42">
                    <a:extLst>
                      <a:ext uri="{FF2B5EF4-FFF2-40B4-BE49-F238E27FC236}">
                        <a16:creationId xmlns:a16="http://schemas.microsoft.com/office/drawing/2014/main" id="{29E5D2F2-4309-4FB6-A467-BCCE6B55F88B}"/>
                      </a:ext>
                    </a:extLst>
                  </p:cNvPr>
                  <p:cNvSpPr/>
                  <p:nvPr/>
                </p:nvSpPr>
                <p:spPr>
                  <a:xfrm rot="17053233" flipH="1">
                    <a:off x="3742176" y="4139456"/>
                    <a:ext cx="502357" cy="453793"/>
                  </a:xfrm>
                  <a:prstGeom prst="blockArc">
                    <a:avLst>
                      <a:gd name="adj1" fmla="val 12260358"/>
                      <a:gd name="adj2" fmla="val 21523902"/>
                      <a:gd name="adj3" fmla="val 12694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Block Arc 43">
                    <a:extLst>
                      <a:ext uri="{FF2B5EF4-FFF2-40B4-BE49-F238E27FC236}">
                        <a16:creationId xmlns:a16="http://schemas.microsoft.com/office/drawing/2014/main" id="{F3C39706-1E32-489A-88DF-87C538CE85DF}"/>
                      </a:ext>
                    </a:extLst>
                  </p:cNvPr>
                  <p:cNvSpPr/>
                  <p:nvPr/>
                </p:nvSpPr>
                <p:spPr>
                  <a:xfrm rot="17354837" flipH="1">
                    <a:off x="3631353" y="4030698"/>
                    <a:ext cx="717518" cy="655052"/>
                  </a:xfrm>
                  <a:prstGeom prst="blockArc">
                    <a:avLst>
                      <a:gd name="adj1" fmla="val 12663064"/>
                      <a:gd name="adj2" fmla="val 133715"/>
                      <a:gd name="adj3" fmla="val 8076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9B1914B1-CC46-418D-9F58-27EC0F13C57E}"/>
                    </a:ext>
                  </a:extLst>
                </p:cNvPr>
                <p:cNvGrpSpPr/>
                <p:nvPr/>
              </p:nvGrpSpPr>
              <p:grpSpPr>
                <a:xfrm flipH="1">
                  <a:off x="1810364" y="4078062"/>
                  <a:ext cx="655052" cy="717518"/>
                  <a:chOff x="3662586" y="3999465"/>
                  <a:chExt cx="655052" cy="717518"/>
                </a:xfrm>
              </p:grpSpPr>
              <p:sp>
                <p:nvSpPr>
                  <p:cNvPr id="39" name="Block Arc 38">
                    <a:extLst>
                      <a:ext uri="{FF2B5EF4-FFF2-40B4-BE49-F238E27FC236}">
                        <a16:creationId xmlns:a16="http://schemas.microsoft.com/office/drawing/2014/main" id="{4EAC024B-99CF-43CB-9F07-CD4908838246}"/>
                      </a:ext>
                    </a:extLst>
                  </p:cNvPr>
                  <p:cNvSpPr/>
                  <p:nvPr/>
                </p:nvSpPr>
                <p:spPr>
                  <a:xfrm rot="17196551" flipH="1">
                    <a:off x="3855344" y="4244416"/>
                    <a:ext cx="276022" cy="250855"/>
                  </a:xfrm>
                  <a:prstGeom prst="blockArc">
                    <a:avLst>
                      <a:gd name="adj1" fmla="val 12398902"/>
                      <a:gd name="adj2" fmla="val 0"/>
                      <a:gd name="adj3" fmla="val 25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Block Arc 39">
                    <a:extLst>
                      <a:ext uri="{FF2B5EF4-FFF2-40B4-BE49-F238E27FC236}">
                        <a16:creationId xmlns:a16="http://schemas.microsoft.com/office/drawing/2014/main" id="{660200AC-2BEE-4A90-8C75-85020134F880}"/>
                      </a:ext>
                    </a:extLst>
                  </p:cNvPr>
                  <p:cNvSpPr/>
                  <p:nvPr/>
                </p:nvSpPr>
                <p:spPr>
                  <a:xfrm rot="17053233" flipH="1">
                    <a:off x="3742176" y="4139456"/>
                    <a:ext cx="502357" cy="453793"/>
                  </a:xfrm>
                  <a:prstGeom prst="blockArc">
                    <a:avLst>
                      <a:gd name="adj1" fmla="val 12260358"/>
                      <a:gd name="adj2" fmla="val 21523902"/>
                      <a:gd name="adj3" fmla="val 12694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Block Arc 40">
                    <a:extLst>
                      <a:ext uri="{FF2B5EF4-FFF2-40B4-BE49-F238E27FC236}">
                        <a16:creationId xmlns:a16="http://schemas.microsoft.com/office/drawing/2014/main" id="{DDE4C0F1-6480-4BFA-88A1-E81AC77518A4}"/>
                      </a:ext>
                    </a:extLst>
                  </p:cNvPr>
                  <p:cNvSpPr/>
                  <p:nvPr/>
                </p:nvSpPr>
                <p:spPr>
                  <a:xfrm rot="17354837" flipH="1">
                    <a:off x="3631353" y="4030698"/>
                    <a:ext cx="717518" cy="655052"/>
                  </a:xfrm>
                  <a:prstGeom prst="blockArc">
                    <a:avLst>
                      <a:gd name="adj1" fmla="val 12663064"/>
                      <a:gd name="adj2" fmla="val 133715"/>
                      <a:gd name="adj3" fmla="val 8076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B3589622-E1A5-4795-A097-90BCA3CBFD02}"/>
                    </a:ext>
                  </a:extLst>
                </p:cNvPr>
                <p:cNvCxnSpPr>
                  <a:cxnSpLocks/>
                  <a:endCxn id="34" idx="4"/>
                </p:cNvCxnSpPr>
                <p:nvPr/>
              </p:nvCxnSpPr>
              <p:spPr>
                <a:xfrm flipH="1" flipV="1">
                  <a:off x="2078359" y="4516747"/>
                  <a:ext cx="325340" cy="1237649"/>
                </a:xfrm>
                <a:prstGeom prst="line">
                  <a:avLst/>
                </a:prstGeom>
                <a:ln w="571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Block Arc 37">
                  <a:extLst>
                    <a:ext uri="{FF2B5EF4-FFF2-40B4-BE49-F238E27FC236}">
                      <a16:creationId xmlns:a16="http://schemas.microsoft.com/office/drawing/2014/main" id="{3E39B1B3-5DAC-483F-AE96-0EA63F583B1F}"/>
                    </a:ext>
                  </a:extLst>
                </p:cNvPr>
                <p:cNvSpPr/>
                <p:nvPr/>
              </p:nvSpPr>
              <p:spPr>
                <a:xfrm rot="10800000" flipH="1">
                  <a:off x="1822680" y="5612486"/>
                  <a:ext cx="603341" cy="259428"/>
                </a:xfrm>
                <a:prstGeom prst="blockArc">
                  <a:avLst>
                    <a:gd name="adj1" fmla="val 10951282"/>
                    <a:gd name="adj2" fmla="val 21514304"/>
                    <a:gd name="adj3" fmla="val 1923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12" name="Immagine 28">
              <a:extLst>
                <a:ext uri="{FF2B5EF4-FFF2-40B4-BE49-F238E27FC236}">
                  <a16:creationId xmlns:a16="http://schemas.microsoft.com/office/drawing/2014/main" id="{6B5B2B18-9F02-472C-B733-129F9FB08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171" y="4054715"/>
              <a:ext cx="402772" cy="250856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D00FF17-FE3B-45B9-BA7D-3A4D66A00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7023" y="3403418"/>
              <a:ext cx="762000" cy="764382"/>
            </a:xfrm>
            <a:prstGeom prst="line">
              <a:avLst/>
            </a:prstGeom>
            <a:ln w="635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B387D63-C619-4AEC-B3B0-85E11086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4698" y="3534387"/>
              <a:ext cx="983457" cy="983457"/>
            </a:xfrm>
            <a:prstGeom prst="line">
              <a:avLst/>
            </a:prstGeom>
            <a:ln w="635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ECAD61D-CAA4-4FBE-8124-3C16C9C86B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3314" y="3701074"/>
              <a:ext cx="705872" cy="706891"/>
            </a:xfrm>
            <a:prstGeom prst="line">
              <a:avLst/>
            </a:prstGeom>
            <a:ln w="635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sellaDiTesto 109">
              <a:extLst>
                <a:ext uri="{FF2B5EF4-FFF2-40B4-BE49-F238E27FC236}">
                  <a16:creationId xmlns:a16="http://schemas.microsoft.com/office/drawing/2014/main" id="{5BE6D66B-AAEB-49F4-ABD7-64A74A9A1E08}"/>
                </a:ext>
              </a:extLst>
            </p:cNvPr>
            <p:cNvSpPr txBox="1"/>
            <p:nvPr/>
          </p:nvSpPr>
          <p:spPr>
            <a:xfrm>
              <a:off x="5666776" y="4540044"/>
              <a:ext cx="2111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  <a:t>National Highways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595C57F-D092-41EE-9B9E-5DEA3232E12E}"/>
                </a:ext>
              </a:extLst>
            </p:cNvPr>
            <p:cNvGrpSpPr/>
            <p:nvPr/>
          </p:nvGrpSpPr>
          <p:grpSpPr>
            <a:xfrm>
              <a:off x="4161238" y="2505519"/>
              <a:ext cx="2450864" cy="460626"/>
              <a:chOff x="2914316" y="2259792"/>
              <a:chExt cx="2244424" cy="46062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74C1B56-3585-454E-9DF8-C37C1DF756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4316" y="2603858"/>
                <a:ext cx="2244424" cy="5804"/>
              </a:xfrm>
              <a:prstGeom prst="line">
                <a:avLst/>
              </a:prstGeom>
              <a:ln w="34925" cap="rnd">
                <a:solidFill>
                  <a:schemeClr val="accent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3BE0C2D-CF1E-44D2-B36A-D2796DAD32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8740" y="2434470"/>
                <a:ext cx="0" cy="285948"/>
              </a:xfrm>
              <a:prstGeom prst="line">
                <a:avLst/>
              </a:prstGeom>
              <a:ln w="34925" cap="rnd">
                <a:solidFill>
                  <a:schemeClr val="accent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109">
                    <a:extLst>
                      <a:ext uri="{FF2B5EF4-FFF2-40B4-BE49-F238E27FC236}">
                        <a16:creationId xmlns:a16="http://schemas.microsoft.com/office/drawing/2014/main" id="{E0DB90F7-B37E-4A81-A573-179B6BA87C15}"/>
                      </a:ext>
                    </a:extLst>
                  </p:cNvPr>
                  <p:cNvSpPr txBox="1"/>
                  <p:nvPr/>
                </p:nvSpPr>
                <p:spPr>
                  <a:xfrm>
                    <a:off x="3730339" y="2259792"/>
                    <a:ext cx="7040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𝒙</m:t>
                        </m:r>
                      </m:oMath>
                    </a14:m>
                    <a:r>
                      <a: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ahnschrift" panose="020B0502040204020203" pitchFamily="34" charset="0"/>
                        <a:cs typeface="Helvetica" panose="020B0604020202020204" pitchFamily="34" charset="0"/>
                      </a:rPr>
                      <a:t> km</a:t>
                    </a:r>
                  </a:p>
                </p:txBody>
              </p:sp>
            </mc:Choice>
            <mc:Fallback xmlns="">
              <p:sp>
                <p:nvSpPr>
                  <p:cNvPr id="106" name="CasellaDiTesto 109">
                    <a:extLst>
                      <a:ext uri="{FF2B5EF4-FFF2-40B4-BE49-F238E27FC236}">
                        <a16:creationId xmlns:a16="http://schemas.microsoft.com/office/drawing/2014/main" id="{BB595987-9F2E-487C-B334-9E658FE27C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0339" y="2259792"/>
                    <a:ext cx="70403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0000" r="-695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63C9C7E-12F2-4A83-BD61-D687DFC53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6508" y="3631677"/>
              <a:ext cx="672944" cy="673894"/>
            </a:xfrm>
            <a:prstGeom prst="line">
              <a:avLst/>
            </a:prstGeom>
            <a:ln w="5080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873F07-E751-470A-8C18-116B2E25A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1862" y="3737519"/>
              <a:ext cx="442913" cy="443161"/>
            </a:xfrm>
            <a:prstGeom prst="line">
              <a:avLst/>
            </a:prstGeom>
            <a:ln w="5080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512254A-6E84-45BF-A0E5-D053B092E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3072" y="3486240"/>
              <a:ext cx="842232" cy="841344"/>
            </a:xfrm>
            <a:prstGeom prst="line">
              <a:avLst/>
            </a:prstGeom>
            <a:ln w="38100" cap="rnd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phic 20" descr="Car">
              <a:extLst>
                <a:ext uri="{FF2B5EF4-FFF2-40B4-BE49-F238E27FC236}">
                  <a16:creationId xmlns:a16="http://schemas.microsoft.com/office/drawing/2014/main" id="{3FC49A79-328E-4A3D-B885-A0F91141A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8907140">
              <a:off x="7138962" y="3407417"/>
              <a:ext cx="612004" cy="612004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9951C26-F8A5-448E-89F9-C562E665DA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9686" y="3555818"/>
              <a:ext cx="622481" cy="632041"/>
            </a:xfrm>
            <a:prstGeom prst="line">
              <a:avLst/>
            </a:prstGeom>
            <a:ln w="38100" cap="rnd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Immagine 28">
              <a:extLst>
                <a:ext uri="{FF2B5EF4-FFF2-40B4-BE49-F238E27FC236}">
                  <a16:creationId xmlns:a16="http://schemas.microsoft.com/office/drawing/2014/main" id="{6AFC9B52-AC09-4C32-98B5-A2B8F0651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003" y="3130175"/>
              <a:ext cx="402772" cy="250856"/>
            </a:xfrm>
            <a:prstGeom prst="rect">
              <a:avLst/>
            </a:prstGeom>
          </p:spPr>
        </p:pic>
        <p:pic>
          <p:nvPicPr>
            <p:cNvPr id="24" name="Graphic 23" descr="Car">
              <a:extLst>
                <a:ext uri="{FF2B5EF4-FFF2-40B4-BE49-F238E27FC236}">
                  <a16:creationId xmlns:a16="http://schemas.microsoft.com/office/drawing/2014/main" id="{33DE35B9-F388-4A28-95AD-4BC9F1D1E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8878521" flipH="1">
              <a:off x="6106389" y="3644341"/>
              <a:ext cx="612004" cy="612004"/>
            </a:xfrm>
            <a:prstGeom prst="rect">
              <a:avLst/>
            </a:prstGeom>
          </p:spPr>
        </p:pic>
        <p:sp>
          <p:nvSpPr>
            <p:cNvPr id="25" name="CasellaDiTesto 109">
              <a:extLst>
                <a:ext uri="{FF2B5EF4-FFF2-40B4-BE49-F238E27FC236}">
                  <a16:creationId xmlns:a16="http://schemas.microsoft.com/office/drawing/2014/main" id="{0FDFB47E-A541-4337-89F3-7D3975B577DE}"/>
                </a:ext>
              </a:extLst>
            </p:cNvPr>
            <p:cNvSpPr txBox="1"/>
            <p:nvPr/>
          </p:nvSpPr>
          <p:spPr>
            <a:xfrm>
              <a:off x="4813831" y="2998731"/>
              <a:ext cx="1010212" cy="64633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  <a:t>Sensing</a:t>
              </a:r>
              <a:b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</a:br>
              <a: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  <a:t>Devices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F73136-3F6D-469E-94BD-84D98C80B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3513" y="3290628"/>
              <a:ext cx="409995" cy="59484"/>
            </a:xfrm>
            <a:prstGeom prst="line">
              <a:avLst/>
            </a:prstGeom>
            <a:ln w="34925" cap="rnd">
              <a:solidFill>
                <a:schemeClr val="accent4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3783CD6-A48C-49A4-AFDC-82936B01F175}"/>
                </a:ext>
              </a:extLst>
            </p:cNvPr>
            <p:cNvCxnSpPr>
              <a:cxnSpLocks/>
            </p:cNvCxnSpPr>
            <p:nvPr/>
          </p:nvCxnSpPr>
          <p:spPr>
            <a:xfrm>
              <a:off x="5289715" y="3705161"/>
              <a:ext cx="275548" cy="320554"/>
            </a:xfrm>
            <a:prstGeom prst="line">
              <a:avLst/>
            </a:prstGeom>
            <a:ln w="34925" cap="rnd">
              <a:solidFill>
                <a:schemeClr val="accent4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D7E5E40-6CBA-4701-ACF2-E13EA5750939}"/>
              </a:ext>
            </a:extLst>
          </p:cNvPr>
          <p:cNvSpPr txBox="1"/>
          <p:nvPr/>
        </p:nvSpPr>
        <p:spPr>
          <a:xfrm>
            <a:off x="6006169" y="3072065"/>
            <a:ext cx="581590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Requirement 2: Maintenance-Free Long Lifetimes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704E26-3BAB-418A-84B9-767BDBC7D013}"/>
              </a:ext>
            </a:extLst>
          </p:cNvPr>
          <p:cNvSpPr txBox="1"/>
          <p:nvPr/>
        </p:nvSpPr>
        <p:spPr>
          <a:xfrm>
            <a:off x="6005053" y="4260383"/>
            <a:ext cx="581590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Requirement 3: Support Different Applications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87256C-51FE-4339-AF6E-4CD9095FDFC1}"/>
              </a:ext>
            </a:extLst>
          </p:cNvPr>
          <p:cNvSpPr txBox="1"/>
          <p:nvPr/>
        </p:nvSpPr>
        <p:spPr>
          <a:xfrm>
            <a:off x="6667500" y="2275615"/>
            <a:ext cx="515346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Solution: </a:t>
            </a:r>
            <a:r>
              <a:rPr lang="en-US" sz="2000" dirty="0" err="1">
                <a:latin typeface="Bahnschrift SemiBold" panose="020B0502040204020203" pitchFamily="34" charset="0"/>
              </a:rPr>
              <a:t>LoRa</a:t>
            </a:r>
            <a:r>
              <a:rPr lang="en-US" sz="2000" dirty="0">
                <a:latin typeface="Bahnschrift SemiBold" panose="020B0502040204020203" pitchFamily="34" charset="0"/>
              </a:rPr>
              <a:t> (kms-range, low-power)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772B1E-445B-49D3-9618-F8C4F8DA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389F-7FE9-4203-AA1E-39583AA7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Requirements for Remote Sensing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52EBE-9C25-48CE-9D00-BC24C678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FA2D-54FE-4ED9-BB44-018E91CF857C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97511-04BC-481F-9A16-E8482A6F9AE5}"/>
              </a:ext>
            </a:extLst>
          </p:cNvPr>
          <p:cNvSpPr txBox="1"/>
          <p:nvPr/>
        </p:nvSpPr>
        <p:spPr>
          <a:xfrm>
            <a:off x="6006170" y="1886973"/>
            <a:ext cx="5815907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Requirement 1: Kilometer-range communication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45B08F-3D51-48A4-BA51-184C02AB2259}"/>
              </a:ext>
            </a:extLst>
          </p:cNvPr>
          <p:cNvGrpSpPr/>
          <p:nvPr/>
        </p:nvGrpSpPr>
        <p:grpSpPr>
          <a:xfrm>
            <a:off x="193458" y="2374019"/>
            <a:ext cx="5589969" cy="2738639"/>
            <a:chOff x="3020631" y="2170737"/>
            <a:chExt cx="5589969" cy="273863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B88749-85C6-48F7-B108-E682DCBF7E63}"/>
                </a:ext>
              </a:extLst>
            </p:cNvPr>
            <p:cNvSpPr/>
            <p:nvPr/>
          </p:nvSpPr>
          <p:spPr>
            <a:xfrm>
              <a:off x="3141011" y="3290085"/>
              <a:ext cx="5469589" cy="129705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D45A4D9-0E21-4D3A-945A-AB6CA34D954E}"/>
                </a:ext>
              </a:extLst>
            </p:cNvPr>
            <p:cNvGrpSpPr/>
            <p:nvPr/>
          </p:nvGrpSpPr>
          <p:grpSpPr>
            <a:xfrm>
              <a:off x="3020631" y="2170737"/>
              <a:ext cx="1633781" cy="2397053"/>
              <a:chOff x="184414" y="272269"/>
              <a:chExt cx="1633781" cy="2397053"/>
            </a:xfrm>
          </p:grpSpPr>
          <p:sp>
            <p:nvSpPr>
              <p:cNvPr id="31" name="CasellaDiTesto 109">
                <a:extLst>
                  <a:ext uri="{FF2B5EF4-FFF2-40B4-BE49-F238E27FC236}">
                    <a16:creationId xmlns:a16="http://schemas.microsoft.com/office/drawing/2014/main" id="{2D13608C-84B6-4EB4-91E9-41C6559BD665}"/>
                  </a:ext>
                </a:extLst>
              </p:cNvPr>
              <p:cNvSpPr txBox="1"/>
              <p:nvPr/>
            </p:nvSpPr>
            <p:spPr>
              <a:xfrm>
                <a:off x="184414" y="2022991"/>
                <a:ext cx="16337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Bahnschrift" panose="020B0502040204020203" pitchFamily="34" charset="0"/>
                    <a:cs typeface="Helvetica" panose="020B0604020202020204" pitchFamily="34" charset="0"/>
                  </a:rPr>
                  <a:t>Nearest</a:t>
                </a:r>
                <a:br>
                  <a:rPr lang="en-US" dirty="0">
                    <a:latin typeface="Bahnschrift" panose="020B0502040204020203" pitchFamily="34" charset="0"/>
                    <a:cs typeface="Helvetica" panose="020B0604020202020204" pitchFamily="34" charset="0"/>
                  </a:rPr>
                </a:br>
                <a:r>
                  <a:rPr lang="en-US" dirty="0">
                    <a:latin typeface="Bahnschrift" panose="020B0502040204020203" pitchFamily="34" charset="0"/>
                    <a:cs typeface="Helvetica" panose="020B0604020202020204" pitchFamily="34" charset="0"/>
                  </a:rPr>
                  <a:t>Infrastructure</a:t>
                </a: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159F33E-BA1E-41D0-AA86-8E554C014DB6}"/>
                  </a:ext>
                </a:extLst>
              </p:cNvPr>
              <p:cNvGrpSpPr/>
              <p:nvPr/>
            </p:nvGrpSpPr>
            <p:grpSpPr>
              <a:xfrm>
                <a:off x="595780" y="272269"/>
                <a:ext cx="777358" cy="1793852"/>
                <a:chOff x="1688058" y="4078062"/>
                <a:chExt cx="777358" cy="1793852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6E97F98-0B09-4120-AED5-BEEA617E70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53000" y="4483773"/>
                  <a:ext cx="224355" cy="1270623"/>
                </a:xfrm>
                <a:prstGeom prst="line">
                  <a:avLst/>
                </a:prstGeom>
                <a:ln w="571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D6F332C-6C7B-40C5-AB6F-5B15863ED65E}"/>
                    </a:ext>
                  </a:extLst>
                </p:cNvPr>
                <p:cNvSpPr/>
                <p:nvPr/>
              </p:nvSpPr>
              <p:spPr>
                <a:xfrm>
                  <a:off x="2018827" y="4399229"/>
                  <a:ext cx="119063" cy="11751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B74A697-3589-4F97-8C8F-89F8878D8334}"/>
                    </a:ext>
                  </a:extLst>
                </p:cNvPr>
                <p:cNvGrpSpPr/>
                <p:nvPr/>
              </p:nvGrpSpPr>
              <p:grpSpPr>
                <a:xfrm>
                  <a:off x="1688058" y="4081723"/>
                  <a:ext cx="655052" cy="717518"/>
                  <a:chOff x="3662586" y="3999465"/>
                  <a:chExt cx="655052" cy="717518"/>
                </a:xfrm>
              </p:grpSpPr>
              <p:sp>
                <p:nvSpPr>
                  <p:cNvPr id="42" name="Block Arc 41">
                    <a:extLst>
                      <a:ext uri="{FF2B5EF4-FFF2-40B4-BE49-F238E27FC236}">
                        <a16:creationId xmlns:a16="http://schemas.microsoft.com/office/drawing/2014/main" id="{B3D84944-3CDC-4756-94CA-04DDC84F0F23}"/>
                      </a:ext>
                    </a:extLst>
                  </p:cNvPr>
                  <p:cNvSpPr/>
                  <p:nvPr/>
                </p:nvSpPr>
                <p:spPr>
                  <a:xfrm rot="17196551" flipH="1">
                    <a:off x="3855344" y="4244416"/>
                    <a:ext cx="276022" cy="250855"/>
                  </a:xfrm>
                  <a:prstGeom prst="blockArc">
                    <a:avLst>
                      <a:gd name="adj1" fmla="val 12398902"/>
                      <a:gd name="adj2" fmla="val 0"/>
                      <a:gd name="adj3" fmla="val 25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Block Arc 42">
                    <a:extLst>
                      <a:ext uri="{FF2B5EF4-FFF2-40B4-BE49-F238E27FC236}">
                        <a16:creationId xmlns:a16="http://schemas.microsoft.com/office/drawing/2014/main" id="{29E5D2F2-4309-4FB6-A467-BCCE6B55F88B}"/>
                      </a:ext>
                    </a:extLst>
                  </p:cNvPr>
                  <p:cNvSpPr/>
                  <p:nvPr/>
                </p:nvSpPr>
                <p:spPr>
                  <a:xfrm rot="17053233" flipH="1">
                    <a:off x="3742176" y="4139456"/>
                    <a:ext cx="502357" cy="453793"/>
                  </a:xfrm>
                  <a:prstGeom prst="blockArc">
                    <a:avLst>
                      <a:gd name="adj1" fmla="val 12260358"/>
                      <a:gd name="adj2" fmla="val 21523902"/>
                      <a:gd name="adj3" fmla="val 12694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Block Arc 43">
                    <a:extLst>
                      <a:ext uri="{FF2B5EF4-FFF2-40B4-BE49-F238E27FC236}">
                        <a16:creationId xmlns:a16="http://schemas.microsoft.com/office/drawing/2014/main" id="{F3C39706-1E32-489A-88DF-87C538CE85DF}"/>
                      </a:ext>
                    </a:extLst>
                  </p:cNvPr>
                  <p:cNvSpPr/>
                  <p:nvPr/>
                </p:nvSpPr>
                <p:spPr>
                  <a:xfrm rot="17354837" flipH="1">
                    <a:off x="3631353" y="4030698"/>
                    <a:ext cx="717518" cy="655052"/>
                  </a:xfrm>
                  <a:prstGeom prst="blockArc">
                    <a:avLst>
                      <a:gd name="adj1" fmla="val 12663064"/>
                      <a:gd name="adj2" fmla="val 133715"/>
                      <a:gd name="adj3" fmla="val 8076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9B1914B1-CC46-418D-9F58-27EC0F13C57E}"/>
                    </a:ext>
                  </a:extLst>
                </p:cNvPr>
                <p:cNvGrpSpPr/>
                <p:nvPr/>
              </p:nvGrpSpPr>
              <p:grpSpPr>
                <a:xfrm flipH="1">
                  <a:off x="1810364" y="4078062"/>
                  <a:ext cx="655052" cy="717518"/>
                  <a:chOff x="3662586" y="3999465"/>
                  <a:chExt cx="655052" cy="717518"/>
                </a:xfrm>
              </p:grpSpPr>
              <p:sp>
                <p:nvSpPr>
                  <p:cNvPr id="39" name="Block Arc 38">
                    <a:extLst>
                      <a:ext uri="{FF2B5EF4-FFF2-40B4-BE49-F238E27FC236}">
                        <a16:creationId xmlns:a16="http://schemas.microsoft.com/office/drawing/2014/main" id="{4EAC024B-99CF-43CB-9F07-CD4908838246}"/>
                      </a:ext>
                    </a:extLst>
                  </p:cNvPr>
                  <p:cNvSpPr/>
                  <p:nvPr/>
                </p:nvSpPr>
                <p:spPr>
                  <a:xfrm rot="17196551" flipH="1">
                    <a:off x="3855344" y="4244416"/>
                    <a:ext cx="276022" cy="250855"/>
                  </a:xfrm>
                  <a:prstGeom prst="blockArc">
                    <a:avLst>
                      <a:gd name="adj1" fmla="val 12398902"/>
                      <a:gd name="adj2" fmla="val 0"/>
                      <a:gd name="adj3" fmla="val 25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Block Arc 39">
                    <a:extLst>
                      <a:ext uri="{FF2B5EF4-FFF2-40B4-BE49-F238E27FC236}">
                        <a16:creationId xmlns:a16="http://schemas.microsoft.com/office/drawing/2014/main" id="{660200AC-2BEE-4A90-8C75-85020134F880}"/>
                      </a:ext>
                    </a:extLst>
                  </p:cNvPr>
                  <p:cNvSpPr/>
                  <p:nvPr/>
                </p:nvSpPr>
                <p:spPr>
                  <a:xfrm rot="17053233" flipH="1">
                    <a:off x="3742176" y="4139456"/>
                    <a:ext cx="502357" cy="453793"/>
                  </a:xfrm>
                  <a:prstGeom prst="blockArc">
                    <a:avLst>
                      <a:gd name="adj1" fmla="val 12260358"/>
                      <a:gd name="adj2" fmla="val 21523902"/>
                      <a:gd name="adj3" fmla="val 12694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Block Arc 40">
                    <a:extLst>
                      <a:ext uri="{FF2B5EF4-FFF2-40B4-BE49-F238E27FC236}">
                        <a16:creationId xmlns:a16="http://schemas.microsoft.com/office/drawing/2014/main" id="{DDE4C0F1-6480-4BFA-88A1-E81AC77518A4}"/>
                      </a:ext>
                    </a:extLst>
                  </p:cNvPr>
                  <p:cNvSpPr/>
                  <p:nvPr/>
                </p:nvSpPr>
                <p:spPr>
                  <a:xfrm rot="17354837" flipH="1">
                    <a:off x="3631353" y="4030698"/>
                    <a:ext cx="717518" cy="655052"/>
                  </a:xfrm>
                  <a:prstGeom prst="blockArc">
                    <a:avLst>
                      <a:gd name="adj1" fmla="val 12663064"/>
                      <a:gd name="adj2" fmla="val 133715"/>
                      <a:gd name="adj3" fmla="val 8076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B3589622-E1A5-4795-A097-90BCA3CBFD02}"/>
                    </a:ext>
                  </a:extLst>
                </p:cNvPr>
                <p:cNvCxnSpPr>
                  <a:cxnSpLocks/>
                  <a:endCxn id="34" idx="4"/>
                </p:cNvCxnSpPr>
                <p:nvPr/>
              </p:nvCxnSpPr>
              <p:spPr>
                <a:xfrm flipH="1" flipV="1">
                  <a:off x="2078359" y="4516747"/>
                  <a:ext cx="325340" cy="1237649"/>
                </a:xfrm>
                <a:prstGeom prst="line">
                  <a:avLst/>
                </a:prstGeom>
                <a:ln w="57150" cap="rnd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Block Arc 37">
                  <a:extLst>
                    <a:ext uri="{FF2B5EF4-FFF2-40B4-BE49-F238E27FC236}">
                      <a16:creationId xmlns:a16="http://schemas.microsoft.com/office/drawing/2014/main" id="{3E39B1B3-5DAC-483F-AE96-0EA63F583B1F}"/>
                    </a:ext>
                  </a:extLst>
                </p:cNvPr>
                <p:cNvSpPr/>
                <p:nvPr/>
              </p:nvSpPr>
              <p:spPr>
                <a:xfrm rot="10800000" flipH="1">
                  <a:off x="1822680" y="5612486"/>
                  <a:ext cx="603341" cy="259428"/>
                </a:xfrm>
                <a:prstGeom prst="blockArc">
                  <a:avLst>
                    <a:gd name="adj1" fmla="val 10951282"/>
                    <a:gd name="adj2" fmla="val 21514304"/>
                    <a:gd name="adj3" fmla="val 1923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12" name="Immagine 28">
              <a:extLst>
                <a:ext uri="{FF2B5EF4-FFF2-40B4-BE49-F238E27FC236}">
                  <a16:creationId xmlns:a16="http://schemas.microsoft.com/office/drawing/2014/main" id="{6B5B2B18-9F02-472C-B733-129F9FB08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171" y="4054715"/>
              <a:ext cx="402772" cy="250856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D00FF17-FE3B-45B9-BA7D-3A4D66A00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7023" y="3403418"/>
              <a:ext cx="762000" cy="764382"/>
            </a:xfrm>
            <a:prstGeom prst="line">
              <a:avLst/>
            </a:prstGeom>
            <a:ln w="635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B387D63-C619-4AEC-B3B0-85E11086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4698" y="3534387"/>
              <a:ext cx="983457" cy="983457"/>
            </a:xfrm>
            <a:prstGeom prst="line">
              <a:avLst/>
            </a:prstGeom>
            <a:ln w="635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ECAD61D-CAA4-4FBE-8124-3C16C9C86B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3314" y="3701074"/>
              <a:ext cx="705872" cy="706891"/>
            </a:xfrm>
            <a:prstGeom prst="line">
              <a:avLst/>
            </a:prstGeom>
            <a:ln w="635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sellaDiTesto 109">
              <a:extLst>
                <a:ext uri="{FF2B5EF4-FFF2-40B4-BE49-F238E27FC236}">
                  <a16:creationId xmlns:a16="http://schemas.microsoft.com/office/drawing/2014/main" id="{5BE6D66B-AAEB-49F4-ABD7-64A74A9A1E08}"/>
                </a:ext>
              </a:extLst>
            </p:cNvPr>
            <p:cNvSpPr txBox="1"/>
            <p:nvPr/>
          </p:nvSpPr>
          <p:spPr>
            <a:xfrm>
              <a:off x="5666776" y="4540044"/>
              <a:ext cx="2111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  <a:t>National Highways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595C57F-D092-41EE-9B9E-5DEA3232E12E}"/>
                </a:ext>
              </a:extLst>
            </p:cNvPr>
            <p:cNvGrpSpPr/>
            <p:nvPr/>
          </p:nvGrpSpPr>
          <p:grpSpPr>
            <a:xfrm>
              <a:off x="4161238" y="2505519"/>
              <a:ext cx="2450864" cy="460626"/>
              <a:chOff x="2914316" y="2259792"/>
              <a:chExt cx="2244424" cy="46062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74C1B56-3585-454E-9DF8-C37C1DF756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4316" y="2603858"/>
                <a:ext cx="2244424" cy="5804"/>
              </a:xfrm>
              <a:prstGeom prst="line">
                <a:avLst/>
              </a:prstGeom>
              <a:ln w="34925" cap="rnd">
                <a:solidFill>
                  <a:schemeClr val="accent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3BE0C2D-CF1E-44D2-B36A-D2796DAD32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8740" y="2434470"/>
                <a:ext cx="0" cy="285948"/>
              </a:xfrm>
              <a:prstGeom prst="line">
                <a:avLst/>
              </a:prstGeom>
              <a:ln w="34925" cap="rnd">
                <a:solidFill>
                  <a:schemeClr val="accent1">
                    <a:lumMod val="7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109">
                    <a:extLst>
                      <a:ext uri="{FF2B5EF4-FFF2-40B4-BE49-F238E27FC236}">
                        <a16:creationId xmlns:a16="http://schemas.microsoft.com/office/drawing/2014/main" id="{E0DB90F7-B37E-4A81-A573-179B6BA87C15}"/>
                      </a:ext>
                    </a:extLst>
                  </p:cNvPr>
                  <p:cNvSpPr txBox="1"/>
                  <p:nvPr/>
                </p:nvSpPr>
                <p:spPr>
                  <a:xfrm>
                    <a:off x="3730339" y="2259792"/>
                    <a:ext cx="7040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𝒙</m:t>
                        </m:r>
                      </m:oMath>
                    </a14:m>
                    <a:r>
                      <a: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ahnschrift" panose="020B0502040204020203" pitchFamily="34" charset="0"/>
                        <a:cs typeface="Helvetica" panose="020B0604020202020204" pitchFamily="34" charset="0"/>
                      </a:rPr>
                      <a:t> km</a:t>
                    </a:r>
                  </a:p>
                </p:txBody>
              </p:sp>
            </mc:Choice>
            <mc:Fallback xmlns="">
              <p:sp>
                <p:nvSpPr>
                  <p:cNvPr id="106" name="CasellaDiTesto 109">
                    <a:extLst>
                      <a:ext uri="{FF2B5EF4-FFF2-40B4-BE49-F238E27FC236}">
                        <a16:creationId xmlns:a16="http://schemas.microsoft.com/office/drawing/2014/main" id="{BB595987-9F2E-487C-B334-9E658FE27C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0339" y="2259792"/>
                    <a:ext cx="70403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0000" r="-695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63C9C7E-12F2-4A83-BD61-D687DFC53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6508" y="3631677"/>
              <a:ext cx="672944" cy="673894"/>
            </a:xfrm>
            <a:prstGeom prst="line">
              <a:avLst/>
            </a:prstGeom>
            <a:ln w="5080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873F07-E751-470A-8C18-116B2E25A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1862" y="3737519"/>
              <a:ext cx="442913" cy="443161"/>
            </a:xfrm>
            <a:prstGeom prst="line">
              <a:avLst/>
            </a:prstGeom>
            <a:ln w="5080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512254A-6E84-45BF-A0E5-D053B092E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3072" y="3486240"/>
              <a:ext cx="842232" cy="841344"/>
            </a:xfrm>
            <a:prstGeom prst="line">
              <a:avLst/>
            </a:prstGeom>
            <a:ln w="38100" cap="rnd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phic 20" descr="Car">
              <a:extLst>
                <a:ext uri="{FF2B5EF4-FFF2-40B4-BE49-F238E27FC236}">
                  <a16:creationId xmlns:a16="http://schemas.microsoft.com/office/drawing/2014/main" id="{3FC49A79-328E-4A3D-B885-A0F91141A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8907140">
              <a:off x="7138962" y="3407417"/>
              <a:ext cx="612004" cy="612004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9951C26-F8A5-448E-89F9-C562E665DA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9686" y="3555818"/>
              <a:ext cx="622481" cy="632041"/>
            </a:xfrm>
            <a:prstGeom prst="line">
              <a:avLst/>
            </a:prstGeom>
            <a:ln w="38100" cap="rnd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Immagine 28">
              <a:extLst>
                <a:ext uri="{FF2B5EF4-FFF2-40B4-BE49-F238E27FC236}">
                  <a16:creationId xmlns:a16="http://schemas.microsoft.com/office/drawing/2014/main" id="{6AFC9B52-AC09-4C32-98B5-A2B8F0651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003" y="3130175"/>
              <a:ext cx="402772" cy="250856"/>
            </a:xfrm>
            <a:prstGeom prst="rect">
              <a:avLst/>
            </a:prstGeom>
          </p:spPr>
        </p:pic>
        <p:pic>
          <p:nvPicPr>
            <p:cNvPr id="24" name="Graphic 23" descr="Car">
              <a:extLst>
                <a:ext uri="{FF2B5EF4-FFF2-40B4-BE49-F238E27FC236}">
                  <a16:creationId xmlns:a16="http://schemas.microsoft.com/office/drawing/2014/main" id="{33DE35B9-F388-4A28-95AD-4BC9F1D1E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8878521" flipH="1">
              <a:off x="6106389" y="3644341"/>
              <a:ext cx="612004" cy="612004"/>
            </a:xfrm>
            <a:prstGeom prst="rect">
              <a:avLst/>
            </a:prstGeom>
          </p:spPr>
        </p:pic>
        <p:sp>
          <p:nvSpPr>
            <p:cNvPr id="25" name="CasellaDiTesto 109">
              <a:extLst>
                <a:ext uri="{FF2B5EF4-FFF2-40B4-BE49-F238E27FC236}">
                  <a16:creationId xmlns:a16="http://schemas.microsoft.com/office/drawing/2014/main" id="{0FDFB47E-A541-4337-89F3-7D3975B577DE}"/>
                </a:ext>
              </a:extLst>
            </p:cNvPr>
            <p:cNvSpPr txBox="1"/>
            <p:nvPr/>
          </p:nvSpPr>
          <p:spPr>
            <a:xfrm>
              <a:off x="4813831" y="2998731"/>
              <a:ext cx="1010212" cy="64633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  <a:t>Sensing</a:t>
              </a:r>
              <a:b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</a:br>
              <a:r>
                <a:rPr lang="en-US" dirty="0">
                  <a:latin typeface="Bahnschrift" panose="020B0502040204020203" pitchFamily="34" charset="0"/>
                  <a:cs typeface="Helvetica" panose="020B0604020202020204" pitchFamily="34" charset="0"/>
                </a:rPr>
                <a:t>Devices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F73136-3F6D-469E-94BD-84D98C80B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3513" y="3290628"/>
              <a:ext cx="409995" cy="59484"/>
            </a:xfrm>
            <a:prstGeom prst="line">
              <a:avLst/>
            </a:prstGeom>
            <a:ln w="34925" cap="rnd">
              <a:solidFill>
                <a:schemeClr val="accent4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3783CD6-A48C-49A4-AFDC-82936B01F175}"/>
                </a:ext>
              </a:extLst>
            </p:cNvPr>
            <p:cNvCxnSpPr>
              <a:cxnSpLocks/>
            </p:cNvCxnSpPr>
            <p:nvPr/>
          </p:nvCxnSpPr>
          <p:spPr>
            <a:xfrm>
              <a:off x="5289715" y="3705161"/>
              <a:ext cx="275548" cy="320554"/>
            </a:xfrm>
            <a:prstGeom prst="line">
              <a:avLst/>
            </a:prstGeom>
            <a:ln w="34925" cap="rnd">
              <a:solidFill>
                <a:schemeClr val="accent4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D7E5E40-6CBA-4701-ACF2-E13EA5750939}"/>
              </a:ext>
            </a:extLst>
          </p:cNvPr>
          <p:cNvSpPr txBox="1"/>
          <p:nvPr/>
        </p:nvSpPr>
        <p:spPr>
          <a:xfrm>
            <a:off x="6006169" y="3072065"/>
            <a:ext cx="581590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Requirement 2: Maintenance-Free Long Lifetimes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704E26-3BAB-418A-84B9-767BDBC7D013}"/>
              </a:ext>
            </a:extLst>
          </p:cNvPr>
          <p:cNvSpPr txBox="1"/>
          <p:nvPr/>
        </p:nvSpPr>
        <p:spPr>
          <a:xfrm>
            <a:off x="6005053" y="4260383"/>
            <a:ext cx="581590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Requirement 3: Support Different Applications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87256C-51FE-4339-AF6E-4CD9095FDFC1}"/>
              </a:ext>
            </a:extLst>
          </p:cNvPr>
          <p:cNvSpPr txBox="1"/>
          <p:nvPr/>
        </p:nvSpPr>
        <p:spPr>
          <a:xfrm>
            <a:off x="6667500" y="2275615"/>
            <a:ext cx="515346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Solution: </a:t>
            </a:r>
            <a:r>
              <a:rPr lang="en-US" sz="2000" dirty="0" err="1">
                <a:latin typeface="Bahnschrift SemiBold" panose="020B0502040204020203" pitchFamily="34" charset="0"/>
              </a:rPr>
              <a:t>LoRa</a:t>
            </a:r>
            <a:r>
              <a:rPr lang="en-US" sz="2000" dirty="0">
                <a:latin typeface="Bahnschrift SemiBold" panose="020B0502040204020203" pitchFamily="34" charset="0"/>
              </a:rPr>
              <a:t> (kms-range, low-power)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54EC00-9A37-4C11-A76D-20A524C4939A}"/>
              </a:ext>
            </a:extLst>
          </p:cNvPr>
          <p:cNvSpPr txBox="1"/>
          <p:nvPr/>
        </p:nvSpPr>
        <p:spPr>
          <a:xfrm>
            <a:off x="6667500" y="3474424"/>
            <a:ext cx="515346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Solution: </a:t>
            </a:r>
            <a:r>
              <a:rPr lang="en-US" sz="2000" dirty="0" err="1">
                <a:latin typeface="Bahnschrift SemiBold" panose="020B0502040204020203" pitchFamily="34" charset="0"/>
              </a:rPr>
              <a:t>Batteryless</a:t>
            </a:r>
            <a:r>
              <a:rPr lang="en-US" sz="2000" dirty="0">
                <a:latin typeface="Bahnschrift SemiBold" panose="020B0502040204020203" pitchFamily="34" charset="0"/>
              </a:rPr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val="17083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1473</Words>
  <Application>Microsoft Office PowerPoint</Application>
  <PresentationFormat>Widescreen</PresentationFormat>
  <Paragraphs>402</Paragraphs>
  <Slides>48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Bahnschrift</vt:lpstr>
      <vt:lpstr>Bahnschrift Light</vt:lpstr>
      <vt:lpstr>Bahnschrift SemiBold</vt:lpstr>
      <vt:lpstr>Calibri</vt:lpstr>
      <vt:lpstr>Cambria Math</vt:lpstr>
      <vt:lpstr>Office Theme</vt:lpstr>
      <vt:lpstr>Adobe Acrobat Document</vt:lpstr>
      <vt:lpstr>Part 1: Camaroptera  A Batteryless, Long-Range Camera</vt:lpstr>
      <vt:lpstr>Contents</vt:lpstr>
      <vt:lpstr>Contents</vt:lpstr>
      <vt:lpstr>Motivation - Remote Sensing Applications</vt:lpstr>
      <vt:lpstr>Requirements for Remote Sensing Applications</vt:lpstr>
      <vt:lpstr>Requirements for Remote Sensing Applications</vt:lpstr>
      <vt:lpstr>Requirements for Remote Sensing Applications</vt:lpstr>
      <vt:lpstr>Requirements for Remote Sensing Applications</vt:lpstr>
      <vt:lpstr>Requirements for Remote Sensing Applications</vt:lpstr>
      <vt:lpstr>Requirements for Remote Sensing Applications</vt:lpstr>
      <vt:lpstr>Requirements for Remote Sensing Applications</vt:lpstr>
      <vt:lpstr>Requirements for Remote Sensing Applications</vt:lpstr>
      <vt:lpstr>Contents</vt:lpstr>
      <vt:lpstr>Hardware Design</vt:lpstr>
      <vt:lpstr>Sensing &amp; Communication</vt:lpstr>
      <vt:lpstr>Sensing &amp; Communication</vt:lpstr>
      <vt:lpstr>Processing</vt:lpstr>
      <vt:lpstr>Energy Harvesting</vt:lpstr>
      <vt:lpstr>Energy Harvesting</vt:lpstr>
      <vt:lpstr>Energy Harvesting</vt:lpstr>
      <vt:lpstr>At-Sensor Processing Pipeline</vt:lpstr>
      <vt:lpstr>At-Sensor Processing Pipeline</vt:lpstr>
      <vt:lpstr>At-Sensor Processing Pipeline</vt:lpstr>
      <vt:lpstr>Contents</vt:lpstr>
      <vt:lpstr>Experimental Results</vt:lpstr>
      <vt:lpstr>Experimental Results</vt:lpstr>
      <vt:lpstr>Experimental Results</vt:lpstr>
      <vt:lpstr>Contents</vt:lpstr>
      <vt:lpstr>Future Directions</vt:lpstr>
      <vt:lpstr>Summary</vt:lpstr>
      <vt:lpstr>Part 2: How to Run  Energy-harvesting Systems Faster</vt:lpstr>
      <vt:lpstr>Contents</vt:lpstr>
      <vt:lpstr>Contents</vt:lpstr>
      <vt:lpstr>The Challenge</vt:lpstr>
      <vt:lpstr>Performance in Energy Harvesting Systems</vt:lpstr>
      <vt:lpstr>Performance in Energy Harvesting Systems</vt:lpstr>
      <vt:lpstr>Performance in Energy Harvesting Systems</vt:lpstr>
      <vt:lpstr>Contents</vt:lpstr>
      <vt:lpstr>PHASE  Modeling Performance in Energy-Harvesting Sensors</vt:lpstr>
      <vt:lpstr>PHASE Implications</vt:lpstr>
      <vt:lpstr>PHASE Implications</vt:lpstr>
      <vt:lpstr>Using PHASE – Part 1</vt:lpstr>
      <vt:lpstr>Using PHASE – Part 1</vt:lpstr>
      <vt:lpstr>Using PHASE – Part 2</vt:lpstr>
      <vt:lpstr>Using PHASE – Part 2</vt:lpstr>
      <vt:lpstr>Summary</vt:lpstr>
      <vt:lpstr>Thank You!</vt:lpstr>
      <vt:lpstr>Experimental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Camaroptera  Batteryless Long-Range Remote Visual Sensing</dc:title>
  <dc:creator>Harsh Desai</dc:creator>
  <cp:lastModifiedBy>Harsh Desai</cp:lastModifiedBy>
  <cp:revision>194</cp:revision>
  <dcterms:created xsi:type="dcterms:W3CDTF">2019-10-28T01:48:00Z</dcterms:created>
  <dcterms:modified xsi:type="dcterms:W3CDTF">2020-12-10T02:10:57Z</dcterms:modified>
</cp:coreProperties>
</file>