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256" r:id="rId2"/>
    <p:sldId id="842" r:id="rId3"/>
    <p:sldId id="850" r:id="rId4"/>
    <p:sldId id="844" r:id="rId5"/>
    <p:sldId id="851" r:id="rId6"/>
    <p:sldId id="852" r:id="rId7"/>
    <p:sldId id="853" r:id="rId8"/>
    <p:sldId id="1789" r:id="rId9"/>
    <p:sldId id="1790" r:id="rId10"/>
    <p:sldId id="1791" r:id="rId11"/>
    <p:sldId id="1811" r:id="rId12"/>
    <p:sldId id="1814" r:id="rId13"/>
    <p:sldId id="1813" r:id="rId14"/>
    <p:sldId id="1810" r:id="rId15"/>
    <p:sldId id="1812" r:id="rId16"/>
    <p:sldId id="1815" r:id="rId17"/>
    <p:sldId id="1818" r:id="rId18"/>
    <p:sldId id="1819" r:id="rId19"/>
    <p:sldId id="1820" r:id="rId20"/>
    <p:sldId id="1795" r:id="rId21"/>
    <p:sldId id="1825" r:id="rId22"/>
    <p:sldId id="1826" r:id="rId23"/>
    <p:sldId id="1821" r:id="rId24"/>
    <p:sldId id="1827" r:id="rId25"/>
    <p:sldId id="1828" r:id="rId26"/>
    <p:sldId id="1829" r:id="rId27"/>
    <p:sldId id="1803" r:id="rId28"/>
    <p:sldId id="1726" r:id="rId29"/>
    <p:sldId id="1728" r:id="rId30"/>
    <p:sldId id="1692" r:id="rId31"/>
    <p:sldId id="1696" r:id="rId32"/>
    <p:sldId id="1698" r:id="rId33"/>
    <p:sldId id="1830" r:id="rId34"/>
    <p:sldId id="1831" r:id="rId35"/>
    <p:sldId id="1779" r:id="rId36"/>
    <p:sldId id="1832" r:id="rId37"/>
    <p:sldId id="1833" r:id="rId38"/>
    <p:sldId id="1463" r:id="rId39"/>
    <p:sldId id="1460" r:id="rId40"/>
    <p:sldId id="1804" r:id="rId41"/>
    <p:sldId id="856" r:id="rId42"/>
    <p:sldId id="863" r:id="rId43"/>
    <p:sldId id="858" r:id="rId44"/>
    <p:sldId id="865" r:id="rId45"/>
    <p:sldId id="864" r:id="rId46"/>
    <p:sldId id="1014" r:id="rId47"/>
    <p:sldId id="866" r:id="rId48"/>
    <p:sldId id="1088" r:id="rId49"/>
    <p:sldId id="1805" r:id="rId50"/>
    <p:sldId id="870" r:id="rId51"/>
    <p:sldId id="1016" r:id="rId52"/>
    <p:sldId id="1806" r:id="rId53"/>
    <p:sldId id="1076" r:id="rId54"/>
    <p:sldId id="1077" r:id="rId55"/>
    <p:sldId id="1079" r:id="rId56"/>
    <p:sldId id="1078" r:id="rId57"/>
    <p:sldId id="1080" r:id="rId58"/>
    <p:sldId id="1081" r:id="rId59"/>
    <p:sldId id="1083" r:id="rId60"/>
    <p:sldId id="916" r:id="rId61"/>
    <p:sldId id="1809" r:id="rId62"/>
    <p:sldId id="1834" r:id="rId63"/>
    <p:sldId id="1835" r:id="rId64"/>
    <p:sldId id="1836" r:id="rId65"/>
    <p:sldId id="1837" r:id="rId66"/>
  </p:sldIdLst>
  <p:sldSz cx="12192000" cy="6858000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C00"/>
    <a:srgbClr val="00B0F0"/>
    <a:srgbClr val="4BD0FF"/>
    <a:srgbClr val="EE7012"/>
    <a:srgbClr val="00FFFF"/>
    <a:srgbClr val="BC8F00"/>
    <a:srgbClr val="770B0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3196" autoAdjust="0"/>
  </p:normalViewPr>
  <p:slideViewPr>
    <p:cSldViewPr snapToGrid="0">
      <p:cViewPr varScale="1">
        <p:scale>
          <a:sx n="52" d="100"/>
          <a:sy n="52" d="100"/>
        </p:scale>
        <p:origin x="1128" y="52"/>
      </p:cViewPr>
      <p:guideLst/>
    </p:cSldViewPr>
  </p:slideViewPr>
  <p:outlineViewPr>
    <p:cViewPr>
      <p:scale>
        <a:sx n="33" d="100"/>
        <a:sy n="33" d="100"/>
      </p:scale>
      <p:origin x="0" y="-160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abstract\proposal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CatNap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Sheet1!$C$2:$C$5</c:f>
                <c:numCache>
                  <c:formatCode>General</c:formatCode>
                  <c:ptCount val="4"/>
                  <c:pt idx="0">
                    <c:v>1.2699999999999999E-2</c:v>
                  </c:pt>
                  <c:pt idx="1">
                    <c:v>5.4000000000000003E-3</c:v>
                  </c:pt>
                  <c:pt idx="2">
                    <c:v>4.1000000000000003E-3</c:v>
                  </c:pt>
                  <c:pt idx="3">
                    <c:v>7.4000000000000003E-3</c:v>
                  </c:pt>
                </c:numCache>
              </c:numRef>
            </c:plus>
            <c:minus>
              <c:numRef>
                <c:f>Sheet1!$C$2:$C$5</c:f>
                <c:numCache>
                  <c:formatCode>General</c:formatCode>
                  <c:ptCount val="4"/>
                  <c:pt idx="0">
                    <c:v>1.2699999999999999E-2</c:v>
                  </c:pt>
                  <c:pt idx="1">
                    <c:v>5.4000000000000003E-3</c:v>
                  </c:pt>
                  <c:pt idx="2">
                    <c:v>4.1000000000000003E-3</c:v>
                  </c:pt>
                  <c:pt idx="3">
                    <c:v>7.4000000000000003E-3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29.75</c:v>
                </c:pt>
                <c:pt idx="1">
                  <c:v>28.5</c:v>
                </c:pt>
                <c:pt idx="2">
                  <c:v>27.25</c:v>
                </c:pt>
                <c:pt idx="3">
                  <c:v>MEAN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0.57110000000000005</c:v>
                </c:pt>
                <c:pt idx="1">
                  <c:v>0.57440000000000002</c:v>
                </c:pt>
                <c:pt idx="2">
                  <c:v>0.57850000000000001</c:v>
                </c:pt>
                <c:pt idx="3">
                  <c:v>0.57469999999999999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409-9FD0-2117BAC77ED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InK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Sheet1!$E$2:$E$5</c:f>
                <c:numCache>
                  <c:formatCode>General</c:formatCode>
                  <c:ptCount val="4"/>
                  <c:pt idx="0">
                    <c:v>8.2699999999999996E-2</c:v>
                  </c:pt>
                  <c:pt idx="1">
                    <c:v>0.28820000000000001</c:v>
                  </c:pt>
                  <c:pt idx="2">
                    <c:v>0.96789999999999998</c:v>
                  </c:pt>
                  <c:pt idx="3">
                    <c:v>0.44779999999999998</c:v>
                  </c:pt>
                </c:numCache>
              </c:numRef>
            </c:plus>
            <c:minus>
              <c:numRef>
                <c:f>Sheet1!$F$2:$F$5</c:f>
                <c:numCache>
                  <c:formatCode>General</c:formatCode>
                  <c:ptCount val="4"/>
                  <c:pt idx="0">
                    <c:v>8.2699999999999996E-2</c:v>
                  </c:pt>
                  <c:pt idx="1">
                    <c:v>0.28820000000000001</c:v>
                  </c:pt>
                  <c:pt idx="2">
                    <c:v>0.96789999999999998</c:v>
                  </c:pt>
                  <c:pt idx="3">
                    <c:v>0.44779999999999998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29.75</c:v>
                </c:pt>
                <c:pt idx="1">
                  <c:v>28.5</c:v>
                </c:pt>
                <c:pt idx="2">
                  <c:v>27.25</c:v>
                </c:pt>
                <c:pt idx="3">
                  <c:v>MEAN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0.81840000000000002</c:v>
                </c:pt>
                <c:pt idx="1">
                  <c:v>2.2044999999999999</c:v>
                </c:pt>
                <c:pt idx="2">
                  <c:v>4.1741000000000001</c:v>
                </c:pt>
                <c:pt idx="3">
                  <c:v>2.399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409-9FD0-2117BAC77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282800"/>
        <c:axId val="457283456"/>
      </c:barChart>
      <c:catAx>
        <c:axId val="45728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r>
                  <a:rPr lang="en-US" sz="200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Incoming</a:t>
                </a:r>
                <a:r>
                  <a:rPr lang="en-US" sz="2000" baseline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Power (dBm)</a:t>
                </a:r>
                <a:endParaRPr lang="en-US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en-US"/>
          </a:p>
        </c:txPr>
        <c:crossAx val="457283456"/>
        <c:crosses val="autoZero"/>
        <c:auto val="1"/>
        <c:lblAlgn val="ctr"/>
        <c:lblOffset val="100"/>
        <c:noMultiLvlLbl val="0"/>
      </c:catAx>
      <c:valAx>
        <c:axId val="45728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pPr>
                <a:r>
                  <a:rPr lang="en-US" sz="200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Period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pPr>
            <a:endParaRPr lang="en-US"/>
          </a:p>
        </c:txPr>
        <c:crossAx val="45728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DBC6EE-B33D-4CF7-AF54-1E5335BF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A0373-8DE1-4C33-8845-59898881C9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AB351E4-880C-45AE-A0C3-2548B2B100C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61F57-FFEA-480A-9A79-E5A9A70AE5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91A32-376E-41BF-9656-BEAA332EC0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D65C02-9855-41D7-8712-B9D6C97A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0E3F813-61FA-4CDB-9A08-5E2313F9B0D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11872"/>
            <a:ext cx="7437119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B98300D-5806-44D8-9A7C-225F6A6418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our paper,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is it hard to run program periodically on intermittent systems? First, varying incoming power makes periodic execution complicated. Let’s again, say that the programmer wants the system to collect a temperature data every 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5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~4:00</a:t>
            </a:r>
          </a:p>
          <a:p>
            <a:r>
              <a:rPr lang="en-US" dirty="0"/>
              <a:t>This can be solved by a technique called the JIT C. </a:t>
            </a:r>
          </a:p>
          <a:p>
            <a:r>
              <a:rPr lang="en-US" dirty="0"/>
              <a:t>Just to make things clear, the solution of a JIT C that I’ll introduce is an alternative solution from the task-based approach that my colleague, Emily, presented earlier.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problem can occur when multiple code are being executed concurrently. For example, one might write a program that collects data every 10 seconds, and concurrently compresses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7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2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8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6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solution to this is reducing the quality of the program. For example, the program might choose to collect a less accurate sample, while using less energy and thus keeping up with the programmer-specified periodic requirement. This is possible because many sensors can be configured to use less energy, while being less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2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problem can be solved with smart scheduling. Instead of using too much energy right before the data collection, if the system had </a:t>
            </a:r>
            <a:r>
              <a:rPr lang="en-US" dirty="0" err="1"/>
              <a:t>spreaded</a:t>
            </a:r>
            <a:r>
              <a:rPr lang="en-US" dirty="0"/>
              <a:t> the compression at the “right moments”, the system would have run correctly, as you can see from the right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2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go into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7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CatNap</a:t>
            </a:r>
            <a:r>
              <a:rPr lang="en-US" dirty="0"/>
              <a:t> requires the programmer to write a program as a collection of events and tasks. Events are code that has a time requirement. Code that must run periodically or reactively should be declared as an event. Events run atomically, and must be kept short. Usually, things like a sensor read or a communication must become an event. Tasks, on the other hand, are code without a time requirement. They can be long, and can be interrupted by an event or a recharge. Tasks usually hold computations.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5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</a:t>
            </a:r>
            <a:r>
              <a:rPr lang="en-US" dirty="0" err="1"/>
              <a:t>CatNap</a:t>
            </a:r>
            <a:r>
              <a:rPr lang="en-US" dirty="0"/>
              <a:t> scheduler </a:t>
            </a:r>
            <a:r>
              <a:rPr lang="en-US" dirty="0" err="1"/>
              <a:t>shedules</a:t>
            </a:r>
            <a:r>
              <a:rPr lang="en-US" dirty="0"/>
              <a:t> events, tasks, an recharges with different priorities. </a:t>
            </a:r>
            <a:r>
              <a:rPr lang="en-US" dirty="0" err="1"/>
              <a:t>CatNap</a:t>
            </a:r>
            <a:r>
              <a:rPr lang="en-US" dirty="0"/>
              <a:t> runs events with the highest priority, as soon as they arrive. When the energy reserve for events is not full, </a:t>
            </a:r>
            <a:r>
              <a:rPr lang="en-US" dirty="0" err="1"/>
              <a:t>CatNap</a:t>
            </a:r>
            <a:r>
              <a:rPr lang="en-US" dirty="0"/>
              <a:t> prioritizes recharging the buffer over running the tasks or recharging for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9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</a:t>
            </a:r>
            <a:r>
              <a:rPr lang="en-US" dirty="0" err="1"/>
              <a:t>CatNap</a:t>
            </a:r>
            <a:r>
              <a:rPr lang="en-US" dirty="0"/>
              <a:t> scheduler </a:t>
            </a:r>
            <a:r>
              <a:rPr lang="en-US" dirty="0" err="1"/>
              <a:t>shedules</a:t>
            </a:r>
            <a:r>
              <a:rPr lang="en-US" dirty="0"/>
              <a:t> events, tasks, an recharges with different priorities. </a:t>
            </a:r>
            <a:r>
              <a:rPr lang="en-US" dirty="0" err="1"/>
              <a:t>CatNap</a:t>
            </a:r>
            <a:r>
              <a:rPr lang="en-US" dirty="0"/>
              <a:t> runs events with the highest priority, as soon as they arrive. When the energy reserve for events is not full, </a:t>
            </a:r>
            <a:r>
              <a:rPr lang="en-US" dirty="0" err="1"/>
              <a:t>CatNap</a:t>
            </a:r>
            <a:r>
              <a:rPr lang="en-US" dirty="0"/>
              <a:t> prioritizes recharging the buffer over running the tasks or recharging for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8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</a:t>
            </a:r>
            <a:r>
              <a:rPr lang="en-US" dirty="0" err="1"/>
              <a:t>CatNap</a:t>
            </a:r>
            <a:r>
              <a:rPr lang="en-US" dirty="0"/>
              <a:t> scheduler </a:t>
            </a:r>
            <a:r>
              <a:rPr lang="en-US" dirty="0" err="1"/>
              <a:t>shedules</a:t>
            </a:r>
            <a:r>
              <a:rPr lang="en-US" dirty="0"/>
              <a:t> events, tasks, an recharges with different priorities. </a:t>
            </a:r>
            <a:r>
              <a:rPr lang="en-US" dirty="0" err="1"/>
              <a:t>CatNap</a:t>
            </a:r>
            <a:r>
              <a:rPr lang="en-US" dirty="0"/>
              <a:t> runs events with the highest priority, as soon as they arrive. When the energy reserve for events is not full, </a:t>
            </a:r>
            <a:r>
              <a:rPr lang="en-US" dirty="0" err="1"/>
              <a:t>CatNap</a:t>
            </a:r>
            <a:r>
              <a:rPr lang="en-US" dirty="0"/>
              <a:t> prioritizes recharging the buffer over running the tasks or recharging for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3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developed a mathematical formula to test the </a:t>
            </a:r>
            <a:r>
              <a:rPr lang="en-US" dirty="0" err="1"/>
              <a:t>schedulability</a:t>
            </a:r>
            <a:r>
              <a:rPr lang="en-US" dirty="0"/>
              <a:t> with a given input power. Of course, you do not need to digest the formula right now. If you are interested, a full proof of the feasibility test is provided as an Appendix.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2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</a:t>
            </a:r>
            <a:r>
              <a:rPr lang="en-US" dirty="0" err="1"/>
              <a:t>CatNap</a:t>
            </a:r>
            <a:r>
              <a:rPr lang="en-US" dirty="0"/>
              <a:t> scheduler </a:t>
            </a:r>
            <a:r>
              <a:rPr lang="en-US" dirty="0" err="1"/>
              <a:t>shedules</a:t>
            </a:r>
            <a:r>
              <a:rPr lang="en-US" dirty="0"/>
              <a:t> events, tasks, an recharges with different priorities. </a:t>
            </a:r>
            <a:r>
              <a:rPr lang="en-US" dirty="0" err="1"/>
              <a:t>CatNap</a:t>
            </a:r>
            <a:r>
              <a:rPr lang="en-US" dirty="0"/>
              <a:t> runs events with the highest priority, as soon as they arrive. When the energy reserve for events is not full, </a:t>
            </a:r>
            <a:r>
              <a:rPr lang="en-US" dirty="0" err="1"/>
              <a:t>CatNap</a:t>
            </a:r>
            <a:r>
              <a:rPr lang="en-US" dirty="0"/>
              <a:t> prioritizes recharging the buffer over running the tasks or recharging for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0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solution to this is reducing the quality of the program. For example, the program might choose to collect a less accurate sample, while using less energy and thus keeping up with the programmer-specified periodic requirement. This is possible because many sensors can be configured to use less energy, while being less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2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concurrently ran a periodic workload of measuring the temperature every 0.57 second, and a compute-intensive workload of </a:t>
            </a:r>
            <a:r>
              <a:rPr lang="en-US" dirty="0" err="1"/>
              <a:t>downsampling</a:t>
            </a:r>
            <a:r>
              <a:rPr lang="en-US" dirty="0"/>
              <a:t> the data with a square filter. Again, we ran the evaluation on a real energy-harvesting setup and compared with </a:t>
            </a:r>
            <a:r>
              <a:rPr lang="en-US" dirty="0" err="1"/>
              <a:t>InK</a:t>
            </a:r>
            <a:r>
              <a:rPr lang="en-US" dirty="0"/>
              <a:t>. For </a:t>
            </a:r>
            <a:r>
              <a:rPr lang="en-US" dirty="0" err="1"/>
              <a:t>CatNap</a:t>
            </a:r>
            <a:r>
              <a:rPr lang="en-US" dirty="0"/>
              <a:t>, the … was programmed as an event , while … as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6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1913" y="846138"/>
            <a:ext cx="4060825" cy="228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shows the resulting period of the actually sampled data. On the X-axis, different incoming power configuration is shown. For each configuration, the period of the actually sampled data is plotted for </a:t>
            </a:r>
            <a:r>
              <a:rPr lang="en-US" dirty="0" err="1"/>
              <a:t>CatNap</a:t>
            </a:r>
            <a:r>
              <a:rPr lang="en-US" dirty="0"/>
              <a:t> and </a:t>
            </a:r>
            <a:r>
              <a:rPr lang="en-US" dirty="0" err="1"/>
              <a:t>InK</a:t>
            </a:r>
            <a:r>
              <a:rPr lang="en-US" dirty="0"/>
              <a:t>. The target period specified by the programmer is shown as a red line. It is a good system if the bar is close to the red line. As you can see, </a:t>
            </a:r>
            <a:r>
              <a:rPr lang="en-US" dirty="0" err="1"/>
              <a:t>CatNap</a:t>
            </a:r>
            <a:r>
              <a:rPr lang="en-US" dirty="0"/>
              <a:t> meets the period requirement in all the incoming power, while </a:t>
            </a:r>
            <a:r>
              <a:rPr lang="en-US" dirty="0" err="1"/>
              <a:t>InK</a:t>
            </a:r>
            <a:r>
              <a:rPr lang="en-US" dirty="0"/>
              <a:t> violates the requirement heavily when the incoming power gets smaller. </a:t>
            </a:r>
            <a:r>
              <a:rPr lang="en-US" dirty="0" err="1"/>
              <a:t>CatNap</a:t>
            </a:r>
            <a:r>
              <a:rPr lang="en-US" dirty="0"/>
              <a:t> meets with the period nicely mainly because the </a:t>
            </a:r>
            <a:r>
              <a:rPr lang="en-US" dirty="0" err="1"/>
              <a:t>downsampling</a:t>
            </a:r>
            <a:r>
              <a:rPr lang="en-US" dirty="0"/>
              <a:t> task did not touch the energy reserve for the temperature measuring event, and the temperature sensing event can always run whenever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9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demonstrate the problem with peripherals, let’s look at the system with a hardware encryption accelerator.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1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offloads</a:t>
            </a:r>
          </a:p>
          <a:p>
            <a:r>
              <a:rPr lang="en-US" dirty="0"/>
              <a:t>In this work, we only target blocking peripheral, where the </a:t>
            </a:r>
            <a:r>
              <a:rPr lang="en-US" dirty="0" err="1"/>
              <a:t>cpu</a:t>
            </a:r>
            <a:r>
              <a:rPr lang="en-US" dirty="0"/>
              <a:t> starts the execution and waits while it finishes.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6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0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the state of the peripheral may not always be able to be checkpointed.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9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the state of the peripheral may not always be able to be checkpointed.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8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0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it is not even running, or maybe it is running with some garbage data.</a:t>
            </a:r>
          </a:p>
          <a:p>
            <a:r>
              <a:rPr lang="en-US" dirty="0"/>
              <a:t>This can ultimately cause a critical failure such as program hanging indefinitely, or producing a wrong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5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offloads</a:t>
            </a:r>
          </a:p>
          <a:p>
            <a:r>
              <a:rPr lang="en-US" dirty="0"/>
              <a:t>In this work, we only target blocking peripheral, where the </a:t>
            </a:r>
            <a:r>
              <a:rPr lang="en-US" dirty="0" err="1"/>
              <a:t>cpu</a:t>
            </a:r>
            <a:r>
              <a:rPr lang="en-US" dirty="0"/>
              <a:t> starts the execution and waits while it finishes.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8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previous example, the problem happened when we tried to checkpoint in the middle of the accelerator operation.</a:t>
            </a:r>
          </a:p>
          <a:p>
            <a:r>
              <a:rPr lang="en-US" dirty="0"/>
              <a:t>So one might think, it can be easily solved by never collecting a checkpoint while the accelerator is running. Let’s say we never collect a checkpoint in the yellow region, and always go back and</a:t>
            </a:r>
          </a:p>
          <a:p>
            <a:r>
              <a:rPr lang="en-US" dirty="0"/>
              <a:t>restart the entire region when power fails in the middle.</a:t>
            </a:r>
          </a:p>
          <a:p>
            <a:r>
              <a:rPr lang="en-US" dirty="0"/>
              <a:t>This approach can avoid the accelerator getting into an undefined state. However, different problems still remain.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8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accelerator operation is too long, the system will keep </a:t>
            </a:r>
            <a:r>
              <a:rPr lang="en-US" dirty="0" err="1"/>
              <a:t>reexecuting</a:t>
            </a:r>
            <a:r>
              <a:rPr lang="en-US" dirty="0"/>
              <a:t> the accelerator from the beginning, without every finishing.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45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80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an AES encryption of a string of length N can be broken down into two smaller instances of an AES encryption, with each taking half of the original string as its input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0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41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sum up,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74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runtime, the system will dynamically decompose the peripheral operation if necessary.</a:t>
            </a:r>
          </a:p>
          <a:p>
            <a:r>
              <a:rPr lang="en-US" dirty="0"/>
              <a:t>For example, if the peripheral operation is too large to finish in one energy cycle,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4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runtime system dynamically decompose it into a smaller operation using the user-provided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2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can happen recursively, until each operation becomes small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7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decomposing sufficiently, the system can run each peripheral operations with checkpointing in between.</a:t>
            </a:r>
          </a:p>
          <a:p>
            <a:r>
              <a:rPr lang="en-US" dirty="0"/>
              <a:t>After finding the appropriate size, the system memorizes the size and use it in the future instead of doing the dynamic search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5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noted that this approach does not work if even the maximally decomposed operation is too large to run.</a:t>
            </a:r>
          </a:p>
          <a:p>
            <a:r>
              <a:rPr lang="en-US" dirty="0"/>
              <a:t>We have a energy profiler that synthesizes the smallest possible peripheral operation and measures the energy use on compile time to make sure the decomposition always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17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noted that this approach does not work if even the maximally decomposed operation is too large to run.</a:t>
            </a:r>
          </a:p>
          <a:p>
            <a:r>
              <a:rPr lang="en-US" dirty="0"/>
              <a:t>We have a energy profiler that synthesizes the smallest possible peripheral operation and measures the energy use on compile time to make sure the decomposition always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17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noted that this approach does not work if even the maximally decomposed operation is too large to run.</a:t>
            </a:r>
          </a:p>
          <a:p>
            <a:r>
              <a:rPr lang="en-US" dirty="0"/>
              <a:t>We have a energy profiler that synthesizes the smallest possible peripheral operation and measures the energy use on compile time to make sure the decomposition always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85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7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going to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95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our paper,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Because these systems do not require a battery to operate, they have a lot of potentials in the field where periodic battery replacement is infeasible,</a:t>
            </a:r>
          </a:p>
          <a:p>
            <a:r>
              <a:rPr lang="en-US" baseline="0" dirty="0"/>
              <a:t>such as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4450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Because these systems do not require a battery to operate, they have a lot of potentials in the field where periodic battery replacement is infeasible,</a:t>
            </a:r>
          </a:p>
          <a:p>
            <a:r>
              <a:rPr lang="en-US" baseline="0" dirty="0"/>
              <a:t>such as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300D-5806-44D8-9A7C-225F6A641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883" indent="0">
              <a:buNone/>
              <a:defRPr sz="1500"/>
            </a:lvl2pPr>
            <a:lvl3pPr marL="685766" indent="0">
              <a:buNone/>
              <a:defRPr sz="1351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4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3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73498-D0A8-4261-8901-517735EE2E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6179575"/>
            <a:ext cx="2331720" cy="53586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1"/>
            </a:lvl1pPr>
          </a:lstStyle>
          <a:p>
            <a:fld id="{DCC74CB4-4D54-402F-8DE9-AB74810F811A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35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6E55A-09EB-4916-B561-78D2BC3E0C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13" y="16008"/>
            <a:ext cx="2403259" cy="2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5pPr>
      <a:lvl6pPr marL="34288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4.jpe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4.jpe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10.svg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16.svg"/><Relationship Id="rId9" Type="http://schemas.openxmlformats.org/officeDocument/2006/relationships/image" Target="../media/image26.png"/><Relationship Id="rId1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430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1.sv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054" y="1960523"/>
            <a:ext cx="10023895" cy="1790700"/>
          </a:xfrm>
        </p:spPr>
        <p:txBody>
          <a:bodyPr anchor="ctr"/>
          <a:lstStyle/>
          <a:p>
            <a:r>
              <a:rPr lang="en-US" sz="4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Challenges of Intermittent Computing</a:t>
            </a:r>
            <a:endParaRPr lang="en-US" sz="2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22894"/>
            <a:ext cx="6858000" cy="1241823"/>
          </a:xfrm>
        </p:spPr>
        <p:txBody>
          <a:bodyPr/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Kiwan Maeng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55238-3C01-4B8A-82CB-34A32F7D7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74CB4-4D54-402F-8DE9-AB74810F8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1. Periodic Execution</a:t>
            </a:r>
            <a:endParaRPr lang="en-US" sz="29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1.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2. Atomic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2. Samoyed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11</a:t>
            </a:fld>
            <a:endParaRPr lang="en-US"/>
          </a:p>
        </p:txBody>
      </p:sp>
      <p:pic>
        <p:nvPicPr>
          <p:cNvPr id="46" name="Picture 4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0D6B4A-996A-41B9-9547-E2A5C3F3D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4906126" y="5141720"/>
            <a:ext cx="621092" cy="621092"/>
          </a:xfrm>
          <a:prstGeom prst="rect">
            <a:avLst/>
          </a:prstGeom>
        </p:spPr>
      </p:pic>
      <p:pic>
        <p:nvPicPr>
          <p:cNvPr id="48" name="Graphic 47" descr="Plant">
            <a:extLst>
              <a:ext uri="{FF2B5EF4-FFF2-40B4-BE49-F238E27FC236}">
                <a16:creationId xmlns:a16="http://schemas.microsoft.com/office/drawing/2014/main" id="{46BD2652-D8C3-4AE3-A537-498FFCC07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572" y="4566602"/>
            <a:ext cx="1949043" cy="1949043"/>
          </a:xfrm>
          <a:prstGeom prst="rect">
            <a:avLst/>
          </a:prstGeom>
        </p:spPr>
      </p:pic>
      <p:pic>
        <p:nvPicPr>
          <p:cNvPr id="59" name="Graphic 58" descr="Thermometer">
            <a:extLst>
              <a:ext uri="{FF2B5EF4-FFF2-40B4-BE49-F238E27FC236}">
                <a16:creationId xmlns:a16="http://schemas.microsoft.com/office/drawing/2014/main" id="{48F8037D-90ED-4C62-9DCD-2F20E046E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2230" y="4280868"/>
            <a:ext cx="1026359" cy="1026359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D9D2E43-4070-4EBB-9DAD-C7409668A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183" y="3332689"/>
            <a:ext cx="1403582" cy="1534859"/>
          </a:xfrm>
          <a:prstGeom prst="rect">
            <a:avLst/>
          </a:prstGeom>
        </p:spPr>
      </p:pic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D679AFFB-484C-470D-BB8E-696C7ABB75E9}"/>
              </a:ext>
            </a:extLst>
          </p:cNvPr>
          <p:cNvSpPr/>
          <p:nvPr/>
        </p:nvSpPr>
        <p:spPr bwMode="auto">
          <a:xfrm>
            <a:off x="2020143" y="2030186"/>
            <a:ext cx="3373977" cy="1026359"/>
          </a:xfrm>
          <a:prstGeom prst="wedgeRoundRectCallout">
            <a:avLst>
              <a:gd name="adj1" fmla="val -42951"/>
              <a:gd name="adj2" fmla="val 7507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C6C3E30B-0F55-4729-90CB-BEDCD228082C}"/>
              </a:ext>
            </a:extLst>
          </p:cNvPr>
          <p:cNvSpPr txBox="1">
            <a:spLocks/>
          </p:cNvSpPr>
          <p:nvPr/>
        </p:nvSpPr>
        <p:spPr bwMode="auto">
          <a:xfrm>
            <a:off x="2083365" y="2106511"/>
            <a:ext cx="3460298" cy="87495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 the temperature every 10 seconds!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2152586-70F8-4FE4-A53E-CE3F2BA48C2E}"/>
              </a:ext>
            </a:extLst>
          </p:cNvPr>
          <p:cNvSpPr/>
          <p:nvPr/>
        </p:nvSpPr>
        <p:spPr bwMode="auto">
          <a:xfrm>
            <a:off x="5136983" y="1531309"/>
            <a:ext cx="663817" cy="575202"/>
          </a:xfrm>
          <a:prstGeom prst="wedgeRoundRectCallout">
            <a:avLst>
              <a:gd name="adj1" fmla="val -51387"/>
              <a:gd name="adj2" fmla="val 6775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11" name="Graphic 10" descr="Thermometer">
            <a:extLst>
              <a:ext uri="{FF2B5EF4-FFF2-40B4-BE49-F238E27FC236}">
                <a16:creationId xmlns:a16="http://schemas.microsoft.com/office/drawing/2014/main" id="{CD55186B-440F-4D9D-B0BE-951CB399C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5500" y="1605041"/>
            <a:ext cx="426386" cy="4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1"/>
    </mc:Choice>
    <mc:Fallback xmlns="">
      <p:transition spd="slow" advTm="133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12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pic>
        <p:nvPicPr>
          <p:cNvPr id="30" name="Graphic 29" descr="Sun">
            <a:extLst>
              <a:ext uri="{FF2B5EF4-FFF2-40B4-BE49-F238E27FC236}">
                <a16:creationId xmlns:a16="http://schemas.microsoft.com/office/drawing/2014/main" id="{660FDCEC-3E22-4E82-A81F-3EA7B084E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2134" y="1539570"/>
            <a:ext cx="1524994" cy="15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13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60DADC7-A0F4-42BF-A28B-63547712330B}"/>
              </a:ext>
            </a:extLst>
          </p:cNvPr>
          <p:cNvSpPr/>
          <p:nvPr/>
        </p:nvSpPr>
        <p:spPr bwMode="auto">
          <a:xfrm>
            <a:off x="5688235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6" name="Graphic 85" descr="Thermometer">
            <a:extLst>
              <a:ext uri="{FF2B5EF4-FFF2-40B4-BE49-F238E27FC236}">
                <a16:creationId xmlns:a16="http://schemas.microsoft.com/office/drawing/2014/main" id="{2D176AF8-DB33-400D-B006-1CFDADFE2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6751" y="3706462"/>
            <a:ext cx="722875" cy="7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5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67A9F-8A5E-436C-8EB2-BE65DA5A9C83}"/>
              </a:ext>
            </a:extLst>
          </p:cNvPr>
          <p:cNvSpPr/>
          <p:nvPr/>
        </p:nvSpPr>
        <p:spPr bwMode="auto">
          <a:xfrm>
            <a:off x="6310384" y="4748790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72A70-E9FD-4F01-AF7D-207D674FE723}"/>
              </a:ext>
            </a:extLst>
          </p:cNvPr>
          <p:cNvSpPr/>
          <p:nvPr/>
        </p:nvSpPr>
        <p:spPr bwMode="auto">
          <a:xfrm>
            <a:off x="7774823" y="4739266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1C64C31-21E3-46D4-80B9-D3D21D3087FD}"/>
              </a:ext>
            </a:extLst>
          </p:cNvPr>
          <p:cNvSpPr/>
          <p:nvPr/>
        </p:nvSpPr>
        <p:spPr bwMode="auto">
          <a:xfrm rot="18123770">
            <a:off x="4879200" y="5640969"/>
            <a:ext cx="4371896" cy="2067299"/>
          </a:xfrm>
          <a:prstGeom prst="arc">
            <a:avLst>
              <a:gd name="adj1" fmla="val 16465104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CA3B533-AB5A-4FFA-8A55-C65252D67B97}"/>
              </a:ext>
            </a:extLst>
          </p:cNvPr>
          <p:cNvSpPr/>
          <p:nvPr/>
        </p:nvSpPr>
        <p:spPr bwMode="auto">
          <a:xfrm rot="13940781">
            <a:off x="7482080" y="4355007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14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60DADC7-A0F4-42BF-A28B-63547712330B}"/>
              </a:ext>
            </a:extLst>
          </p:cNvPr>
          <p:cNvSpPr/>
          <p:nvPr/>
        </p:nvSpPr>
        <p:spPr bwMode="auto">
          <a:xfrm>
            <a:off x="5688235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6" name="Graphic 85" descr="Thermometer">
            <a:extLst>
              <a:ext uri="{FF2B5EF4-FFF2-40B4-BE49-F238E27FC236}">
                <a16:creationId xmlns:a16="http://schemas.microsoft.com/office/drawing/2014/main" id="{2D176AF8-DB33-400D-B006-1CFDADFE2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6751" y="3706462"/>
            <a:ext cx="722875" cy="722875"/>
          </a:xfrm>
          <a:prstGeom prst="rect">
            <a:avLst/>
          </a:prstGeom>
        </p:spPr>
      </p:pic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5371FE04-0F11-42F4-A3DC-869929391AC7}"/>
              </a:ext>
            </a:extLst>
          </p:cNvPr>
          <p:cNvSpPr/>
          <p:nvPr/>
        </p:nvSpPr>
        <p:spPr bwMode="auto">
          <a:xfrm>
            <a:off x="7618066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8" name="Graphic 87" descr="Thermometer">
            <a:extLst>
              <a:ext uri="{FF2B5EF4-FFF2-40B4-BE49-F238E27FC236}">
                <a16:creationId xmlns:a16="http://schemas.microsoft.com/office/drawing/2014/main" id="{53A546F9-AC6F-4192-ABDF-AFDB5CEAC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582" y="3706462"/>
            <a:ext cx="722875" cy="7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67A9F-8A5E-436C-8EB2-BE65DA5A9C83}"/>
              </a:ext>
            </a:extLst>
          </p:cNvPr>
          <p:cNvSpPr/>
          <p:nvPr/>
        </p:nvSpPr>
        <p:spPr bwMode="auto">
          <a:xfrm>
            <a:off x="6310384" y="4748790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72A70-E9FD-4F01-AF7D-207D674FE723}"/>
              </a:ext>
            </a:extLst>
          </p:cNvPr>
          <p:cNvSpPr/>
          <p:nvPr/>
        </p:nvSpPr>
        <p:spPr bwMode="auto">
          <a:xfrm>
            <a:off x="7774823" y="4739266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1C64C31-21E3-46D4-80B9-D3D21D3087FD}"/>
              </a:ext>
            </a:extLst>
          </p:cNvPr>
          <p:cNvSpPr/>
          <p:nvPr/>
        </p:nvSpPr>
        <p:spPr bwMode="auto">
          <a:xfrm rot="18123770">
            <a:off x="4879200" y="5640969"/>
            <a:ext cx="4371896" cy="2067299"/>
          </a:xfrm>
          <a:prstGeom prst="arc">
            <a:avLst>
              <a:gd name="adj1" fmla="val 16465104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CA3B533-AB5A-4FFA-8A55-C65252D67B97}"/>
              </a:ext>
            </a:extLst>
          </p:cNvPr>
          <p:cNvSpPr/>
          <p:nvPr/>
        </p:nvSpPr>
        <p:spPr bwMode="auto">
          <a:xfrm rot="13940781">
            <a:off x="7482080" y="4355007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D4E1-CFD7-4936-99D4-2D1522298297}"/>
              </a:ext>
            </a:extLst>
          </p:cNvPr>
          <p:cNvSpPr/>
          <p:nvPr/>
        </p:nvSpPr>
        <p:spPr bwMode="auto">
          <a:xfrm>
            <a:off x="8206634" y="473906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0621A-4637-4CD2-A21E-63B346A6B385}"/>
              </a:ext>
            </a:extLst>
          </p:cNvPr>
          <p:cNvSpPr/>
          <p:nvPr/>
        </p:nvSpPr>
        <p:spPr bwMode="auto">
          <a:xfrm>
            <a:off x="9671073" y="472954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A24CDA4-6963-4E7C-879D-9FC3812EC511}"/>
              </a:ext>
            </a:extLst>
          </p:cNvPr>
          <p:cNvSpPr/>
          <p:nvPr/>
        </p:nvSpPr>
        <p:spPr bwMode="auto">
          <a:xfrm rot="18123770">
            <a:off x="6775450" y="563124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6571B1F-E463-41B2-992F-C936560B412C}"/>
              </a:ext>
            </a:extLst>
          </p:cNvPr>
          <p:cNvSpPr/>
          <p:nvPr/>
        </p:nvSpPr>
        <p:spPr bwMode="auto">
          <a:xfrm rot="13940781">
            <a:off x="9378330" y="434528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15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60DADC7-A0F4-42BF-A28B-63547712330B}"/>
              </a:ext>
            </a:extLst>
          </p:cNvPr>
          <p:cNvSpPr/>
          <p:nvPr/>
        </p:nvSpPr>
        <p:spPr bwMode="auto">
          <a:xfrm>
            <a:off x="5688235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6" name="Graphic 85" descr="Thermometer">
            <a:extLst>
              <a:ext uri="{FF2B5EF4-FFF2-40B4-BE49-F238E27FC236}">
                <a16:creationId xmlns:a16="http://schemas.microsoft.com/office/drawing/2014/main" id="{2D176AF8-DB33-400D-B006-1CFDADFE2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6751" y="3706462"/>
            <a:ext cx="722875" cy="722875"/>
          </a:xfrm>
          <a:prstGeom prst="rect">
            <a:avLst/>
          </a:prstGeom>
        </p:spPr>
      </p:pic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5371FE04-0F11-42F4-A3DC-869929391AC7}"/>
              </a:ext>
            </a:extLst>
          </p:cNvPr>
          <p:cNvSpPr/>
          <p:nvPr/>
        </p:nvSpPr>
        <p:spPr bwMode="auto">
          <a:xfrm>
            <a:off x="7618066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8" name="Graphic 87" descr="Thermometer">
            <a:extLst>
              <a:ext uri="{FF2B5EF4-FFF2-40B4-BE49-F238E27FC236}">
                <a16:creationId xmlns:a16="http://schemas.microsoft.com/office/drawing/2014/main" id="{53A546F9-AC6F-4192-ABDF-AFDB5CEAC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582" y="3706462"/>
            <a:ext cx="722875" cy="722875"/>
          </a:xfrm>
          <a:prstGeom prst="rect">
            <a:avLst/>
          </a:prstGeom>
        </p:spPr>
      </p:pic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8B461FA1-C102-48F1-9DF5-82951F5A6078}"/>
              </a:ext>
            </a:extLst>
          </p:cNvPr>
          <p:cNvSpPr/>
          <p:nvPr/>
        </p:nvSpPr>
        <p:spPr bwMode="auto">
          <a:xfrm>
            <a:off x="9572166" y="362359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110" name="Graphic 109" descr="Thermometer">
            <a:extLst>
              <a:ext uri="{FF2B5EF4-FFF2-40B4-BE49-F238E27FC236}">
                <a16:creationId xmlns:a16="http://schemas.microsoft.com/office/drawing/2014/main" id="{1EEB8950-518E-43A4-8D7B-D76E388C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0682" y="3703416"/>
            <a:ext cx="722875" cy="7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67A9F-8A5E-436C-8EB2-BE65DA5A9C83}"/>
              </a:ext>
            </a:extLst>
          </p:cNvPr>
          <p:cNvSpPr/>
          <p:nvPr/>
        </p:nvSpPr>
        <p:spPr bwMode="auto">
          <a:xfrm>
            <a:off x="6310384" y="4748790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72A70-E9FD-4F01-AF7D-207D674FE723}"/>
              </a:ext>
            </a:extLst>
          </p:cNvPr>
          <p:cNvSpPr/>
          <p:nvPr/>
        </p:nvSpPr>
        <p:spPr bwMode="auto">
          <a:xfrm>
            <a:off x="7774823" y="4739266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1C64C31-21E3-46D4-80B9-D3D21D3087FD}"/>
              </a:ext>
            </a:extLst>
          </p:cNvPr>
          <p:cNvSpPr/>
          <p:nvPr/>
        </p:nvSpPr>
        <p:spPr bwMode="auto">
          <a:xfrm rot="18123770">
            <a:off x="4879200" y="5640969"/>
            <a:ext cx="4371896" cy="2067299"/>
          </a:xfrm>
          <a:prstGeom prst="arc">
            <a:avLst>
              <a:gd name="adj1" fmla="val 16465104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CA3B533-AB5A-4FFA-8A55-C65252D67B97}"/>
              </a:ext>
            </a:extLst>
          </p:cNvPr>
          <p:cNvSpPr/>
          <p:nvPr/>
        </p:nvSpPr>
        <p:spPr bwMode="auto">
          <a:xfrm rot="13940781">
            <a:off x="7482080" y="4355007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D4E1-CFD7-4936-99D4-2D1522298297}"/>
              </a:ext>
            </a:extLst>
          </p:cNvPr>
          <p:cNvSpPr/>
          <p:nvPr/>
        </p:nvSpPr>
        <p:spPr bwMode="auto">
          <a:xfrm>
            <a:off x="8206634" y="473906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0621A-4637-4CD2-A21E-63B346A6B385}"/>
              </a:ext>
            </a:extLst>
          </p:cNvPr>
          <p:cNvSpPr/>
          <p:nvPr/>
        </p:nvSpPr>
        <p:spPr bwMode="auto">
          <a:xfrm>
            <a:off x="9671073" y="472954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A24CDA4-6963-4E7C-879D-9FC3812EC511}"/>
              </a:ext>
            </a:extLst>
          </p:cNvPr>
          <p:cNvSpPr/>
          <p:nvPr/>
        </p:nvSpPr>
        <p:spPr bwMode="auto">
          <a:xfrm rot="18123770">
            <a:off x="6775450" y="563124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6571B1F-E463-41B2-992F-C936560B412C}"/>
              </a:ext>
            </a:extLst>
          </p:cNvPr>
          <p:cNvSpPr/>
          <p:nvPr/>
        </p:nvSpPr>
        <p:spPr bwMode="auto">
          <a:xfrm rot="13940781">
            <a:off x="9378330" y="434528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16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60DADC7-A0F4-42BF-A28B-63547712330B}"/>
              </a:ext>
            </a:extLst>
          </p:cNvPr>
          <p:cNvSpPr/>
          <p:nvPr/>
        </p:nvSpPr>
        <p:spPr bwMode="auto">
          <a:xfrm>
            <a:off x="5688235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6" name="Graphic 85" descr="Thermometer">
            <a:extLst>
              <a:ext uri="{FF2B5EF4-FFF2-40B4-BE49-F238E27FC236}">
                <a16:creationId xmlns:a16="http://schemas.microsoft.com/office/drawing/2014/main" id="{2D176AF8-DB33-400D-B006-1CFDADFE2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6751" y="3706462"/>
            <a:ext cx="722875" cy="722875"/>
          </a:xfrm>
          <a:prstGeom prst="rect">
            <a:avLst/>
          </a:prstGeom>
        </p:spPr>
      </p:pic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5371FE04-0F11-42F4-A3DC-869929391AC7}"/>
              </a:ext>
            </a:extLst>
          </p:cNvPr>
          <p:cNvSpPr/>
          <p:nvPr/>
        </p:nvSpPr>
        <p:spPr bwMode="auto">
          <a:xfrm>
            <a:off x="7618066" y="362663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8" name="Graphic 87" descr="Thermometer">
            <a:extLst>
              <a:ext uri="{FF2B5EF4-FFF2-40B4-BE49-F238E27FC236}">
                <a16:creationId xmlns:a16="http://schemas.microsoft.com/office/drawing/2014/main" id="{53A546F9-AC6F-4192-ABDF-AFDB5CEAC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582" y="3706462"/>
            <a:ext cx="722875" cy="722875"/>
          </a:xfrm>
          <a:prstGeom prst="rect">
            <a:avLst/>
          </a:prstGeom>
        </p:spPr>
      </p:pic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8B461FA1-C102-48F1-9DF5-82951F5A6078}"/>
              </a:ext>
            </a:extLst>
          </p:cNvPr>
          <p:cNvSpPr/>
          <p:nvPr/>
        </p:nvSpPr>
        <p:spPr bwMode="auto">
          <a:xfrm>
            <a:off x="9572166" y="362359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110" name="Graphic 109" descr="Thermometer">
            <a:extLst>
              <a:ext uri="{FF2B5EF4-FFF2-40B4-BE49-F238E27FC236}">
                <a16:creationId xmlns:a16="http://schemas.microsoft.com/office/drawing/2014/main" id="{1EEB8950-518E-43A4-8D7B-D76E388C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0682" y="3703416"/>
            <a:ext cx="722875" cy="722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D0C4AC0-B889-4BA0-B672-A74CB55239B4}"/>
              </a:ext>
            </a:extLst>
          </p:cNvPr>
          <p:cNvGrpSpPr/>
          <p:nvPr/>
        </p:nvGrpSpPr>
        <p:grpSpPr>
          <a:xfrm>
            <a:off x="8696734" y="5253169"/>
            <a:ext cx="1349488" cy="1349488"/>
            <a:chOff x="7556463" y="5133532"/>
            <a:chExt cx="1349488" cy="134948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2FBD2C-874A-48A7-B98A-D608705EC303}"/>
                </a:ext>
              </a:extLst>
            </p:cNvPr>
            <p:cNvSpPr/>
            <p:nvPr/>
          </p:nvSpPr>
          <p:spPr bwMode="auto">
            <a:xfrm>
              <a:off x="7609839" y="5203760"/>
              <a:ext cx="1217947" cy="11902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3" name="L-Shape 42">
              <a:extLst>
                <a:ext uri="{FF2B5EF4-FFF2-40B4-BE49-F238E27FC236}">
                  <a16:creationId xmlns:a16="http://schemas.microsoft.com/office/drawing/2014/main" id="{DA300981-AB32-4A91-BB65-3347CAC63CA3}"/>
                </a:ext>
              </a:extLst>
            </p:cNvPr>
            <p:cNvSpPr/>
            <p:nvPr/>
          </p:nvSpPr>
          <p:spPr bwMode="auto">
            <a:xfrm rot="18728647">
              <a:off x="7846073" y="5549336"/>
              <a:ext cx="755836" cy="405598"/>
            </a:xfrm>
            <a:prstGeom prst="corner">
              <a:avLst>
                <a:gd name="adj1" fmla="val 44629"/>
                <a:gd name="adj2" fmla="val 43183"/>
              </a:avLst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4D8C520-42DA-4C9B-9DF6-7CEDA0B4F983}"/>
                </a:ext>
              </a:extLst>
            </p:cNvPr>
            <p:cNvSpPr/>
            <p:nvPr/>
          </p:nvSpPr>
          <p:spPr bwMode="auto">
            <a:xfrm>
              <a:off x="7556463" y="5133532"/>
              <a:ext cx="1349488" cy="1349488"/>
            </a:xfrm>
            <a:prstGeom prst="donut">
              <a:avLst>
                <a:gd name="adj" fmla="val 14040"/>
              </a:avLst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16046E-C425-40DF-A56E-42C394C3606C}"/>
              </a:ext>
            </a:extLst>
          </p:cNvPr>
          <p:cNvCxnSpPr/>
          <p:nvPr/>
        </p:nvCxnSpPr>
        <p:spPr bwMode="auto">
          <a:xfrm>
            <a:off x="8125273" y="3199026"/>
            <a:ext cx="18427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77B07-75C6-4999-ABF2-F1A1F7858503}"/>
              </a:ext>
            </a:extLst>
          </p:cNvPr>
          <p:cNvCxnSpPr/>
          <p:nvPr/>
        </p:nvCxnSpPr>
        <p:spPr bwMode="auto">
          <a:xfrm>
            <a:off x="8125273" y="2910461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9023E2-EE2F-403D-92B3-BC0240E200A4}"/>
              </a:ext>
            </a:extLst>
          </p:cNvPr>
          <p:cNvCxnSpPr/>
          <p:nvPr/>
        </p:nvCxnSpPr>
        <p:spPr bwMode="auto">
          <a:xfrm>
            <a:off x="9965788" y="2910461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11FB4D-9917-4F69-8E38-9D308B52FC63}"/>
              </a:ext>
            </a:extLst>
          </p:cNvPr>
          <p:cNvSpPr txBox="1"/>
          <p:nvPr/>
        </p:nvSpPr>
        <p:spPr>
          <a:xfrm>
            <a:off x="8805393" y="2833763"/>
            <a:ext cx="49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10s</a:t>
            </a:r>
          </a:p>
        </p:txBody>
      </p:sp>
    </p:spTree>
    <p:extLst>
      <p:ext uri="{BB962C8B-B14F-4D97-AF65-F5344CB8AC3E}">
        <p14:creationId xmlns:p14="http://schemas.microsoft.com/office/powerpoint/2010/main" val="135959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17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pic>
        <p:nvPicPr>
          <p:cNvPr id="41" name="Graphic 40" descr="Sun">
            <a:extLst>
              <a:ext uri="{FF2B5EF4-FFF2-40B4-BE49-F238E27FC236}">
                <a16:creationId xmlns:a16="http://schemas.microsoft.com/office/drawing/2014/main" id="{1599A99A-0FF8-453B-956E-2D45080DA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1948" y="1456756"/>
            <a:ext cx="1524994" cy="1524994"/>
          </a:xfrm>
          <a:prstGeom prst="rect">
            <a:avLst/>
          </a:prstGeom>
        </p:spPr>
      </p:pic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1ECD5E11-0EBD-4924-A3EC-81F3F9588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0418" y="1543713"/>
            <a:ext cx="1618984" cy="16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9569106">
            <a:off x="2818307" y="5355707"/>
            <a:ext cx="5545727" cy="2242585"/>
          </a:xfrm>
          <a:prstGeom prst="arc">
            <a:avLst>
              <a:gd name="adj1" fmla="val 14349147"/>
              <a:gd name="adj2" fmla="val 1891668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18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pic>
        <p:nvPicPr>
          <p:cNvPr id="41" name="Graphic 40" descr="Sun">
            <a:extLst>
              <a:ext uri="{FF2B5EF4-FFF2-40B4-BE49-F238E27FC236}">
                <a16:creationId xmlns:a16="http://schemas.microsoft.com/office/drawing/2014/main" id="{1599A99A-0FF8-453B-956E-2D45080DA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1948" y="1456756"/>
            <a:ext cx="1524994" cy="1524994"/>
          </a:xfrm>
          <a:prstGeom prst="rect">
            <a:avLst/>
          </a:prstGeom>
        </p:spPr>
      </p:pic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1ECD5E11-0EBD-4924-A3EC-81F3F9588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0418" y="1543713"/>
            <a:ext cx="1618984" cy="16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A292F0-649E-488F-B889-969AB8C44B50}"/>
              </a:ext>
            </a:extLst>
          </p:cNvPr>
          <p:cNvSpPr/>
          <p:nvPr/>
        </p:nvSpPr>
        <p:spPr bwMode="auto">
          <a:xfrm>
            <a:off x="6576503" y="4712235"/>
            <a:ext cx="571299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13282F4-E240-438F-A92E-7525281C62A1}"/>
              </a:ext>
            </a:extLst>
          </p:cNvPr>
          <p:cNvSpPr/>
          <p:nvPr/>
        </p:nvSpPr>
        <p:spPr bwMode="auto">
          <a:xfrm rot="13940781">
            <a:off x="6434008" y="4327957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9CE2922-06FA-41AB-87D7-9DE17BEAE1A7}"/>
              </a:ext>
            </a:extLst>
          </p:cNvPr>
          <p:cNvSpPr/>
          <p:nvPr/>
        </p:nvSpPr>
        <p:spPr bwMode="auto">
          <a:xfrm>
            <a:off x="6577221" y="36062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31" name="Graphic 30" descr="Thermometer">
            <a:extLst>
              <a:ext uri="{FF2B5EF4-FFF2-40B4-BE49-F238E27FC236}">
                <a16:creationId xmlns:a16="http://schemas.microsoft.com/office/drawing/2014/main" id="{DBE21F43-C452-41C3-9398-09670F486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5737" y="3686092"/>
            <a:ext cx="722875" cy="72287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2277736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9569106">
            <a:off x="2818307" y="5355707"/>
            <a:ext cx="5545727" cy="2242585"/>
          </a:xfrm>
          <a:prstGeom prst="arc">
            <a:avLst>
              <a:gd name="adj1" fmla="val 14349147"/>
              <a:gd name="adj2" fmla="val 2017775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19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Failures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pic>
        <p:nvPicPr>
          <p:cNvPr id="41" name="Graphic 40" descr="Sun">
            <a:extLst>
              <a:ext uri="{FF2B5EF4-FFF2-40B4-BE49-F238E27FC236}">
                <a16:creationId xmlns:a16="http://schemas.microsoft.com/office/drawing/2014/main" id="{1599A99A-0FF8-453B-956E-2D45080DA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1948" y="1456756"/>
            <a:ext cx="1524994" cy="1524994"/>
          </a:xfrm>
          <a:prstGeom prst="rect">
            <a:avLst/>
          </a:prstGeom>
        </p:spPr>
      </p:pic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1ECD5E11-0EBD-4924-A3EC-81F3F9588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0418" y="1543713"/>
            <a:ext cx="1618984" cy="161898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7DC29C-AD22-4D14-A365-E5910F59B882}"/>
              </a:ext>
            </a:extLst>
          </p:cNvPr>
          <p:cNvCxnSpPr/>
          <p:nvPr/>
        </p:nvCxnSpPr>
        <p:spPr bwMode="auto">
          <a:xfrm>
            <a:off x="4209003" y="3183309"/>
            <a:ext cx="30322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12DE4-38C8-4F06-8B58-46680CB4C133}"/>
              </a:ext>
            </a:extLst>
          </p:cNvPr>
          <p:cNvCxnSpPr/>
          <p:nvPr/>
        </p:nvCxnSpPr>
        <p:spPr bwMode="auto">
          <a:xfrm>
            <a:off x="4209002" y="2894744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1A4BDB-E39E-4180-863C-ABDD90E261C1}"/>
              </a:ext>
            </a:extLst>
          </p:cNvPr>
          <p:cNvCxnSpPr/>
          <p:nvPr/>
        </p:nvCxnSpPr>
        <p:spPr bwMode="auto">
          <a:xfrm>
            <a:off x="7241240" y="2894744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706154-9B57-4795-9328-3F483321A31F}"/>
              </a:ext>
            </a:extLst>
          </p:cNvPr>
          <p:cNvSpPr txBox="1"/>
          <p:nvPr/>
        </p:nvSpPr>
        <p:spPr>
          <a:xfrm>
            <a:off x="5350886" y="2814782"/>
            <a:ext cx="836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&gt; 10s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4D1E48-16AB-42BD-AE91-5C9C09164947}"/>
              </a:ext>
            </a:extLst>
          </p:cNvPr>
          <p:cNvGrpSpPr/>
          <p:nvPr/>
        </p:nvGrpSpPr>
        <p:grpSpPr>
          <a:xfrm>
            <a:off x="8611836" y="5387441"/>
            <a:ext cx="1349488" cy="1349488"/>
            <a:chOff x="9165955" y="5000535"/>
            <a:chExt cx="1349488" cy="13494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1869A7-5574-4AF7-B9EC-5CE9541DDC94}"/>
                </a:ext>
              </a:extLst>
            </p:cNvPr>
            <p:cNvSpPr/>
            <p:nvPr/>
          </p:nvSpPr>
          <p:spPr bwMode="auto">
            <a:xfrm>
              <a:off x="9231726" y="5080139"/>
              <a:ext cx="1217947" cy="11902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559FC463-4013-441E-9487-F85870FEDCFD}"/>
                </a:ext>
              </a:extLst>
            </p:cNvPr>
            <p:cNvSpPr/>
            <p:nvPr/>
          </p:nvSpPr>
          <p:spPr bwMode="auto">
            <a:xfrm>
              <a:off x="9165955" y="5000535"/>
              <a:ext cx="1349488" cy="1349488"/>
            </a:xfrm>
            <a:prstGeom prst="donut">
              <a:avLst>
                <a:gd name="adj" fmla="val 14040"/>
              </a:avLst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EB2BD1EF-6CF4-4DB3-9732-3A05D42BAA35}"/>
                </a:ext>
              </a:extLst>
            </p:cNvPr>
            <p:cNvSpPr/>
            <p:nvPr/>
          </p:nvSpPr>
          <p:spPr bwMode="auto">
            <a:xfrm rot="2700000">
              <a:off x="9417340" y="5251920"/>
              <a:ext cx="846719" cy="846719"/>
            </a:xfrm>
            <a:prstGeom prst="plus">
              <a:avLst>
                <a:gd name="adj" fmla="val 38900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0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Just-In-Time (JIT) Checkpointing Enables Intermittent Execution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3E6103-E574-465E-A6D8-A66BDF8E7925}"/>
              </a:ext>
            </a:extLst>
          </p:cNvPr>
          <p:cNvSpPr txBox="1"/>
          <p:nvPr/>
        </p:nvSpPr>
        <p:spPr>
          <a:xfrm>
            <a:off x="2675467" y="2696112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FF9610-3A94-49E3-8664-4D1B687B9CB5}"/>
              </a:ext>
            </a:extLst>
          </p:cNvPr>
          <p:cNvSpPr txBox="1"/>
          <p:nvPr/>
        </p:nvSpPr>
        <p:spPr>
          <a:xfrm>
            <a:off x="3657601" y="2696111"/>
            <a:ext cx="294640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56C6A-9791-4244-8A52-CE81AA3913BB}"/>
              </a:ext>
            </a:extLst>
          </p:cNvPr>
          <p:cNvSpPr txBox="1"/>
          <p:nvPr/>
        </p:nvSpPr>
        <p:spPr>
          <a:xfrm>
            <a:off x="6604003" y="2696111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4E563-D4FE-43D3-9603-A2EA25C33CDA}"/>
              </a:ext>
            </a:extLst>
          </p:cNvPr>
          <p:cNvSpPr txBox="1"/>
          <p:nvPr/>
        </p:nvSpPr>
        <p:spPr>
          <a:xfrm>
            <a:off x="2421466" y="2094441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6A2C6-20E1-4506-B3DA-B0F06A01CB92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E6492-A276-40E6-A666-3EB2B64EB70F}"/>
              </a:ext>
            </a:extLst>
          </p:cNvPr>
          <p:cNvSpPr txBox="1"/>
          <p:nvPr/>
        </p:nvSpPr>
        <p:spPr>
          <a:xfrm>
            <a:off x="9530480" y="5341369"/>
            <a:ext cx="270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E7012"/>
                </a:solidFill>
                <a:latin typeface="+mn-lt"/>
              </a:rPr>
              <a:t>Checkpointing threshold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9F50A002-5A54-4C5B-9F67-5E3CD197B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</a:t>
            </a:fld>
            <a:endParaRPr lang="en-US"/>
          </a:p>
        </p:txBody>
      </p:sp>
      <p:pic>
        <p:nvPicPr>
          <p:cNvPr id="26" name="Picture 25" descr="A circuit board&#10;&#10;Description generated with very high confidence">
            <a:extLst>
              <a:ext uri="{FF2B5EF4-FFF2-40B4-BE49-F238E27FC236}">
                <a16:creationId xmlns:a16="http://schemas.microsoft.com/office/drawing/2014/main" id="{E825AF6D-B9BE-4042-BE4E-D0C7F6C7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B1A7A4-629B-44BD-A838-1C4ED7B45D56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2F808-0779-404D-AE36-AD752110FE25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334460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20</a:t>
            </a:fld>
            <a:endParaRPr lang="en-US"/>
          </a:p>
        </p:txBody>
      </p:sp>
      <p:pic>
        <p:nvPicPr>
          <p:cNvPr id="46" name="Picture 4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0D6B4A-996A-41B9-9547-E2A5C3F3D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4906126" y="5141720"/>
            <a:ext cx="621092" cy="621092"/>
          </a:xfrm>
          <a:prstGeom prst="rect">
            <a:avLst/>
          </a:prstGeom>
        </p:spPr>
      </p:pic>
      <p:pic>
        <p:nvPicPr>
          <p:cNvPr id="48" name="Graphic 47" descr="Plant">
            <a:extLst>
              <a:ext uri="{FF2B5EF4-FFF2-40B4-BE49-F238E27FC236}">
                <a16:creationId xmlns:a16="http://schemas.microsoft.com/office/drawing/2014/main" id="{46BD2652-D8C3-4AE3-A537-498FFCC07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572" y="4566602"/>
            <a:ext cx="1949043" cy="1949043"/>
          </a:xfrm>
          <a:prstGeom prst="rect">
            <a:avLst/>
          </a:prstGeom>
        </p:spPr>
      </p:pic>
      <p:pic>
        <p:nvPicPr>
          <p:cNvPr id="59" name="Graphic 58" descr="Thermometer">
            <a:extLst>
              <a:ext uri="{FF2B5EF4-FFF2-40B4-BE49-F238E27FC236}">
                <a16:creationId xmlns:a16="http://schemas.microsoft.com/office/drawing/2014/main" id="{48F8037D-90ED-4C62-9DCD-2F20E046E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2230" y="4280868"/>
            <a:ext cx="1026359" cy="1026359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D9D2E43-4070-4EBB-9DAD-C7409668A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183" y="3332689"/>
            <a:ext cx="1403582" cy="1534859"/>
          </a:xfrm>
          <a:prstGeom prst="rect">
            <a:avLst/>
          </a:prstGeom>
        </p:spPr>
      </p:pic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D679AFFB-484C-470D-BB8E-696C7ABB75E9}"/>
              </a:ext>
            </a:extLst>
          </p:cNvPr>
          <p:cNvSpPr/>
          <p:nvPr/>
        </p:nvSpPr>
        <p:spPr bwMode="auto">
          <a:xfrm>
            <a:off x="2020143" y="1838464"/>
            <a:ext cx="3460298" cy="1218082"/>
          </a:xfrm>
          <a:prstGeom prst="wedgeRoundRectCallout">
            <a:avLst>
              <a:gd name="adj1" fmla="val -42951"/>
              <a:gd name="adj2" fmla="val 7507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C6C3E30B-0F55-4729-90CB-BEDCD228082C}"/>
              </a:ext>
            </a:extLst>
          </p:cNvPr>
          <p:cNvSpPr txBox="1">
            <a:spLocks/>
          </p:cNvSpPr>
          <p:nvPr/>
        </p:nvSpPr>
        <p:spPr bwMode="auto">
          <a:xfrm>
            <a:off x="2083365" y="1838463"/>
            <a:ext cx="3460298" cy="1143000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 the temperature every 10 seconds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 compression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5188BE7-3907-42E8-945F-BE843CC7563E}"/>
              </a:ext>
            </a:extLst>
          </p:cNvPr>
          <p:cNvSpPr/>
          <p:nvPr/>
        </p:nvSpPr>
        <p:spPr bwMode="auto">
          <a:xfrm>
            <a:off x="5274976" y="1464999"/>
            <a:ext cx="663817" cy="575202"/>
          </a:xfrm>
          <a:prstGeom prst="wedgeRoundRectCallout">
            <a:avLst>
              <a:gd name="adj1" fmla="val -51387"/>
              <a:gd name="adj2" fmla="val 6775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11" name="Graphic 10" descr="Thermometer">
            <a:extLst>
              <a:ext uri="{FF2B5EF4-FFF2-40B4-BE49-F238E27FC236}">
                <a16:creationId xmlns:a16="http://schemas.microsoft.com/office/drawing/2014/main" id="{B9A1F205-FBE0-4498-AD3A-20A7FCD49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493" y="1538731"/>
            <a:ext cx="426386" cy="42638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8D96DB8-263E-4271-AA42-6C8D3B45DF53}"/>
              </a:ext>
            </a:extLst>
          </p:cNvPr>
          <p:cNvSpPr/>
          <p:nvPr/>
        </p:nvSpPr>
        <p:spPr bwMode="auto">
          <a:xfrm rot="10800000">
            <a:off x="4035798" y="2907017"/>
            <a:ext cx="663817" cy="575202"/>
          </a:xfrm>
          <a:prstGeom prst="wedgeRoundRectCallout">
            <a:avLst>
              <a:gd name="adj1" fmla="val 62915"/>
              <a:gd name="adj2" fmla="val 40693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7294A-0A6A-4489-AC02-2926446AF0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086" y="2941612"/>
            <a:ext cx="45724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7"/>
    </mc:Choice>
    <mc:Fallback xmlns="">
      <p:transition spd="slow" advTm="1305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0955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7571929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21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856097" y="3620060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613" y="3699886"/>
            <a:ext cx="722875" cy="722875"/>
          </a:xfrm>
          <a:prstGeom prst="rect">
            <a:avLst/>
          </a:prstGeom>
        </p:spPr>
      </p:pic>
      <p:pic>
        <p:nvPicPr>
          <p:cNvPr id="30" name="Graphic 29" descr="Sun">
            <a:extLst>
              <a:ext uri="{FF2B5EF4-FFF2-40B4-BE49-F238E27FC236}">
                <a16:creationId xmlns:a16="http://schemas.microsoft.com/office/drawing/2014/main" id="{660FDCEC-3E22-4E82-A81F-3EA7B084E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2134" y="1539570"/>
            <a:ext cx="1524994" cy="15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6AFFFF2-7FD8-410A-B257-B433F721AAE1}"/>
              </a:ext>
            </a:extLst>
          </p:cNvPr>
          <p:cNvSpPr/>
          <p:nvPr/>
        </p:nvSpPr>
        <p:spPr bwMode="auto">
          <a:xfrm>
            <a:off x="4242943" y="4719132"/>
            <a:ext cx="235365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22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756997" y="36210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13" y="3700892"/>
            <a:ext cx="722875" cy="722875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AE4541E-AB39-4CA4-9073-0C4E6ABDA48F}"/>
              </a:ext>
            </a:extLst>
          </p:cNvPr>
          <p:cNvSpPr/>
          <p:nvPr/>
        </p:nvSpPr>
        <p:spPr bwMode="auto">
          <a:xfrm>
            <a:off x="4801306" y="3085027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8D2F7E-E918-4560-84B6-E864F98B7A90}"/>
              </a:ext>
            </a:extLst>
          </p:cNvPr>
          <p:cNvSpPr/>
          <p:nvPr/>
        </p:nvSpPr>
        <p:spPr bwMode="auto">
          <a:xfrm>
            <a:off x="5029881" y="351352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34356-15A5-4EB1-A505-EA4976045D87}"/>
              </a:ext>
            </a:extLst>
          </p:cNvPr>
          <p:cNvSpPr/>
          <p:nvPr/>
        </p:nvSpPr>
        <p:spPr bwMode="auto">
          <a:xfrm>
            <a:off x="4969072" y="341675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6CD6F-BB65-47BB-B5C3-FC6ADF480497}"/>
              </a:ext>
            </a:extLst>
          </p:cNvPr>
          <p:cNvSpPr/>
          <p:nvPr/>
        </p:nvSpPr>
        <p:spPr bwMode="auto">
          <a:xfrm>
            <a:off x="4969072" y="383126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93A5E66-CD93-4932-9C93-08011C64952A}"/>
              </a:ext>
            </a:extLst>
          </p:cNvPr>
          <p:cNvSpPr/>
          <p:nvPr/>
        </p:nvSpPr>
        <p:spPr bwMode="auto">
          <a:xfrm>
            <a:off x="5231031" y="315108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71DDF4C-6FA8-4591-BDCE-903F83B494A7}"/>
              </a:ext>
            </a:extLst>
          </p:cNvPr>
          <p:cNvSpPr/>
          <p:nvPr/>
        </p:nvSpPr>
        <p:spPr bwMode="auto">
          <a:xfrm rot="10800000">
            <a:off x="5231031" y="389923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3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6AFFFF2-7FD8-410A-B257-B433F721AAE1}"/>
              </a:ext>
            </a:extLst>
          </p:cNvPr>
          <p:cNvSpPr/>
          <p:nvPr/>
        </p:nvSpPr>
        <p:spPr bwMode="auto">
          <a:xfrm>
            <a:off x="4242943" y="4719132"/>
            <a:ext cx="419100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295576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7019745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23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756997" y="36210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13" y="3700892"/>
            <a:ext cx="722875" cy="722875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AE4541E-AB39-4CA4-9073-0C4E6ABDA48F}"/>
              </a:ext>
            </a:extLst>
          </p:cNvPr>
          <p:cNvSpPr/>
          <p:nvPr/>
        </p:nvSpPr>
        <p:spPr bwMode="auto">
          <a:xfrm>
            <a:off x="4801306" y="3085027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8D2F7E-E918-4560-84B6-E864F98B7A90}"/>
              </a:ext>
            </a:extLst>
          </p:cNvPr>
          <p:cNvSpPr/>
          <p:nvPr/>
        </p:nvSpPr>
        <p:spPr bwMode="auto">
          <a:xfrm>
            <a:off x="5029881" y="351352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34356-15A5-4EB1-A505-EA4976045D87}"/>
              </a:ext>
            </a:extLst>
          </p:cNvPr>
          <p:cNvSpPr/>
          <p:nvPr/>
        </p:nvSpPr>
        <p:spPr bwMode="auto">
          <a:xfrm>
            <a:off x="4969072" y="341675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6CD6F-BB65-47BB-B5C3-FC6ADF480497}"/>
              </a:ext>
            </a:extLst>
          </p:cNvPr>
          <p:cNvSpPr/>
          <p:nvPr/>
        </p:nvSpPr>
        <p:spPr bwMode="auto">
          <a:xfrm>
            <a:off x="4969072" y="383126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93A5E66-CD93-4932-9C93-08011C64952A}"/>
              </a:ext>
            </a:extLst>
          </p:cNvPr>
          <p:cNvSpPr/>
          <p:nvPr/>
        </p:nvSpPr>
        <p:spPr bwMode="auto">
          <a:xfrm>
            <a:off x="5231031" y="315108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71DDF4C-6FA8-4591-BDCE-903F83B494A7}"/>
              </a:ext>
            </a:extLst>
          </p:cNvPr>
          <p:cNvSpPr/>
          <p:nvPr/>
        </p:nvSpPr>
        <p:spPr bwMode="auto">
          <a:xfrm rot="10800000">
            <a:off x="5231031" y="389923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C0AD33E-65CC-4C3E-8ABB-802BBB75A413}"/>
              </a:ext>
            </a:extLst>
          </p:cNvPr>
          <p:cNvSpPr/>
          <p:nvPr/>
        </p:nvSpPr>
        <p:spPr bwMode="auto">
          <a:xfrm>
            <a:off x="6510606" y="2941248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432300-48BC-457C-A10F-0EDB202E8D78}"/>
              </a:ext>
            </a:extLst>
          </p:cNvPr>
          <p:cNvSpPr/>
          <p:nvPr/>
        </p:nvSpPr>
        <p:spPr bwMode="auto">
          <a:xfrm>
            <a:off x="6739181" y="3369747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888F6-2E33-461E-85E2-6C296EFBB20F}"/>
              </a:ext>
            </a:extLst>
          </p:cNvPr>
          <p:cNvSpPr/>
          <p:nvPr/>
        </p:nvSpPr>
        <p:spPr bwMode="auto">
          <a:xfrm>
            <a:off x="6678372" y="327297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0542E7-C6F5-4130-B0F6-D0AD42A74123}"/>
              </a:ext>
            </a:extLst>
          </p:cNvPr>
          <p:cNvSpPr/>
          <p:nvPr/>
        </p:nvSpPr>
        <p:spPr bwMode="auto">
          <a:xfrm>
            <a:off x="6678372" y="3687482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33B7800-2615-4692-A9AD-ACBCBF65B294}"/>
              </a:ext>
            </a:extLst>
          </p:cNvPr>
          <p:cNvSpPr/>
          <p:nvPr/>
        </p:nvSpPr>
        <p:spPr bwMode="auto">
          <a:xfrm>
            <a:off x="6940331" y="3007302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F8E1189-EF8B-429D-BCC0-2B781C12ADC3}"/>
              </a:ext>
            </a:extLst>
          </p:cNvPr>
          <p:cNvSpPr/>
          <p:nvPr/>
        </p:nvSpPr>
        <p:spPr bwMode="auto">
          <a:xfrm rot="10800000">
            <a:off x="6940331" y="3755455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3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B384125-A3B0-41B6-8BBD-4D14DDC4933E}"/>
              </a:ext>
            </a:extLst>
          </p:cNvPr>
          <p:cNvSpPr/>
          <p:nvPr/>
        </p:nvSpPr>
        <p:spPr bwMode="auto">
          <a:xfrm>
            <a:off x="6174407" y="4730620"/>
            <a:ext cx="124421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AFFFF2-7FD8-410A-B257-B433F721AAE1}"/>
              </a:ext>
            </a:extLst>
          </p:cNvPr>
          <p:cNvSpPr/>
          <p:nvPr/>
        </p:nvSpPr>
        <p:spPr bwMode="auto">
          <a:xfrm>
            <a:off x="4242943" y="4719132"/>
            <a:ext cx="419100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295576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38608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24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756997" y="36210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13" y="3700892"/>
            <a:ext cx="722875" cy="722875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AE4541E-AB39-4CA4-9073-0C4E6ABDA48F}"/>
              </a:ext>
            </a:extLst>
          </p:cNvPr>
          <p:cNvSpPr/>
          <p:nvPr/>
        </p:nvSpPr>
        <p:spPr bwMode="auto">
          <a:xfrm>
            <a:off x="4801306" y="3085027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8D2F7E-E918-4560-84B6-E864F98B7A90}"/>
              </a:ext>
            </a:extLst>
          </p:cNvPr>
          <p:cNvSpPr/>
          <p:nvPr/>
        </p:nvSpPr>
        <p:spPr bwMode="auto">
          <a:xfrm>
            <a:off x="5029881" y="351352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34356-15A5-4EB1-A505-EA4976045D87}"/>
              </a:ext>
            </a:extLst>
          </p:cNvPr>
          <p:cNvSpPr/>
          <p:nvPr/>
        </p:nvSpPr>
        <p:spPr bwMode="auto">
          <a:xfrm>
            <a:off x="4969072" y="341675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6CD6F-BB65-47BB-B5C3-FC6ADF480497}"/>
              </a:ext>
            </a:extLst>
          </p:cNvPr>
          <p:cNvSpPr/>
          <p:nvPr/>
        </p:nvSpPr>
        <p:spPr bwMode="auto">
          <a:xfrm>
            <a:off x="4969072" y="383126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93A5E66-CD93-4932-9C93-08011C64952A}"/>
              </a:ext>
            </a:extLst>
          </p:cNvPr>
          <p:cNvSpPr/>
          <p:nvPr/>
        </p:nvSpPr>
        <p:spPr bwMode="auto">
          <a:xfrm>
            <a:off x="5231031" y="315108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71DDF4C-6FA8-4591-BDCE-903F83B494A7}"/>
              </a:ext>
            </a:extLst>
          </p:cNvPr>
          <p:cNvSpPr/>
          <p:nvPr/>
        </p:nvSpPr>
        <p:spPr bwMode="auto">
          <a:xfrm rot="10800000">
            <a:off x="5231031" y="389923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C0AD33E-65CC-4C3E-8ABB-802BBB75A413}"/>
              </a:ext>
            </a:extLst>
          </p:cNvPr>
          <p:cNvSpPr/>
          <p:nvPr/>
        </p:nvSpPr>
        <p:spPr bwMode="auto">
          <a:xfrm>
            <a:off x="6510606" y="2941248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432300-48BC-457C-A10F-0EDB202E8D78}"/>
              </a:ext>
            </a:extLst>
          </p:cNvPr>
          <p:cNvSpPr/>
          <p:nvPr/>
        </p:nvSpPr>
        <p:spPr bwMode="auto">
          <a:xfrm>
            <a:off x="6739181" y="3369747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888F6-2E33-461E-85E2-6C296EFBB20F}"/>
              </a:ext>
            </a:extLst>
          </p:cNvPr>
          <p:cNvSpPr/>
          <p:nvPr/>
        </p:nvSpPr>
        <p:spPr bwMode="auto">
          <a:xfrm>
            <a:off x="6678372" y="327297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0542E7-C6F5-4130-B0F6-D0AD42A74123}"/>
              </a:ext>
            </a:extLst>
          </p:cNvPr>
          <p:cNvSpPr/>
          <p:nvPr/>
        </p:nvSpPr>
        <p:spPr bwMode="auto">
          <a:xfrm>
            <a:off x="6678372" y="3687482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33B7800-2615-4692-A9AD-ACBCBF65B294}"/>
              </a:ext>
            </a:extLst>
          </p:cNvPr>
          <p:cNvSpPr/>
          <p:nvPr/>
        </p:nvSpPr>
        <p:spPr bwMode="auto">
          <a:xfrm>
            <a:off x="6940331" y="3007302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F8E1189-EF8B-429D-BCC0-2B781C12ADC3}"/>
              </a:ext>
            </a:extLst>
          </p:cNvPr>
          <p:cNvSpPr/>
          <p:nvPr/>
        </p:nvSpPr>
        <p:spPr bwMode="auto">
          <a:xfrm rot="10800000">
            <a:off x="6940331" y="3755455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89C20FD5-8E13-48EF-8805-1DD9B4F947B6}"/>
              </a:ext>
            </a:extLst>
          </p:cNvPr>
          <p:cNvSpPr/>
          <p:nvPr/>
        </p:nvSpPr>
        <p:spPr bwMode="auto">
          <a:xfrm>
            <a:off x="8100778" y="3077238"/>
            <a:ext cx="845400" cy="754023"/>
          </a:xfrm>
          <a:prstGeom prst="wedgeRoundRectCallout">
            <a:avLst>
              <a:gd name="adj1" fmla="val -260123"/>
              <a:gd name="adj2" fmla="val 22758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46" name="Graphic 45" descr="Thermometer">
            <a:extLst>
              <a:ext uri="{FF2B5EF4-FFF2-40B4-BE49-F238E27FC236}">
                <a16:creationId xmlns:a16="http://schemas.microsoft.com/office/drawing/2014/main" id="{03AB7EF6-3207-489F-A81F-12DEDD51F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9295" y="3150971"/>
            <a:ext cx="601900" cy="6019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C8BB1F-FE6A-42D3-8B22-3FF73ACD6473}"/>
              </a:ext>
            </a:extLst>
          </p:cNvPr>
          <p:cNvGrpSpPr/>
          <p:nvPr/>
        </p:nvGrpSpPr>
        <p:grpSpPr>
          <a:xfrm>
            <a:off x="8530981" y="2832656"/>
            <a:ext cx="680711" cy="1121792"/>
            <a:chOff x="4244723" y="2341003"/>
            <a:chExt cx="680710" cy="657650"/>
          </a:xfrm>
        </p:grpSpPr>
        <p:sp>
          <p:nvSpPr>
            <p:cNvPr id="48" name="Rectangle: Single Corner Rounded 47">
              <a:extLst>
                <a:ext uri="{FF2B5EF4-FFF2-40B4-BE49-F238E27FC236}">
                  <a16:creationId xmlns:a16="http://schemas.microsoft.com/office/drawing/2014/main" id="{B4E33E81-F0E9-4196-947F-22C44D8EC0F4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24C706-89DA-4A41-95D7-DC66D32AC010}"/>
                </a:ext>
              </a:extLst>
            </p:cNvPr>
            <p:cNvSpPr txBox="1"/>
            <p:nvPr/>
          </p:nvSpPr>
          <p:spPr>
            <a:xfrm>
              <a:off x="4244723" y="2536987"/>
              <a:ext cx="68071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2FEE660-2788-4856-B10A-924149D98791}"/>
              </a:ext>
            </a:extLst>
          </p:cNvPr>
          <p:cNvSpPr txBox="1"/>
          <p:nvPr/>
        </p:nvSpPr>
        <p:spPr>
          <a:xfrm>
            <a:off x="7748116" y="2562417"/>
            <a:ext cx="29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 enough energy!</a:t>
            </a:r>
          </a:p>
        </p:txBody>
      </p:sp>
    </p:spTree>
    <p:extLst>
      <p:ext uri="{BB962C8B-B14F-4D97-AF65-F5344CB8AC3E}">
        <p14:creationId xmlns:p14="http://schemas.microsoft.com/office/powerpoint/2010/main" val="68836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B6648D2-75A4-4DA6-8007-031297B1D396}"/>
              </a:ext>
            </a:extLst>
          </p:cNvPr>
          <p:cNvSpPr/>
          <p:nvPr/>
        </p:nvSpPr>
        <p:spPr bwMode="auto">
          <a:xfrm>
            <a:off x="7782837" y="472879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87506F0C-D960-4F04-894E-97542920BEB5}"/>
              </a:ext>
            </a:extLst>
          </p:cNvPr>
          <p:cNvSpPr/>
          <p:nvPr/>
        </p:nvSpPr>
        <p:spPr bwMode="auto">
          <a:xfrm rot="13940781">
            <a:off x="7488143" y="4344521"/>
            <a:ext cx="2993699" cy="1965357"/>
          </a:xfrm>
          <a:prstGeom prst="arc">
            <a:avLst>
              <a:gd name="adj1" fmla="val 17206978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F4389E-83E2-44B9-A29B-12A840EEC0F8}"/>
              </a:ext>
            </a:extLst>
          </p:cNvPr>
          <p:cNvSpPr/>
          <p:nvPr/>
        </p:nvSpPr>
        <p:spPr bwMode="auto">
          <a:xfrm>
            <a:off x="6300295" y="474031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4513A3DE-0717-4F8F-A449-C22C6419E373}"/>
              </a:ext>
            </a:extLst>
          </p:cNvPr>
          <p:cNvSpPr/>
          <p:nvPr/>
        </p:nvSpPr>
        <p:spPr bwMode="auto">
          <a:xfrm rot="18123770">
            <a:off x="4869111" y="563249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384125-A3B0-41B6-8BBD-4D14DDC4933E}"/>
              </a:ext>
            </a:extLst>
          </p:cNvPr>
          <p:cNvSpPr/>
          <p:nvPr/>
        </p:nvSpPr>
        <p:spPr bwMode="auto">
          <a:xfrm>
            <a:off x="6174407" y="4730620"/>
            <a:ext cx="124421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AFFFF2-7FD8-410A-B257-B433F721AAE1}"/>
              </a:ext>
            </a:extLst>
          </p:cNvPr>
          <p:cNvSpPr/>
          <p:nvPr/>
        </p:nvSpPr>
        <p:spPr bwMode="auto">
          <a:xfrm>
            <a:off x="4242943" y="4719132"/>
            <a:ext cx="419100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295576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38608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25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756997" y="36210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13" y="3700892"/>
            <a:ext cx="722875" cy="722875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AE4541E-AB39-4CA4-9073-0C4E6ABDA48F}"/>
              </a:ext>
            </a:extLst>
          </p:cNvPr>
          <p:cNvSpPr/>
          <p:nvPr/>
        </p:nvSpPr>
        <p:spPr bwMode="auto">
          <a:xfrm>
            <a:off x="4801306" y="3085027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8D2F7E-E918-4560-84B6-E864F98B7A90}"/>
              </a:ext>
            </a:extLst>
          </p:cNvPr>
          <p:cNvSpPr/>
          <p:nvPr/>
        </p:nvSpPr>
        <p:spPr bwMode="auto">
          <a:xfrm>
            <a:off x="5029881" y="351352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34356-15A5-4EB1-A505-EA4976045D87}"/>
              </a:ext>
            </a:extLst>
          </p:cNvPr>
          <p:cNvSpPr/>
          <p:nvPr/>
        </p:nvSpPr>
        <p:spPr bwMode="auto">
          <a:xfrm>
            <a:off x="4969072" y="341675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6CD6F-BB65-47BB-B5C3-FC6ADF480497}"/>
              </a:ext>
            </a:extLst>
          </p:cNvPr>
          <p:cNvSpPr/>
          <p:nvPr/>
        </p:nvSpPr>
        <p:spPr bwMode="auto">
          <a:xfrm>
            <a:off x="4969072" y="383126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93A5E66-CD93-4932-9C93-08011C64952A}"/>
              </a:ext>
            </a:extLst>
          </p:cNvPr>
          <p:cNvSpPr/>
          <p:nvPr/>
        </p:nvSpPr>
        <p:spPr bwMode="auto">
          <a:xfrm>
            <a:off x="5231031" y="315108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71DDF4C-6FA8-4591-BDCE-903F83B494A7}"/>
              </a:ext>
            </a:extLst>
          </p:cNvPr>
          <p:cNvSpPr/>
          <p:nvPr/>
        </p:nvSpPr>
        <p:spPr bwMode="auto">
          <a:xfrm rot="10800000">
            <a:off x="5231031" y="389923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C0AD33E-65CC-4C3E-8ABB-802BBB75A413}"/>
              </a:ext>
            </a:extLst>
          </p:cNvPr>
          <p:cNvSpPr/>
          <p:nvPr/>
        </p:nvSpPr>
        <p:spPr bwMode="auto">
          <a:xfrm>
            <a:off x="6510606" y="2941248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432300-48BC-457C-A10F-0EDB202E8D78}"/>
              </a:ext>
            </a:extLst>
          </p:cNvPr>
          <p:cNvSpPr/>
          <p:nvPr/>
        </p:nvSpPr>
        <p:spPr bwMode="auto">
          <a:xfrm>
            <a:off x="6739181" y="3369747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888F6-2E33-461E-85E2-6C296EFBB20F}"/>
              </a:ext>
            </a:extLst>
          </p:cNvPr>
          <p:cNvSpPr/>
          <p:nvPr/>
        </p:nvSpPr>
        <p:spPr bwMode="auto">
          <a:xfrm>
            <a:off x="6678372" y="327297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0542E7-C6F5-4130-B0F6-D0AD42A74123}"/>
              </a:ext>
            </a:extLst>
          </p:cNvPr>
          <p:cNvSpPr/>
          <p:nvPr/>
        </p:nvSpPr>
        <p:spPr bwMode="auto">
          <a:xfrm>
            <a:off x="6678372" y="3687482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33B7800-2615-4692-A9AD-ACBCBF65B294}"/>
              </a:ext>
            </a:extLst>
          </p:cNvPr>
          <p:cNvSpPr/>
          <p:nvPr/>
        </p:nvSpPr>
        <p:spPr bwMode="auto">
          <a:xfrm>
            <a:off x="6940331" y="3007302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F8E1189-EF8B-429D-BCC0-2B781C12ADC3}"/>
              </a:ext>
            </a:extLst>
          </p:cNvPr>
          <p:cNvSpPr/>
          <p:nvPr/>
        </p:nvSpPr>
        <p:spPr bwMode="auto">
          <a:xfrm rot="10800000">
            <a:off x="6940331" y="3755455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89C20FD5-8E13-48EF-8805-1DD9B4F947B6}"/>
              </a:ext>
            </a:extLst>
          </p:cNvPr>
          <p:cNvSpPr/>
          <p:nvPr/>
        </p:nvSpPr>
        <p:spPr bwMode="auto">
          <a:xfrm>
            <a:off x="8100778" y="3077238"/>
            <a:ext cx="845400" cy="754023"/>
          </a:xfrm>
          <a:prstGeom prst="wedgeRoundRectCallout">
            <a:avLst>
              <a:gd name="adj1" fmla="val -267431"/>
              <a:gd name="adj2" fmla="val 24069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46" name="Graphic 45" descr="Thermometer">
            <a:extLst>
              <a:ext uri="{FF2B5EF4-FFF2-40B4-BE49-F238E27FC236}">
                <a16:creationId xmlns:a16="http://schemas.microsoft.com/office/drawing/2014/main" id="{03AB7EF6-3207-489F-A81F-12DEDD51F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9295" y="3150971"/>
            <a:ext cx="601900" cy="6019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C8BB1F-FE6A-42D3-8B22-3FF73ACD6473}"/>
              </a:ext>
            </a:extLst>
          </p:cNvPr>
          <p:cNvGrpSpPr/>
          <p:nvPr/>
        </p:nvGrpSpPr>
        <p:grpSpPr>
          <a:xfrm>
            <a:off x="8530981" y="2832656"/>
            <a:ext cx="680711" cy="1121792"/>
            <a:chOff x="4244723" y="2341003"/>
            <a:chExt cx="680710" cy="657650"/>
          </a:xfrm>
        </p:grpSpPr>
        <p:sp>
          <p:nvSpPr>
            <p:cNvPr id="48" name="Rectangle: Single Corner Rounded 47">
              <a:extLst>
                <a:ext uri="{FF2B5EF4-FFF2-40B4-BE49-F238E27FC236}">
                  <a16:creationId xmlns:a16="http://schemas.microsoft.com/office/drawing/2014/main" id="{B4E33E81-F0E9-4196-947F-22C44D8EC0F4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24C706-89DA-4A41-95D7-DC66D32AC010}"/>
                </a:ext>
              </a:extLst>
            </p:cNvPr>
            <p:cNvSpPr txBox="1"/>
            <p:nvPr/>
          </p:nvSpPr>
          <p:spPr>
            <a:xfrm>
              <a:off x="4244723" y="2536987"/>
              <a:ext cx="68071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2FEE660-2788-4856-B10A-924149D98791}"/>
              </a:ext>
            </a:extLst>
          </p:cNvPr>
          <p:cNvSpPr txBox="1"/>
          <p:nvPr/>
        </p:nvSpPr>
        <p:spPr>
          <a:xfrm>
            <a:off x="7748116" y="2562417"/>
            <a:ext cx="29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 enough energy!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D138FDB8-D02B-411A-A671-94CAF44D30C8}"/>
              </a:ext>
            </a:extLst>
          </p:cNvPr>
          <p:cNvSpPr/>
          <p:nvPr/>
        </p:nvSpPr>
        <p:spPr bwMode="auto">
          <a:xfrm>
            <a:off x="8122822" y="3995709"/>
            <a:ext cx="865646" cy="877786"/>
          </a:xfrm>
          <a:prstGeom prst="wedgeRoundRectCallout">
            <a:avLst>
              <a:gd name="adj1" fmla="val -68517"/>
              <a:gd name="adj2" fmla="val 9590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74" name="Graphic 73" descr="Thermometer">
            <a:extLst>
              <a:ext uri="{FF2B5EF4-FFF2-40B4-BE49-F238E27FC236}">
                <a16:creationId xmlns:a16="http://schemas.microsoft.com/office/drawing/2014/main" id="{148D747E-3FC6-4A88-9945-F69B3BC72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1338" y="4075535"/>
            <a:ext cx="722875" cy="72287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45E183-A6BF-4338-BA47-B1F42004522A}"/>
              </a:ext>
            </a:extLst>
          </p:cNvPr>
          <p:cNvCxnSpPr/>
          <p:nvPr/>
        </p:nvCxnSpPr>
        <p:spPr bwMode="auto">
          <a:xfrm>
            <a:off x="4146256" y="6505716"/>
            <a:ext cx="376177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862C3E-267D-407D-9304-A946EEFD8C6B}"/>
              </a:ext>
            </a:extLst>
          </p:cNvPr>
          <p:cNvCxnSpPr/>
          <p:nvPr/>
        </p:nvCxnSpPr>
        <p:spPr bwMode="auto">
          <a:xfrm>
            <a:off x="4146255" y="6217151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423009-CB5E-43F1-A9D9-8CE13FFC787C}"/>
              </a:ext>
            </a:extLst>
          </p:cNvPr>
          <p:cNvCxnSpPr/>
          <p:nvPr/>
        </p:nvCxnSpPr>
        <p:spPr bwMode="auto">
          <a:xfrm>
            <a:off x="7908035" y="6217150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3FE2B59-8751-4C84-86F0-A831603D4428}"/>
              </a:ext>
            </a:extLst>
          </p:cNvPr>
          <p:cNvSpPr txBox="1"/>
          <p:nvPr/>
        </p:nvSpPr>
        <p:spPr>
          <a:xfrm>
            <a:off x="5733669" y="6481476"/>
            <a:ext cx="836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&gt; 10s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CE1039-31FD-456D-8E3D-89D11C6F86E4}"/>
              </a:ext>
            </a:extLst>
          </p:cNvPr>
          <p:cNvGrpSpPr/>
          <p:nvPr/>
        </p:nvGrpSpPr>
        <p:grpSpPr>
          <a:xfrm>
            <a:off x="8611836" y="5387441"/>
            <a:ext cx="1349488" cy="1349488"/>
            <a:chOff x="9165955" y="5000535"/>
            <a:chExt cx="1349488" cy="13494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E12CA89-35F7-43B4-91E3-FC8759AC90E2}"/>
                </a:ext>
              </a:extLst>
            </p:cNvPr>
            <p:cNvSpPr/>
            <p:nvPr/>
          </p:nvSpPr>
          <p:spPr bwMode="auto">
            <a:xfrm>
              <a:off x="9231726" y="5080139"/>
              <a:ext cx="1217947" cy="11902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200EEB25-459C-4DAF-958C-F124B2FF0DAF}"/>
                </a:ext>
              </a:extLst>
            </p:cNvPr>
            <p:cNvSpPr/>
            <p:nvPr/>
          </p:nvSpPr>
          <p:spPr bwMode="auto">
            <a:xfrm>
              <a:off x="9165955" y="5000535"/>
              <a:ext cx="1349488" cy="1349488"/>
            </a:xfrm>
            <a:prstGeom prst="donut">
              <a:avLst>
                <a:gd name="adj" fmla="val 14040"/>
              </a:avLst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B47A643B-B856-4F34-88AF-F1DA7D9ED395}"/>
                </a:ext>
              </a:extLst>
            </p:cNvPr>
            <p:cNvSpPr/>
            <p:nvPr/>
          </p:nvSpPr>
          <p:spPr bwMode="auto">
            <a:xfrm rot="2700000">
              <a:off x="9417340" y="5251920"/>
              <a:ext cx="846719" cy="846719"/>
            </a:xfrm>
            <a:prstGeom prst="plus">
              <a:avLst>
                <a:gd name="adj" fmla="val 38900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4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B6648D2-75A4-4DA6-8007-031297B1D396}"/>
              </a:ext>
            </a:extLst>
          </p:cNvPr>
          <p:cNvSpPr/>
          <p:nvPr/>
        </p:nvSpPr>
        <p:spPr bwMode="auto">
          <a:xfrm>
            <a:off x="7782837" y="472879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87506F0C-D960-4F04-894E-97542920BEB5}"/>
              </a:ext>
            </a:extLst>
          </p:cNvPr>
          <p:cNvSpPr/>
          <p:nvPr/>
        </p:nvSpPr>
        <p:spPr bwMode="auto">
          <a:xfrm rot="13940781">
            <a:off x="7488143" y="4344521"/>
            <a:ext cx="2993699" cy="1965357"/>
          </a:xfrm>
          <a:prstGeom prst="arc">
            <a:avLst>
              <a:gd name="adj1" fmla="val 17206978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F4389E-83E2-44B9-A29B-12A840EEC0F8}"/>
              </a:ext>
            </a:extLst>
          </p:cNvPr>
          <p:cNvSpPr/>
          <p:nvPr/>
        </p:nvSpPr>
        <p:spPr bwMode="auto">
          <a:xfrm>
            <a:off x="6300295" y="474031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4513A3DE-0717-4F8F-A449-C22C6419E373}"/>
              </a:ext>
            </a:extLst>
          </p:cNvPr>
          <p:cNvSpPr/>
          <p:nvPr/>
        </p:nvSpPr>
        <p:spPr bwMode="auto">
          <a:xfrm rot="18123770">
            <a:off x="4869111" y="563249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384125-A3B0-41B6-8BBD-4D14DDC4933E}"/>
              </a:ext>
            </a:extLst>
          </p:cNvPr>
          <p:cNvSpPr/>
          <p:nvPr/>
        </p:nvSpPr>
        <p:spPr bwMode="auto">
          <a:xfrm>
            <a:off x="6174407" y="4730620"/>
            <a:ext cx="124421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AFFFF2-7FD8-410A-B257-B433F721AAE1}"/>
              </a:ext>
            </a:extLst>
          </p:cNvPr>
          <p:cNvSpPr/>
          <p:nvPr/>
        </p:nvSpPr>
        <p:spPr bwMode="auto">
          <a:xfrm>
            <a:off x="4242943" y="4719132"/>
            <a:ext cx="419100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295576" cy="11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235365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38608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26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4E668B4-CA46-4AA1-9613-E6D77049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Concurrent Execution Complicate Periodic Execution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B49316DA-A7AE-49FC-A30A-FA65F5FB28EE}"/>
              </a:ext>
            </a:extLst>
          </p:cNvPr>
          <p:cNvSpPr/>
          <p:nvPr/>
        </p:nvSpPr>
        <p:spPr bwMode="auto">
          <a:xfrm>
            <a:off x="3756997" y="3621066"/>
            <a:ext cx="865646" cy="877786"/>
          </a:xfrm>
          <a:prstGeom prst="wedgeRoundRectCallout">
            <a:avLst>
              <a:gd name="adj1" fmla="val -7136"/>
              <a:gd name="adj2" fmla="val 846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84" name="Graphic 83" descr="Thermometer">
            <a:extLst>
              <a:ext uri="{FF2B5EF4-FFF2-40B4-BE49-F238E27FC236}">
                <a16:creationId xmlns:a16="http://schemas.microsoft.com/office/drawing/2014/main" id="{4831172D-6C5F-4F63-84F4-947D7A52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13" y="3700892"/>
            <a:ext cx="722875" cy="722875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FAE4541E-AB39-4CA4-9073-0C4E6ABDA48F}"/>
              </a:ext>
            </a:extLst>
          </p:cNvPr>
          <p:cNvSpPr/>
          <p:nvPr/>
        </p:nvSpPr>
        <p:spPr bwMode="auto">
          <a:xfrm>
            <a:off x="4801306" y="3085027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8D2F7E-E918-4560-84B6-E864F98B7A90}"/>
              </a:ext>
            </a:extLst>
          </p:cNvPr>
          <p:cNvSpPr/>
          <p:nvPr/>
        </p:nvSpPr>
        <p:spPr bwMode="auto">
          <a:xfrm>
            <a:off x="5029881" y="351352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34356-15A5-4EB1-A505-EA4976045D87}"/>
              </a:ext>
            </a:extLst>
          </p:cNvPr>
          <p:cNvSpPr/>
          <p:nvPr/>
        </p:nvSpPr>
        <p:spPr bwMode="auto">
          <a:xfrm>
            <a:off x="4969072" y="341675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6CD6F-BB65-47BB-B5C3-FC6ADF480497}"/>
              </a:ext>
            </a:extLst>
          </p:cNvPr>
          <p:cNvSpPr/>
          <p:nvPr/>
        </p:nvSpPr>
        <p:spPr bwMode="auto">
          <a:xfrm>
            <a:off x="4969072" y="383126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93A5E66-CD93-4932-9C93-08011C64952A}"/>
              </a:ext>
            </a:extLst>
          </p:cNvPr>
          <p:cNvSpPr/>
          <p:nvPr/>
        </p:nvSpPr>
        <p:spPr bwMode="auto">
          <a:xfrm>
            <a:off x="5231031" y="315108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71DDF4C-6FA8-4591-BDCE-903F83B494A7}"/>
              </a:ext>
            </a:extLst>
          </p:cNvPr>
          <p:cNvSpPr/>
          <p:nvPr/>
        </p:nvSpPr>
        <p:spPr bwMode="auto">
          <a:xfrm rot="10800000">
            <a:off x="5231031" y="389923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C0AD33E-65CC-4C3E-8ABB-802BBB75A413}"/>
              </a:ext>
            </a:extLst>
          </p:cNvPr>
          <p:cNvSpPr/>
          <p:nvPr/>
        </p:nvSpPr>
        <p:spPr bwMode="auto">
          <a:xfrm>
            <a:off x="6510606" y="2941248"/>
            <a:ext cx="1224020" cy="1131038"/>
          </a:xfrm>
          <a:prstGeom prst="wedgeRoundRectCallout">
            <a:avLst>
              <a:gd name="adj1" fmla="val -90035"/>
              <a:gd name="adj2" fmla="val 11799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432300-48BC-457C-A10F-0EDB202E8D78}"/>
              </a:ext>
            </a:extLst>
          </p:cNvPr>
          <p:cNvSpPr/>
          <p:nvPr/>
        </p:nvSpPr>
        <p:spPr bwMode="auto">
          <a:xfrm>
            <a:off x="6739181" y="3369747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888F6-2E33-461E-85E2-6C296EFBB20F}"/>
              </a:ext>
            </a:extLst>
          </p:cNvPr>
          <p:cNvSpPr/>
          <p:nvPr/>
        </p:nvSpPr>
        <p:spPr bwMode="auto">
          <a:xfrm>
            <a:off x="6678372" y="327297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0542E7-C6F5-4130-B0F6-D0AD42A74123}"/>
              </a:ext>
            </a:extLst>
          </p:cNvPr>
          <p:cNvSpPr/>
          <p:nvPr/>
        </p:nvSpPr>
        <p:spPr bwMode="auto">
          <a:xfrm>
            <a:off x="6678372" y="3687482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33B7800-2615-4692-A9AD-ACBCBF65B294}"/>
              </a:ext>
            </a:extLst>
          </p:cNvPr>
          <p:cNvSpPr/>
          <p:nvPr/>
        </p:nvSpPr>
        <p:spPr bwMode="auto">
          <a:xfrm>
            <a:off x="6940331" y="3007302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F8E1189-EF8B-429D-BCC0-2B781C12ADC3}"/>
              </a:ext>
            </a:extLst>
          </p:cNvPr>
          <p:cNvSpPr/>
          <p:nvPr/>
        </p:nvSpPr>
        <p:spPr bwMode="auto">
          <a:xfrm rot="10800000">
            <a:off x="6940331" y="3755455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89C20FD5-8E13-48EF-8805-1DD9B4F947B6}"/>
              </a:ext>
            </a:extLst>
          </p:cNvPr>
          <p:cNvSpPr/>
          <p:nvPr/>
        </p:nvSpPr>
        <p:spPr bwMode="auto">
          <a:xfrm>
            <a:off x="8100778" y="3077238"/>
            <a:ext cx="845400" cy="754023"/>
          </a:xfrm>
          <a:prstGeom prst="wedgeRoundRectCallout">
            <a:avLst>
              <a:gd name="adj1" fmla="val -267431"/>
              <a:gd name="adj2" fmla="val 24069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46" name="Graphic 45" descr="Thermometer">
            <a:extLst>
              <a:ext uri="{FF2B5EF4-FFF2-40B4-BE49-F238E27FC236}">
                <a16:creationId xmlns:a16="http://schemas.microsoft.com/office/drawing/2014/main" id="{03AB7EF6-3207-489F-A81F-12DEDD51F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9295" y="3150971"/>
            <a:ext cx="601900" cy="6019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C8BB1F-FE6A-42D3-8B22-3FF73ACD6473}"/>
              </a:ext>
            </a:extLst>
          </p:cNvPr>
          <p:cNvGrpSpPr/>
          <p:nvPr/>
        </p:nvGrpSpPr>
        <p:grpSpPr>
          <a:xfrm>
            <a:off x="8530981" y="2832656"/>
            <a:ext cx="680711" cy="1121792"/>
            <a:chOff x="4244723" y="2341003"/>
            <a:chExt cx="680710" cy="657650"/>
          </a:xfrm>
        </p:grpSpPr>
        <p:sp>
          <p:nvSpPr>
            <p:cNvPr id="48" name="Rectangle: Single Corner Rounded 47">
              <a:extLst>
                <a:ext uri="{FF2B5EF4-FFF2-40B4-BE49-F238E27FC236}">
                  <a16:creationId xmlns:a16="http://schemas.microsoft.com/office/drawing/2014/main" id="{B4E33E81-F0E9-4196-947F-22C44D8EC0F4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24C706-89DA-4A41-95D7-DC66D32AC010}"/>
                </a:ext>
              </a:extLst>
            </p:cNvPr>
            <p:cNvSpPr txBox="1"/>
            <p:nvPr/>
          </p:nvSpPr>
          <p:spPr>
            <a:xfrm>
              <a:off x="4244723" y="2536987"/>
              <a:ext cx="68071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2FEE660-2788-4856-B10A-924149D98791}"/>
              </a:ext>
            </a:extLst>
          </p:cNvPr>
          <p:cNvSpPr txBox="1"/>
          <p:nvPr/>
        </p:nvSpPr>
        <p:spPr>
          <a:xfrm>
            <a:off x="7748116" y="2562417"/>
            <a:ext cx="29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 enough energy!</a:t>
            </a:r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D138FDB8-D02B-411A-A671-94CAF44D30C8}"/>
              </a:ext>
            </a:extLst>
          </p:cNvPr>
          <p:cNvSpPr/>
          <p:nvPr/>
        </p:nvSpPr>
        <p:spPr bwMode="auto">
          <a:xfrm>
            <a:off x="8122822" y="3995709"/>
            <a:ext cx="865646" cy="877786"/>
          </a:xfrm>
          <a:prstGeom prst="wedgeRoundRectCallout">
            <a:avLst>
              <a:gd name="adj1" fmla="val -68517"/>
              <a:gd name="adj2" fmla="val 9590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pic>
        <p:nvPicPr>
          <p:cNvPr id="74" name="Graphic 73" descr="Thermometer">
            <a:extLst>
              <a:ext uri="{FF2B5EF4-FFF2-40B4-BE49-F238E27FC236}">
                <a16:creationId xmlns:a16="http://schemas.microsoft.com/office/drawing/2014/main" id="{148D747E-3FC6-4A88-9945-F69B3BC72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1338" y="4075535"/>
            <a:ext cx="722875" cy="72287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45E183-A6BF-4338-BA47-B1F42004522A}"/>
              </a:ext>
            </a:extLst>
          </p:cNvPr>
          <p:cNvCxnSpPr/>
          <p:nvPr/>
        </p:nvCxnSpPr>
        <p:spPr bwMode="auto">
          <a:xfrm>
            <a:off x="4146256" y="6505716"/>
            <a:ext cx="376177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862C3E-267D-407D-9304-A946EEFD8C6B}"/>
              </a:ext>
            </a:extLst>
          </p:cNvPr>
          <p:cNvCxnSpPr/>
          <p:nvPr/>
        </p:nvCxnSpPr>
        <p:spPr bwMode="auto">
          <a:xfrm>
            <a:off x="4146255" y="6217151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423009-CB5E-43F1-A9D9-8CE13FFC787C}"/>
              </a:ext>
            </a:extLst>
          </p:cNvPr>
          <p:cNvCxnSpPr/>
          <p:nvPr/>
        </p:nvCxnSpPr>
        <p:spPr bwMode="auto">
          <a:xfrm>
            <a:off x="7908035" y="6217150"/>
            <a:ext cx="0" cy="577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3FE2B59-8751-4C84-86F0-A831603D4428}"/>
              </a:ext>
            </a:extLst>
          </p:cNvPr>
          <p:cNvSpPr txBox="1"/>
          <p:nvPr/>
        </p:nvSpPr>
        <p:spPr>
          <a:xfrm>
            <a:off x="5733669" y="6481476"/>
            <a:ext cx="836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&gt; 10s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CE1039-31FD-456D-8E3D-89D11C6F86E4}"/>
              </a:ext>
            </a:extLst>
          </p:cNvPr>
          <p:cNvGrpSpPr/>
          <p:nvPr/>
        </p:nvGrpSpPr>
        <p:grpSpPr>
          <a:xfrm>
            <a:off x="8611836" y="5387441"/>
            <a:ext cx="1349488" cy="1349488"/>
            <a:chOff x="9165955" y="5000535"/>
            <a:chExt cx="1349488" cy="13494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E12CA89-35F7-43B4-91E3-FC8759AC90E2}"/>
                </a:ext>
              </a:extLst>
            </p:cNvPr>
            <p:cNvSpPr/>
            <p:nvPr/>
          </p:nvSpPr>
          <p:spPr bwMode="auto">
            <a:xfrm>
              <a:off x="9231726" y="5080139"/>
              <a:ext cx="1217947" cy="11902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200EEB25-459C-4DAF-958C-F124B2FF0DAF}"/>
                </a:ext>
              </a:extLst>
            </p:cNvPr>
            <p:cNvSpPr/>
            <p:nvPr/>
          </p:nvSpPr>
          <p:spPr bwMode="auto">
            <a:xfrm>
              <a:off x="9165955" y="5000535"/>
              <a:ext cx="1349488" cy="1349488"/>
            </a:xfrm>
            <a:prstGeom prst="donut">
              <a:avLst>
                <a:gd name="adj" fmla="val 14040"/>
              </a:avLst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B47A643B-B856-4F34-88AF-F1DA7D9ED395}"/>
                </a:ext>
              </a:extLst>
            </p:cNvPr>
            <p:cNvSpPr/>
            <p:nvPr/>
          </p:nvSpPr>
          <p:spPr bwMode="auto">
            <a:xfrm rot="2700000">
              <a:off x="9417340" y="5251920"/>
              <a:ext cx="846719" cy="846719"/>
            </a:xfrm>
            <a:prstGeom prst="plus">
              <a:avLst>
                <a:gd name="adj" fmla="val 38900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9AF785A2-0475-4993-935F-AADBB77280FD}"/>
              </a:ext>
            </a:extLst>
          </p:cNvPr>
          <p:cNvSpPr/>
          <p:nvPr/>
        </p:nvSpPr>
        <p:spPr bwMode="auto">
          <a:xfrm>
            <a:off x="238125" y="1589797"/>
            <a:ext cx="11872359" cy="5268203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DFFAF99-70A7-4117-AE15-6CA5D79E2D89}"/>
              </a:ext>
            </a:extLst>
          </p:cNvPr>
          <p:cNvSpPr/>
          <p:nvPr/>
        </p:nvSpPr>
        <p:spPr bwMode="auto">
          <a:xfrm>
            <a:off x="3616806" y="5035563"/>
            <a:ext cx="4653118" cy="109748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E88376-4DBC-4283-8BC4-FCE73C5239FA}"/>
              </a:ext>
            </a:extLst>
          </p:cNvPr>
          <p:cNvSpPr txBox="1"/>
          <p:nvPr/>
        </p:nvSpPr>
        <p:spPr>
          <a:xfrm>
            <a:off x="3616805" y="5089690"/>
            <a:ext cx="4647707" cy="954107"/>
          </a:xfrm>
          <a:prstGeom prst="rect">
            <a:avLst/>
          </a:prstGeom>
          <a:noFill/>
          <a:ln w="28575" cap="sq">
            <a:noFill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we run periodic code in intermittent devices?</a:t>
            </a:r>
          </a:p>
        </p:txBody>
      </p:sp>
    </p:spTree>
    <p:extLst>
      <p:ext uri="{BB962C8B-B14F-4D97-AF65-F5344CB8AC3E}">
        <p14:creationId xmlns:p14="http://schemas.microsoft.com/office/powerpoint/2010/main" val="348025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1. Periodic Execution</a:t>
            </a: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1. </a:t>
            </a:r>
            <a:r>
              <a:rPr lang="en-US" sz="3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endParaRPr lang="en-US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2. Atomic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2. Samoyed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D8A594-2EDA-4DF9-8B03-44DA7BE950B7}"/>
              </a:ext>
            </a:extLst>
          </p:cNvPr>
          <p:cNvSpPr txBox="1">
            <a:spLocks/>
          </p:cNvSpPr>
          <p:nvPr/>
        </p:nvSpPr>
        <p:spPr bwMode="auto">
          <a:xfrm>
            <a:off x="2792896" y="5847522"/>
            <a:ext cx="8945217" cy="32467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Kiwan Maeng and Brandon Lucia, Adaptive Low-Overhead Scheduling for Periodic and Reactive Intermittent Execution. PLDI 2020</a:t>
            </a:r>
          </a:p>
          <a:p>
            <a:endParaRPr lang="en-US" sz="1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 1: Quality degradation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2410D-E6ED-4F56-89AA-729DE4D4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16" y="2338983"/>
            <a:ext cx="4812584" cy="288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ED402-1094-46A4-9084-3D922801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8" y="2530355"/>
            <a:ext cx="4382859" cy="244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A3B82-330B-442D-A0B4-553BF072BEFA}"/>
              </a:ext>
            </a:extLst>
          </p:cNvPr>
          <p:cNvSpPr txBox="1"/>
          <p:nvPr/>
        </p:nvSpPr>
        <p:spPr>
          <a:xfrm>
            <a:off x="4513700" y="3115364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FC8AE-F38C-42F9-B36A-1E5DD21DE46E}"/>
              </a:ext>
            </a:extLst>
          </p:cNvPr>
          <p:cNvSpPr/>
          <p:nvPr/>
        </p:nvSpPr>
        <p:spPr bwMode="auto">
          <a:xfrm>
            <a:off x="9894396" y="2861650"/>
            <a:ext cx="786810" cy="552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872AC-749A-4EEC-8F46-B6604FA96F79}"/>
              </a:ext>
            </a:extLst>
          </p:cNvPr>
          <p:cNvSpPr txBox="1"/>
          <p:nvPr/>
        </p:nvSpPr>
        <p:spPr>
          <a:xfrm>
            <a:off x="9799514" y="3015740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8bit</a:t>
            </a:r>
          </a:p>
        </p:txBody>
      </p:sp>
    </p:spTree>
    <p:extLst>
      <p:ext uri="{BB962C8B-B14F-4D97-AF65-F5344CB8AC3E}">
        <p14:creationId xmlns:p14="http://schemas.microsoft.com/office/powerpoint/2010/main" val="12412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"/>
    </mc:Choice>
    <mc:Fallback xmlns="">
      <p:transition spd="slow" advTm="2072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 2: Schedule Code Execution and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Recharging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2AA57-686A-4A21-8535-66D90195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1" y="2297647"/>
            <a:ext cx="4780547" cy="3405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3DF2F-1B97-4C2C-A60F-A2F290C48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039" y="2201396"/>
            <a:ext cx="5011561" cy="33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1"/>
    </mc:Choice>
    <mc:Fallback xmlns="">
      <p:transition spd="slow" advTm="169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94FE156-6C83-4C7C-A868-2B5FCA68BE09}"/>
              </a:ext>
            </a:extLst>
          </p:cNvPr>
          <p:cNvGrpSpPr/>
          <p:nvPr/>
        </p:nvGrpSpPr>
        <p:grpSpPr>
          <a:xfrm>
            <a:off x="2525613" y="2122135"/>
            <a:ext cx="2670470" cy="1023051"/>
            <a:chOff x="2525613" y="2140272"/>
            <a:chExt cx="2670470" cy="102305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92D8E94-5E10-49BF-8EC1-EB881951BC8C}"/>
                </a:ext>
              </a:extLst>
            </p:cNvPr>
            <p:cNvGrpSpPr/>
            <p:nvPr/>
          </p:nvGrpSpPr>
          <p:grpSpPr>
            <a:xfrm>
              <a:off x="2525613" y="2168303"/>
              <a:ext cx="2428445" cy="966989"/>
              <a:chOff x="2525613" y="2168303"/>
              <a:chExt cx="2428445" cy="96698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8568E9-12E4-4C18-A5FD-24B7990E0D4B}"/>
                  </a:ext>
                </a:extLst>
              </p:cNvPr>
              <p:cNvSpPr txBox="1"/>
              <p:nvPr/>
            </p:nvSpPr>
            <p:spPr>
              <a:xfrm>
                <a:off x="3507747" y="2420959"/>
                <a:ext cx="1446311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encrypt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5A4CD9-B96F-4345-9F89-8009875EE3CF}"/>
                  </a:ext>
                </a:extLst>
              </p:cNvPr>
              <p:cNvSpPr txBox="1"/>
              <p:nvPr/>
            </p:nvSpPr>
            <p:spPr>
              <a:xfrm>
                <a:off x="2525613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EDC6F3-D4C0-45FC-9504-2EE338D853B2}"/>
                  </a:ext>
                </a:extLst>
              </p:cNvPr>
              <p:cNvSpPr txBox="1"/>
              <p:nvPr/>
            </p:nvSpPr>
            <p:spPr>
              <a:xfrm>
                <a:off x="3016680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6D2FF8D-798C-41A9-9B12-250233A8D395}"/>
                  </a:ext>
                </a:extLst>
              </p:cNvPr>
              <p:cNvGrpSpPr/>
              <p:nvPr/>
            </p:nvGrpSpPr>
            <p:grpSpPr>
              <a:xfrm>
                <a:off x="4311639" y="2168303"/>
                <a:ext cx="295222" cy="966989"/>
                <a:chOff x="5060009" y="2858156"/>
                <a:chExt cx="295222" cy="966989"/>
              </a:xfrm>
              <a:solidFill>
                <a:schemeClr val="bg1"/>
              </a:solidFill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C0223F0-EFA3-435D-BC4B-C4812131B7FA}"/>
                    </a:ext>
                  </a:extLst>
                </p:cNvPr>
                <p:cNvSpPr/>
                <p:nvPr/>
              </p:nvSpPr>
              <p:spPr bwMode="auto">
                <a:xfrm rot="890299">
                  <a:off x="5065969" y="2858156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E8465F-496D-4DA1-9A92-8346F13809D2}"/>
                    </a:ext>
                  </a:extLst>
                </p:cNvPr>
                <p:cNvSpPr/>
                <p:nvPr/>
              </p:nvSpPr>
              <p:spPr bwMode="auto">
                <a:xfrm rot="890299">
                  <a:off x="5060009" y="3284862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7533583-D4DE-44CD-81F3-11AAF7DF1D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1148" y="2283114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BA8162F-FFEF-449E-8A7A-292596302E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5812" y="2668390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C3E4BB-6B0E-4693-A4F6-06ECBD4F1D9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2436" y="2674483"/>
                <a:ext cx="118250" cy="222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2E1BD4-7B5B-4556-8EEC-2D4C98EFFF88}"/>
                  </a:ext>
                </a:extLst>
              </p:cNvPr>
              <p:cNvSpPr txBox="1"/>
              <p:nvPr/>
            </p:nvSpPr>
            <p:spPr>
              <a:xfrm>
                <a:off x="2525613" y="2420960"/>
                <a:ext cx="982133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prep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B03E7F-A95A-4500-948A-02E50A74E341}"/>
                </a:ext>
              </a:extLst>
            </p:cNvPr>
            <p:cNvSpPr/>
            <p:nvPr/>
          </p:nvSpPr>
          <p:spPr bwMode="auto">
            <a:xfrm>
              <a:off x="4535424" y="2140272"/>
              <a:ext cx="660659" cy="102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B9F6E1-A45E-46D2-9634-1DC77174DF61}"/>
              </a:ext>
            </a:extLst>
          </p:cNvPr>
          <p:cNvSpPr/>
          <p:nvPr/>
        </p:nvSpPr>
        <p:spPr bwMode="auto">
          <a:xfrm>
            <a:off x="4119402" y="2043523"/>
            <a:ext cx="834656" cy="1210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425DD-A6FA-4F5E-BAAF-AAA43870E371}"/>
              </a:ext>
            </a:extLst>
          </p:cNvPr>
          <p:cNvGrpSpPr/>
          <p:nvPr/>
        </p:nvGrpSpPr>
        <p:grpSpPr>
          <a:xfrm>
            <a:off x="4185043" y="2124409"/>
            <a:ext cx="680710" cy="657649"/>
            <a:chOff x="4244723" y="2341003"/>
            <a:chExt cx="680710" cy="657649"/>
          </a:xfrm>
        </p:grpSpPr>
        <p:sp>
          <p:nvSpPr>
            <p:cNvPr id="4" name="Rectangle: Single Corner Rounded 3">
              <a:extLst>
                <a:ext uri="{FF2B5EF4-FFF2-40B4-BE49-F238E27FC236}">
                  <a16:creationId xmlns:a16="http://schemas.microsoft.com/office/drawing/2014/main" id="{99072C9D-94BB-4111-B4C1-B91697C8B703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2B5DDF-1AB6-4A03-A703-0341E7DAD280}"/>
                </a:ext>
              </a:extLst>
            </p:cNvPr>
            <p:cNvSpPr txBox="1"/>
            <p:nvPr/>
          </p:nvSpPr>
          <p:spPr>
            <a:xfrm>
              <a:off x="4244723" y="2536987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999306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JIT Checkpointing Enables Intermittent Execution</a:t>
            </a:r>
            <a:endParaRPr lang="en-US" sz="3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003EB-B1AA-40C4-9FCD-44A9C60EB514}"/>
              </a:ext>
            </a:extLst>
          </p:cNvPr>
          <p:cNvSpPr txBox="1"/>
          <p:nvPr/>
        </p:nvSpPr>
        <p:spPr>
          <a:xfrm>
            <a:off x="5522754" y="5086172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 is low!!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6CD1FE99-F91E-440D-BEF0-86B0C7BA3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</a:t>
            </a:fld>
            <a:endParaRPr lang="en-US"/>
          </a:p>
        </p:txBody>
      </p:sp>
      <p:pic>
        <p:nvPicPr>
          <p:cNvPr id="31" name="Picture 30" descr="A circuit board&#10;&#10;Description generated with very high confidence">
            <a:extLst>
              <a:ext uri="{FF2B5EF4-FFF2-40B4-BE49-F238E27FC236}">
                <a16:creationId xmlns:a16="http://schemas.microsoft.com/office/drawing/2014/main" id="{E3980135-4462-4C5F-B92A-6353AE86C2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E1ECB7-688E-41FC-A8A8-5FAD115CCBD2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6B6F32-30B5-49FB-A0D1-D3C54EB2BDD9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332781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F2A711-0951-4E23-841A-F989D1D78F33}"/>
              </a:ext>
            </a:extLst>
          </p:cNvPr>
          <p:cNvSpPr/>
          <p:nvPr/>
        </p:nvSpPr>
        <p:spPr bwMode="auto">
          <a:xfrm>
            <a:off x="9121911" y="2168435"/>
            <a:ext cx="2797650" cy="3008149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98317C7-61DB-43AC-AF6B-80C97FA2E608}"/>
              </a:ext>
            </a:extLst>
          </p:cNvPr>
          <p:cNvGrpSpPr/>
          <p:nvPr/>
        </p:nvGrpSpPr>
        <p:grpSpPr>
          <a:xfrm>
            <a:off x="10717886" y="2394784"/>
            <a:ext cx="902568" cy="916867"/>
            <a:chOff x="-2877901" y="5394339"/>
            <a:chExt cx="1618984" cy="1644632"/>
          </a:xfrm>
        </p:grpSpPr>
        <p:pic>
          <p:nvPicPr>
            <p:cNvPr id="68" name="Graphic 67" descr="Sun">
              <a:extLst>
                <a:ext uri="{FF2B5EF4-FFF2-40B4-BE49-F238E27FC236}">
                  <a16:creationId xmlns:a16="http://schemas.microsoft.com/office/drawing/2014/main" id="{7FAD76FF-EE48-4010-BCD0-697D6AD8F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480297" y="5394339"/>
              <a:ext cx="1221380" cy="1221380"/>
            </a:xfrm>
            <a:prstGeom prst="rect">
              <a:avLst/>
            </a:prstGeom>
          </p:spPr>
        </p:pic>
        <p:pic>
          <p:nvPicPr>
            <p:cNvPr id="69" name="Graphic 68" descr="Cloud">
              <a:extLst>
                <a:ext uri="{FF2B5EF4-FFF2-40B4-BE49-F238E27FC236}">
                  <a16:creationId xmlns:a16="http://schemas.microsoft.com/office/drawing/2014/main" id="{DF4612DD-ECD8-4E1D-97B1-C7E7979AC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77901" y="5419987"/>
              <a:ext cx="1618984" cy="1618984"/>
            </a:xfrm>
            <a:prstGeom prst="rect">
              <a:avLst/>
            </a:prstGeom>
          </p:spPr>
        </p:pic>
      </p:grpSp>
      <p:pic>
        <p:nvPicPr>
          <p:cNvPr id="73" name="Graphic 72" descr="Sun">
            <a:extLst>
              <a:ext uri="{FF2B5EF4-FFF2-40B4-BE49-F238E27FC236}">
                <a16:creationId xmlns:a16="http://schemas.microsoft.com/office/drawing/2014/main" id="{8405B3BB-EDB9-40E4-A470-AFE8D0AD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7410" y="2394784"/>
            <a:ext cx="783114" cy="783114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08EDFA02-4729-4340-8E6A-CBDF99571A9E}"/>
              </a:ext>
            </a:extLst>
          </p:cNvPr>
          <p:cNvSpPr txBox="1">
            <a:spLocks/>
          </p:cNvSpPr>
          <p:nvPr/>
        </p:nvSpPr>
        <p:spPr bwMode="auto">
          <a:xfrm>
            <a:off x="8931414" y="4470316"/>
            <a:ext cx="3297802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Degradation Logic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Computation and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Recharge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Scheduler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30</a:t>
            </a:fld>
            <a:endParaRPr lang="en-US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7C14E27A-7AC5-49A7-B15C-0ED438D18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6560" y="2674918"/>
            <a:ext cx="1403582" cy="153485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D2F531F-D626-4E73-B777-77A509B24144}"/>
              </a:ext>
            </a:extLst>
          </p:cNvPr>
          <p:cNvSpPr txBox="1">
            <a:spLocks/>
          </p:cNvSpPr>
          <p:nvPr/>
        </p:nvSpPr>
        <p:spPr bwMode="auto">
          <a:xfrm>
            <a:off x="773774" y="4369871"/>
            <a:ext cx="2091070" cy="75819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Model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5A931BD-39D6-4D0B-96E4-7475CA9612EC}"/>
              </a:ext>
            </a:extLst>
          </p:cNvPr>
          <p:cNvSpPr/>
          <p:nvPr/>
        </p:nvSpPr>
        <p:spPr bwMode="auto">
          <a:xfrm>
            <a:off x="565889" y="2175188"/>
            <a:ext cx="2506841" cy="3033091"/>
          </a:xfrm>
          <a:prstGeom prst="roundRect">
            <a:avLst>
              <a:gd name="adj" fmla="val 20279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1CAEA-D26C-4EAC-9319-C5C2D8245BA5}"/>
              </a:ext>
            </a:extLst>
          </p:cNvPr>
          <p:cNvGrpSpPr/>
          <p:nvPr/>
        </p:nvGrpSpPr>
        <p:grpSpPr>
          <a:xfrm>
            <a:off x="3330902" y="2175189"/>
            <a:ext cx="2731529" cy="3008149"/>
            <a:chOff x="3330902" y="2175189"/>
            <a:chExt cx="2731529" cy="30081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F6BD22-9622-4525-9FB4-898245BF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1671" y="2729252"/>
              <a:ext cx="2509987" cy="1444249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2B8FE81-B770-42ED-800E-6E1F0F745537}"/>
                </a:ext>
              </a:extLst>
            </p:cNvPr>
            <p:cNvSpPr/>
            <p:nvPr/>
          </p:nvSpPr>
          <p:spPr bwMode="auto">
            <a:xfrm>
              <a:off x="3330902" y="2175189"/>
              <a:ext cx="2731529" cy="3008149"/>
            </a:xfrm>
            <a:prstGeom prst="round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96AB67DB-221D-478C-8949-92BF363C9C5D}"/>
              </a:ext>
            </a:extLst>
          </p:cNvPr>
          <p:cNvSpPr txBox="1">
            <a:spLocks/>
          </p:cNvSpPr>
          <p:nvPr/>
        </p:nvSpPr>
        <p:spPr bwMode="auto">
          <a:xfrm>
            <a:off x="2630142" y="4470316"/>
            <a:ext cx="4199097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Scheduler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1A33B-FE6C-476D-BE4E-3AD71A49A2E9}"/>
              </a:ext>
            </a:extLst>
          </p:cNvPr>
          <p:cNvSpPr txBox="1"/>
          <p:nvPr/>
        </p:nvSpPr>
        <p:spPr>
          <a:xfrm>
            <a:off x="9249492" y="3972190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5F427-25DC-4F87-8DCF-E1C42B7BA40F}"/>
              </a:ext>
            </a:extLst>
          </p:cNvPr>
          <p:cNvSpPr txBox="1"/>
          <p:nvPr/>
        </p:nvSpPr>
        <p:spPr>
          <a:xfrm>
            <a:off x="10760611" y="3972190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8bit</a:t>
            </a:r>
          </a:p>
        </p:txBody>
      </p:sp>
      <p:pic>
        <p:nvPicPr>
          <p:cNvPr id="24" name="Graphic 23" descr="Thermometer">
            <a:extLst>
              <a:ext uri="{FF2B5EF4-FFF2-40B4-BE49-F238E27FC236}">
                <a16:creationId xmlns:a16="http://schemas.microsoft.com/office/drawing/2014/main" id="{64A20B09-B6E5-4303-94A1-4224106657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5752" y="3252758"/>
            <a:ext cx="814772" cy="814772"/>
          </a:xfrm>
          <a:prstGeom prst="rect">
            <a:avLst/>
          </a:prstGeom>
        </p:spPr>
      </p:pic>
      <p:pic>
        <p:nvPicPr>
          <p:cNvPr id="25" name="Graphic 24" descr="Thermometer">
            <a:extLst>
              <a:ext uri="{FF2B5EF4-FFF2-40B4-BE49-F238E27FC236}">
                <a16:creationId xmlns:a16="http://schemas.microsoft.com/office/drawing/2014/main" id="{033AE119-EDEE-416B-9460-A2DF06655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24586" y="3428645"/>
            <a:ext cx="553335" cy="55333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FD62C3-C7CE-4B5E-8BF7-1B581A0C47B1}"/>
              </a:ext>
            </a:extLst>
          </p:cNvPr>
          <p:cNvSpPr/>
          <p:nvPr/>
        </p:nvSpPr>
        <p:spPr bwMode="auto">
          <a:xfrm>
            <a:off x="6226406" y="2181943"/>
            <a:ext cx="2731529" cy="3008149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E6A5782-5C38-4846-AE12-2EDA53FF4B3B}"/>
              </a:ext>
            </a:extLst>
          </p:cNvPr>
          <p:cNvSpPr txBox="1">
            <a:spLocks/>
          </p:cNvSpPr>
          <p:nvPr/>
        </p:nvSpPr>
        <p:spPr bwMode="auto">
          <a:xfrm>
            <a:off x="5943267" y="4470316"/>
            <a:ext cx="3297802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Feasibility Test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C7E695-65C6-4525-94DA-489DD892E868}"/>
                  </a:ext>
                </a:extLst>
              </p:cNvPr>
              <p:cNvSpPr txBox="1"/>
              <p:nvPr/>
            </p:nvSpPr>
            <p:spPr>
              <a:xfrm>
                <a:off x="7027875" y="3341489"/>
                <a:ext cx="1651448" cy="1100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C7E695-65C6-4525-94DA-489DD892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75" y="3341489"/>
                <a:ext cx="1651448" cy="11005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C6426433-5D67-496F-A582-F7599A86C9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9793" y="2316421"/>
            <a:ext cx="997276" cy="9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0"/>
    </mc:Choice>
    <mc:Fallback xmlns="">
      <p:transition spd="slow" advTm="1656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Programmer Specifies Time-critical </a:t>
            </a:r>
            <a:r>
              <a:rPr lang="en-US" sz="3600" b="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Time-insensitive </a:t>
            </a:r>
            <a:r>
              <a:rPr lang="en-US" sz="3600" b="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3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31</a:t>
            </a:fld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13746-8E20-4E3F-92D7-E3BB509A19EB}"/>
              </a:ext>
            </a:extLst>
          </p:cNvPr>
          <p:cNvSpPr/>
          <p:nvPr/>
        </p:nvSpPr>
        <p:spPr bwMode="auto">
          <a:xfrm>
            <a:off x="1259492" y="2373893"/>
            <a:ext cx="2038648" cy="1393543"/>
          </a:xfrm>
          <a:prstGeom prst="roundRect">
            <a:avLst>
              <a:gd name="adj" fmla="val 21847"/>
            </a:avLst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E899A3-D93A-4406-8D08-37BAC4BAB07F}"/>
              </a:ext>
            </a:extLst>
          </p:cNvPr>
          <p:cNvGrpSpPr/>
          <p:nvPr/>
        </p:nvGrpSpPr>
        <p:grpSpPr>
          <a:xfrm>
            <a:off x="1397396" y="2434639"/>
            <a:ext cx="1601122" cy="1288659"/>
            <a:chOff x="6688413" y="2260191"/>
            <a:chExt cx="2776646" cy="2234777"/>
          </a:xfrm>
        </p:grpSpPr>
        <p:pic>
          <p:nvPicPr>
            <p:cNvPr id="85" name="Picture 84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4D41698A-29E0-4108-AA19-9D57213AA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8843967" y="3121043"/>
              <a:ext cx="621092" cy="621092"/>
            </a:xfrm>
            <a:prstGeom prst="rect">
              <a:avLst/>
            </a:prstGeom>
          </p:spPr>
        </p:pic>
        <p:pic>
          <p:nvPicPr>
            <p:cNvPr id="86" name="Graphic 85" descr="Plant">
              <a:extLst>
                <a:ext uri="{FF2B5EF4-FFF2-40B4-BE49-F238E27FC236}">
                  <a16:creationId xmlns:a16="http://schemas.microsoft.com/office/drawing/2014/main" id="{53650BC8-5E04-4B40-BDE1-6452A7DA7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88413" y="2545925"/>
              <a:ext cx="1949043" cy="1949043"/>
            </a:xfrm>
            <a:prstGeom prst="rect">
              <a:avLst/>
            </a:prstGeom>
          </p:spPr>
        </p:pic>
        <p:pic>
          <p:nvPicPr>
            <p:cNvPr id="87" name="Graphic 86" descr="Thermometer">
              <a:extLst>
                <a:ext uri="{FF2B5EF4-FFF2-40B4-BE49-F238E27FC236}">
                  <a16:creationId xmlns:a16="http://schemas.microsoft.com/office/drawing/2014/main" id="{69DE7162-B43C-40B9-A2E5-0D70B1CA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0071" y="2260191"/>
              <a:ext cx="1026359" cy="102635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6D67E97-451A-47C6-AF9A-43D3A892CEC0}"/>
              </a:ext>
            </a:extLst>
          </p:cNvPr>
          <p:cNvSpPr txBox="1"/>
          <p:nvPr/>
        </p:nvSpPr>
        <p:spPr>
          <a:xfrm>
            <a:off x="3460305" y="2285834"/>
            <a:ext cx="9581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with a time requirement (periodic/reactive requirement)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Short, atomic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e.g., sensor read, communication, 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6943B0-AC83-4C77-B3FA-BFB92D29077F}"/>
              </a:ext>
            </a:extLst>
          </p:cNvPr>
          <p:cNvSpPr txBox="1"/>
          <p:nvPr/>
        </p:nvSpPr>
        <p:spPr>
          <a:xfrm>
            <a:off x="1397396" y="2385137"/>
            <a:ext cx="13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69C5DE-2635-48A9-92C4-90F838325DCD}"/>
              </a:ext>
            </a:extLst>
          </p:cNvPr>
          <p:cNvSpPr txBox="1"/>
          <p:nvPr/>
        </p:nvSpPr>
        <p:spPr>
          <a:xfrm>
            <a:off x="1373262" y="4246088"/>
            <a:ext cx="13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Task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F56B6D6-E4C5-415F-9873-DF13AE6FB031}"/>
              </a:ext>
            </a:extLst>
          </p:cNvPr>
          <p:cNvSpPr/>
          <p:nvPr/>
        </p:nvSpPr>
        <p:spPr bwMode="auto">
          <a:xfrm>
            <a:off x="1259492" y="4219699"/>
            <a:ext cx="2038648" cy="1393543"/>
          </a:xfrm>
          <a:prstGeom prst="roundRect">
            <a:avLst>
              <a:gd name="adj" fmla="val 21847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EDB61C4-B6E9-467D-811A-8EAF5518FCDD}"/>
              </a:ext>
            </a:extLst>
          </p:cNvPr>
          <p:cNvSpPr/>
          <p:nvPr/>
        </p:nvSpPr>
        <p:spPr bwMode="auto">
          <a:xfrm>
            <a:off x="1894654" y="4786556"/>
            <a:ext cx="783075" cy="287558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C281FE-C316-4E6E-87E1-A3EF0FDA63EA}"/>
              </a:ext>
            </a:extLst>
          </p:cNvPr>
          <p:cNvSpPr/>
          <p:nvPr/>
        </p:nvSpPr>
        <p:spPr bwMode="auto">
          <a:xfrm>
            <a:off x="1833845" y="4689780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A2BE97-E8A3-4725-80B9-238FCC5104EE}"/>
              </a:ext>
            </a:extLst>
          </p:cNvPr>
          <p:cNvSpPr/>
          <p:nvPr/>
        </p:nvSpPr>
        <p:spPr bwMode="auto">
          <a:xfrm>
            <a:off x="1833845" y="5104291"/>
            <a:ext cx="904692" cy="665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69118D26-48B2-404C-BE61-BDFEA1FA3355}"/>
              </a:ext>
            </a:extLst>
          </p:cNvPr>
          <p:cNvSpPr/>
          <p:nvPr/>
        </p:nvSpPr>
        <p:spPr bwMode="auto">
          <a:xfrm>
            <a:off x="2095804" y="4424111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A9631433-CEFC-4A6E-9759-B4364C870016}"/>
              </a:ext>
            </a:extLst>
          </p:cNvPr>
          <p:cNvSpPr/>
          <p:nvPr/>
        </p:nvSpPr>
        <p:spPr bwMode="auto">
          <a:xfrm rot="10800000">
            <a:off x="2095804" y="5172264"/>
            <a:ext cx="380774" cy="253311"/>
          </a:xfrm>
          <a:prstGeom prst="downArrow">
            <a:avLst>
              <a:gd name="adj1" fmla="val 26223"/>
              <a:gd name="adj2" fmla="val 4822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19005-88C6-4351-9894-29A50ACFDA72}"/>
              </a:ext>
            </a:extLst>
          </p:cNvPr>
          <p:cNvSpPr txBox="1"/>
          <p:nvPr/>
        </p:nvSpPr>
        <p:spPr>
          <a:xfrm>
            <a:off x="3460305" y="4145505"/>
            <a:ext cx="5451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without a time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Long, interruptible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e.g., compute</a:t>
            </a:r>
          </a:p>
        </p:txBody>
      </p:sp>
    </p:spTree>
    <p:extLst>
      <p:ext uri="{BB962C8B-B14F-4D97-AF65-F5344CB8AC3E}">
        <p14:creationId xmlns:p14="http://schemas.microsoft.com/office/powerpoint/2010/main" val="42800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5"/>
    </mc:Choice>
    <mc:Fallback xmlns="">
      <p:transition spd="slow" advTm="368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Schedules According to Priorities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32</a:t>
            </a:fld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67E97-451A-47C6-AF9A-43D3A892CEC0}"/>
              </a:ext>
            </a:extLst>
          </p:cNvPr>
          <p:cNvSpPr txBox="1"/>
          <p:nvPr/>
        </p:nvSpPr>
        <p:spPr>
          <a:xfrm>
            <a:off x="1443848" y="4338973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priority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99547-2BF9-4818-B3DB-25FC0D6C19B2}"/>
              </a:ext>
            </a:extLst>
          </p:cNvPr>
          <p:cNvGrpSpPr/>
          <p:nvPr/>
        </p:nvGrpSpPr>
        <p:grpSpPr>
          <a:xfrm>
            <a:off x="1400697" y="2845568"/>
            <a:ext cx="2038648" cy="1405645"/>
            <a:chOff x="1357033" y="2868021"/>
            <a:chExt cx="2038648" cy="140564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8D13746-8E20-4E3F-92D7-E3BB509A19EB}"/>
                </a:ext>
              </a:extLst>
            </p:cNvPr>
            <p:cNvSpPr/>
            <p:nvPr/>
          </p:nvSpPr>
          <p:spPr bwMode="auto">
            <a:xfrm>
              <a:off x="1357033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BE899A3-D93A-4406-8D08-37BAC4BAB07F}"/>
                </a:ext>
              </a:extLst>
            </p:cNvPr>
            <p:cNvGrpSpPr/>
            <p:nvPr/>
          </p:nvGrpSpPr>
          <p:grpSpPr>
            <a:xfrm>
              <a:off x="1494937" y="2953735"/>
              <a:ext cx="1601122" cy="1288659"/>
              <a:chOff x="6688413" y="2260191"/>
              <a:chExt cx="2776646" cy="2234777"/>
            </a:xfrm>
          </p:grpSpPr>
          <p:pic>
            <p:nvPicPr>
              <p:cNvPr id="85" name="Picture 84" descr="A circuit board&#10;&#10;Description generated with very high confidence">
                <a:extLst>
                  <a:ext uri="{FF2B5EF4-FFF2-40B4-BE49-F238E27FC236}">
                    <a16:creationId xmlns:a16="http://schemas.microsoft.com/office/drawing/2014/main" id="{4D41698A-29E0-4108-AA19-9D57213AA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45" t="14445" r="15557" b="5557"/>
              <a:stretch/>
            </p:blipFill>
            <p:spPr>
              <a:xfrm rot="5400000">
                <a:off x="8843967" y="3121043"/>
                <a:ext cx="621092" cy="621092"/>
              </a:xfrm>
              <a:prstGeom prst="rect">
                <a:avLst/>
              </a:prstGeom>
            </p:spPr>
          </p:pic>
          <p:pic>
            <p:nvPicPr>
              <p:cNvPr id="86" name="Graphic 85" descr="Plant">
                <a:extLst>
                  <a:ext uri="{FF2B5EF4-FFF2-40B4-BE49-F238E27FC236}">
                    <a16:creationId xmlns:a16="http://schemas.microsoft.com/office/drawing/2014/main" id="{53650BC8-5E04-4B40-BDE1-6452A7DA7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88413" y="2545925"/>
                <a:ext cx="1949043" cy="1949043"/>
              </a:xfrm>
              <a:prstGeom prst="rect">
                <a:avLst/>
              </a:prstGeom>
            </p:spPr>
          </p:pic>
          <p:pic>
            <p:nvPicPr>
              <p:cNvPr id="87" name="Graphic 86" descr="Thermometer">
                <a:extLst>
                  <a:ext uri="{FF2B5EF4-FFF2-40B4-BE49-F238E27FC236}">
                    <a16:creationId xmlns:a16="http://schemas.microsoft.com/office/drawing/2014/main" id="{69DE7162-B43C-40B9-A2E5-0D70B1CA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0071" y="2260191"/>
                <a:ext cx="1026359" cy="1026359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6943B0-AC83-4C77-B3FA-BFB92D29077F}"/>
                </a:ext>
              </a:extLst>
            </p:cNvPr>
            <p:cNvSpPr txBox="1"/>
            <p:nvPr/>
          </p:nvSpPr>
          <p:spPr>
            <a:xfrm>
              <a:off x="1494937" y="2868021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Event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61D13C-090B-483B-A6E8-AE3890750725}"/>
              </a:ext>
            </a:extLst>
          </p:cNvPr>
          <p:cNvGrpSpPr/>
          <p:nvPr/>
        </p:nvGrpSpPr>
        <p:grpSpPr>
          <a:xfrm>
            <a:off x="8246162" y="1660658"/>
            <a:ext cx="2038648" cy="1393543"/>
            <a:chOff x="6929542" y="2880123"/>
            <a:chExt cx="2038648" cy="13935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B69C5DE-2635-48A9-92C4-90F838325DCD}"/>
                </a:ext>
              </a:extLst>
            </p:cNvPr>
            <p:cNvSpPr txBox="1"/>
            <p:nvPr/>
          </p:nvSpPr>
          <p:spPr>
            <a:xfrm>
              <a:off x="7043312" y="2906512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Task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F56B6D6-E4C5-415F-9873-DF13AE6FB031}"/>
                </a:ext>
              </a:extLst>
            </p:cNvPr>
            <p:cNvSpPr/>
            <p:nvPr/>
          </p:nvSpPr>
          <p:spPr bwMode="auto">
            <a:xfrm>
              <a:off x="6929542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EDB61C4-B6E9-467D-811A-8EAF5518FCDD}"/>
                </a:ext>
              </a:extLst>
            </p:cNvPr>
            <p:cNvSpPr/>
            <p:nvPr/>
          </p:nvSpPr>
          <p:spPr bwMode="auto">
            <a:xfrm>
              <a:off x="7564704" y="3446980"/>
              <a:ext cx="783075" cy="287558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C281FE-C316-4E6E-87E1-A3EF0FDA63EA}"/>
                </a:ext>
              </a:extLst>
            </p:cNvPr>
            <p:cNvSpPr/>
            <p:nvPr/>
          </p:nvSpPr>
          <p:spPr bwMode="auto">
            <a:xfrm>
              <a:off x="7503895" y="3350204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A2BE97-E8A3-4725-80B9-238FCC5104EE}"/>
                </a:ext>
              </a:extLst>
            </p:cNvPr>
            <p:cNvSpPr/>
            <p:nvPr/>
          </p:nvSpPr>
          <p:spPr bwMode="auto">
            <a:xfrm>
              <a:off x="7503895" y="3764715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69118D26-48B2-404C-BE61-BDFEA1FA3355}"/>
                </a:ext>
              </a:extLst>
            </p:cNvPr>
            <p:cNvSpPr/>
            <p:nvPr/>
          </p:nvSpPr>
          <p:spPr bwMode="auto">
            <a:xfrm>
              <a:off x="7765854" y="3084535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A9631433-CEFC-4A6E-9759-B4364C870016}"/>
                </a:ext>
              </a:extLst>
            </p:cNvPr>
            <p:cNvSpPr/>
            <p:nvPr/>
          </p:nvSpPr>
          <p:spPr bwMode="auto">
            <a:xfrm rot="10800000">
              <a:off x="7765854" y="3832688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12765-9774-487C-97BB-5462A76C4795}"/>
              </a:ext>
            </a:extLst>
          </p:cNvPr>
          <p:cNvGrpSpPr/>
          <p:nvPr/>
        </p:nvGrpSpPr>
        <p:grpSpPr>
          <a:xfrm>
            <a:off x="4443477" y="2884462"/>
            <a:ext cx="2038648" cy="1393543"/>
            <a:chOff x="4332374" y="2880123"/>
            <a:chExt cx="2038648" cy="139354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88532D7-37C1-40C5-9F4B-5031E98048C9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00AF0B-4215-401A-B4B8-D695AEEDE240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(event)</a:t>
              </a:r>
            </a:p>
          </p:txBody>
        </p:sp>
        <p:pic>
          <p:nvPicPr>
            <p:cNvPr id="41" name="Picture 40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310F15FD-7041-4AC5-903A-A54C9086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44" name="Graphic 43" descr="Sun">
              <a:extLst>
                <a:ext uri="{FF2B5EF4-FFF2-40B4-BE49-F238E27FC236}">
                  <a16:creationId xmlns:a16="http://schemas.microsoft.com/office/drawing/2014/main" id="{10380ADB-97FE-4A03-BFCE-A4790DA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9A0AEC-2C47-4E95-9790-1C37F077A22B}"/>
              </a:ext>
            </a:extLst>
          </p:cNvPr>
          <p:cNvSpPr txBox="1"/>
          <p:nvPr/>
        </p:nvSpPr>
        <p:spPr>
          <a:xfrm>
            <a:off x="4542346" y="436576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Middle priority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B9C77-BE74-4D16-A3C2-54F7BDF78859}"/>
              </a:ext>
            </a:extLst>
          </p:cNvPr>
          <p:cNvSpPr txBox="1"/>
          <p:nvPr/>
        </p:nvSpPr>
        <p:spPr>
          <a:xfrm>
            <a:off x="8359932" y="3141961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EEC3A-E378-4084-AE4C-315CF7BD45B4}"/>
              </a:ext>
            </a:extLst>
          </p:cNvPr>
          <p:cNvGrpSpPr/>
          <p:nvPr/>
        </p:nvGrpSpPr>
        <p:grpSpPr>
          <a:xfrm>
            <a:off x="8246162" y="4028042"/>
            <a:ext cx="2038648" cy="1393543"/>
            <a:chOff x="4332374" y="2880123"/>
            <a:chExt cx="2038648" cy="139354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44279F6-D551-4813-8519-667BCCD1AD3A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A99B02-4DF2-4C6C-AD51-80033324B0A7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(task)</a:t>
              </a:r>
            </a:p>
          </p:txBody>
        </p:sp>
        <p:pic>
          <p:nvPicPr>
            <p:cNvPr id="30" name="Picture 29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8F5EACD2-B8A3-4130-9996-F8597A4C3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31" name="Graphic 30" descr="Sun">
              <a:extLst>
                <a:ext uri="{FF2B5EF4-FFF2-40B4-BE49-F238E27FC236}">
                  <a16:creationId xmlns:a16="http://schemas.microsoft.com/office/drawing/2014/main" id="{1D1DB571-CDD8-4D62-B7F6-141B1CE3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AA5-A597-43F2-AC0D-EEEC6521D537}"/>
              </a:ext>
            </a:extLst>
          </p:cNvPr>
          <p:cNvSpPr txBox="1"/>
          <p:nvPr/>
        </p:nvSpPr>
        <p:spPr>
          <a:xfrm>
            <a:off x="8345031" y="550934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CF5ED-108F-4868-A459-307763529DE8}"/>
              </a:ext>
            </a:extLst>
          </p:cNvPr>
          <p:cNvCxnSpPr/>
          <p:nvPr/>
        </p:nvCxnSpPr>
        <p:spPr bwMode="auto">
          <a:xfrm>
            <a:off x="3962400" y="1752600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9B5485-2837-4F3A-9353-A62B0486BB85}"/>
              </a:ext>
            </a:extLst>
          </p:cNvPr>
          <p:cNvCxnSpPr/>
          <p:nvPr/>
        </p:nvCxnSpPr>
        <p:spPr bwMode="auto">
          <a:xfrm>
            <a:off x="7781925" y="1734171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8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8"/>
    </mc:Choice>
    <mc:Fallback xmlns="">
      <p:transition spd="slow" advTm="2186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Schedules According to Priorities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33</a:t>
            </a:fld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67E97-451A-47C6-AF9A-43D3A892CEC0}"/>
              </a:ext>
            </a:extLst>
          </p:cNvPr>
          <p:cNvSpPr txBox="1"/>
          <p:nvPr/>
        </p:nvSpPr>
        <p:spPr>
          <a:xfrm>
            <a:off x="1443848" y="4338973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priority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99547-2BF9-4818-B3DB-25FC0D6C19B2}"/>
              </a:ext>
            </a:extLst>
          </p:cNvPr>
          <p:cNvGrpSpPr/>
          <p:nvPr/>
        </p:nvGrpSpPr>
        <p:grpSpPr>
          <a:xfrm>
            <a:off x="1400697" y="2845568"/>
            <a:ext cx="2038648" cy="1405645"/>
            <a:chOff x="1357033" y="2868021"/>
            <a:chExt cx="2038648" cy="140564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8D13746-8E20-4E3F-92D7-E3BB509A19EB}"/>
                </a:ext>
              </a:extLst>
            </p:cNvPr>
            <p:cNvSpPr/>
            <p:nvPr/>
          </p:nvSpPr>
          <p:spPr bwMode="auto">
            <a:xfrm>
              <a:off x="1357033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BE899A3-D93A-4406-8D08-37BAC4BAB07F}"/>
                </a:ext>
              </a:extLst>
            </p:cNvPr>
            <p:cNvGrpSpPr/>
            <p:nvPr/>
          </p:nvGrpSpPr>
          <p:grpSpPr>
            <a:xfrm>
              <a:off x="1494937" y="2953735"/>
              <a:ext cx="1601122" cy="1288659"/>
              <a:chOff x="6688413" y="2260191"/>
              <a:chExt cx="2776646" cy="2234777"/>
            </a:xfrm>
          </p:grpSpPr>
          <p:pic>
            <p:nvPicPr>
              <p:cNvPr id="85" name="Picture 84" descr="A circuit board&#10;&#10;Description generated with very high confidence">
                <a:extLst>
                  <a:ext uri="{FF2B5EF4-FFF2-40B4-BE49-F238E27FC236}">
                    <a16:creationId xmlns:a16="http://schemas.microsoft.com/office/drawing/2014/main" id="{4D41698A-29E0-4108-AA19-9D57213AA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45" t="14445" r="15557" b="5557"/>
              <a:stretch/>
            </p:blipFill>
            <p:spPr>
              <a:xfrm rot="5400000">
                <a:off x="8843967" y="3121043"/>
                <a:ext cx="621092" cy="621092"/>
              </a:xfrm>
              <a:prstGeom prst="rect">
                <a:avLst/>
              </a:prstGeom>
            </p:spPr>
          </p:pic>
          <p:pic>
            <p:nvPicPr>
              <p:cNvPr id="86" name="Graphic 85" descr="Plant">
                <a:extLst>
                  <a:ext uri="{FF2B5EF4-FFF2-40B4-BE49-F238E27FC236}">
                    <a16:creationId xmlns:a16="http://schemas.microsoft.com/office/drawing/2014/main" id="{53650BC8-5E04-4B40-BDE1-6452A7DA7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88413" y="2545925"/>
                <a:ext cx="1949043" cy="1949043"/>
              </a:xfrm>
              <a:prstGeom prst="rect">
                <a:avLst/>
              </a:prstGeom>
            </p:spPr>
          </p:pic>
          <p:pic>
            <p:nvPicPr>
              <p:cNvPr id="87" name="Graphic 86" descr="Thermometer">
                <a:extLst>
                  <a:ext uri="{FF2B5EF4-FFF2-40B4-BE49-F238E27FC236}">
                    <a16:creationId xmlns:a16="http://schemas.microsoft.com/office/drawing/2014/main" id="{69DE7162-B43C-40B9-A2E5-0D70B1CA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0071" y="2260191"/>
                <a:ext cx="1026359" cy="1026359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6943B0-AC83-4C77-B3FA-BFB92D29077F}"/>
                </a:ext>
              </a:extLst>
            </p:cNvPr>
            <p:cNvSpPr txBox="1"/>
            <p:nvPr/>
          </p:nvSpPr>
          <p:spPr>
            <a:xfrm>
              <a:off x="1494937" y="2868021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Event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61D13C-090B-483B-A6E8-AE3890750725}"/>
              </a:ext>
            </a:extLst>
          </p:cNvPr>
          <p:cNvGrpSpPr/>
          <p:nvPr/>
        </p:nvGrpSpPr>
        <p:grpSpPr>
          <a:xfrm>
            <a:off x="8246162" y="1660658"/>
            <a:ext cx="2038648" cy="1393543"/>
            <a:chOff x="6929542" y="2880123"/>
            <a:chExt cx="2038648" cy="13935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B69C5DE-2635-48A9-92C4-90F838325DCD}"/>
                </a:ext>
              </a:extLst>
            </p:cNvPr>
            <p:cNvSpPr txBox="1"/>
            <p:nvPr/>
          </p:nvSpPr>
          <p:spPr>
            <a:xfrm>
              <a:off x="7043312" y="2906512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Task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F56B6D6-E4C5-415F-9873-DF13AE6FB031}"/>
                </a:ext>
              </a:extLst>
            </p:cNvPr>
            <p:cNvSpPr/>
            <p:nvPr/>
          </p:nvSpPr>
          <p:spPr bwMode="auto">
            <a:xfrm>
              <a:off x="6929542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EDB61C4-B6E9-467D-811A-8EAF5518FCDD}"/>
                </a:ext>
              </a:extLst>
            </p:cNvPr>
            <p:cNvSpPr/>
            <p:nvPr/>
          </p:nvSpPr>
          <p:spPr bwMode="auto">
            <a:xfrm>
              <a:off x="7564704" y="3446980"/>
              <a:ext cx="783075" cy="287558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C281FE-C316-4E6E-87E1-A3EF0FDA63EA}"/>
                </a:ext>
              </a:extLst>
            </p:cNvPr>
            <p:cNvSpPr/>
            <p:nvPr/>
          </p:nvSpPr>
          <p:spPr bwMode="auto">
            <a:xfrm>
              <a:off x="7503895" y="3350204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A2BE97-E8A3-4725-80B9-238FCC5104EE}"/>
                </a:ext>
              </a:extLst>
            </p:cNvPr>
            <p:cNvSpPr/>
            <p:nvPr/>
          </p:nvSpPr>
          <p:spPr bwMode="auto">
            <a:xfrm>
              <a:off x="7503895" y="3764715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69118D26-48B2-404C-BE61-BDFEA1FA3355}"/>
                </a:ext>
              </a:extLst>
            </p:cNvPr>
            <p:cNvSpPr/>
            <p:nvPr/>
          </p:nvSpPr>
          <p:spPr bwMode="auto">
            <a:xfrm>
              <a:off x="7765854" y="3084535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A9631433-CEFC-4A6E-9759-B4364C870016}"/>
                </a:ext>
              </a:extLst>
            </p:cNvPr>
            <p:cNvSpPr/>
            <p:nvPr/>
          </p:nvSpPr>
          <p:spPr bwMode="auto">
            <a:xfrm rot="10800000">
              <a:off x="7765854" y="3832688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12765-9774-487C-97BB-5462A76C4795}"/>
              </a:ext>
            </a:extLst>
          </p:cNvPr>
          <p:cNvGrpSpPr/>
          <p:nvPr/>
        </p:nvGrpSpPr>
        <p:grpSpPr>
          <a:xfrm>
            <a:off x="4443477" y="2884462"/>
            <a:ext cx="2038648" cy="1393543"/>
            <a:chOff x="4332374" y="2880123"/>
            <a:chExt cx="2038648" cy="139354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88532D7-37C1-40C5-9F4B-5031E98048C9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00AF0B-4215-401A-B4B8-D695AEEDE240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(event)</a:t>
              </a:r>
            </a:p>
          </p:txBody>
        </p:sp>
        <p:pic>
          <p:nvPicPr>
            <p:cNvPr id="41" name="Picture 40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310F15FD-7041-4AC5-903A-A54C9086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44" name="Graphic 43" descr="Sun">
              <a:extLst>
                <a:ext uri="{FF2B5EF4-FFF2-40B4-BE49-F238E27FC236}">
                  <a16:creationId xmlns:a16="http://schemas.microsoft.com/office/drawing/2014/main" id="{10380ADB-97FE-4A03-BFCE-A4790DA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9A0AEC-2C47-4E95-9790-1C37F077A22B}"/>
              </a:ext>
            </a:extLst>
          </p:cNvPr>
          <p:cNvSpPr txBox="1"/>
          <p:nvPr/>
        </p:nvSpPr>
        <p:spPr>
          <a:xfrm>
            <a:off x="4542346" y="436576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Middle priority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B9C77-BE74-4D16-A3C2-54F7BDF78859}"/>
              </a:ext>
            </a:extLst>
          </p:cNvPr>
          <p:cNvSpPr txBox="1"/>
          <p:nvPr/>
        </p:nvSpPr>
        <p:spPr>
          <a:xfrm>
            <a:off x="8359932" y="3141961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EEC3A-E378-4084-AE4C-315CF7BD45B4}"/>
              </a:ext>
            </a:extLst>
          </p:cNvPr>
          <p:cNvGrpSpPr/>
          <p:nvPr/>
        </p:nvGrpSpPr>
        <p:grpSpPr>
          <a:xfrm>
            <a:off x="8246162" y="4028042"/>
            <a:ext cx="2038648" cy="1393543"/>
            <a:chOff x="4332374" y="2880123"/>
            <a:chExt cx="2038648" cy="139354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44279F6-D551-4813-8519-667BCCD1AD3A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A99B02-4DF2-4C6C-AD51-80033324B0A7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(task)</a:t>
              </a:r>
            </a:p>
          </p:txBody>
        </p:sp>
        <p:pic>
          <p:nvPicPr>
            <p:cNvPr id="30" name="Picture 29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8F5EACD2-B8A3-4130-9996-F8597A4C3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31" name="Graphic 30" descr="Sun">
              <a:extLst>
                <a:ext uri="{FF2B5EF4-FFF2-40B4-BE49-F238E27FC236}">
                  <a16:creationId xmlns:a16="http://schemas.microsoft.com/office/drawing/2014/main" id="{1D1DB571-CDD8-4D62-B7F6-141B1CE3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AA5-A597-43F2-AC0D-EEEC6521D537}"/>
              </a:ext>
            </a:extLst>
          </p:cNvPr>
          <p:cNvSpPr txBox="1"/>
          <p:nvPr/>
        </p:nvSpPr>
        <p:spPr>
          <a:xfrm>
            <a:off x="8345031" y="550934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CF5ED-108F-4868-A459-307763529DE8}"/>
              </a:ext>
            </a:extLst>
          </p:cNvPr>
          <p:cNvCxnSpPr/>
          <p:nvPr/>
        </p:nvCxnSpPr>
        <p:spPr bwMode="auto">
          <a:xfrm>
            <a:off x="3962400" y="1752600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9B5485-2837-4F3A-9353-A62B0486BB85}"/>
              </a:ext>
            </a:extLst>
          </p:cNvPr>
          <p:cNvCxnSpPr/>
          <p:nvPr/>
        </p:nvCxnSpPr>
        <p:spPr bwMode="auto">
          <a:xfrm>
            <a:off x="7781925" y="1734171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956DDF-CB80-4F4F-808E-9D5027818A2D}"/>
              </a:ext>
            </a:extLst>
          </p:cNvPr>
          <p:cNvSpPr/>
          <p:nvPr/>
        </p:nvSpPr>
        <p:spPr bwMode="auto">
          <a:xfrm>
            <a:off x="2781577" y="5539725"/>
            <a:ext cx="6706547" cy="109748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8545E-73AF-4B83-B59D-650404E22618}"/>
              </a:ext>
            </a:extLst>
          </p:cNvPr>
          <p:cNvSpPr txBox="1"/>
          <p:nvPr/>
        </p:nvSpPr>
        <p:spPr>
          <a:xfrm>
            <a:off x="2860064" y="5672797"/>
            <a:ext cx="703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a set of events and recharges are schedulable, </a:t>
            </a:r>
            <a:r>
              <a:rPr lang="en-US" dirty="0" err="1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always schedule them! (proof: paper)</a:t>
            </a:r>
          </a:p>
        </p:txBody>
      </p:sp>
    </p:spTree>
    <p:extLst>
      <p:ext uri="{BB962C8B-B14F-4D97-AF65-F5344CB8AC3E}">
        <p14:creationId xmlns:p14="http://schemas.microsoft.com/office/powerpoint/2010/main" val="2692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8"/>
    </mc:Choice>
    <mc:Fallback xmlns="">
      <p:transition spd="slow" advTm="2186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Schedules According to Priorities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34</a:t>
            </a:fld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67E97-451A-47C6-AF9A-43D3A892CEC0}"/>
              </a:ext>
            </a:extLst>
          </p:cNvPr>
          <p:cNvSpPr txBox="1"/>
          <p:nvPr/>
        </p:nvSpPr>
        <p:spPr>
          <a:xfrm>
            <a:off x="1443848" y="4338973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priority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99547-2BF9-4818-B3DB-25FC0D6C19B2}"/>
              </a:ext>
            </a:extLst>
          </p:cNvPr>
          <p:cNvGrpSpPr/>
          <p:nvPr/>
        </p:nvGrpSpPr>
        <p:grpSpPr>
          <a:xfrm>
            <a:off x="1400697" y="2845568"/>
            <a:ext cx="2038648" cy="1405645"/>
            <a:chOff x="1357033" y="2868021"/>
            <a:chExt cx="2038648" cy="140564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8D13746-8E20-4E3F-92D7-E3BB509A19EB}"/>
                </a:ext>
              </a:extLst>
            </p:cNvPr>
            <p:cNvSpPr/>
            <p:nvPr/>
          </p:nvSpPr>
          <p:spPr bwMode="auto">
            <a:xfrm>
              <a:off x="1357033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BE899A3-D93A-4406-8D08-37BAC4BAB07F}"/>
                </a:ext>
              </a:extLst>
            </p:cNvPr>
            <p:cNvGrpSpPr/>
            <p:nvPr/>
          </p:nvGrpSpPr>
          <p:grpSpPr>
            <a:xfrm>
              <a:off x="1494937" y="2953735"/>
              <a:ext cx="1601122" cy="1288659"/>
              <a:chOff x="6688413" y="2260191"/>
              <a:chExt cx="2776646" cy="2234777"/>
            </a:xfrm>
          </p:grpSpPr>
          <p:pic>
            <p:nvPicPr>
              <p:cNvPr id="85" name="Picture 84" descr="A circuit board&#10;&#10;Description generated with very high confidence">
                <a:extLst>
                  <a:ext uri="{FF2B5EF4-FFF2-40B4-BE49-F238E27FC236}">
                    <a16:creationId xmlns:a16="http://schemas.microsoft.com/office/drawing/2014/main" id="{4D41698A-29E0-4108-AA19-9D57213AA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45" t="14445" r="15557" b="5557"/>
              <a:stretch/>
            </p:blipFill>
            <p:spPr>
              <a:xfrm rot="5400000">
                <a:off x="8843967" y="3121043"/>
                <a:ext cx="621092" cy="621092"/>
              </a:xfrm>
              <a:prstGeom prst="rect">
                <a:avLst/>
              </a:prstGeom>
            </p:spPr>
          </p:pic>
          <p:pic>
            <p:nvPicPr>
              <p:cNvPr id="86" name="Graphic 85" descr="Plant">
                <a:extLst>
                  <a:ext uri="{FF2B5EF4-FFF2-40B4-BE49-F238E27FC236}">
                    <a16:creationId xmlns:a16="http://schemas.microsoft.com/office/drawing/2014/main" id="{53650BC8-5E04-4B40-BDE1-6452A7DA7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88413" y="2545925"/>
                <a:ext cx="1949043" cy="1949043"/>
              </a:xfrm>
              <a:prstGeom prst="rect">
                <a:avLst/>
              </a:prstGeom>
            </p:spPr>
          </p:pic>
          <p:pic>
            <p:nvPicPr>
              <p:cNvPr id="87" name="Graphic 86" descr="Thermometer">
                <a:extLst>
                  <a:ext uri="{FF2B5EF4-FFF2-40B4-BE49-F238E27FC236}">
                    <a16:creationId xmlns:a16="http://schemas.microsoft.com/office/drawing/2014/main" id="{69DE7162-B43C-40B9-A2E5-0D70B1CA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0071" y="2260191"/>
                <a:ext cx="1026359" cy="1026359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6943B0-AC83-4C77-B3FA-BFB92D29077F}"/>
                </a:ext>
              </a:extLst>
            </p:cNvPr>
            <p:cNvSpPr txBox="1"/>
            <p:nvPr/>
          </p:nvSpPr>
          <p:spPr>
            <a:xfrm>
              <a:off x="1494937" y="2868021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Event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61D13C-090B-483B-A6E8-AE3890750725}"/>
              </a:ext>
            </a:extLst>
          </p:cNvPr>
          <p:cNvGrpSpPr/>
          <p:nvPr/>
        </p:nvGrpSpPr>
        <p:grpSpPr>
          <a:xfrm>
            <a:off x="8246162" y="1660658"/>
            <a:ext cx="2038648" cy="1393543"/>
            <a:chOff x="6929542" y="2880123"/>
            <a:chExt cx="2038648" cy="13935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B69C5DE-2635-48A9-92C4-90F838325DCD}"/>
                </a:ext>
              </a:extLst>
            </p:cNvPr>
            <p:cNvSpPr txBox="1"/>
            <p:nvPr/>
          </p:nvSpPr>
          <p:spPr>
            <a:xfrm>
              <a:off x="7043312" y="2906512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Task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F56B6D6-E4C5-415F-9873-DF13AE6FB031}"/>
                </a:ext>
              </a:extLst>
            </p:cNvPr>
            <p:cNvSpPr/>
            <p:nvPr/>
          </p:nvSpPr>
          <p:spPr bwMode="auto">
            <a:xfrm>
              <a:off x="6929542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EDB61C4-B6E9-467D-811A-8EAF5518FCDD}"/>
                </a:ext>
              </a:extLst>
            </p:cNvPr>
            <p:cNvSpPr/>
            <p:nvPr/>
          </p:nvSpPr>
          <p:spPr bwMode="auto">
            <a:xfrm>
              <a:off x="7564704" y="3446980"/>
              <a:ext cx="783075" cy="287558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C281FE-C316-4E6E-87E1-A3EF0FDA63EA}"/>
                </a:ext>
              </a:extLst>
            </p:cNvPr>
            <p:cNvSpPr/>
            <p:nvPr/>
          </p:nvSpPr>
          <p:spPr bwMode="auto">
            <a:xfrm>
              <a:off x="7503895" y="3350204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A2BE97-E8A3-4725-80B9-238FCC5104EE}"/>
                </a:ext>
              </a:extLst>
            </p:cNvPr>
            <p:cNvSpPr/>
            <p:nvPr/>
          </p:nvSpPr>
          <p:spPr bwMode="auto">
            <a:xfrm>
              <a:off x="7503895" y="3764715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69118D26-48B2-404C-BE61-BDFEA1FA3355}"/>
                </a:ext>
              </a:extLst>
            </p:cNvPr>
            <p:cNvSpPr/>
            <p:nvPr/>
          </p:nvSpPr>
          <p:spPr bwMode="auto">
            <a:xfrm>
              <a:off x="7765854" y="3084535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A9631433-CEFC-4A6E-9759-B4364C870016}"/>
                </a:ext>
              </a:extLst>
            </p:cNvPr>
            <p:cNvSpPr/>
            <p:nvPr/>
          </p:nvSpPr>
          <p:spPr bwMode="auto">
            <a:xfrm rot="10800000">
              <a:off x="7765854" y="3832688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12765-9774-487C-97BB-5462A76C4795}"/>
              </a:ext>
            </a:extLst>
          </p:cNvPr>
          <p:cNvGrpSpPr/>
          <p:nvPr/>
        </p:nvGrpSpPr>
        <p:grpSpPr>
          <a:xfrm>
            <a:off x="4443477" y="2884462"/>
            <a:ext cx="2038648" cy="1393543"/>
            <a:chOff x="4332374" y="2880123"/>
            <a:chExt cx="2038648" cy="139354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88532D7-37C1-40C5-9F4B-5031E98048C9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00AF0B-4215-401A-B4B8-D695AEEDE240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(event)</a:t>
              </a:r>
            </a:p>
          </p:txBody>
        </p:sp>
        <p:pic>
          <p:nvPicPr>
            <p:cNvPr id="41" name="Picture 40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310F15FD-7041-4AC5-903A-A54C9086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44" name="Graphic 43" descr="Sun">
              <a:extLst>
                <a:ext uri="{FF2B5EF4-FFF2-40B4-BE49-F238E27FC236}">
                  <a16:creationId xmlns:a16="http://schemas.microsoft.com/office/drawing/2014/main" id="{10380ADB-97FE-4A03-BFCE-A4790DA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9A0AEC-2C47-4E95-9790-1C37F077A22B}"/>
              </a:ext>
            </a:extLst>
          </p:cNvPr>
          <p:cNvSpPr txBox="1"/>
          <p:nvPr/>
        </p:nvSpPr>
        <p:spPr>
          <a:xfrm>
            <a:off x="4542346" y="436576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Middle priority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B9C77-BE74-4D16-A3C2-54F7BDF78859}"/>
              </a:ext>
            </a:extLst>
          </p:cNvPr>
          <p:cNvSpPr txBox="1"/>
          <p:nvPr/>
        </p:nvSpPr>
        <p:spPr>
          <a:xfrm>
            <a:off x="8359932" y="3141961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EEC3A-E378-4084-AE4C-315CF7BD45B4}"/>
              </a:ext>
            </a:extLst>
          </p:cNvPr>
          <p:cNvGrpSpPr/>
          <p:nvPr/>
        </p:nvGrpSpPr>
        <p:grpSpPr>
          <a:xfrm>
            <a:off x="8246162" y="4028042"/>
            <a:ext cx="2038648" cy="1393543"/>
            <a:chOff x="4332374" y="2880123"/>
            <a:chExt cx="2038648" cy="139354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44279F6-D551-4813-8519-667BCCD1AD3A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A99B02-4DF2-4C6C-AD51-80033324B0A7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(task)</a:t>
              </a:r>
            </a:p>
          </p:txBody>
        </p:sp>
        <p:pic>
          <p:nvPicPr>
            <p:cNvPr id="30" name="Picture 29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8F5EACD2-B8A3-4130-9996-F8597A4C3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31" name="Graphic 30" descr="Sun">
              <a:extLst>
                <a:ext uri="{FF2B5EF4-FFF2-40B4-BE49-F238E27FC236}">
                  <a16:creationId xmlns:a16="http://schemas.microsoft.com/office/drawing/2014/main" id="{1D1DB571-CDD8-4D62-B7F6-141B1CE3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AA5-A597-43F2-AC0D-EEEC6521D537}"/>
              </a:ext>
            </a:extLst>
          </p:cNvPr>
          <p:cNvSpPr txBox="1"/>
          <p:nvPr/>
        </p:nvSpPr>
        <p:spPr>
          <a:xfrm>
            <a:off x="8345031" y="550934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CF5ED-108F-4868-A459-307763529DE8}"/>
              </a:ext>
            </a:extLst>
          </p:cNvPr>
          <p:cNvCxnSpPr/>
          <p:nvPr/>
        </p:nvCxnSpPr>
        <p:spPr bwMode="auto">
          <a:xfrm>
            <a:off x="3962400" y="1752600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9B5485-2837-4F3A-9353-A62B0486BB85}"/>
              </a:ext>
            </a:extLst>
          </p:cNvPr>
          <p:cNvCxnSpPr/>
          <p:nvPr/>
        </p:nvCxnSpPr>
        <p:spPr bwMode="auto">
          <a:xfrm>
            <a:off x="7781925" y="1734171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956DDF-CB80-4F4F-808E-9D5027818A2D}"/>
              </a:ext>
            </a:extLst>
          </p:cNvPr>
          <p:cNvSpPr/>
          <p:nvPr/>
        </p:nvSpPr>
        <p:spPr bwMode="auto">
          <a:xfrm>
            <a:off x="2781577" y="5539725"/>
            <a:ext cx="6706547" cy="109748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8545E-73AF-4B83-B59D-650404E22618}"/>
              </a:ext>
            </a:extLst>
          </p:cNvPr>
          <p:cNvSpPr txBox="1"/>
          <p:nvPr/>
        </p:nvSpPr>
        <p:spPr>
          <a:xfrm>
            <a:off x="2860064" y="5672797"/>
            <a:ext cx="703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a set of events and recharges are schedulable,</a:t>
            </a:r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always schedule them! (proof: paper)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32993D9-A2DB-45CC-8103-05CC8D3C0278}"/>
              </a:ext>
            </a:extLst>
          </p:cNvPr>
          <p:cNvSpPr/>
          <p:nvPr/>
        </p:nvSpPr>
        <p:spPr bwMode="auto">
          <a:xfrm>
            <a:off x="7214303" y="4769386"/>
            <a:ext cx="2952028" cy="686394"/>
          </a:xfrm>
          <a:prstGeom prst="wedgeRoundRectCallout">
            <a:avLst>
              <a:gd name="adj1" fmla="val -34170"/>
              <a:gd name="adj2" fmla="val 95130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9F0EDC-C3FA-479B-B894-32024475680C}"/>
              </a:ext>
            </a:extLst>
          </p:cNvPr>
          <p:cNvSpPr txBox="1"/>
          <p:nvPr/>
        </p:nvSpPr>
        <p:spPr>
          <a:xfrm>
            <a:off x="7332782" y="4842854"/>
            <a:ext cx="29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do you know?</a:t>
            </a:r>
          </a:p>
        </p:txBody>
      </p:sp>
    </p:spTree>
    <p:extLst>
      <p:ext uri="{BB962C8B-B14F-4D97-AF65-F5344CB8AC3E}">
        <p14:creationId xmlns:p14="http://schemas.microsoft.com/office/powerpoint/2010/main" val="12746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8"/>
    </mc:Choice>
    <mc:Fallback xmlns="">
      <p:transition spd="slow" advTm="2186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600" b="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Feasibility Test 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Checks If Events are Schedulable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2410D-E6ED-4F56-89AA-729DE4D4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16" y="1740181"/>
            <a:ext cx="4812584" cy="288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ED402-1094-46A4-9084-3D922801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8" y="1931553"/>
            <a:ext cx="4382859" cy="244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A3B82-330B-442D-A0B4-553BF072BEFA}"/>
              </a:ext>
            </a:extLst>
          </p:cNvPr>
          <p:cNvSpPr txBox="1"/>
          <p:nvPr/>
        </p:nvSpPr>
        <p:spPr>
          <a:xfrm>
            <a:off x="4513700" y="2516562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FC8AE-F38C-42F9-B36A-1E5DD21DE46E}"/>
              </a:ext>
            </a:extLst>
          </p:cNvPr>
          <p:cNvSpPr/>
          <p:nvPr/>
        </p:nvSpPr>
        <p:spPr bwMode="auto">
          <a:xfrm>
            <a:off x="9894396" y="2262848"/>
            <a:ext cx="786810" cy="552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872AC-749A-4EEC-8F46-B6604FA96F79}"/>
              </a:ext>
            </a:extLst>
          </p:cNvPr>
          <p:cNvSpPr txBox="1"/>
          <p:nvPr/>
        </p:nvSpPr>
        <p:spPr>
          <a:xfrm>
            <a:off x="9799514" y="2416938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756D7-5968-4321-A7AE-B3A385D53F24}"/>
              </a:ext>
            </a:extLst>
          </p:cNvPr>
          <p:cNvSpPr txBox="1"/>
          <p:nvPr/>
        </p:nvSpPr>
        <p:spPr>
          <a:xfrm>
            <a:off x="1699783" y="4643736"/>
            <a:ext cx="339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 schedulable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88E15-8F8B-4BFD-B14F-3A7D9DA461A7}"/>
              </a:ext>
            </a:extLst>
          </p:cNvPr>
          <p:cNvSpPr txBox="1"/>
          <p:nvPr/>
        </p:nvSpPr>
        <p:spPr>
          <a:xfrm>
            <a:off x="7853923" y="4643735"/>
            <a:ext cx="339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Schedulable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A63CE-9AF0-46B3-8068-6E0ABD775B78}"/>
              </a:ext>
            </a:extLst>
          </p:cNvPr>
          <p:cNvSpPr txBox="1"/>
          <p:nvPr/>
        </p:nvSpPr>
        <p:spPr>
          <a:xfrm>
            <a:off x="986744" y="5446067"/>
            <a:ext cx="1120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 idea: Does a set of events use more energy than what can be recharged?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C7BCF-6EA3-45EF-B7EE-29ABBEFAAF94}"/>
              </a:ext>
            </a:extLst>
          </p:cNvPr>
          <p:cNvSpPr/>
          <p:nvPr/>
        </p:nvSpPr>
        <p:spPr bwMode="auto">
          <a:xfrm>
            <a:off x="3130929" y="5046419"/>
            <a:ext cx="1665710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F7343-D7FA-48F0-83B1-10A05E067FD4}"/>
              </a:ext>
            </a:extLst>
          </p:cNvPr>
          <p:cNvSpPr/>
          <p:nvPr/>
        </p:nvSpPr>
        <p:spPr bwMode="auto">
          <a:xfrm>
            <a:off x="5602603" y="3770999"/>
            <a:ext cx="1232815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5C567-DB33-4D37-A794-3DE0594A4C29}"/>
              </a:ext>
            </a:extLst>
          </p:cNvPr>
          <p:cNvSpPr/>
          <p:nvPr/>
        </p:nvSpPr>
        <p:spPr bwMode="auto">
          <a:xfrm>
            <a:off x="6828549" y="2313006"/>
            <a:ext cx="430733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B2FAA-A244-4F94-99A7-0F21802CEC8A}"/>
              </a:ext>
            </a:extLst>
          </p:cNvPr>
          <p:cNvSpPr/>
          <p:nvPr/>
        </p:nvSpPr>
        <p:spPr bwMode="auto">
          <a:xfrm>
            <a:off x="4767463" y="2316432"/>
            <a:ext cx="412633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75717-E451-45FA-AF55-B8905EF4E439}"/>
              </a:ext>
            </a:extLst>
          </p:cNvPr>
          <p:cNvSpPr/>
          <p:nvPr/>
        </p:nvSpPr>
        <p:spPr bwMode="auto">
          <a:xfrm>
            <a:off x="2704322" y="2308290"/>
            <a:ext cx="426607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17" name="Graphic 16" descr="Thermometer">
            <a:extLst>
              <a:ext uri="{FF2B5EF4-FFF2-40B4-BE49-F238E27FC236}">
                <a16:creationId xmlns:a16="http://schemas.microsoft.com/office/drawing/2014/main" id="{80A6F66F-F252-435E-9DD5-63EF1333B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464" y="1863191"/>
            <a:ext cx="924418" cy="924418"/>
          </a:xfrm>
          <a:prstGeom prst="rect">
            <a:avLst/>
          </a:prstGeom>
        </p:spPr>
      </p:pic>
      <p:pic>
        <p:nvPicPr>
          <p:cNvPr id="18" name="Graphic 17" descr="Satellite dish">
            <a:extLst>
              <a:ext uri="{FF2B5EF4-FFF2-40B4-BE49-F238E27FC236}">
                <a16:creationId xmlns:a16="http://schemas.microsoft.com/office/drawing/2014/main" id="{0632CC9C-FC1D-4F70-90B5-81B5C812D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5152" y="3161914"/>
            <a:ext cx="1159042" cy="1159042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9DB7A942-61A8-47BD-87B8-CA7E490E3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3687" y="464938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8033C8-AC38-49D6-BC2E-FB080416E7D0}"/>
              </a:ext>
            </a:extLst>
          </p:cNvPr>
          <p:cNvSpPr txBox="1"/>
          <p:nvPr/>
        </p:nvSpPr>
        <p:spPr>
          <a:xfrm>
            <a:off x="1455170" y="270024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F8CD7-B558-4B6F-9FBA-69BCB9771C98}"/>
              </a:ext>
            </a:extLst>
          </p:cNvPr>
          <p:cNvSpPr txBox="1"/>
          <p:nvPr/>
        </p:nvSpPr>
        <p:spPr>
          <a:xfrm>
            <a:off x="1384664" y="418771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D6BC1D-CD80-4980-A9AA-94C21005F830}"/>
              </a:ext>
            </a:extLst>
          </p:cNvPr>
          <p:cNvSpPr txBox="1"/>
          <p:nvPr/>
        </p:nvSpPr>
        <p:spPr>
          <a:xfrm>
            <a:off x="1384664" y="542975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D5208-EAEB-472B-BF10-B973530A67CC}"/>
              </a:ext>
            </a:extLst>
          </p:cNvPr>
          <p:cNvSpPr/>
          <p:nvPr/>
        </p:nvSpPr>
        <p:spPr bwMode="auto">
          <a:xfrm>
            <a:off x="5192702" y="5053926"/>
            <a:ext cx="418192" cy="40140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B51E1B-85C4-4DA2-9344-D3B5BC04192B}"/>
              </a:ext>
            </a:extLst>
          </p:cNvPr>
          <p:cNvSpPr/>
          <p:nvPr/>
        </p:nvSpPr>
        <p:spPr bwMode="auto">
          <a:xfrm>
            <a:off x="274252" y="1752600"/>
            <a:ext cx="11773366" cy="4953000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FC93A-38BE-42C7-B64C-87465311D041}"/>
              </a:ext>
            </a:extLst>
          </p:cNvPr>
          <p:cNvSpPr/>
          <p:nvPr/>
        </p:nvSpPr>
        <p:spPr bwMode="auto">
          <a:xfrm>
            <a:off x="2499982" y="2130473"/>
            <a:ext cx="7260771" cy="411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89547-0B3B-4E46-AAF6-E3CFE8C8E0D4}"/>
                  </a:ext>
                </a:extLst>
              </p:cNvPr>
              <p:cNvSpPr txBox="1"/>
              <p:nvPr/>
            </p:nvSpPr>
            <p:spPr>
              <a:xfrm>
                <a:off x="2759371" y="2256878"/>
                <a:ext cx="6741994" cy="350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Theorem</a:t>
                </a:r>
              </a:p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Assume an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uses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has 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 If an incoming power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, the events and charges can be scheduled if:</a:t>
                </a:r>
              </a:p>
              <a:p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889547-0B3B-4E46-AAF6-E3CFE8C8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71" y="2256878"/>
                <a:ext cx="6741994" cy="3508717"/>
              </a:xfrm>
              <a:prstGeom prst="rect">
                <a:avLst/>
              </a:prstGeom>
              <a:blipFill>
                <a:blip r:embed="rId13"/>
                <a:stretch>
                  <a:fillRect l="-1447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0B1313A-8CD5-4608-B435-6D25BF8E715D}"/>
              </a:ext>
            </a:extLst>
          </p:cNvPr>
          <p:cNvSpPr txBox="1"/>
          <p:nvPr/>
        </p:nvSpPr>
        <p:spPr>
          <a:xfrm>
            <a:off x="2725170" y="6289477"/>
            <a:ext cx="980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Full proof is provided as an Appendix of the paper.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25CAD6-7D43-4E38-BAE6-53D73FD5A5BB}"/>
              </a:ext>
            </a:extLst>
          </p:cNvPr>
          <p:cNvGrpSpPr/>
          <p:nvPr/>
        </p:nvGrpSpPr>
        <p:grpSpPr>
          <a:xfrm rot="20122256">
            <a:off x="1972655" y="1835960"/>
            <a:ext cx="1791772" cy="497863"/>
            <a:chOff x="0" y="1752600"/>
            <a:chExt cx="1791772" cy="49786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ABE1B1-9B20-45E4-95F5-E5591B7E71F0}"/>
                </a:ext>
              </a:extLst>
            </p:cNvPr>
            <p:cNvSpPr/>
            <p:nvPr/>
          </p:nvSpPr>
          <p:spPr bwMode="auto">
            <a:xfrm>
              <a:off x="0" y="1752600"/>
              <a:ext cx="1651977" cy="4978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8DF8AD-86F2-4189-A025-31D4A7D3BF60}"/>
                </a:ext>
              </a:extLst>
            </p:cNvPr>
            <p:cNvSpPr txBox="1"/>
            <p:nvPr/>
          </p:nvSpPr>
          <p:spPr>
            <a:xfrm>
              <a:off x="208890" y="1775145"/>
              <a:ext cx="1582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0"/>
    </mc:Choice>
    <mc:Fallback xmlns="">
      <p:transition spd="slow" advTm="159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Schedules According to Priorities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36</a:t>
            </a:fld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67E97-451A-47C6-AF9A-43D3A892CEC0}"/>
              </a:ext>
            </a:extLst>
          </p:cNvPr>
          <p:cNvSpPr txBox="1"/>
          <p:nvPr/>
        </p:nvSpPr>
        <p:spPr>
          <a:xfrm>
            <a:off x="1443848" y="4338973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priority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99547-2BF9-4818-B3DB-25FC0D6C19B2}"/>
              </a:ext>
            </a:extLst>
          </p:cNvPr>
          <p:cNvGrpSpPr/>
          <p:nvPr/>
        </p:nvGrpSpPr>
        <p:grpSpPr>
          <a:xfrm>
            <a:off x="1400697" y="2845568"/>
            <a:ext cx="2038648" cy="1405645"/>
            <a:chOff x="1357033" y="2868021"/>
            <a:chExt cx="2038648" cy="140564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8D13746-8E20-4E3F-92D7-E3BB509A19EB}"/>
                </a:ext>
              </a:extLst>
            </p:cNvPr>
            <p:cNvSpPr/>
            <p:nvPr/>
          </p:nvSpPr>
          <p:spPr bwMode="auto">
            <a:xfrm>
              <a:off x="1357033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BE899A3-D93A-4406-8D08-37BAC4BAB07F}"/>
                </a:ext>
              </a:extLst>
            </p:cNvPr>
            <p:cNvGrpSpPr/>
            <p:nvPr/>
          </p:nvGrpSpPr>
          <p:grpSpPr>
            <a:xfrm>
              <a:off x="1494937" y="2953735"/>
              <a:ext cx="1601122" cy="1288659"/>
              <a:chOff x="6688413" y="2260191"/>
              <a:chExt cx="2776646" cy="2234777"/>
            </a:xfrm>
          </p:grpSpPr>
          <p:pic>
            <p:nvPicPr>
              <p:cNvPr id="85" name="Picture 84" descr="A circuit board&#10;&#10;Description generated with very high confidence">
                <a:extLst>
                  <a:ext uri="{FF2B5EF4-FFF2-40B4-BE49-F238E27FC236}">
                    <a16:creationId xmlns:a16="http://schemas.microsoft.com/office/drawing/2014/main" id="{4D41698A-29E0-4108-AA19-9D57213AA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45" t="14445" r="15557" b="5557"/>
              <a:stretch/>
            </p:blipFill>
            <p:spPr>
              <a:xfrm rot="5400000">
                <a:off x="8843967" y="3121043"/>
                <a:ext cx="621092" cy="621092"/>
              </a:xfrm>
              <a:prstGeom prst="rect">
                <a:avLst/>
              </a:prstGeom>
            </p:spPr>
          </p:pic>
          <p:pic>
            <p:nvPicPr>
              <p:cNvPr id="86" name="Graphic 85" descr="Plant">
                <a:extLst>
                  <a:ext uri="{FF2B5EF4-FFF2-40B4-BE49-F238E27FC236}">
                    <a16:creationId xmlns:a16="http://schemas.microsoft.com/office/drawing/2014/main" id="{53650BC8-5E04-4B40-BDE1-6452A7DA7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88413" y="2545925"/>
                <a:ext cx="1949043" cy="1949043"/>
              </a:xfrm>
              <a:prstGeom prst="rect">
                <a:avLst/>
              </a:prstGeom>
            </p:spPr>
          </p:pic>
          <p:pic>
            <p:nvPicPr>
              <p:cNvPr id="87" name="Graphic 86" descr="Thermometer">
                <a:extLst>
                  <a:ext uri="{FF2B5EF4-FFF2-40B4-BE49-F238E27FC236}">
                    <a16:creationId xmlns:a16="http://schemas.microsoft.com/office/drawing/2014/main" id="{69DE7162-B43C-40B9-A2E5-0D70B1CA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0071" y="2260191"/>
                <a:ext cx="1026359" cy="1026359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6943B0-AC83-4C77-B3FA-BFB92D29077F}"/>
                </a:ext>
              </a:extLst>
            </p:cNvPr>
            <p:cNvSpPr txBox="1"/>
            <p:nvPr/>
          </p:nvSpPr>
          <p:spPr>
            <a:xfrm>
              <a:off x="1494937" y="2868021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Event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61D13C-090B-483B-A6E8-AE3890750725}"/>
              </a:ext>
            </a:extLst>
          </p:cNvPr>
          <p:cNvGrpSpPr/>
          <p:nvPr/>
        </p:nvGrpSpPr>
        <p:grpSpPr>
          <a:xfrm>
            <a:off x="8246162" y="1660658"/>
            <a:ext cx="2038648" cy="1393543"/>
            <a:chOff x="6929542" y="2880123"/>
            <a:chExt cx="2038648" cy="139354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B69C5DE-2635-48A9-92C4-90F838325DCD}"/>
                </a:ext>
              </a:extLst>
            </p:cNvPr>
            <p:cNvSpPr txBox="1"/>
            <p:nvPr/>
          </p:nvSpPr>
          <p:spPr>
            <a:xfrm>
              <a:off x="7043312" y="2906512"/>
              <a:ext cx="1323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Task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F56B6D6-E4C5-415F-9873-DF13AE6FB031}"/>
                </a:ext>
              </a:extLst>
            </p:cNvPr>
            <p:cNvSpPr/>
            <p:nvPr/>
          </p:nvSpPr>
          <p:spPr bwMode="auto">
            <a:xfrm>
              <a:off x="6929542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EDB61C4-B6E9-467D-811A-8EAF5518FCDD}"/>
                </a:ext>
              </a:extLst>
            </p:cNvPr>
            <p:cNvSpPr/>
            <p:nvPr/>
          </p:nvSpPr>
          <p:spPr bwMode="auto">
            <a:xfrm>
              <a:off x="7564704" y="3446980"/>
              <a:ext cx="783075" cy="287558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C281FE-C316-4E6E-87E1-A3EF0FDA63EA}"/>
                </a:ext>
              </a:extLst>
            </p:cNvPr>
            <p:cNvSpPr/>
            <p:nvPr/>
          </p:nvSpPr>
          <p:spPr bwMode="auto">
            <a:xfrm>
              <a:off x="7503895" y="3350204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A2BE97-E8A3-4725-80B9-238FCC5104EE}"/>
                </a:ext>
              </a:extLst>
            </p:cNvPr>
            <p:cNvSpPr/>
            <p:nvPr/>
          </p:nvSpPr>
          <p:spPr bwMode="auto">
            <a:xfrm>
              <a:off x="7503895" y="3764715"/>
              <a:ext cx="904692" cy="6659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69118D26-48B2-404C-BE61-BDFEA1FA3355}"/>
                </a:ext>
              </a:extLst>
            </p:cNvPr>
            <p:cNvSpPr/>
            <p:nvPr/>
          </p:nvSpPr>
          <p:spPr bwMode="auto">
            <a:xfrm>
              <a:off x="7765854" y="3084535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A9631433-CEFC-4A6E-9759-B4364C870016}"/>
                </a:ext>
              </a:extLst>
            </p:cNvPr>
            <p:cNvSpPr/>
            <p:nvPr/>
          </p:nvSpPr>
          <p:spPr bwMode="auto">
            <a:xfrm rot="10800000">
              <a:off x="7765854" y="3832688"/>
              <a:ext cx="380774" cy="253311"/>
            </a:xfrm>
            <a:prstGeom prst="downArrow">
              <a:avLst>
                <a:gd name="adj1" fmla="val 26223"/>
                <a:gd name="adj2" fmla="val 482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12765-9774-487C-97BB-5462A76C4795}"/>
              </a:ext>
            </a:extLst>
          </p:cNvPr>
          <p:cNvGrpSpPr/>
          <p:nvPr/>
        </p:nvGrpSpPr>
        <p:grpSpPr>
          <a:xfrm>
            <a:off x="4443477" y="2884462"/>
            <a:ext cx="2038648" cy="1393543"/>
            <a:chOff x="4332374" y="2880123"/>
            <a:chExt cx="2038648" cy="139354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88532D7-37C1-40C5-9F4B-5031E98048C9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00AF0B-4215-401A-B4B8-D695AEEDE240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(event)</a:t>
              </a:r>
            </a:p>
          </p:txBody>
        </p:sp>
        <p:pic>
          <p:nvPicPr>
            <p:cNvPr id="41" name="Picture 40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310F15FD-7041-4AC5-903A-A54C9086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44" name="Graphic 43" descr="Sun">
              <a:extLst>
                <a:ext uri="{FF2B5EF4-FFF2-40B4-BE49-F238E27FC236}">
                  <a16:creationId xmlns:a16="http://schemas.microsoft.com/office/drawing/2014/main" id="{10380ADB-97FE-4A03-BFCE-A4790DA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9A0AEC-2C47-4E95-9790-1C37F077A22B}"/>
              </a:ext>
            </a:extLst>
          </p:cNvPr>
          <p:cNvSpPr txBox="1"/>
          <p:nvPr/>
        </p:nvSpPr>
        <p:spPr>
          <a:xfrm>
            <a:off x="4542346" y="436576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Middle priority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B9C77-BE74-4D16-A3C2-54F7BDF78859}"/>
              </a:ext>
            </a:extLst>
          </p:cNvPr>
          <p:cNvSpPr txBox="1"/>
          <p:nvPr/>
        </p:nvSpPr>
        <p:spPr>
          <a:xfrm>
            <a:off x="8359932" y="3141961"/>
            <a:ext cx="24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EEC3A-E378-4084-AE4C-315CF7BD45B4}"/>
              </a:ext>
            </a:extLst>
          </p:cNvPr>
          <p:cNvGrpSpPr/>
          <p:nvPr/>
        </p:nvGrpSpPr>
        <p:grpSpPr>
          <a:xfrm>
            <a:off x="8246162" y="4028042"/>
            <a:ext cx="2038648" cy="1393543"/>
            <a:chOff x="4332374" y="2880123"/>
            <a:chExt cx="2038648" cy="139354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44279F6-D551-4813-8519-667BCCD1AD3A}"/>
                </a:ext>
              </a:extLst>
            </p:cNvPr>
            <p:cNvSpPr/>
            <p:nvPr/>
          </p:nvSpPr>
          <p:spPr bwMode="auto">
            <a:xfrm>
              <a:off x="4332374" y="2880123"/>
              <a:ext cx="2038648" cy="1393543"/>
            </a:xfrm>
            <a:prstGeom prst="roundRect">
              <a:avLst>
                <a:gd name="adj" fmla="val 21847"/>
              </a:avLst>
            </a:prstGeom>
            <a:noFill/>
            <a:ln w="38100" cap="flat" cmpd="sng" algn="ctr">
              <a:solidFill>
                <a:srgbClr val="EA9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A99B02-4DF2-4C6C-AD51-80033324B0A7}"/>
                </a:ext>
              </a:extLst>
            </p:cNvPr>
            <p:cNvSpPr txBox="1"/>
            <p:nvPr/>
          </p:nvSpPr>
          <p:spPr>
            <a:xfrm>
              <a:off x="4458402" y="2880123"/>
              <a:ext cx="1730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A9C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Recharge (task)</a:t>
              </a:r>
            </a:p>
          </p:txBody>
        </p:sp>
        <p:pic>
          <p:nvPicPr>
            <p:cNvPr id="30" name="Picture 29" descr="A circuit board&#10;&#10;Description generated with very high confidence">
              <a:extLst>
                <a:ext uri="{FF2B5EF4-FFF2-40B4-BE49-F238E27FC236}">
                  <a16:creationId xmlns:a16="http://schemas.microsoft.com/office/drawing/2014/main" id="{8F5EACD2-B8A3-4130-9996-F8597A4C3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14445" r="15557" b="5557"/>
            <a:stretch/>
          </p:blipFill>
          <p:spPr>
            <a:xfrm rot="5400000">
              <a:off x="5662253" y="3709334"/>
              <a:ext cx="358146" cy="358146"/>
            </a:xfrm>
            <a:prstGeom prst="rect">
              <a:avLst/>
            </a:prstGeom>
          </p:spPr>
        </p:pic>
        <p:pic>
          <p:nvPicPr>
            <p:cNvPr id="31" name="Graphic 30" descr="Sun">
              <a:extLst>
                <a:ext uri="{FF2B5EF4-FFF2-40B4-BE49-F238E27FC236}">
                  <a16:creationId xmlns:a16="http://schemas.microsoft.com/office/drawing/2014/main" id="{1D1DB571-CDD8-4D62-B7F6-141B1CE3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6143" y="3213442"/>
              <a:ext cx="830997" cy="83099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AA5-A597-43F2-AC0D-EEEC6521D537}"/>
              </a:ext>
            </a:extLst>
          </p:cNvPr>
          <p:cNvSpPr txBox="1"/>
          <p:nvPr/>
        </p:nvSpPr>
        <p:spPr>
          <a:xfrm>
            <a:off x="8345031" y="5509345"/>
            <a:ext cx="30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buffer recharge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 priority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CF5ED-108F-4868-A459-307763529DE8}"/>
              </a:ext>
            </a:extLst>
          </p:cNvPr>
          <p:cNvCxnSpPr/>
          <p:nvPr/>
        </p:nvCxnSpPr>
        <p:spPr bwMode="auto">
          <a:xfrm>
            <a:off x="3962400" y="1752600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9B5485-2837-4F3A-9353-A62B0486BB85}"/>
              </a:ext>
            </a:extLst>
          </p:cNvPr>
          <p:cNvCxnSpPr/>
          <p:nvPr/>
        </p:nvCxnSpPr>
        <p:spPr bwMode="auto">
          <a:xfrm>
            <a:off x="7781925" y="1734171"/>
            <a:ext cx="0" cy="4587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956DDF-CB80-4F4F-808E-9D5027818A2D}"/>
              </a:ext>
            </a:extLst>
          </p:cNvPr>
          <p:cNvSpPr/>
          <p:nvPr/>
        </p:nvSpPr>
        <p:spPr bwMode="auto">
          <a:xfrm>
            <a:off x="2781577" y="5539725"/>
            <a:ext cx="6706547" cy="109748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8545E-73AF-4B83-B59D-650404E22618}"/>
              </a:ext>
            </a:extLst>
          </p:cNvPr>
          <p:cNvSpPr txBox="1"/>
          <p:nvPr/>
        </p:nvSpPr>
        <p:spPr>
          <a:xfrm>
            <a:off x="2860064" y="5672797"/>
            <a:ext cx="703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a set of events and recharges are schedulable,</a:t>
            </a:r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always schedule them! (proof: paper)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32993D9-A2DB-45CC-8103-05CC8D3C0278}"/>
              </a:ext>
            </a:extLst>
          </p:cNvPr>
          <p:cNvSpPr/>
          <p:nvPr/>
        </p:nvSpPr>
        <p:spPr bwMode="auto">
          <a:xfrm>
            <a:off x="7214303" y="4769386"/>
            <a:ext cx="2952028" cy="686394"/>
          </a:xfrm>
          <a:prstGeom prst="wedgeRoundRectCallout">
            <a:avLst>
              <a:gd name="adj1" fmla="val -34170"/>
              <a:gd name="adj2" fmla="val 95130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9F0EDC-C3FA-479B-B894-32024475680C}"/>
              </a:ext>
            </a:extLst>
          </p:cNvPr>
          <p:cNvSpPr txBox="1"/>
          <p:nvPr/>
        </p:nvSpPr>
        <p:spPr>
          <a:xfrm>
            <a:off x="7332782" y="4842854"/>
            <a:ext cx="29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if it’s not?</a:t>
            </a:r>
          </a:p>
        </p:txBody>
      </p:sp>
    </p:spTree>
    <p:extLst>
      <p:ext uri="{BB962C8B-B14F-4D97-AF65-F5344CB8AC3E}">
        <p14:creationId xmlns:p14="http://schemas.microsoft.com/office/powerpoint/2010/main" val="34019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8"/>
    </mc:Choice>
    <mc:Fallback xmlns="">
      <p:transition spd="slow" advTm="2186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609600"/>
            <a:ext cx="1092337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Quality Degradation Makes Infeasible Schedule Feasible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2410D-E6ED-4F56-89AA-729DE4D4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16" y="2338983"/>
            <a:ext cx="4812584" cy="288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ED402-1094-46A4-9084-3D922801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8" y="2530355"/>
            <a:ext cx="4382859" cy="244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A3B82-330B-442D-A0B4-553BF072BEFA}"/>
              </a:ext>
            </a:extLst>
          </p:cNvPr>
          <p:cNvSpPr txBox="1"/>
          <p:nvPr/>
        </p:nvSpPr>
        <p:spPr>
          <a:xfrm>
            <a:off x="4513700" y="3115364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FC8AE-F38C-42F9-B36A-1E5DD21DE46E}"/>
              </a:ext>
            </a:extLst>
          </p:cNvPr>
          <p:cNvSpPr/>
          <p:nvPr/>
        </p:nvSpPr>
        <p:spPr bwMode="auto">
          <a:xfrm>
            <a:off x="9894396" y="2861650"/>
            <a:ext cx="786810" cy="552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872AC-749A-4EEC-8F46-B6604FA96F79}"/>
              </a:ext>
            </a:extLst>
          </p:cNvPr>
          <p:cNvSpPr txBox="1"/>
          <p:nvPr/>
        </p:nvSpPr>
        <p:spPr>
          <a:xfrm>
            <a:off x="9799514" y="3015740"/>
            <a:ext cx="115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8bit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9A1185-891A-45AA-A707-2A13C878435E}"/>
              </a:ext>
            </a:extLst>
          </p:cNvPr>
          <p:cNvSpPr/>
          <p:nvPr/>
        </p:nvSpPr>
        <p:spPr bwMode="auto">
          <a:xfrm>
            <a:off x="2781577" y="5539725"/>
            <a:ext cx="6706547" cy="793667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EA88C-6180-4E11-83E8-7D685904DDF1}"/>
              </a:ext>
            </a:extLst>
          </p:cNvPr>
          <p:cNvSpPr txBox="1"/>
          <p:nvPr/>
        </p:nvSpPr>
        <p:spPr>
          <a:xfrm>
            <a:off x="2860064" y="5672797"/>
            <a:ext cx="703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Programmer provides set of degradation rules</a:t>
            </a:r>
          </a:p>
        </p:txBody>
      </p:sp>
    </p:spTree>
    <p:extLst>
      <p:ext uri="{BB962C8B-B14F-4D97-AF65-F5344CB8AC3E}">
        <p14:creationId xmlns:p14="http://schemas.microsoft.com/office/powerpoint/2010/main" val="42064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"/>
    </mc:Choice>
    <mc:Fallback xmlns="">
      <p:transition spd="slow" advTm="2072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Evaluation: </a:t>
            </a:r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Enables Periodic Execution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B4FA855-63BB-4681-A712-E8FA5DEB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10944225" cy="4114800"/>
          </a:xfrm>
          <a:ln w="57150"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Ran periodic and compute-intensive workloads concurrently</a:t>
            </a:r>
          </a:p>
          <a:p>
            <a:pPr marL="342882" lvl="1" indent="0">
              <a:buNone/>
            </a:pP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Ran by harvesting RF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Compared with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InK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[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Yıldırım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2018]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1C0B968-48FF-4E60-89AE-54BEB1285A91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z="1051"/>
              <a:pPr/>
              <a:t>38</a:t>
            </a:fld>
            <a:endParaRPr lang="en-US" sz="1051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2B8FF4-D90E-40FE-B270-365B92F51149}"/>
              </a:ext>
            </a:extLst>
          </p:cNvPr>
          <p:cNvSpPr txBox="1">
            <a:spLocks/>
          </p:cNvSpPr>
          <p:nvPr/>
        </p:nvSpPr>
        <p:spPr bwMode="auto">
          <a:xfrm>
            <a:off x="2970078" y="2948388"/>
            <a:ext cx="7905375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Periodic temperature sensing every 0.57s (event)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32F48-9BFC-4CB0-8B62-44873C9C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94" y="2685566"/>
            <a:ext cx="1076187" cy="104823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8437CC-9244-4870-AE32-7BACDC249313}"/>
              </a:ext>
            </a:extLst>
          </p:cNvPr>
          <p:cNvSpPr txBox="1">
            <a:spLocks/>
          </p:cNvSpPr>
          <p:nvPr/>
        </p:nvSpPr>
        <p:spPr bwMode="auto">
          <a:xfrm>
            <a:off x="2970078" y="3964886"/>
            <a:ext cx="8269984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Downsampling</a:t>
            </a: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with a square filter (task)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FD8122F7-86C9-4A98-9924-A064134D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0037" y="3695102"/>
            <a:ext cx="1198621" cy="11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3"/>
    </mc:Choice>
    <mc:Fallback xmlns="">
      <p:transition spd="slow" advTm="2636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877107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Evaluation: </a:t>
            </a:r>
            <a:r>
              <a:rPr lang="en-US" sz="36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CatNap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Enables Periodic Execution</a:t>
            </a:r>
          </a:p>
        </p:txBody>
      </p:sp>
      <p:sp>
        <p:nvSpPr>
          <p:cNvPr id="116" name="Slide Number Placeholder 3">
            <a:extLst>
              <a:ext uri="{FF2B5EF4-FFF2-40B4-BE49-F238E27FC236}">
                <a16:creationId xmlns:a16="http://schemas.microsoft.com/office/drawing/2014/main" id="{C5970237-14D3-4DD7-B19F-A50DEA148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BAAB26-30B8-4F3C-A25A-9D8BF37AA098}"/>
              </a:ext>
            </a:extLst>
          </p:cNvPr>
          <p:cNvSpPr/>
          <p:nvPr/>
        </p:nvSpPr>
        <p:spPr bwMode="auto">
          <a:xfrm>
            <a:off x="7035764" y="5875893"/>
            <a:ext cx="326003" cy="4061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146CEAE-11F0-4B78-AEB9-6A3871F4C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513971"/>
              </p:ext>
            </p:extLst>
          </p:nvPr>
        </p:nvGraphicFramePr>
        <p:xfrm>
          <a:off x="1238533" y="1752600"/>
          <a:ext cx="913515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F7212-3990-4B2C-AFE0-3B486B4D33AA}"/>
              </a:ext>
            </a:extLst>
          </p:cNvPr>
          <p:cNvCxnSpPr/>
          <p:nvPr/>
        </p:nvCxnSpPr>
        <p:spPr bwMode="auto">
          <a:xfrm>
            <a:off x="1885880" y="4543391"/>
            <a:ext cx="8681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9246B2-90AF-4423-9F27-69E6F6FD3110}"/>
              </a:ext>
            </a:extLst>
          </p:cNvPr>
          <p:cNvSpPr txBox="1"/>
          <p:nvPr/>
        </p:nvSpPr>
        <p:spPr>
          <a:xfrm>
            <a:off x="9939789" y="3696311"/>
            <a:ext cx="228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Target period</a:t>
            </a:r>
          </a:p>
          <a:p>
            <a:r>
              <a:rPr lang="en-US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(closer is better)</a:t>
            </a:r>
          </a:p>
        </p:txBody>
      </p:sp>
    </p:spTree>
    <p:extLst>
      <p:ext uri="{BB962C8B-B14F-4D97-AF65-F5344CB8AC3E}">
        <p14:creationId xmlns:p14="http://schemas.microsoft.com/office/powerpoint/2010/main" val="34515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36"/>
    </mc:Choice>
    <mc:Fallback xmlns="">
      <p:transition spd="slow" advTm="415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A4F14-79F9-4A4D-8234-6435B66E802F}"/>
              </a:ext>
            </a:extLst>
          </p:cNvPr>
          <p:cNvGrpSpPr/>
          <p:nvPr/>
        </p:nvGrpSpPr>
        <p:grpSpPr>
          <a:xfrm>
            <a:off x="4321215" y="2169943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756050-B5C6-4DEB-A51C-DCDBB5C5D0B2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98B4D8-B124-4659-A4F7-102DBB55F18E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003EB-B1AA-40C4-9FCD-44A9C60EB514}"/>
              </a:ext>
            </a:extLst>
          </p:cNvPr>
          <p:cNvSpPr txBox="1"/>
          <p:nvPr/>
        </p:nvSpPr>
        <p:spPr>
          <a:xfrm>
            <a:off x="5522754" y="5086172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 is low!!</a:t>
            </a: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F753A545-6938-4756-875C-F4B900C9B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</a:t>
            </a:fld>
            <a:endParaRPr lang="en-US"/>
          </a:p>
        </p:txBody>
      </p:sp>
      <p:pic>
        <p:nvPicPr>
          <p:cNvPr id="49" name="Picture 48" descr="A circuit board&#10;&#10;Description generated with very high confidence">
            <a:extLst>
              <a:ext uri="{FF2B5EF4-FFF2-40B4-BE49-F238E27FC236}">
                <a16:creationId xmlns:a16="http://schemas.microsoft.com/office/drawing/2014/main" id="{B75630F7-F049-43B7-9B73-644E9B2375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783DAAB-DEB7-4C9C-833E-7AF4D5FA1435}"/>
              </a:ext>
            </a:extLst>
          </p:cNvPr>
          <p:cNvGrpSpPr/>
          <p:nvPr/>
        </p:nvGrpSpPr>
        <p:grpSpPr>
          <a:xfrm>
            <a:off x="2525613" y="2122135"/>
            <a:ext cx="2670470" cy="1023051"/>
            <a:chOff x="2525613" y="2140272"/>
            <a:chExt cx="2670470" cy="10230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712C77-EB4F-47CA-9901-CFE047175D94}"/>
                </a:ext>
              </a:extLst>
            </p:cNvPr>
            <p:cNvGrpSpPr/>
            <p:nvPr/>
          </p:nvGrpSpPr>
          <p:grpSpPr>
            <a:xfrm>
              <a:off x="2525613" y="2168303"/>
              <a:ext cx="2428445" cy="966989"/>
              <a:chOff x="2525613" y="2168303"/>
              <a:chExt cx="2428445" cy="96698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1812AB-C176-4ABA-9133-DF9D2B47F046}"/>
                  </a:ext>
                </a:extLst>
              </p:cNvPr>
              <p:cNvSpPr txBox="1"/>
              <p:nvPr/>
            </p:nvSpPr>
            <p:spPr>
              <a:xfrm>
                <a:off x="3507747" y="2420959"/>
                <a:ext cx="1446311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encrypt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180EA3-F6B8-4A3A-B196-692DCE734FCE}"/>
                  </a:ext>
                </a:extLst>
              </p:cNvPr>
              <p:cNvSpPr txBox="1"/>
              <p:nvPr/>
            </p:nvSpPr>
            <p:spPr>
              <a:xfrm>
                <a:off x="2525613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08060C-41CA-4194-8F5C-9EBF1120C7EC}"/>
                  </a:ext>
                </a:extLst>
              </p:cNvPr>
              <p:cNvSpPr txBox="1"/>
              <p:nvPr/>
            </p:nvSpPr>
            <p:spPr>
              <a:xfrm>
                <a:off x="3016680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7C4AE8E-5F31-4004-A435-2E71C0ACCE02}"/>
                  </a:ext>
                </a:extLst>
              </p:cNvPr>
              <p:cNvGrpSpPr/>
              <p:nvPr/>
            </p:nvGrpSpPr>
            <p:grpSpPr>
              <a:xfrm>
                <a:off x="4311639" y="2168303"/>
                <a:ext cx="295222" cy="966989"/>
                <a:chOff x="5060009" y="2858156"/>
                <a:chExt cx="295222" cy="966989"/>
              </a:xfrm>
              <a:solidFill>
                <a:schemeClr val="bg1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E5CB48C-4EAF-4833-BEBD-E8962728C765}"/>
                    </a:ext>
                  </a:extLst>
                </p:cNvPr>
                <p:cNvSpPr/>
                <p:nvPr/>
              </p:nvSpPr>
              <p:spPr bwMode="auto">
                <a:xfrm rot="890299">
                  <a:off x="5065969" y="2858156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39B20C6-CD41-4F79-8C35-B32F6EAF551A}"/>
                    </a:ext>
                  </a:extLst>
                </p:cNvPr>
                <p:cNvSpPr/>
                <p:nvPr/>
              </p:nvSpPr>
              <p:spPr bwMode="auto">
                <a:xfrm rot="890299">
                  <a:off x="5060009" y="3284862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CD684D-13F4-45C8-8082-E484A6A2C2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1148" y="2283114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C6A4BF9-B571-4F8A-8EA0-78267B8694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5812" y="2668390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1DDD9A6-7DAE-408D-B10A-A636272336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2436" y="2674483"/>
                <a:ext cx="118250" cy="222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2FAB71-F128-476B-AE08-65C6BDC3DF17}"/>
                  </a:ext>
                </a:extLst>
              </p:cNvPr>
              <p:cNvSpPr txBox="1"/>
              <p:nvPr/>
            </p:nvSpPr>
            <p:spPr>
              <a:xfrm>
                <a:off x="2525613" y="2420960"/>
                <a:ext cx="982133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prep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74F031-F1CE-4BA2-9733-F68B9ADD8C7E}"/>
                </a:ext>
              </a:extLst>
            </p:cNvPr>
            <p:cNvSpPr/>
            <p:nvPr/>
          </p:nvSpPr>
          <p:spPr bwMode="auto">
            <a:xfrm>
              <a:off x="4535424" y="2140272"/>
              <a:ext cx="660659" cy="102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B3F901-22EF-4EED-8094-463D208387FF}"/>
              </a:ext>
            </a:extLst>
          </p:cNvPr>
          <p:cNvGrpSpPr/>
          <p:nvPr/>
        </p:nvGrpSpPr>
        <p:grpSpPr>
          <a:xfrm>
            <a:off x="4322513" y="1650064"/>
            <a:ext cx="526876" cy="585501"/>
            <a:chOff x="6159175" y="1865012"/>
            <a:chExt cx="886059" cy="1125577"/>
          </a:xfrm>
        </p:grpSpPr>
        <p:sp>
          <p:nvSpPr>
            <p:cNvPr id="46" name="Wave 45">
              <a:extLst>
                <a:ext uri="{FF2B5EF4-FFF2-40B4-BE49-F238E27FC236}">
                  <a16:creationId xmlns:a16="http://schemas.microsoft.com/office/drawing/2014/main" id="{81E069F3-BB6B-4AF3-B853-4F271A5448D1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06B6A4-0000-4253-9B6D-0888D87C983B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026182D-69A9-47D7-A738-CB57880856FA}"/>
              </a:ext>
            </a:extLst>
          </p:cNvPr>
          <p:cNvSpPr txBox="1"/>
          <p:nvPr/>
        </p:nvSpPr>
        <p:spPr>
          <a:xfrm>
            <a:off x="4660100" y="2131240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Checkpoint!!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8791A4-D4A6-4E88-826E-84416113AE8C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84D7D8-E0F5-4F81-88E6-C9BAAE97DAAF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6422BEB3-3E8A-45D6-8D5B-AFECB65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999306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JIT Checkpointing Enables Intermittent Execution</a:t>
            </a:r>
            <a:endParaRPr lang="en-US" sz="3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54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40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1. Periodic Execution</a:t>
            </a: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1.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2. Atomic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2. Samoyed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04E563-D4FE-43D3-9603-A2EA25C33CDA}"/>
              </a:ext>
            </a:extLst>
          </p:cNvPr>
          <p:cNvSpPr txBox="1"/>
          <p:nvPr/>
        </p:nvSpPr>
        <p:spPr>
          <a:xfrm>
            <a:off x="2076018" y="1570526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6A2C6-20E1-4506-B3DA-B0F06A01CB92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69E33C7-B6FA-4828-B099-09AF983759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41</a:t>
            </a:fld>
            <a:endParaRPr lang="en-US"/>
          </a:p>
        </p:txBody>
      </p:sp>
      <p:pic>
        <p:nvPicPr>
          <p:cNvPr id="81" name="Picture 80" descr="A circuit board&#10;&#10;Description generated with very high confidence">
            <a:extLst>
              <a:ext uri="{FF2B5EF4-FFF2-40B4-BE49-F238E27FC236}">
                <a16:creationId xmlns:a16="http://schemas.microsoft.com/office/drawing/2014/main" id="{95540B09-CD4A-401F-97B9-AA3B143267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D0C5183-3FB3-4D9C-AD28-3D60220523F9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2B8DCC-DD0F-4642-98D9-513FC71C4D80}"/>
              </a:ext>
            </a:extLst>
          </p:cNvPr>
          <p:cNvSpPr txBox="1"/>
          <p:nvPr/>
        </p:nvSpPr>
        <p:spPr>
          <a:xfrm>
            <a:off x="3455301" y="2058279"/>
            <a:ext cx="294640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5CF7AC-5F63-4F3F-BCFD-0EADCA259F1F}"/>
              </a:ext>
            </a:extLst>
          </p:cNvPr>
          <p:cNvSpPr txBox="1"/>
          <p:nvPr/>
        </p:nvSpPr>
        <p:spPr>
          <a:xfrm>
            <a:off x="6401703" y="205827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7251B-B0CA-4D8A-877A-3ADAEA2567FF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2A3C58-0E45-49A2-8304-95E20DD88491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242494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04E563-D4FE-43D3-9603-A2EA25C33CDA}"/>
              </a:ext>
            </a:extLst>
          </p:cNvPr>
          <p:cNvSpPr txBox="1"/>
          <p:nvPr/>
        </p:nvSpPr>
        <p:spPr>
          <a:xfrm>
            <a:off x="2076018" y="1570526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6A2C6-20E1-4506-B3DA-B0F06A01CB92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C9BB59B-3576-4E09-AA9F-D78942F4F067}"/>
              </a:ext>
            </a:extLst>
          </p:cNvPr>
          <p:cNvSpPr txBox="1"/>
          <p:nvPr/>
        </p:nvSpPr>
        <p:spPr>
          <a:xfrm>
            <a:off x="3449562" y="2068041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DCD14-C79F-4BB7-B07B-90BD39123D5F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190ED0-1407-40C6-859F-14AEEE7FDD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08DCF58D-BAA7-46AD-87B4-61B3C6CFA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42</a:t>
            </a:fld>
            <a:endParaRPr lang="en-US"/>
          </a:p>
        </p:txBody>
      </p:sp>
      <p:pic>
        <p:nvPicPr>
          <p:cNvPr id="83" name="Picture 82" descr="A circuit board&#10;&#10;Description generated with very high confidence">
            <a:extLst>
              <a:ext uri="{FF2B5EF4-FFF2-40B4-BE49-F238E27FC236}">
                <a16:creationId xmlns:a16="http://schemas.microsoft.com/office/drawing/2014/main" id="{401C3209-DBC1-4329-9C3A-4D86C278A0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B9CA1D1-A57C-4599-B4ED-5B20FF9A827F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386590-D9F3-430A-9BD7-B29E9E95CA9D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9DAE69-2B88-4789-8E8E-7F3CA41C6A22}"/>
              </a:ext>
            </a:extLst>
          </p:cNvPr>
          <p:cNvSpPr txBox="1"/>
          <p:nvPr/>
        </p:nvSpPr>
        <p:spPr>
          <a:xfrm>
            <a:off x="6731256" y="2066936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0C7AD-6007-4C58-A71A-D4596761993C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42B05-8100-4C11-B1E4-AB4B5E772677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FE5E9E87-E96C-4D38-A777-A95DADB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1877236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B0B8EB0C-F01A-4DA9-BB71-171318003199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003EB-B1AA-40C4-9FCD-44A9C60EB514}"/>
              </a:ext>
            </a:extLst>
          </p:cNvPr>
          <p:cNvSpPr txBox="1"/>
          <p:nvPr/>
        </p:nvSpPr>
        <p:spPr>
          <a:xfrm>
            <a:off x="5522754" y="5086172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 is low!!</a:t>
            </a:r>
          </a:p>
        </p:txBody>
      </p:sp>
      <p:pic>
        <p:nvPicPr>
          <p:cNvPr id="33" name="Picture 53" descr="capy_bothsides">
            <a:extLst>
              <a:ext uri="{FF2B5EF4-FFF2-40B4-BE49-F238E27FC236}">
                <a16:creationId xmlns:a16="http://schemas.microsoft.com/office/drawing/2014/main" id="{0D20AC0B-92F1-484A-A596-D97505C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64B9C-426B-4FD8-A9E0-15B7F99AF49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3E5A54-F1A3-4A4E-AEEF-D36195B01CD1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FC8589-F32A-42FC-BFAF-B42E8913BD31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65" name="Flowchart: Alternate Process 64">
                  <a:extLst>
                    <a:ext uri="{FF2B5EF4-FFF2-40B4-BE49-F238E27FC236}">
                      <a16:creationId xmlns:a16="http://schemas.microsoft.com/office/drawing/2014/main" id="{F6550D0D-6F92-4732-A012-230553A2EBA2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41C5FFF-E5C5-4683-90EA-98AA6CA968D9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B9EFB92-9ACD-4A16-9C57-A1B99CE91E6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88A2B6-840F-483C-89A1-5BBB02ABA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B07A5CD-9251-4C73-AEEA-8D68168F26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D0638D-0677-4D8B-B95D-90276756C08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4531589-DDD6-461D-86BF-F7920865724A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2540BD2-0944-4388-8B14-39CC49DDDC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D252995-62C2-43A8-91C8-CEDD232149C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C73E1E-5EF6-4B83-8CAF-48441E0F09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B3F3EA3-0594-4B37-9039-BB870AF96D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5E9984-F79E-41F0-955C-C8FD625FEECF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ACA9812-46F0-4164-995B-B7FF8189F41F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931CB7E-2904-4FE8-AF42-19C2E201BB96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44E6FE4-7B97-40CB-AF52-88A1F0A7387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54DF59-D5A4-40FC-82A1-23FE0D91A0D7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576694-64E9-4A22-B386-D13D28D9A3C7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3E0297-F26B-4541-B7D9-2DCDE5807F9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D3353B-5A6D-429A-BA15-764B2E138CCC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EF8B50-75AF-4E8B-8411-A316AD0539BF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73B2EA-17A4-43C1-989C-7CF4C321FF09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74EDA-29F3-47A9-B7C4-E5C8D9C3C630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709DEE9-1FC8-428E-B6C8-AC83F85598CD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7234A4-DDBF-4752-AF9A-CBEA0F6A4ACA}"/>
              </a:ext>
            </a:extLst>
          </p:cNvPr>
          <p:cNvGrpSpPr/>
          <p:nvPr/>
        </p:nvGrpSpPr>
        <p:grpSpPr>
          <a:xfrm>
            <a:off x="4510112" y="1969867"/>
            <a:ext cx="680710" cy="667370"/>
            <a:chOff x="4258092" y="2317489"/>
            <a:chExt cx="680710" cy="667370"/>
          </a:xfrm>
        </p:grpSpPr>
        <p:sp>
          <p:nvSpPr>
            <p:cNvPr id="116" name="Rectangle: Single Corner Rounded 115">
              <a:extLst>
                <a:ext uri="{FF2B5EF4-FFF2-40B4-BE49-F238E27FC236}">
                  <a16:creationId xmlns:a16="http://schemas.microsoft.com/office/drawing/2014/main" id="{E547FF81-F031-4CE4-824B-966FBDC55D42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5F97D3-7644-4664-9AA8-1A243ADA8DDD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C6952E-335E-46A8-B29B-F4201554AB69}"/>
              </a:ext>
            </a:extLst>
          </p:cNvPr>
          <p:cNvGrpSpPr/>
          <p:nvPr/>
        </p:nvGrpSpPr>
        <p:grpSpPr>
          <a:xfrm>
            <a:off x="4477446" y="2946110"/>
            <a:ext cx="680710" cy="667370"/>
            <a:chOff x="4258092" y="2317489"/>
            <a:chExt cx="680710" cy="667370"/>
          </a:xfrm>
        </p:grpSpPr>
        <p:sp>
          <p:nvSpPr>
            <p:cNvPr id="119" name="Rectangle: Single Corner Rounded 118">
              <a:extLst>
                <a:ext uri="{FF2B5EF4-FFF2-40B4-BE49-F238E27FC236}">
                  <a16:creationId xmlns:a16="http://schemas.microsoft.com/office/drawing/2014/main" id="{6196AE81-BE4F-46D3-9AB2-EC8860BBDC38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A719503-6493-4126-AA68-270062F63F3E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D0D17B-BFE3-4A25-8A6F-0F0DD46AC210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BD4C69F8-BBC4-4217-8228-684A6963B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43</a:t>
            </a:fld>
            <a:endParaRPr lang="en-US"/>
          </a:p>
        </p:txBody>
      </p:sp>
      <p:pic>
        <p:nvPicPr>
          <p:cNvPr id="79" name="Picture 78" descr="A circuit board&#10;&#10;Description generated with very high confidence">
            <a:extLst>
              <a:ext uri="{FF2B5EF4-FFF2-40B4-BE49-F238E27FC236}">
                <a16:creationId xmlns:a16="http://schemas.microsoft.com/office/drawing/2014/main" id="{4E7D4109-4172-41C1-9914-D4376B4563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8B94B-A0CD-4E3D-B926-B991E1436DEE}"/>
              </a:ext>
            </a:extLst>
          </p:cNvPr>
          <p:cNvSpPr/>
          <p:nvPr/>
        </p:nvSpPr>
        <p:spPr bwMode="auto">
          <a:xfrm>
            <a:off x="4953924" y="28902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CB4A6-A96C-4717-94FD-9B25A94EEF48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DAA017-C646-4B80-A5AE-B804B6DA92BF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A81715-7430-42C1-AD4E-409C25B41260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D6B4B8E-B660-41BE-85D6-9BDBD4EF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4988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pic>
        <p:nvPicPr>
          <p:cNvPr id="33" name="Picture 53" descr="capy_bothsides">
            <a:extLst>
              <a:ext uri="{FF2B5EF4-FFF2-40B4-BE49-F238E27FC236}">
                <a16:creationId xmlns:a16="http://schemas.microsoft.com/office/drawing/2014/main" id="{0D20AC0B-92F1-484A-A596-D97505C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64B9C-426B-4FD8-A9E0-15B7F99AF49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3E5A54-F1A3-4A4E-AEEF-D36195B01CD1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FC8589-F32A-42FC-BFAF-B42E8913BD31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65" name="Flowchart: Alternate Process 64">
                  <a:extLst>
                    <a:ext uri="{FF2B5EF4-FFF2-40B4-BE49-F238E27FC236}">
                      <a16:creationId xmlns:a16="http://schemas.microsoft.com/office/drawing/2014/main" id="{F6550D0D-6F92-4732-A012-230553A2EBA2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41C5FFF-E5C5-4683-90EA-98AA6CA968D9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B9EFB92-9ACD-4A16-9C57-A1B99CE91E6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88A2B6-840F-483C-89A1-5BBB02ABA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B07A5CD-9251-4C73-AEEA-8D68168F26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D0638D-0677-4D8B-B95D-90276756C08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4531589-DDD6-461D-86BF-F7920865724A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2540BD2-0944-4388-8B14-39CC49DDDC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D252995-62C2-43A8-91C8-CEDD232149C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C73E1E-5EF6-4B83-8CAF-48441E0F09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B3F3EA3-0594-4B37-9039-BB870AF96D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5E9984-F79E-41F0-955C-C8FD625FEECF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ACA9812-46F0-4164-995B-B7FF8189F41F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931CB7E-2904-4FE8-AF42-19C2E201BB96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44E6FE4-7B97-40CB-AF52-88A1F0A7387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54DF59-D5A4-40FC-82A1-23FE0D91A0D7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576694-64E9-4A22-B386-D13D28D9A3C7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3E0297-F26B-4541-B7D9-2DCDE5807F9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D3353B-5A6D-429A-BA15-764B2E138CCC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EF8B50-75AF-4E8B-8411-A316AD0539BF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73B2EA-17A4-43C1-989C-7CF4C321FF09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74EDA-29F3-47A9-B7C4-E5C8D9C3C630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32F2E77-FD53-41B9-9B14-DE9C6012A2F5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57BDB2-1419-4ABA-967E-D79B270D2142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678362-F5FE-4E31-B2FB-9A700EB1C05D}"/>
              </a:ext>
            </a:extLst>
          </p:cNvPr>
          <p:cNvGrpSpPr/>
          <p:nvPr/>
        </p:nvGrpSpPr>
        <p:grpSpPr>
          <a:xfrm>
            <a:off x="4695335" y="176199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37C3618-FFAF-4769-9571-813543C763DF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B9E08-AB4F-4BB0-BAD6-9160EBC65719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86BF203-0C3F-43FE-89AF-86B6A4F034BF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4844" y="187680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83CF0A4-5BC2-4D9C-A880-E283EFDA6D3C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508" y="226208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DDE2AA-72FA-4919-B619-BF6CE466088D}"/>
              </a:ext>
            </a:extLst>
          </p:cNvPr>
          <p:cNvCxnSpPr>
            <a:cxnSpLocks/>
          </p:cNvCxnSpPr>
          <p:nvPr/>
        </p:nvCxnSpPr>
        <p:spPr bwMode="auto">
          <a:xfrm>
            <a:off x="4646132" y="226817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0B43BCA-6A98-4532-A2D0-EF1631913088}"/>
              </a:ext>
            </a:extLst>
          </p:cNvPr>
          <p:cNvGrpSpPr/>
          <p:nvPr/>
        </p:nvGrpSpPr>
        <p:grpSpPr>
          <a:xfrm>
            <a:off x="4501403" y="1797328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C99FE43-8420-4985-A8C7-30E145D746CF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2737F1-2286-4B7C-B1FD-8A28169E636B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6DBE03-3948-45C9-815F-DB3D4BA06BB5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0912" y="191213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EEE5CD8-EA1F-4C93-BADD-9F8506CAB3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5576" y="229741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AF0D26-521D-4D9B-82A4-12F69A4C6CD1}"/>
              </a:ext>
            </a:extLst>
          </p:cNvPr>
          <p:cNvCxnSpPr>
            <a:cxnSpLocks/>
          </p:cNvCxnSpPr>
          <p:nvPr/>
        </p:nvCxnSpPr>
        <p:spPr bwMode="auto">
          <a:xfrm>
            <a:off x="4452200" y="230350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6F35BA-E8C8-4C58-BA54-D8CF2B868774}"/>
              </a:ext>
            </a:extLst>
          </p:cNvPr>
          <p:cNvGrpSpPr/>
          <p:nvPr/>
        </p:nvGrpSpPr>
        <p:grpSpPr>
          <a:xfrm>
            <a:off x="4632655" y="1508497"/>
            <a:ext cx="526876" cy="585501"/>
            <a:chOff x="6159175" y="1865012"/>
            <a:chExt cx="886059" cy="1125577"/>
          </a:xfrm>
        </p:grpSpPr>
        <p:sp>
          <p:nvSpPr>
            <p:cNvPr id="95" name="Wave 94">
              <a:extLst>
                <a:ext uri="{FF2B5EF4-FFF2-40B4-BE49-F238E27FC236}">
                  <a16:creationId xmlns:a16="http://schemas.microsoft.com/office/drawing/2014/main" id="{26AE0821-904C-44F6-90EA-E4E17AAE88A0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C08EC3E-8FB1-4DE1-A378-0CF715F91AE8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4D1A0C-D704-461B-95E5-9F753ECF3F31}"/>
              </a:ext>
            </a:extLst>
          </p:cNvPr>
          <p:cNvSpPr txBox="1"/>
          <p:nvPr/>
        </p:nvSpPr>
        <p:spPr>
          <a:xfrm>
            <a:off x="4817801" y="1954274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Checkpoint!!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DA4D0938-8D49-4F4E-91C3-CF9904CB0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44</a:t>
            </a:fld>
            <a:endParaRPr lang="en-US"/>
          </a:p>
        </p:txBody>
      </p:sp>
      <p:pic>
        <p:nvPicPr>
          <p:cNvPr id="79" name="Picture 78" descr="A circuit board&#10;&#10;Description generated with very high confidence">
            <a:extLst>
              <a:ext uri="{FF2B5EF4-FFF2-40B4-BE49-F238E27FC236}">
                <a16:creationId xmlns:a16="http://schemas.microsoft.com/office/drawing/2014/main" id="{B627DA10-20B5-4C75-A2CC-CEBBCE81CC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BCEFE76-A4E6-4103-932D-0A89877ECE4D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5E66A2-719B-41C4-B7E5-1A92930600F4}"/>
              </a:ext>
            </a:extLst>
          </p:cNvPr>
          <p:cNvGrpSpPr/>
          <p:nvPr/>
        </p:nvGrpSpPr>
        <p:grpSpPr>
          <a:xfrm>
            <a:off x="4477446" y="2946110"/>
            <a:ext cx="680710" cy="667370"/>
            <a:chOff x="4258092" y="2317489"/>
            <a:chExt cx="680710" cy="667370"/>
          </a:xfrm>
        </p:grpSpPr>
        <p:sp>
          <p:nvSpPr>
            <p:cNvPr id="85" name="Rectangle: Single Corner Rounded 84">
              <a:extLst>
                <a:ext uri="{FF2B5EF4-FFF2-40B4-BE49-F238E27FC236}">
                  <a16:creationId xmlns:a16="http://schemas.microsoft.com/office/drawing/2014/main" id="{E0CADE29-3879-44E6-8CBF-1CE389CF74EA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620446-B5B3-432F-B146-ABAF0135947A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ABC07ED-E7D6-42A4-B567-BA9BC1972C38}"/>
              </a:ext>
            </a:extLst>
          </p:cNvPr>
          <p:cNvSpPr/>
          <p:nvPr/>
        </p:nvSpPr>
        <p:spPr bwMode="auto">
          <a:xfrm>
            <a:off x="4953924" y="28902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BA8F7B-29B3-4239-85B6-30D029788341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51742B-218D-4DA3-8AC0-2EF0463BFF6A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E5E981-27CA-43C8-9666-C007471C876A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C2887AA8-71C5-4AEB-81CD-C70AD9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1645730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pic>
        <p:nvPicPr>
          <p:cNvPr id="33" name="Picture 53" descr="capy_bothsides">
            <a:extLst>
              <a:ext uri="{FF2B5EF4-FFF2-40B4-BE49-F238E27FC236}">
                <a16:creationId xmlns:a16="http://schemas.microsoft.com/office/drawing/2014/main" id="{0D20AC0B-92F1-484A-A596-D97505C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64B9C-426B-4FD8-A9E0-15B7F99AF49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3E5A54-F1A3-4A4E-AEEF-D36195B01CD1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FC8589-F32A-42FC-BFAF-B42E8913BD31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65" name="Flowchart: Alternate Process 64">
                  <a:extLst>
                    <a:ext uri="{FF2B5EF4-FFF2-40B4-BE49-F238E27FC236}">
                      <a16:creationId xmlns:a16="http://schemas.microsoft.com/office/drawing/2014/main" id="{F6550D0D-6F92-4732-A012-230553A2EBA2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41C5FFF-E5C5-4683-90EA-98AA6CA968D9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B9EFB92-9ACD-4A16-9C57-A1B99CE91E6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88A2B6-840F-483C-89A1-5BBB02ABA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B07A5CD-9251-4C73-AEEA-8D68168F26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D0638D-0677-4D8B-B95D-90276756C08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4531589-DDD6-461D-86BF-F7920865724A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2540BD2-0944-4388-8B14-39CC49DDDC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D252995-62C2-43A8-91C8-CEDD232149C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C73E1E-5EF6-4B83-8CAF-48441E0F09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B3F3EA3-0594-4B37-9039-BB870AF96D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5E9984-F79E-41F0-955C-C8FD625FEECF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ACA9812-46F0-4164-995B-B7FF8189F41F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931CB7E-2904-4FE8-AF42-19C2E201BB96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44E6FE4-7B97-40CB-AF52-88A1F0A7387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54DF59-D5A4-40FC-82A1-23FE0D91A0D7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576694-64E9-4A22-B386-D13D28D9A3C7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3E0297-F26B-4541-B7D9-2DCDE5807F9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D3353B-5A6D-429A-BA15-764B2E138CCC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EF8B50-75AF-4E8B-8411-A316AD0539BF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73B2EA-17A4-43C1-989C-7CF4C321FF09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74EDA-29F3-47A9-B7C4-E5C8D9C3C630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DEBDD1F-CBA1-416C-83A0-82EB62912437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AC21CF-CDCC-4B87-B230-F28DDB091CCD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28ECEF-6DBA-490C-8344-9D508F9E1C91}"/>
              </a:ext>
            </a:extLst>
          </p:cNvPr>
          <p:cNvGrpSpPr/>
          <p:nvPr/>
        </p:nvGrpSpPr>
        <p:grpSpPr>
          <a:xfrm>
            <a:off x="4695335" y="176199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62E0CCD-541C-4917-94EE-8B2254C8E2CC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27C64FC-1903-4D83-B5A5-9B7B30A3B049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D9EACC8-E60C-42A8-8AC4-5E739DB5B12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4844" y="187680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E46E271-25B9-4A19-BEF9-CA04E98C10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508" y="226208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E088779-F6D2-422B-A8DF-66627C02BE31}"/>
              </a:ext>
            </a:extLst>
          </p:cNvPr>
          <p:cNvCxnSpPr>
            <a:cxnSpLocks/>
          </p:cNvCxnSpPr>
          <p:nvPr/>
        </p:nvCxnSpPr>
        <p:spPr bwMode="auto">
          <a:xfrm>
            <a:off x="4646132" y="226817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7196054-23B6-4C6B-8D5F-1C590A2A00FD}"/>
              </a:ext>
            </a:extLst>
          </p:cNvPr>
          <p:cNvGrpSpPr/>
          <p:nvPr/>
        </p:nvGrpSpPr>
        <p:grpSpPr>
          <a:xfrm>
            <a:off x="4501403" y="1797328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10C453F-424E-4E0A-8B4C-9A98FE14BA9F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B7C165B-AA49-4860-8BB5-F58832368D1C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2E4A734-158A-4C6F-BE96-F79D9E1975EC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0912" y="191213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F8E4DF9-C429-4DED-A516-7EAC1EA2E71F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5576" y="229741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9A0E31-D6B7-4BE1-AAA7-49E63324DA9F}"/>
              </a:ext>
            </a:extLst>
          </p:cNvPr>
          <p:cNvCxnSpPr>
            <a:cxnSpLocks/>
          </p:cNvCxnSpPr>
          <p:nvPr/>
        </p:nvCxnSpPr>
        <p:spPr bwMode="auto">
          <a:xfrm>
            <a:off x="4452200" y="230350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96A9CC9-7B0F-470B-A155-0BA74F629B31}"/>
              </a:ext>
            </a:extLst>
          </p:cNvPr>
          <p:cNvGrpSpPr/>
          <p:nvPr/>
        </p:nvGrpSpPr>
        <p:grpSpPr>
          <a:xfrm>
            <a:off x="4632655" y="1508497"/>
            <a:ext cx="526876" cy="585501"/>
            <a:chOff x="6159175" y="1865012"/>
            <a:chExt cx="886059" cy="1125577"/>
          </a:xfrm>
        </p:grpSpPr>
        <p:sp>
          <p:nvSpPr>
            <p:cNvPr id="165" name="Wave 164">
              <a:extLst>
                <a:ext uri="{FF2B5EF4-FFF2-40B4-BE49-F238E27FC236}">
                  <a16:creationId xmlns:a16="http://schemas.microsoft.com/office/drawing/2014/main" id="{938F9A08-7E13-44E2-8AF2-985EDB649261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1BC6EAB-EAE9-4F0C-864A-4328FAC7093B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C0651C3C-4C7F-4F47-BD3C-89E8787D2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45</a:t>
            </a:fld>
            <a:endParaRPr lang="en-US"/>
          </a:p>
        </p:txBody>
      </p:sp>
      <p:pic>
        <p:nvPicPr>
          <p:cNvPr id="79" name="Picture 78" descr="A circuit board&#10;&#10;Description generated with very high confidence">
            <a:extLst>
              <a:ext uri="{FF2B5EF4-FFF2-40B4-BE49-F238E27FC236}">
                <a16:creationId xmlns:a16="http://schemas.microsoft.com/office/drawing/2014/main" id="{1BDA638B-39E4-407D-8659-D1984C700D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B5DE9C5-9B7D-47AC-8E36-DF32464BD6D4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5E76C1-1009-497F-8056-D396926AC65C}"/>
              </a:ext>
            </a:extLst>
          </p:cNvPr>
          <p:cNvGrpSpPr/>
          <p:nvPr/>
        </p:nvGrpSpPr>
        <p:grpSpPr>
          <a:xfrm>
            <a:off x="4477446" y="2946110"/>
            <a:ext cx="680710" cy="667370"/>
            <a:chOff x="4258092" y="2317489"/>
            <a:chExt cx="680710" cy="667370"/>
          </a:xfrm>
        </p:grpSpPr>
        <p:sp>
          <p:nvSpPr>
            <p:cNvPr id="82" name="Rectangle: Single Corner Rounded 81">
              <a:extLst>
                <a:ext uri="{FF2B5EF4-FFF2-40B4-BE49-F238E27FC236}">
                  <a16:creationId xmlns:a16="http://schemas.microsoft.com/office/drawing/2014/main" id="{EFA1C86B-12D1-43D6-AAD8-C8A2F6E1DF57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90D0B0-5E3C-4E94-80A0-A0AF0D9E9685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653BFCC-DD9E-4F5D-8205-503B67C36B1D}"/>
              </a:ext>
            </a:extLst>
          </p:cNvPr>
          <p:cNvSpPr/>
          <p:nvPr/>
        </p:nvSpPr>
        <p:spPr bwMode="auto">
          <a:xfrm>
            <a:off x="4953924" y="28902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D1CAA2-96DB-437C-A1F0-C86C5078D2FB}"/>
              </a:ext>
            </a:extLst>
          </p:cNvPr>
          <p:cNvSpPr txBox="1"/>
          <p:nvPr/>
        </p:nvSpPr>
        <p:spPr>
          <a:xfrm>
            <a:off x="5096939" y="2992364"/>
            <a:ext cx="3247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checkpoint…</a:t>
            </a:r>
          </a:p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(peripheral state not always visible)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A11C70-CEAE-44F8-9C17-78B4689EF1C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2BCD55-6AA5-4F09-B223-6C19D92136AA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C7D423-8A3F-4D07-A72F-B44E79C687C5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D9E6517F-4D05-478D-81B4-6352E361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2945009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8899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D3BB1DA-C4AC-4C19-8F12-4D69EFCDD5EE}"/>
              </a:ext>
            </a:extLst>
          </p:cNvPr>
          <p:cNvSpPr/>
          <p:nvPr/>
        </p:nvSpPr>
        <p:spPr bwMode="auto">
          <a:xfrm rot="2417073">
            <a:off x="4501113" y="4950335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7C7-9349-46C1-8095-E2BDD1CC88B5}"/>
              </a:ext>
            </a:extLst>
          </p:cNvPr>
          <p:cNvSpPr txBox="1"/>
          <p:nvPr/>
        </p:nvSpPr>
        <p:spPr>
          <a:xfrm>
            <a:off x="4780040" y="5046102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pic>
        <p:nvPicPr>
          <p:cNvPr id="33" name="Picture 53" descr="capy_bothsides">
            <a:extLst>
              <a:ext uri="{FF2B5EF4-FFF2-40B4-BE49-F238E27FC236}">
                <a16:creationId xmlns:a16="http://schemas.microsoft.com/office/drawing/2014/main" id="{0D20AC0B-92F1-484A-A596-D97505C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DEBDD1F-CBA1-416C-83A0-82EB62912437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AC21CF-CDCC-4B87-B230-F28DDB091CCD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28ECEF-6DBA-490C-8344-9D508F9E1C91}"/>
              </a:ext>
            </a:extLst>
          </p:cNvPr>
          <p:cNvGrpSpPr/>
          <p:nvPr/>
        </p:nvGrpSpPr>
        <p:grpSpPr>
          <a:xfrm>
            <a:off x="4695335" y="176199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62E0CCD-541C-4917-94EE-8B2254C8E2CC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27C64FC-1903-4D83-B5A5-9B7B30A3B049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D9EACC8-E60C-42A8-8AC4-5E739DB5B12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4844" y="187680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E46E271-25B9-4A19-BEF9-CA04E98C10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508" y="226208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E088779-F6D2-422B-A8DF-66627C02BE31}"/>
              </a:ext>
            </a:extLst>
          </p:cNvPr>
          <p:cNvCxnSpPr>
            <a:cxnSpLocks/>
          </p:cNvCxnSpPr>
          <p:nvPr/>
        </p:nvCxnSpPr>
        <p:spPr bwMode="auto">
          <a:xfrm>
            <a:off x="4646132" y="226817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7196054-23B6-4C6B-8D5F-1C590A2A00FD}"/>
              </a:ext>
            </a:extLst>
          </p:cNvPr>
          <p:cNvGrpSpPr/>
          <p:nvPr/>
        </p:nvGrpSpPr>
        <p:grpSpPr>
          <a:xfrm>
            <a:off x="4501403" y="1797328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10C453F-424E-4E0A-8B4C-9A98FE14BA9F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B7C165B-AA49-4860-8BB5-F58832368D1C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2E4A734-158A-4C6F-BE96-F79D9E1975EC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0912" y="191213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F8E4DF9-C429-4DED-A516-7EAC1EA2E71F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5576" y="229741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9A0E31-D6B7-4BE1-AAA7-49E63324DA9F}"/>
              </a:ext>
            </a:extLst>
          </p:cNvPr>
          <p:cNvCxnSpPr>
            <a:cxnSpLocks/>
          </p:cNvCxnSpPr>
          <p:nvPr/>
        </p:nvCxnSpPr>
        <p:spPr bwMode="auto">
          <a:xfrm>
            <a:off x="4452200" y="230350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96A9CC9-7B0F-470B-A155-0BA74F629B31}"/>
              </a:ext>
            </a:extLst>
          </p:cNvPr>
          <p:cNvGrpSpPr/>
          <p:nvPr/>
        </p:nvGrpSpPr>
        <p:grpSpPr>
          <a:xfrm>
            <a:off x="4632655" y="1508497"/>
            <a:ext cx="526876" cy="585501"/>
            <a:chOff x="6159175" y="1865012"/>
            <a:chExt cx="886059" cy="1125577"/>
          </a:xfrm>
        </p:grpSpPr>
        <p:sp>
          <p:nvSpPr>
            <p:cNvPr id="165" name="Wave 164">
              <a:extLst>
                <a:ext uri="{FF2B5EF4-FFF2-40B4-BE49-F238E27FC236}">
                  <a16:creationId xmlns:a16="http://schemas.microsoft.com/office/drawing/2014/main" id="{938F9A08-7E13-44E2-8AF2-985EDB649261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1BC6EAB-EAE9-4F0C-864A-4328FAC7093B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C0651C3C-4C7F-4F47-BD3C-89E8787D2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46</a:t>
            </a:fld>
            <a:endParaRPr lang="en-US"/>
          </a:p>
        </p:txBody>
      </p:sp>
      <p:pic>
        <p:nvPicPr>
          <p:cNvPr id="79" name="Picture 78" descr="A circuit board&#10;&#10;Description generated with very high confidence">
            <a:extLst>
              <a:ext uri="{FF2B5EF4-FFF2-40B4-BE49-F238E27FC236}">
                <a16:creationId xmlns:a16="http://schemas.microsoft.com/office/drawing/2014/main" id="{1BDA638B-39E4-407D-8659-D1984C700D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B5DE9C5-9B7D-47AC-8E36-DF32464BD6D4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5E76C1-1009-497F-8056-D396926AC65C}"/>
              </a:ext>
            </a:extLst>
          </p:cNvPr>
          <p:cNvGrpSpPr/>
          <p:nvPr/>
        </p:nvGrpSpPr>
        <p:grpSpPr>
          <a:xfrm>
            <a:off x="4477446" y="2946110"/>
            <a:ext cx="680710" cy="667370"/>
            <a:chOff x="4258092" y="2317489"/>
            <a:chExt cx="680710" cy="667370"/>
          </a:xfrm>
        </p:grpSpPr>
        <p:sp>
          <p:nvSpPr>
            <p:cNvPr id="82" name="Rectangle: Single Corner Rounded 81">
              <a:extLst>
                <a:ext uri="{FF2B5EF4-FFF2-40B4-BE49-F238E27FC236}">
                  <a16:creationId xmlns:a16="http://schemas.microsoft.com/office/drawing/2014/main" id="{EFA1C86B-12D1-43D6-AAD8-C8A2F6E1DF57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90D0B0-5E3C-4E94-80A0-A0AF0D9E9685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653BFCC-DD9E-4F5D-8205-503B67C36B1D}"/>
              </a:ext>
            </a:extLst>
          </p:cNvPr>
          <p:cNvSpPr/>
          <p:nvPr/>
        </p:nvSpPr>
        <p:spPr bwMode="auto">
          <a:xfrm>
            <a:off x="4953924" y="28902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D1CAA2-96DB-437C-A1F0-C86C5078D2FB}"/>
              </a:ext>
            </a:extLst>
          </p:cNvPr>
          <p:cNvSpPr txBox="1"/>
          <p:nvPr/>
        </p:nvSpPr>
        <p:spPr>
          <a:xfrm>
            <a:off x="5096939" y="2992364"/>
            <a:ext cx="3247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checkpoint…</a:t>
            </a:r>
          </a:p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(peripheral state not always visible)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275F3D-AA20-4E1B-AABF-D3AB02263790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557CD0-A6F8-4121-8C33-34E2EE3B486D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F9D440-B721-4A13-9FAD-5A3CA92CEA6D}"/>
              </a:ext>
            </a:extLst>
          </p:cNvPr>
          <p:cNvSpPr/>
          <p:nvPr/>
        </p:nvSpPr>
        <p:spPr bwMode="auto">
          <a:xfrm>
            <a:off x="0" y="1508496"/>
            <a:ext cx="11529102" cy="5197103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64B9C-426B-4FD8-A9E0-15B7F99AF49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3E5A54-F1A3-4A4E-AEEF-D36195B01CD1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FC8589-F32A-42FC-BFAF-B42E8913BD31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65" name="Flowchart: Alternate Process 64">
                  <a:extLst>
                    <a:ext uri="{FF2B5EF4-FFF2-40B4-BE49-F238E27FC236}">
                      <a16:creationId xmlns:a16="http://schemas.microsoft.com/office/drawing/2014/main" id="{F6550D0D-6F92-4732-A012-230553A2EBA2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41C5FFF-E5C5-4683-90EA-98AA6CA968D9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B9EFB92-9ACD-4A16-9C57-A1B99CE91E6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88A2B6-840F-483C-89A1-5BBB02ABA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B07A5CD-9251-4C73-AEEA-8D68168F26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D0638D-0677-4D8B-B95D-90276756C08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4531589-DDD6-461D-86BF-F7920865724A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2540BD2-0944-4388-8B14-39CC49DDDC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D252995-62C2-43A8-91C8-CEDD232149C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C73E1E-5EF6-4B83-8CAF-48441E0F09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B3F3EA3-0594-4B37-9039-BB870AF96D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5E9984-F79E-41F0-955C-C8FD625FEECF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ACA9812-46F0-4164-995B-B7FF8189F41F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931CB7E-2904-4FE8-AF42-19C2E201BB96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44E6FE4-7B97-40CB-AF52-88A1F0A7387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54DF59-D5A4-40FC-82A1-23FE0D91A0D7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576694-64E9-4A22-B386-D13D28D9A3C7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3E0297-F26B-4541-B7D9-2DCDE5807F9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D3353B-5A6D-429A-BA15-764B2E138CCC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EF8B50-75AF-4E8B-8411-A316AD0539BF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73B2EA-17A4-43C1-989C-7CF4C321FF09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74EDA-29F3-47A9-B7C4-E5C8D9C3C630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005D36C3-93E9-4284-AA2A-FA4D02658193}"/>
              </a:ext>
            </a:extLst>
          </p:cNvPr>
          <p:cNvSpPr/>
          <p:nvPr/>
        </p:nvSpPr>
        <p:spPr bwMode="auto">
          <a:xfrm rot="10800000">
            <a:off x="1340811" y="3937565"/>
            <a:ext cx="3968134" cy="2061415"/>
          </a:xfrm>
          <a:prstGeom prst="wedgeRoundRectCallout">
            <a:avLst>
              <a:gd name="adj1" fmla="val 40568"/>
              <a:gd name="adj2" fmla="val 7859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6" name="Rectangle: Top Corners Rounded 85">
            <a:extLst>
              <a:ext uri="{FF2B5EF4-FFF2-40B4-BE49-F238E27FC236}">
                <a16:creationId xmlns:a16="http://schemas.microsoft.com/office/drawing/2014/main" id="{D5D72095-E772-4448-A134-BF32DC1B0293}"/>
              </a:ext>
            </a:extLst>
          </p:cNvPr>
          <p:cNvSpPr/>
          <p:nvPr/>
        </p:nvSpPr>
        <p:spPr bwMode="auto">
          <a:xfrm rot="5400000">
            <a:off x="2429050" y="4198462"/>
            <a:ext cx="492518" cy="582222"/>
          </a:xfrm>
          <a:prstGeom prst="round2SameRect">
            <a:avLst>
              <a:gd name="adj1" fmla="val 41096"/>
              <a:gd name="adj2" fmla="val 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53815371-02C8-4485-B7FF-9C1AE76AF287}"/>
              </a:ext>
            </a:extLst>
          </p:cNvPr>
          <p:cNvSpPr/>
          <p:nvPr/>
        </p:nvSpPr>
        <p:spPr bwMode="auto">
          <a:xfrm rot="5400000">
            <a:off x="2653183" y="5141762"/>
            <a:ext cx="492520" cy="535680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D1D5A9-671D-47C8-892B-A63DC40CD5F4}"/>
              </a:ext>
            </a:extLst>
          </p:cNvPr>
          <p:cNvSpPr/>
          <p:nvPr/>
        </p:nvSpPr>
        <p:spPr bwMode="auto">
          <a:xfrm>
            <a:off x="3170948" y="5327502"/>
            <a:ext cx="173782" cy="17378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809C5A-00F4-4656-97EE-18A57D97E305}"/>
              </a:ext>
            </a:extLst>
          </p:cNvPr>
          <p:cNvCxnSpPr>
            <a:cxnSpLocks/>
          </p:cNvCxnSpPr>
          <p:nvPr/>
        </p:nvCxnSpPr>
        <p:spPr bwMode="auto">
          <a:xfrm>
            <a:off x="2153653" y="4391526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7DD092-28A2-4AA2-B370-82B991BAB296}"/>
              </a:ext>
            </a:extLst>
          </p:cNvPr>
          <p:cNvCxnSpPr>
            <a:cxnSpLocks/>
          </p:cNvCxnSpPr>
          <p:nvPr/>
        </p:nvCxnSpPr>
        <p:spPr bwMode="auto">
          <a:xfrm>
            <a:off x="2149643" y="4567990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0D8159-5179-4AA8-BEE7-6CB6EF7665B8}"/>
              </a:ext>
            </a:extLst>
          </p:cNvPr>
          <p:cNvCxnSpPr>
            <a:cxnSpLocks/>
          </p:cNvCxnSpPr>
          <p:nvPr/>
        </p:nvCxnSpPr>
        <p:spPr bwMode="auto">
          <a:xfrm>
            <a:off x="2390277" y="5325986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A3C3EE-9957-4516-8505-1B0CEA91565B}"/>
              </a:ext>
            </a:extLst>
          </p:cNvPr>
          <p:cNvCxnSpPr>
            <a:cxnSpLocks/>
          </p:cNvCxnSpPr>
          <p:nvPr/>
        </p:nvCxnSpPr>
        <p:spPr bwMode="auto">
          <a:xfrm>
            <a:off x="2398299" y="5502450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4DD70E-779E-4540-86E4-0F888B796B12}"/>
              </a:ext>
            </a:extLst>
          </p:cNvPr>
          <p:cNvCxnSpPr>
            <a:cxnSpLocks/>
          </p:cNvCxnSpPr>
          <p:nvPr/>
        </p:nvCxnSpPr>
        <p:spPr bwMode="auto">
          <a:xfrm>
            <a:off x="2966420" y="4489573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247C47D5-B83C-4869-86A3-35EB3B662AD5}"/>
              </a:ext>
            </a:extLst>
          </p:cNvPr>
          <p:cNvSpPr/>
          <p:nvPr/>
        </p:nvSpPr>
        <p:spPr bwMode="auto">
          <a:xfrm rot="5400000">
            <a:off x="3496992" y="4570634"/>
            <a:ext cx="492518" cy="582222"/>
          </a:xfrm>
          <a:prstGeom prst="round2SameRect">
            <a:avLst>
              <a:gd name="adj1" fmla="val 41096"/>
              <a:gd name="adj2" fmla="val 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52268C-574C-42D3-B06D-77BFBBFB11FA}"/>
              </a:ext>
            </a:extLst>
          </p:cNvPr>
          <p:cNvCxnSpPr>
            <a:cxnSpLocks/>
          </p:cNvCxnSpPr>
          <p:nvPr/>
        </p:nvCxnSpPr>
        <p:spPr bwMode="auto">
          <a:xfrm>
            <a:off x="3221595" y="4763698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DF6DDA-4EAD-42A9-9CDA-6F5453EF302C}"/>
              </a:ext>
            </a:extLst>
          </p:cNvPr>
          <p:cNvCxnSpPr>
            <a:cxnSpLocks/>
          </p:cNvCxnSpPr>
          <p:nvPr/>
        </p:nvCxnSpPr>
        <p:spPr bwMode="auto">
          <a:xfrm>
            <a:off x="3217585" y="4940162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9CE0A6-F890-4D5A-A1B2-D6694143D7AD}"/>
              </a:ext>
            </a:extLst>
          </p:cNvPr>
          <p:cNvCxnSpPr>
            <a:cxnSpLocks/>
          </p:cNvCxnSpPr>
          <p:nvPr/>
        </p:nvCxnSpPr>
        <p:spPr bwMode="auto">
          <a:xfrm>
            <a:off x="4034362" y="4861745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2C7956-3BC1-42A5-979B-1957E40E7A34}"/>
              </a:ext>
            </a:extLst>
          </p:cNvPr>
          <p:cNvCxnSpPr>
            <a:cxnSpLocks/>
          </p:cNvCxnSpPr>
          <p:nvPr/>
        </p:nvCxnSpPr>
        <p:spPr bwMode="auto">
          <a:xfrm>
            <a:off x="3336762" y="5418226"/>
            <a:ext cx="2305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F9731F-82E1-455C-8975-FDDB835EB6E8}"/>
              </a:ext>
            </a:extLst>
          </p:cNvPr>
          <p:cNvSpPr/>
          <p:nvPr/>
        </p:nvSpPr>
        <p:spPr bwMode="auto">
          <a:xfrm>
            <a:off x="4530014" y="4138851"/>
            <a:ext cx="320419" cy="3204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1A2C43-4F3E-48B9-B22B-5972C11C8937}"/>
              </a:ext>
            </a:extLst>
          </p:cNvPr>
          <p:cNvSpPr/>
          <p:nvPr/>
        </p:nvSpPr>
        <p:spPr bwMode="auto">
          <a:xfrm>
            <a:off x="4530014" y="4459270"/>
            <a:ext cx="320419" cy="3204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D88A236-271B-4CD6-8C01-0934C52FE975}"/>
              </a:ext>
            </a:extLst>
          </p:cNvPr>
          <p:cNvSpPr/>
          <p:nvPr/>
        </p:nvSpPr>
        <p:spPr bwMode="auto">
          <a:xfrm>
            <a:off x="4530014" y="4763668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D88BA1-41BB-4C34-A585-CAAEE69A5F8B}"/>
              </a:ext>
            </a:extLst>
          </p:cNvPr>
          <p:cNvSpPr/>
          <p:nvPr/>
        </p:nvSpPr>
        <p:spPr bwMode="auto">
          <a:xfrm>
            <a:off x="4530014" y="5084087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176BE7-1412-49D6-9E05-207BE11D4741}"/>
              </a:ext>
            </a:extLst>
          </p:cNvPr>
          <p:cNvSpPr/>
          <p:nvPr/>
        </p:nvSpPr>
        <p:spPr bwMode="auto">
          <a:xfrm>
            <a:off x="4530014" y="5438113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5BB9D5-AB96-4E41-9354-1E62A0CA93A9}"/>
              </a:ext>
            </a:extLst>
          </p:cNvPr>
          <p:cNvSpPr txBox="1"/>
          <p:nvPr/>
        </p:nvSpPr>
        <p:spPr>
          <a:xfrm>
            <a:off x="5390196" y="4841811"/>
            <a:ext cx="2205347" cy="46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 buffer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9EB900-1CAF-4AF2-AF36-B6F70C1D9420}"/>
              </a:ext>
            </a:extLst>
          </p:cNvPr>
          <p:cNvSpPr txBox="1"/>
          <p:nvPr/>
        </p:nvSpPr>
        <p:spPr>
          <a:xfrm>
            <a:off x="2883812" y="6223427"/>
            <a:ext cx="274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internal circuitry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DB5CEF-7F78-48AF-8716-37CC4B0B80D6}"/>
              </a:ext>
            </a:extLst>
          </p:cNvPr>
          <p:cNvSpPr txBox="1"/>
          <p:nvPr/>
        </p:nvSpPr>
        <p:spPr>
          <a:xfrm>
            <a:off x="124453" y="4433580"/>
            <a:ext cx="1267795" cy="83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input buffer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E757C0-022C-4569-AE1B-AFEE5A6382C9}"/>
              </a:ext>
            </a:extLst>
          </p:cNvPr>
          <p:cNvSpPr/>
          <p:nvPr/>
        </p:nvSpPr>
        <p:spPr bwMode="auto">
          <a:xfrm>
            <a:off x="1597117" y="4138851"/>
            <a:ext cx="320419" cy="3204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FC9610-66EF-4B44-A3DE-2B8FF9FFEE0E}"/>
              </a:ext>
            </a:extLst>
          </p:cNvPr>
          <p:cNvSpPr/>
          <p:nvPr/>
        </p:nvSpPr>
        <p:spPr bwMode="auto">
          <a:xfrm>
            <a:off x="1597117" y="4459270"/>
            <a:ext cx="320419" cy="3204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439DB8-8658-49FF-922F-E50087C483E3}"/>
              </a:ext>
            </a:extLst>
          </p:cNvPr>
          <p:cNvSpPr/>
          <p:nvPr/>
        </p:nvSpPr>
        <p:spPr bwMode="auto">
          <a:xfrm>
            <a:off x="1597117" y="4763668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7E7BDE-ECAE-44CF-97BA-09DC824E6D38}"/>
              </a:ext>
            </a:extLst>
          </p:cNvPr>
          <p:cNvSpPr/>
          <p:nvPr/>
        </p:nvSpPr>
        <p:spPr bwMode="auto">
          <a:xfrm>
            <a:off x="1597117" y="5084087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A98C08-61A2-4474-8706-62792358C5FB}"/>
              </a:ext>
            </a:extLst>
          </p:cNvPr>
          <p:cNvSpPr/>
          <p:nvPr/>
        </p:nvSpPr>
        <p:spPr bwMode="auto">
          <a:xfrm>
            <a:off x="1597117" y="5438113"/>
            <a:ext cx="320419" cy="3524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FB03FB90-D7ED-41D1-A8E5-8240F6E5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3026605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E9E1EFD-224C-48E9-AEC2-946A2AB77D4C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190957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35C22-7918-4D2C-99ED-ADD47A2091B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Picture 53" descr="capy_bothsides">
            <a:extLst>
              <a:ext uri="{FF2B5EF4-FFF2-40B4-BE49-F238E27FC236}">
                <a16:creationId xmlns:a16="http://schemas.microsoft.com/office/drawing/2014/main" id="{0D20AC0B-92F1-484A-A596-D97505CD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64B9C-426B-4FD8-A9E0-15B7F99AF49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3E5A54-F1A3-4A4E-AEEF-D36195B01CD1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FC8589-F32A-42FC-BFAF-B42E8913BD31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65" name="Flowchart: Alternate Process 64">
                  <a:extLst>
                    <a:ext uri="{FF2B5EF4-FFF2-40B4-BE49-F238E27FC236}">
                      <a16:creationId xmlns:a16="http://schemas.microsoft.com/office/drawing/2014/main" id="{F6550D0D-6F92-4732-A012-230553A2EBA2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41C5FFF-E5C5-4683-90EA-98AA6CA968D9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B9EFB92-9ACD-4A16-9C57-A1B99CE91E6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88A2B6-840F-483C-89A1-5BBB02ABA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B07A5CD-9251-4C73-AEEA-8D68168F26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D0638D-0677-4D8B-B95D-90276756C08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4531589-DDD6-461D-86BF-F7920865724A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2540BD2-0944-4388-8B14-39CC49DDDC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D252995-62C2-43A8-91C8-CEDD232149C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C73E1E-5EF6-4B83-8CAF-48441E0F09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B3F3EA3-0594-4B37-9039-BB870AF96D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5E9984-F79E-41F0-955C-C8FD625FEECF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ACA9812-46F0-4164-995B-B7FF8189F41F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931CB7E-2904-4FE8-AF42-19C2E201BB96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44E6FE4-7B97-40CB-AF52-88A1F0A7387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54DF59-D5A4-40FC-82A1-23FE0D91A0D7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576694-64E9-4A22-B386-D13D28D9A3C7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3E0297-F26B-4541-B7D9-2DCDE5807F9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D3353B-5A6D-429A-BA15-764B2E138CCC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EF8B50-75AF-4E8B-8411-A316AD0539BF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73B2EA-17A4-43C1-989C-7CF4C321FF09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74EDA-29F3-47A9-B7C4-E5C8D9C3C630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EA8D8E-5478-4E9F-B428-A2D07011598B}"/>
              </a:ext>
            </a:extLst>
          </p:cNvPr>
          <p:cNvGrpSpPr/>
          <p:nvPr/>
        </p:nvGrpSpPr>
        <p:grpSpPr>
          <a:xfrm>
            <a:off x="4962116" y="2712935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D561C45-6D3D-47B2-BED8-D182C333B5D8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ED1855-7748-4431-880E-F8BB106859F3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D1C9D06-D372-4E9B-A685-479ABB737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4901625" y="282774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5154EB0-623B-4679-92CB-B7AADDF29F57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6289" y="3213022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F55C3D-C702-4C83-A56E-45E47B21FFCE}"/>
              </a:ext>
            </a:extLst>
          </p:cNvPr>
          <p:cNvCxnSpPr>
            <a:cxnSpLocks/>
          </p:cNvCxnSpPr>
          <p:nvPr/>
        </p:nvCxnSpPr>
        <p:spPr bwMode="auto">
          <a:xfrm>
            <a:off x="4912913" y="3219115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Speech Bubble: Oval 105">
            <a:extLst>
              <a:ext uri="{FF2B5EF4-FFF2-40B4-BE49-F238E27FC236}">
                <a16:creationId xmlns:a16="http://schemas.microsoft.com/office/drawing/2014/main" id="{8AC17A6C-A766-4295-87C5-77253EA1D1B6}"/>
              </a:ext>
            </a:extLst>
          </p:cNvPr>
          <p:cNvSpPr/>
          <p:nvPr/>
        </p:nvSpPr>
        <p:spPr bwMode="auto">
          <a:xfrm rot="2364793">
            <a:off x="4591168" y="5064932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C67D546-9706-4C20-B4AE-CEC5ED4355E8}"/>
              </a:ext>
            </a:extLst>
          </p:cNvPr>
          <p:cNvGrpSpPr/>
          <p:nvPr/>
        </p:nvGrpSpPr>
        <p:grpSpPr>
          <a:xfrm>
            <a:off x="4688482" y="5178620"/>
            <a:ext cx="702486" cy="617340"/>
            <a:chOff x="4505778" y="2015319"/>
            <a:chExt cx="4257462" cy="3741426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C250C08-5770-46D3-BEAB-8207ADD95F62}"/>
                </a:ext>
              </a:extLst>
            </p:cNvPr>
            <p:cNvSpPr/>
            <p:nvPr/>
          </p:nvSpPr>
          <p:spPr bwMode="auto">
            <a:xfrm>
              <a:off x="5461691" y="2186609"/>
              <a:ext cx="2345636" cy="3570136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B675866-C4D3-4D7C-A94C-C2C5A70CB597}"/>
                </a:ext>
              </a:extLst>
            </p:cNvPr>
            <p:cNvSpPr/>
            <p:nvPr/>
          </p:nvSpPr>
          <p:spPr bwMode="auto">
            <a:xfrm>
              <a:off x="5724747" y="2423492"/>
              <a:ext cx="1819525" cy="307881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C42AF9A-596F-48E7-922C-A5CCD7C1C047}"/>
                </a:ext>
              </a:extLst>
            </p:cNvPr>
            <p:cNvSpPr/>
            <p:nvPr/>
          </p:nvSpPr>
          <p:spPr bwMode="auto">
            <a:xfrm>
              <a:off x="5347070" y="2015319"/>
              <a:ext cx="2574878" cy="694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B6B88A-DDA4-4B43-B4D1-531B03FC2AF4}"/>
                </a:ext>
              </a:extLst>
            </p:cNvPr>
            <p:cNvSpPr/>
            <p:nvPr/>
          </p:nvSpPr>
          <p:spPr bwMode="auto">
            <a:xfrm rot="3447850">
              <a:off x="6314246" y="1997620"/>
              <a:ext cx="640526" cy="42574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5B10425-463A-4898-BDF1-91409A20594D}"/>
                </a:ext>
              </a:extLst>
            </p:cNvPr>
            <p:cNvSpPr/>
            <p:nvPr/>
          </p:nvSpPr>
          <p:spPr bwMode="auto">
            <a:xfrm rot="3447850">
              <a:off x="6518503" y="1997620"/>
              <a:ext cx="232012" cy="425746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3A57787-DF3F-429C-B626-EBC995ACA7F3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4BA8A6-028F-488A-9285-6BB08E55F9C1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5869D24-67D2-4354-8ECC-BC7C69999986}"/>
              </a:ext>
            </a:extLst>
          </p:cNvPr>
          <p:cNvGrpSpPr/>
          <p:nvPr/>
        </p:nvGrpSpPr>
        <p:grpSpPr>
          <a:xfrm>
            <a:off x="4695335" y="176199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E9CCF0-C985-4D29-BF6A-8EE9BA6AAC96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58DBCBF-C281-4749-A893-D5ED1A342B56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C8A6D4E-5604-4345-B10A-A6AF6290C82B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4844" y="187680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B11699F-589B-49B4-AA37-11B0AF55182B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508" y="226208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7A6B1A-4218-456B-856B-520105D377E9}"/>
              </a:ext>
            </a:extLst>
          </p:cNvPr>
          <p:cNvCxnSpPr>
            <a:cxnSpLocks/>
          </p:cNvCxnSpPr>
          <p:nvPr/>
        </p:nvCxnSpPr>
        <p:spPr bwMode="auto">
          <a:xfrm>
            <a:off x="4646132" y="226817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458616-8F0F-4DEF-B05D-984548CC9E8A}"/>
              </a:ext>
            </a:extLst>
          </p:cNvPr>
          <p:cNvGrpSpPr/>
          <p:nvPr/>
        </p:nvGrpSpPr>
        <p:grpSpPr>
          <a:xfrm>
            <a:off x="4501403" y="1797328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12DBDAF-B867-4047-B32B-4107DFB65245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EAFF1AA-ECF6-4CC8-AFA1-876D0E5C02C0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420E12A-F819-43C8-ACD7-E7901D35B2E5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0912" y="191213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D86304-4764-4B54-B5A3-1BA264DB40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5576" y="229741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A55398-E1D6-456A-A33B-B31731372BE4}"/>
              </a:ext>
            </a:extLst>
          </p:cNvPr>
          <p:cNvCxnSpPr>
            <a:cxnSpLocks/>
          </p:cNvCxnSpPr>
          <p:nvPr/>
        </p:nvCxnSpPr>
        <p:spPr bwMode="auto">
          <a:xfrm>
            <a:off x="4452200" y="230350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D0DA4BA-1146-413B-94CF-0C16102C3D6C}"/>
              </a:ext>
            </a:extLst>
          </p:cNvPr>
          <p:cNvGrpSpPr/>
          <p:nvPr/>
        </p:nvGrpSpPr>
        <p:grpSpPr>
          <a:xfrm>
            <a:off x="4632655" y="1508497"/>
            <a:ext cx="526876" cy="585501"/>
            <a:chOff x="6159175" y="1865012"/>
            <a:chExt cx="886059" cy="1125577"/>
          </a:xfrm>
        </p:grpSpPr>
        <p:sp>
          <p:nvSpPr>
            <p:cNvPr id="135" name="Wave 134">
              <a:extLst>
                <a:ext uri="{FF2B5EF4-FFF2-40B4-BE49-F238E27FC236}">
                  <a16:creationId xmlns:a16="http://schemas.microsoft.com/office/drawing/2014/main" id="{9B325528-672F-4766-AA00-C099C9C00752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6A46305-11EE-43B9-A489-2628D90C3E00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102BFD08-AD9B-4F9F-A2B9-BF32FCA1A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47</a:t>
            </a:fld>
            <a:endParaRPr lang="en-US"/>
          </a:p>
        </p:txBody>
      </p:sp>
      <p:pic>
        <p:nvPicPr>
          <p:cNvPr id="80" name="Picture 79" descr="A circuit board&#10;&#10;Description generated with very high confidence">
            <a:extLst>
              <a:ext uri="{FF2B5EF4-FFF2-40B4-BE49-F238E27FC236}">
                <a16:creationId xmlns:a16="http://schemas.microsoft.com/office/drawing/2014/main" id="{52E863DA-8DA4-4311-87F9-10E9632620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FB6C4A-D15F-4839-AB53-BDF7114C3423}"/>
              </a:ext>
            </a:extLst>
          </p:cNvPr>
          <p:cNvSpPr/>
          <p:nvPr/>
        </p:nvSpPr>
        <p:spPr bwMode="auto">
          <a:xfrm>
            <a:off x="5100113" y="28793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3D5A82-648C-4460-8EB0-25D6A0BA10ED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10B99A-1BEA-43E3-B4FC-21D0FE430293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27FA81-82DF-4502-9945-1203E14302D0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EA7CA8B9-A686-4D3F-AC39-BB37B4ED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893258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C2AA04EC-017B-4D8A-927D-FDBA3BA9C6BA}"/>
              </a:ext>
            </a:extLst>
          </p:cNvPr>
          <p:cNvSpPr txBox="1"/>
          <p:nvPr/>
        </p:nvSpPr>
        <p:spPr>
          <a:xfrm>
            <a:off x="3619381" y="3028236"/>
            <a:ext cx="2296788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7ABA04-02F7-4915-8EBE-1E02B1956383}"/>
              </a:ext>
            </a:extLst>
          </p:cNvPr>
          <p:cNvSpPr/>
          <p:nvPr/>
        </p:nvSpPr>
        <p:spPr bwMode="auto">
          <a:xfrm>
            <a:off x="5100113" y="2879364"/>
            <a:ext cx="1236561" cy="860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9006256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5BE5A2-CC7E-4E71-941E-EB347959E3C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53" descr="capy_bothsides">
            <a:extLst>
              <a:ext uri="{FF2B5EF4-FFF2-40B4-BE49-F238E27FC236}">
                <a16:creationId xmlns:a16="http://schemas.microsoft.com/office/drawing/2014/main" id="{C1CE4D36-1949-4EE6-946B-6ED4E405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69CC3EC-05A6-4C06-BD11-E1C950FE9D14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C5D723-E4E6-44A5-B661-B2FC633831EF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6B77538-7BAF-4911-A13D-627AAD4E15A8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4" name="Flowchart: Alternate Process 73">
                  <a:extLst>
                    <a:ext uri="{FF2B5EF4-FFF2-40B4-BE49-F238E27FC236}">
                      <a16:creationId xmlns:a16="http://schemas.microsoft.com/office/drawing/2014/main" id="{C0CB0008-17DD-45C7-8F6E-6DA9756F8378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9D444BF-B51B-454A-99D6-06D7CE08BB24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99733811-B504-4397-9126-33F6B8E7925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5829E44B-CBA9-47DC-BC6C-F3692B613A5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261E8645-520D-4A35-9A5E-7DCE589B6C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0323A4B5-F20A-4C84-B9D0-43C11D74DAC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60DB5F1-B2FB-45BF-A72C-E34527D1E012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2618708-399E-4768-A88F-CA4DCCE690B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B135C2D3-E8A1-45A8-9675-801396B4517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B83586AB-19BC-485F-929A-CC08603016F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2D7331F-A0EF-4D5A-888F-341DA1B4725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3BE280F-FDC3-4EAE-946B-3141CAA78C7A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030B666-A262-4A9F-BF71-293741C168A5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D69AB99-B7EE-415D-9EAA-85DD5969CE13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9C8B9AB-F00B-4260-8D19-EC301B722E53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EC032C0-7455-4571-B1AF-2F8E7D13A993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EF81459-52AD-442E-938F-76428FCC02D9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726BC64-24BA-4363-81A7-328FBAC9D0ED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71B04C8-37F7-4BB9-A722-297EFCD41D88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06B38FB-D159-4DC7-808D-24F3B470CBD2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A03624E-8A59-43AF-9215-BCC7E89B0AD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7E5B65-5CB0-411E-AA7B-ACC7CA63ACE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139" name="Arc 138">
            <a:extLst>
              <a:ext uri="{FF2B5EF4-FFF2-40B4-BE49-F238E27FC236}">
                <a16:creationId xmlns:a16="http://schemas.microsoft.com/office/drawing/2014/main" id="{85687308-55EB-4F2C-A719-F06152C9D246}"/>
              </a:ext>
            </a:extLst>
          </p:cNvPr>
          <p:cNvSpPr/>
          <p:nvPr/>
        </p:nvSpPr>
        <p:spPr bwMode="auto">
          <a:xfrm rot="8746286">
            <a:off x="4814824" y="1650228"/>
            <a:ext cx="1264378" cy="831127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B04BE3-E3CF-4C45-864F-2EA0684C156C}"/>
              </a:ext>
            </a:extLst>
          </p:cNvPr>
          <p:cNvSpPr txBox="1"/>
          <p:nvPr/>
        </p:nvSpPr>
        <p:spPr>
          <a:xfrm>
            <a:off x="5738010" y="2057154"/>
            <a:ext cx="91148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DC77320-17EA-4D2F-82C6-FCB5E8F5872B}"/>
              </a:ext>
            </a:extLst>
          </p:cNvPr>
          <p:cNvSpPr/>
          <p:nvPr/>
        </p:nvSpPr>
        <p:spPr bwMode="auto">
          <a:xfrm rot="890299">
            <a:off x="5646310" y="1823920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EC50AA5-5FE1-4D06-980A-011DDA53DBDE}"/>
              </a:ext>
            </a:extLst>
          </p:cNvPr>
          <p:cNvSpPr/>
          <p:nvPr/>
        </p:nvSpPr>
        <p:spPr bwMode="auto">
          <a:xfrm rot="890299">
            <a:off x="5640350" y="2250626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AB91289-E046-4C47-89F1-B5E1656CC8D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73783" y="190319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F14B03E-F0E6-4271-9B36-787DF06B5BD2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8447" y="228847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F237988-81D7-4054-9309-A9A6A18D21C7}"/>
              </a:ext>
            </a:extLst>
          </p:cNvPr>
          <p:cNvCxnSpPr>
            <a:cxnSpLocks/>
          </p:cNvCxnSpPr>
          <p:nvPr/>
        </p:nvCxnSpPr>
        <p:spPr bwMode="auto">
          <a:xfrm>
            <a:off x="5885071" y="2294563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24E25CD-CF57-4A43-9BE1-C0A5EDFF2E67}"/>
              </a:ext>
            </a:extLst>
          </p:cNvPr>
          <p:cNvGrpSpPr/>
          <p:nvPr/>
        </p:nvGrpSpPr>
        <p:grpSpPr>
          <a:xfrm>
            <a:off x="6485748" y="1960878"/>
            <a:ext cx="680710" cy="667370"/>
            <a:chOff x="4258092" y="2317489"/>
            <a:chExt cx="680710" cy="667370"/>
          </a:xfrm>
        </p:grpSpPr>
        <p:sp>
          <p:nvSpPr>
            <p:cNvPr id="160" name="Rectangle: Single Corner Rounded 159">
              <a:extLst>
                <a:ext uri="{FF2B5EF4-FFF2-40B4-BE49-F238E27FC236}">
                  <a16:creationId xmlns:a16="http://schemas.microsoft.com/office/drawing/2014/main" id="{11033F9C-C1F3-4468-8808-E82411E4F6B3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8D9E35F-DF5D-45D8-B93A-3BC7B53B23B7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2" name="Arc 161">
            <a:extLst>
              <a:ext uri="{FF2B5EF4-FFF2-40B4-BE49-F238E27FC236}">
                <a16:creationId xmlns:a16="http://schemas.microsoft.com/office/drawing/2014/main" id="{C8C51A55-64B7-446C-A747-50C14B67113A}"/>
              </a:ext>
            </a:extLst>
          </p:cNvPr>
          <p:cNvSpPr/>
          <p:nvPr/>
        </p:nvSpPr>
        <p:spPr bwMode="auto">
          <a:xfrm rot="8746286">
            <a:off x="5036745" y="2804079"/>
            <a:ext cx="1264378" cy="831127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B229E6-B078-4897-AC54-C88F2A940E3D}"/>
              </a:ext>
            </a:extLst>
          </p:cNvPr>
          <p:cNvGrpSpPr/>
          <p:nvPr/>
        </p:nvGrpSpPr>
        <p:grpSpPr>
          <a:xfrm>
            <a:off x="4962116" y="2712935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2C436C6-1CE8-44D6-AA18-02FB65DD00A6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DA18763-398F-4D52-A14C-A4AF409419DC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D7454D-9C0E-4905-BCF3-13DDC0DEA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01625" y="282774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77D5FFD-7D19-4DC6-8748-8C17805635E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86289" y="3213022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9FDB01-7A62-4DBC-AE27-A601C3752E2F}"/>
              </a:ext>
            </a:extLst>
          </p:cNvPr>
          <p:cNvCxnSpPr>
            <a:cxnSpLocks/>
          </p:cNvCxnSpPr>
          <p:nvPr/>
        </p:nvCxnSpPr>
        <p:spPr bwMode="auto">
          <a:xfrm>
            <a:off x="4912913" y="3219115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6187BE1-21B8-41E3-A432-B8CE2501C306}"/>
              </a:ext>
            </a:extLst>
          </p:cNvPr>
          <p:cNvSpPr txBox="1"/>
          <p:nvPr/>
        </p:nvSpPr>
        <p:spPr>
          <a:xfrm>
            <a:off x="3449562" y="2055684"/>
            <a:ext cx="123564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0412541-37AE-4ACB-98E9-E0924590B24F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9A06F97-35A4-4591-B1A5-C527E5A172B6}"/>
              </a:ext>
            </a:extLst>
          </p:cNvPr>
          <p:cNvGrpSpPr/>
          <p:nvPr/>
        </p:nvGrpSpPr>
        <p:grpSpPr>
          <a:xfrm>
            <a:off x="4695335" y="176199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D12BB28-1E77-4C7C-B70B-B459C1B574D2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30B3F68-0B55-4B23-BF4D-E60F09678586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DBA5978-3A65-4AF1-BA26-0DBDBD79064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4844" y="187680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D0D7D3D-61F9-4478-93B9-0D9D832BC0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508" y="226208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A8E75E-28F8-4D0A-83C9-ACE6D1E4FC9D}"/>
              </a:ext>
            </a:extLst>
          </p:cNvPr>
          <p:cNvCxnSpPr>
            <a:cxnSpLocks/>
          </p:cNvCxnSpPr>
          <p:nvPr/>
        </p:nvCxnSpPr>
        <p:spPr bwMode="auto">
          <a:xfrm>
            <a:off x="4646132" y="226817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796336-8B2E-4BF8-A586-B3AA9B75E403}"/>
              </a:ext>
            </a:extLst>
          </p:cNvPr>
          <p:cNvGrpSpPr/>
          <p:nvPr/>
        </p:nvGrpSpPr>
        <p:grpSpPr>
          <a:xfrm>
            <a:off x="4501403" y="1797328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81A91DA-A76F-4748-AA07-918E0CE8E37B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AE84D7F-C032-47E6-9996-0AE26DBEABFB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3D68C4E-AF7C-4017-B316-B46238016345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0912" y="191213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F5473AC-E25A-417C-82B6-54F93D29E384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5576" y="229741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7146769-6CA2-4000-B30B-17707EDA7EC3}"/>
              </a:ext>
            </a:extLst>
          </p:cNvPr>
          <p:cNvCxnSpPr>
            <a:cxnSpLocks/>
          </p:cNvCxnSpPr>
          <p:nvPr/>
        </p:nvCxnSpPr>
        <p:spPr bwMode="auto">
          <a:xfrm>
            <a:off x="4452200" y="230350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B7BECF0-F011-475E-A40C-C689B249A54A}"/>
              </a:ext>
            </a:extLst>
          </p:cNvPr>
          <p:cNvGrpSpPr/>
          <p:nvPr/>
        </p:nvGrpSpPr>
        <p:grpSpPr>
          <a:xfrm>
            <a:off x="4632655" y="1508497"/>
            <a:ext cx="526876" cy="585501"/>
            <a:chOff x="6159175" y="1865012"/>
            <a:chExt cx="886059" cy="1125577"/>
          </a:xfrm>
        </p:grpSpPr>
        <p:sp>
          <p:nvSpPr>
            <p:cNvPr id="192" name="Wave 191">
              <a:extLst>
                <a:ext uri="{FF2B5EF4-FFF2-40B4-BE49-F238E27FC236}">
                  <a16:creationId xmlns:a16="http://schemas.microsoft.com/office/drawing/2014/main" id="{607521CB-C777-4845-A216-612B5ECC52E2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42E0966F-CD50-4045-9B2B-E15FDE5E0F15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63C6965-0A02-461A-A31D-B2242C4B1A78}"/>
              </a:ext>
            </a:extLst>
          </p:cNvPr>
          <p:cNvSpPr txBox="1"/>
          <p:nvPr/>
        </p:nvSpPr>
        <p:spPr>
          <a:xfrm>
            <a:off x="6006415" y="2992423"/>
            <a:ext cx="32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Undefined state!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3718CA28-7327-49A7-9BAE-131DA52F1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48</a:t>
            </a:fld>
            <a:endParaRPr lang="en-US"/>
          </a:p>
        </p:txBody>
      </p:sp>
      <p:pic>
        <p:nvPicPr>
          <p:cNvPr id="88" name="Picture 87" descr="A circuit board&#10;&#10;Description generated with very high confidence">
            <a:extLst>
              <a:ext uri="{FF2B5EF4-FFF2-40B4-BE49-F238E27FC236}">
                <a16:creationId xmlns:a16="http://schemas.microsoft.com/office/drawing/2014/main" id="{9F71AC75-87E2-4C66-9A4E-A5A3AC17E3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4DB0F35-2FAF-40FB-868E-6983BEF67BFB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73127B-159B-4E89-B189-861D4E078EDE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A5EBE6-34A4-434D-8702-44081ED1887F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424D8673-E5C8-4D87-B247-59B8704F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</p:spTree>
    <p:extLst>
      <p:ext uri="{BB962C8B-B14F-4D97-AF65-F5344CB8AC3E}">
        <p14:creationId xmlns:p14="http://schemas.microsoft.com/office/powerpoint/2010/main" val="2631019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04E563-D4FE-43D3-9603-A2EA25C33CDA}"/>
              </a:ext>
            </a:extLst>
          </p:cNvPr>
          <p:cNvSpPr txBox="1"/>
          <p:nvPr/>
        </p:nvSpPr>
        <p:spPr>
          <a:xfrm>
            <a:off x="2076018" y="1570526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6A2C6-20E1-4506-B3DA-B0F06A01CB92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C9BB59B-3576-4E09-AA9F-D78942F4F067}"/>
              </a:ext>
            </a:extLst>
          </p:cNvPr>
          <p:cNvSpPr txBox="1"/>
          <p:nvPr/>
        </p:nvSpPr>
        <p:spPr>
          <a:xfrm>
            <a:off x="3449562" y="2068041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DCD14-C79F-4BB7-B07B-90BD39123D5F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190ED0-1407-40C6-859F-14AEEE7FDD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08DCF58D-BAA7-46AD-87B4-61B3C6CFA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49</a:t>
            </a:fld>
            <a:endParaRPr lang="en-US"/>
          </a:p>
        </p:txBody>
      </p:sp>
      <p:pic>
        <p:nvPicPr>
          <p:cNvPr id="83" name="Picture 82" descr="A circuit board&#10;&#10;Description generated with very high confidence">
            <a:extLst>
              <a:ext uri="{FF2B5EF4-FFF2-40B4-BE49-F238E27FC236}">
                <a16:creationId xmlns:a16="http://schemas.microsoft.com/office/drawing/2014/main" id="{401C3209-DBC1-4329-9C3A-4D86C278A0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B9CA1D1-A57C-4599-B4ED-5B20FF9A827F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386590-D9F3-430A-9BD7-B29E9E95CA9D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9DAE69-2B88-4789-8E8E-7F3CA41C6A22}"/>
              </a:ext>
            </a:extLst>
          </p:cNvPr>
          <p:cNvSpPr txBox="1"/>
          <p:nvPr/>
        </p:nvSpPr>
        <p:spPr>
          <a:xfrm>
            <a:off x="6731256" y="2066936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0C7AD-6007-4C58-A71A-D4596761993C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42B05-8100-4C11-B1E4-AB4B5E772677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FE5E9E87-E96C-4D38-A777-A95DADB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Failure Breaks Atomicity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FF82B1-D26B-40D9-B143-510D22D60F6B}"/>
              </a:ext>
            </a:extLst>
          </p:cNvPr>
          <p:cNvGrpSpPr/>
          <p:nvPr/>
        </p:nvGrpSpPr>
        <p:grpSpPr>
          <a:xfrm>
            <a:off x="4699458" y="3707749"/>
            <a:ext cx="526876" cy="585501"/>
            <a:chOff x="6159175" y="1865012"/>
            <a:chExt cx="886059" cy="1125577"/>
          </a:xfrm>
          <a:solidFill>
            <a:srgbClr val="EA9C00"/>
          </a:solidFill>
        </p:grpSpPr>
        <p:sp>
          <p:nvSpPr>
            <p:cNvPr id="88" name="Wave 87">
              <a:extLst>
                <a:ext uri="{FF2B5EF4-FFF2-40B4-BE49-F238E27FC236}">
                  <a16:creationId xmlns:a16="http://schemas.microsoft.com/office/drawing/2014/main" id="{2EE535D6-7CDF-4856-A7BB-68622C21C1B1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153C79B-DD92-4961-816D-B1D3B8BB9D7C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31DC8DE-8670-48DB-B6E0-11FD1E94BDD6}"/>
              </a:ext>
            </a:extLst>
          </p:cNvPr>
          <p:cNvSpPr txBox="1"/>
          <p:nvPr/>
        </p:nvSpPr>
        <p:spPr>
          <a:xfrm>
            <a:off x="6846434" y="3197590"/>
            <a:ext cx="464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region must be </a:t>
            </a:r>
            <a:r>
              <a:rPr lang="en-US" sz="28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atomic</a:t>
            </a:r>
            <a:r>
              <a:rPr lang="en-US" sz="2800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(not interrupted by checkpoints/failures)</a:t>
            </a:r>
          </a:p>
        </p:txBody>
      </p:sp>
      <p:sp>
        <p:nvSpPr>
          <p:cNvPr id="91" name="Cross 90">
            <a:extLst>
              <a:ext uri="{FF2B5EF4-FFF2-40B4-BE49-F238E27FC236}">
                <a16:creationId xmlns:a16="http://schemas.microsoft.com/office/drawing/2014/main" id="{AC582AFD-7791-44C9-9E98-A9D49D306E38}"/>
              </a:ext>
            </a:extLst>
          </p:cNvPr>
          <p:cNvSpPr/>
          <p:nvPr/>
        </p:nvSpPr>
        <p:spPr bwMode="auto">
          <a:xfrm rot="2700000">
            <a:off x="5194341" y="3977685"/>
            <a:ext cx="485751" cy="489024"/>
          </a:xfrm>
          <a:prstGeom prst="plus">
            <a:avLst>
              <a:gd name="adj" fmla="val 40183"/>
            </a:avLst>
          </a:prstGeom>
          <a:solidFill>
            <a:srgbClr val="EA9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940208-BC4F-49F2-B6E0-73F0061179CF}"/>
              </a:ext>
            </a:extLst>
          </p:cNvPr>
          <p:cNvSpPr/>
          <p:nvPr/>
        </p:nvSpPr>
        <p:spPr bwMode="auto">
          <a:xfrm>
            <a:off x="3370217" y="1915886"/>
            <a:ext cx="3476217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0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E7CB7EF3-ED22-4F2E-876C-99D9F9063E05}"/>
              </a:ext>
            </a:extLst>
          </p:cNvPr>
          <p:cNvSpPr txBox="1"/>
          <p:nvPr/>
        </p:nvSpPr>
        <p:spPr>
          <a:xfrm>
            <a:off x="4224109" y="2402908"/>
            <a:ext cx="22379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8054751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5BE5A2-CC7E-4E71-941E-EB347959E3C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2EC1C6-4411-4D47-802F-9EC0C56347DA}"/>
              </a:ext>
            </a:extLst>
          </p:cNvPr>
          <p:cNvSpPr/>
          <p:nvPr/>
        </p:nvSpPr>
        <p:spPr bwMode="auto">
          <a:xfrm rot="890299">
            <a:off x="5069138" y="2197085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5AD477-93FA-42CF-849B-A9FCC43470AF}"/>
              </a:ext>
            </a:extLst>
          </p:cNvPr>
          <p:cNvSpPr/>
          <p:nvPr/>
        </p:nvSpPr>
        <p:spPr bwMode="auto">
          <a:xfrm rot="890299">
            <a:off x="5063178" y="2623791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29022F-DA91-4F2E-875B-2D5BAB1C0B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6611" y="227635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5649A9-81FB-4EAF-99D1-BBF2915A8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1275" y="266163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AC1174-8C85-4139-AFB2-158CF9CEBF5D}"/>
              </a:ext>
            </a:extLst>
          </p:cNvPr>
          <p:cNvCxnSpPr>
            <a:cxnSpLocks/>
          </p:cNvCxnSpPr>
          <p:nvPr/>
        </p:nvCxnSpPr>
        <p:spPr bwMode="auto">
          <a:xfrm>
            <a:off x="5307899" y="266772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C938D332-04C8-426A-82FC-7793CFF6B798}"/>
              </a:ext>
            </a:extLst>
          </p:cNvPr>
          <p:cNvSpPr/>
          <p:nvPr/>
        </p:nvSpPr>
        <p:spPr bwMode="auto">
          <a:xfrm rot="8746286">
            <a:off x="4266085" y="2451226"/>
            <a:ext cx="1264378" cy="831127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E340B4-D014-4B88-8B56-B8B5AC6D3328}"/>
              </a:ext>
            </a:extLst>
          </p:cNvPr>
          <p:cNvSpPr txBox="1"/>
          <p:nvPr/>
        </p:nvSpPr>
        <p:spPr>
          <a:xfrm>
            <a:off x="4520621" y="3462426"/>
            <a:ext cx="24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Restore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5BBB48-E7F8-4635-A69F-81B4934EBD05}"/>
              </a:ext>
            </a:extLst>
          </p:cNvPr>
          <p:cNvGrpSpPr/>
          <p:nvPr/>
        </p:nvGrpSpPr>
        <p:grpSpPr>
          <a:xfrm>
            <a:off x="6011785" y="2336345"/>
            <a:ext cx="680710" cy="667370"/>
            <a:chOff x="4258092" y="2317489"/>
            <a:chExt cx="680710" cy="667370"/>
          </a:xfrm>
        </p:grpSpPr>
        <p:sp>
          <p:nvSpPr>
            <p:cNvPr id="123" name="Rectangle: Single Corner Rounded 122">
              <a:extLst>
                <a:ext uri="{FF2B5EF4-FFF2-40B4-BE49-F238E27FC236}">
                  <a16:creationId xmlns:a16="http://schemas.microsoft.com/office/drawing/2014/main" id="{EDF661BF-7A89-4DA9-9DDF-4B516C3482FB}"/>
                </a:ext>
              </a:extLst>
            </p:cNvPr>
            <p:cNvSpPr/>
            <p:nvPr/>
          </p:nvSpPr>
          <p:spPr bwMode="auto">
            <a:xfrm>
              <a:off x="4264343" y="2341003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955EC3-48A0-4420-9293-AE03F1032FD1}"/>
                </a:ext>
              </a:extLst>
            </p:cNvPr>
            <p:cNvSpPr txBox="1"/>
            <p:nvPr/>
          </p:nvSpPr>
          <p:spPr>
            <a:xfrm>
              <a:off x="4258092" y="2317489"/>
              <a:ext cx="68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13C8C9F8-F0B3-4A70-A82B-66E27154D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</a:t>
            </a:fld>
            <a:endParaRPr lang="en-US"/>
          </a:p>
        </p:txBody>
      </p:sp>
      <p:pic>
        <p:nvPicPr>
          <p:cNvPr id="48" name="Picture 47" descr="A circuit board&#10;&#10;Description generated with very high confidence">
            <a:extLst>
              <a:ext uri="{FF2B5EF4-FFF2-40B4-BE49-F238E27FC236}">
                <a16:creationId xmlns:a16="http://schemas.microsoft.com/office/drawing/2014/main" id="{83CA1800-3441-491D-BBF6-79778E6837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F64818C7-B5F2-4473-A610-67511EDE2657}"/>
              </a:ext>
            </a:extLst>
          </p:cNvPr>
          <p:cNvGrpSpPr/>
          <p:nvPr/>
        </p:nvGrpSpPr>
        <p:grpSpPr>
          <a:xfrm>
            <a:off x="2525613" y="2122135"/>
            <a:ext cx="2670470" cy="1023051"/>
            <a:chOff x="2525613" y="2140272"/>
            <a:chExt cx="2670470" cy="102305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A94D92-6592-4C4E-A034-C147B0D7FBB8}"/>
                </a:ext>
              </a:extLst>
            </p:cNvPr>
            <p:cNvGrpSpPr/>
            <p:nvPr/>
          </p:nvGrpSpPr>
          <p:grpSpPr>
            <a:xfrm>
              <a:off x="2525613" y="2168303"/>
              <a:ext cx="2428445" cy="966989"/>
              <a:chOff x="2525613" y="2168303"/>
              <a:chExt cx="2428445" cy="96698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355D946-D960-4D34-9AF1-C3986192B254}"/>
                  </a:ext>
                </a:extLst>
              </p:cNvPr>
              <p:cNvSpPr txBox="1"/>
              <p:nvPr/>
            </p:nvSpPr>
            <p:spPr>
              <a:xfrm>
                <a:off x="3507747" y="2420959"/>
                <a:ext cx="1446311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encrypt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32F86B1-A021-4A4C-BBC5-40D9E6E1233C}"/>
                  </a:ext>
                </a:extLst>
              </p:cNvPr>
              <p:cNvSpPr txBox="1"/>
              <p:nvPr/>
            </p:nvSpPr>
            <p:spPr>
              <a:xfrm>
                <a:off x="2525613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B27B69-0F60-4278-8BDC-FE4DA182026D}"/>
                  </a:ext>
                </a:extLst>
              </p:cNvPr>
              <p:cNvSpPr txBox="1"/>
              <p:nvPr/>
            </p:nvSpPr>
            <p:spPr>
              <a:xfrm>
                <a:off x="3016680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F9C1578-0B8D-440B-995A-CB988B69F4A9}"/>
                  </a:ext>
                </a:extLst>
              </p:cNvPr>
              <p:cNvGrpSpPr/>
              <p:nvPr/>
            </p:nvGrpSpPr>
            <p:grpSpPr>
              <a:xfrm>
                <a:off x="4311639" y="2168303"/>
                <a:ext cx="295222" cy="966989"/>
                <a:chOff x="5060009" y="2858156"/>
                <a:chExt cx="295222" cy="966989"/>
              </a:xfrm>
              <a:solidFill>
                <a:schemeClr val="bg1"/>
              </a:solidFill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9462B63-1B6B-4710-8185-D974C3B8467E}"/>
                    </a:ext>
                  </a:extLst>
                </p:cNvPr>
                <p:cNvSpPr/>
                <p:nvPr/>
              </p:nvSpPr>
              <p:spPr bwMode="auto">
                <a:xfrm rot="890299">
                  <a:off x="5065969" y="2858156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D9C171C-04D8-4CCE-9F4A-B0529950DD6B}"/>
                    </a:ext>
                  </a:extLst>
                </p:cNvPr>
                <p:cNvSpPr/>
                <p:nvPr/>
              </p:nvSpPr>
              <p:spPr bwMode="auto">
                <a:xfrm rot="890299">
                  <a:off x="5060009" y="3284862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4A13AA-EC99-4C82-A837-B01321B797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1148" y="2283114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367B860-14D9-4437-A30F-2440AFAEC4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5812" y="2668390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214BBE3-0F0A-421B-B38D-6BEB59C8AF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2436" y="2674483"/>
                <a:ext cx="118250" cy="222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4A304A9-CBB6-40C9-B968-8DC622D72235}"/>
                  </a:ext>
                </a:extLst>
              </p:cNvPr>
              <p:cNvSpPr txBox="1"/>
              <p:nvPr/>
            </p:nvSpPr>
            <p:spPr>
              <a:xfrm>
                <a:off x="2525613" y="2420960"/>
                <a:ext cx="982133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prep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DFFD2B-545B-4B99-9A06-D29C2680D3EB}"/>
                </a:ext>
              </a:extLst>
            </p:cNvPr>
            <p:cNvSpPr/>
            <p:nvPr/>
          </p:nvSpPr>
          <p:spPr bwMode="auto">
            <a:xfrm>
              <a:off x="4535424" y="2140272"/>
              <a:ext cx="660659" cy="102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3A1A2FF-BEED-4EB5-AB0E-CE367C8947D6}"/>
              </a:ext>
            </a:extLst>
          </p:cNvPr>
          <p:cNvGrpSpPr/>
          <p:nvPr/>
        </p:nvGrpSpPr>
        <p:grpSpPr>
          <a:xfrm>
            <a:off x="4322513" y="1650064"/>
            <a:ext cx="526876" cy="585501"/>
            <a:chOff x="6159175" y="1865012"/>
            <a:chExt cx="886059" cy="1125577"/>
          </a:xfrm>
        </p:grpSpPr>
        <p:sp>
          <p:nvSpPr>
            <p:cNvPr id="79" name="Wave 78">
              <a:extLst>
                <a:ext uri="{FF2B5EF4-FFF2-40B4-BE49-F238E27FC236}">
                  <a16:creationId xmlns:a16="http://schemas.microsoft.com/office/drawing/2014/main" id="{D28BACEB-C748-4E7F-AAE4-ACB75AE101A7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50F68EB-55F8-4288-84E9-388FBF0A8172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F628DBC-73D4-4E36-A741-392061DFC344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FFFF3B-8DA1-4153-81CB-8BEB9906A04B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FDFBE219-E0E3-4DDA-8B6B-56F8FCA8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999306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JIT Checkpointing Enables Intermittent Execution</a:t>
            </a:r>
            <a:endParaRPr lang="en-US" sz="3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8CBD2ACE-A1B3-4FCF-BB2B-EC0D7BF757A6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A33670-2C6E-48F3-A833-E215F198A949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3F1146-738F-475C-B6F1-982FA1060CBB}"/>
              </a:ext>
            </a:extLst>
          </p:cNvPr>
          <p:cNvSpPr txBox="1"/>
          <p:nvPr/>
        </p:nvSpPr>
        <p:spPr>
          <a:xfrm>
            <a:off x="6743613" y="205457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B7CFC1-37F8-49FB-849E-0DADB249895A}"/>
              </a:ext>
            </a:extLst>
          </p:cNvPr>
          <p:cNvGrpSpPr/>
          <p:nvPr/>
        </p:nvGrpSpPr>
        <p:grpSpPr>
          <a:xfrm>
            <a:off x="4699458" y="3707749"/>
            <a:ext cx="526876" cy="585501"/>
            <a:chOff x="6159175" y="1865012"/>
            <a:chExt cx="886059" cy="1125577"/>
          </a:xfrm>
          <a:solidFill>
            <a:srgbClr val="EA9C00"/>
          </a:solidFill>
        </p:grpSpPr>
        <p:sp>
          <p:nvSpPr>
            <p:cNvPr id="68" name="Wave 67">
              <a:extLst>
                <a:ext uri="{FF2B5EF4-FFF2-40B4-BE49-F238E27FC236}">
                  <a16:creationId xmlns:a16="http://schemas.microsoft.com/office/drawing/2014/main" id="{47132535-C572-4AD1-AFF9-589DBF24BE8E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F06B11B-2791-4E81-9B32-BA12147E8D50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Attempt: Selectively Disabling Checkpoints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4E563-D4FE-43D3-9603-A2EA25C33CDA}"/>
              </a:ext>
            </a:extLst>
          </p:cNvPr>
          <p:cNvSpPr txBox="1"/>
          <p:nvPr/>
        </p:nvSpPr>
        <p:spPr>
          <a:xfrm>
            <a:off x="2076018" y="1570526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C9BB59B-3576-4E09-AA9F-D78942F4F067}"/>
              </a:ext>
            </a:extLst>
          </p:cNvPr>
          <p:cNvSpPr txBox="1"/>
          <p:nvPr/>
        </p:nvSpPr>
        <p:spPr>
          <a:xfrm>
            <a:off x="3449562" y="2055684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DCD14-C79F-4BB7-B07B-90BD39123D5F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190ED0-1407-40C6-859F-14AEEE7FDD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AC51D4-757E-4D04-AFE4-98A466D4F591}"/>
              </a:ext>
            </a:extLst>
          </p:cNvPr>
          <p:cNvSpPr txBox="1"/>
          <p:nvPr/>
        </p:nvSpPr>
        <p:spPr>
          <a:xfrm>
            <a:off x="6846434" y="3197590"/>
            <a:ext cx="404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if we never collect a checkpoint here?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C6E5976-473D-4D4B-8FF8-F904A74A5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50</a:t>
            </a:fld>
            <a:endParaRPr lang="en-US"/>
          </a:p>
        </p:txBody>
      </p:sp>
      <p:pic>
        <p:nvPicPr>
          <p:cNvPr id="62" name="Picture 61" descr="A circuit board&#10;&#10;Description generated with very high confidence">
            <a:extLst>
              <a:ext uri="{FF2B5EF4-FFF2-40B4-BE49-F238E27FC236}">
                <a16:creationId xmlns:a16="http://schemas.microsoft.com/office/drawing/2014/main" id="{C1CE2BE6-E6E9-4D76-941E-E1E40F0853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96270721-42A7-4C0D-B383-FEE3FE4550E8}"/>
              </a:ext>
            </a:extLst>
          </p:cNvPr>
          <p:cNvSpPr/>
          <p:nvPr/>
        </p:nvSpPr>
        <p:spPr bwMode="auto">
          <a:xfrm rot="2700000">
            <a:off x="5194341" y="3977685"/>
            <a:ext cx="485751" cy="489024"/>
          </a:xfrm>
          <a:prstGeom prst="plus">
            <a:avLst>
              <a:gd name="adj" fmla="val 40183"/>
            </a:avLst>
          </a:prstGeom>
          <a:solidFill>
            <a:srgbClr val="EA9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2F4638-1494-4BE2-AF15-4F4E08E3352F}"/>
              </a:ext>
            </a:extLst>
          </p:cNvPr>
          <p:cNvSpPr/>
          <p:nvPr/>
        </p:nvSpPr>
        <p:spPr bwMode="auto">
          <a:xfrm>
            <a:off x="3370217" y="1915886"/>
            <a:ext cx="3476217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46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Attempt: Selectively Disabling Checkpoints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1CF01702-ABE9-4E30-93DA-6328030E7F83}"/>
              </a:ext>
            </a:extLst>
          </p:cNvPr>
          <p:cNvSpPr txBox="1"/>
          <p:nvPr/>
        </p:nvSpPr>
        <p:spPr>
          <a:xfrm>
            <a:off x="10532088" y="2477126"/>
            <a:ext cx="68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3" name="Slide Number Placeholder 3">
            <a:extLst>
              <a:ext uri="{FF2B5EF4-FFF2-40B4-BE49-F238E27FC236}">
                <a16:creationId xmlns:a16="http://schemas.microsoft.com/office/drawing/2014/main" id="{2B613112-AC65-4D72-82B9-BB810A77A03C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64" name="Picture 263" descr="A circuit board&#10;&#10;Description generated with very high confidence">
            <a:extLst>
              <a:ext uri="{FF2B5EF4-FFF2-40B4-BE49-F238E27FC236}">
                <a16:creationId xmlns:a16="http://schemas.microsoft.com/office/drawing/2014/main" id="{4EF26177-D742-4FAC-A3A0-54005DA359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C6764905-A977-4E6A-9EC5-58D46D58EA83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B46A0A-80D7-481F-8552-8D7C7B4D3D15}"/>
              </a:ext>
            </a:extLst>
          </p:cNvPr>
          <p:cNvGrpSpPr/>
          <p:nvPr/>
        </p:nvGrpSpPr>
        <p:grpSpPr>
          <a:xfrm>
            <a:off x="3449562" y="1763134"/>
            <a:ext cx="3135357" cy="2076409"/>
            <a:chOff x="3449562" y="1761997"/>
            <a:chExt cx="3135357" cy="2076409"/>
          </a:xfrm>
        </p:grpSpPr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0D74B226-D16C-40C2-A37E-F44E7B25E12F}"/>
                </a:ext>
              </a:extLst>
            </p:cNvPr>
            <p:cNvSpPr/>
            <p:nvPr/>
          </p:nvSpPr>
          <p:spPr bwMode="auto">
            <a:xfrm rot="8746286">
              <a:off x="5036745" y="3007279"/>
              <a:ext cx="1264378" cy="831127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ACD75E6-2A38-40E2-BDE2-4602AE97DB30}"/>
                </a:ext>
              </a:extLst>
            </p:cNvPr>
            <p:cNvSpPr txBox="1"/>
            <p:nvPr/>
          </p:nvSpPr>
          <p:spPr>
            <a:xfrm>
              <a:off x="3619381" y="3028236"/>
              <a:ext cx="2296788" cy="461665"/>
            </a:xfrm>
            <a:prstGeom prst="rect">
              <a:avLst/>
            </a:prstGeom>
            <a:solidFill>
              <a:srgbClr val="4BD0FF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encrypt string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6F3D02F-DEB4-4A89-B075-692BEFA42EBB}"/>
                </a:ext>
              </a:extLst>
            </p:cNvPr>
            <p:cNvSpPr txBox="1"/>
            <p:nvPr/>
          </p:nvSpPr>
          <p:spPr>
            <a:xfrm>
              <a:off x="3449562" y="2055684"/>
              <a:ext cx="1235649" cy="46166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wait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919A913E-BDC8-4C03-914A-C579669FEC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9562" y="2517349"/>
              <a:ext cx="182881" cy="4982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E053131-5A63-4DAF-8479-70B93ADC987D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99E9C7C1-FEA8-4558-9507-2811D6889ECA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E4D8C22-1AEA-4EDF-BB97-852D882B1EF8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C9EB75-8EC2-4EFC-87FA-CDDCC030AB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7E93A8A-7043-4D36-BC55-631F2914FB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65187AC-5233-4B18-8910-9E356404B4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847CE14-DA38-436A-8544-083627E9E4C8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71D1678-E464-498B-ABEC-46E7975B15B4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1B79A7C5-D6E1-4E2C-8838-012A6261A1FC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82" name="Rectangle: Single Corner Rounded 281">
              <a:extLst>
                <a:ext uri="{FF2B5EF4-FFF2-40B4-BE49-F238E27FC236}">
                  <a16:creationId xmlns:a16="http://schemas.microsoft.com/office/drawing/2014/main" id="{2044A7A6-2F00-494F-92FF-1F8DAD41A652}"/>
                </a:ext>
              </a:extLst>
            </p:cNvPr>
            <p:cNvSpPr/>
            <p:nvPr/>
          </p:nvSpPr>
          <p:spPr bwMode="auto">
            <a:xfrm>
              <a:off x="4516363" y="1993381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74CF852F-C51E-4C4C-8008-E6FAA9B9AEDB}"/>
                </a:ext>
              </a:extLst>
            </p:cNvPr>
            <p:cNvGrpSpPr/>
            <p:nvPr/>
          </p:nvGrpSpPr>
          <p:grpSpPr>
            <a:xfrm>
              <a:off x="4962116" y="2712935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6AC00A6-0EB6-4731-A6EF-C86FD22EEBEC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AE57A3E7-5C36-4427-A507-970BB46E926A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22CA1DE-E768-4335-9D9B-B0255A4103D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01625" y="2827746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E99FFD2-4F09-40F0-AB36-EC2D0458D4A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6289" y="3213022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00847E2-B897-489E-A1C4-891A13AD57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2913" y="3219115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20CF59C9-726A-4562-9F14-D1F52BE59052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79D25F70-ACF4-4152-9AB7-C6EBEF0134E6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76C8377-45CA-439D-B1B5-6303DA091E95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F745700-DA06-42BE-8866-114A1E7147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85B8A6C-445A-42C3-97BE-B2EED7EE87D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D28B9402-0B44-4971-8353-1E74E5098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7C55978-9731-460E-875F-46D6C15C0E81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96639D83-490E-4002-BC8E-19CC59F72F9B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FA1C607D-D9DE-42E9-AD14-2BA61DCEB7F5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DE53B49-E2C1-4E65-BEF1-075C459AD9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0912" y="1912139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920AD03-B9F1-4D34-BFF2-53C76EFD75C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25576" y="2297415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526600E2-898A-4EB2-9A70-E73F4D18DE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200" y="2303508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75E0F195-24F5-434A-BE81-BA35A245459E}"/>
                </a:ext>
              </a:extLst>
            </p:cNvPr>
            <p:cNvSpPr/>
            <p:nvPr/>
          </p:nvSpPr>
          <p:spPr bwMode="auto">
            <a:xfrm>
              <a:off x="5083246" y="2871282"/>
              <a:ext cx="1501673" cy="783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EF5D8F5-1EDD-4F1C-B98B-E0DA63D14315}"/>
              </a:ext>
            </a:extLst>
          </p:cNvPr>
          <p:cNvGrpSpPr/>
          <p:nvPr/>
        </p:nvGrpSpPr>
        <p:grpSpPr>
          <a:xfrm>
            <a:off x="5776247" y="1763134"/>
            <a:ext cx="3135357" cy="2076409"/>
            <a:chOff x="3449562" y="1761997"/>
            <a:chExt cx="3135357" cy="2076409"/>
          </a:xfrm>
        </p:grpSpPr>
        <p:sp>
          <p:nvSpPr>
            <p:cNvPr id="338" name="Arc 337">
              <a:extLst>
                <a:ext uri="{FF2B5EF4-FFF2-40B4-BE49-F238E27FC236}">
                  <a16:creationId xmlns:a16="http://schemas.microsoft.com/office/drawing/2014/main" id="{DAB65BB1-43FA-4294-9827-C6C2CF90E06A}"/>
                </a:ext>
              </a:extLst>
            </p:cNvPr>
            <p:cNvSpPr/>
            <p:nvPr/>
          </p:nvSpPr>
          <p:spPr bwMode="auto">
            <a:xfrm rot="8746286">
              <a:off x="5036745" y="3007279"/>
              <a:ext cx="1264378" cy="831127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E1B4923F-3DF4-4139-B9F4-AEB4C2B57643}"/>
                </a:ext>
              </a:extLst>
            </p:cNvPr>
            <p:cNvSpPr txBox="1"/>
            <p:nvPr/>
          </p:nvSpPr>
          <p:spPr>
            <a:xfrm>
              <a:off x="3619381" y="3028236"/>
              <a:ext cx="2296788" cy="461665"/>
            </a:xfrm>
            <a:prstGeom prst="rect">
              <a:avLst/>
            </a:prstGeom>
            <a:solidFill>
              <a:srgbClr val="4BD0FF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encrypt string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9E953DA-4618-4C6F-B980-2A62FCFEE311}"/>
                </a:ext>
              </a:extLst>
            </p:cNvPr>
            <p:cNvSpPr txBox="1"/>
            <p:nvPr/>
          </p:nvSpPr>
          <p:spPr>
            <a:xfrm>
              <a:off x="3449562" y="2055684"/>
              <a:ext cx="1235649" cy="46166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wait</a:t>
              </a:r>
            </a:p>
          </p:txBody>
        </p: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6887F076-7F62-4889-8976-A27828F026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9562" y="2517349"/>
              <a:ext cx="182881" cy="4982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AB32A405-6510-4B94-AAC5-C83CFF818AB3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919856D-8CD1-4E2F-AB77-10588C36195C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58DD69AA-BA03-4399-BBB4-9EF56D9D4658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22C4A5B-70E3-4014-A31E-A745B32D84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0E828F-3CD7-4E7D-82F2-2E50F478F5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C78A41B-D9A9-411A-AF7A-4A2643806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08A967E-E511-4259-871D-522C61860046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69A00258-84CB-4064-BA7E-2913A86BDFC0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153FAD5-BDE5-4C9E-94A8-1A2DAADCB444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347" name="Rectangle: Single Corner Rounded 346">
              <a:extLst>
                <a:ext uri="{FF2B5EF4-FFF2-40B4-BE49-F238E27FC236}">
                  <a16:creationId xmlns:a16="http://schemas.microsoft.com/office/drawing/2014/main" id="{F27C19E2-2693-4C34-9C1C-19435C387AE3}"/>
                </a:ext>
              </a:extLst>
            </p:cNvPr>
            <p:cNvSpPr/>
            <p:nvPr/>
          </p:nvSpPr>
          <p:spPr bwMode="auto">
            <a:xfrm>
              <a:off x="4516363" y="1993381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3C85794-5AFB-49EE-A4D0-66D7C1B02EF9}"/>
                </a:ext>
              </a:extLst>
            </p:cNvPr>
            <p:cNvGrpSpPr/>
            <p:nvPr/>
          </p:nvGrpSpPr>
          <p:grpSpPr>
            <a:xfrm>
              <a:off x="4962116" y="2712935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EC4C6B3-318F-4C4B-8734-E54C33EB9CF2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6109FF-96B3-4203-BA70-033F16C7501E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626E7DB-B3E3-41B0-B12F-B9F8972E4C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01625" y="2827746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B9A4C8F-3E62-4A32-A0B0-91EDD2EC38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6289" y="3213022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1074BCF-69F8-4D5D-BC96-27F94FB082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2913" y="3219115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3E1BE403-E544-450A-AE48-5849D95E2CCC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DD73314A-D2F2-4F81-8C3A-ACA4A1A8DE7A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5A67652D-CC4E-47BB-8B6E-FAF6BED77114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99FD77-6AB0-4AEE-A187-A1359F8018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073EB8-2668-422E-93A8-916B82D7CE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5B5AEFF-6811-4CAA-907F-0C61D825F6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D5E57590-E021-4F22-B678-2CBFE57D0737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71872FD-5F45-4530-AC40-8029D9ED35D6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C68CD633-01B3-47E6-B6B6-BFE5AC2EA4A8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D4709ED-6F54-4424-9CEF-C392AA3E5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0912" y="1912139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7E21A87-A9B8-4E1B-8956-9A632E9FA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25576" y="2297415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7EAFF2BD-DAB8-419E-82BD-E8C960BC9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200" y="2303508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3F026730-0A98-4D30-A1AA-351D75D24664}"/>
                </a:ext>
              </a:extLst>
            </p:cNvPr>
            <p:cNvSpPr/>
            <p:nvPr/>
          </p:nvSpPr>
          <p:spPr bwMode="auto">
            <a:xfrm>
              <a:off x="5083246" y="2871282"/>
              <a:ext cx="1501673" cy="783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F4ADFCF6-CDBD-4EBD-BE9E-1C461FC2BBBC}"/>
              </a:ext>
            </a:extLst>
          </p:cNvPr>
          <p:cNvGrpSpPr/>
          <p:nvPr/>
        </p:nvGrpSpPr>
        <p:grpSpPr>
          <a:xfrm>
            <a:off x="8139144" y="1763134"/>
            <a:ext cx="3135357" cy="2076409"/>
            <a:chOff x="3449562" y="1761997"/>
            <a:chExt cx="3135357" cy="2076409"/>
          </a:xfrm>
        </p:grpSpPr>
        <p:sp>
          <p:nvSpPr>
            <p:cNvPr id="373" name="Arc 372">
              <a:extLst>
                <a:ext uri="{FF2B5EF4-FFF2-40B4-BE49-F238E27FC236}">
                  <a16:creationId xmlns:a16="http://schemas.microsoft.com/office/drawing/2014/main" id="{33E8BCD3-D141-4FF0-A779-97DD5F249BA8}"/>
                </a:ext>
              </a:extLst>
            </p:cNvPr>
            <p:cNvSpPr/>
            <p:nvPr/>
          </p:nvSpPr>
          <p:spPr bwMode="auto">
            <a:xfrm rot="8746286">
              <a:off x="5036745" y="3007279"/>
              <a:ext cx="1264378" cy="831127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B1E3086-EDAF-425F-9526-5DE764C17E4A}"/>
                </a:ext>
              </a:extLst>
            </p:cNvPr>
            <p:cNvSpPr txBox="1"/>
            <p:nvPr/>
          </p:nvSpPr>
          <p:spPr>
            <a:xfrm>
              <a:off x="3619381" y="3028236"/>
              <a:ext cx="2296788" cy="461665"/>
            </a:xfrm>
            <a:prstGeom prst="rect">
              <a:avLst/>
            </a:prstGeom>
            <a:solidFill>
              <a:srgbClr val="4BD0FF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encrypt string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0443D55-D8DE-4A57-A1BB-9A496FBFF790}"/>
                </a:ext>
              </a:extLst>
            </p:cNvPr>
            <p:cNvSpPr txBox="1"/>
            <p:nvPr/>
          </p:nvSpPr>
          <p:spPr>
            <a:xfrm>
              <a:off x="3449562" y="2055684"/>
              <a:ext cx="1235649" cy="46166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wait</a:t>
              </a:r>
            </a:p>
          </p:txBody>
        </p: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02155376-9E5A-4AFC-8375-0E062ADFF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9562" y="2517349"/>
              <a:ext cx="182881" cy="4982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7B627FEF-0685-4F91-83AD-E6A1F0F7BDFE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E10609B9-2599-4B98-B37F-6F3F1D7214BF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56C573A-B518-4939-AFEC-BE6F6D0D62AF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6187AF4-35C0-45A3-A0B1-BF7D4983F8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6AB6F4E-2BF4-44A7-A707-487875FB6B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EE7C623-3192-4F8E-BCC7-30A6193841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2F05595-B1B5-4033-9323-2137E15AFDD9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D09C7776-E3E0-4278-B5A7-912A94D6F22F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7CF3267D-6E96-4B0E-918F-682EC19CF9CD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382" name="Rectangle: Single Corner Rounded 381">
              <a:extLst>
                <a:ext uri="{FF2B5EF4-FFF2-40B4-BE49-F238E27FC236}">
                  <a16:creationId xmlns:a16="http://schemas.microsoft.com/office/drawing/2014/main" id="{9DEBC61A-4085-4FBA-A0E0-FD823102B8A3}"/>
                </a:ext>
              </a:extLst>
            </p:cNvPr>
            <p:cNvSpPr/>
            <p:nvPr/>
          </p:nvSpPr>
          <p:spPr bwMode="auto">
            <a:xfrm>
              <a:off x="4516363" y="1993381"/>
              <a:ext cx="470227" cy="64385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EF50C353-DA86-4A55-806C-2DC8790F2A7E}"/>
                </a:ext>
              </a:extLst>
            </p:cNvPr>
            <p:cNvGrpSpPr/>
            <p:nvPr/>
          </p:nvGrpSpPr>
          <p:grpSpPr>
            <a:xfrm>
              <a:off x="4962116" y="2712935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FB66AF45-FE8D-487C-BFED-5727EFBFA225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429479F5-368D-4326-9CA1-0B25FCB8F1C6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D53201D-2A37-42C0-BDF9-19661E5AD8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01625" y="2827746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85EC29-47FF-4A26-BB57-719DFC6BDE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6289" y="3213022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C7AD41D-0324-4AFA-9495-99C7E70FE2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2913" y="3219115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716756B-1293-485F-8C8F-D8EF52AE0A21}"/>
                </a:ext>
              </a:extLst>
            </p:cNvPr>
            <p:cNvGrpSpPr/>
            <p:nvPr/>
          </p:nvGrpSpPr>
          <p:grpSpPr>
            <a:xfrm>
              <a:off x="4695335" y="1761997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F3D4719-9856-4CD3-9E50-8EA96144A4C2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8AA8E64E-F452-4BCD-A808-ABE19765D087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4B04C877-039D-4DD9-91AD-A35E2A8C38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4844" y="1876808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EB2093D-ECBB-49EE-BC54-6D76B78FD2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19508" y="2262084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45A00B5-B6FD-4E45-9D94-6FD49CB82C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6132" y="2268177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8DEF5EDC-C163-4740-A55A-28ED3A052FC5}"/>
                </a:ext>
              </a:extLst>
            </p:cNvPr>
            <p:cNvGrpSpPr/>
            <p:nvPr/>
          </p:nvGrpSpPr>
          <p:grpSpPr>
            <a:xfrm>
              <a:off x="4501403" y="1797328"/>
              <a:ext cx="295222" cy="966989"/>
              <a:chOff x="5060009" y="2858156"/>
              <a:chExt cx="295222" cy="966989"/>
            </a:xfrm>
            <a:solidFill>
              <a:schemeClr val="bg1"/>
            </a:solidFill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A3500911-3D29-4F5B-8C3D-7B4EADE796DC}"/>
                  </a:ext>
                </a:extLst>
              </p:cNvPr>
              <p:cNvSpPr/>
              <p:nvPr/>
            </p:nvSpPr>
            <p:spPr bwMode="auto">
              <a:xfrm rot="890299">
                <a:off x="5065969" y="2858156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B3EA7366-02D1-4F1A-A22B-DC12CE79AA77}"/>
                  </a:ext>
                </a:extLst>
              </p:cNvPr>
              <p:cNvSpPr/>
              <p:nvPr/>
            </p:nvSpPr>
            <p:spPr bwMode="auto">
              <a:xfrm rot="890299">
                <a:off x="5060009" y="3284862"/>
                <a:ext cx="289262" cy="540283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728F583-DBB6-4861-8618-25F69ACB821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0912" y="1912139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BB638C8-5A82-4A4E-A93D-57CA20D0C0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25576" y="2297415"/>
              <a:ext cx="123578" cy="3973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57EAAEA-3185-4386-B5C6-47C9557FFD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2200" y="2303508"/>
              <a:ext cx="118250" cy="222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E0C1EBD6-A8B4-49DD-8D78-E1BB0FA8C883}"/>
                </a:ext>
              </a:extLst>
            </p:cNvPr>
            <p:cNvSpPr/>
            <p:nvPr/>
          </p:nvSpPr>
          <p:spPr bwMode="auto">
            <a:xfrm>
              <a:off x="5083246" y="2871282"/>
              <a:ext cx="1501673" cy="783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C983C11-1550-424B-8CA3-08A6133064C5}"/>
              </a:ext>
            </a:extLst>
          </p:cNvPr>
          <p:cNvSpPr/>
          <p:nvPr/>
        </p:nvSpPr>
        <p:spPr bwMode="auto">
          <a:xfrm>
            <a:off x="3370217" y="1917023"/>
            <a:ext cx="1845449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09A44D7-F839-4D6A-8351-BE0EEE51CCB7}"/>
              </a:ext>
            </a:extLst>
          </p:cNvPr>
          <p:cNvSpPr/>
          <p:nvPr/>
        </p:nvSpPr>
        <p:spPr bwMode="auto">
          <a:xfrm>
            <a:off x="5696902" y="1917023"/>
            <a:ext cx="1845449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90C357E-96E6-4BD0-BCA6-8E45785B86D1}"/>
              </a:ext>
            </a:extLst>
          </p:cNvPr>
          <p:cNvSpPr/>
          <p:nvPr/>
        </p:nvSpPr>
        <p:spPr bwMode="auto">
          <a:xfrm>
            <a:off x="8059799" y="1917023"/>
            <a:ext cx="1845449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E0A066B-B512-4ADB-B172-E0D3EB7C09FD}"/>
              </a:ext>
            </a:extLst>
          </p:cNvPr>
          <p:cNvSpPr txBox="1"/>
          <p:nvPr/>
        </p:nvSpPr>
        <p:spPr>
          <a:xfrm>
            <a:off x="4275296" y="4981290"/>
            <a:ext cx="497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program never ends!</a:t>
            </a:r>
          </a:p>
        </p:txBody>
      </p:sp>
    </p:spTree>
    <p:extLst>
      <p:ext uri="{BB962C8B-B14F-4D97-AF65-F5344CB8AC3E}">
        <p14:creationId xmlns:p14="http://schemas.microsoft.com/office/powerpoint/2010/main" val="293024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52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1. Periodic Execution</a:t>
            </a: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1.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2. Atomic Execution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2. Samoyed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9F6B-06DD-4FF6-92A1-FF278934A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94" y="3747955"/>
            <a:ext cx="2162281" cy="18724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E7447-A35C-4925-8EA9-0FCD6AB71731}"/>
              </a:ext>
            </a:extLst>
          </p:cNvPr>
          <p:cNvSpPr txBox="1">
            <a:spLocks/>
          </p:cNvSpPr>
          <p:nvPr/>
        </p:nvSpPr>
        <p:spPr bwMode="auto">
          <a:xfrm>
            <a:off x="2792896" y="5847522"/>
            <a:ext cx="8945217" cy="32467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Kiwan Maeng and Brandon Lucia,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Supporting Peripherals in Intermittent Systems with Just-In-Time Checkpoints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PLDI 2019</a:t>
            </a:r>
          </a:p>
          <a:p>
            <a:endParaRPr lang="en-US" sz="1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</a:t>
            </a:r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Peripheral Operations Usually Can Be Decomposed into Smaller Operations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DCBF9AF-BCF3-40A1-8FE9-796A1D09AF49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F826368-7C2B-4F0C-82A1-0567E9BB78A3}"/>
              </a:ext>
            </a:extLst>
          </p:cNvPr>
          <p:cNvGrpSpPr/>
          <p:nvPr/>
        </p:nvGrpSpPr>
        <p:grpSpPr>
          <a:xfrm>
            <a:off x="1718940" y="4145029"/>
            <a:ext cx="1080659" cy="960372"/>
            <a:chOff x="6837206" y="4299926"/>
            <a:chExt cx="1080659" cy="96037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21DD6FE-F830-4380-9ED6-EB905F277756}"/>
                </a:ext>
              </a:extLst>
            </p:cNvPr>
            <p:cNvGrpSpPr/>
            <p:nvPr/>
          </p:nvGrpSpPr>
          <p:grpSpPr>
            <a:xfrm>
              <a:off x="6837206" y="4299926"/>
              <a:ext cx="1080659" cy="960372"/>
              <a:chOff x="7347234" y="3352184"/>
              <a:chExt cx="1080659" cy="96037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79EE972-A147-4FE9-9F44-7A5CAA9B6CC5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106" name="Flowchart: Alternate Process 105">
                  <a:extLst>
                    <a:ext uri="{FF2B5EF4-FFF2-40B4-BE49-F238E27FC236}">
                      <a16:creationId xmlns:a16="http://schemas.microsoft.com/office/drawing/2014/main" id="{E80ED28B-0849-4697-A6F1-1E34B0999B73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567CE65-E92E-4ABF-9ACB-307D21A9C99C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E5D2093B-D975-4D81-A4EC-FA48DB64D3E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62805709-DAB6-496B-AE81-BD7CD8DA20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5E255F0A-2851-40B9-A8F7-B9959DE7D13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429C9D0-0282-4680-8AA0-B4563614F4F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310F5C7-F78C-4C51-BBFE-ABA0DDE1532B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48B6E6A-D44F-498E-A73C-5EBD9B92D61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CC28B4A-F124-4DC8-BEFF-F8FA76EA63F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AC22AEF5-0DB3-4762-BF15-6BDF359DD6E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70FEA34-2534-4023-A132-2807C47A45C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0B8DB50-98D7-45DB-8A59-23AAE54BE495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CFB9A20-8E16-4DC8-8D5D-92288E693E06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30B425A-5CE3-47C4-8395-AB5B729FAD22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35C4AE-3328-4614-BA05-12B38F9DA710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109E29B-C6D5-43B2-99BE-FC4F22DCAED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AC7602B-D454-43BC-BC6D-140221D01EB9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37972B-F8FB-41AB-8B57-02ACB3A39FB0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6565570-25E7-4B33-BBBC-F2A74F44E112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122214E-9CD5-44E6-B848-159AC9CB0C16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43AC51C-6140-4E8F-AA55-3EFD5432830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55D2EA-FE0D-4BD8-842B-DB6DDC9BBCAA}"/>
                </a:ext>
              </a:extLst>
            </p:cNvPr>
            <p:cNvSpPr txBox="1"/>
            <p:nvPr/>
          </p:nvSpPr>
          <p:spPr>
            <a:xfrm>
              <a:off x="6970910" y="458542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B054FBD-24C0-4C93-850A-EFD2E6A78F7C}"/>
              </a:ext>
            </a:extLst>
          </p:cNvPr>
          <p:cNvGrpSpPr/>
          <p:nvPr/>
        </p:nvGrpSpPr>
        <p:grpSpPr>
          <a:xfrm>
            <a:off x="9924842" y="4145029"/>
            <a:ext cx="1080659" cy="960372"/>
            <a:chOff x="6837206" y="4299926"/>
            <a:chExt cx="1080659" cy="9603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12A0AC4-8EA3-4A22-AF2A-759D6E10D1FE}"/>
                </a:ext>
              </a:extLst>
            </p:cNvPr>
            <p:cNvGrpSpPr/>
            <p:nvPr/>
          </p:nvGrpSpPr>
          <p:grpSpPr>
            <a:xfrm>
              <a:off x="6837206" y="4299926"/>
              <a:ext cx="1080659" cy="960372"/>
              <a:chOff x="7347234" y="3352184"/>
              <a:chExt cx="1080659" cy="960372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770A6AE-1CAD-44CE-8DD8-816734C902BE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131" name="Flowchart: Alternate Process 130">
                  <a:extLst>
                    <a:ext uri="{FF2B5EF4-FFF2-40B4-BE49-F238E27FC236}">
                      <a16:creationId xmlns:a16="http://schemas.microsoft.com/office/drawing/2014/main" id="{FC50B374-344A-4E2C-8E5F-ECE41CE19174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D832605-5D61-414E-A4F3-7FCD9CEB798B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75CA95-78E9-4425-904D-8BE488D4270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FA60E3D1-0AE5-482F-A8D2-E2B7CA7A074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450EF20B-02E3-44F2-8080-C2AFD0FE77F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309FE2D-3686-4C8C-9C92-F0AB56B67C7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1C48693-0356-486F-8B1F-24E7BE1FCE91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F8F85A45-ABFD-42ED-9CBC-12B55D40DE3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5394854-6D97-4924-93EE-D9E4B0E0C65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4BA14527-4C57-42B2-BDE7-9F0E8F5E8EF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7F224CA3-4771-453E-8D4E-D8478DA36E1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44FB7E2-CDA9-4EEC-9893-8DB5D9895037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1A7FBF4C-1C30-477D-843D-A203FC46EC3E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1836AEA-6853-43A5-ABA1-3CC024ACB661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77B30E4-05A9-4933-8FF9-1C5B78D2FE64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C04568D-5890-481C-A233-81D21FCE7DA2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E443974-6345-4605-81FF-948C56A4EB25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249CE4F-749F-49FA-A333-4AAE77518DF5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D27CCA-AD17-4C37-AB3A-730CFABC7E43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10343BF-E0CD-43C9-A122-DB8B788F5418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9700C5B-A01D-4E3E-8AC3-39048303AAA6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D2DDB7-A2AD-4FFD-A72D-791FD0BA95C5}"/>
                </a:ext>
              </a:extLst>
            </p:cNvPr>
            <p:cNvSpPr txBox="1"/>
            <p:nvPr/>
          </p:nvSpPr>
          <p:spPr>
            <a:xfrm>
              <a:off x="6970910" y="458542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84D272-C505-4D89-8D62-C0733E503A1D}"/>
              </a:ext>
            </a:extLst>
          </p:cNvPr>
          <p:cNvGrpSpPr/>
          <p:nvPr/>
        </p:nvGrpSpPr>
        <p:grpSpPr>
          <a:xfrm>
            <a:off x="7314920" y="4145029"/>
            <a:ext cx="1080659" cy="960372"/>
            <a:chOff x="6837206" y="4299926"/>
            <a:chExt cx="1080659" cy="96037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66AB891-25C0-4B28-8726-567F56751E33}"/>
                </a:ext>
              </a:extLst>
            </p:cNvPr>
            <p:cNvGrpSpPr/>
            <p:nvPr/>
          </p:nvGrpSpPr>
          <p:grpSpPr>
            <a:xfrm>
              <a:off x="6837206" y="4299926"/>
              <a:ext cx="1080659" cy="960372"/>
              <a:chOff x="7347234" y="3352184"/>
              <a:chExt cx="1080659" cy="96037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5A34C53-449E-45FD-A744-7C5F1D562B1F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156" name="Flowchart: Alternate Process 155">
                  <a:extLst>
                    <a:ext uri="{FF2B5EF4-FFF2-40B4-BE49-F238E27FC236}">
                      <a16:creationId xmlns:a16="http://schemas.microsoft.com/office/drawing/2014/main" id="{B4630856-292C-427C-A825-253E72DCD359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32D5BB93-8C2E-4793-89FB-2F30FB140D95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F0208836-E5AC-4089-B66E-4C055F7DE74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4ECAFEC8-BD6B-468E-AB1D-5BE31B127F5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FD0C234A-4CC7-4868-A89A-80A2EFBB6E5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228655DE-93AA-4295-864D-5A190309836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7AC46586-E6D0-40E0-886F-E8A852A68785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36B775B8-ECAB-43D0-B81E-23A78119F61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A49183E9-3639-4401-AFB4-012434E3753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FC837A2D-6E74-4C13-AEDF-11F477729CF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E7E1DF88-BF77-4B66-8C92-EFBAD064CBD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D07440A-EC2D-415D-9528-EFC5152F3A14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75E97349-08FD-4C03-A360-55D1F9A24A4C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17A22A70-B0A6-4B6F-BEBB-B9ACDD39AE14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D2035ED3-0F38-43A2-8780-D968B39F53FC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0A89F08F-ACC1-4810-B866-F5A32A372904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93910A5-755B-4DB0-B535-4C412535C02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CE7020B7-901F-4292-B0BC-D98D2A115D39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4D200DD4-D5E8-4FD8-89E9-6040386B0A7F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D5D3189-5B11-4E0E-923D-33099E88AAB8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D3A8566-8EC5-4DDC-8394-DC8BDEF8ECCE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4F1DF54-4C2D-4EF2-9E42-90E47598135C}"/>
                </a:ext>
              </a:extLst>
            </p:cNvPr>
            <p:cNvSpPr txBox="1"/>
            <p:nvPr/>
          </p:nvSpPr>
          <p:spPr>
            <a:xfrm>
              <a:off x="6970910" y="458542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54D17C-4D55-4C28-A305-F6D06581FC42}"/>
              </a:ext>
            </a:extLst>
          </p:cNvPr>
          <p:cNvSpPr/>
          <p:nvPr/>
        </p:nvSpPr>
        <p:spPr bwMode="auto">
          <a:xfrm>
            <a:off x="399782" y="2834446"/>
            <a:ext cx="3718975" cy="3693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E971EB5-6F48-4880-8D50-26C0291C841B}"/>
              </a:ext>
            </a:extLst>
          </p:cNvPr>
          <p:cNvSpPr txBox="1"/>
          <p:nvPr/>
        </p:nvSpPr>
        <p:spPr>
          <a:xfrm>
            <a:off x="399782" y="2777647"/>
            <a:ext cx="371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str[0:N]</a:t>
            </a: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2F63D4C9-12BA-454C-B06A-55096B1B920A}"/>
              </a:ext>
            </a:extLst>
          </p:cNvPr>
          <p:cNvSpPr/>
          <p:nvPr/>
        </p:nvSpPr>
        <p:spPr bwMode="auto">
          <a:xfrm rot="5400000">
            <a:off x="1951751" y="3341032"/>
            <a:ext cx="615036" cy="66797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0" name="Equals 169">
            <a:extLst>
              <a:ext uri="{FF2B5EF4-FFF2-40B4-BE49-F238E27FC236}">
                <a16:creationId xmlns:a16="http://schemas.microsoft.com/office/drawing/2014/main" id="{DBE41EF9-189E-4244-A097-7583165B3817}"/>
              </a:ext>
            </a:extLst>
          </p:cNvPr>
          <p:cNvSpPr/>
          <p:nvPr/>
        </p:nvSpPr>
        <p:spPr bwMode="auto">
          <a:xfrm>
            <a:off x="4815996" y="3660754"/>
            <a:ext cx="1472112" cy="1134085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B7DBA1E-8BE8-4B60-95F1-7B9847DE162F}"/>
              </a:ext>
            </a:extLst>
          </p:cNvPr>
          <p:cNvSpPr/>
          <p:nvPr/>
        </p:nvSpPr>
        <p:spPr bwMode="auto">
          <a:xfrm>
            <a:off x="6666458" y="2834446"/>
            <a:ext cx="2377583" cy="3693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6A81F48-40CE-4707-B68B-EABD1CBDB06A}"/>
              </a:ext>
            </a:extLst>
          </p:cNvPr>
          <p:cNvSpPr txBox="1"/>
          <p:nvPr/>
        </p:nvSpPr>
        <p:spPr>
          <a:xfrm>
            <a:off x="6666458" y="2777647"/>
            <a:ext cx="23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str[0:N/2]</a:t>
            </a:r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D7DE6613-2FDB-4D6F-ADFD-AD929AD9ACA7}"/>
              </a:ext>
            </a:extLst>
          </p:cNvPr>
          <p:cNvSpPr/>
          <p:nvPr/>
        </p:nvSpPr>
        <p:spPr bwMode="auto">
          <a:xfrm rot="5400000">
            <a:off x="7547731" y="3341032"/>
            <a:ext cx="615036" cy="66797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D506E59-7D34-4217-A4C5-6C63A54C5263}"/>
              </a:ext>
            </a:extLst>
          </p:cNvPr>
          <p:cNvSpPr/>
          <p:nvPr/>
        </p:nvSpPr>
        <p:spPr bwMode="auto">
          <a:xfrm>
            <a:off x="9276380" y="2834446"/>
            <a:ext cx="2377583" cy="3693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8A3982F-A481-436D-8524-558A5F693307}"/>
              </a:ext>
            </a:extLst>
          </p:cNvPr>
          <p:cNvSpPr txBox="1"/>
          <p:nvPr/>
        </p:nvSpPr>
        <p:spPr>
          <a:xfrm>
            <a:off x="9276380" y="2777647"/>
            <a:ext cx="23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str[N/2:N]</a:t>
            </a: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80697E2D-E8F1-42C0-8CF9-28BDB83A5D63}"/>
              </a:ext>
            </a:extLst>
          </p:cNvPr>
          <p:cNvSpPr/>
          <p:nvPr/>
        </p:nvSpPr>
        <p:spPr bwMode="auto">
          <a:xfrm rot="5400000">
            <a:off x="10157653" y="3341032"/>
            <a:ext cx="615036" cy="66797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42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54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F2779-5F38-4EDD-92FB-55B39DF27875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09930A-470D-4967-82D3-46D403E6B973}"/>
              </a:ext>
            </a:extLst>
          </p:cNvPr>
          <p:cNvSpPr txBox="1"/>
          <p:nvPr/>
        </p:nvSpPr>
        <p:spPr>
          <a:xfrm>
            <a:off x="6743613" y="205457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695BE-6920-4015-BE26-52BAEC872DB3}"/>
              </a:ext>
            </a:extLst>
          </p:cNvPr>
          <p:cNvSpPr txBox="1"/>
          <p:nvPr/>
        </p:nvSpPr>
        <p:spPr>
          <a:xfrm>
            <a:off x="3449562" y="2055684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FD58A4-BA39-4E81-BA8D-5CB46BD34330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983AFD-B3D3-4AE6-A54B-FA80EDD293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995FF-6C7D-4965-8056-032CE53145C0}"/>
              </a:ext>
            </a:extLst>
          </p:cNvPr>
          <p:cNvSpPr/>
          <p:nvPr/>
        </p:nvSpPr>
        <p:spPr bwMode="auto">
          <a:xfrm>
            <a:off x="3370217" y="1915886"/>
            <a:ext cx="3476217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1830A61D-76A1-4072-BE50-A8C9F7283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8137" y="2803114"/>
            <a:ext cx="1711687" cy="187178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3FA4402-64CF-4A6D-A1CF-BDEA5F044AFD}"/>
              </a:ext>
            </a:extLst>
          </p:cNvPr>
          <p:cNvSpPr txBox="1">
            <a:spLocks/>
          </p:cNvSpPr>
          <p:nvPr/>
        </p:nvSpPr>
        <p:spPr bwMode="auto">
          <a:xfrm>
            <a:off x="8270052" y="4817212"/>
            <a:ext cx="2531883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Specifies the decomposition rule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56263475-EC9E-48F1-B267-991754071900}"/>
              </a:ext>
            </a:extLst>
          </p:cNvPr>
          <p:cNvSpPr/>
          <p:nvPr/>
        </p:nvSpPr>
        <p:spPr bwMode="auto">
          <a:xfrm rot="5729762">
            <a:off x="7610226" y="2398723"/>
            <a:ext cx="3954149" cy="3906885"/>
          </a:xfrm>
          <a:prstGeom prst="wedgeEllipseCallou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6D0BF-1D2F-4BD4-BB30-9AE99BB2F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167" y="4646655"/>
            <a:ext cx="4980313" cy="11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55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F2779-5F38-4EDD-92FB-55B39DF27875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09930A-470D-4967-82D3-46D403E6B973}"/>
              </a:ext>
            </a:extLst>
          </p:cNvPr>
          <p:cNvSpPr txBox="1"/>
          <p:nvPr/>
        </p:nvSpPr>
        <p:spPr>
          <a:xfrm>
            <a:off x="6743613" y="205457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695BE-6920-4015-BE26-52BAEC872DB3}"/>
              </a:ext>
            </a:extLst>
          </p:cNvPr>
          <p:cNvSpPr txBox="1"/>
          <p:nvPr/>
        </p:nvSpPr>
        <p:spPr>
          <a:xfrm>
            <a:off x="3449562" y="2055684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FD58A4-BA39-4E81-BA8D-5CB46BD34330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983AFD-B3D3-4AE6-A54B-FA80EDD293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995FF-6C7D-4965-8056-032CE53145C0}"/>
              </a:ext>
            </a:extLst>
          </p:cNvPr>
          <p:cNvSpPr/>
          <p:nvPr/>
        </p:nvSpPr>
        <p:spPr bwMode="auto">
          <a:xfrm>
            <a:off x="3370217" y="1915886"/>
            <a:ext cx="3476217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3FA4402-64CF-4A6D-A1CF-BDEA5F044AFD}"/>
              </a:ext>
            </a:extLst>
          </p:cNvPr>
          <p:cNvSpPr txBox="1">
            <a:spLocks/>
          </p:cNvSpPr>
          <p:nvPr/>
        </p:nvSpPr>
        <p:spPr bwMode="auto">
          <a:xfrm>
            <a:off x="8270052" y="4817212"/>
            <a:ext cx="2531883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Adds necessary instrumentation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56263475-EC9E-48F1-B267-991754071900}"/>
              </a:ext>
            </a:extLst>
          </p:cNvPr>
          <p:cNvSpPr/>
          <p:nvPr/>
        </p:nvSpPr>
        <p:spPr bwMode="auto">
          <a:xfrm rot="5729762">
            <a:off x="7610226" y="2398723"/>
            <a:ext cx="3954149" cy="3906885"/>
          </a:xfrm>
          <a:prstGeom prst="wedgeEllipseCallou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6D0BF-1D2F-4BD4-BB30-9AE99BB2F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167" y="4646655"/>
            <a:ext cx="4980313" cy="117124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E26AB5A-5E3C-4CA8-8627-E4D7AC232273}"/>
              </a:ext>
            </a:extLst>
          </p:cNvPr>
          <p:cNvGrpSpPr/>
          <p:nvPr/>
        </p:nvGrpSpPr>
        <p:grpSpPr>
          <a:xfrm>
            <a:off x="8325363" y="3359805"/>
            <a:ext cx="2372384" cy="1350334"/>
            <a:chOff x="3464854" y="2183802"/>
            <a:chExt cx="2096850" cy="105425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6FA326-65AB-4A9D-A2F9-4C04B10D21E7}"/>
                </a:ext>
              </a:extLst>
            </p:cNvPr>
            <p:cNvSpPr/>
            <p:nvPr/>
          </p:nvSpPr>
          <p:spPr bwMode="auto">
            <a:xfrm>
              <a:off x="3464854" y="2183802"/>
              <a:ext cx="2096850" cy="105425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A113872-9FC4-49B8-B69A-1F3A07EA6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195" y="2387761"/>
              <a:ext cx="1836168" cy="646331"/>
            </a:xfrm>
            <a:prstGeom prst="rect">
              <a:avLst/>
            </a:prstGeom>
          </p:spPr>
        </p:pic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059BD4B6-4995-4403-8427-FC11AEFF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259200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56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F2779-5F38-4EDD-92FB-55B39DF27875}"/>
              </a:ext>
            </a:extLst>
          </p:cNvPr>
          <p:cNvSpPr txBox="1"/>
          <p:nvPr/>
        </p:nvSpPr>
        <p:spPr>
          <a:xfrm>
            <a:off x="3619380" y="3028236"/>
            <a:ext cx="2920159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09930A-470D-4967-82D3-46D403E6B973}"/>
              </a:ext>
            </a:extLst>
          </p:cNvPr>
          <p:cNvSpPr txBox="1"/>
          <p:nvPr/>
        </p:nvSpPr>
        <p:spPr>
          <a:xfrm>
            <a:off x="6743613" y="205457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695BE-6920-4015-BE26-52BAEC872DB3}"/>
              </a:ext>
            </a:extLst>
          </p:cNvPr>
          <p:cNvSpPr txBox="1"/>
          <p:nvPr/>
        </p:nvSpPr>
        <p:spPr>
          <a:xfrm>
            <a:off x="3449562" y="2055684"/>
            <a:ext cx="3286039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FD58A4-BA39-4E81-BA8D-5CB46BD34330}"/>
              </a:ext>
            </a:extLst>
          </p:cNvPr>
          <p:cNvCxnSpPr>
            <a:cxnSpLocks/>
          </p:cNvCxnSpPr>
          <p:nvPr/>
        </p:nvCxnSpPr>
        <p:spPr bwMode="auto">
          <a:xfrm>
            <a:off x="3449562" y="2517349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983AFD-B3D3-4AE6-A54B-FA80EDD293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9539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995FF-6C7D-4965-8056-032CE53145C0}"/>
              </a:ext>
            </a:extLst>
          </p:cNvPr>
          <p:cNvSpPr/>
          <p:nvPr/>
        </p:nvSpPr>
        <p:spPr bwMode="auto">
          <a:xfrm>
            <a:off x="3370217" y="1915886"/>
            <a:ext cx="3476217" cy="1734602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3FA4402-64CF-4A6D-A1CF-BDEA5F044AFD}"/>
              </a:ext>
            </a:extLst>
          </p:cNvPr>
          <p:cNvSpPr txBox="1">
            <a:spLocks/>
          </p:cNvSpPr>
          <p:nvPr/>
        </p:nvSpPr>
        <p:spPr bwMode="auto">
          <a:xfrm>
            <a:off x="8080047" y="4691879"/>
            <a:ext cx="2750249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Dynamically runs decomposition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56263475-EC9E-48F1-B267-991754071900}"/>
              </a:ext>
            </a:extLst>
          </p:cNvPr>
          <p:cNvSpPr/>
          <p:nvPr/>
        </p:nvSpPr>
        <p:spPr bwMode="auto">
          <a:xfrm rot="5729762">
            <a:off x="7610226" y="2398723"/>
            <a:ext cx="3954149" cy="3906885"/>
          </a:xfrm>
          <a:prstGeom prst="wedgeEllipseCallou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67A57E5-FF00-445A-AD86-A2B10C99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974" y="3128242"/>
            <a:ext cx="2177509" cy="1563637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35FC89-8CE8-444E-8D90-D23913126E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0753" y="3453062"/>
            <a:ext cx="1324369" cy="9787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56B460B-D2D5-42CA-B59D-1E6CF35FC7F7}"/>
              </a:ext>
            </a:extLst>
          </p:cNvPr>
          <p:cNvSpPr/>
          <p:nvPr/>
        </p:nvSpPr>
        <p:spPr bwMode="auto">
          <a:xfrm>
            <a:off x="2153782" y="4263215"/>
            <a:ext cx="3783189" cy="8271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CE8C23E-3AA1-4E9A-89A5-BFCC3C5CAA02}"/>
              </a:ext>
            </a:extLst>
          </p:cNvPr>
          <p:cNvGrpSpPr/>
          <p:nvPr/>
        </p:nvGrpSpPr>
        <p:grpSpPr>
          <a:xfrm>
            <a:off x="938424" y="4156425"/>
            <a:ext cx="942398" cy="948976"/>
            <a:chOff x="988230" y="4646095"/>
            <a:chExt cx="942398" cy="948976"/>
          </a:xfrm>
        </p:grpSpPr>
        <p:sp>
          <p:nvSpPr>
            <p:cNvPr id="87" name="Rectangle: Single Corner Snipped 86">
              <a:extLst>
                <a:ext uri="{FF2B5EF4-FFF2-40B4-BE49-F238E27FC236}">
                  <a16:creationId xmlns:a16="http://schemas.microsoft.com/office/drawing/2014/main" id="{1F9B4E7E-BC33-4A92-BA2C-C1A88B281EAD}"/>
                </a:ext>
              </a:extLst>
            </p:cNvPr>
            <p:cNvSpPr/>
            <p:nvPr/>
          </p:nvSpPr>
          <p:spPr bwMode="auto">
            <a:xfrm rot="16200000">
              <a:off x="984941" y="4649384"/>
              <a:ext cx="948976" cy="942398"/>
            </a:xfrm>
            <a:prstGeom prst="snip1Rect">
              <a:avLst>
                <a:gd name="adj" fmla="val 31130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E40FEE-AC80-4116-97E6-04A3EA29FF8B}"/>
                </a:ext>
              </a:extLst>
            </p:cNvPr>
            <p:cNvSpPr/>
            <p:nvPr/>
          </p:nvSpPr>
          <p:spPr bwMode="auto">
            <a:xfrm>
              <a:off x="1099927" y="5076607"/>
              <a:ext cx="726081" cy="39953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558FEF6-5E7E-45B8-8836-DAC3061A3E92}"/>
                </a:ext>
              </a:extLst>
            </p:cNvPr>
            <p:cNvSpPr txBox="1"/>
            <p:nvPr/>
          </p:nvSpPr>
          <p:spPr>
            <a:xfrm>
              <a:off x="1057629" y="5085594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MEM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E722BD3-D133-4450-904F-A5EB081D1754}"/>
                </a:ext>
              </a:extLst>
            </p:cNvPr>
            <p:cNvSpPr/>
            <p:nvPr/>
          </p:nvSpPr>
          <p:spPr bwMode="auto">
            <a:xfrm>
              <a:off x="1375516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F920202-8E82-4A44-8ECD-56C38AEF079C}"/>
                </a:ext>
              </a:extLst>
            </p:cNvPr>
            <p:cNvSpPr/>
            <p:nvPr/>
          </p:nvSpPr>
          <p:spPr bwMode="auto">
            <a:xfrm>
              <a:off x="1542164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761BA9-FB8C-4963-B6BF-3E16904B27FE}"/>
                </a:ext>
              </a:extLst>
            </p:cNvPr>
            <p:cNvSpPr/>
            <p:nvPr/>
          </p:nvSpPr>
          <p:spPr bwMode="auto">
            <a:xfrm>
              <a:off x="1708812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0B7BE5-6188-4AC5-9E9F-124963C90776}"/>
              </a:ext>
            </a:extLst>
          </p:cNvPr>
          <p:cNvSpPr txBox="1"/>
          <p:nvPr/>
        </p:nvSpPr>
        <p:spPr>
          <a:xfrm>
            <a:off x="2724571" y="4450379"/>
            <a:ext cx="255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694FAB0-D78A-4E79-81B1-0E13863A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8008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57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F2779-5F38-4EDD-92FB-55B39DF27875}"/>
              </a:ext>
            </a:extLst>
          </p:cNvPr>
          <p:cNvSpPr txBox="1"/>
          <p:nvPr/>
        </p:nvSpPr>
        <p:spPr>
          <a:xfrm>
            <a:off x="5330713" y="3007568"/>
            <a:ext cx="1295061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09930A-470D-4967-82D3-46D403E6B973}"/>
              </a:ext>
            </a:extLst>
          </p:cNvPr>
          <p:cNvSpPr txBox="1"/>
          <p:nvPr/>
        </p:nvSpPr>
        <p:spPr>
          <a:xfrm>
            <a:off x="6817973" y="2054578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FD58A4-BA39-4E81-BA8D-5CB46BD34330}"/>
              </a:ext>
            </a:extLst>
          </p:cNvPr>
          <p:cNvCxnSpPr>
            <a:cxnSpLocks/>
          </p:cNvCxnSpPr>
          <p:nvPr/>
        </p:nvCxnSpPr>
        <p:spPr bwMode="auto">
          <a:xfrm>
            <a:off x="5153424" y="2521121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983AFD-B3D3-4AE6-A54B-FA80EDD293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5774" y="2507099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3FA4402-64CF-4A6D-A1CF-BDEA5F044AFD}"/>
              </a:ext>
            </a:extLst>
          </p:cNvPr>
          <p:cNvSpPr txBox="1">
            <a:spLocks/>
          </p:cNvSpPr>
          <p:nvPr/>
        </p:nvSpPr>
        <p:spPr bwMode="auto">
          <a:xfrm>
            <a:off x="8080047" y="4691879"/>
            <a:ext cx="2750249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Dynamically runs decomposition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56263475-EC9E-48F1-B267-991754071900}"/>
              </a:ext>
            </a:extLst>
          </p:cNvPr>
          <p:cNvSpPr/>
          <p:nvPr/>
        </p:nvSpPr>
        <p:spPr bwMode="auto">
          <a:xfrm rot="5729762">
            <a:off x="7610226" y="2398723"/>
            <a:ext cx="3954149" cy="3906885"/>
          </a:xfrm>
          <a:prstGeom prst="wedgeEllipseCallou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67A57E5-FF00-445A-AD86-A2B10C99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974" y="3128242"/>
            <a:ext cx="2177509" cy="156363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A44A434-B7C6-480B-93EF-8F5A72682E80}"/>
              </a:ext>
            </a:extLst>
          </p:cNvPr>
          <p:cNvSpPr txBox="1"/>
          <p:nvPr/>
        </p:nvSpPr>
        <p:spPr>
          <a:xfrm>
            <a:off x="5146835" y="2054577"/>
            <a:ext cx="16750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995FF-6C7D-4965-8056-032CE53145C0}"/>
              </a:ext>
            </a:extLst>
          </p:cNvPr>
          <p:cNvSpPr/>
          <p:nvPr/>
        </p:nvSpPr>
        <p:spPr bwMode="auto">
          <a:xfrm>
            <a:off x="5212673" y="1915889"/>
            <a:ext cx="1523744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5AE2B01-7CA3-4425-BC18-B38CDDCEE133}"/>
              </a:ext>
            </a:extLst>
          </p:cNvPr>
          <p:cNvSpPr txBox="1"/>
          <p:nvPr/>
        </p:nvSpPr>
        <p:spPr>
          <a:xfrm>
            <a:off x="3650940" y="3007569"/>
            <a:ext cx="1295061" cy="461665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FCBFB1-CCAC-492C-9D7D-3E63724098BD}"/>
              </a:ext>
            </a:extLst>
          </p:cNvPr>
          <p:cNvCxnSpPr>
            <a:cxnSpLocks/>
          </p:cNvCxnSpPr>
          <p:nvPr/>
        </p:nvCxnSpPr>
        <p:spPr bwMode="auto">
          <a:xfrm>
            <a:off x="3473651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2E3CF2-547D-4636-847F-348FA91BB0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46001" y="250710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675AAD-DB69-4AC1-87AF-AD358E55861F}"/>
              </a:ext>
            </a:extLst>
          </p:cNvPr>
          <p:cNvSpPr txBox="1"/>
          <p:nvPr/>
        </p:nvSpPr>
        <p:spPr>
          <a:xfrm>
            <a:off x="3467062" y="2054578"/>
            <a:ext cx="16750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848758-D223-4DFD-8299-688CBFA63CC9}"/>
              </a:ext>
            </a:extLst>
          </p:cNvPr>
          <p:cNvSpPr/>
          <p:nvPr/>
        </p:nvSpPr>
        <p:spPr bwMode="auto">
          <a:xfrm>
            <a:off x="3532900" y="1915890"/>
            <a:ext cx="1523744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2E4033D-FCB4-4953-A726-1E60AFC41545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0753" y="3429000"/>
            <a:ext cx="789979" cy="10028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A084B-47B7-420E-981F-8E85D67D2642}"/>
              </a:ext>
            </a:extLst>
          </p:cNvPr>
          <p:cNvSpPr/>
          <p:nvPr/>
        </p:nvSpPr>
        <p:spPr bwMode="auto">
          <a:xfrm>
            <a:off x="2153782" y="4263215"/>
            <a:ext cx="3783189" cy="8271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BBE67D-526C-4A53-921A-2547DDA5A7EB}"/>
              </a:ext>
            </a:extLst>
          </p:cNvPr>
          <p:cNvGrpSpPr/>
          <p:nvPr/>
        </p:nvGrpSpPr>
        <p:grpSpPr>
          <a:xfrm>
            <a:off x="938424" y="4156425"/>
            <a:ext cx="942398" cy="948976"/>
            <a:chOff x="988230" y="4646095"/>
            <a:chExt cx="942398" cy="948976"/>
          </a:xfrm>
        </p:grpSpPr>
        <p:sp>
          <p:nvSpPr>
            <p:cNvPr id="102" name="Rectangle: Single Corner Snipped 101">
              <a:extLst>
                <a:ext uri="{FF2B5EF4-FFF2-40B4-BE49-F238E27FC236}">
                  <a16:creationId xmlns:a16="http://schemas.microsoft.com/office/drawing/2014/main" id="{10DBDBDC-38BA-4310-9202-D7E56E5E05D9}"/>
                </a:ext>
              </a:extLst>
            </p:cNvPr>
            <p:cNvSpPr/>
            <p:nvPr/>
          </p:nvSpPr>
          <p:spPr bwMode="auto">
            <a:xfrm rot="16200000">
              <a:off x="984941" y="4649384"/>
              <a:ext cx="948976" cy="942398"/>
            </a:xfrm>
            <a:prstGeom prst="snip1Rect">
              <a:avLst>
                <a:gd name="adj" fmla="val 31130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1BFD26-BD31-4AAA-B627-2149CF28A41E}"/>
                </a:ext>
              </a:extLst>
            </p:cNvPr>
            <p:cNvSpPr/>
            <p:nvPr/>
          </p:nvSpPr>
          <p:spPr bwMode="auto">
            <a:xfrm>
              <a:off x="1099927" y="5076607"/>
              <a:ext cx="726081" cy="39953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A91B76E-2C45-4F28-AF07-421E20362081}"/>
                </a:ext>
              </a:extLst>
            </p:cNvPr>
            <p:cNvSpPr txBox="1"/>
            <p:nvPr/>
          </p:nvSpPr>
          <p:spPr>
            <a:xfrm>
              <a:off x="1057629" y="5085594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MEM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42487-AD91-49CB-A79A-03081C9C6BE6}"/>
                </a:ext>
              </a:extLst>
            </p:cNvPr>
            <p:cNvSpPr/>
            <p:nvPr/>
          </p:nvSpPr>
          <p:spPr bwMode="auto">
            <a:xfrm>
              <a:off x="1375516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66E2A6-BB6B-445B-ADDB-7D978A32FCEE}"/>
                </a:ext>
              </a:extLst>
            </p:cNvPr>
            <p:cNvSpPr/>
            <p:nvPr/>
          </p:nvSpPr>
          <p:spPr bwMode="auto">
            <a:xfrm>
              <a:off x="1542164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0882ED-2298-436E-A7DF-517EEF62CBC4}"/>
                </a:ext>
              </a:extLst>
            </p:cNvPr>
            <p:cNvSpPr/>
            <p:nvPr/>
          </p:nvSpPr>
          <p:spPr bwMode="auto">
            <a:xfrm>
              <a:off x="1708812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4E6C31D-5420-4858-B1D9-D632794EE38B}"/>
              </a:ext>
            </a:extLst>
          </p:cNvPr>
          <p:cNvSpPr txBox="1"/>
          <p:nvPr/>
        </p:nvSpPr>
        <p:spPr>
          <a:xfrm>
            <a:off x="2724571" y="4450379"/>
            <a:ext cx="255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18CA5A-EDB5-4A5E-863A-963B564DA365}"/>
              </a:ext>
            </a:extLst>
          </p:cNvPr>
          <p:cNvCxnSpPr>
            <a:cxnSpLocks/>
          </p:cNvCxnSpPr>
          <p:nvPr/>
        </p:nvCxnSpPr>
        <p:spPr bwMode="auto">
          <a:xfrm flipV="1">
            <a:off x="4363445" y="3445019"/>
            <a:ext cx="1165111" cy="10646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DAC288DA-D402-4627-BDD2-AFDA4AC0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38189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58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09930A-470D-4967-82D3-46D403E6B973}"/>
              </a:ext>
            </a:extLst>
          </p:cNvPr>
          <p:cNvSpPr txBox="1"/>
          <p:nvPr/>
        </p:nvSpPr>
        <p:spPr>
          <a:xfrm>
            <a:off x="6817973" y="2054578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3FA4402-64CF-4A6D-A1CF-BDEA5F044AFD}"/>
              </a:ext>
            </a:extLst>
          </p:cNvPr>
          <p:cNvSpPr txBox="1">
            <a:spLocks/>
          </p:cNvSpPr>
          <p:nvPr/>
        </p:nvSpPr>
        <p:spPr bwMode="auto">
          <a:xfrm>
            <a:off x="8080047" y="4691879"/>
            <a:ext cx="2750249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Dynamically runs decomposition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56263475-EC9E-48F1-B267-991754071900}"/>
              </a:ext>
            </a:extLst>
          </p:cNvPr>
          <p:cNvSpPr/>
          <p:nvPr/>
        </p:nvSpPr>
        <p:spPr bwMode="auto">
          <a:xfrm rot="5729762">
            <a:off x="7610226" y="2398723"/>
            <a:ext cx="3954149" cy="3906885"/>
          </a:xfrm>
          <a:prstGeom prst="wedgeEllipseCallou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67A57E5-FF00-445A-AD86-A2B10C99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974" y="3128242"/>
            <a:ext cx="2177509" cy="156363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5AE2B01-7CA3-4425-BC18-B38CDDCEE133}"/>
              </a:ext>
            </a:extLst>
          </p:cNvPr>
          <p:cNvSpPr txBox="1"/>
          <p:nvPr/>
        </p:nvSpPr>
        <p:spPr>
          <a:xfrm>
            <a:off x="3650941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FCBFB1-CCAC-492C-9D7D-3E63724098BD}"/>
              </a:ext>
            </a:extLst>
          </p:cNvPr>
          <p:cNvCxnSpPr>
            <a:cxnSpLocks/>
          </p:cNvCxnSpPr>
          <p:nvPr/>
        </p:nvCxnSpPr>
        <p:spPr bwMode="auto">
          <a:xfrm>
            <a:off x="3473651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2E3CF2-547D-4636-847F-348FA91BB0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3180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675AAD-DB69-4AC1-87AF-AD358E55861F}"/>
              </a:ext>
            </a:extLst>
          </p:cNvPr>
          <p:cNvSpPr txBox="1"/>
          <p:nvPr/>
        </p:nvSpPr>
        <p:spPr>
          <a:xfrm>
            <a:off x="3467062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848758-D223-4DFD-8299-688CBFA63CC9}"/>
              </a:ext>
            </a:extLst>
          </p:cNvPr>
          <p:cNvSpPr/>
          <p:nvPr/>
        </p:nvSpPr>
        <p:spPr bwMode="auto">
          <a:xfrm>
            <a:off x="3532900" y="1915890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2E4033D-FCB4-4953-A726-1E60AFC4154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9460" y="3488742"/>
            <a:ext cx="641267" cy="961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A084B-47B7-420E-981F-8E85D67D2642}"/>
              </a:ext>
            </a:extLst>
          </p:cNvPr>
          <p:cNvSpPr/>
          <p:nvPr/>
        </p:nvSpPr>
        <p:spPr bwMode="auto">
          <a:xfrm>
            <a:off x="2153782" y="4263215"/>
            <a:ext cx="3783189" cy="8271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BBE67D-526C-4A53-921A-2547DDA5A7EB}"/>
              </a:ext>
            </a:extLst>
          </p:cNvPr>
          <p:cNvGrpSpPr/>
          <p:nvPr/>
        </p:nvGrpSpPr>
        <p:grpSpPr>
          <a:xfrm>
            <a:off x="938424" y="4156425"/>
            <a:ext cx="942398" cy="948976"/>
            <a:chOff x="988230" y="4646095"/>
            <a:chExt cx="942398" cy="948976"/>
          </a:xfrm>
        </p:grpSpPr>
        <p:sp>
          <p:nvSpPr>
            <p:cNvPr id="102" name="Rectangle: Single Corner Snipped 101">
              <a:extLst>
                <a:ext uri="{FF2B5EF4-FFF2-40B4-BE49-F238E27FC236}">
                  <a16:creationId xmlns:a16="http://schemas.microsoft.com/office/drawing/2014/main" id="{10DBDBDC-38BA-4310-9202-D7E56E5E05D9}"/>
                </a:ext>
              </a:extLst>
            </p:cNvPr>
            <p:cNvSpPr/>
            <p:nvPr/>
          </p:nvSpPr>
          <p:spPr bwMode="auto">
            <a:xfrm rot="16200000">
              <a:off x="984941" y="4649384"/>
              <a:ext cx="948976" cy="942398"/>
            </a:xfrm>
            <a:prstGeom prst="snip1Rect">
              <a:avLst>
                <a:gd name="adj" fmla="val 31130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1BFD26-BD31-4AAA-B627-2149CF28A41E}"/>
                </a:ext>
              </a:extLst>
            </p:cNvPr>
            <p:cNvSpPr/>
            <p:nvPr/>
          </p:nvSpPr>
          <p:spPr bwMode="auto">
            <a:xfrm>
              <a:off x="1099927" y="5076607"/>
              <a:ext cx="726081" cy="39953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A91B76E-2C45-4F28-AF07-421E20362081}"/>
                </a:ext>
              </a:extLst>
            </p:cNvPr>
            <p:cNvSpPr txBox="1"/>
            <p:nvPr/>
          </p:nvSpPr>
          <p:spPr>
            <a:xfrm>
              <a:off x="1057629" y="5085594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MEM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42487-AD91-49CB-A79A-03081C9C6BE6}"/>
                </a:ext>
              </a:extLst>
            </p:cNvPr>
            <p:cNvSpPr/>
            <p:nvPr/>
          </p:nvSpPr>
          <p:spPr bwMode="auto">
            <a:xfrm>
              <a:off x="1375516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66E2A6-BB6B-445B-ADDB-7D978A32FCEE}"/>
                </a:ext>
              </a:extLst>
            </p:cNvPr>
            <p:cNvSpPr/>
            <p:nvPr/>
          </p:nvSpPr>
          <p:spPr bwMode="auto">
            <a:xfrm>
              <a:off x="1542164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0882ED-2298-436E-A7DF-517EEF62CBC4}"/>
                </a:ext>
              </a:extLst>
            </p:cNvPr>
            <p:cNvSpPr/>
            <p:nvPr/>
          </p:nvSpPr>
          <p:spPr bwMode="auto">
            <a:xfrm>
              <a:off x="1708812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4E6C31D-5420-4858-B1D9-D632794EE38B}"/>
              </a:ext>
            </a:extLst>
          </p:cNvPr>
          <p:cNvSpPr txBox="1"/>
          <p:nvPr/>
        </p:nvSpPr>
        <p:spPr>
          <a:xfrm>
            <a:off x="2724571" y="4450379"/>
            <a:ext cx="255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18CA5A-EDB5-4A5E-863A-963B564DA3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520624" y="3465109"/>
            <a:ext cx="1120309" cy="1044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122750-5E05-4965-8DEE-E543205DFFA6}"/>
              </a:ext>
            </a:extLst>
          </p:cNvPr>
          <p:cNvSpPr txBox="1"/>
          <p:nvPr/>
        </p:nvSpPr>
        <p:spPr>
          <a:xfrm>
            <a:off x="4479698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FAB8B2-5B68-481C-BE21-596A451413E5}"/>
              </a:ext>
            </a:extLst>
          </p:cNvPr>
          <p:cNvCxnSpPr>
            <a:cxnSpLocks/>
          </p:cNvCxnSpPr>
          <p:nvPr/>
        </p:nvCxnSpPr>
        <p:spPr bwMode="auto">
          <a:xfrm>
            <a:off x="4302408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7E819B-3792-4E8C-9446-8700AC779A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937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F8B22E-7086-4513-B6E8-3C63E2991797}"/>
              </a:ext>
            </a:extLst>
          </p:cNvPr>
          <p:cNvSpPr txBox="1"/>
          <p:nvPr/>
        </p:nvSpPr>
        <p:spPr>
          <a:xfrm>
            <a:off x="4295819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A86BFD-03E8-405A-A456-CFDF04054B2A}"/>
              </a:ext>
            </a:extLst>
          </p:cNvPr>
          <p:cNvSpPr/>
          <p:nvPr/>
        </p:nvSpPr>
        <p:spPr bwMode="auto">
          <a:xfrm>
            <a:off x="4361657" y="1915890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F8DEF2-8B43-45A3-B311-F456344D5536}"/>
              </a:ext>
            </a:extLst>
          </p:cNvPr>
          <p:cNvSpPr txBox="1"/>
          <p:nvPr/>
        </p:nvSpPr>
        <p:spPr>
          <a:xfrm>
            <a:off x="5324168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0AEECA-A413-45F8-97BF-7D31EDA82A6D}"/>
              </a:ext>
            </a:extLst>
          </p:cNvPr>
          <p:cNvCxnSpPr>
            <a:cxnSpLocks/>
          </p:cNvCxnSpPr>
          <p:nvPr/>
        </p:nvCxnSpPr>
        <p:spPr bwMode="auto">
          <a:xfrm>
            <a:off x="5146878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E7A969-0FF1-4383-8007-281FFFF6D363}"/>
              </a:ext>
            </a:extLst>
          </p:cNvPr>
          <p:cNvCxnSpPr>
            <a:cxnSpLocks/>
          </p:cNvCxnSpPr>
          <p:nvPr/>
        </p:nvCxnSpPr>
        <p:spPr bwMode="auto">
          <a:xfrm flipV="1">
            <a:off x="5776407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A57B6B-C46D-466B-8C4A-5674C450D273}"/>
              </a:ext>
            </a:extLst>
          </p:cNvPr>
          <p:cNvSpPr txBox="1"/>
          <p:nvPr/>
        </p:nvSpPr>
        <p:spPr>
          <a:xfrm>
            <a:off x="5140289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3DFDDE-D65E-43A9-8886-0546DF5E0DF3}"/>
              </a:ext>
            </a:extLst>
          </p:cNvPr>
          <p:cNvSpPr/>
          <p:nvPr/>
        </p:nvSpPr>
        <p:spPr bwMode="auto">
          <a:xfrm>
            <a:off x="5206127" y="1915890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16A559-A28A-4D7D-B3FD-ED23366A8434}"/>
              </a:ext>
            </a:extLst>
          </p:cNvPr>
          <p:cNvSpPr txBox="1"/>
          <p:nvPr/>
        </p:nvSpPr>
        <p:spPr>
          <a:xfrm>
            <a:off x="6152925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01D120-8EAE-49E0-9FFF-5A0316254677}"/>
              </a:ext>
            </a:extLst>
          </p:cNvPr>
          <p:cNvCxnSpPr>
            <a:cxnSpLocks/>
          </p:cNvCxnSpPr>
          <p:nvPr/>
        </p:nvCxnSpPr>
        <p:spPr bwMode="auto">
          <a:xfrm>
            <a:off x="5975635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377AFC-B3B8-4129-8C55-90F211C154E7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5164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3921856-9CC5-4EAB-9BBF-7DA075C0B491}"/>
              </a:ext>
            </a:extLst>
          </p:cNvPr>
          <p:cNvSpPr txBox="1"/>
          <p:nvPr/>
        </p:nvSpPr>
        <p:spPr>
          <a:xfrm>
            <a:off x="5969046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1A5256-0B04-4496-98F9-12E092D92E1B}"/>
              </a:ext>
            </a:extLst>
          </p:cNvPr>
          <p:cNvSpPr/>
          <p:nvPr/>
        </p:nvSpPr>
        <p:spPr bwMode="auto">
          <a:xfrm>
            <a:off x="6034884" y="1915890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B141B42-8F04-40DE-9B1A-DD570B8091FA}"/>
              </a:ext>
            </a:extLst>
          </p:cNvPr>
          <p:cNvCxnSpPr>
            <a:cxnSpLocks/>
          </p:cNvCxnSpPr>
          <p:nvPr/>
        </p:nvCxnSpPr>
        <p:spPr bwMode="auto">
          <a:xfrm flipV="1">
            <a:off x="4392981" y="3479947"/>
            <a:ext cx="1159807" cy="10297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22AE93-99B5-4C9C-8F3B-70DBDC947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937" y="3468189"/>
            <a:ext cx="1521057" cy="104152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380B925A-7125-49B3-861D-F5B9CEA3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62137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957067" y="1752600"/>
            <a:ext cx="995327" cy="94897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40AC5D-1EE2-437B-9AB5-0268DFCD41C8}"/>
              </a:ext>
            </a:extLst>
          </p:cNvPr>
          <p:cNvGrpSpPr/>
          <p:nvPr/>
        </p:nvGrpSpPr>
        <p:grpSpPr>
          <a:xfrm>
            <a:off x="914400" y="2790192"/>
            <a:ext cx="1080659" cy="960372"/>
            <a:chOff x="6009610" y="3317246"/>
            <a:chExt cx="1080659" cy="9603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3C2637-31E5-4F80-9D05-DD2318617758}"/>
                </a:ext>
              </a:extLst>
            </p:cNvPr>
            <p:cNvGrpSpPr/>
            <p:nvPr/>
          </p:nvGrpSpPr>
          <p:grpSpPr>
            <a:xfrm>
              <a:off x="6009610" y="3317246"/>
              <a:ext cx="1080659" cy="960372"/>
              <a:chOff x="7347234" y="3352184"/>
              <a:chExt cx="1080659" cy="96037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0B246C5-6B6A-45EF-A428-4862B61F2589}"/>
                  </a:ext>
                </a:extLst>
              </p:cNvPr>
              <p:cNvGrpSpPr/>
              <p:nvPr/>
            </p:nvGrpSpPr>
            <p:grpSpPr>
              <a:xfrm>
                <a:off x="7524523" y="3352184"/>
                <a:ext cx="726081" cy="960372"/>
                <a:chOff x="7515314" y="3352184"/>
                <a:chExt cx="726081" cy="960372"/>
              </a:xfrm>
            </p:grpSpPr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DCC95EE6-CFE9-444C-876B-8EF51304A326}"/>
                    </a:ext>
                  </a:extLst>
                </p:cNvPr>
                <p:cNvSpPr/>
                <p:nvPr/>
              </p:nvSpPr>
              <p:spPr bwMode="auto">
                <a:xfrm>
                  <a:off x="7515314" y="3535054"/>
                  <a:ext cx="726081" cy="598705"/>
                </a:xfrm>
                <a:prstGeom prst="flowChartAlternateProcess">
                  <a:avLst/>
                </a:prstGeom>
                <a:noFill/>
                <a:ln w="571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70A5341-1AA1-42D3-BAB7-A96B6A7B1ECA}"/>
                    </a:ext>
                  </a:extLst>
                </p:cNvPr>
                <p:cNvGrpSpPr/>
                <p:nvPr/>
              </p:nvGrpSpPr>
              <p:grpSpPr>
                <a:xfrm>
                  <a:off x="7659990" y="33521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7421F41-EB7C-4171-B5C4-50714759B28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33C8C20-4376-40B9-98EA-3D89E2FA658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50EDBA0-2CA8-4FCC-A4B8-4E39AF61BB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28C7A02-04AF-4987-A599-A1838C2DA1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5F39107B-DC20-430C-A2AA-F9AA0FD5EB50}"/>
                    </a:ext>
                  </a:extLst>
                </p:cNvPr>
                <p:cNvGrpSpPr/>
                <p:nvPr/>
              </p:nvGrpSpPr>
              <p:grpSpPr>
                <a:xfrm>
                  <a:off x="7659990" y="4212484"/>
                  <a:ext cx="436728" cy="100072"/>
                  <a:chOff x="7642746" y="3352184"/>
                  <a:chExt cx="436728" cy="10007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77FD2AC-BF31-4E26-BF3D-3DF0B06029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642746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AD1F6B9-A9C1-4DD4-95D4-3B1762E2E7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88322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6882CFA-B788-40D9-BB80-ED0C316695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933898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DB65E77-CD7B-4E1C-96B6-DB1FDBF84B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079474" y="3352184"/>
                    <a:ext cx="0" cy="10007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196284-1EBB-478B-A85E-E7AC884C299D}"/>
                  </a:ext>
                </a:extLst>
              </p:cNvPr>
              <p:cNvGrpSpPr/>
              <p:nvPr/>
            </p:nvGrpSpPr>
            <p:grpSpPr>
              <a:xfrm rot="5400000">
                <a:off x="8159493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5E6A22-763A-4E00-9C59-6E36AFA0FCB8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D18DEFB-83E3-4A3C-8453-CA913CE4B7D5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0F8D88-00A0-43BA-8542-45284FA7A3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3160A9-D272-4C7A-8452-EAA67BF731F8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E210083-186E-4164-B9FC-F8ADCC5A6388}"/>
                  </a:ext>
                </a:extLst>
              </p:cNvPr>
              <p:cNvGrpSpPr/>
              <p:nvPr/>
            </p:nvGrpSpPr>
            <p:grpSpPr>
              <a:xfrm rot="5400000">
                <a:off x="7178906" y="3782334"/>
                <a:ext cx="436728" cy="100072"/>
                <a:chOff x="7642746" y="3352184"/>
                <a:chExt cx="436728" cy="10007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9BDCCAC-07D9-46D8-895B-4F0DEE32E162}"/>
                    </a:ext>
                  </a:extLst>
                </p:cNvPr>
                <p:cNvCxnSpPr/>
                <p:nvPr/>
              </p:nvCxnSpPr>
              <p:spPr bwMode="auto">
                <a:xfrm>
                  <a:off x="7642746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38FC8E-99F4-4084-BD88-AB9DF3D9AE87}"/>
                    </a:ext>
                  </a:extLst>
                </p:cNvPr>
                <p:cNvCxnSpPr/>
                <p:nvPr/>
              </p:nvCxnSpPr>
              <p:spPr bwMode="auto">
                <a:xfrm>
                  <a:off x="7788322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412A077-7673-4FD1-8613-DF836E6A7A6D}"/>
                    </a:ext>
                  </a:extLst>
                </p:cNvPr>
                <p:cNvCxnSpPr/>
                <p:nvPr/>
              </p:nvCxnSpPr>
              <p:spPr bwMode="auto">
                <a:xfrm>
                  <a:off x="7933898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8A56F4-B2A8-4EB9-8D25-627B1CB42AEF}"/>
                    </a:ext>
                  </a:extLst>
                </p:cNvPr>
                <p:cNvCxnSpPr/>
                <p:nvPr/>
              </p:nvCxnSpPr>
              <p:spPr bwMode="auto">
                <a:xfrm>
                  <a:off x="8079474" y="3352184"/>
                  <a:ext cx="0" cy="10007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29BFC3-4031-4A99-BD9C-32D778DB3992}"/>
                </a:ext>
              </a:extLst>
            </p:cNvPr>
            <p:cNvSpPr txBox="1"/>
            <p:nvPr/>
          </p:nvSpPr>
          <p:spPr>
            <a:xfrm>
              <a:off x="6143314" y="3602741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AES</a:t>
              </a:r>
            </a:p>
          </p:txBody>
        </p:sp>
      </p:grp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BB3BDEF1-AA6B-4FF6-94D8-A395B4C9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59</a:t>
            </a:fld>
            <a:endParaRPr lang="en-US"/>
          </a:p>
        </p:txBody>
      </p:sp>
      <p:pic>
        <p:nvPicPr>
          <p:cNvPr id="63" name="Picture 62" descr="A circuit board&#10;&#10;Description generated with very high confidence">
            <a:extLst>
              <a:ext uri="{FF2B5EF4-FFF2-40B4-BE49-F238E27FC236}">
                <a16:creationId xmlns:a16="http://schemas.microsoft.com/office/drawing/2014/main" id="{49493EC3-0E8C-4E79-9852-635C8B76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947055" y="1664287"/>
            <a:ext cx="1029305" cy="10293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2B01241-0275-46DA-AE57-E88BDAD17E77}"/>
              </a:ext>
            </a:extLst>
          </p:cNvPr>
          <p:cNvSpPr txBox="1"/>
          <p:nvPr/>
        </p:nvSpPr>
        <p:spPr>
          <a:xfrm>
            <a:off x="2473167" y="2058280"/>
            <a:ext cx="98213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5AE2B01-7CA3-4425-BC18-B38CDDCEE133}"/>
              </a:ext>
            </a:extLst>
          </p:cNvPr>
          <p:cNvSpPr txBox="1"/>
          <p:nvPr/>
        </p:nvSpPr>
        <p:spPr>
          <a:xfrm>
            <a:off x="3650941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FCBFB1-CCAC-492C-9D7D-3E63724098BD}"/>
              </a:ext>
            </a:extLst>
          </p:cNvPr>
          <p:cNvCxnSpPr>
            <a:cxnSpLocks/>
          </p:cNvCxnSpPr>
          <p:nvPr/>
        </p:nvCxnSpPr>
        <p:spPr bwMode="auto">
          <a:xfrm>
            <a:off x="3473651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2E3CF2-547D-4636-847F-348FA91BB0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3180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675AAD-DB69-4AC1-87AF-AD358E55861F}"/>
              </a:ext>
            </a:extLst>
          </p:cNvPr>
          <p:cNvSpPr txBox="1"/>
          <p:nvPr/>
        </p:nvSpPr>
        <p:spPr>
          <a:xfrm>
            <a:off x="3467062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848758-D223-4DFD-8299-688CBFA63CC9}"/>
              </a:ext>
            </a:extLst>
          </p:cNvPr>
          <p:cNvSpPr/>
          <p:nvPr/>
        </p:nvSpPr>
        <p:spPr bwMode="auto">
          <a:xfrm>
            <a:off x="3532900" y="1915890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A084B-47B7-420E-981F-8E85D67D2642}"/>
              </a:ext>
            </a:extLst>
          </p:cNvPr>
          <p:cNvSpPr/>
          <p:nvPr/>
        </p:nvSpPr>
        <p:spPr bwMode="auto">
          <a:xfrm>
            <a:off x="2153782" y="4263215"/>
            <a:ext cx="3783189" cy="8271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BBE67D-526C-4A53-921A-2547DDA5A7EB}"/>
              </a:ext>
            </a:extLst>
          </p:cNvPr>
          <p:cNvGrpSpPr/>
          <p:nvPr/>
        </p:nvGrpSpPr>
        <p:grpSpPr>
          <a:xfrm>
            <a:off x="938424" y="4156425"/>
            <a:ext cx="942398" cy="948976"/>
            <a:chOff x="988230" y="4646095"/>
            <a:chExt cx="942398" cy="948976"/>
          </a:xfrm>
        </p:grpSpPr>
        <p:sp>
          <p:nvSpPr>
            <p:cNvPr id="102" name="Rectangle: Single Corner Snipped 101">
              <a:extLst>
                <a:ext uri="{FF2B5EF4-FFF2-40B4-BE49-F238E27FC236}">
                  <a16:creationId xmlns:a16="http://schemas.microsoft.com/office/drawing/2014/main" id="{10DBDBDC-38BA-4310-9202-D7E56E5E05D9}"/>
                </a:ext>
              </a:extLst>
            </p:cNvPr>
            <p:cNvSpPr/>
            <p:nvPr/>
          </p:nvSpPr>
          <p:spPr bwMode="auto">
            <a:xfrm rot="16200000">
              <a:off x="984941" y="4649384"/>
              <a:ext cx="948976" cy="942398"/>
            </a:xfrm>
            <a:prstGeom prst="snip1Rect">
              <a:avLst>
                <a:gd name="adj" fmla="val 31130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1BFD26-BD31-4AAA-B627-2149CF28A41E}"/>
                </a:ext>
              </a:extLst>
            </p:cNvPr>
            <p:cNvSpPr/>
            <p:nvPr/>
          </p:nvSpPr>
          <p:spPr bwMode="auto">
            <a:xfrm>
              <a:off x="1099927" y="5076607"/>
              <a:ext cx="726081" cy="39953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A91B76E-2C45-4F28-AF07-421E20362081}"/>
                </a:ext>
              </a:extLst>
            </p:cNvPr>
            <p:cNvSpPr txBox="1"/>
            <p:nvPr/>
          </p:nvSpPr>
          <p:spPr>
            <a:xfrm>
              <a:off x="1057629" y="5085594"/>
              <a:ext cx="80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MEM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42487-AD91-49CB-A79A-03081C9C6BE6}"/>
                </a:ext>
              </a:extLst>
            </p:cNvPr>
            <p:cNvSpPr/>
            <p:nvPr/>
          </p:nvSpPr>
          <p:spPr bwMode="auto">
            <a:xfrm>
              <a:off x="1375516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66E2A6-BB6B-445B-ADDB-7D978A32FCEE}"/>
                </a:ext>
              </a:extLst>
            </p:cNvPr>
            <p:cNvSpPr/>
            <p:nvPr/>
          </p:nvSpPr>
          <p:spPr bwMode="auto">
            <a:xfrm>
              <a:off x="1542164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0882ED-2298-436E-A7DF-517EEF62CBC4}"/>
                </a:ext>
              </a:extLst>
            </p:cNvPr>
            <p:cNvSpPr/>
            <p:nvPr/>
          </p:nvSpPr>
          <p:spPr bwMode="auto">
            <a:xfrm>
              <a:off x="1708812" y="4752885"/>
              <a:ext cx="75389" cy="2259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4E6C31D-5420-4858-B1D9-D632794EE38B}"/>
              </a:ext>
            </a:extLst>
          </p:cNvPr>
          <p:cNvSpPr txBox="1"/>
          <p:nvPr/>
        </p:nvSpPr>
        <p:spPr>
          <a:xfrm>
            <a:off x="2724571" y="4450379"/>
            <a:ext cx="255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122750-5E05-4965-8DEE-E543205DFFA6}"/>
              </a:ext>
            </a:extLst>
          </p:cNvPr>
          <p:cNvSpPr txBox="1"/>
          <p:nvPr/>
        </p:nvSpPr>
        <p:spPr>
          <a:xfrm>
            <a:off x="4479698" y="3007570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FAB8B2-5B68-481C-BE21-596A451413E5}"/>
              </a:ext>
            </a:extLst>
          </p:cNvPr>
          <p:cNvCxnSpPr>
            <a:cxnSpLocks/>
          </p:cNvCxnSpPr>
          <p:nvPr/>
        </p:nvCxnSpPr>
        <p:spPr bwMode="auto">
          <a:xfrm>
            <a:off x="4302408" y="2521122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7E819B-3792-4E8C-9446-8700AC779A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937" y="2487240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F8B22E-7086-4513-B6E8-3C63E2991797}"/>
              </a:ext>
            </a:extLst>
          </p:cNvPr>
          <p:cNvSpPr txBox="1"/>
          <p:nvPr/>
        </p:nvSpPr>
        <p:spPr>
          <a:xfrm>
            <a:off x="4295819" y="2054578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821FF2-3205-4DD9-8B3E-1E93D0E23DA2}"/>
              </a:ext>
            </a:extLst>
          </p:cNvPr>
          <p:cNvCxnSpPr>
            <a:cxnSpLocks/>
          </p:cNvCxnSpPr>
          <p:nvPr/>
        </p:nvCxnSpPr>
        <p:spPr bwMode="auto">
          <a:xfrm flipH="1">
            <a:off x="4748193" y="275730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3FC1D77-34DB-40AF-8E43-BC57323649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2857" y="3142583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85BB081-4468-4716-B76D-082794A51E41}"/>
              </a:ext>
            </a:extLst>
          </p:cNvPr>
          <p:cNvCxnSpPr>
            <a:cxnSpLocks/>
          </p:cNvCxnSpPr>
          <p:nvPr/>
        </p:nvCxnSpPr>
        <p:spPr bwMode="auto">
          <a:xfrm>
            <a:off x="4759481" y="3148676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4892C18-6A40-409F-B74D-1063FFC0B303}"/>
              </a:ext>
            </a:extLst>
          </p:cNvPr>
          <p:cNvGrpSpPr/>
          <p:nvPr/>
        </p:nvGrpSpPr>
        <p:grpSpPr>
          <a:xfrm>
            <a:off x="4614752" y="2677827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EFE1ABD-7E75-44B0-975A-94904288F749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EEC89FC-9A17-4C39-88DD-667ABFAF19EA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2893717-E2FE-4147-A449-A51C5E001194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4261" y="2792638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3D0BC8-59BB-447D-A313-234CFCB7AB9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8925" y="317791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60E2C15-F874-4456-B2FC-2C2D6878945D}"/>
              </a:ext>
            </a:extLst>
          </p:cNvPr>
          <p:cNvCxnSpPr>
            <a:cxnSpLocks/>
          </p:cNvCxnSpPr>
          <p:nvPr/>
        </p:nvCxnSpPr>
        <p:spPr bwMode="auto">
          <a:xfrm>
            <a:off x="4565549" y="3184007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4360D6-58FF-4CAB-A715-29F44A7414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771993" y="186516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E61E2A9-BAC5-43AD-BBFB-F39F7CF99C11}"/>
              </a:ext>
            </a:extLst>
          </p:cNvPr>
          <p:cNvCxnSpPr>
            <a:cxnSpLocks/>
          </p:cNvCxnSpPr>
          <p:nvPr/>
        </p:nvCxnSpPr>
        <p:spPr bwMode="auto">
          <a:xfrm flipH="1">
            <a:off x="4756657" y="225043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B20FC7C-C475-426F-8BAA-8FA391D466B2}"/>
              </a:ext>
            </a:extLst>
          </p:cNvPr>
          <p:cNvCxnSpPr>
            <a:cxnSpLocks/>
          </p:cNvCxnSpPr>
          <p:nvPr/>
        </p:nvCxnSpPr>
        <p:spPr bwMode="auto">
          <a:xfrm>
            <a:off x="4783281" y="2256529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0B550FB-7523-44B2-8D05-54911087BCA1}"/>
              </a:ext>
            </a:extLst>
          </p:cNvPr>
          <p:cNvGrpSpPr/>
          <p:nvPr/>
        </p:nvGrpSpPr>
        <p:grpSpPr>
          <a:xfrm>
            <a:off x="4638552" y="1785680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5B2F5F7-94BF-40CC-9FF2-B7807CF569E1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777BC0-0BDF-4B18-A3B3-FE0D17A29DF7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B275EFE-1CFE-4366-9B86-E3AC100DDCC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8061" y="1900491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EB8658-E693-4120-9028-0095AA18E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2725" y="228576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61574E-30C6-474F-A0BE-47EF55FE4D41}"/>
              </a:ext>
            </a:extLst>
          </p:cNvPr>
          <p:cNvCxnSpPr>
            <a:cxnSpLocks/>
          </p:cNvCxnSpPr>
          <p:nvPr/>
        </p:nvCxnSpPr>
        <p:spPr bwMode="auto">
          <a:xfrm>
            <a:off x="4589349" y="2291860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6FE7740-EB5F-49EA-BFCE-C7C7D3CB234F}"/>
              </a:ext>
            </a:extLst>
          </p:cNvPr>
          <p:cNvSpPr/>
          <p:nvPr/>
        </p:nvSpPr>
        <p:spPr bwMode="auto">
          <a:xfrm>
            <a:off x="4850048" y="1801771"/>
            <a:ext cx="371999" cy="1847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A86BFD-03E8-405A-A456-CFDF04054B2A}"/>
              </a:ext>
            </a:extLst>
          </p:cNvPr>
          <p:cNvSpPr/>
          <p:nvPr/>
        </p:nvSpPr>
        <p:spPr bwMode="auto">
          <a:xfrm>
            <a:off x="4361657" y="1915890"/>
            <a:ext cx="476232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AA78D9B-AC65-4FAF-8BA6-0C96891CBAD9}"/>
              </a:ext>
            </a:extLst>
          </p:cNvPr>
          <p:cNvSpPr txBox="1"/>
          <p:nvPr/>
        </p:nvSpPr>
        <p:spPr>
          <a:xfrm>
            <a:off x="5346577" y="3005193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26B628D-91BC-4C80-899C-F71689163D3D}"/>
              </a:ext>
            </a:extLst>
          </p:cNvPr>
          <p:cNvCxnSpPr>
            <a:cxnSpLocks/>
          </p:cNvCxnSpPr>
          <p:nvPr/>
        </p:nvCxnSpPr>
        <p:spPr bwMode="auto">
          <a:xfrm>
            <a:off x="5169287" y="2518745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0B788B7-56E8-4BB5-8CB8-2A4EDAF7EEE0}"/>
              </a:ext>
            </a:extLst>
          </p:cNvPr>
          <p:cNvCxnSpPr>
            <a:cxnSpLocks/>
          </p:cNvCxnSpPr>
          <p:nvPr/>
        </p:nvCxnSpPr>
        <p:spPr bwMode="auto">
          <a:xfrm flipV="1">
            <a:off x="5798816" y="2484863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41EFD29-8B2C-4F77-B2FD-D396C546B443}"/>
              </a:ext>
            </a:extLst>
          </p:cNvPr>
          <p:cNvSpPr txBox="1"/>
          <p:nvPr/>
        </p:nvSpPr>
        <p:spPr>
          <a:xfrm>
            <a:off x="5162698" y="2052201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B4465C-8D79-4AB0-89EC-D5A234D65721}"/>
              </a:ext>
            </a:extLst>
          </p:cNvPr>
          <p:cNvSpPr/>
          <p:nvPr/>
        </p:nvSpPr>
        <p:spPr bwMode="auto">
          <a:xfrm>
            <a:off x="5228536" y="1913513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64BE367-A0C4-4C51-96B4-F16A03CAD691}"/>
              </a:ext>
            </a:extLst>
          </p:cNvPr>
          <p:cNvSpPr txBox="1"/>
          <p:nvPr/>
        </p:nvSpPr>
        <p:spPr>
          <a:xfrm>
            <a:off x="6175334" y="3005193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AE8E60B-48B2-46E9-B733-62A53EBDA40D}"/>
              </a:ext>
            </a:extLst>
          </p:cNvPr>
          <p:cNvCxnSpPr>
            <a:cxnSpLocks/>
          </p:cNvCxnSpPr>
          <p:nvPr/>
        </p:nvCxnSpPr>
        <p:spPr bwMode="auto">
          <a:xfrm>
            <a:off x="5998044" y="2518745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F8CE434-00E2-4125-8E8D-944ADC2C6F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7573" y="2484863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3459D97-0083-4AAA-A6F6-27BC22E49CBC}"/>
              </a:ext>
            </a:extLst>
          </p:cNvPr>
          <p:cNvSpPr txBox="1"/>
          <p:nvPr/>
        </p:nvSpPr>
        <p:spPr>
          <a:xfrm>
            <a:off x="5991455" y="2052201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E306F70-6C8B-4B30-ADD5-943B59D0F51F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3829" y="275493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DAAA2FF-679A-43D4-8866-7B0515F510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8493" y="314020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98EA2E0-D061-4274-89F3-59819B06C7DA}"/>
              </a:ext>
            </a:extLst>
          </p:cNvPr>
          <p:cNvCxnSpPr>
            <a:cxnSpLocks/>
          </p:cNvCxnSpPr>
          <p:nvPr/>
        </p:nvCxnSpPr>
        <p:spPr bwMode="auto">
          <a:xfrm>
            <a:off x="6455117" y="3146299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7488C9-0D89-4F08-B8CE-D15E5F75A62E}"/>
              </a:ext>
            </a:extLst>
          </p:cNvPr>
          <p:cNvGrpSpPr/>
          <p:nvPr/>
        </p:nvGrpSpPr>
        <p:grpSpPr>
          <a:xfrm>
            <a:off x="6310388" y="2675450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CEBFD1B-D33A-486A-815F-EF5FBE2A7CE5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B4A00E5-7BC4-4596-9EE5-D8400ADDD1CA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BE27D53-FE03-4D94-B32A-38579CC11B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9897" y="2790261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C348BD-0A3F-4BDF-8304-63E5B536C79A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4561" y="317553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C77190-8791-44DD-B0EA-ABCCC4A8E6E6}"/>
              </a:ext>
            </a:extLst>
          </p:cNvPr>
          <p:cNvCxnSpPr>
            <a:cxnSpLocks/>
          </p:cNvCxnSpPr>
          <p:nvPr/>
        </p:nvCxnSpPr>
        <p:spPr bwMode="auto">
          <a:xfrm>
            <a:off x="6261185" y="3181630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1BCCCA3-DD5B-4F23-8888-1DF19602750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67629" y="1862783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8ECE964-289F-4BF6-9279-9F36468BE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52293" y="224805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99F3F74-B643-4BF3-ACCA-D67765A90547}"/>
              </a:ext>
            </a:extLst>
          </p:cNvPr>
          <p:cNvCxnSpPr>
            <a:cxnSpLocks/>
          </p:cNvCxnSpPr>
          <p:nvPr/>
        </p:nvCxnSpPr>
        <p:spPr bwMode="auto">
          <a:xfrm>
            <a:off x="6478917" y="2254152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0BDD67-4297-44D9-A192-81B9C81EE8C3}"/>
              </a:ext>
            </a:extLst>
          </p:cNvPr>
          <p:cNvGrpSpPr/>
          <p:nvPr/>
        </p:nvGrpSpPr>
        <p:grpSpPr>
          <a:xfrm>
            <a:off x="6334188" y="1783303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AC90CF8-9EEF-46DB-8562-5391D9F1E7D8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5235F06-9388-486E-B77D-96AAB40871A2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2042D1-9102-4E4C-A9B5-A3083D3494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273697" y="189811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1FDC7E1-DE30-443D-8977-6C42AC119F6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8361" y="228339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5AE1E0B-B878-4A66-9FA6-8A739F439C9E}"/>
              </a:ext>
            </a:extLst>
          </p:cNvPr>
          <p:cNvCxnSpPr>
            <a:cxnSpLocks/>
          </p:cNvCxnSpPr>
          <p:nvPr/>
        </p:nvCxnSpPr>
        <p:spPr bwMode="auto">
          <a:xfrm>
            <a:off x="6284985" y="2289483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CFCF243-F652-4D48-A5A6-740206A06131}"/>
              </a:ext>
            </a:extLst>
          </p:cNvPr>
          <p:cNvSpPr/>
          <p:nvPr/>
        </p:nvSpPr>
        <p:spPr bwMode="auto">
          <a:xfrm>
            <a:off x="6545684" y="1799394"/>
            <a:ext cx="371999" cy="1847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DB9AEB4-4293-48DB-A4E5-6B3E38127746}"/>
              </a:ext>
            </a:extLst>
          </p:cNvPr>
          <p:cNvSpPr/>
          <p:nvPr/>
        </p:nvSpPr>
        <p:spPr bwMode="auto">
          <a:xfrm>
            <a:off x="6057293" y="1913513"/>
            <a:ext cx="476232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F09794E-44E0-434D-9EB3-3B7E3E0C2F4C}"/>
              </a:ext>
            </a:extLst>
          </p:cNvPr>
          <p:cNvSpPr txBox="1"/>
          <p:nvPr/>
        </p:nvSpPr>
        <p:spPr>
          <a:xfrm>
            <a:off x="7083796" y="3016369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F8E2E4E-47F6-488D-9490-6A6279FD88D4}"/>
              </a:ext>
            </a:extLst>
          </p:cNvPr>
          <p:cNvCxnSpPr>
            <a:cxnSpLocks/>
          </p:cNvCxnSpPr>
          <p:nvPr/>
        </p:nvCxnSpPr>
        <p:spPr bwMode="auto">
          <a:xfrm>
            <a:off x="6906506" y="2529921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7CFB693-E59C-41CF-A6A4-ED0C03396DBD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6035" y="2496039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94DA65E-D437-4B5A-BB94-E15B94A74460}"/>
              </a:ext>
            </a:extLst>
          </p:cNvPr>
          <p:cNvSpPr txBox="1"/>
          <p:nvPr/>
        </p:nvSpPr>
        <p:spPr>
          <a:xfrm>
            <a:off x="6899917" y="2063377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01925F8-957C-4E11-9B6D-2E435171C45C}"/>
              </a:ext>
            </a:extLst>
          </p:cNvPr>
          <p:cNvSpPr/>
          <p:nvPr/>
        </p:nvSpPr>
        <p:spPr bwMode="auto">
          <a:xfrm>
            <a:off x="6965755" y="1924689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77960A9-F3F0-4805-A218-357E9B97B988}"/>
              </a:ext>
            </a:extLst>
          </p:cNvPr>
          <p:cNvSpPr txBox="1"/>
          <p:nvPr/>
        </p:nvSpPr>
        <p:spPr>
          <a:xfrm>
            <a:off x="7912553" y="3016369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4DF26CA-8843-4EEB-9156-F860A9C04307}"/>
              </a:ext>
            </a:extLst>
          </p:cNvPr>
          <p:cNvCxnSpPr>
            <a:cxnSpLocks/>
          </p:cNvCxnSpPr>
          <p:nvPr/>
        </p:nvCxnSpPr>
        <p:spPr bwMode="auto">
          <a:xfrm>
            <a:off x="7735263" y="2529921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32F3EE1-C38B-43D7-ACE3-9FD0CC09B60A}"/>
              </a:ext>
            </a:extLst>
          </p:cNvPr>
          <p:cNvCxnSpPr>
            <a:cxnSpLocks/>
          </p:cNvCxnSpPr>
          <p:nvPr/>
        </p:nvCxnSpPr>
        <p:spPr bwMode="auto">
          <a:xfrm flipV="1">
            <a:off x="8364792" y="2496039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16E766B4-5AF2-4036-A5B9-E4AA9FC16DE1}"/>
              </a:ext>
            </a:extLst>
          </p:cNvPr>
          <p:cNvSpPr txBox="1"/>
          <p:nvPr/>
        </p:nvSpPr>
        <p:spPr>
          <a:xfrm>
            <a:off x="7728674" y="2063377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FAF54F6-C582-4036-BC5B-8988A101DCFC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1048" y="276610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F758A15-6ECE-402F-804A-6231372AB060}"/>
              </a:ext>
            </a:extLst>
          </p:cNvPr>
          <p:cNvCxnSpPr>
            <a:cxnSpLocks/>
          </p:cNvCxnSpPr>
          <p:nvPr/>
        </p:nvCxnSpPr>
        <p:spPr bwMode="auto">
          <a:xfrm flipH="1">
            <a:off x="8165712" y="3151382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E35F956-857C-4AC5-A054-603466AA7F80}"/>
              </a:ext>
            </a:extLst>
          </p:cNvPr>
          <p:cNvCxnSpPr>
            <a:cxnSpLocks/>
          </p:cNvCxnSpPr>
          <p:nvPr/>
        </p:nvCxnSpPr>
        <p:spPr bwMode="auto">
          <a:xfrm>
            <a:off x="8192336" y="3157475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FFCB930-72A8-400B-9AF9-F2CF0816F0E3}"/>
              </a:ext>
            </a:extLst>
          </p:cNvPr>
          <p:cNvGrpSpPr/>
          <p:nvPr/>
        </p:nvGrpSpPr>
        <p:grpSpPr>
          <a:xfrm>
            <a:off x="8047607" y="2686626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DEEC1D5-A06E-42E6-9CBA-4B9F2343C4F2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7C08AF-20FE-49C1-9A74-8CEDA0FA2D1D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8738B01-2D49-4C6C-98CB-C6F3EAA82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987116" y="280143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2287649-3E0E-4A94-9F40-4937F0F8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7971780" y="3186713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6CE7727-4DEC-400E-8E20-8EF9FF853039}"/>
              </a:ext>
            </a:extLst>
          </p:cNvPr>
          <p:cNvCxnSpPr>
            <a:cxnSpLocks/>
          </p:cNvCxnSpPr>
          <p:nvPr/>
        </p:nvCxnSpPr>
        <p:spPr bwMode="auto">
          <a:xfrm>
            <a:off x="7998404" y="3192806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4EA33A6-6D39-4B79-8CE8-EE7A03B8BF09}"/>
              </a:ext>
            </a:extLst>
          </p:cNvPr>
          <p:cNvCxnSpPr>
            <a:cxnSpLocks/>
          </p:cNvCxnSpPr>
          <p:nvPr/>
        </p:nvCxnSpPr>
        <p:spPr bwMode="auto">
          <a:xfrm flipH="1">
            <a:off x="8204848" y="187395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5E2BE9C-D123-4E7E-B4FD-98698C6C7B2D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12" y="225923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E72055-771A-4182-BF82-032EF7FF890A}"/>
              </a:ext>
            </a:extLst>
          </p:cNvPr>
          <p:cNvCxnSpPr>
            <a:cxnSpLocks/>
          </p:cNvCxnSpPr>
          <p:nvPr/>
        </p:nvCxnSpPr>
        <p:spPr bwMode="auto">
          <a:xfrm>
            <a:off x="8216136" y="226532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68A84A9-070E-4938-84DD-A199AEA1DE96}"/>
              </a:ext>
            </a:extLst>
          </p:cNvPr>
          <p:cNvGrpSpPr/>
          <p:nvPr/>
        </p:nvGrpSpPr>
        <p:grpSpPr>
          <a:xfrm>
            <a:off x="8071407" y="1794479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F5958D2-6ACD-4868-AF2B-C9C0F56EA035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D968094-E36D-4C2E-8C3C-C57F19CAFA5B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36935D7-BC11-4B57-B553-2BD03CB250E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0916" y="190929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FEFA343-04E3-4354-B1F0-DCF4F612500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5580" y="2294566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1CD5A23-9013-495C-BB22-E33D93DD4CA9}"/>
              </a:ext>
            </a:extLst>
          </p:cNvPr>
          <p:cNvCxnSpPr>
            <a:cxnSpLocks/>
          </p:cNvCxnSpPr>
          <p:nvPr/>
        </p:nvCxnSpPr>
        <p:spPr bwMode="auto">
          <a:xfrm>
            <a:off x="8022204" y="2300659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2E9B631-0F19-4092-AA41-73AEF2FBBA90}"/>
              </a:ext>
            </a:extLst>
          </p:cNvPr>
          <p:cNvSpPr/>
          <p:nvPr/>
        </p:nvSpPr>
        <p:spPr bwMode="auto">
          <a:xfrm>
            <a:off x="8282903" y="1810570"/>
            <a:ext cx="371999" cy="1847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C65CFF3-450B-4BC9-9431-8A22AA8BE060}"/>
              </a:ext>
            </a:extLst>
          </p:cNvPr>
          <p:cNvSpPr/>
          <p:nvPr/>
        </p:nvSpPr>
        <p:spPr bwMode="auto">
          <a:xfrm>
            <a:off x="7794512" y="1924689"/>
            <a:ext cx="476232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D6421C-EB82-4E47-8D50-A1CDA23A0194}"/>
              </a:ext>
            </a:extLst>
          </p:cNvPr>
          <p:cNvSpPr txBox="1"/>
          <p:nvPr/>
        </p:nvSpPr>
        <p:spPr>
          <a:xfrm>
            <a:off x="8849989" y="3005193"/>
            <a:ext cx="445846" cy="461663"/>
          </a:xfrm>
          <a:prstGeom prst="rect">
            <a:avLst/>
          </a:prstGeom>
          <a:solidFill>
            <a:srgbClr val="4BD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9C6364D-57ED-4E79-B86B-44B28C32E167}"/>
              </a:ext>
            </a:extLst>
          </p:cNvPr>
          <p:cNvCxnSpPr>
            <a:cxnSpLocks/>
          </p:cNvCxnSpPr>
          <p:nvPr/>
        </p:nvCxnSpPr>
        <p:spPr bwMode="auto">
          <a:xfrm>
            <a:off x="8672699" y="2518745"/>
            <a:ext cx="182881" cy="498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3585BFB-4958-4988-8327-2387B5451884}"/>
              </a:ext>
            </a:extLst>
          </p:cNvPr>
          <p:cNvCxnSpPr>
            <a:cxnSpLocks/>
          </p:cNvCxnSpPr>
          <p:nvPr/>
        </p:nvCxnSpPr>
        <p:spPr bwMode="auto">
          <a:xfrm flipV="1">
            <a:off x="9302228" y="2484863"/>
            <a:ext cx="196062" cy="5084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6823972-9322-4626-87AF-3B8FA9DA5FA5}"/>
              </a:ext>
            </a:extLst>
          </p:cNvPr>
          <p:cNvSpPr txBox="1"/>
          <p:nvPr/>
        </p:nvSpPr>
        <p:spPr>
          <a:xfrm>
            <a:off x="8666110" y="2052201"/>
            <a:ext cx="837466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wait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2D37BA-ACAF-447B-B999-6295F5E883F0}"/>
              </a:ext>
            </a:extLst>
          </p:cNvPr>
          <p:cNvSpPr/>
          <p:nvPr/>
        </p:nvSpPr>
        <p:spPr bwMode="auto">
          <a:xfrm>
            <a:off x="8731948" y="1913513"/>
            <a:ext cx="680746" cy="165586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C3B7E2-17B4-4D14-A909-D9C51B60B812}"/>
              </a:ext>
            </a:extLst>
          </p:cNvPr>
          <p:cNvSpPr txBox="1"/>
          <p:nvPr/>
        </p:nvSpPr>
        <p:spPr>
          <a:xfrm>
            <a:off x="9500116" y="2052956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236B0C9-0E34-4F0A-92D8-DA1009C78F94}"/>
              </a:ext>
            </a:extLst>
          </p:cNvPr>
          <p:cNvGrpSpPr/>
          <p:nvPr/>
        </p:nvGrpSpPr>
        <p:grpSpPr>
          <a:xfrm>
            <a:off x="4249167" y="1425814"/>
            <a:ext cx="526876" cy="585501"/>
            <a:chOff x="6159175" y="1865012"/>
            <a:chExt cx="886059" cy="1125577"/>
          </a:xfrm>
        </p:grpSpPr>
        <p:sp>
          <p:nvSpPr>
            <p:cNvPr id="256" name="Wave 255">
              <a:extLst>
                <a:ext uri="{FF2B5EF4-FFF2-40B4-BE49-F238E27FC236}">
                  <a16:creationId xmlns:a16="http://schemas.microsoft.com/office/drawing/2014/main" id="{0D17F1C7-DED5-45E6-81A7-F6CF69EC9362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D4AC03FA-C92B-40FD-B29F-8FDCA70C71C3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55609E3-E6B3-457E-B92F-9BA63DE4C9A6}"/>
              </a:ext>
            </a:extLst>
          </p:cNvPr>
          <p:cNvGrpSpPr/>
          <p:nvPr/>
        </p:nvGrpSpPr>
        <p:grpSpPr>
          <a:xfrm>
            <a:off x="5949313" y="1428710"/>
            <a:ext cx="526876" cy="585501"/>
            <a:chOff x="6159175" y="1865012"/>
            <a:chExt cx="886059" cy="1125577"/>
          </a:xfrm>
        </p:grpSpPr>
        <p:sp>
          <p:nvSpPr>
            <p:cNvPr id="259" name="Wave 258">
              <a:extLst>
                <a:ext uri="{FF2B5EF4-FFF2-40B4-BE49-F238E27FC236}">
                  <a16:creationId xmlns:a16="http://schemas.microsoft.com/office/drawing/2014/main" id="{082FCE76-F196-4219-940A-727BBB120287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D1BAE6C5-FDF4-4449-A6A6-A6F5CB1CCF50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DA789A5-09FA-4475-A49F-DB6D6DDABC33}"/>
              </a:ext>
            </a:extLst>
          </p:cNvPr>
          <p:cNvGrpSpPr/>
          <p:nvPr/>
        </p:nvGrpSpPr>
        <p:grpSpPr>
          <a:xfrm>
            <a:off x="7684385" y="1428710"/>
            <a:ext cx="526876" cy="585501"/>
            <a:chOff x="6159175" y="1865012"/>
            <a:chExt cx="886059" cy="1125577"/>
          </a:xfrm>
        </p:grpSpPr>
        <p:sp>
          <p:nvSpPr>
            <p:cNvPr id="262" name="Wave 261">
              <a:extLst>
                <a:ext uri="{FF2B5EF4-FFF2-40B4-BE49-F238E27FC236}">
                  <a16:creationId xmlns:a16="http://schemas.microsoft.com/office/drawing/2014/main" id="{D2D5749D-EE86-4477-9EB6-89DCE01FA3F7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E4AD74DD-740C-41AA-91FA-F2402D27505E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264" name="Arc 263">
            <a:extLst>
              <a:ext uri="{FF2B5EF4-FFF2-40B4-BE49-F238E27FC236}">
                <a16:creationId xmlns:a16="http://schemas.microsoft.com/office/drawing/2014/main" id="{C7ED7E10-3F45-4567-9462-6FF55A2C7940}"/>
              </a:ext>
            </a:extLst>
          </p:cNvPr>
          <p:cNvSpPr/>
          <p:nvPr/>
        </p:nvSpPr>
        <p:spPr bwMode="auto">
          <a:xfrm rot="8746286">
            <a:off x="4097695" y="2640338"/>
            <a:ext cx="1648921" cy="1102938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FE66AA1C-B1CA-464F-9413-7B91726D8D8E}"/>
              </a:ext>
            </a:extLst>
          </p:cNvPr>
          <p:cNvSpPr/>
          <p:nvPr/>
        </p:nvSpPr>
        <p:spPr bwMode="auto">
          <a:xfrm rot="8746286">
            <a:off x="5806083" y="2649904"/>
            <a:ext cx="1648921" cy="1102938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73411ED5-6A93-4950-9627-F18A5804CE99}"/>
              </a:ext>
            </a:extLst>
          </p:cNvPr>
          <p:cNvSpPr/>
          <p:nvPr/>
        </p:nvSpPr>
        <p:spPr bwMode="auto">
          <a:xfrm rot="8746286">
            <a:off x="7561317" y="2640337"/>
            <a:ext cx="1648921" cy="1102938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67" name="Content Placeholder 2">
            <a:extLst>
              <a:ext uri="{FF2B5EF4-FFF2-40B4-BE49-F238E27FC236}">
                <a16:creationId xmlns:a16="http://schemas.microsoft.com/office/drawing/2014/main" id="{330916DA-D6EC-492C-92B6-87BCD30408BB}"/>
              </a:ext>
            </a:extLst>
          </p:cNvPr>
          <p:cNvSpPr txBox="1">
            <a:spLocks/>
          </p:cNvSpPr>
          <p:nvPr/>
        </p:nvSpPr>
        <p:spPr bwMode="auto">
          <a:xfrm>
            <a:off x="8571430" y="4026097"/>
            <a:ext cx="2608775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Memoizes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appropriate size</a:t>
            </a:r>
          </a:p>
        </p:txBody>
      </p:sp>
      <p:sp>
        <p:nvSpPr>
          <p:cNvPr id="230" name="Title 1">
            <a:extLst>
              <a:ext uri="{FF2B5EF4-FFF2-40B4-BE49-F238E27FC236}">
                <a16:creationId xmlns:a16="http://schemas.microsoft.com/office/drawing/2014/main" id="{64132778-9739-4CB3-A0C9-E86FA0CF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7660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10C1EE8E-432B-4220-BDD2-2E2D4A6EE83D}"/>
              </a:ext>
            </a:extLst>
          </p:cNvPr>
          <p:cNvSpPr txBox="1"/>
          <p:nvPr/>
        </p:nvSpPr>
        <p:spPr>
          <a:xfrm>
            <a:off x="4224109" y="2402908"/>
            <a:ext cx="317935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800633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5BE5A2-CC7E-4E71-941E-EB347959E3CC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Speech Bubble: Oval 89">
            <a:extLst>
              <a:ext uri="{FF2B5EF4-FFF2-40B4-BE49-F238E27FC236}">
                <a16:creationId xmlns:a16="http://schemas.microsoft.com/office/drawing/2014/main" id="{C3C532FD-9465-4E5E-A137-1051E8309887}"/>
              </a:ext>
            </a:extLst>
          </p:cNvPr>
          <p:cNvSpPr/>
          <p:nvPr/>
        </p:nvSpPr>
        <p:spPr bwMode="auto">
          <a:xfrm rot="2417073">
            <a:off x="6347065" y="4923253"/>
            <a:ext cx="939409" cy="936286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rgbClr val="EE7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7E627A-4797-44B1-986E-14B02FBC1686}"/>
              </a:ext>
            </a:extLst>
          </p:cNvPr>
          <p:cNvSpPr txBox="1"/>
          <p:nvPr/>
        </p:nvSpPr>
        <p:spPr>
          <a:xfrm>
            <a:off x="6625992" y="5019020"/>
            <a:ext cx="55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E70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6D7B8C-6B3D-405B-96AB-5BD098955C69}"/>
              </a:ext>
            </a:extLst>
          </p:cNvPr>
          <p:cNvSpPr/>
          <p:nvPr/>
        </p:nvSpPr>
        <p:spPr bwMode="auto">
          <a:xfrm rot="890299">
            <a:off x="5069138" y="2197085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529714-F12B-4E51-965A-931B5184367A}"/>
              </a:ext>
            </a:extLst>
          </p:cNvPr>
          <p:cNvSpPr/>
          <p:nvPr/>
        </p:nvSpPr>
        <p:spPr bwMode="auto">
          <a:xfrm rot="890299">
            <a:off x="5063178" y="2623791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F1897A5-A417-42D9-83DE-40A1694FBA5C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6611" y="227635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388BDE-CD31-48B1-B635-8CAFE839F00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1275" y="266163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B7A66F1-69ED-49E6-8A58-F5F86E33ACB7}"/>
              </a:ext>
            </a:extLst>
          </p:cNvPr>
          <p:cNvCxnSpPr>
            <a:cxnSpLocks/>
          </p:cNvCxnSpPr>
          <p:nvPr/>
        </p:nvCxnSpPr>
        <p:spPr bwMode="auto">
          <a:xfrm>
            <a:off x="5307899" y="266772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C77AC92-5F56-49DA-8A8B-C633C19A6C6E}"/>
              </a:ext>
            </a:extLst>
          </p:cNvPr>
          <p:cNvGrpSpPr/>
          <p:nvPr/>
        </p:nvGrpSpPr>
        <p:grpSpPr>
          <a:xfrm>
            <a:off x="6933251" y="2161516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0699C43-2082-492A-B1EF-40AA101E67C7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88B9064-5EA0-4026-989A-1D17ADB5E61F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DE5A0C-72D5-4B17-A843-6918EBA7A7EE}"/>
              </a:ext>
            </a:extLst>
          </p:cNvPr>
          <p:cNvCxnSpPr>
            <a:cxnSpLocks/>
          </p:cNvCxnSpPr>
          <p:nvPr/>
        </p:nvCxnSpPr>
        <p:spPr bwMode="auto">
          <a:xfrm flipH="1">
            <a:off x="6872760" y="227632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7AD063F-57A1-45EC-928B-9DC89B84353A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7424" y="2661603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D33789F-8E56-4B1F-A823-C986C48F9DA0}"/>
              </a:ext>
            </a:extLst>
          </p:cNvPr>
          <p:cNvCxnSpPr>
            <a:cxnSpLocks/>
          </p:cNvCxnSpPr>
          <p:nvPr/>
        </p:nvCxnSpPr>
        <p:spPr bwMode="auto">
          <a:xfrm>
            <a:off x="6884048" y="2667696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4C1C21-7A4E-4C1A-B242-13212C0AA2D4}"/>
              </a:ext>
            </a:extLst>
          </p:cNvPr>
          <p:cNvGrpSpPr/>
          <p:nvPr/>
        </p:nvGrpSpPr>
        <p:grpSpPr>
          <a:xfrm>
            <a:off x="6939807" y="1637073"/>
            <a:ext cx="526876" cy="585501"/>
            <a:chOff x="6159175" y="1865012"/>
            <a:chExt cx="886059" cy="1125577"/>
          </a:xfrm>
        </p:grpSpPr>
        <p:sp>
          <p:nvSpPr>
            <p:cNvPr id="121" name="Wave 120">
              <a:extLst>
                <a:ext uri="{FF2B5EF4-FFF2-40B4-BE49-F238E27FC236}">
                  <a16:creationId xmlns:a16="http://schemas.microsoft.com/office/drawing/2014/main" id="{980303AB-4808-4327-96A7-DFB58AD7AB5F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4AC6D55-3CB2-4B10-92AE-D60BA1C82D4D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B05C477D-F4B2-4D3E-8951-2A0F20695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6</a:t>
            </a:fld>
            <a:endParaRPr lang="en-US"/>
          </a:p>
        </p:txBody>
      </p:sp>
      <p:pic>
        <p:nvPicPr>
          <p:cNvPr id="59" name="Picture 58" descr="A circuit board&#10;&#10;Description generated with very high confidence">
            <a:extLst>
              <a:ext uri="{FF2B5EF4-FFF2-40B4-BE49-F238E27FC236}">
                <a16:creationId xmlns:a16="http://schemas.microsoft.com/office/drawing/2014/main" id="{2DC65239-B31A-43E4-8CAD-2B027C4A3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0D32ACC-4C43-498F-B510-8C023EFD1713}"/>
              </a:ext>
            </a:extLst>
          </p:cNvPr>
          <p:cNvGrpSpPr/>
          <p:nvPr/>
        </p:nvGrpSpPr>
        <p:grpSpPr>
          <a:xfrm>
            <a:off x="2525613" y="2122135"/>
            <a:ext cx="2670470" cy="1023051"/>
            <a:chOff x="2525613" y="2140272"/>
            <a:chExt cx="2670470" cy="10230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9863B7-0717-4217-9A6F-4B3469324706}"/>
                </a:ext>
              </a:extLst>
            </p:cNvPr>
            <p:cNvGrpSpPr/>
            <p:nvPr/>
          </p:nvGrpSpPr>
          <p:grpSpPr>
            <a:xfrm>
              <a:off x="2525613" y="2168303"/>
              <a:ext cx="2428445" cy="966989"/>
              <a:chOff x="2525613" y="2168303"/>
              <a:chExt cx="2428445" cy="96698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9A4C3A-8AE6-4B52-9DA2-B08B01B4401E}"/>
                  </a:ext>
                </a:extLst>
              </p:cNvPr>
              <p:cNvSpPr txBox="1"/>
              <p:nvPr/>
            </p:nvSpPr>
            <p:spPr>
              <a:xfrm>
                <a:off x="3507747" y="2420959"/>
                <a:ext cx="1446311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encrypt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8A6E01B-7D87-49F8-9277-47E31AF1B034}"/>
                  </a:ext>
                </a:extLst>
              </p:cNvPr>
              <p:cNvSpPr txBox="1"/>
              <p:nvPr/>
            </p:nvSpPr>
            <p:spPr>
              <a:xfrm>
                <a:off x="2525613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55F0DCF-B943-457A-9FD0-45DF42EA3BE5}"/>
                  </a:ext>
                </a:extLst>
              </p:cNvPr>
              <p:cNvSpPr txBox="1"/>
              <p:nvPr/>
            </p:nvSpPr>
            <p:spPr>
              <a:xfrm>
                <a:off x="3016680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EF3ABA1-1FC6-47A8-9032-E1EA2327BB6C}"/>
                  </a:ext>
                </a:extLst>
              </p:cNvPr>
              <p:cNvGrpSpPr/>
              <p:nvPr/>
            </p:nvGrpSpPr>
            <p:grpSpPr>
              <a:xfrm>
                <a:off x="4311639" y="2168303"/>
                <a:ext cx="295222" cy="966989"/>
                <a:chOff x="5060009" y="2858156"/>
                <a:chExt cx="295222" cy="966989"/>
              </a:xfrm>
              <a:solidFill>
                <a:schemeClr val="bg1"/>
              </a:solidFill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640E950-1338-4EDB-A074-D106F05085CC}"/>
                    </a:ext>
                  </a:extLst>
                </p:cNvPr>
                <p:cNvSpPr/>
                <p:nvPr/>
              </p:nvSpPr>
              <p:spPr bwMode="auto">
                <a:xfrm rot="890299">
                  <a:off x="5065969" y="2858156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767E6F4-3A14-400D-935A-EC68BA61D131}"/>
                    </a:ext>
                  </a:extLst>
                </p:cNvPr>
                <p:cNvSpPr/>
                <p:nvPr/>
              </p:nvSpPr>
              <p:spPr bwMode="auto">
                <a:xfrm rot="890299">
                  <a:off x="5060009" y="3284862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C59DE1-DBC2-417F-9FD1-541477AB20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1148" y="2283114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1159550-440F-4A4B-A8EF-28AC833F5B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5812" y="2668390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84E453D-50EF-4523-A785-081223D342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2436" y="2674483"/>
                <a:ext cx="118250" cy="222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7F3800-C35A-4F1D-8ED4-9E21E249CF83}"/>
                  </a:ext>
                </a:extLst>
              </p:cNvPr>
              <p:cNvSpPr txBox="1"/>
              <p:nvPr/>
            </p:nvSpPr>
            <p:spPr>
              <a:xfrm>
                <a:off x="2525613" y="2420960"/>
                <a:ext cx="982133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prep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86BFDE-0BFA-41C7-BFC5-80E9DCE5071C}"/>
                </a:ext>
              </a:extLst>
            </p:cNvPr>
            <p:cNvSpPr/>
            <p:nvPr/>
          </p:nvSpPr>
          <p:spPr bwMode="auto">
            <a:xfrm>
              <a:off x="4535424" y="2140272"/>
              <a:ext cx="660659" cy="102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B4904AE-9551-47B8-9317-3BCF99852851}"/>
              </a:ext>
            </a:extLst>
          </p:cNvPr>
          <p:cNvGrpSpPr/>
          <p:nvPr/>
        </p:nvGrpSpPr>
        <p:grpSpPr>
          <a:xfrm>
            <a:off x="4322513" y="1650064"/>
            <a:ext cx="526876" cy="585501"/>
            <a:chOff x="6159175" y="1865012"/>
            <a:chExt cx="886059" cy="1125577"/>
          </a:xfrm>
        </p:grpSpPr>
        <p:sp>
          <p:nvSpPr>
            <p:cNvPr id="83" name="Wave 82">
              <a:extLst>
                <a:ext uri="{FF2B5EF4-FFF2-40B4-BE49-F238E27FC236}">
                  <a16:creationId xmlns:a16="http://schemas.microsoft.com/office/drawing/2014/main" id="{4D13158E-D049-4E01-B612-5E7BBAE98B27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7B8B3C1-DC20-44BC-A348-EF493182482C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3A0E80B-4615-4620-A9A3-0DB6DA633125}"/>
              </a:ext>
            </a:extLst>
          </p:cNvPr>
          <p:cNvSpPr/>
          <p:nvPr/>
        </p:nvSpPr>
        <p:spPr bwMode="auto">
          <a:xfrm>
            <a:off x="7065994" y="2162172"/>
            <a:ext cx="660659" cy="102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F98E16-4794-4D1A-8679-A9C621BFFBFD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BF867B-154D-4AA3-9051-A5684B499A2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7F16A88C-AA0A-46FE-ACC1-602096D6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999306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JIT Checkpointing Enables Intermittent Execution</a:t>
            </a:r>
            <a:endParaRPr lang="en-US" sz="3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0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C45B3A0-6342-4966-A6D5-2D80D4E3989D}"/>
              </a:ext>
            </a:extLst>
          </p:cNvPr>
          <p:cNvSpPr txBox="1">
            <a:spLocks/>
          </p:cNvSpPr>
          <p:nvPr/>
        </p:nvSpPr>
        <p:spPr bwMode="auto">
          <a:xfrm>
            <a:off x="417096" y="4329360"/>
            <a:ext cx="2825834" cy="535813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Check the energy use of the decomposed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31D6-DD09-4E03-9AE2-FF070350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0" y="2131887"/>
            <a:ext cx="2052052" cy="2197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315F0-A45C-47C7-A5F5-C7A900D18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414" y="3397619"/>
            <a:ext cx="1639139" cy="1089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4EB94-E890-4BAA-B5DD-038DD87C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833" y="2786234"/>
            <a:ext cx="1166812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430EF-4F30-40D2-85EA-192CFA501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439" y="4224242"/>
            <a:ext cx="1133599" cy="1104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79079-20C8-4D62-82C9-A1EF40AA252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4860553" y="3338684"/>
            <a:ext cx="652280" cy="60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B68343-DBBD-4F2D-8540-5E6EBBE4628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 bwMode="auto">
          <a:xfrm>
            <a:off x="4860553" y="3942510"/>
            <a:ext cx="668886" cy="834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CDE87-DC2B-4B5B-91E8-CC911A39F60B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6679645" y="2786234"/>
            <a:ext cx="694591" cy="552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FEEE1B-FD86-49C4-88DD-D12503306A7D}"/>
              </a:ext>
            </a:extLst>
          </p:cNvPr>
          <p:cNvCxnSpPr>
            <a:cxnSpLocks/>
          </p:cNvCxnSpPr>
          <p:nvPr/>
        </p:nvCxnSpPr>
        <p:spPr bwMode="auto">
          <a:xfrm>
            <a:off x="6679645" y="3338684"/>
            <a:ext cx="652280" cy="518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2F81C-39E9-436F-9E02-DF65612F78C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95125" y="4302642"/>
            <a:ext cx="636799" cy="507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03593-D7BF-495C-BB03-224B5910F70B}"/>
              </a:ext>
            </a:extLst>
          </p:cNvPr>
          <p:cNvCxnSpPr>
            <a:cxnSpLocks/>
          </p:cNvCxnSpPr>
          <p:nvPr/>
        </p:nvCxnSpPr>
        <p:spPr bwMode="auto">
          <a:xfrm>
            <a:off x="6695125" y="4810163"/>
            <a:ext cx="679111" cy="619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3CAB0B-1555-4AC4-B844-A13A1ACD95FD}"/>
              </a:ext>
            </a:extLst>
          </p:cNvPr>
          <p:cNvSpPr txBox="1"/>
          <p:nvPr/>
        </p:nvSpPr>
        <p:spPr>
          <a:xfrm>
            <a:off x="7769529" y="35779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90AF1A-CEAF-4CFB-9789-6D4A6A116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129" y="2376210"/>
            <a:ext cx="373274" cy="686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A3E442-1A7B-4224-95E6-B4E65F31E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083" y="2376209"/>
            <a:ext cx="373274" cy="6862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6A68F8-B607-4B71-AB93-6506CB7A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7037" y="2376209"/>
            <a:ext cx="373274" cy="6862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0F73AC-E1BB-43DF-A5CD-83E952BCB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836" y="2381851"/>
            <a:ext cx="373274" cy="6862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400F3C-C2B6-4127-A2E3-05F575877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129" y="3136717"/>
            <a:ext cx="373274" cy="686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CB7D10-B484-4D5A-964E-AD345326A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083" y="3136716"/>
            <a:ext cx="373274" cy="686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7F9BE5-A5D1-4524-B9B3-5896BBB65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7037" y="3136716"/>
            <a:ext cx="373274" cy="686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A7D7-EE18-4714-AFB6-B6B17879D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836" y="3142358"/>
            <a:ext cx="373274" cy="686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AA8F6-ED58-4710-82B0-15D71A581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129" y="4178925"/>
            <a:ext cx="373274" cy="6862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46E6CD-5746-44C8-8C29-119714034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083" y="4178924"/>
            <a:ext cx="373274" cy="6862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A20CD0-6773-4BE9-A0A0-B1F135B9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7037" y="4178924"/>
            <a:ext cx="373274" cy="686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2E19CA-4819-425E-9550-80558979D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836" y="4184566"/>
            <a:ext cx="373274" cy="686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4D8DFB-3C20-4CEB-AE4E-6EDB8F46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129" y="4939432"/>
            <a:ext cx="373274" cy="686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D31488B-5F45-4183-AEE4-F3C90C23A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083" y="4939431"/>
            <a:ext cx="373274" cy="686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79313D-0A3D-4052-AA57-96DB0E769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7037" y="4939431"/>
            <a:ext cx="373274" cy="6862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E23890-5FC8-4C34-B95C-C9F70CCF0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836" y="4945073"/>
            <a:ext cx="373274" cy="6862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E3D591-D1B9-4C66-A5C4-D25D10371F2D}"/>
              </a:ext>
            </a:extLst>
          </p:cNvPr>
          <p:cNvSpPr txBox="1"/>
          <p:nvPr/>
        </p:nvSpPr>
        <p:spPr>
          <a:xfrm rot="5400000">
            <a:off x="9549949" y="422579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4578B5-820F-46F7-9CEF-E5DEACB38167}"/>
              </a:ext>
            </a:extLst>
          </p:cNvPr>
          <p:cNvSpPr/>
          <p:nvPr/>
        </p:nvSpPr>
        <p:spPr bwMode="auto">
          <a:xfrm>
            <a:off x="3221414" y="2376209"/>
            <a:ext cx="4855786" cy="3521317"/>
          </a:xfrm>
          <a:prstGeom prst="rect">
            <a:avLst/>
          </a:prstGeom>
          <a:solidFill>
            <a:srgbClr val="C000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CA07BF-F0EA-48C2-959A-440599C7EF28}"/>
              </a:ext>
            </a:extLst>
          </p:cNvPr>
          <p:cNvSpPr/>
          <p:nvPr/>
        </p:nvSpPr>
        <p:spPr bwMode="auto">
          <a:xfrm>
            <a:off x="8077200" y="2376208"/>
            <a:ext cx="4082121" cy="3521317"/>
          </a:xfrm>
          <a:prstGeom prst="rect">
            <a:avLst/>
          </a:prstGeom>
          <a:solidFill>
            <a:srgbClr val="92D05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A91D0-410D-434E-900C-D872FE4058C1}"/>
              </a:ext>
            </a:extLst>
          </p:cNvPr>
          <p:cNvSpPr txBox="1"/>
          <p:nvPr/>
        </p:nvSpPr>
        <p:spPr>
          <a:xfrm>
            <a:off x="4880478" y="5418114"/>
            <a:ext cx="163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large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3F640-64E5-4552-99F7-52089E58CE10}"/>
              </a:ext>
            </a:extLst>
          </p:cNvPr>
          <p:cNvSpPr txBox="1"/>
          <p:nvPr/>
        </p:nvSpPr>
        <p:spPr>
          <a:xfrm>
            <a:off x="8632900" y="5447758"/>
            <a:ext cx="29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Sufficiently small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5676AC1A-20C7-40A8-B111-606150C574AA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8BC00A7-D388-437A-816A-4C8A6CE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Peripheral Access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685282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5676AC1A-20C7-40A8-B111-606150C574AA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8BC00A7-D388-437A-816A-4C8A6CE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Evaluation: Kitchen Monitoring ML application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119DF5-2EC6-44B2-B0A8-7CA33FB4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74" y="1752600"/>
            <a:ext cx="7191441" cy="4764217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906971E-8A3C-4437-973A-1ACE2D74ECEA}"/>
              </a:ext>
            </a:extLst>
          </p:cNvPr>
          <p:cNvSpPr txBox="1">
            <a:spLocks/>
          </p:cNvSpPr>
          <p:nvPr/>
        </p:nvSpPr>
        <p:spPr bwMode="auto">
          <a:xfrm>
            <a:off x="697985" y="2543287"/>
            <a:ext cx="4176584" cy="2078140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Send Bluetooth low-energy (BLE) alert if faucet or food dispenser is on.</a:t>
            </a: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microphone, ML accelerator, and BLE module.</a:t>
            </a:r>
          </a:p>
        </p:txBody>
      </p:sp>
    </p:spTree>
    <p:extLst>
      <p:ext uri="{BB962C8B-B14F-4D97-AF65-F5344CB8AC3E}">
        <p14:creationId xmlns:p14="http://schemas.microsoft.com/office/powerpoint/2010/main" val="3973595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5676AC1A-20C7-40A8-B111-606150C574AA}"/>
              </a:ext>
            </a:extLst>
          </p:cNvPr>
          <p:cNvSpPr txBox="1">
            <a:spLocks/>
          </p:cNvSpPr>
          <p:nvPr/>
        </p:nvSpPr>
        <p:spPr bwMode="auto">
          <a:xfrm>
            <a:off x="8954015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DCC74CB4-4D54-402F-8DE9-AB74810F811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8BC00A7-D388-437A-816A-4C8A6CE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Evaluation: Kitchen Monitoring ML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C6D19-F101-4FAC-B9B5-4D54D14E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943358"/>
            <a:ext cx="12020550" cy="3638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7828AB-9425-41B5-A110-6078A9C67AA5}"/>
              </a:ext>
            </a:extLst>
          </p:cNvPr>
          <p:cNvSpPr txBox="1">
            <a:spLocks/>
          </p:cNvSpPr>
          <p:nvPr/>
        </p:nvSpPr>
        <p:spPr bwMode="auto">
          <a:xfrm>
            <a:off x="7965474" y="1752600"/>
            <a:ext cx="1635726" cy="545903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Our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E916A6-3A51-4CE1-9337-27FCCDC05061}"/>
              </a:ext>
            </a:extLst>
          </p:cNvPr>
          <p:cNvSpPr txBox="1">
            <a:spLocks/>
          </p:cNvSpPr>
          <p:nvPr/>
        </p:nvSpPr>
        <p:spPr bwMode="auto">
          <a:xfrm>
            <a:off x="9229983" y="5369250"/>
            <a:ext cx="1635726" cy="545903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Prior work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D95CBE-83DF-4CB3-8405-D836C7D19757}"/>
              </a:ext>
            </a:extLst>
          </p:cNvPr>
          <p:cNvCxnSpPr/>
          <p:nvPr/>
        </p:nvCxnSpPr>
        <p:spPr bwMode="auto">
          <a:xfrm>
            <a:off x="9378778" y="2162432"/>
            <a:ext cx="976184" cy="420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C6C245-5EB9-4A5A-B8EC-F0179C6427E2}"/>
              </a:ext>
            </a:extLst>
          </p:cNvPr>
          <p:cNvCxnSpPr/>
          <p:nvPr/>
        </p:nvCxnSpPr>
        <p:spPr bwMode="auto">
          <a:xfrm flipV="1">
            <a:off x="10047846" y="3249054"/>
            <a:ext cx="817863" cy="20359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8559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63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1. Periodic Execution</a:t>
            </a:r>
            <a:endParaRPr lang="en-US" sz="2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1.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Challenge 2. Atomic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Solution 2. Samoyed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  <a:endParaRPr lang="en-US" sz="28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11043"/>
            <a:ext cx="10738883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64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43F5-6C1C-43B7-9B23-6B4C51C1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9848676" cy="4114800"/>
          </a:xfrm>
        </p:spPr>
        <p:txBody>
          <a:bodyPr/>
          <a:lstStyle/>
          <a:p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CatNap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enables periodic execution with </a:t>
            </a:r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recharge scheduling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feasibility test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and </a:t>
            </a:r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degradation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Samoyed enables atomic execution with </a:t>
            </a:r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dynamic region decomposition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next?</a:t>
            </a:r>
            <a:endParaRPr lang="en-US" sz="2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if there is not enough power at all (e.g., night)?</a:t>
            </a:r>
          </a:p>
          <a:p>
            <a:pPr lvl="1"/>
            <a:r>
              <a:rPr lang="en-US" sz="2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fast/slow is the app going to be?</a:t>
            </a:r>
          </a:p>
          <a:p>
            <a:pPr lvl="1"/>
            <a:r>
              <a:rPr lang="en-US" sz="2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we do node-to-node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5027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spd="slow" advTm="19543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054" y="1960523"/>
            <a:ext cx="10023895" cy="1790700"/>
          </a:xfrm>
        </p:spPr>
        <p:txBody>
          <a:bodyPr anchor="ctr"/>
          <a:lstStyle/>
          <a:p>
            <a:r>
              <a:rPr lang="en-US" sz="4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Challenges of Intermittent Computing</a:t>
            </a:r>
            <a:endParaRPr lang="en-US" sz="2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22894"/>
            <a:ext cx="6858000" cy="1241823"/>
          </a:xfrm>
        </p:spPr>
        <p:txBody>
          <a:bodyPr/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Kiwan Maeng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55238-3C01-4B8A-82CB-34A32F7D7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74CB4-4D54-402F-8DE9-AB74810F811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ADBAE8B6-8ADF-4CD3-B72D-C9E126F52E22}"/>
              </a:ext>
            </a:extLst>
          </p:cNvPr>
          <p:cNvSpPr txBox="1"/>
          <p:nvPr/>
        </p:nvSpPr>
        <p:spPr>
          <a:xfrm>
            <a:off x="5204642" y="2404539"/>
            <a:ext cx="294640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8473ADA-FC59-44B7-8656-E1CF824F5D7A}"/>
              </a:ext>
            </a:extLst>
          </p:cNvPr>
          <p:cNvSpPr txBox="1"/>
          <p:nvPr/>
        </p:nvSpPr>
        <p:spPr>
          <a:xfrm>
            <a:off x="8151044" y="2404539"/>
            <a:ext cx="71119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C8A57C-6839-4723-A8B3-AA17FA4155AF}"/>
              </a:ext>
            </a:extLst>
          </p:cNvPr>
          <p:cNvSpPr txBox="1"/>
          <p:nvPr/>
        </p:nvSpPr>
        <p:spPr>
          <a:xfrm>
            <a:off x="4224109" y="2402908"/>
            <a:ext cx="317935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encrypt string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0202822-0C18-4E54-A707-DD00892084E3}"/>
              </a:ext>
            </a:extLst>
          </p:cNvPr>
          <p:cNvSpPr/>
          <p:nvPr/>
        </p:nvSpPr>
        <p:spPr bwMode="auto">
          <a:xfrm>
            <a:off x="7065994" y="2162172"/>
            <a:ext cx="660659" cy="102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67EBE0-5BCA-4A21-B865-277F1C4830D9}"/>
              </a:ext>
            </a:extLst>
          </p:cNvPr>
          <p:cNvSpPr/>
          <p:nvPr/>
        </p:nvSpPr>
        <p:spPr bwMode="auto">
          <a:xfrm>
            <a:off x="4418001" y="473553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A5232-F680-45DC-861D-40C30276471B}"/>
              </a:ext>
            </a:extLst>
          </p:cNvPr>
          <p:cNvSpPr/>
          <p:nvPr/>
        </p:nvSpPr>
        <p:spPr bwMode="auto">
          <a:xfrm>
            <a:off x="2290700" y="4735536"/>
            <a:ext cx="1708114" cy="1170209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39C77-4198-4231-A3B6-55B9A8C15428}"/>
              </a:ext>
            </a:extLst>
          </p:cNvPr>
          <p:cNvSpPr/>
          <p:nvPr/>
        </p:nvSpPr>
        <p:spPr bwMode="auto">
          <a:xfrm>
            <a:off x="5882440" y="472601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FDC152-38EB-4CB0-B5A1-67EE010D1927}"/>
              </a:ext>
            </a:extLst>
          </p:cNvPr>
          <p:cNvSpPr/>
          <p:nvPr/>
        </p:nvSpPr>
        <p:spPr bwMode="auto">
          <a:xfrm>
            <a:off x="4007578" y="4726029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F5F047-FD9A-4A35-A142-C7C11D40A916}"/>
              </a:ext>
            </a:extLst>
          </p:cNvPr>
          <p:cNvSpPr/>
          <p:nvPr/>
        </p:nvSpPr>
        <p:spPr bwMode="auto">
          <a:xfrm rot="18123770">
            <a:off x="1110003" y="5627712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45128AB-F1C6-48D2-9B26-5CEAB8EE86F4}"/>
              </a:ext>
            </a:extLst>
          </p:cNvPr>
          <p:cNvSpPr/>
          <p:nvPr/>
        </p:nvSpPr>
        <p:spPr bwMode="auto">
          <a:xfrm rot="13940781">
            <a:off x="3712884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354203-2479-4DA4-91E0-465A6660AD93}"/>
              </a:ext>
            </a:extLst>
          </p:cNvPr>
          <p:cNvSpPr/>
          <p:nvPr/>
        </p:nvSpPr>
        <p:spPr bwMode="auto">
          <a:xfrm rot="18123770">
            <a:off x="2986817" y="562771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C856BC3-ACBE-4DFD-9E7D-748A6C378AD8}"/>
              </a:ext>
            </a:extLst>
          </p:cNvPr>
          <p:cNvSpPr/>
          <p:nvPr/>
        </p:nvSpPr>
        <p:spPr bwMode="auto">
          <a:xfrm rot="13940781">
            <a:off x="5589697" y="434175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095F3-6C52-452D-B9B1-42BA3846D7C9}"/>
              </a:ext>
            </a:extLst>
          </p:cNvPr>
          <p:cNvSpPr/>
          <p:nvPr/>
        </p:nvSpPr>
        <p:spPr bwMode="auto">
          <a:xfrm>
            <a:off x="4119402" y="592811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02A926-5023-4773-8114-CDD3680DE8E2}"/>
              </a:ext>
            </a:extLst>
          </p:cNvPr>
          <p:cNvSpPr/>
          <p:nvPr/>
        </p:nvSpPr>
        <p:spPr bwMode="auto">
          <a:xfrm>
            <a:off x="5741847" y="5933335"/>
            <a:ext cx="834656" cy="157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0651B-34D9-45D4-ABBE-9F43BA154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0449" y="4031673"/>
            <a:ext cx="5282" cy="207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53" descr="capy_bothsides">
            <a:extLst>
              <a:ext uri="{FF2B5EF4-FFF2-40B4-BE49-F238E27FC236}">
                <a16:creationId xmlns:a16="http://schemas.microsoft.com/office/drawing/2014/main" id="{449000EA-9319-43BF-AC88-F3347712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11"/>
          <a:stretch>
            <a:fillRect/>
          </a:stretch>
        </p:blipFill>
        <p:spPr>
          <a:xfrm>
            <a:off x="798639" y="2043523"/>
            <a:ext cx="1337732" cy="127543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67A9F-8A5E-436C-8EB2-BE65DA5A9C83}"/>
              </a:ext>
            </a:extLst>
          </p:cNvPr>
          <p:cNvSpPr/>
          <p:nvPr/>
        </p:nvSpPr>
        <p:spPr bwMode="auto">
          <a:xfrm>
            <a:off x="6310384" y="4748790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72A70-E9FD-4F01-AF7D-207D674FE723}"/>
              </a:ext>
            </a:extLst>
          </p:cNvPr>
          <p:cNvSpPr/>
          <p:nvPr/>
        </p:nvSpPr>
        <p:spPr bwMode="auto">
          <a:xfrm>
            <a:off x="7774823" y="4739266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1C64C31-21E3-46D4-80B9-D3D21D3087FD}"/>
              </a:ext>
            </a:extLst>
          </p:cNvPr>
          <p:cNvSpPr/>
          <p:nvPr/>
        </p:nvSpPr>
        <p:spPr bwMode="auto">
          <a:xfrm rot="18123770">
            <a:off x="4879200" y="5640969"/>
            <a:ext cx="4371896" cy="2067299"/>
          </a:xfrm>
          <a:prstGeom prst="arc">
            <a:avLst>
              <a:gd name="adj1" fmla="val 16465104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CA3B533-AB5A-4FFA-8A55-C65252D67B97}"/>
              </a:ext>
            </a:extLst>
          </p:cNvPr>
          <p:cNvSpPr/>
          <p:nvPr/>
        </p:nvSpPr>
        <p:spPr bwMode="auto">
          <a:xfrm rot="13940781">
            <a:off x="7482080" y="4355007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B79C3-4938-4197-B1D6-714F79046E17}"/>
              </a:ext>
            </a:extLst>
          </p:cNvPr>
          <p:cNvSpPr/>
          <p:nvPr/>
        </p:nvSpPr>
        <p:spPr bwMode="auto">
          <a:xfrm>
            <a:off x="6011785" y="5941366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D4E1-CFD7-4936-99D4-2D1522298297}"/>
              </a:ext>
            </a:extLst>
          </p:cNvPr>
          <p:cNvSpPr/>
          <p:nvPr/>
        </p:nvSpPr>
        <p:spPr bwMode="auto">
          <a:xfrm>
            <a:off x="8206634" y="4739064"/>
            <a:ext cx="1455763" cy="117073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0621A-4637-4CD2-A21E-63B346A6B385}"/>
              </a:ext>
            </a:extLst>
          </p:cNvPr>
          <p:cNvSpPr/>
          <p:nvPr/>
        </p:nvSpPr>
        <p:spPr bwMode="auto">
          <a:xfrm>
            <a:off x="9671073" y="4729540"/>
            <a:ext cx="419100" cy="119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A24CDA4-6963-4E7C-879D-9FC3812EC511}"/>
              </a:ext>
            </a:extLst>
          </p:cNvPr>
          <p:cNvSpPr/>
          <p:nvPr/>
        </p:nvSpPr>
        <p:spPr bwMode="auto">
          <a:xfrm rot="18123770">
            <a:off x="6775450" y="5631243"/>
            <a:ext cx="4371896" cy="2067299"/>
          </a:xfrm>
          <a:prstGeom prst="arc">
            <a:avLst>
              <a:gd name="adj1" fmla="val 16200000"/>
              <a:gd name="adj2" fmla="val 2089186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6571B1F-E463-41B2-992F-C936560B412C}"/>
              </a:ext>
            </a:extLst>
          </p:cNvPr>
          <p:cNvSpPr/>
          <p:nvPr/>
        </p:nvSpPr>
        <p:spPr bwMode="auto">
          <a:xfrm rot="13940781">
            <a:off x="9378330" y="4345281"/>
            <a:ext cx="2993699" cy="1965357"/>
          </a:xfrm>
          <a:prstGeom prst="arc">
            <a:avLst>
              <a:gd name="adj1" fmla="val 16200000"/>
              <a:gd name="adj2" fmla="val 200321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41697-61A4-4E08-A0B7-0CA6CAD51981}"/>
              </a:ext>
            </a:extLst>
          </p:cNvPr>
          <p:cNvSpPr/>
          <p:nvPr/>
        </p:nvSpPr>
        <p:spPr bwMode="auto">
          <a:xfrm>
            <a:off x="7908035" y="5931640"/>
            <a:ext cx="834656" cy="165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E83B80-B9FC-4DD1-80E4-76733EE75FD6}"/>
              </a:ext>
            </a:extLst>
          </p:cNvPr>
          <p:cNvCxnSpPr>
            <a:cxnSpLocks/>
          </p:cNvCxnSpPr>
          <p:nvPr/>
        </p:nvCxnSpPr>
        <p:spPr bwMode="auto">
          <a:xfrm>
            <a:off x="2285771" y="5919538"/>
            <a:ext cx="86122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92490-3C67-42CC-8254-44FA60E3A7B3}"/>
              </a:ext>
            </a:extLst>
          </p:cNvPr>
          <p:cNvCxnSpPr>
            <a:cxnSpLocks/>
          </p:cNvCxnSpPr>
          <p:nvPr/>
        </p:nvCxnSpPr>
        <p:spPr bwMode="auto">
          <a:xfrm>
            <a:off x="2280449" y="4726027"/>
            <a:ext cx="8617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E6E739-24F0-4063-BB4D-C9CB27CC5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762" y="6090499"/>
            <a:ext cx="9074423" cy="130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3187D5-DBA2-4C79-A12C-19B6AF62705A}"/>
              </a:ext>
            </a:extLst>
          </p:cNvPr>
          <p:cNvCxnSpPr>
            <a:cxnSpLocks/>
          </p:cNvCxnSpPr>
          <p:nvPr/>
        </p:nvCxnSpPr>
        <p:spPr bwMode="auto">
          <a:xfrm>
            <a:off x="2280449" y="5765104"/>
            <a:ext cx="8518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E701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2067A0-86D4-418C-AD39-1CF2A941A6C2}"/>
              </a:ext>
            </a:extLst>
          </p:cNvPr>
          <p:cNvSpPr/>
          <p:nvPr/>
        </p:nvSpPr>
        <p:spPr bwMode="auto">
          <a:xfrm rot="890299">
            <a:off x="7401750" y="2181730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C96D53-47BA-4CBF-9D8C-58A04D23FBF8}"/>
              </a:ext>
            </a:extLst>
          </p:cNvPr>
          <p:cNvSpPr/>
          <p:nvPr/>
        </p:nvSpPr>
        <p:spPr bwMode="auto">
          <a:xfrm rot="890299">
            <a:off x="7395790" y="2608436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3810FB-FFB8-4696-A508-17D08C1DBAB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9223" y="2261004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A234592-3FB7-4ABB-8AF7-7CCFDC3A9C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3887" y="2646280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2A7238-0E65-4678-B6DB-419DF11B1727}"/>
              </a:ext>
            </a:extLst>
          </p:cNvPr>
          <p:cNvCxnSpPr>
            <a:cxnSpLocks/>
          </p:cNvCxnSpPr>
          <p:nvPr/>
        </p:nvCxnSpPr>
        <p:spPr bwMode="auto">
          <a:xfrm>
            <a:off x="7640511" y="2652373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31EC5A4-270B-4EDB-BC8F-EB934FB5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7</a:t>
            </a:fld>
            <a:endParaRPr lang="en-US"/>
          </a:p>
        </p:txBody>
      </p:sp>
      <p:pic>
        <p:nvPicPr>
          <p:cNvPr id="72" name="Picture 71" descr="A circuit board&#10;&#10;Description generated with very high confidence">
            <a:extLst>
              <a:ext uri="{FF2B5EF4-FFF2-40B4-BE49-F238E27FC236}">
                <a16:creationId xmlns:a16="http://schemas.microsoft.com/office/drawing/2014/main" id="{708EA644-9201-4773-A1A1-5362877D8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02977" y="2043523"/>
            <a:ext cx="1333393" cy="133339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1057E2C-6B1F-4A2A-B830-7558DA6E71CD}"/>
              </a:ext>
            </a:extLst>
          </p:cNvPr>
          <p:cNvSpPr/>
          <p:nvPr/>
        </p:nvSpPr>
        <p:spPr bwMode="auto">
          <a:xfrm rot="890299">
            <a:off x="5069138" y="2197085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559F47-2FF9-43A7-88D7-315062F8058B}"/>
              </a:ext>
            </a:extLst>
          </p:cNvPr>
          <p:cNvSpPr/>
          <p:nvPr/>
        </p:nvSpPr>
        <p:spPr bwMode="auto">
          <a:xfrm rot="890299">
            <a:off x="5063178" y="2623791"/>
            <a:ext cx="289262" cy="5402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16AAB4-DEB1-480C-8169-B6E8DDB0BDA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6611" y="2276359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F23DCC2-8617-4844-907C-6BF2EE862A9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1275" y="2661635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A42DE8-672A-4675-BD4F-4844FD5CB72E}"/>
              </a:ext>
            </a:extLst>
          </p:cNvPr>
          <p:cNvCxnSpPr>
            <a:cxnSpLocks/>
          </p:cNvCxnSpPr>
          <p:nvPr/>
        </p:nvCxnSpPr>
        <p:spPr bwMode="auto">
          <a:xfrm>
            <a:off x="5307899" y="2667728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2C7068-455D-4C28-B685-3D12E90ED66D}"/>
              </a:ext>
            </a:extLst>
          </p:cNvPr>
          <p:cNvGrpSpPr/>
          <p:nvPr/>
        </p:nvGrpSpPr>
        <p:grpSpPr>
          <a:xfrm>
            <a:off x="6933251" y="2161516"/>
            <a:ext cx="295222" cy="966989"/>
            <a:chOff x="5060009" y="2858156"/>
            <a:chExt cx="295222" cy="966989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D00F84-ED54-49C3-A8B7-33BE2DC2F1A7}"/>
                </a:ext>
              </a:extLst>
            </p:cNvPr>
            <p:cNvSpPr/>
            <p:nvPr/>
          </p:nvSpPr>
          <p:spPr bwMode="auto">
            <a:xfrm rot="890299">
              <a:off x="5065969" y="2858156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4612EF5-A798-4E0E-A25F-CE774D721833}"/>
                </a:ext>
              </a:extLst>
            </p:cNvPr>
            <p:cNvSpPr/>
            <p:nvPr/>
          </p:nvSpPr>
          <p:spPr bwMode="auto">
            <a:xfrm rot="890299">
              <a:off x="5060009" y="3284862"/>
              <a:ext cx="289262" cy="54028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498877-DCF6-43BC-91B9-0238FA2DAE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72760" y="2276327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26F56B-9847-44D8-80A1-CE672514571F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7424" y="2661603"/>
            <a:ext cx="123578" cy="3973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138FE8-309E-4CC2-B0BA-A07BABBCADD3}"/>
              </a:ext>
            </a:extLst>
          </p:cNvPr>
          <p:cNvCxnSpPr>
            <a:cxnSpLocks/>
          </p:cNvCxnSpPr>
          <p:nvPr/>
        </p:nvCxnSpPr>
        <p:spPr bwMode="auto">
          <a:xfrm>
            <a:off x="6884048" y="2667696"/>
            <a:ext cx="118250" cy="22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88E693-B17B-4C54-BE98-AD1254097645}"/>
              </a:ext>
            </a:extLst>
          </p:cNvPr>
          <p:cNvGrpSpPr/>
          <p:nvPr/>
        </p:nvGrpSpPr>
        <p:grpSpPr>
          <a:xfrm>
            <a:off x="6939807" y="1637073"/>
            <a:ext cx="526876" cy="585501"/>
            <a:chOff x="6159175" y="1865012"/>
            <a:chExt cx="886059" cy="1125577"/>
          </a:xfrm>
        </p:grpSpPr>
        <p:sp>
          <p:nvSpPr>
            <p:cNvPr id="97" name="Wave 96">
              <a:extLst>
                <a:ext uri="{FF2B5EF4-FFF2-40B4-BE49-F238E27FC236}">
                  <a16:creationId xmlns:a16="http://schemas.microsoft.com/office/drawing/2014/main" id="{87ED87A0-01C2-4095-AC23-51D6BE5D17F3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D7984F8-FEF2-4C12-82C6-3313F136B8B8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1A47CB-ED61-4571-8ED3-A6799C4779F0}"/>
              </a:ext>
            </a:extLst>
          </p:cNvPr>
          <p:cNvGrpSpPr/>
          <p:nvPr/>
        </p:nvGrpSpPr>
        <p:grpSpPr>
          <a:xfrm>
            <a:off x="2525613" y="2122135"/>
            <a:ext cx="2670470" cy="1023051"/>
            <a:chOff x="2525613" y="2140272"/>
            <a:chExt cx="2670470" cy="102305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905B012-02B2-468C-BBBD-DDD29C2EB10B}"/>
                </a:ext>
              </a:extLst>
            </p:cNvPr>
            <p:cNvGrpSpPr/>
            <p:nvPr/>
          </p:nvGrpSpPr>
          <p:grpSpPr>
            <a:xfrm>
              <a:off x="2525613" y="2168303"/>
              <a:ext cx="2428445" cy="966989"/>
              <a:chOff x="2525613" y="2168303"/>
              <a:chExt cx="2428445" cy="96698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67599EC-ED9B-4906-A490-FF36609B9A7A}"/>
                  </a:ext>
                </a:extLst>
              </p:cNvPr>
              <p:cNvSpPr txBox="1"/>
              <p:nvPr/>
            </p:nvSpPr>
            <p:spPr>
              <a:xfrm>
                <a:off x="3507747" y="2420959"/>
                <a:ext cx="1446311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encrypt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7386EE-A925-44EF-9DDD-6CADC9AEEC8E}"/>
                  </a:ext>
                </a:extLst>
              </p:cNvPr>
              <p:cNvSpPr txBox="1"/>
              <p:nvPr/>
            </p:nvSpPr>
            <p:spPr>
              <a:xfrm>
                <a:off x="2525613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A9C8520-3CA0-48EB-8CA0-43A291A8E51B}"/>
                  </a:ext>
                </a:extLst>
              </p:cNvPr>
              <p:cNvSpPr txBox="1"/>
              <p:nvPr/>
            </p:nvSpPr>
            <p:spPr>
              <a:xfrm>
                <a:off x="3016680" y="2420965"/>
                <a:ext cx="491067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787D0C-932F-4708-9AB6-9178FEFAD570}"/>
                  </a:ext>
                </a:extLst>
              </p:cNvPr>
              <p:cNvGrpSpPr/>
              <p:nvPr/>
            </p:nvGrpSpPr>
            <p:grpSpPr>
              <a:xfrm>
                <a:off x="4311639" y="2168303"/>
                <a:ext cx="295222" cy="966989"/>
                <a:chOff x="5060009" y="2858156"/>
                <a:chExt cx="295222" cy="966989"/>
              </a:xfrm>
              <a:solidFill>
                <a:schemeClr val="bg1"/>
              </a:solidFill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998970F7-2373-4764-85ED-E96DED545E83}"/>
                    </a:ext>
                  </a:extLst>
                </p:cNvPr>
                <p:cNvSpPr/>
                <p:nvPr/>
              </p:nvSpPr>
              <p:spPr bwMode="auto">
                <a:xfrm rot="890299">
                  <a:off x="5065969" y="2858156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89825A4-4948-4ADA-913B-3D2C59F9DF1B}"/>
                    </a:ext>
                  </a:extLst>
                </p:cNvPr>
                <p:cNvSpPr/>
                <p:nvPr/>
              </p:nvSpPr>
              <p:spPr bwMode="auto">
                <a:xfrm rot="890299">
                  <a:off x="5060009" y="3284862"/>
                  <a:ext cx="289262" cy="54028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endParaRP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0825A50-F320-483E-A1FD-F23515E6A0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1148" y="2283114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F9F5814-FE29-4102-A5BB-A56FFD9FED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5812" y="2668390"/>
                <a:ext cx="123578" cy="3973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A2D3A9-0597-4E6C-B59B-A12BBA600D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2436" y="2674483"/>
                <a:ext cx="118250" cy="222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84F9CCC-19E6-4327-88E5-BC93E54F8ED1}"/>
                  </a:ext>
                </a:extLst>
              </p:cNvPr>
              <p:cNvSpPr txBox="1"/>
              <p:nvPr/>
            </p:nvSpPr>
            <p:spPr>
              <a:xfrm>
                <a:off x="2525613" y="2420960"/>
                <a:ext cx="982133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prep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79C6F0-39BE-43B7-809A-10827A53F127}"/>
                </a:ext>
              </a:extLst>
            </p:cNvPr>
            <p:cNvSpPr/>
            <p:nvPr/>
          </p:nvSpPr>
          <p:spPr bwMode="auto">
            <a:xfrm>
              <a:off x="4535424" y="2140272"/>
              <a:ext cx="660659" cy="102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4FDDF9D-1D2B-4B3F-8C23-E325580D0FB0}"/>
              </a:ext>
            </a:extLst>
          </p:cNvPr>
          <p:cNvGrpSpPr/>
          <p:nvPr/>
        </p:nvGrpSpPr>
        <p:grpSpPr>
          <a:xfrm>
            <a:off x="4322513" y="1650064"/>
            <a:ext cx="526876" cy="585501"/>
            <a:chOff x="6159175" y="1865012"/>
            <a:chExt cx="886059" cy="1125577"/>
          </a:xfrm>
        </p:grpSpPr>
        <p:sp>
          <p:nvSpPr>
            <p:cNvPr id="114" name="Wave 113">
              <a:extLst>
                <a:ext uri="{FF2B5EF4-FFF2-40B4-BE49-F238E27FC236}">
                  <a16:creationId xmlns:a16="http://schemas.microsoft.com/office/drawing/2014/main" id="{7D4CA70F-1D60-4C12-A3ED-6B94B3414417}"/>
                </a:ext>
              </a:extLst>
            </p:cNvPr>
            <p:cNvSpPr/>
            <p:nvPr/>
          </p:nvSpPr>
          <p:spPr bwMode="auto">
            <a:xfrm>
              <a:off x="6305006" y="1865012"/>
              <a:ext cx="740228" cy="745268"/>
            </a:xfrm>
            <a:prstGeom prst="wav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73A4F4AD-6B43-4819-AA28-78CFE7F19D34}"/>
                </a:ext>
              </a:extLst>
            </p:cNvPr>
            <p:cNvSpPr/>
            <p:nvPr/>
          </p:nvSpPr>
          <p:spPr bwMode="auto">
            <a:xfrm>
              <a:off x="6159175" y="1916015"/>
              <a:ext cx="106322" cy="10745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E581563-29C2-4218-A151-FD80F94DEA0B}"/>
              </a:ext>
            </a:extLst>
          </p:cNvPr>
          <p:cNvSpPr txBox="1"/>
          <p:nvPr/>
        </p:nvSpPr>
        <p:spPr>
          <a:xfrm>
            <a:off x="9762971" y="6142579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A18206-13A4-4D61-92B4-75F19CE584A2}"/>
              </a:ext>
            </a:extLst>
          </p:cNvPr>
          <p:cNvSpPr txBox="1"/>
          <p:nvPr/>
        </p:nvSpPr>
        <p:spPr>
          <a:xfrm rot="16200000">
            <a:off x="1363730" y="4956830"/>
            <a:ext cx="13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Voltage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2993DF3A-D0F9-45E2-AAD2-AF65105C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999306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Recap: JIT Checkpointing Enables Intermittent Execution</a:t>
            </a:r>
            <a:endParaRPr lang="en-US" sz="3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611043"/>
            <a:ext cx="11382231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Real-world Applications Need More Than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8</a:t>
            </a:fld>
            <a:endParaRPr lang="en-US" dirty="0"/>
          </a:p>
        </p:txBody>
      </p:sp>
      <p:pic>
        <p:nvPicPr>
          <p:cNvPr id="95" name="Picture 94" descr="A circuit board&#10;&#10;Description generated with very high confidence">
            <a:extLst>
              <a:ext uri="{FF2B5EF4-FFF2-40B4-BE49-F238E27FC236}">
                <a16:creationId xmlns:a16="http://schemas.microsoft.com/office/drawing/2014/main" id="{501C2604-E5B2-4979-8DFF-0C0D8F1E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3881167" y="4760013"/>
            <a:ext cx="621092" cy="621092"/>
          </a:xfrm>
          <a:prstGeom prst="rect">
            <a:avLst/>
          </a:prstGeom>
        </p:spPr>
      </p:pic>
      <p:pic>
        <p:nvPicPr>
          <p:cNvPr id="96" name="Picture 95" descr="A circuit board&#10;&#10;Description generated with very high confidence">
            <a:extLst>
              <a:ext uri="{FF2B5EF4-FFF2-40B4-BE49-F238E27FC236}">
                <a16:creationId xmlns:a16="http://schemas.microsoft.com/office/drawing/2014/main" id="{87C9679F-FEC1-4398-ABAB-49A75EF34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158372" y="4246290"/>
            <a:ext cx="648185" cy="648185"/>
          </a:xfrm>
          <a:prstGeom prst="rect">
            <a:avLst/>
          </a:prstGeom>
        </p:spPr>
      </p:pic>
      <p:pic>
        <p:nvPicPr>
          <p:cNvPr id="29" name="Graphic 28" descr="Zebra">
            <a:extLst>
              <a:ext uri="{FF2B5EF4-FFF2-40B4-BE49-F238E27FC236}">
                <a16:creationId xmlns:a16="http://schemas.microsoft.com/office/drawing/2014/main" id="{57571C35-4ADC-4D99-A327-D142AE567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2746" y="4184895"/>
            <a:ext cx="2236800" cy="2236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798E236-84D8-489D-AB34-F18A995AD9BC}"/>
              </a:ext>
            </a:extLst>
          </p:cNvPr>
          <p:cNvGrpSpPr/>
          <p:nvPr/>
        </p:nvGrpSpPr>
        <p:grpSpPr>
          <a:xfrm>
            <a:off x="8967449" y="3416515"/>
            <a:ext cx="1311927" cy="1357613"/>
            <a:chOff x="8077200" y="3077746"/>
            <a:chExt cx="1694929" cy="211888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757A2-A0A0-4256-B20E-1785CB037558}"/>
                </a:ext>
              </a:extLst>
            </p:cNvPr>
            <p:cNvGrpSpPr/>
            <p:nvPr/>
          </p:nvGrpSpPr>
          <p:grpSpPr>
            <a:xfrm>
              <a:off x="8155043" y="3986288"/>
              <a:ext cx="643929" cy="929317"/>
              <a:chOff x="7645400" y="3896683"/>
              <a:chExt cx="643929" cy="929317"/>
            </a:xfrm>
          </p:grpSpPr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5E8F46EA-C211-4AE9-A7A6-7244CC55C1DB}"/>
                  </a:ext>
                </a:extLst>
              </p:cNvPr>
              <p:cNvSpPr/>
              <p:nvPr/>
            </p:nvSpPr>
            <p:spPr bwMode="auto">
              <a:xfrm rot="10800000">
                <a:off x="7645400" y="3896683"/>
                <a:ext cx="643929" cy="563426"/>
              </a:xfrm>
              <a:prstGeom prst="triangle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6B54897-5053-49D7-8EA7-01391A2155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67364" y="3896683"/>
                <a:ext cx="1" cy="92931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565E9B25-5D61-40E4-BE1B-15AFE0595F4F}"/>
                </a:ext>
              </a:extLst>
            </p:cNvPr>
            <p:cNvSpPr/>
            <p:nvPr/>
          </p:nvSpPr>
          <p:spPr bwMode="auto">
            <a:xfrm>
              <a:off x="8416818" y="3672533"/>
              <a:ext cx="743374" cy="929317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BEAD2546-B9B9-44E0-9F49-E579F9104D36}"/>
                </a:ext>
              </a:extLst>
            </p:cNvPr>
            <p:cNvSpPr/>
            <p:nvPr/>
          </p:nvSpPr>
          <p:spPr bwMode="auto">
            <a:xfrm>
              <a:off x="8315218" y="3427475"/>
              <a:ext cx="1121402" cy="1401903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1AE193CF-AE5D-429C-B27D-708F9EB37882}"/>
                </a:ext>
              </a:extLst>
            </p:cNvPr>
            <p:cNvSpPr/>
            <p:nvPr/>
          </p:nvSpPr>
          <p:spPr bwMode="auto">
            <a:xfrm>
              <a:off x="8077200" y="3077746"/>
              <a:ext cx="1694929" cy="2118889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</p:grpSp>
      <p:pic>
        <p:nvPicPr>
          <p:cNvPr id="106" name="Graphic 105" descr="Plant">
            <a:extLst>
              <a:ext uri="{FF2B5EF4-FFF2-40B4-BE49-F238E27FC236}">
                <a16:creationId xmlns:a16="http://schemas.microsoft.com/office/drawing/2014/main" id="{DFA314A6-2E8D-4B0E-BC06-DDEF0117D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5613" y="4184895"/>
            <a:ext cx="1949043" cy="1949043"/>
          </a:xfrm>
          <a:prstGeom prst="rect">
            <a:avLst/>
          </a:prstGeom>
        </p:spPr>
      </p:pic>
      <p:pic>
        <p:nvPicPr>
          <p:cNvPr id="114" name="Graphic 113" descr="Thermometer">
            <a:extLst>
              <a:ext uri="{FF2B5EF4-FFF2-40B4-BE49-F238E27FC236}">
                <a16:creationId xmlns:a16="http://schemas.microsoft.com/office/drawing/2014/main" id="{2A1CEF18-D6DB-4909-9016-680E6DD22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7271" y="3899161"/>
            <a:ext cx="1026359" cy="1026359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F4E9DC7-4C6F-43A5-A093-C4677C90EDCF}"/>
              </a:ext>
            </a:extLst>
          </p:cNvPr>
          <p:cNvSpPr/>
          <p:nvPr/>
        </p:nvSpPr>
        <p:spPr bwMode="auto">
          <a:xfrm>
            <a:off x="2240259" y="2674060"/>
            <a:ext cx="3373977" cy="1026359"/>
          </a:xfrm>
          <a:prstGeom prst="wedgeRoundRectCallout">
            <a:avLst>
              <a:gd name="adj1" fmla="val 1558"/>
              <a:gd name="adj2" fmla="val 83749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1035F8-DEED-4CD3-B2DB-CB2B7EAFFA7D}"/>
              </a:ext>
            </a:extLst>
          </p:cNvPr>
          <p:cNvSpPr txBox="1">
            <a:spLocks/>
          </p:cNvSpPr>
          <p:nvPr/>
        </p:nvSpPr>
        <p:spPr bwMode="auto">
          <a:xfrm>
            <a:off x="2303481" y="2750385"/>
            <a:ext cx="3460298" cy="87495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 the temperature every 10 seconds!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4A7F30-7E26-426F-B665-1E4F00313674}"/>
              </a:ext>
            </a:extLst>
          </p:cNvPr>
          <p:cNvSpPr txBox="1">
            <a:spLocks/>
          </p:cNvSpPr>
          <p:nvPr/>
        </p:nvSpPr>
        <p:spPr bwMode="auto">
          <a:xfrm>
            <a:off x="2577684" y="2105153"/>
            <a:ext cx="2606965" cy="469379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Periodic Execution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A2585F89-A081-42D1-ACAF-FB5137D2ACBE}"/>
              </a:ext>
            </a:extLst>
          </p:cNvPr>
          <p:cNvSpPr/>
          <p:nvPr/>
        </p:nvSpPr>
        <p:spPr bwMode="auto">
          <a:xfrm>
            <a:off x="6905399" y="2210094"/>
            <a:ext cx="3373977" cy="1026359"/>
          </a:xfrm>
          <a:prstGeom prst="wedgeRoundRectCallout">
            <a:avLst>
              <a:gd name="adj1" fmla="val -5723"/>
              <a:gd name="adj2" fmla="val 12364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7B67060-B9D3-4D22-AD8E-46834E6F89C1}"/>
              </a:ext>
            </a:extLst>
          </p:cNvPr>
          <p:cNvSpPr txBox="1">
            <a:spLocks/>
          </p:cNvSpPr>
          <p:nvPr/>
        </p:nvSpPr>
        <p:spPr bwMode="auto">
          <a:xfrm>
            <a:off x="6968621" y="2286419"/>
            <a:ext cx="3460298" cy="87495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need to stay alive while I’m communicating!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9811048-49A7-47E2-A818-F8671211990B}"/>
              </a:ext>
            </a:extLst>
          </p:cNvPr>
          <p:cNvSpPr txBox="1">
            <a:spLocks/>
          </p:cNvSpPr>
          <p:nvPr/>
        </p:nvSpPr>
        <p:spPr bwMode="auto">
          <a:xfrm>
            <a:off x="7395287" y="1703027"/>
            <a:ext cx="2606965" cy="469379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Atomic Execution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148AD8-D5CF-4F23-855A-5F4EC284DA3F}"/>
              </a:ext>
            </a:extLst>
          </p:cNvPr>
          <p:cNvSpPr txBox="1">
            <a:spLocks/>
          </p:cNvSpPr>
          <p:nvPr/>
        </p:nvSpPr>
        <p:spPr bwMode="auto">
          <a:xfrm>
            <a:off x="2438000" y="5969746"/>
            <a:ext cx="3022509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Smart agriculture</a:t>
            </a:r>
          </a:p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Vasisht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2017]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800128B-0C8C-4197-83D0-7A61FFBA0602}"/>
              </a:ext>
            </a:extLst>
          </p:cNvPr>
          <p:cNvSpPr txBox="1">
            <a:spLocks/>
          </p:cNvSpPr>
          <p:nvPr/>
        </p:nvSpPr>
        <p:spPr bwMode="auto">
          <a:xfrm>
            <a:off x="9475526" y="5208607"/>
            <a:ext cx="3022509" cy="557308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Wildlife tracking</a:t>
            </a:r>
          </a:p>
          <a:p>
            <a:pPr marL="0" indent="0" algn="ctr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[Zhang 2004]</a:t>
            </a:r>
          </a:p>
        </p:txBody>
      </p:sp>
    </p:spTree>
    <p:extLst>
      <p:ext uri="{BB962C8B-B14F-4D97-AF65-F5344CB8AC3E}">
        <p14:creationId xmlns:p14="http://schemas.microsoft.com/office/powerpoint/2010/main" val="567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8"/>
    </mc:Choice>
    <mc:Fallback xmlns="">
      <p:transition spd="slow" advTm="136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 descr="Fire">
            <a:extLst>
              <a:ext uri="{FF2B5EF4-FFF2-40B4-BE49-F238E27FC236}">
                <a16:creationId xmlns:a16="http://schemas.microsoft.com/office/drawing/2014/main" id="{40AF64DF-61D3-4F6B-92C3-271A6327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945" y="3315937"/>
            <a:ext cx="2971534" cy="2971534"/>
          </a:xfrm>
          <a:prstGeom prst="rect">
            <a:avLst/>
          </a:prstGeom>
        </p:spPr>
      </p:pic>
      <p:pic>
        <p:nvPicPr>
          <p:cNvPr id="43" name="Graphic 42" descr="Fire">
            <a:extLst>
              <a:ext uri="{FF2B5EF4-FFF2-40B4-BE49-F238E27FC236}">
                <a16:creationId xmlns:a16="http://schemas.microsoft.com/office/drawing/2014/main" id="{0F3CC9C5-2212-4D62-8F76-923A1B8D8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733" y="3187239"/>
            <a:ext cx="2971534" cy="2971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611043"/>
            <a:ext cx="11382231" cy="1143000"/>
          </a:xfrm>
        </p:spPr>
        <p:txBody>
          <a:bodyPr/>
          <a:lstStyle/>
          <a:p>
            <a:pPr algn="l"/>
            <a:r>
              <a:rPr lang="en-US" sz="3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Intermittence Complicates Additional Execution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B102-8B7F-42F5-A097-115A6BF7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4015" y="6248400"/>
            <a:ext cx="2540000" cy="457200"/>
          </a:xfrm>
        </p:spPr>
        <p:txBody>
          <a:bodyPr/>
          <a:lstStyle/>
          <a:p>
            <a:fld id="{DCC74CB4-4D54-402F-8DE9-AB74810F811A}" type="slidenum">
              <a:rPr lang="en-US" smtClean="0"/>
              <a:t>9</a:t>
            </a:fld>
            <a:endParaRPr lang="en-US" dirty="0"/>
          </a:p>
        </p:txBody>
      </p:sp>
      <p:pic>
        <p:nvPicPr>
          <p:cNvPr id="95" name="Picture 94" descr="A circuit board&#10;&#10;Description generated with very high confidence">
            <a:extLst>
              <a:ext uri="{FF2B5EF4-FFF2-40B4-BE49-F238E27FC236}">
                <a16:creationId xmlns:a16="http://schemas.microsoft.com/office/drawing/2014/main" id="{501C2604-E5B2-4979-8DFF-0C0D8F1E01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3881167" y="4760013"/>
            <a:ext cx="621092" cy="621092"/>
          </a:xfrm>
          <a:prstGeom prst="rect">
            <a:avLst/>
          </a:prstGeom>
        </p:spPr>
      </p:pic>
      <p:pic>
        <p:nvPicPr>
          <p:cNvPr id="96" name="Picture 95" descr="A circuit board&#10;&#10;Description generated with very high confidence">
            <a:extLst>
              <a:ext uri="{FF2B5EF4-FFF2-40B4-BE49-F238E27FC236}">
                <a16:creationId xmlns:a16="http://schemas.microsoft.com/office/drawing/2014/main" id="{87C9679F-FEC1-4398-ABAB-49A75EF34B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14445" r="15557" b="5557"/>
          <a:stretch/>
        </p:blipFill>
        <p:spPr>
          <a:xfrm rot="5400000">
            <a:off x="8158372" y="4246290"/>
            <a:ext cx="648185" cy="648185"/>
          </a:xfrm>
          <a:prstGeom prst="rect">
            <a:avLst/>
          </a:prstGeom>
        </p:spPr>
      </p:pic>
      <p:pic>
        <p:nvPicPr>
          <p:cNvPr id="29" name="Graphic 28" descr="Zebra">
            <a:extLst>
              <a:ext uri="{FF2B5EF4-FFF2-40B4-BE49-F238E27FC236}">
                <a16:creationId xmlns:a16="http://schemas.microsoft.com/office/drawing/2014/main" id="{57571C35-4ADC-4D99-A327-D142AE567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2746" y="4184895"/>
            <a:ext cx="2236800" cy="2236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798E236-84D8-489D-AB34-F18A995AD9BC}"/>
              </a:ext>
            </a:extLst>
          </p:cNvPr>
          <p:cNvGrpSpPr/>
          <p:nvPr/>
        </p:nvGrpSpPr>
        <p:grpSpPr>
          <a:xfrm>
            <a:off x="8967449" y="3416515"/>
            <a:ext cx="1311927" cy="1357613"/>
            <a:chOff x="8077200" y="3077746"/>
            <a:chExt cx="1694929" cy="211888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757A2-A0A0-4256-B20E-1785CB037558}"/>
                </a:ext>
              </a:extLst>
            </p:cNvPr>
            <p:cNvGrpSpPr/>
            <p:nvPr/>
          </p:nvGrpSpPr>
          <p:grpSpPr>
            <a:xfrm>
              <a:off x="8155043" y="3986288"/>
              <a:ext cx="643929" cy="929317"/>
              <a:chOff x="7645400" y="3896683"/>
              <a:chExt cx="643929" cy="929317"/>
            </a:xfrm>
          </p:grpSpPr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5E8F46EA-C211-4AE9-A7A6-7244CC55C1DB}"/>
                  </a:ext>
                </a:extLst>
              </p:cNvPr>
              <p:cNvSpPr/>
              <p:nvPr/>
            </p:nvSpPr>
            <p:spPr bwMode="auto">
              <a:xfrm rot="10800000">
                <a:off x="7645400" y="3896683"/>
                <a:ext cx="643929" cy="563426"/>
              </a:xfrm>
              <a:prstGeom prst="triangle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6B54897-5053-49D7-8EA7-01391A2155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67364" y="3896683"/>
                <a:ext cx="1" cy="92931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565E9B25-5D61-40E4-BE1B-15AFE0595F4F}"/>
                </a:ext>
              </a:extLst>
            </p:cNvPr>
            <p:cNvSpPr/>
            <p:nvPr/>
          </p:nvSpPr>
          <p:spPr bwMode="auto">
            <a:xfrm>
              <a:off x="8416818" y="3672533"/>
              <a:ext cx="743374" cy="929317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BEAD2546-B9B9-44E0-9F49-E579F9104D36}"/>
                </a:ext>
              </a:extLst>
            </p:cNvPr>
            <p:cNvSpPr/>
            <p:nvPr/>
          </p:nvSpPr>
          <p:spPr bwMode="auto">
            <a:xfrm>
              <a:off x="8315218" y="3427475"/>
              <a:ext cx="1121402" cy="1401903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1AE193CF-AE5D-429C-B27D-708F9EB37882}"/>
                </a:ext>
              </a:extLst>
            </p:cNvPr>
            <p:cNvSpPr/>
            <p:nvPr/>
          </p:nvSpPr>
          <p:spPr bwMode="auto">
            <a:xfrm>
              <a:off x="8077200" y="3077746"/>
              <a:ext cx="1694929" cy="2118889"/>
            </a:xfrm>
            <a:prstGeom prst="arc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/>
            </a:p>
          </p:txBody>
        </p:sp>
      </p:grpSp>
      <p:pic>
        <p:nvPicPr>
          <p:cNvPr id="106" name="Graphic 105" descr="Plant">
            <a:extLst>
              <a:ext uri="{FF2B5EF4-FFF2-40B4-BE49-F238E27FC236}">
                <a16:creationId xmlns:a16="http://schemas.microsoft.com/office/drawing/2014/main" id="{DFA314A6-2E8D-4B0E-BC06-DDEF0117D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5613" y="4184895"/>
            <a:ext cx="1949043" cy="1949043"/>
          </a:xfrm>
          <a:prstGeom prst="rect">
            <a:avLst/>
          </a:prstGeom>
        </p:spPr>
      </p:pic>
      <p:pic>
        <p:nvPicPr>
          <p:cNvPr id="114" name="Graphic 113" descr="Thermometer">
            <a:extLst>
              <a:ext uri="{FF2B5EF4-FFF2-40B4-BE49-F238E27FC236}">
                <a16:creationId xmlns:a16="http://schemas.microsoft.com/office/drawing/2014/main" id="{2A1CEF18-D6DB-4909-9016-680E6DD22E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07271" y="3899161"/>
            <a:ext cx="1026359" cy="1026359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F4E9DC7-4C6F-43A5-A093-C4677C90EDCF}"/>
              </a:ext>
            </a:extLst>
          </p:cNvPr>
          <p:cNvSpPr/>
          <p:nvPr/>
        </p:nvSpPr>
        <p:spPr bwMode="auto">
          <a:xfrm>
            <a:off x="2240259" y="2674060"/>
            <a:ext cx="3373977" cy="1026359"/>
          </a:xfrm>
          <a:prstGeom prst="wedgeRoundRectCallout">
            <a:avLst>
              <a:gd name="adj1" fmla="val 1558"/>
              <a:gd name="adj2" fmla="val 83749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1035F8-DEED-4CD3-B2DB-CB2B7EAFFA7D}"/>
              </a:ext>
            </a:extLst>
          </p:cNvPr>
          <p:cNvSpPr txBox="1">
            <a:spLocks/>
          </p:cNvSpPr>
          <p:nvPr/>
        </p:nvSpPr>
        <p:spPr bwMode="auto">
          <a:xfrm>
            <a:off x="2303481" y="2750385"/>
            <a:ext cx="3460298" cy="87495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Sense the temperature every 10 seconds!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4A7F30-7E26-426F-B665-1E4F00313674}"/>
              </a:ext>
            </a:extLst>
          </p:cNvPr>
          <p:cNvSpPr txBox="1">
            <a:spLocks/>
          </p:cNvSpPr>
          <p:nvPr/>
        </p:nvSpPr>
        <p:spPr bwMode="auto">
          <a:xfrm>
            <a:off x="2577684" y="2105153"/>
            <a:ext cx="2606965" cy="469379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Periodic Execution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A2585F89-A081-42D1-ACAF-FB5137D2ACBE}"/>
              </a:ext>
            </a:extLst>
          </p:cNvPr>
          <p:cNvSpPr/>
          <p:nvPr/>
        </p:nvSpPr>
        <p:spPr bwMode="auto">
          <a:xfrm>
            <a:off x="6905399" y="2210094"/>
            <a:ext cx="3373977" cy="1026359"/>
          </a:xfrm>
          <a:prstGeom prst="wedgeRoundRectCallout">
            <a:avLst>
              <a:gd name="adj1" fmla="val -5723"/>
              <a:gd name="adj2" fmla="val 12364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7B67060-B9D3-4D22-AD8E-46834E6F89C1}"/>
              </a:ext>
            </a:extLst>
          </p:cNvPr>
          <p:cNvSpPr txBox="1">
            <a:spLocks/>
          </p:cNvSpPr>
          <p:nvPr/>
        </p:nvSpPr>
        <p:spPr bwMode="auto">
          <a:xfrm>
            <a:off x="6968621" y="2286419"/>
            <a:ext cx="3460298" cy="87495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 need to stay alive while I’m communicating!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9811048-49A7-47E2-A818-F8671211990B}"/>
              </a:ext>
            </a:extLst>
          </p:cNvPr>
          <p:cNvSpPr txBox="1">
            <a:spLocks/>
          </p:cNvSpPr>
          <p:nvPr/>
        </p:nvSpPr>
        <p:spPr bwMode="auto">
          <a:xfrm>
            <a:off x="7395287" y="1703027"/>
            <a:ext cx="2606965" cy="469379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Atomic Execution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C176E1F1-B262-42A9-9C93-684E1B955B0C}"/>
              </a:ext>
            </a:extLst>
          </p:cNvPr>
          <p:cNvSpPr/>
          <p:nvPr/>
        </p:nvSpPr>
        <p:spPr bwMode="auto">
          <a:xfrm rot="2850640">
            <a:off x="4852897" y="4070676"/>
            <a:ext cx="939409" cy="936286"/>
          </a:xfrm>
          <a:prstGeom prst="wedgeEllipseCallou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DE9E8B-D22B-40AA-B242-089B5519CAFB}"/>
              </a:ext>
            </a:extLst>
          </p:cNvPr>
          <p:cNvGrpSpPr/>
          <p:nvPr/>
        </p:nvGrpSpPr>
        <p:grpSpPr>
          <a:xfrm>
            <a:off x="4950211" y="4184364"/>
            <a:ext cx="702486" cy="617340"/>
            <a:chOff x="4505778" y="2015319"/>
            <a:chExt cx="4257462" cy="374142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689E92E-1654-444C-BC3C-DFD745EE8DD0}"/>
                </a:ext>
              </a:extLst>
            </p:cNvPr>
            <p:cNvSpPr/>
            <p:nvPr/>
          </p:nvSpPr>
          <p:spPr bwMode="auto">
            <a:xfrm>
              <a:off x="5461691" y="2186609"/>
              <a:ext cx="2345636" cy="3570136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515AD61-ABD1-4236-8ABA-5EF069791A1A}"/>
                </a:ext>
              </a:extLst>
            </p:cNvPr>
            <p:cNvSpPr/>
            <p:nvPr/>
          </p:nvSpPr>
          <p:spPr bwMode="auto">
            <a:xfrm>
              <a:off x="5724747" y="2423492"/>
              <a:ext cx="1819525" cy="307881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59E5C3-2290-46A5-A695-507F01718EDD}"/>
                </a:ext>
              </a:extLst>
            </p:cNvPr>
            <p:cNvSpPr/>
            <p:nvPr/>
          </p:nvSpPr>
          <p:spPr bwMode="auto">
            <a:xfrm>
              <a:off x="5347070" y="2015319"/>
              <a:ext cx="2574878" cy="694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4291D1-9D15-4914-8483-40E3194E80A8}"/>
                </a:ext>
              </a:extLst>
            </p:cNvPr>
            <p:cNvSpPr/>
            <p:nvPr/>
          </p:nvSpPr>
          <p:spPr bwMode="auto">
            <a:xfrm rot="3447850">
              <a:off x="6314246" y="1997620"/>
              <a:ext cx="640526" cy="42574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20676C-AE3A-4051-A813-CB283B9E5ED8}"/>
                </a:ext>
              </a:extLst>
            </p:cNvPr>
            <p:cNvSpPr/>
            <p:nvPr/>
          </p:nvSpPr>
          <p:spPr bwMode="auto">
            <a:xfrm rot="3447850">
              <a:off x="6518503" y="1997620"/>
              <a:ext cx="232012" cy="425746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95528982-1AB1-4BAA-A175-A3018C5C925A}"/>
              </a:ext>
            </a:extLst>
          </p:cNvPr>
          <p:cNvSpPr/>
          <p:nvPr/>
        </p:nvSpPr>
        <p:spPr bwMode="auto">
          <a:xfrm rot="2850640">
            <a:off x="10799072" y="3744484"/>
            <a:ext cx="939409" cy="936286"/>
          </a:xfrm>
          <a:prstGeom prst="wedgeEllipseCallou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E1CA1F-6EFB-488D-95B8-9138418962DD}"/>
              </a:ext>
            </a:extLst>
          </p:cNvPr>
          <p:cNvGrpSpPr/>
          <p:nvPr/>
        </p:nvGrpSpPr>
        <p:grpSpPr>
          <a:xfrm>
            <a:off x="10896386" y="3858172"/>
            <a:ext cx="702486" cy="617340"/>
            <a:chOff x="4505778" y="2015319"/>
            <a:chExt cx="4257462" cy="374142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F1653A-FAC2-4B7F-B86C-2C08E26DDB7D}"/>
                </a:ext>
              </a:extLst>
            </p:cNvPr>
            <p:cNvSpPr/>
            <p:nvPr/>
          </p:nvSpPr>
          <p:spPr bwMode="auto">
            <a:xfrm>
              <a:off x="5461691" y="2186609"/>
              <a:ext cx="2345636" cy="3570136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D1E276-441E-45BE-ADAB-262A586275B8}"/>
                </a:ext>
              </a:extLst>
            </p:cNvPr>
            <p:cNvSpPr/>
            <p:nvPr/>
          </p:nvSpPr>
          <p:spPr bwMode="auto">
            <a:xfrm>
              <a:off x="5724747" y="2423492"/>
              <a:ext cx="1819525" cy="307881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2ED386-A7B5-4E2C-AF75-3F4BAD167621}"/>
                </a:ext>
              </a:extLst>
            </p:cNvPr>
            <p:cNvSpPr/>
            <p:nvPr/>
          </p:nvSpPr>
          <p:spPr bwMode="auto">
            <a:xfrm>
              <a:off x="5347070" y="2015319"/>
              <a:ext cx="2574878" cy="694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040F5D-C705-438F-A547-EE9F6FACBB10}"/>
                </a:ext>
              </a:extLst>
            </p:cNvPr>
            <p:cNvSpPr/>
            <p:nvPr/>
          </p:nvSpPr>
          <p:spPr bwMode="auto">
            <a:xfrm rot="3447850">
              <a:off x="6314246" y="1997620"/>
              <a:ext cx="640526" cy="42574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7D54A2-B236-4C8C-A31B-D184CE1FCCE3}"/>
                </a:ext>
              </a:extLst>
            </p:cNvPr>
            <p:cNvSpPr/>
            <p:nvPr/>
          </p:nvSpPr>
          <p:spPr bwMode="auto">
            <a:xfrm rot="3447850">
              <a:off x="6518503" y="1997620"/>
              <a:ext cx="232012" cy="425746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4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8"/>
    </mc:Choice>
    <mc:Fallback xmlns="">
      <p:transition spd="slow" advTm="13688"/>
    </mc:Fallback>
  </mc:AlternateContent>
</p:sld>
</file>

<file path=ppt/theme/theme1.xml><?xml version="1.0" encoding="utf-8"?>
<a:theme xmlns:a="http://schemas.openxmlformats.org/drawingml/2006/main" name="Theme1">
  <a:themeElements>
    <a:clrScheme name="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341C489-41FA-49B7-BC46-A026D1E9FA0C}" vid="{8BD1016C-F61F-440A-AEAB-6D05A9417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42282</TotalTime>
  <Words>3030</Words>
  <Application>Microsoft Office PowerPoint</Application>
  <PresentationFormat>Widescreen</PresentationFormat>
  <Paragraphs>659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Times</vt:lpstr>
      <vt:lpstr>Theme1</vt:lpstr>
      <vt:lpstr>System Challenges of Intermittent Computing</vt:lpstr>
      <vt:lpstr>Recap: Just-In-Time (JIT) Checkpointing Enables Intermittent Execution</vt:lpstr>
      <vt:lpstr>Recap: JIT Checkpointing Enables Intermittent Execution</vt:lpstr>
      <vt:lpstr>Recap: JIT Checkpointing Enables Intermittent Execution</vt:lpstr>
      <vt:lpstr>Recap: JIT Checkpointing Enables Intermittent Execution</vt:lpstr>
      <vt:lpstr>Recap: JIT Checkpointing Enables Intermittent Execution</vt:lpstr>
      <vt:lpstr>Recap: JIT Checkpointing Enables Intermittent Execution</vt:lpstr>
      <vt:lpstr>Real-world Applications Need More Than Computation</vt:lpstr>
      <vt:lpstr>Intermittence Complicates Additional Execution Models</vt:lpstr>
      <vt:lpstr>Outline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Power Failures Complicate Periodic Execution</vt:lpstr>
      <vt:lpstr>Concurrent Execution Complicate Periodic Execution</vt:lpstr>
      <vt:lpstr>Concurrent Execution Complicate Periodic Execution</vt:lpstr>
      <vt:lpstr>Concurrent Execution Complicate Periodic Execution</vt:lpstr>
      <vt:lpstr>Concurrent Execution Complicate Periodic Execution</vt:lpstr>
      <vt:lpstr>Concurrent Execution Complicate Periodic Execution</vt:lpstr>
      <vt:lpstr>Concurrent Execution Complicate Periodic Execution</vt:lpstr>
      <vt:lpstr>Concurrent Execution Complicate Periodic Execution</vt:lpstr>
      <vt:lpstr>Outline</vt:lpstr>
      <vt:lpstr>Idea 1: Quality degradation</vt:lpstr>
      <vt:lpstr>Idea 2: Schedule Code Execution and Recharging</vt:lpstr>
      <vt:lpstr>CatNap: Computation and Recharge Scheduler</vt:lpstr>
      <vt:lpstr>Programmer Specifies Time-critical Events and Time-insensitive Tasks</vt:lpstr>
      <vt:lpstr>CatNap Schedules According to Priorities</vt:lpstr>
      <vt:lpstr>CatNap Schedules According to Priorities</vt:lpstr>
      <vt:lpstr>CatNap Schedules According to Priorities</vt:lpstr>
      <vt:lpstr>A Feasibility Test Checks If Events are Schedulable</vt:lpstr>
      <vt:lpstr>CatNap Schedules According to Priorities</vt:lpstr>
      <vt:lpstr>Quality Degradation Makes Infeasible Schedule Feasible</vt:lpstr>
      <vt:lpstr>Evaluation: CatNap Enables Periodic Execution</vt:lpstr>
      <vt:lpstr>Evaluation: CatNap Enables Periodic Execution</vt:lpstr>
      <vt:lpstr>Outline</vt:lpstr>
      <vt:lpstr>Power Failure Breaks Atomicity</vt:lpstr>
      <vt:lpstr>Power Failure Breaks Atomicity</vt:lpstr>
      <vt:lpstr>Power Failure Breaks Atomicity</vt:lpstr>
      <vt:lpstr>Power Failure Breaks Atomicity</vt:lpstr>
      <vt:lpstr>Power Failure Breaks Atomicity</vt:lpstr>
      <vt:lpstr>Power Failure Breaks Atomicity</vt:lpstr>
      <vt:lpstr>Power Failure Breaks Atomicity</vt:lpstr>
      <vt:lpstr>Power Failure Breaks Atomicity</vt:lpstr>
      <vt:lpstr>Power Failure Breaks Atomicity</vt:lpstr>
      <vt:lpstr>Initial Attempt: Selectively Disabling Checkpoints</vt:lpstr>
      <vt:lpstr>Initial Attempt: Selectively Disabling Checkpoints</vt:lpstr>
      <vt:lpstr>Outline</vt:lpstr>
      <vt:lpstr>Idea: Peripheral Operations Usually Can Be Decomposed into Smaller Operations</vt:lpstr>
      <vt:lpstr>Solution: Peripheral Access Decomposition</vt:lpstr>
      <vt:lpstr>Solution: Peripheral Access Decomposition</vt:lpstr>
      <vt:lpstr>Solution: Peripheral Access Decomposition</vt:lpstr>
      <vt:lpstr>Solution: Peripheral Access Decomposition</vt:lpstr>
      <vt:lpstr>Solution: Peripheral Access Decomposition</vt:lpstr>
      <vt:lpstr>Solution: Peripheral Access Decomposition</vt:lpstr>
      <vt:lpstr>Solution: Peripheral Access Decomposition</vt:lpstr>
      <vt:lpstr>Evaluation: Kitchen Monitoring ML application</vt:lpstr>
      <vt:lpstr>Evaluation: Kitchen Monitoring ML application</vt:lpstr>
      <vt:lpstr>Outline</vt:lpstr>
      <vt:lpstr>Summary and Future Work</vt:lpstr>
      <vt:lpstr>System Challenges of Intermittent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Alpaca: Intermittent Execution Without Checkpoints</dc:title>
  <dc:creator>kiwan maeng</dc:creator>
  <cp:lastModifiedBy>maeng kiwan</cp:lastModifiedBy>
  <cp:revision>4723</cp:revision>
  <cp:lastPrinted>2019-12-04T03:17:31Z</cp:lastPrinted>
  <dcterms:created xsi:type="dcterms:W3CDTF">2017-09-19T21:40:06Z</dcterms:created>
  <dcterms:modified xsi:type="dcterms:W3CDTF">2020-12-10T04:17:16Z</dcterms:modified>
</cp:coreProperties>
</file>