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58" r:id="rId3"/>
    <p:sldId id="279" r:id="rId4"/>
    <p:sldId id="259" r:id="rId5"/>
    <p:sldId id="261" r:id="rId6"/>
    <p:sldId id="260" r:id="rId7"/>
    <p:sldId id="262" r:id="rId8"/>
    <p:sldId id="265" r:id="rId9"/>
    <p:sldId id="264" r:id="rId10"/>
    <p:sldId id="268" r:id="rId11"/>
    <p:sldId id="266" r:id="rId12"/>
    <p:sldId id="267" r:id="rId13"/>
    <p:sldId id="280" r:id="rId14"/>
    <p:sldId id="278" r:id="rId15"/>
    <p:sldId id="273" r:id="rId16"/>
    <p:sldId id="274" r:id="rId17"/>
    <p:sldId id="284" r:id="rId18"/>
    <p:sldId id="286" r:id="rId19"/>
    <p:sldId id="285" r:id="rId20"/>
    <p:sldId id="276" r:id="rId21"/>
    <p:sldId id="277" r:id="rId22"/>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18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4" autoAdjust="0"/>
    <p:restoredTop sz="81713" autoAdjust="0"/>
  </p:normalViewPr>
  <p:slideViewPr>
    <p:cSldViewPr>
      <p:cViewPr varScale="1">
        <p:scale>
          <a:sx n="75" d="100"/>
          <a:sy n="75" d="100"/>
        </p:scale>
        <p:origin x="1830"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333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16557A-3698-47E4-9AFF-A2B9C3ECE1FF}"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GB"/>
        </a:p>
      </dgm:t>
    </dgm:pt>
    <dgm:pt modelId="{FD36A11A-1235-4A91-B13D-313E2807D5EA}">
      <dgm:prSet phldrT="[Text]"/>
      <dgm:spPr/>
      <dgm:t>
        <a:bodyPr/>
        <a:lstStyle/>
        <a:p>
          <a:r>
            <a:rPr lang="en-GB" dirty="0" smtClean="0"/>
            <a:t>Keyword phrases</a:t>
          </a:r>
        </a:p>
        <a:p>
          <a:r>
            <a:rPr lang="en-GB" dirty="0" smtClean="0"/>
            <a:t>“web design”</a:t>
          </a:r>
          <a:endParaRPr lang="en-GB" dirty="0"/>
        </a:p>
      </dgm:t>
    </dgm:pt>
    <dgm:pt modelId="{0C66C5BD-ECFE-45AD-B0E3-FB01DD2D892B}" type="parTrans" cxnId="{51F70CDC-006D-453B-8499-19FBE633B681}">
      <dgm:prSet/>
      <dgm:spPr/>
      <dgm:t>
        <a:bodyPr/>
        <a:lstStyle/>
        <a:p>
          <a:endParaRPr lang="en-GB"/>
        </a:p>
      </dgm:t>
    </dgm:pt>
    <dgm:pt modelId="{DDD3171F-F1AF-4D46-B4A2-A07EB554220E}" type="sibTrans" cxnId="{51F70CDC-006D-453B-8499-19FBE633B681}">
      <dgm:prSet/>
      <dgm:spPr/>
      <dgm:t>
        <a:bodyPr/>
        <a:lstStyle/>
        <a:p>
          <a:endParaRPr lang="en-GB"/>
        </a:p>
      </dgm:t>
    </dgm:pt>
    <dgm:pt modelId="{C81427E6-425A-44A7-8375-BCCD03345639}">
      <dgm:prSet phldrT="[Text]"/>
      <dgm:spPr/>
      <dgm:t>
        <a:bodyPr/>
        <a:lstStyle/>
        <a:p>
          <a:r>
            <a:rPr lang="en-GB" dirty="0" smtClean="0"/>
            <a:t>Alternate endings</a:t>
          </a:r>
          <a:endParaRPr lang="en-GB" dirty="0"/>
        </a:p>
      </dgm:t>
    </dgm:pt>
    <dgm:pt modelId="{F6B28A25-C835-474F-9C0F-E6CFB3F20E25}" type="parTrans" cxnId="{A0C5827E-0CF0-4D31-8397-07345B8A61DC}">
      <dgm:prSet/>
      <dgm:spPr/>
      <dgm:t>
        <a:bodyPr/>
        <a:lstStyle/>
        <a:p>
          <a:endParaRPr lang="en-GB"/>
        </a:p>
      </dgm:t>
    </dgm:pt>
    <dgm:pt modelId="{175ABDE2-77B2-44AC-AECB-C98AD16761B1}" type="sibTrans" cxnId="{A0C5827E-0CF0-4D31-8397-07345B8A61DC}">
      <dgm:prSet/>
      <dgm:spPr/>
      <dgm:t>
        <a:bodyPr/>
        <a:lstStyle/>
        <a:p>
          <a:endParaRPr lang="en-GB"/>
        </a:p>
      </dgm:t>
    </dgm:pt>
    <dgm:pt modelId="{7C7FBD89-5418-4691-ADD6-3242B072AA4F}">
      <dgm:prSet phldrT="[Text]"/>
      <dgm:spPr/>
      <dgm:t>
        <a:bodyPr/>
        <a:lstStyle/>
        <a:p>
          <a:r>
            <a:rPr lang="en-GB" dirty="0" smtClean="0"/>
            <a:t>Comput* for computers, computation </a:t>
          </a:r>
          <a:endParaRPr lang="en-GB" dirty="0"/>
        </a:p>
      </dgm:t>
    </dgm:pt>
    <dgm:pt modelId="{A3BD06B6-4D6D-4514-9628-DBCA6B8057A1}" type="parTrans" cxnId="{25240745-A313-467C-A00B-E127F53DA3D9}">
      <dgm:prSet/>
      <dgm:spPr/>
      <dgm:t>
        <a:bodyPr/>
        <a:lstStyle/>
        <a:p>
          <a:endParaRPr lang="en-GB"/>
        </a:p>
      </dgm:t>
    </dgm:pt>
    <dgm:pt modelId="{80C0EE02-20E6-42E4-B276-5DF2E497B0E7}" type="sibTrans" cxnId="{25240745-A313-467C-A00B-E127F53DA3D9}">
      <dgm:prSet/>
      <dgm:spPr/>
      <dgm:t>
        <a:bodyPr/>
        <a:lstStyle/>
        <a:p>
          <a:endParaRPr lang="en-GB"/>
        </a:p>
      </dgm:t>
    </dgm:pt>
    <dgm:pt modelId="{56E94AAF-4C02-4052-BB8D-EBF0EEAE5C4D}">
      <dgm:prSet phldrT="[Text]"/>
      <dgm:spPr/>
      <dgm:t>
        <a:bodyPr/>
        <a:lstStyle/>
        <a:p>
          <a:r>
            <a:rPr lang="en-GB" dirty="0" smtClean="0"/>
            <a:t>Combining keywords </a:t>
          </a:r>
          <a:endParaRPr lang="en-GB" dirty="0"/>
        </a:p>
      </dgm:t>
    </dgm:pt>
    <dgm:pt modelId="{D4CA8D73-9E5A-4B1E-8EAA-D4D2839AA4D0}" type="parTrans" cxnId="{C39ECF0B-847D-4812-ADBC-097B281BFFCD}">
      <dgm:prSet/>
      <dgm:spPr/>
      <dgm:t>
        <a:bodyPr/>
        <a:lstStyle/>
        <a:p>
          <a:endParaRPr lang="en-GB"/>
        </a:p>
      </dgm:t>
    </dgm:pt>
    <dgm:pt modelId="{1DBBC1B4-812A-47FD-A1FC-717479F16F17}" type="sibTrans" cxnId="{C39ECF0B-847D-4812-ADBC-097B281BFFCD}">
      <dgm:prSet/>
      <dgm:spPr/>
      <dgm:t>
        <a:bodyPr/>
        <a:lstStyle/>
        <a:p>
          <a:endParaRPr lang="en-GB"/>
        </a:p>
      </dgm:t>
    </dgm:pt>
    <dgm:pt modelId="{A2536F93-433A-47EF-B9C3-BACD1F2475A4}">
      <dgm:prSet phldrT="[Text]"/>
      <dgm:spPr/>
      <dgm:t>
        <a:bodyPr/>
        <a:lstStyle/>
        <a:p>
          <a:r>
            <a:rPr lang="en-GB" dirty="0" smtClean="0"/>
            <a:t>“Interface design” OR “interface engineering” AND “user analysis”</a:t>
          </a:r>
          <a:endParaRPr lang="en-GB" dirty="0"/>
        </a:p>
      </dgm:t>
    </dgm:pt>
    <dgm:pt modelId="{B429B27D-1AED-4D31-B7A9-E45BE3970C45}" type="parTrans" cxnId="{A22EB856-A302-4890-AB60-2F500376BC2F}">
      <dgm:prSet/>
      <dgm:spPr/>
      <dgm:t>
        <a:bodyPr/>
        <a:lstStyle/>
        <a:p>
          <a:endParaRPr lang="en-GB"/>
        </a:p>
      </dgm:t>
    </dgm:pt>
    <dgm:pt modelId="{3583DFBB-0B2A-4F26-A835-C865EEC931CD}" type="sibTrans" cxnId="{A22EB856-A302-4890-AB60-2F500376BC2F}">
      <dgm:prSet/>
      <dgm:spPr/>
      <dgm:t>
        <a:bodyPr/>
        <a:lstStyle/>
        <a:p>
          <a:endParaRPr lang="en-GB"/>
        </a:p>
      </dgm:t>
    </dgm:pt>
    <dgm:pt modelId="{8830753B-F67A-4145-B60B-C3C29FD6BC27}" type="pres">
      <dgm:prSet presAssocID="{8516557A-3698-47E4-9AFF-A2B9C3ECE1FF}" presName="linear" presStyleCnt="0">
        <dgm:presLayoutVars>
          <dgm:dir/>
          <dgm:resizeHandles val="exact"/>
        </dgm:presLayoutVars>
      </dgm:prSet>
      <dgm:spPr/>
      <dgm:t>
        <a:bodyPr/>
        <a:lstStyle/>
        <a:p>
          <a:endParaRPr lang="en-GB"/>
        </a:p>
      </dgm:t>
    </dgm:pt>
    <dgm:pt modelId="{3313EAB5-26CA-4A4B-86ED-1C3F70BC7470}" type="pres">
      <dgm:prSet presAssocID="{FD36A11A-1235-4A91-B13D-313E2807D5EA}" presName="comp" presStyleCnt="0"/>
      <dgm:spPr/>
    </dgm:pt>
    <dgm:pt modelId="{5E5876B1-B9CB-416C-827E-C94F1BA24CE1}" type="pres">
      <dgm:prSet presAssocID="{FD36A11A-1235-4A91-B13D-313E2807D5EA}" presName="box" presStyleLbl="node1" presStyleIdx="0" presStyleCnt="3"/>
      <dgm:spPr/>
      <dgm:t>
        <a:bodyPr/>
        <a:lstStyle/>
        <a:p>
          <a:endParaRPr lang="en-GB"/>
        </a:p>
      </dgm:t>
    </dgm:pt>
    <dgm:pt modelId="{5E644123-DAFD-48B8-A978-E9B46DF41F76}" type="pres">
      <dgm:prSet presAssocID="{FD36A11A-1235-4A91-B13D-313E2807D5EA}"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dgm:spPr>
    </dgm:pt>
    <dgm:pt modelId="{BB4DB1AA-D795-4DEB-8517-3D90D6493738}" type="pres">
      <dgm:prSet presAssocID="{FD36A11A-1235-4A91-B13D-313E2807D5EA}" presName="text" presStyleLbl="node1" presStyleIdx="0" presStyleCnt="3">
        <dgm:presLayoutVars>
          <dgm:bulletEnabled val="1"/>
        </dgm:presLayoutVars>
      </dgm:prSet>
      <dgm:spPr/>
      <dgm:t>
        <a:bodyPr/>
        <a:lstStyle/>
        <a:p>
          <a:endParaRPr lang="en-GB"/>
        </a:p>
      </dgm:t>
    </dgm:pt>
    <dgm:pt modelId="{EAD1F859-8003-450D-BC0E-0A706C472DA0}" type="pres">
      <dgm:prSet presAssocID="{DDD3171F-F1AF-4D46-B4A2-A07EB554220E}" presName="spacer" presStyleCnt="0"/>
      <dgm:spPr/>
    </dgm:pt>
    <dgm:pt modelId="{DA40AF90-B95D-4B10-9F5F-2456FF2E531B}" type="pres">
      <dgm:prSet presAssocID="{C81427E6-425A-44A7-8375-BCCD03345639}" presName="comp" presStyleCnt="0"/>
      <dgm:spPr/>
    </dgm:pt>
    <dgm:pt modelId="{BF2E9F93-6651-4923-8A52-BC441056BEE7}" type="pres">
      <dgm:prSet presAssocID="{C81427E6-425A-44A7-8375-BCCD03345639}" presName="box" presStyleLbl="node1" presStyleIdx="1" presStyleCnt="3"/>
      <dgm:spPr/>
      <dgm:t>
        <a:bodyPr/>
        <a:lstStyle/>
        <a:p>
          <a:endParaRPr lang="en-GB"/>
        </a:p>
      </dgm:t>
    </dgm:pt>
    <dgm:pt modelId="{6C337C01-2CC4-40EE-8F41-62DBB6B60954}" type="pres">
      <dgm:prSet presAssocID="{C81427E6-425A-44A7-8375-BCCD03345639}"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dgm:spPr>
    </dgm:pt>
    <dgm:pt modelId="{EBB4E697-5402-4D92-9819-C55704631B2C}" type="pres">
      <dgm:prSet presAssocID="{C81427E6-425A-44A7-8375-BCCD03345639}" presName="text" presStyleLbl="node1" presStyleIdx="1" presStyleCnt="3">
        <dgm:presLayoutVars>
          <dgm:bulletEnabled val="1"/>
        </dgm:presLayoutVars>
      </dgm:prSet>
      <dgm:spPr/>
      <dgm:t>
        <a:bodyPr/>
        <a:lstStyle/>
        <a:p>
          <a:endParaRPr lang="en-GB"/>
        </a:p>
      </dgm:t>
    </dgm:pt>
    <dgm:pt modelId="{B26A97FA-826A-4527-9126-D85639DF0774}" type="pres">
      <dgm:prSet presAssocID="{175ABDE2-77B2-44AC-AECB-C98AD16761B1}" presName="spacer" presStyleCnt="0"/>
      <dgm:spPr/>
    </dgm:pt>
    <dgm:pt modelId="{1D573D5E-EBAD-43C6-BB9E-73121B58B608}" type="pres">
      <dgm:prSet presAssocID="{56E94AAF-4C02-4052-BB8D-EBF0EEAE5C4D}" presName="comp" presStyleCnt="0"/>
      <dgm:spPr/>
    </dgm:pt>
    <dgm:pt modelId="{425E957D-C06F-4941-9CE7-C7BC17A2CF78}" type="pres">
      <dgm:prSet presAssocID="{56E94AAF-4C02-4052-BB8D-EBF0EEAE5C4D}" presName="box" presStyleLbl="node1" presStyleIdx="2" presStyleCnt="3"/>
      <dgm:spPr/>
      <dgm:t>
        <a:bodyPr/>
        <a:lstStyle/>
        <a:p>
          <a:endParaRPr lang="en-GB"/>
        </a:p>
      </dgm:t>
    </dgm:pt>
    <dgm:pt modelId="{B10CDD0C-D51D-4098-AB38-C50A72238B18}" type="pres">
      <dgm:prSet presAssocID="{56E94AAF-4C02-4052-BB8D-EBF0EEAE5C4D}"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34000" b="-34000"/>
          </a:stretch>
        </a:blipFill>
      </dgm:spPr>
    </dgm:pt>
    <dgm:pt modelId="{A50D7C0B-468A-469C-99B5-2FAD94DEB0AD}" type="pres">
      <dgm:prSet presAssocID="{56E94AAF-4C02-4052-BB8D-EBF0EEAE5C4D}" presName="text" presStyleLbl="node1" presStyleIdx="2" presStyleCnt="3">
        <dgm:presLayoutVars>
          <dgm:bulletEnabled val="1"/>
        </dgm:presLayoutVars>
      </dgm:prSet>
      <dgm:spPr/>
      <dgm:t>
        <a:bodyPr/>
        <a:lstStyle/>
        <a:p>
          <a:endParaRPr lang="en-GB"/>
        </a:p>
      </dgm:t>
    </dgm:pt>
  </dgm:ptLst>
  <dgm:cxnLst>
    <dgm:cxn modelId="{C39ECF0B-847D-4812-ADBC-097B281BFFCD}" srcId="{8516557A-3698-47E4-9AFF-A2B9C3ECE1FF}" destId="{56E94AAF-4C02-4052-BB8D-EBF0EEAE5C4D}" srcOrd="2" destOrd="0" parTransId="{D4CA8D73-9E5A-4B1E-8EAA-D4D2839AA4D0}" sibTransId="{1DBBC1B4-812A-47FD-A1FC-717479F16F17}"/>
    <dgm:cxn modelId="{40B4FAA6-F823-42EA-ACD2-BACCEE5D99F3}" type="presOf" srcId="{A2536F93-433A-47EF-B9C3-BACD1F2475A4}" destId="{A50D7C0B-468A-469C-99B5-2FAD94DEB0AD}" srcOrd="1" destOrd="1" presId="urn:microsoft.com/office/officeart/2005/8/layout/vList4"/>
    <dgm:cxn modelId="{002600C6-C6FA-4F74-A8E5-84A11A061A81}" type="presOf" srcId="{56E94AAF-4C02-4052-BB8D-EBF0EEAE5C4D}" destId="{A50D7C0B-468A-469C-99B5-2FAD94DEB0AD}" srcOrd="1" destOrd="0" presId="urn:microsoft.com/office/officeart/2005/8/layout/vList4"/>
    <dgm:cxn modelId="{70F0AA47-9540-4FE1-874D-4426B8BA64A2}" type="presOf" srcId="{7C7FBD89-5418-4691-ADD6-3242B072AA4F}" destId="{BF2E9F93-6651-4923-8A52-BC441056BEE7}" srcOrd="0" destOrd="1" presId="urn:microsoft.com/office/officeart/2005/8/layout/vList4"/>
    <dgm:cxn modelId="{D00AB512-299E-4184-AFB0-01A606479902}" type="presOf" srcId="{8516557A-3698-47E4-9AFF-A2B9C3ECE1FF}" destId="{8830753B-F67A-4145-B60B-C3C29FD6BC27}" srcOrd="0" destOrd="0" presId="urn:microsoft.com/office/officeart/2005/8/layout/vList4"/>
    <dgm:cxn modelId="{AB7FC976-2BBA-46F8-BEC3-EBC54431221E}" type="presOf" srcId="{C81427E6-425A-44A7-8375-BCCD03345639}" destId="{EBB4E697-5402-4D92-9819-C55704631B2C}" srcOrd="1" destOrd="0" presId="urn:microsoft.com/office/officeart/2005/8/layout/vList4"/>
    <dgm:cxn modelId="{A0C5827E-0CF0-4D31-8397-07345B8A61DC}" srcId="{8516557A-3698-47E4-9AFF-A2B9C3ECE1FF}" destId="{C81427E6-425A-44A7-8375-BCCD03345639}" srcOrd="1" destOrd="0" parTransId="{F6B28A25-C835-474F-9C0F-E6CFB3F20E25}" sibTransId="{175ABDE2-77B2-44AC-AECB-C98AD16761B1}"/>
    <dgm:cxn modelId="{51F70CDC-006D-453B-8499-19FBE633B681}" srcId="{8516557A-3698-47E4-9AFF-A2B9C3ECE1FF}" destId="{FD36A11A-1235-4A91-B13D-313E2807D5EA}" srcOrd="0" destOrd="0" parTransId="{0C66C5BD-ECFE-45AD-B0E3-FB01DD2D892B}" sibTransId="{DDD3171F-F1AF-4D46-B4A2-A07EB554220E}"/>
    <dgm:cxn modelId="{9C1D55A5-298F-4FC1-8778-835DB85BE794}" type="presOf" srcId="{C81427E6-425A-44A7-8375-BCCD03345639}" destId="{BF2E9F93-6651-4923-8A52-BC441056BEE7}" srcOrd="0" destOrd="0" presId="urn:microsoft.com/office/officeart/2005/8/layout/vList4"/>
    <dgm:cxn modelId="{EB352BBB-2CC7-451F-974C-0CE7FFD8ECBA}" type="presOf" srcId="{56E94AAF-4C02-4052-BB8D-EBF0EEAE5C4D}" destId="{425E957D-C06F-4941-9CE7-C7BC17A2CF78}" srcOrd="0" destOrd="0" presId="urn:microsoft.com/office/officeart/2005/8/layout/vList4"/>
    <dgm:cxn modelId="{A22EB856-A302-4890-AB60-2F500376BC2F}" srcId="{56E94AAF-4C02-4052-BB8D-EBF0EEAE5C4D}" destId="{A2536F93-433A-47EF-B9C3-BACD1F2475A4}" srcOrd="0" destOrd="0" parTransId="{B429B27D-1AED-4D31-B7A9-E45BE3970C45}" sibTransId="{3583DFBB-0B2A-4F26-A835-C865EEC931CD}"/>
    <dgm:cxn modelId="{CB52ED76-F00B-4872-8F49-FF3D414E1D63}" type="presOf" srcId="{7C7FBD89-5418-4691-ADD6-3242B072AA4F}" destId="{EBB4E697-5402-4D92-9819-C55704631B2C}" srcOrd="1" destOrd="1" presId="urn:microsoft.com/office/officeart/2005/8/layout/vList4"/>
    <dgm:cxn modelId="{1A884151-64BF-4E2E-80C2-9C0403272915}" type="presOf" srcId="{A2536F93-433A-47EF-B9C3-BACD1F2475A4}" destId="{425E957D-C06F-4941-9CE7-C7BC17A2CF78}" srcOrd="0" destOrd="1" presId="urn:microsoft.com/office/officeart/2005/8/layout/vList4"/>
    <dgm:cxn modelId="{25240745-A313-467C-A00B-E127F53DA3D9}" srcId="{C81427E6-425A-44A7-8375-BCCD03345639}" destId="{7C7FBD89-5418-4691-ADD6-3242B072AA4F}" srcOrd="0" destOrd="0" parTransId="{A3BD06B6-4D6D-4514-9628-DBCA6B8057A1}" sibTransId="{80C0EE02-20E6-42E4-B276-5DF2E497B0E7}"/>
    <dgm:cxn modelId="{719250AD-7A59-4466-BD40-DC3672C21B34}" type="presOf" srcId="{FD36A11A-1235-4A91-B13D-313E2807D5EA}" destId="{BB4DB1AA-D795-4DEB-8517-3D90D6493738}" srcOrd="1" destOrd="0" presId="urn:microsoft.com/office/officeart/2005/8/layout/vList4"/>
    <dgm:cxn modelId="{3B167995-4C48-4894-AB8F-2CC79974D8C2}" type="presOf" srcId="{FD36A11A-1235-4A91-B13D-313E2807D5EA}" destId="{5E5876B1-B9CB-416C-827E-C94F1BA24CE1}" srcOrd="0" destOrd="0" presId="urn:microsoft.com/office/officeart/2005/8/layout/vList4"/>
    <dgm:cxn modelId="{9230F2CB-6118-4FD1-ABB2-9885AB179540}" type="presParOf" srcId="{8830753B-F67A-4145-B60B-C3C29FD6BC27}" destId="{3313EAB5-26CA-4A4B-86ED-1C3F70BC7470}" srcOrd="0" destOrd="0" presId="urn:microsoft.com/office/officeart/2005/8/layout/vList4"/>
    <dgm:cxn modelId="{2E73BA26-DE40-4CC9-BE6B-C49334D8EF19}" type="presParOf" srcId="{3313EAB5-26CA-4A4B-86ED-1C3F70BC7470}" destId="{5E5876B1-B9CB-416C-827E-C94F1BA24CE1}" srcOrd="0" destOrd="0" presId="urn:microsoft.com/office/officeart/2005/8/layout/vList4"/>
    <dgm:cxn modelId="{1A72FF3A-2792-457F-8CFF-5FB827CA9578}" type="presParOf" srcId="{3313EAB5-26CA-4A4B-86ED-1C3F70BC7470}" destId="{5E644123-DAFD-48B8-A978-E9B46DF41F76}" srcOrd="1" destOrd="0" presId="urn:microsoft.com/office/officeart/2005/8/layout/vList4"/>
    <dgm:cxn modelId="{C54AF999-271C-4978-B08B-9A2235BC341B}" type="presParOf" srcId="{3313EAB5-26CA-4A4B-86ED-1C3F70BC7470}" destId="{BB4DB1AA-D795-4DEB-8517-3D90D6493738}" srcOrd="2" destOrd="0" presId="urn:microsoft.com/office/officeart/2005/8/layout/vList4"/>
    <dgm:cxn modelId="{5AE82AAF-B752-4AE2-9B3F-1821D6B18B3A}" type="presParOf" srcId="{8830753B-F67A-4145-B60B-C3C29FD6BC27}" destId="{EAD1F859-8003-450D-BC0E-0A706C472DA0}" srcOrd="1" destOrd="0" presId="urn:microsoft.com/office/officeart/2005/8/layout/vList4"/>
    <dgm:cxn modelId="{8B2C8518-0703-4ED3-9F90-6AB758039879}" type="presParOf" srcId="{8830753B-F67A-4145-B60B-C3C29FD6BC27}" destId="{DA40AF90-B95D-4B10-9F5F-2456FF2E531B}" srcOrd="2" destOrd="0" presId="urn:microsoft.com/office/officeart/2005/8/layout/vList4"/>
    <dgm:cxn modelId="{D08BCB3A-E1BA-4DF0-AEEC-6C09231D66DF}" type="presParOf" srcId="{DA40AF90-B95D-4B10-9F5F-2456FF2E531B}" destId="{BF2E9F93-6651-4923-8A52-BC441056BEE7}" srcOrd="0" destOrd="0" presId="urn:microsoft.com/office/officeart/2005/8/layout/vList4"/>
    <dgm:cxn modelId="{3EB32F17-A968-43C8-B074-9583B5CB65E0}" type="presParOf" srcId="{DA40AF90-B95D-4B10-9F5F-2456FF2E531B}" destId="{6C337C01-2CC4-40EE-8F41-62DBB6B60954}" srcOrd="1" destOrd="0" presId="urn:microsoft.com/office/officeart/2005/8/layout/vList4"/>
    <dgm:cxn modelId="{FAE20CA3-E6A0-4BA4-A967-B75D3CE01EEE}" type="presParOf" srcId="{DA40AF90-B95D-4B10-9F5F-2456FF2E531B}" destId="{EBB4E697-5402-4D92-9819-C55704631B2C}" srcOrd="2" destOrd="0" presId="urn:microsoft.com/office/officeart/2005/8/layout/vList4"/>
    <dgm:cxn modelId="{2C936D0C-660F-4CDD-AF48-00C4B1479BD0}" type="presParOf" srcId="{8830753B-F67A-4145-B60B-C3C29FD6BC27}" destId="{B26A97FA-826A-4527-9126-D85639DF0774}" srcOrd="3" destOrd="0" presId="urn:microsoft.com/office/officeart/2005/8/layout/vList4"/>
    <dgm:cxn modelId="{8A148152-48CA-4301-8D43-55C62E54D9C7}" type="presParOf" srcId="{8830753B-F67A-4145-B60B-C3C29FD6BC27}" destId="{1D573D5E-EBAD-43C6-BB9E-73121B58B608}" srcOrd="4" destOrd="0" presId="urn:microsoft.com/office/officeart/2005/8/layout/vList4"/>
    <dgm:cxn modelId="{E752211C-99E3-47CB-8F81-A1371945E14A}" type="presParOf" srcId="{1D573D5E-EBAD-43C6-BB9E-73121B58B608}" destId="{425E957D-C06F-4941-9CE7-C7BC17A2CF78}" srcOrd="0" destOrd="0" presId="urn:microsoft.com/office/officeart/2005/8/layout/vList4"/>
    <dgm:cxn modelId="{CFAA48D3-9D1D-4AE5-B5DF-26E5C3D42825}" type="presParOf" srcId="{1D573D5E-EBAD-43C6-BB9E-73121B58B608}" destId="{B10CDD0C-D51D-4098-AB38-C50A72238B18}" srcOrd="1" destOrd="0" presId="urn:microsoft.com/office/officeart/2005/8/layout/vList4"/>
    <dgm:cxn modelId="{5EE31F19-25A4-4C45-BA62-318E93E24B4B}" type="presParOf" srcId="{1D573D5E-EBAD-43C6-BB9E-73121B58B608}" destId="{A50D7C0B-468A-469C-99B5-2FAD94DEB0AD}"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876B1-B9CB-416C-827E-C94F1BA24CE1}">
      <dsp:nvSpPr>
        <dsp:cNvPr id="0" name=""/>
        <dsp:cNvSpPr/>
      </dsp:nvSpPr>
      <dsp:spPr>
        <a:xfrm>
          <a:off x="0" y="0"/>
          <a:ext cx="6696744" cy="14050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GB" sz="3000" kern="1200" dirty="0" smtClean="0"/>
            <a:t>Keyword phrases</a:t>
          </a:r>
        </a:p>
        <a:p>
          <a:pPr lvl="0" algn="l" defTabSz="1333500">
            <a:lnSpc>
              <a:spcPct val="90000"/>
            </a:lnSpc>
            <a:spcBef>
              <a:spcPct val="0"/>
            </a:spcBef>
            <a:spcAft>
              <a:spcPct val="35000"/>
            </a:spcAft>
          </a:pPr>
          <a:r>
            <a:rPr lang="en-GB" sz="3000" kern="1200" dirty="0" smtClean="0"/>
            <a:t>“web design”</a:t>
          </a:r>
          <a:endParaRPr lang="en-GB" sz="3000" kern="1200" dirty="0"/>
        </a:p>
      </dsp:txBody>
      <dsp:txXfrm>
        <a:off x="1479850" y="0"/>
        <a:ext cx="5216893" cy="1405014"/>
      </dsp:txXfrm>
    </dsp:sp>
    <dsp:sp modelId="{5E644123-DAFD-48B8-A978-E9B46DF41F76}">
      <dsp:nvSpPr>
        <dsp:cNvPr id="0" name=""/>
        <dsp:cNvSpPr/>
      </dsp:nvSpPr>
      <dsp:spPr>
        <a:xfrm>
          <a:off x="140501" y="140501"/>
          <a:ext cx="1339348" cy="112401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2E9F93-6651-4923-8A52-BC441056BEE7}">
      <dsp:nvSpPr>
        <dsp:cNvPr id="0" name=""/>
        <dsp:cNvSpPr/>
      </dsp:nvSpPr>
      <dsp:spPr>
        <a:xfrm>
          <a:off x="0" y="1545516"/>
          <a:ext cx="6696744" cy="14050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GB" sz="3000" kern="1200" dirty="0" smtClean="0"/>
            <a:t>Alternate endings</a:t>
          </a:r>
          <a:endParaRPr lang="en-GB" sz="3000" kern="1200" dirty="0"/>
        </a:p>
        <a:p>
          <a:pPr marL="228600" lvl="1" indent="-228600" algn="l" defTabSz="1022350">
            <a:lnSpc>
              <a:spcPct val="90000"/>
            </a:lnSpc>
            <a:spcBef>
              <a:spcPct val="0"/>
            </a:spcBef>
            <a:spcAft>
              <a:spcPct val="15000"/>
            </a:spcAft>
            <a:buChar char="••"/>
          </a:pPr>
          <a:r>
            <a:rPr lang="en-GB" sz="2300" kern="1200" dirty="0" smtClean="0"/>
            <a:t>Comput* for computers, computation </a:t>
          </a:r>
          <a:endParaRPr lang="en-GB" sz="2300" kern="1200" dirty="0"/>
        </a:p>
      </dsp:txBody>
      <dsp:txXfrm>
        <a:off x="1479850" y="1545516"/>
        <a:ext cx="5216893" cy="1405014"/>
      </dsp:txXfrm>
    </dsp:sp>
    <dsp:sp modelId="{6C337C01-2CC4-40EE-8F41-62DBB6B60954}">
      <dsp:nvSpPr>
        <dsp:cNvPr id="0" name=""/>
        <dsp:cNvSpPr/>
      </dsp:nvSpPr>
      <dsp:spPr>
        <a:xfrm>
          <a:off x="140501" y="1686018"/>
          <a:ext cx="1339348" cy="112401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5E957D-C06F-4941-9CE7-C7BC17A2CF78}">
      <dsp:nvSpPr>
        <dsp:cNvPr id="0" name=""/>
        <dsp:cNvSpPr/>
      </dsp:nvSpPr>
      <dsp:spPr>
        <a:xfrm>
          <a:off x="0" y="3091032"/>
          <a:ext cx="6696744" cy="14050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GB" sz="3000" kern="1200" dirty="0" smtClean="0"/>
            <a:t>Combining keywords </a:t>
          </a:r>
          <a:endParaRPr lang="en-GB" sz="3000" kern="1200" dirty="0"/>
        </a:p>
        <a:p>
          <a:pPr marL="228600" lvl="1" indent="-228600" algn="l" defTabSz="1022350">
            <a:lnSpc>
              <a:spcPct val="90000"/>
            </a:lnSpc>
            <a:spcBef>
              <a:spcPct val="0"/>
            </a:spcBef>
            <a:spcAft>
              <a:spcPct val="15000"/>
            </a:spcAft>
            <a:buChar char="••"/>
          </a:pPr>
          <a:r>
            <a:rPr lang="en-GB" sz="2300" kern="1200" dirty="0" smtClean="0"/>
            <a:t>“Interface design” OR “interface engineering” AND “user analysis”</a:t>
          </a:r>
          <a:endParaRPr lang="en-GB" sz="2300" kern="1200" dirty="0"/>
        </a:p>
      </dsp:txBody>
      <dsp:txXfrm>
        <a:off x="1479850" y="3091032"/>
        <a:ext cx="5216893" cy="1405014"/>
      </dsp:txXfrm>
    </dsp:sp>
    <dsp:sp modelId="{B10CDD0C-D51D-4098-AB38-C50A72238B18}">
      <dsp:nvSpPr>
        <dsp:cNvPr id="0" name=""/>
        <dsp:cNvSpPr/>
      </dsp:nvSpPr>
      <dsp:spPr>
        <a:xfrm>
          <a:off x="140501" y="3231534"/>
          <a:ext cx="1339348" cy="112401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34000" b="-3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405CED57-E7F1-4130-B266-EA20A14D2305}" type="datetimeFigureOut">
              <a:rPr lang="en-GB" smtClean="0"/>
              <a:t>05/02/2015</a:t>
            </a:fld>
            <a:endParaRPr lang="en-GB" dirty="0"/>
          </a:p>
        </p:txBody>
      </p:sp>
      <p:sp>
        <p:nvSpPr>
          <p:cNvPr id="4" name="Slide Image Placeholder 3"/>
          <p:cNvSpPr>
            <a:spLocks noGrp="1" noRot="1" noChangeAspect="1"/>
          </p:cNvSpPr>
          <p:nvPr>
            <p:ph type="sldImg" idx="2"/>
          </p:nvPr>
        </p:nvSpPr>
        <p:spPr>
          <a:xfrm>
            <a:off x="919163" y="744538"/>
            <a:ext cx="4959350" cy="3721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4451C1C-E4A0-42D1-B5FA-EB340AACF23D}" type="slidenum">
              <a:rPr lang="en-GB" smtClean="0"/>
              <a:t>‹#›</a:t>
            </a:fld>
            <a:endParaRPr lang="en-GB" dirty="0"/>
          </a:p>
        </p:txBody>
      </p:sp>
    </p:spTree>
    <p:extLst>
      <p:ext uri="{BB962C8B-B14F-4D97-AF65-F5344CB8AC3E}">
        <p14:creationId xmlns:p14="http://schemas.microsoft.com/office/powerpoint/2010/main" val="3425084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743075" y="642938"/>
            <a:ext cx="2840038" cy="2130425"/>
          </a:xfrm>
          <a:ln/>
        </p:spPr>
      </p:sp>
      <p:sp>
        <p:nvSpPr>
          <p:cNvPr id="23555" name="Rectangle 3"/>
          <p:cNvSpPr>
            <a:spLocks noGrp="1" noChangeArrowheads="1"/>
          </p:cNvSpPr>
          <p:nvPr>
            <p:ph type="body" idx="1"/>
          </p:nvPr>
        </p:nvSpPr>
        <p:spPr>
          <a:xfrm>
            <a:off x="906141" y="3018945"/>
            <a:ext cx="4985394" cy="6163277"/>
          </a:xfrm>
          <a:noFill/>
          <a:ln/>
        </p:spPr>
        <p:txBody>
          <a:bodyPr/>
          <a:lstStyle/>
          <a:p>
            <a:pPr eaLnBrk="1" hangingPunct="1"/>
            <a:endParaRPr lang="en-US" dirty="0" smtClean="0"/>
          </a:p>
        </p:txBody>
      </p:sp>
    </p:spTree>
    <p:extLst>
      <p:ext uri="{BB962C8B-B14F-4D97-AF65-F5344CB8AC3E}">
        <p14:creationId xmlns:p14="http://schemas.microsoft.com/office/powerpoint/2010/main" val="1690418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4451C1C-E4A0-42D1-B5FA-EB340AACF23D}" type="slidenum">
              <a:rPr lang="en-GB" smtClean="0"/>
              <a:t>10</a:t>
            </a:fld>
            <a:endParaRPr lang="en-GB" dirty="0"/>
          </a:p>
        </p:txBody>
      </p:sp>
    </p:spTree>
    <p:extLst>
      <p:ext uri="{BB962C8B-B14F-4D97-AF65-F5344CB8AC3E}">
        <p14:creationId xmlns:p14="http://schemas.microsoft.com/office/powerpoint/2010/main" val="3569019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4451C1C-E4A0-42D1-B5FA-EB340AACF23D}" type="slidenum">
              <a:rPr lang="en-GB" smtClean="0"/>
              <a:t>11</a:t>
            </a:fld>
            <a:endParaRPr lang="en-GB" dirty="0"/>
          </a:p>
        </p:txBody>
      </p:sp>
    </p:spTree>
    <p:extLst>
      <p:ext uri="{BB962C8B-B14F-4D97-AF65-F5344CB8AC3E}">
        <p14:creationId xmlns:p14="http://schemas.microsoft.com/office/powerpoint/2010/main" val="1923093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Search Mintel</a:t>
            </a:r>
          </a:p>
          <a:p>
            <a:r>
              <a:rPr lang="en-GB" dirty="0" smtClean="0"/>
              <a:t>UK – all reports – Technology – select 2013 – digital trends march 2013</a:t>
            </a:r>
            <a:r>
              <a:rPr lang="en-GB" baseline="0" dirty="0" smtClean="0"/>
              <a:t> – exec summary</a:t>
            </a:r>
          </a:p>
          <a:p>
            <a:r>
              <a:rPr lang="en-GB" baseline="0" dirty="0" smtClean="0"/>
              <a:t>In the search box look for apps – this will show the range of information available on Mintel – news – US &amp; International BUT can select reports as an option for data/ trends etc</a:t>
            </a:r>
          </a:p>
          <a:p>
            <a:r>
              <a:rPr lang="en-GB" baseline="0" dirty="0" smtClean="0"/>
              <a:t>Keynote</a:t>
            </a:r>
          </a:p>
          <a:p>
            <a:r>
              <a:rPr lang="en-GB" baseline="0" dirty="0" smtClean="0"/>
              <a:t>Similar ability to brows reports alphabertically but also to search – advanced search for Apps – look at results</a:t>
            </a:r>
          </a:p>
          <a:p>
            <a:endParaRPr lang="en-GB" dirty="0"/>
          </a:p>
        </p:txBody>
      </p:sp>
      <p:sp>
        <p:nvSpPr>
          <p:cNvPr id="4" name="Slide Number Placeholder 3"/>
          <p:cNvSpPr>
            <a:spLocks noGrp="1"/>
          </p:cNvSpPr>
          <p:nvPr>
            <p:ph type="sldNum" sz="quarter" idx="10"/>
          </p:nvPr>
        </p:nvSpPr>
        <p:spPr/>
        <p:txBody>
          <a:bodyPr/>
          <a:lstStyle/>
          <a:p>
            <a:fld id="{24451C1C-E4A0-42D1-B5FA-EB340AACF23D}" type="slidenum">
              <a:rPr lang="en-GB" smtClean="0"/>
              <a:t>12</a:t>
            </a:fld>
            <a:endParaRPr lang="en-GB" dirty="0"/>
          </a:p>
        </p:txBody>
      </p:sp>
    </p:spTree>
    <p:extLst>
      <p:ext uri="{BB962C8B-B14F-4D97-AF65-F5344CB8AC3E}">
        <p14:creationId xmlns:p14="http://schemas.microsoft.com/office/powerpoint/2010/main" val="3902672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4451C1C-E4A0-42D1-B5FA-EB340AACF23D}" type="slidenum">
              <a:rPr lang="en-GB" smtClean="0"/>
              <a:t>13</a:t>
            </a:fld>
            <a:endParaRPr lang="en-GB" dirty="0"/>
          </a:p>
        </p:txBody>
      </p:sp>
    </p:spTree>
    <p:extLst>
      <p:ext uri="{BB962C8B-B14F-4D97-AF65-F5344CB8AC3E}">
        <p14:creationId xmlns:p14="http://schemas.microsoft.com/office/powerpoint/2010/main" val="1475972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4451C1C-E4A0-42D1-B5FA-EB340AACF23D}" type="slidenum">
              <a:rPr lang="en-GB" smtClean="0"/>
              <a:t>14</a:t>
            </a:fld>
            <a:endParaRPr lang="en-GB" dirty="0"/>
          </a:p>
        </p:txBody>
      </p:sp>
    </p:spTree>
    <p:extLst>
      <p:ext uri="{BB962C8B-B14F-4D97-AF65-F5344CB8AC3E}">
        <p14:creationId xmlns:p14="http://schemas.microsoft.com/office/powerpoint/2010/main" val="2485274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7"/>
          <p:cNvSpPr>
            <a:spLocks noGrp="1" noChangeArrowheads="1"/>
          </p:cNvSpPr>
          <p:nvPr>
            <p:ph type="sldNum" sz="quarter" idx="4294967295"/>
          </p:nvPr>
        </p:nvSpPr>
        <p:spPr bwMode="auto">
          <a:xfrm>
            <a:off x="3851099" y="9428244"/>
            <a:ext cx="2944957" cy="496809"/>
          </a:xfrm>
          <a:prstGeom prst="rect">
            <a:avLst/>
          </a:prstGeom>
          <a:noFill/>
          <a:ln>
            <a:miter lim="800000"/>
            <a:headEnd/>
            <a:tailEnd/>
          </a:ln>
        </p:spPr>
        <p:txBody>
          <a:bodyPr lIns="90727" tIns="45363" rIns="90727" bIns="45363"/>
          <a:lstStyle/>
          <a:p>
            <a:fld id="{AFE0F11C-0524-42C4-B756-53F5071BFCF0}" type="slidenum">
              <a:rPr lang="en-GB">
                <a:solidFill>
                  <a:prstClr val="black"/>
                </a:solidFill>
              </a:rPr>
              <a:pPr/>
              <a:t>15</a:t>
            </a:fld>
            <a:endParaRPr lang="en-GB" dirty="0">
              <a:solidFill>
                <a:prstClr val="black"/>
              </a:solidFill>
            </a:endParaRPr>
          </a:p>
        </p:txBody>
      </p:sp>
      <p:sp>
        <p:nvSpPr>
          <p:cNvPr id="26627" name="Text Box 2"/>
          <p:cNvSpPr txBox="1">
            <a:spLocks noChangeArrowheads="1"/>
          </p:cNvSpPr>
          <p:nvPr/>
        </p:nvSpPr>
        <p:spPr bwMode="auto">
          <a:xfrm>
            <a:off x="1711961" y="642839"/>
            <a:ext cx="2893178" cy="2130084"/>
          </a:xfrm>
          <a:prstGeom prst="rect">
            <a:avLst/>
          </a:prstGeom>
          <a:solidFill>
            <a:srgbClr val="FFFFFF"/>
          </a:solidFill>
          <a:ln w="9360">
            <a:solidFill>
              <a:srgbClr val="000000"/>
            </a:solidFill>
            <a:miter lim="800000"/>
            <a:headEnd/>
            <a:tailEnd/>
          </a:ln>
        </p:spPr>
        <p:txBody>
          <a:bodyPr wrap="none" lIns="90727" tIns="45363" rIns="90727" bIns="45363" anchor="ctr"/>
          <a:lstStyle/>
          <a:p>
            <a:pPr algn="ctr" fontAlgn="base">
              <a:spcBef>
                <a:spcPct val="0"/>
              </a:spcBef>
              <a:spcAft>
                <a:spcPct val="0"/>
              </a:spcAft>
            </a:pPr>
            <a:endParaRPr lang="en-US" dirty="0">
              <a:solidFill>
                <a:prstClr val="black"/>
              </a:solidFill>
              <a:latin typeface="Arial" charset="0"/>
            </a:endParaRPr>
          </a:p>
        </p:txBody>
      </p:sp>
      <p:sp>
        <p:nvSpPr>
          <p:cNvPr id="26628" name="Rectangle 3"/>
          <p:cNvSpPr>
            <a:spLocks noGrp="1" noChangeArrowheads="1"/>
          </p:cNvSpPr>
          <p:nvPr>
            <p:ph type="body"/>
          </p:nvPr>
        </p:nvSpPr>
        <p:spPr>
          <a:xfrm>
            <a:off x="679610" y="4714125"/>
            <a:ext cx="5428754" cy="4466511"/>
          </a:xfrm>
          <a:noFill/>
          <a:ln/>
        </p:spPr>
        <p:txBody>
          <a:bodyPr wrap="none" lIns="84448" tIns="42224" rIns="84448" bIns="42224" anchor="ctr"/>
          <a:lstStyle/>
          <a:p>
            <a:endParaRPr lang="en-US" dirty="0" smtClean="0"/>
          </a:p>
        </p:txBody>
      </p:sp>
    </p:spTree>
    <p:extLst>
      <p:ext uri="{BB962C8B-B14F-4D97-AF65-F5344CB8AC3E}">
        <p14:creationId xmlns:p14="http://schemas.microsoft.com/office/powerpoint/2010/main" val="2521053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4451C1C-E4A0-42D1-B5FA-EB340AACF23D}" type="slidenum">
              <a:rPr lang="en-GB" smtClean="0"/>
              <a:t>16</a:t>
            </a:fld>
            <a:endParaRPr lang="en-GB" dirty="0"/>
          </a:p>
        </p:txBody>
      </p:sp>
    </p:spTree>
    <p:extLst>
      <p:ext uri="{BB962C8B-B14F-4D97-AF65-F5344CB8AC3E}">
        <p14:creationId xmlns:p14="http://schemas.microsoft.com/office/powerpoint/2010/main" val="1838784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Author-date Style</a:t>
            </a:r>
            <a:br>
              <a:rPr lang="en-GB" dirty="0" smtClean="0"/>
            </a:br>
            <a:r>
              <a:rPr lang="en-GB" dirty="0" smtClean="0"/>
              <a:t>References are placed in the text not in footnotes, and there is an alphabetical list of references (by author name) in the list of works cited, at the end of the work. This style includes APA, Harvard and MLA (and the author-date version of Chicago). </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Numbered Style</a:t>
            </a:r>
            <a:br>
              <a:rPr lang="en-GB" dirty="0" smtClean="0"/>
            </a:br>
            <a:r>
              <a:rPr lang="en-GB" dirty="0" smtClean="0"/>
              <a:t>Creates a numerical list of references in the list of works cited, based on the order in which the works appear in the text. This style includes IEEE and Vancouver. </a:t>
            </a:r>
          </a:p>
          <a:p>
            <a:endParaRPr lang="en-GB" dirty="0" smtClean="0"/>
          </a:p>
          <a:p>
            <a:r>
              <a:rPr lang="en-GB" dirty="0" smtClean="0"/>
              <a:t>Footnote Style</a:t>
            </a:r>
            <a:br>
              <a:rPr lang="en-GB" dirty="0" smtClean="0"/>
            </a:br>
            <a:r>
              <a:rPr lang="en-GB" dirty="0" smtClean="0"/>
              <a:t>Reference information is kept in footnotes and not placed in the body of the text. Depending on the style, a bibliography or reference list is included. This style includes Chicago (but note that this has two versions: footnote or author-date); MHRA and OSCOLA (legal referencing). </a:t>
            </a:r>
            <a:endParaRPr lang="en-GB" dirty="0"/>
          </a:p>
        </p:txBody>
      </p:sp>
      <p:sp>
        <p:nvSpPr>
          <p:cNvPr id="4" name="Slide Number Placeholder 3"/>
          <p:cNvSpPr>
            <a:spLocks noGrp="1"/>
          </p:cNvSpPr>
          <p:nvPr>
            <p:ph type="sldNum" sz="quarter" idx="10"/>
          </p:nvPr>
        </p:nvSpPr>
        <p:spPr/>
        <p:txBody>
          <a:bodyPr/>
          <a:lstStyle/>
          <a:p>
            <a:fld id="{24451C1C-E4A0-42D1-B5FA-EB340AACF23D}" type="slidenum">
              <a:rPr lang="en-GB" smtClean="0"/>
              <a:t>17</a:t>
            </a:fld>
            <a:endParaRPr lang="en-GB" dirty="0"/>
          </a:p>
        </p:txBody>
      </p:sp>
    </p:spTree>
    <p:extLst>
      <p:ext uri="{BB962C8B-B14F-4D97-AF65-F5344CB8AC3E}">
        <p14:creationId xmlns:p14="http://schemas.microsoft.com/office/powerpoint/2010/main" val="2223154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4451C1C-E4A0-42D1-B5FA-EB340AACF23D}" type="slidenum">
              <a:rPr lang="en-GB" smtClean="0"/>
              <a:t>18</a:t>
            </a:fld>
            <a:endParaRPr lang="en-GB" dirty="0"/>
          </a:p>
        </p:txBody>
      </p:sp>
    </p:spTree>
    <p:extLst>
      <p:ext uri="{BB962C8B-B14F-4D97-AF65-F5344CB8AC3E}">
        <p14:creationId xmlns:p14="http://schemas.microsoft.com/office/powerpoint/2010/main" val="346415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4451C1C-E4A0-42D1-B5FA-EB340AACF23D}" type="slidenum">
              <a:rPr lang="en-GB" smtClean="0"/>
              <a:t>19</a:t>
            </a:fld>
            <a:endParaRPr lang="en-GB" dirty="0"/>
          </a:p>
        </p:txBody>
      </p:sp>
    </p:spTree>
    <p:extLst>
      <p:ext uri="{BB962C8B-B14F-4D97-AF65-F5344CB8AC3E}">
        <p14:creationId xmlns:p14="http://schemas.microsoft.com/office/powerpoint/2010/main" val="1009225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4451C1C-E4A0-42D1-B5FA-EB340AACF23D}" type="slidenum">
              <a:rPr lang="en-GB" smtClean="0"/>
              <a:t>2</a:t>
            </a:fld>
            <a:endParaRPr lang="en-GB" dirty="0"/>
          </a:p>
        </p:txBody>
      </p:sp>
    </p:spTree>
    <p:extLst>
      <p:ext uri="{BB962C8B-B14F-4D97-AF65-F5344CB8AC3E}">
        <p14:creationId xmlns:p14="http://schemas.microsoft.com/office/powerpoint/2010/main" val="4251868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4294967295"/>
          </p:nvPr>
        </p:nvSpPr>
        <p:spPr bwMode="auto">
          <a:xfrm>
            <a:off x="3851099" y="9428244"/>
            <a:ext cx="2944957" cy="496809"/>
          </a:xfrm>
          <a:prstGeom prst="rect">
            <a:avLst/>
          </a:prstGeom>
          <a:noFill/>
          <a:ln>
            <a:miter lim="800000"/>
            <a:headEnd/>
            <a:tailEnd/>
          </a:ln>
        </p:spPr>
        <p:txBody>
          <a:bodyPr lIns="90727" tIns="45363" rIns="90727" bIns="45363"/>
          <a:lstStyle/>
          <a:p>
            <a:fld id="{38F9D6B1-4CF5-489C-BB1D-CD9107E9C54D}" type="slidenum">
              <a:rPr lang="en-GB">
                <a:solidFill>
                  <a:prstClr val="black"/>
                </a:solidFill>
              </a:rPr>
              <a:pPr/>
              <a:t>20</a:t>
            </a:fld>
            <a:endParaRPr lang="en-GB" dirty="0">
              <a:solidFill>
                <a:prstClr val="black"/>
              </a:solidFill>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06141" y="4714123"/>
            <a:ext cx="4985394" cy="4468100"/>
          </a:xfrm>
          <a:noFill/>
          <a:ln/>
        </p:spPr>
        <p:txBody>
          <a:bodyPr/>
          <a:lstStyle/>
          <a:p>
            <a:endParaRPr lang="en-US" dirty="0" smtClean="0"/>
          </a:p>
        </p:txBody>
      </p:sp>
    </p:spTree>
    <p:extLst>
      <p:ext uri="{BB962C8B-B14F-4D97-AF65-F5344CB8AC3E}">
        <p14:creationId xmlns:p14="http://schemas.microsoft.com/office/powerpoint/2010/main" val="3499848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a:xfrm>
            <a:off x="3851099" y="9428164"/>
            <a:ext cx="2944957" cy="496887"/>
          </a:xfrm>
          <a:prstGeom prst="rect">
            <a:avLst/>
          </a:prstGeom>
        </p:spPr>
        <p:txBody>
          <a:bodyPr lIns="91434" tIns="45718" rIns="91434" bIns="45718"/>
          <a:lstStyle/>
          <a:p>
            <a:pPr>
              <a:defRPr/>
            </a:pPr>
            <a:fld id="{1F54A852-32E1-42EB-8E0D-B9E7452AF438}" type="slidenum">
              <a:rPr lang="en-GB" smtClean="0">
                <a:solidFill>
                  <a:prstClr val="black"/>
                </a:solidFill>
              </a:rPr>
              <a:pPr>
                <a:defRPr/>
              </a:pPr>
              <a:t>21</a:t>
            </a:fld>
            <a:endParaRPr lang="en-GB" dirty="0">
              <a:solidFill>
                <a:prstClr val="black"/>
              </a:solidFill>
            </a:endParaRPr>
          </a:p>
        </p:txBody>
      </p:sp>
    </p:spTree>
    <p:extLst>
      <p:ext uri="{BB962C8B-B14F-4D97-AF65-F5344CB8AC3E}">
        <p14:creationId xmlns:p14="http://schemas.microsoft.com/office/powerpoint/2010/main" val="1713052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Book collections will support different elements</a:t>
            </a:r>
            <a:r>
              <a:rPr lang="en-GB" baseline="0" dirty="0" smtClean="0"/>
              <a:t> of the project from developing a business strategy, effective project management, market research, swot analysis, branding and presentations </a:t>
            </a:r>
            <a:endParaRPr lang="en-GB" dirty="0"/>
          </a:p>
        </p:txBody>
      </p:sp>
      <p:sp>
        <p:nvSpPr>
          <p:cNvPr id="4" name="Slide Number Placeholder 3"/>
          <p:cNvSpPr>
            <a:spLocks noGrp="1"/>
          </p:cNvSpPr>
          <p:nvPr>
            <p:ph type="sldNum" sz="quarter" idx="10"/>
          </p:nvPr>
        </p:nvSpPr>
        <p:spPr/>
        <p:txBody>
          <a:bodyPr/>
          <a:lstStyle/>
          <a:p>
            <a:fld id="{24451C1C-E4A0-42D1-B5FA-EB340AACF23D}" type="slidenum">
              <a:rPr lang="en-GB" smtClean="0"/>
              <a:t>3</a:t>
            </a:fld>
            <a:endParaRPr lang="en-GB" dirty="0"/>
          </a:p>
        </p:txBody>
      </p:sp>
    </p:spTree>
    <p:extLst>
      <p:ext uri="{BB962C8B-B14F-4D97-AF65-F5344CB8AC3E}">
        <p14:creationId xmlns:p14="http://schemas.microsoft.com/office/powerpoint/2010/main" val="4137576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 going to introduce you to some other resources that will provide</a:t>
            </a:r>
            <a:r>
              <a:rPr lang="en-GB" baseline="0" dirty="0" smtClean="0"/>
              <a:t> relevant research whatever product you choose to develop for your project. Journal articles offer the most up to date research and information in all fields</a:t>
            </a:r>
            <a:endParaRPr lang="en-GB" dirty="0"/>
          </a:p>
        </p:txBody>
      </p:sp>
      <p:sp>
        <p:nvSpPr>
          <p:cNvPr id="4" name="Slide Number Placeholder 3"/>
          <p:cNvSpPr>
            <a:spLocks noGrp="1"/>
          </p:cNvSpPr>
          <p:nvPr>
            <p:ph type="sldNum" sz="quarter" idx="10"/>
          </p:nvPr>
        </p:nvSpPr>
        <p:spPr/>
        <p:txBody>
          <a:bodyPr/>
          <a:lstStyle/>
          <a:p>
            <a:fld id="{24451C1C-E4A0-42D1-B5FA-EB340AACF23D}" type="slidenum">
              <a:rPr lang="en-GB" smtClean="0"/>
              <a:t>4</a:t>
            </a:fld>
            <a:endParaRPr lang="en-GB" dirty="0"/>
          </a:p>
        </p:txBody>
      </p:sp>
    </p:spTree>
    <p:extLst>
      <p:ext uri="{BB962C8B-B14F-4D97-AF65-F5344CB8AC3E}">
        <p14:creationId xmlns:p14="http://schemas.microsoft.com/office/powerpoint/2010/main" val="3016397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4451C1C-E4A0-42D1-B5FA-EB340AACF23D}" type="slidenum">
              <a:rPr lang="en-GB" smtClean="0"/>
              <a:t>5</a:t>
            </a:fld>
            <a:endParaRPr lang="en-GB" dirty="0"/>
          </a:p>
        </p:txBody>
      </p:sp>
    </p:spTree>
    <p:extLst>
      <p:ext uri="{BB962C8B-B14F-4D97-AF65-F5344CB8AC3E}">
        <p14:creationId xmlns:p14="http://schemas.microsoft.com/office/powerpoint/2010/main" val="1247331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4294967295"/>
          </p:nvPr>
        </p:nvSpPr>
        <p:spPr bwMode="auto">
          <a:xfrm>
            <a:off x="3851099" y="9428244"/>
            <a:ext cx="2944957" cy="496809"/>
          </a:xfrm>
          <a:prstGeom prst="rect">
            <a:avLst/>
          </a:prstGeom>
          <a:noFill/>
          <a:ln>
            <a:miter lim="800000"/>
            <a:headEnd/>
            <a:tailEnd/>
          </a:ln>
        </p:spPr>
        <p:txBody>
          <a:bodyPr lIns="90727" tIns="45363" rIns="90727" bIns="45363"/>
          <a:lstStyle/>
          <a:p>
            <a:fld id="{D3CD8756-38F7-4FEF-9132-801D73F56F15}" type="slidenum">
              <a:rPr lang="en-GB">
                <a:solidFill>
                  <a:prstClr val="black"/>
                </a:solidFill>
              </a:rPr>
              <a:pPr/>
              <a:t>6</a:t>
            </a:fld>
            <a:endParaRPr lang="en-GB" dirty="0">
              <a:solidFill>
                <a:prstClr val="black"/>
              </a:solidFill>
            </a:endParaRPr>
          </a:p>
        </p:txBody>
      </p:sp>
      <p:sp>
        <p:nvSpPr>
          <p:cNvPr id="25603" name="Rectangle 2"/>
          <p:cNvSpPr>
            <a:spLocks noGrp="1" noRot="1" noChangeAspect="1" noChangeArrowheads="1" noTextEdit="1"/>
          </p:cNvSpPr>
          <p:nvPr>
            <p:ph type="sldImg"/>
          </p:nvPr>
        </p:nvSpPr>
        <p:spPr>
          <a:xfrm>
            <a:off x="917575" y="744538"/>
            <a:ext cx="4960938" cy="3722687"/>
          </a:xfrm>
          <a:ln/>
        </p:spPr>
      </p:sp>
      <p:sp>
        <p:nvSpPr>
          <p:cNvPr id="25604" name="Rectangle 3"/>
          <p:cNvSpPr>
            <a:spLocks noGrp="1" noChangeArrowheads="1"/>
          </p:cNvSpPr>
          <p:nvPr>
            <p:ph type="body" idx="1"/>
          </p:nvPr>
        </p:nvSpPr>
        <p:spPr>
          <a:noFill/>
          <a:ln/>
        </p:spPr>
        <p:txBody>
          <a:bodyPr/>
          <a:lstStyle/>
          <a:p>
            <a:r>
              <a:rPr lang="en-GB" dirty="0" smtClean="0"/>
              <a:t>Don’t just search within article</a:t>
            </a:r>
            <a:r>
              <a:rPr lang="en-GB" baseline="0" dirty="0" smtClean="0"/>
              <a:t> titles – search </a:t>
            </a:r>
            <a:r>
              <a:rPr lang="en-GB" b="1" baseline="0" dirty="0" smtClean="0"/>
              <a:t>all fields </a:t>
            </a:r>
            <a:r>
              <a:rPr lang="en-GB" baseline="0" dirty="0" smtClean="0"/>
              <a:t>+ retrieve better results as you’ll title – the summary / abstract and keywords added to an article to help you find it</a:t>
            </a:r>
            <a:endParaRPr lang="en-GB" dirty="0" smtClean="0"/>
          </a:p>
        </p:txBody>
      </p:sp>
    </p:spTree>
    <p:extLst>
      <p:ext uri="{BB962C8B-B14F-4D97-AF65-F5344CB8AC3E}">
        <p14:creationId xmlns:p14="http://schemas.microsoft.com/office/powerpoint/2010/main" val="1718666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6.6</a:t>
            </a:r>
            <a:r>
              <a:rPr lang="en-GB" baseline="0" dirty="0" smtClean="0"/>
              <a:t> million hits on google scholar for web</a:t>
            </a:r>
          </a:p>
          <a:p>
            <a:r>
              <a:rPr lang="en-GB" baseline="0" dirty="0" smtClean="0"/>
              <a:t>6.2 million for design</a:t>
            </a:r>
          </a:p>
          <a:p>
            <a:r>
              <a:rPr lang="en-GB" baseline="0" dirty="0" smtClean="0"/>
              <a:t>72,000 for “web design”</a:t>
            </a:r>
            <a:endParaRPr lang="en-GB" dirty="0"/>
          </a:p>
        </p:txBody>
      </p:sp>
      <p:sp>
        <p:nvSpPr>
          <p:cNvPr id="4" name="Slide Number Placeholder 3"/>
          <p:cNvSpPr>
            <a:spLocks noGrp="1"/>
          </p:cNvSpPr>
          <p:nvPr>
            <p:ph type="sldNum" sz="quarter" idx="10"/>
          </p:nvPr>
        </p:nvSpPr>
        <p:spPr/>
        <p:txBody>
          <a:bodyPr/>
          <a:lstStyle/>
          <a:p>
            <a:fld id="{24451C1C-E4A0-42D1-B5FA-EB340AACF23D}" type="slidenum">
              <a:rPr lang="en-GB" smtClean="0"/>
              <a:t>7</a:t>
            </a:fld>
            <a:endParaRPr lang="en-GB" dirty="0"/>
          </a:p>
        </p:txBody>
      </p:sp>
    </p:spTree>
    <p:extLst>
      <p:ext uri="{BB962C8B-B14F-4D97-AF65-F5344CB8AC3E}">
        <p14:creationId xmlns:p14="http://schemas.microsoft.com/office/powerpoint/2010/main" val="432529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4451C1C-E4A0-42D1-B5FA-EB340AACF23D}" type="slidenum">
              <a:rPr lang="en-GB" smtClean="0"/>
              <a:t>8</a:t>
            </a:fld>
            <a:endParaRPr lang="en-GB" dirty="0"/>
          </a:p>
        </p:txBody>
      </p:sp>
    </p:spTree>
    <p:extLst>
      <p:ext uri="{BB962C8B-B14F-4D97-AF65-F5344CB8AC3E}">
        <p14:creationId xmlns:p14="http://schemas.microsoft.com/office/powerpoint/2010/main" val="1238757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Live search on article search for Mars Rover – all full text look for bib details for references – email option</a:t>
            </a:r>
          </a:p>
          <a:p>
            <a:r>
              <a:rPr lang="en-GB" dirty="0" smtClean="0"/>
              <a:t>Try advanced search to combine keywords enter “web design” and accessibility</a:t>
            </a:r>
            <a:r>
              <a:rPr lang="en-GB" baseline="0" dirty="0" smtClean="0"/>
              <a:t> – look at results – use refine by subject to websites – look at results</a:t>
            </a:r>
            <a:endParaRPr lang="en-GB" dirty="0"/>
          </a:p>
        </p:txBody>
      </p:sp>
      <p:sp>
        <p:nvSpPr>
          <p:cNvPr id="4" name="Slide Number Placeholder 3"/>
          <p:cNvSpPr>
            <a:spLocks noGrp="1"/>
          </p:cNvSpPr>
          <p:nvPr>
            <p:ph type="sldNum" sz="quarter" idx="10"/>
          </p:nvPr>
        </p:nvSpPr>
        <p:spPr/>
        <p:txBody>
          <a:bodyPr/>
          <a:lstStyle/>
          <a:p>
            <a:fld id="{24451C1C-E4A0-42D1-B5FA-EB340AACF23D}" type="slidenum">
              <a:rPr lang="en-GB" smtClean="0"/>
              <a:t>9</a:t>
            </a:fld>
            <a:endParaRPr lang="en-GB" dirty="0"/>
          </a:p>
        </p:txBody>
      </p:sp>
    </p:spTree>
    <p:extLst>
      <p:ext uri="{BB962C8B-B14F-4D97-AF65-F5344CB8AC3E}">
        <p14:creationId xmlns:p14="http://schemas.microsoft.com/office/powerpoint/2010/main" val="3078933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flipH="1">
            <a:off x="409575" y="6477000"/>
            <a:ext cx="7124700" cy="0"/>
          </a:xfrm>
          <a:prstGeom prst="line">
            <a:avLst/>
          </a:prstGeom>
          <a:noFill/>
          <a:ln w="9525">
            <a:solidFill>
              <a:schemeClr val="tx1"/>
            </a:solidFill>
            <a:round/>
            <a:headEnd/>
            <a:tailEnd/>
          </a:ln>
          <a:effectLst/>
        </p:spPr>
        <p:txBody>
          <a:bodyPr/>
          <a:lstStyle/>
          <a:p>
            <a:pPr algn="ctr" fontAlgn="base">
              <a:spcBef>
                <a:spcPct val="0"/>
              </a:spcBef>
              <a:spcAft>
                <a:spcPct val="0"/>
              </a:spcAft>
              <a:defRPr/>
            </a:pPr>
            <a:endParaRPr lang="en-GB" dirty="0">
              <a:solidFill>
                <a:srgbClr val="000000"/>
              </a:solidFill>
            </a:endParaRPr>
          </a:p>
        </p:txBody>
      </p:sp>
      <p:pic>
        <p:nvPicPr>
          <p:cNvPr id="5" name="Picture 5" descr="Sue &amp; Carly vertical light"/>
          <p:cNvPicPr>
            <a:picLocks noChangeAspect="1" noChangeArrowheads="1"/>
          </p:cNvPicPr>
          <p:nvPr/>
        </p:nvPicPr>
        <p:blipFill>
          <a:blip r:embed="rId2" cstate="print"/>
          <a:srcRect/>
          <a:stretch>
            <a:fillRect/>
          </a:stretch>
        </p:blipFill>
        <p:spPr bwMode="auto">
          <a:xfrm>
            <a:off x="404813" y="1557338"/>
            <a:ext cx="1027112" cy="4924425"/>
          </a:xfrm>
          <a:prstGeom prst="rect">
            <a:avLst/>
          </a:prstGeom>
          <a:noFill/>
          <a:ln w="9525">
            <a:noFill/>
            <a:miter lim="800000"/>
            <a:headEnd/>
            <a:tailEnd/>
          </a:ln>
        </p:spPr>
      </p:pic>
      <p:pic>
        <p:nvPicPr>
          <p:cNvPr id="6" name="Picture 6"/>
          <p:cNvPicPr>
            <a:picLocks noChangeAspect="1" noChangeArrowheads="1"/>
          </p:cNvPicPr>
          <p:nvPr/>
        </p:nvPicPr>
        <p:blipFill>
          <a:blip r:embed="rId3" cstate="print"/>
          <a:srcRect/>
          <a:stretch>
            <a:fillRect/>
          </a:stretch>
        </p:blipFill>
        <p:spPr bwMode="auto">
          <a:xfrm>
            <a:off x="412750" y="542925"/>
            <a:ext cx="1023938" cy="987425"/>
          </a:xfrm>
          <a:prstGeom prst="rect">
            <a:avLst/>
          </a:prstGeom>
          <a:noFill/>
          <a:ln w="9525">
            <a:noFill/>
            <a:miter lim="800000"/>
            <a:headEnd/>
            <a:tailEnd/>
          </a:ln>
        </p:spPr>
      </p:pic>
      <p:pic>
        <p:nvPicPr>
          <p:cNvPr id="7" name="Picture 7"/>
          <p:cNvPicPr>
            <a:picLocks noChangeAspect="1" noChangeArrowheads="1"/>
          </p:cNvPicPr>
          <p:nvPr/>
        </p:nvPicPr>
        <p:blipFill>
          <a:blip r:embed="rId4" cstate="print"/>
          <a:srcRect/>
          <a:stretch>
            <a:fillRect/>
          </a:stretch>
        </p:blipFill>
        <p:spPr bwMode="auto">
          <a:xfrm>
            <a:off x="6856413" y="809625"/>
            <a:ext cx="1981200" cy="455613"/>
          </a:xfrm>
          <a:prstGeom prst="rect">
            <a:avLst/>
          </a:prstGeom>
          <a:noFill/>
          <a:ln w="9525">
            <a:noFill/>
            <a:miter lim="800000"/>
            <a:headEnd/>
            <a:tailEnd/>
          </a:ln>
        </p:spPr>
      </p:pic>
      <p:pic>
        <p:nvPicPr>
          <p:cNvPr id="8" name="Picture 8"/>
          <p:cNvPicPr>
            <a:picLocks noChangeAspect="1" noChangeArrowheads="1"/>
          </p:cNvPicPr>
          <p:nvPr/>
        </p:nvPicPr>
        <p:blipFill>
          <a:blip r:embed="rId5" cstate="print"/>
          <a:srcRect/>
          <a:stretch>
            <a:fillRect/>
          </a:stretch>
        </p:blipFill>
        <p:spPr bwMode="auto">
          <a:xfrm>
            <a:off x="7604125" y="6054725"/>
            <a:ext cx="1219200" cy="441325"/>
          </a:xfrm>
          <a:prstGeom prst="rect">
            <a:avLst/>
          </a:prstGeom>
          <a:noFill/>
          <a:ln w="9525">
            <a:noFill/>
            <a:miter lim="800000"/>
            <a:headEnd/>
            <a:tailEnd/>
          </a:ln>
        </p:spPr>
      </p:pic>
      <p:sp>
        <p:nvSpPr>
          <p:cNvPr id="53251" name="Rectangle 3"/>
          <p:cNvSpPr>
            <a:spLocks noGrp="1" noChangeArrowheads="1"/>
          </p:cNvSpPr>
          <p:nvPr>
            <p:ph type="ctrTitle"/>
          </p:nvPr>
        </p:nvSpPr>
        <p:spPr>
          <a:xfrm>
            <a:off x="1692275" y="1958975"/>
            <a:ext cx="5759450" cy="1470025"/>
          </a:xfrm>
        </p:spPr>
        <p:txBody>
          <a:bodyPr/>
          <a:lstStyle>
            <a:lvl1pPr>
              <a:defRPr/>
            </a:lvl1pPr>
          </a:lstStyle>
          <a:p>
            <a:r>
              <a:rPr lang="en-GB"/>
              <a:t>Click to edit Master title style</a:t>
            </a:r>
          </a:p>
        </p:txBody>
      </p:sp>
      <p:sp>
        <p:nvSpPr>
          <p:cNvPr id="53252" name="Rectangle 4"/>
          <p:cNvSpPr>
            <a:spLocks noGrp="1" noChangeArrowheads="1"/>
          </p:cNvSpPr>
          <p:nvPr>
            <p:ph type="subTitle" idx="1"/>
          </p:nvPr>
        </p:nvSpPr>
        <p:spPr>
          <a:xfrm>
            <a:off x="1692275" y="3886200"/>
            <a:ext cx="5759450" cy="1752600"/>
          </a:xfrm>
        </p:spPr>
        <p:txBody>
          <a:bodyPr/>
          <a:lstStyle>
            <a:lvl1pPr marL="0" indent="0" algn="ctr">
              <a:buFont typeface="Wingdings 2" pitchFamily="18" charset="2"/>
              <a:buNone/>
              <a:defRPr/>
            </a:lvl1pPr>
          </a:lstStyle>
          <a:p>
            <a:r>
              <a:rPr lang="en-GB"/>
              <a:t>Click to edit Master subtitle style</a:t>
            </a:r>
          </a:p>
        </p:txBody>
      </p:sp>
    </p:spTree>
    <p:extLst>
      <p:ext uri="{BB962C8B-B14F-4D97-AF65-F5344CB8AC3E}">
        <p14:creationId xmlns:p14="http://schemas.microsoft.com/office/powerpoint/2010/main" val="149537052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7414580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6753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6753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4969499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675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4470490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349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349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375080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4996940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5532091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610755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9451164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8293640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835225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36882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269619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457200" y="1600200"/>
            <a:ext cx="8229600" cy="4349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extLst>
      <p:ext uri="{BB962C8B-B14F-4D97-AF65-F5344CB8AC3E}">
        <p14:creationId xmlns:p14="http://schemas.microsoft.com/office/powerpoint/2010/main" val="1612413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charset="0"/>
        </a:defRPr>
      </a:lvl2pPr>
      <a:lvl3pPr algn="ctr" rtl="0" eaLnBrk="0" fontAlgn="base" hangingPunct="0">
        <a:spcBef>
          <a:spcPct val="0"/>
        </a:spcBef>
        <a:spcAft>
          <a:spcPct val="0"/>
        </a:spcAft>
        <a:defRPr sz="4000" b="1">
          <a:solidFill>
            <a:schemeClr val="tx2"/>
          </a:solidFill>
          <a:latin typeface="Arial" charset="0"/>
        </a:defRPr>
      </a:lvl3pPr>
      <a:lvl4pPr algn="ctr" rtl="0" eaLnBrk="0" fontAlgn="base" hangingPunct="0">
        <a:spcBef>
          <a:spcPct val="0"/>
        </a:spcBef>
        <a:spcAft>
          <a:spcPct val="0"/>
        </a:spcAft>
        <a:defRPr sz="4000" b="1">
          <a:solidFill>
            <a:schemeClr val="tx2"/>
          </a:solidFill>
          <a:latin typeface="Arial" charset="0"/>
        </a:defRPr>
      </a:lvl4pPr>
      <a:lvl5pPr algn="ctr" rtl="0" eaLnBrk="0" fontAlgn="base" hangingPunct="0">
        <a:spcBef>
          <a:spcPct val="0"/>
        </a:spcBef>
        <a:spcAft>
          <a:spcPct val="0"/>
        </a:spcAft>
        <a:defRPr sz="4000" b="1">
          <a:solidFill>
            <a:schemeClr val="tx2"/>
          </a:solidFill>
          <a:latin typeface="Arial" charset="0"/>
        </a:defRPr>
      </a:lvl5pPr>
      <a:lvl6pPr marL="457200" algn="ctr" rtl="0" fontAlgn="base">
        <a:spcBef>
          <a:spcPct val="0"/>
        </a:spcBef>
        <a:spcAft>
          <a:spcPct val="0"/>
        </a:spcAft>
        <a:defRPr sz="4000" b="1">
          <a:solidFill>
            <a:schemeClr val="tx2"/>
          </a:solidFill>
          <a:latin typeface="Arial" charset="0"/>
        </a:defRPr>
      </a:lvl6pPr>
      <a:lvl7pPr marL="914400" algn="ctr" rtl="0" fontAlgn="base">
        <a:spcBef>
          <a:spcPct val="0"/>
        </a:spcBef>
        <a:spcAft>
          <a:spcPct val="0"/>
        </a:spcAft>
        <a:defRPr sz="4000" b="1">
          <a:solidFill>
            <a:schemeClr val="tx2"/>
          </a:solidFill>
          <a:latin typeface="Arial" charset="0"/>
        </a:defRPr>
      </a:lvl7pPr>
      <a:lvl8pPr marL="1371600" algn="ctr" rtl="0" fontAlgn="base">
        <a:spcBef>
          <a:spcPct val="0"/>
        </a:spcBef>
        <a:spcAft>
          <a:spcPct val="0"/>
        </a:spcAft>
        <a:defRPr sz="4000" b="1">
          <a:solidFill>
            <a:schemeClr val="tx2"/>
          </a:solidFill>
          <a:latin typeface="Arial" charset="0"/>
        </a:defRPr>
      </a:lvl8pPr>
      <a:lvl9pPr marL="1828800" algn="ctr" rtl="0" fontAlgn="base">
        <a:spcBef>
          <a:spcPct val="0"/>
        </a:spcBef>
        <a:spcAft>
          <a:spcPct val="0"/>
        </a:spcAft>
        <a:defRPr sz="4000" b="1">
          <a:solidFill>
            <a:schemeClr val="tx2"/>
          </a:solidFill>
          <a:latin typeface="Arial" charset="0"/>
        </a:defRPr>
      </a:lvl9pPr>
    </p:titleStyle>
    <p:bodyStyle>
      <a:lvl1pPr marL="342900" indent="-342900" algn="l" rtl="0" eaLnBrk="0" fontAlgn="base" hangingPunct="0">
        <a:spcBef>
          <a:spcPct val="20000"/>
        </a:spcBef>
        <a:spcAft>
          <a:spcPct val="0"/>
        </a:spcAft>
        <a:buFont typeface="Wingdings 2" pitchFamily="18" charset="2"/>
        <a:buChar char="¡"/>
        <a:defRPr sz="3200">
          <a:solidFill>
            <a:schemeClr val="tx1"/>
          </a:solidFill>
          <a:latin typeface="+mn-lt"/>
          <a:ea typeface="+mn-ea"/>
          <a:cs typeface="+mn-cs"/>
        </a:defRPr>
      </a:lvl1pPr>
      <a:lvl2pPr marL="873125" indent="-415925" algn="l" rtl="0" eaLnBrk="0" fontAlgn="base" hangingPunct="0">
        <a:spcBef>
          <a:spcPct val="20000"/>
        </a:spcBef>
        <a:spcAft>
          <a:spcPct val="0"/>
        </a:spcAft>
        <a:buFont typeface="Wingdings 3" pitchFamily="18" charset="2"/>
        <a:buChar char=""/>
        <a:defRPr sz="2800">
          <a:solidFill>
            <a:schemeClr val="tx1"/>
          </a:solidFill>
          <a:latin typeface="+mn-lt"/>
        </a:defRPr>
      </a:lvl2pPr>
      <a:lvl3pPr marL="1216025" indent="-228600" algn="l" rtl="0" eaLnBrk="0" fontAlgn="base" hangingPunct="0">
        <a:spcBef>
          <a:spcPct val="20000"/>
        </a:spcBef>
        <a:spcAft>
          <a:spcPct val="0"/>
        </a:spcAft>
        <a:buChar char="•"/>
        <a:defRPr sz="2400">
          <a:solidFill>
            <a:schemeClr val="tx1"/>
          </a:solidFill>
          <a:latin typeface="+mn-lt"/>
        </a:defRPr>
      </a:lvl3pPr>
      <a:lvl4pPr marL="1624013"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www.cardiff.ac.uk/insrv/eresources/databases/index.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cardiff.ac.uk/insrv/educationandtraining/guides/citingreferences/index.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docs.is.ed.ac.uk/skills/documents/3728/3728.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librarysearch.cf.ac.uk/" TargetMode="External"/><Relationship Id="rId5" Type="http://schemas.openxmlformats.org/officeDocument/2006/relationships/image" Target="../media/image9.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librarysearch.cf.ac.uk/"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74" name="Picture 4" descr="NC014796"/>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3075" name="Rectangle 6"/>
          <p:cNvSpPr>
            <a:spLocks noChangeArrowheads="1"/>
          </p:cNvSpPr>
          <p:nvPr/>
        </p:nvSpPr>
        <p:spPr bwMode="auto">
          <a:xfrm>
            <a:off x="468313" y="404812"/>
            <a:ext cx="2663527" cy="2664147"/>
          </a:xfrm>
          <a:prstGeom prst="rect">
            <a:avLst/>
          </a:prstGeom>
          <a:solidFill>
            <a:schemeClr val="bg1">
              <a:alpha val="70195"/>
            </a:schemeClr>
          </a:solidFill>
          <a:ln w="12700">
            <a:solidFill>
              <a:schemeClr val="tx1"/>
            </a:solidFill>
            <a:miter lim="800000"/>
            <a:headEnd type="none" w="sm" len="sm"/>
            <a:tailEnd type="none" w="sm" len="sm"/>
          </a:ln>
        </p:spPr>
        <p:txBody>
          <a:bodyPr wrap="none" anchor="ctr"/>
          <a:lstStyle/>
          <a:p>
            <a:pPr algn="ctr" fontAlgn="base">
              <a:spcBef>
                <a:spcPct val="0"/>
              </a:spcBef>
              <a:spcAft>
                <a:spcPct val="0"/>
              </a:spcAft>
            </a:pPr>
            <a:endParaRPr lang="en-US" dirty="0">
              <a:solidFill>
                <a:srgbClr val="000000"/>
              </a:solidFill>
            </a:endParaRPr>
          </a:p>
        </p:txBody>
      </p:sp>
      <p:sp>
        <p:nvSpPr>
          <p:cNvPr id="3076" name="Rectangle 2"/>
          <p:cNvSpPr>
            <a:spLocks noGrp="1" noChangeArrowheads="1"/>
          </p:cNvSpPr>
          <p:nvPr>
            <p:ph type="ctrTitle"/>
          </p:nvPr>
        </p:nvSpPr>
        <p:spPr>
          <a:xfrm>
            <a:off x="539750" y="188913"/>
            <a:ext cx="2663825" cy="2736850"/>
          </a:xfrm>
        </p:spPr>
        <p:txBody>
          <a:bodyPr/>
          <a:lstStyle/>
          <a:p>
            <a:pPr algn="l" eaLnBrk="1" hangingPunct="1"/>
            <a:r>
              <a:rPr lang="en-GB" sz="3600" dirty="0" smtClean="0"/>
              <a:t/>
            </a:r>
            <a:br>
              <a:rPr lang="en-GB" sz="3600" dirty="0" smtClean="0"/>
            </a:br>
            <a:r>
              <a:rPr lang="en-GB" sz="3600" b="0" dirty="0" smtClean="0"/>
              <a:t>Finding information for your project</a:t>
            </a:r>
            <a:endParaRPr lang="en-GB" dirty="0" smtClean="0">
              <a:solidFill>
                <a:srgbClr val="990033"/>
              </a:solidFill>
            </a:endParaRPr>
          </a:p>
        </p:txBody>
      </p:sp>
      <p:sp>
        <p:nvSpPr>
          <p:cNvPr id="3077" name="Rectangle 5"/>
          <p:cNvSpPr>
            <a:spLocks noChangeArrowheads="1"/>
          </p:cNvSpPr>
          <p:nvPr/>
        </p:nvSpPr>
        <p:spPr bwMode="auto">
          <a:xfrm>
            <a:off x="4859338" y="4868863"/>
            <a:ext cx="3962400" cy="1584325"/>
          </a:xfrm>
          <a:prstGeom prst="rect">
            <a:avLst/>
          </a:prstGeom>
          <a:solidFill>
            <a:schemeClr val="bg1">
              <a:alpha val="70195"/>
            </a:schemeClr>
          </a:solidFill>
          <a:ln w="12700">
            <a:solidFill>
              <a:schemeClr val="tx1"/>
            </a:solidFill>
            <a:miter lim="800000"/>
            <a:headEnd type="none" w="sm" len="sm"/>
            <a:tailEnd type="none" w="sm" len="sm"/>
          </a:ln>
        </p:spPr>
        <p:txBody>
          <a:bodyPr wrap="none" anchor="ctr"/>
          <a:lstStyle/>
          <a:p>
            <a:pPr algn="ctr" fontAlgn="base">
              <a:spcBef>
                <a:spcPct val="0"/>
              </a:spcBef>
              <a:spcAft>
                <a:spcPct val="0"/>
              </a:spcAft>
            </a:pPr>
            <a:endParaRPr lang="en-US" dirty="0">
              <a:solidFill>
                <a:srgbClr val="000000"/>
              </a:solidFill>
            </a:endParaRPr>
          </a:p>
        </p:txBody>
      </p:sp>
      <p:sp>
        <p:nvSpPr>
          <p:cNvPr id="3078" name="Rectangle 3"/>
          <p:cNvSpPr>
            <a:spLocks noGrp="1" noChangeArrowheads="1"/>
          </p:cNvSpPr>
          <p:nvPr>
            <p:ph type="subTitle" idx="1"/>
          </p:nvPr>
        </p:nvSpPr>
        <p:spPr>
          <a:xfrm>
            <a:off x="4787900" y="5013325"/>
            <a:ext cx="4068763" cy="1295400"/>
          </a:xfrm>
        </p:spPr>
        <p:txBody>
          <a:bodyPr/>
          <a:lstStyle/>
          <a:p>
            <a:pPr algn="l" eaLnBrk="1" hangingPunct="1">
              <a:lnSpc>
                <a:spcPct val="90000"/>
              </a:lnSpc>
            </a:pPr>
            <a:r>
              <a:rPr lang="en-GB" sz="2400" dirty="0" smtClean="0"/>
              <a:t>Andrew Blackmore</a:t>
            </a:r>
          </a:p>
          <a:p>
            <a:pPr algn="l" eaLnBrk="1" hangingPunct="1">
              <a:lnSpc>
                <a:spcPct val="90000"/>
              </a:lnSpc>
            </a:pPr>
            <a:r>
              <a:rPr lang="en-GB" sz="2400" dirty="0" smtClean="0"/>
              <a:t>Senghennydd Library</a:t>
            </a:r>
          </a:p>
          <a:p>
            <a:pPr algn="l" eaLnBrk="1" hangingPunct="1">
              <a:lnSpc>
                <a:spcPct val="90000"/>
              </a:lnSpc>
            </a:pPr>
            <a:r>
              <a:rPr lang="en-GB" sz="2400" dirty="0" smtClean="0"/>
              <a:t>Blackmoreah@Cardiff.ac.uk</a:t>
            </a:r>
          </a:p>
        </p:txBody>
      </p:sp>
    </p:spTree>
    <p:extLst>
      <p:ext uri="{BB962C8B-B14F-4D97-AF65-F5344CB8AC3E}">
        <p14:creationId xmlns:p14="http://schemas.microsoft.com/office/powerpoint/2010/main" val="3951146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j0308889"/>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3315" name="Rectangle 3"/>
          <p:cNvSpPr>
            <a:spLocks noChangeArrowheads="1"/>
          </p:cNvSpPr>
          <p:nvPr/>
        </p:nvSpPr>
        <p:spPr bwMode="auto">
          <a:xfrm>
            <a:off x="1691680" y="2528887"/>
            <a:ext cx="6120680" cy="2916337"/>
          </a:xfrm>
          <a:prstGeom prst="rect">
            <a:avLst/>
          </a:prstGeom>
          <a:solidFill>
            <a:schemeClr val="tx1">
              <a:alpha val="70195"/>
            </a:schemeClr>
          </a:solidFill>
          <a:ln w="12700">
            <a:solidFill>
              <a:schemeClr val="tx1"/>
            </a:solidFill>
            <a:miter lim="800000"/>
            <a:headEnd type="none" w="sm" len="sm"/>
            <a:tailEnd type="none" w="sm" len="sm"/>
          </a:ln>
        </p:spPr>
        <p:txBody>
          <a:bodyPr wrap="none" anchor="ctr"/>
          <a:lstStyle/>
          <a:p>
            <a:pPr algn="ctr" fontAlgn="base">
              <a:spcBef>
                <a:spcPct val="0"/>
              </a:spcBef>
              <a:spcAft>
                <a:spcPct val="0"/>
              </a:spcAft>
            </a:pPr>
            <a:endParaRPr lang="en-US" dirty="0">
              <a:solidFill>
                <a:srgbClr val="000000"/>
              </a:solidFill>
            </a:endParaRPr>
          </a:p>
        </p:txBody>
      </p:sp>
      <p:sp>
        <p:nvSpPr>
          <p:cNvPr id="13316" name="Rectangle 4"/>
          <p:cNvSpPr>
            <a:spLocks noGrp="1" noChangeArrowheads="1"/>
          </p:cNvSpPr>
          <p:nvPr>
            <p:ph type="body" idx="1"/>
          </p:nvPr>
        </p:nvSpPr>
        <p:spPr>
          <a:xfrm>
            <a:off x="1692274" y="2708274"/>
            <a:ext cx="6336110" cy="2880965"/>
          </a:xfrm>
        </p:spPr>
        <p:txBody>
          <a:bodyPr/>
          <a:lstStyle/>
          <a:p>
            <a:pPr eaLnBrk="1" hangingPunct="1">
              <a:buFont typeface="Wingdings 2" pitchFamily="18" charset="2"/>
              <a:buNone/>
            </a:pPr>
            <a:r>
              <a:rPr lang="en-GB" sz="3600" dirty="0" smtClean="0">
                <a:solidFill>
                  <a:schemeClr val="bg1"/>
                </a:solidFill>
              </a:rPr>
              <a:t>	Tip Three</a:t>
            </a:r>
          </a:p>
          <a:p>
            <a:pPr eaLnBrk="1" hangingPunct="1">
              <a:buFont typeface="Wingdings 2" pitchFamily="18" charset="2"/>
              <a:buNone/>
            </a:pPr>
            <a:r>
              <a:rPr lang="en-GB" sz="3600" dirty="0" smtClean="0">
                <a:solidFill>
                  <a:schemeClr val="bg1"/>
                </a:solidFill>
              </a:rPr>
              <a:t>	Finding journal articles and market research through specialist databases</a:t>
            </a:r>
          </a:p>
        </p:txBody>
      </p:sp>
    </p:spTree>
    <p:extLst>
      <p:ext uri="{BB962C8B-B14F-4D97-AF65-F5344CB8AC3E}">
        <p14:creationId xmlns:p14="http://schemas.microsoft.com/office/powerpoint/2010/main" val="3370493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dirty="0" smtClean="0"/>
              <a:t>What are research databases?</a:t>
            </a:r>
          </a:p>
        </p:txBody>
      </p:sp>
      <p:sp>
        <p:nvSpPr>
          <p:cNvPr id="7171" name="Rectangle 3"/>
          <p:cNvSpPr>
            <a:spLocks noGrp="1" noChangeArrowheads="1"/>
          </p:cNvSpPr>
          <p:nvPr>
            <p:ph type="body" idx="1"/>
          </p:nvPr>
        </p:nvSpPr>
        <p:spPr/>
        <p:txBody>
          <a:bodyPr/>
          <a:lstStyle/>
          <a:p>
            <a:pPr>
              <a:lnSpc>
                <a:spcPct val="90000"/>
              </a:lnSpc>
            </a:pPr>
            <a:r>
              <a:rPr lang="en-GB" sz="3500" dirty="0" smtClean="0"/>
              <a:t>Collections of references to research papers searchable by keywords</a:t>
            </a:r>
          </a:p>
          <a:p>
            <a:pPr>
              <a:lnSpc>
                <a:spcPct val="90000"/>
              </a:lnSpc>
            </a:pPr>
            <a:r>
              <a:rPr lang="en-GB" sz="3500" dirty="0" smtClean="0"/>
              <a:t>Identify peer-reviewed, high quality academic literature</a:t>
            </a:r>
          </a:p>
          <a:p>
            <a:pPr>
              <a:lnSpc>
                <a:spcPct val="90000"/>
              </a:lnSpc>
            </a:pPr>
            <a:r>
              <a:rPr lang="en-GB" sz="3500" dirty="0" smtClean="0"/>
              <a:t>Have specialised search facilities</a:t>
            </a:r>
          </a:p>
          <a:p>
            <a:pPr>
              <a:lnSpc>
                <a:spcPct val="90000"/>
              </a:lnSpc>
            </a:pPr>
            <a:r>
              <a:rPr lang="en-GB" sz="3500" dirty="0" smtClean="0"/>
              <a:t>Computing &amp; Maths use:</a:t>
            </a:r>
          </a:p>
          <a:p>
            <a:pPr lvl="1">
              <a:lnSpc>
                <a:spcPct val="90000"/>
              </a:lnSpc>
            </a:pPr>
            <a:r>
              <a:rPr lang="en-GB" sz="3100" b="1" dirty="0" smtClean="0"/>
              <a:t>MathSciNet</a:t>
            </a:r>
          </a:p>
          <a:p>
            <a:pPr lvl="1">
              <a:lnSpc>
                <a:spcPct val="90000"/>
              </a:lnSpc>
            </a:pPr>
            <a:r>
              <a:rPr lang="en-GB" sz="3100" b="1" dirty="0" smtClean="0"/>
              <a:t>Web of Science</a:t>
            </a:r>
          </a:p>
          <a:p>
            <a:pPr marL="0" indent="0">
              <a:lnSpc>
                <a:spcPct val="90000"/>
              </a:lnSpc>
              <a:buNone/>
            </a:pPr>
            <a:endParaRPr lang="en-GB" sz="2800" dirty="0" smtClean="0"/>
          </a:p>
        </p:txBody>
      </p:sp>
    </p:spTree>
    <p:extLst>
      <p:ext uri="{BB962C8B-B14F-4D97-AF65-F5344CB8AC3E}">
        <p14:creationId xmlns:p14="http://schemas.microsoft.com/office/powerpoint/2010/main" val="2459953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dirty="0"/>
              <a:t>M</a:t>
            </a:r>
            <a:r>
              <a:rPr lang="en-GB" dirty="0" smtClean="0"/>
              <a:t>arket Research </a:t>
            </a:r>
            <a:r>
              <a:rPr lang="en-GB" dirty="0"/>
              <a:t>D</a:t>
            </a:r>
            <a:r>
              <a:rPr lang="en-GB" dirty="0" smtClean="0"/>
              <a:t>atabases</a:t>
            </a:r>
          </a:p>
        </p:txBody>
      </p:sp>
      <p:sp>
        <p:nvSpPr>
          <p:cNvPr id="8195" name="Rectangle 3"/>
          <p:cNvSpPr>
            <a:spLocks noGrp="1" noChangeArrowheads="1"/>
          </p:cNvSpPr>
          <p:nvPr>
            <p:ph type="body" idx="1"/>
          </p:nvPr>
        </p:nvSpPr>
        <p:spPr>
          <a:xfrm>
            <a:off x="457200" y="1600200"/>
            <a:ext cx="8229600" cy="4781550"/>
          </a:xfrm>
        </p:spPr>
        <p:txBody>
          <a:bodyPr/>
          <a:lstStyle/>
          <a:p>
            <a:pPr marL="0" lvl="0" indent="0">
              <a:lnSpc>
                <a:spcPct val="90000"/>
              </a:lnSpc>
              <a:buNone/>
            </a:pPr>
            <a:endParaRPr lang="en-GB" b="1" dirty="0" smtClean="0">
              <a:solidFill>
                <a:srgbClr val="000000"/>
              </a:solidFill>
            </a:endParaRPr>
          </a:p>
          <a:p>
            <a:pPr lvl="0">
              <a:lnSpc>
                <a:spcPct val="90000"/>
              </a:lnSpc>
              <a:buBlip>
                <a:blip r:embed="rId3"/>
              </a:buBlip>
            </a:pPr>
            <a:r>
              <a:rPr lang="en-GB" b="1" dirty="0" smtClean="0">
                <a:solidFill>
                  <a:srgbClr val="000000"/>
                </a:solidFill>
              </a:rPr>
              <a:t>KeyNote</a:t>
            </a:r>
            <a:r>
              <a:rPr lang="en-GB" dirty="0" smtClean="0">
                <a:solidFill>
                  <a:srgbClr val="990033"/>
                </a:solidFill>
              </a:rPr>
              <a:t>  </a:t>
            </a:r>
            <a:r>
              <a:rPr lang="en-GB" dirty="0">
                <a:solidFill>
                  <a:srgbClr val="990033"/>
                </a:solidFill>
              </a:rPr>
              <a:t>Provides market reports from 27 industries in the UK. </a:t>
            </a:r>
          </a:p>
          <a:p>
            <a:pPr lvl="0">
              <a:lnSpc>
                <a:spcPct val="90000"/>
              </a:lnSpc>
              <a:buBlip>
                <a:blip r:embed="rId3"/>
              </a:buBlip>
            </a:pPr>
            <a:endParaRPr lang="en-GB" b="1" dirty="0" smtClean="0">
              <a:solidFill>
                <a:srgbClr val="000000"/>
              </a:solidFill>
            </a:endParaRPr>
          </a:p>
          <a:p>
            <a:pPr lvl="0">
              <a:lnSpc>
                <a:spcPct val="90000"/>
              </a:lnSpc>
              <a:buBlip>
                <a:blip r:embed="rId3"/>
              </a:buBlip>
            </a:pPr>
            <a:r>
              <a:rPr lang="en-GB" b="1" dirty="0" smtClean="0">
                <a:solidFill>
                  <a:srgbClr val="000000"/>
                </a:solidFill>
              </a:rPr>
              <a:t>Mintel </a:t>
            </a:r>
            <a:r>
              <a:rPr lang="en-GB" b="1" dirty="0">
                <a:solidFill>
                  <a:srgbClr val="000000"/>
                </a:solidFill>
              </a:rPr>
              <a:t>Marketing Intelligence  </a:t>
            </a:r>
            <a:r>
              <a:rPr lang="en-GB" dirty="0">
                <a:solidFill>
                  <a:srgbClr val="990033"/>
                </a:solidFill>
              </a:rPr>
              <a:t>Mintel provides access to the full text of a wide range of consumer-related UK market research reports. </a:t>
            </a:r>
          </a:p>
          <a:p>
            <a:pPr>
              <a:lnSpc>
                <a:spcPct val="90000"/>
              </a:lnSpc>
            </a:pPr>
            <a:endParaRPr lang="en-GB" sz="3200" dirty="0" smtClean="0">
              <a:solidFill>
                <a:srgbClr val="990033"/>
              </a:solidFill>
            </a:endParaRPr>
          </a:p>
        </p:txBody>
      </p:sp>
    </p:spTree>
    <p:extLst>
      <p:ext uri="{BB962C8B-B14F-4D97-AF65-F5344CB8AC3E}">
        <p14:creationId xmlns:p14="http://schemas.microsoft.com/office/powerpoint/2010/main" val="1152459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631" t="25383" r="26908" b="1908"/>
          <a:stretch/>
        </p:blipFill>
        <p:spPr bwMode="auto">
          <a:xfrm>
            <a:off x="179512" y="404664"/>
            <a:ext cx="5616624" cy="5077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95401" y="5633385"/>
            <a:ext cx="8568952" cy="1231106"/>
          </a:xfrm>
          <a:prstGeom prst="rect">
            <a:avLst/>
          </a:prstGeom>
          <a:noFill/>
        </p:spPr>
        <p:txBody>
          <a:bodyPr wrap="square" rtlCol="0">
            <a:spAutoFit/>
          </a:bodyPr>
          <a:lstStyle/>
          <a:p>
            <a:r>
              <a:rPr lang="en-GB" sz="2800" dirty="0">
                <a:hlinkClick r:id="rId4"/>
              </a:rPr>
              <a:t>http://</a:t>
            </a:r>
            <a:r>
              <a:rPr lang="en-GB" sz="2800" dirty="0" smtClean="0">
                <a:hlinkClick r:id="rId4"/>
              </a:rPr>
              <a:t>www.cardiff.ac.uk/insrv/eresources/databases/index.html</a:t>
            </a:r>
            <a:endParaRPr lang="en-GB" sz="2800" dirty="0" smtClean="0"/>
          </a:p>
          <a:p>
            <a:endParaRPr lang="en-GB" dirty="0"/>
          </a:p>
        </p:txBody>
      </p:sp>
      <p:sp>
        <p:nvSpPr>
          <p:cNvPr id="5" name="Right Arrow 4"/>
          <p:cNvSpPr/>
          <p:nvPr/>
        </p:nvSpPr>
        <p:spPr bwMode="auto">
          <a:xfrm rot="10800000">
            <a:off x="6012160" y="3356992"/>
            <a:ext cx="1944216" cy="936104"/>
          </a:xfrm>
          <a:prstGeom prst="rightArrow">
            <a:avLst/>
          </a:prstGeom>
          <a:solidFill>
            <a:schemeClr val="accent1"/>
          </a:solidFill>
          <a:ln w="12700" cap="flat" cmpd="sng" algn="ctr">
            <a:solidFill>
              <a:schemeClr val="tx1"/>
            </a:solidFill>
            <a:prstDash val="solid"/>
            <a:round/>
            <a:headEnd type="none" w="sm" len="sm"/>
            <a:tailEnd type="triangl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471735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j0308889"/>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3315" name="Rectangle 3"/>
          <p:cNvSpPr>
            <a:spLocks noChangeArrowheads="1"/>
          </p:cNvSpPr>
          <p:nvPr/>
        </p:nvSpPr>
        <p:spPr bwMode="auto">
          <a:xfrm>
            <a:off x="1691680" y="2528887"/>
            <a:ext cx="6120680" cy="2916337"/>
          </a:xfrm>
          <a:prstGeom prst="rect">
            <a:avLst/>
          </a:prstGeom>
          <a:solidFill>
            <a:schemeClr val="tx1">
              <a:alpha val="70195"/>
            </a:schemeClr>
          </a:solidFill>
          <a:ln w="12700">
            <a:solidFill>
              <a:schemeClr val="tx1"/>
            </a:solidFill>
            <a:miter lim="800000"/>
            <a:headEnd type="none" w="sm" len="sm"/>
            <a:tailEnd type="none" w="sm" len="sm"/>
          </a:ln>
        </p:spPr>
        <p:txBody>
          <a:bodyPr wrap="none" anchor="ctr"/>
          <a:lstStyle/>
          <a:p>
            <a:pPr algn="ctr" fontAlgn="base">
              <a:spcBef>
                <a:spcPct val="0"/>
              </a:spcBef>
              <a:spcAft>
                <a:spcPct val="0"/>
              </a:spcAft>
            </a:pPr>
            <a:endParaRPr lang="en-US" dirty="0">
              <a:solidFill>
                <a:srgbClr val="000000"/>
              </a:solidFill>
            </a:endParaRPr>
          </a:p>
        </p:txBody>
      </p:sp>
      <p:sp>
        <p:nvSpPr>
          <p:cNvPr id="13316" name="Rectangle 4"/>
          <p:cNvSpPr>
            <a:spLocks noGrp="1" noChangeArrowheads="1"/>
          </p:cNvSpPr>
          <p:nvPr>
            <p:ph type="body" idx="1"/>
          </p:nvPr>
        </p:nvSpPr>
        <p:spPr>
          <a:xfrm>
            <a:off x="1692274" y="2708274"/>
            <a:ext cx="6336110" cy="2880965"/>
          </a:xfrm>
        </p:spPr>
        <p:txBody>
          <a:bodyPr/>
          <a:lstStyle/>
          <a:p>
            <a:pPr eaLnBrk="1" hangingPunct="1">
              <a:buFont typeface="Wingdings 2" pitchFamily="18" charset="2"/>
              <a:buNone/>
            </a:pPr>
            <a:r>
              <a:rPr lang="en-GB" sz="3600" dirty="0" smtClean="0">
                <a:solidFill>
                  <a:schemeClr val="bg1"/>
                </a:solidFill>
              </a:rPr>
              <a:t>	Tip Four</a:t>
            </a:r>
          </a:p>
          <a:p>
            <a:pPr eaLnBrk="1" hangingPunct="1">
              <a:buFont typeface="Wingdings 2" pitchFamily="18" charset="2"/>
              <a:buNone/>
            </a:pPr>
            <a:r>
              <a:rPr lang="en-GB" sz="3600" dirty="0" smtClean="0">
                <a:solidFill>
                  <a:schemeClr val="bg1"/>
                </a:solidFill>
              </a:rPr>
              <a:t>	Don’t forget to cite &amp; reference</a:t>
            </a:r>
          </a:p>
        </p:txBody>
      </p:sp>
    </p:spTree>
    <p:extLst>
      <p:ext uri="{BB962C8B-B14F-4D97-AF65-F5344CB8AC3E}">
        <p14:creationId xmlns:p14="http://schemas.microsoft.com/office/powerpoint/2010/main" val="3411901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501650"/>
            <a:ext cx="8232775" cy="688975"/>
          </a:xfrm>
        </p:spPr>
        <p:txBody>
          <a:bodyPr lIns="81631" tIns="42448" rIns="81631" bIns="42448">
            <a:spAutoFit/>
          </a:bodyPr>
          <a:lstStyle/>
          <a:p>
            <a:pPr defTabSz="449263">
              <a:buFont typeface="Comic Sans MS" pitchFamily="66" charset="0"/>
              <a:buNone/>
              <a:tabLst>
                <a:tab pos="723900" algn="l"/>
                <a:tab pos="1447800" algn="l"/>
                <a:tab pos="2171700" algn="l"/>
                <a:tab pos="2895600" algn="l"/>
                <a:tab pos="3619500" algn="l"/>
                <a:tab pos="4343400" algn="l"/>
                <a:tab pos="5065713" algn="l"/>
                <a:tab pos="5791200" algn="l"/>
                <a:tab pos="6515100" algn="l"/>
                <a:tab pos="7237413" algn="l"/>
                <a:tab pos="7961313" algn="l"/>
                <a:tab pos="8686800" algn="l"/>
              </a:tabLst>
            </a:pPr>
            <a:r>
              <a:rPr lang="en-GB" dirty="0" smtClean="0"/>
              <a:t>Why reference?</a:t>
            </a:r>
          </a:p>
        </p:txBody>
      </p:sp>
      <p:sp>
        <p:nvSpPr>
          <p:cNvPr id="18435" name="Rectangle 3"/>
          <p:cNvSpPr>
            <a:spLocks noGrp="1" noChangeArrowheads="1"/>
          </p:cNvSpPr>
          <p:nvPr>
            <p:ph type="body" idx="1"/>
          </p:nvPr>
        </p:nvSpPr>
        <p:spPr>
          <a:xfrm>
            <a:off x="457200" y="1600200"/>
            <a:ext cx="8229600" cy="4697413"/>
          </a:xfrm>
        </p:spPr>
        <p:txBody>
          <a:bodyPr lIns="81631" tIns="42448" rIns="81631" bIns="42448">
            <a:spAutoFit/>
          </a:bodyPr>
          <a:lstStyle/>
          <a:p>
            <a:pPr marL="431800" indent="-323850" defTabSz="449263">
              <a:spcBef>
                <a:spcPts val="900"/>
              </a:spcBef>
              <a:tabLst>
                <a:tab pos="723900" algn="l"/>
                <a:tab pos="1447800" algn="l"/>
                <a:tab pos="2171700" algn="l"/>
                <a:tab pos="2895600" algn="l"/>
                <a:tab pos="3619500" algn="l"/>
                <a:tab pos="4343400" algn="l"/>
                <a:tab pos="5065713" algn="l"/>
                <a:tab pos="5791200" algn="l"/>
                <a:tab pos="6515100" algn="l"/>
                <a:tab pos="7237413" algn="l"/>
                <a:tab pos="7961313" algn="l"/>
                <a:tab pos="8686800" algn="l"/>
              </a:tabLst>
            </a:pPr>
            <a:r>
              <a:rPr lang="en-GB" dirty="0" smtClean="0"/>
              <a:t>Academic</a:t>
            </a:r>
          </a:p>
          <a:p>
            <a:pPr marL="862013" lvl="1" indent="-285750" defTabSz="449263">
              <a:tabLst>
                <a:tab pos="723900" algn="l"/>
                <a:tab pos="1447800" algn="l"/>
                <a:tab pos="2171700" algn="l"/>
                <a:tab pos="2895600" algn="l"/>
                <a:tab pos="3619500" algn="l"/>
                <a:tab pos="4343400" algn="l"/>
                <a:tab pos="5065713" algn="l"/>
                <a:tab pos="5791200" algn="l"/>
                <a:tab pos="6515100" algn="l"/>
                <a:tab pos="7237413" algn="l"/>
                <a:tab pos="7961313" algn="l"/>
                <a:tab pos="8686800" algn="l"/>
              </a:tabLst>
            </a:pPr>
            <a:r>
              <a:rPr lang="en-GB" sz="3200" dirty="0" smtClean="0"/>
              <a:t>Support your argument</a:t>
            </a:r>
          </a:p>
          <a:p>
            <a:pPr marL="862013" lvl="1" indent="-285750" defTabSz="449263">
              <a:tabLst>
                <a:tab pos="723900" algn="l"/>
                <a:tab pos="1447800" algn="l"/>
                <a:tab pos="2171700" algn="l"/>
                <a:tab pos="2895600" algn="l"/>
                <a:tab pos="3619500" algn="l"/>
                <a:tab pos="4343400" algn="l"/>
                <a:tab pos="5065713" algn="l"/>
                <a:tab pos="5791200" algn="l"/>
                <a:tab pos="6515100" algn="l"/>
                <a:tab pos="7237413" algn="l"/>
                <a:tab pos="7961313" algn="l"/>
                <a:tab pos="8686800" algn="l"/>
              </a:tabLst>
            </a:pPr>
            <a:r>
              <a:rPr lang="en-GB" sz="3200" dirty="0" smtClean="0"/>
              <a:t>Demonstrate wider reading</a:t>
            </a:r>
          </a:p>
          <a:p>
            <a:pPr marL="862013" lvl="1" indent="-285750" defTabSz="449263">
              <a:tabLst>
                <a:tab pos="723900" algn="l"/>
                <a:tab pos="1447800" algn="l"/>
                <a:tab pos="2171700" algn="l"/>
                <a:tab pos="2895600" algn="l"/>
                <a:tab pos="3619500" algn="l"/>
                <a:tab pos="4343400" algn="l"/>
                <a:tab pos="5065713" algn="l"/>
                <a:tab pos="5791200" algn="l"/>
                <a:tab pos="6515100" algn="l"/>
                <a:tab pos="7237413" algn="l"/>
                <a:tab pos="7961313" algn="l"/>
                <a:tab pos="8686800" algn="l"/>
              </a:tabLst>
            </a:pPr>
            <a:r>
              <a:rPr lang="en-GB" sz="3200" dirty="0" smtClean="0"/>
              <a:t>Don’t lose marks!</a:t>
            </a:r>
          </a:p>
          <a:p>
            <a:pPr marL="431800" indent="-323850" defTabSz="449263">
              <a:spcBef>
                <a:spcPts val="900"/>
              </a:spcBef>
              <a:tabLst>
                <a:tab pos="723900" algn="l"/>
                <a:tab pos="1447800" algn="l"/>
                <a:tab pos="2171700" algn="l"/>
                <a:tab pos="2895600" algn="l"/>
                <a:tab pos="3619500" algn="l"/>
                <a:tab pos="4343400" algn="l"/>
                <a:tab pos="5065713" algn="l"/>
                <a:tab pos="5791200" algn="l"/>
                <a:tab pos="6515100" algn="l"/>
                <a:tab pos="7237413" algn="l"/>
                <a:tab pos="7961313" algn="l"/>
                <a:tab pos="8686800" algn="l"/>
              </a:tabLst>
            </a:pPr>
            <a:r>
              <a:rPr lang="en-GB" dirty="0" smtClean="0"/>
              <a:t>Practical</a:t>
            </a:r>
          </a:p>
          <a:p>
            <a:pPr marL="862013" lvl="1" indent="-285750" defTabSz="449263">
              <a:tabLst>
                <a:tab pos="723900" algn="l"/>
                <a:tab pos="1447800" algn="l"/>
                <a:tab pos="2171700" algn="l"/>
                <a:tab pos="2895600" algn="l"/>
                <a:tab pos="3619500" algn="l"/>
                <a:tab pos="4343400" algn="l"/>
                <a:tab pos="5065713" algn="l"/>
                <a:tab pos="5791200" algn="l"/>
                <a:tab pos="6515100" algn="l"/>
                <a:tab pos="7237413" algn="l"/>
                <a:tab pos="7961313" algn="l"/>
                <a:tab pos="8686800" algn="l"/>
              </a:tabLst>
            </a:pPr>
            <a:r>
              <a:rPr lang="en-GB" sz="3200" dirty="0" smtClean="0"/>
              <a:t>Enable reader to locate sources</a:t>
            </a:r>
          </a:p>
          <a:p>
            <a:pPr marL="431800" indent="-323850" defTabSz="449263">
              <a:spcBef>
                <a:spcPts val="900"/>
              </a:spcBef>
              <a:tabLst>
                <a:tab pos="723900" algn="l"/>
                <a:tab pos="1447800" algn="l"/>
                <a:tab pos="2171700" algn="l"/>
                <a:tab pos="2895600" algn="l"/>
                <a:tab pos="3619500" algn="l"/>
                <a:tab pos="4343400" algn="l"/>
                <a:tab pos="5065713" algn="l"/>
                <a:tab pos="5791200" algn="l"/>
                <a:tab pos="6515100" algn="l"/>
                <a:tab pos="7237413" algn="l"/>
                <a:tab pos="7961313" algn="l"/>
                <a:tab pos="8686800" algn="l"/>
              </a:tabLst>
            </a:pPr>
            <a:r>
              <a:rPr lang="en-GB" dirty="0" smtClean="0"/>
              <a:t>Legal</a:t>
            </a:r>
          </a:p>
          <a:p>
            <a:pPr marL="862013" lvl="1" indent="-285750" defTabSz="449263">
              <a:tabLst>
                <a:tab pos="723900" algn="l"/>
                <a:tab pos="1447800" algn="l"/>
                <a:tab pos="2171700" algn="l"/>
                <a:tab pos="2895600" algn="l"/>
                <a:tab pos="3619500" algn="l"/>
                <a:tab pos="4343400" algn="l"/>
                <a:tab pos="5065713" algn="l"/>
                <a:tab pos="5791200" algn="l"/>
                <a:tab pos="6515100" algn="l"/>
                <a:tab pos="7237413" algn="l"/>
                <a:tab pos="7961313" algn="l"/>
                <a:tab pos="8686800" algn="l"/>
              </a:tabLst>
            </a:pPr>
            <a:r>
              <a:rPr lang="en-GB" sz="3200" dirty="0" smtClean="0"/>
              <a:t>Avoid being accused of plagiarism</a:t>
            </a:r>
          </a:p>
        </p:txBody>
      </p:sp>
    </p:spTree>
    <p:extLst>
      <p:ext uri="{BB962C8B-B14F-4D97-AF65-F5344CB8AC3E}">
        <p14:creationId xmlns:p14="http://schemas.microsoft.com/office/powerpoint/2010/main" val="295521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descr="Should I Cite Flowchart"/>
          <p:cNvPicPr>
            <a:picLocks noChangeAspect="1" noChangeArrowheads="1"/>
          </p:cNvPicPr>
          <p:nvPr/>
        </p:nvPicPr>
        <p:blipFill>
          <a:blip r:embed="rId3" cstate="print"/>
          <a:srcRect/>
          <a:stretch>
            <a:fillRect/>
          </a:stretch>
        </p:blipFill>
        <p:spPr bwMode="auto">
          <a:xfrm>
            <a:off x="1042988" y="0"/>
            <a:ext cx="6931025" cy="6731000"/>
          </a:xfrm>
          <a:prstGeom prst="rect">
            <a:avLst/>
          </a:prstGeom>
          <a:noFill/>
          <a:ln w="9525">
            <a:noFill/>
            <a:miter lim="800000"/>
            <a:headEnd/>
            <a:tailEnd/>
          </a:ln>
        </p:spPr>
      </p:pic>
    </p:spTree>
    <p:extLst>
      <p:ext uri="{BB962C8B-B14F-4D97-AF65-F5344CB8AC3E}">
        <p14:creationId xmlns:p14="http://schemas.microsoft.com/office/powerpoint/2010/main" val="3561212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 Styles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At least three references are required for your bibliography</a:t>
            </a:r>
          </a:p>
          <a:p>
            <a:endParaRPr lang="en-GB" sz="1200" dirty="0" smtClean="0"/>
          </a:p>
          <a:p>
            <a:r>
              <a:rPr lang="en-GB" dirty="0" smtClean="0"/>
              <a:t>Range of styles available</a:t>
            </a:r>
            <a:endParaRPr lang="en-GB" dirty="0"/>
          </a:p>
          <a:p>
            <a:pPr lvl="1"/>
            <a:r>
              <a:rPr lang="en-GB" dirty="0" smtClean="0"/>
              <a:t>Author-date 	- Harvard</a:t>
            </a:r>
            <a:endParaRPr lang="en-GB" dirty="0"/>
          </a:p>
          <a:p>
            <a:pPr lvl="1"/>
            <a:r>
              <a:rPr lang="en-GB" dirty="0"/>
              <a:t>Numbered </a:t>
            </a:r>
            <a:r>
              <a:rPr lang="en-GB" dirty="0" smtClean="0"/>
              <a:t>	- Vancouver</a:t>
            </a:r>
          </a:p>
          <a:p>
            <a:pPr lvl="1"/>
            <a:r>
              <a:rPr lang="en-GB" dirty="0"/>
              <a:t>Footnote</a:t>
            </a:r>
            <a:r>
              <a:rPr lang="en-GB" dirty="0" smtClean="0"/>
              <a:t> 	- MHRA</a:t>
            </a:r>
          </a:p>
          <a:p>
            <a:pPr lvl="1"/>
            <a:endParaRPr lang="en-GB" sz="1200" dirty="0" smtClean="0"/>
          </a:p>
          <a:p>
            <a:r>
              <a:rPr lang="en-GB" dirty="0" smtClean="0"/>
              <a:t>Be Consistent</a:t>
            </a:r>
          </a:p>
          <a:p>
            <a:pPr marL="0" indent="0">
              <a:buNone/>
            </a:pPr>
            <a:endParaRPr lang="en-GB" sz="1100" dirty="0" smtClean="0">
              <a:hlinkClick r:id="rId3"/>
            </a:endParaRPr>
          </a:p>
          <a:p>
            <a:pPr marL="0" indent="0">
              <a:buNone/>
            </a:pPr>
            <a:r>
              <a:rPr lang="en-GB" dirty="0" smtClean="0">
                <a:hlinkClick r:id="rId3"/>
              </a:rPr>
              <a:t>http</a:t>
            </a:r>
            <a:r>
              <a:rPr lang="en-GB" dirty="0">
                <a:hlinkClick r:id="rId3"/>
              </a:rPr>
              <a:t>://</a:t>
            </a:r>
            <a:r>
              <a:rPr lang="en-GB" dirty="0" smtClean="0">
                <a:hlinkClick r:id="rId3"/>
              </a:rPr>
              <a:t>www.cardiff.ac.uk/insrv/educationandtraining/guides/citingreferences/index.html</a:t>
            </a:r>
            <a:r>
              <a:rPr lang="en-GB" dirty="0" smtClean="0"/>
              <a:t> </a:t>
            </a:r>
            <a:endParaRPr lang="en-GB" dirty="0"/>
          </a:p>
          <a:p>
            <a:pPr lvl="1"/>
            <a:endParaRPr lang="en-GB" dirty="0" smtClean="0"/>
          </a:p>
        </p:txBody>
      </p:sp>
    </p:spTree>
    <p:extLst>
      <p:ext uri="{BB962C8B-B14F-4D97-AF65-F5344CB8AC3E}">
        <p14:creationId xmlns:p14="http://schemas.microsoft.com/office/powerpoint/2010/main" val="96560499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Referencing Electronic Sources</a:t>
            </a:r>
            <a:endParaRPr lang="en-GB" dirty="0"/>
          </a:p>
        </p:txBody>
      </p:sp>
      <p:sp>
        <p:nvSpPr>
          <p:cNvPr id="3" name="Content Placeholder 2"/>
          <p:cNvSpPr>
            <a:spLocks noGrp="1"/>
          </p:cNvSpPr>
          <p:nvPr>
            <p:ph idx="1"/>
          </p:nvPr>
        </p:nvSpPr>
        <p:spPr/>
        <p:txBody>
          <a:bodyPr/>
          <a:lstStyle/>
          <a:p>
            <a:r>
              <a:rPr lang="en-GB" dirty="0" err="1" smtClean="0"/>
              <a:t>eJournals</a:t>
            </a:r>
            <a:r>
              <a:rPr lang="en-GB" dirty="0" smtClean="0"/>
              <a:t>, eBooks and webpages</a:t>
            </a:r>
          </a:p>
          <a:p>
            <a:endParaRPr lang="en-GB" dirty="0"/>
          </a:p>
          <a:p>
            <a:r>
              <a:rPr lang="en-GB" dirty="0" smtClean="0"/>
              <a:t>Indicate that the source is Online</a:t>
            </a:r>
          </a:p>
          <a:p>
            <a:endParaRPr lang="en-GB" dirty="0"/>
          </a:p>
          <a:p>
            <a:r>
              <a:rPr lang="en-GB" dirty="0" smtClean="0"/>
              <a:t>Date you accessed the material</a:t>
            </a:r>
          </a:p>
          <a:p>
            <a:endParaRPr lang="en-GB" dirty="0"/>
          </a:p>
          <a:p>
            <a:r>
              <a:rPr lang="en-GB" dirty="0" smtClean="0"/>
              <a:t>The URL of the source</a:t>
            </a:r>
            <a:endParaRPr lang="en-GB" dirty="0"/>
          </a:p>
        </p:txBody>
      </p:sp>
    </p:spTree>
    <p:extLst>
      <p:ext uri="{BB962C8B-B14F-4D97-AF65-F5344CB8AC3E}">
        <p14:creationId xmlns:p14="http://schemas.microsoft.com/office/powerpoint/2010/main" val="376080391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 tips</a:t>
            </a:r>
            <a:endParaRPr lang="en-GB" dirty="0"/>
          </a:p>
        </p:txBody>
      </p:sp>
      <p:sp>
        <p:nvSpPr>
          <p:cNvPr id="3" name="Content Placeholder 2"/>
          <p:cNvSpPr>
            <a:spLocks noGrp="1"/>
          </p:cNvSpPr>
          <p:nvPr>
            <p:ph idx="1"/>
          </p:nvPr>
        </p:nvSpPr>
        <p:spPr/>
        <p:txBody>
          <a:bodyPr>
            <a:normAutofit/>
          </a:bodyPr>
          <a:lstStyle/>
          <a:p>
            <a:r>
              <a:rPr lang="en-GB" dirty="0" smtClean="0"/>
              <a:t>Don’t leave referencing to the last minute</a:t>
            </a:r>
          </a:p>
          <a:p>
            <a:endParaRPr lang="en-GB" dirty="0" smtClean="0"/>
          </a:p>
          <a:p>
            <a:r>
              <a:rPr lang="en-GB" dirty="0" smtClean="0"/>
              <a:t>LATEX can help with formatting:</a:t>
            </a:r>
          </a:p>
          <a:p>
            <a:pPr marL="457200" lvl="1" indent="0">
              <a:buNone/>
            </a:pPr>
            <a:r>
              <a:rPr lang="en-GB" dirty="0">
                <a:hlinkClick r:id="rId3"/>
              </a:rPr>
              <a:t>http://</a:t>
            </a:r>
            <a:r>
              <a:rPr lang="en-GB" dirty="0" smtClean="0">
                <a:hlinkClick r:id="rId3"/>
              </a:rPr>
              <a:t>www.docs.is.ed.ac.uk/skills/documents/3728/3728.pdf</a:t>
            </a:r>
            <a:r>
              <a:rPr lang="en-GB" dirty="0" smtClean="0"/>
              <a:t> </a:t>
            </a:r>
          </a:p>
          <a:p>
            <a:pPr marL="457200" lvl="1" indent="0">
              <a:buNone/>
            </a:pPr>
            <a:endParaRPr lang="en-GB" dirty="0"/>
          </a:p>
          <a:p>
            <a:pPr marL="384175" indent="-457200"/>
            <a:r>
              <a:rPr lang="en-GB" dirty="0" smtClean="0"/>
              <a:t>Quality of sources is important</a:t>
            </a:r>
          </a:p>
          <a:p>
            <a:pPr marL="384175" indent="-457200"/>
            <a:endParaRPr lang="en-GB" dirty="0" smtClean="0"/>
          </a:p>
        </p:txBody>
      </p:sp>
    </p:spTree>
    <p:extLst>
      <p:ext uri="{BB962C8B-B14F-4D97-AF65-F5344CB8AC3E}">
        <p14:creationId xmlns:p14="http://schemas.microsoft.com/office/powerpoint/2010/main" val="298963139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98" name="Rectangle 2"/>
          <p:cNvSpPr>
            <a:spLocks noGrp="1" noChangeArrowheads="1"/>
          </p:cNvSpPr>
          <p:nvPr>
            <p:ph type="title"/>
          </p:nvPr>
        </p:nvSpPr>
        <p:spPr/>
        <p:txBody>
          <a:bodyPr/>
          <a:lstStyle/>
          <a:p>
            <a:r>
              <a:rPr lang="en-GB" dirty="0" smtClean="0"/>
              <a:t>By the end of the session you’ll be able to…</a:t>
            </a:r>
          </a:p>
        </p:txBody>
      </p:sp>
      <p:sp useBgFill="1">
        <p:nvSpPr>
          <p:cNvPr id="4099" name="Rectangle 3"/>
          <p:cNvSpPr>
            <a:spLocks noGrp="1" noChangeArrowheads="1"/>
          </p:cNvSpPr>
          <p:nvPr>
            <p:ph type="body" idx="1"/>
          </p:nvPr>
        </p:nvSpPr>
        <p:spPr/>
        <p:txBody>
          <a:bodyPr/>
          <a:lstStyle/>
          <a:p>
            <a:pPr>
              <a:buFont typeface="Wingdings 2" pitchFamily="18" charset="2"/>
              <a:buNone/>
            </a:pPr>
            <a:r>
              <a:rPr lang="en-GB" dirty="0" smtClean="0"/>
              <a:t>Source relevant information for your project proposal and presentation</a:t>
            </a:r>
          </a:p>
          <a:p>
            <a:pPr>
              <a:buFont typeface="Wingdings 2" pitchFamily="18" charset="2"/>
              <a:buNone/>
            </a:pPr>
            <a:r>
              <a:rPr lang="en-GB" dirty="0" smtClean="0"/>
              <a:t>Find journal articles for up to date research  </a:t>
            </a:r>
          </a:p>
          <a:p>
            <a:pPr>
              <a:buFont typeface="Wingdings 2" pitchFamily="18" charset="2"/>
              <a:buNone/>
            </a:pPr>
            <a:r>
              <a:rPr lang="en-GB" dirty="0" smtClean="0"/>
              <a:t>Locate market research and industry news</a:t>
            </a:r>
          </a:p>
          <a:p>
            <a:pPr>
              <a:buFont typeface="Wingdings 2" pitchFamily="18" charset="2"/>
              <a:buNone/>
            </a:pPr>
            <a:r>
              <a:rPr lang="en-GB" dirty="0" smtClean="0"/>
              <a:t>Reference your sources correctly</a:t>
            </a:r>
          </a:p>
          <a:p>
            <a:pPr>
              <a:buFont typeface="Wingdings 2" pitchFamily="18" charset="2"/>
              <a:buNone/>
            </a:pPr>
            <a:endParaRPr lang="en-GB" dirty="0" smtClean="0"/>
          </a:p>
          <a:p>
            <a:pPr>
              <a:buFont typeface="Wingdings 2" pitchFamily="18" charset="2"/>
              <a:buNone/>
            </a:pPr>
            <a:r>
              <a:rPr lang="en-GB" dirty="0" smtClean="0"/>
              <a:t>	…. to get better marks on your project</a:t>
            </a:r>
          </a:p>
          <a:p>
            <a:endParaRPr lang="en-GB" dirty="0" smtClean="0"/>
          </a:p>
          <a:p>
            <a:endParaRPr lang="en-GB" dirty="0" smtClean="0"/>
          </a:p>
        </p:txBody>
      </p:sp>
      <p:pic>
        <p:nvPicPr>
          <p:cNvPr id="4100" name="Picture 3" descr="j0424656.wmf"/>
          <p:cNvPicPr>
            <a:picLocks noChangeAspect="1"/>
          </p:cNvPicPr>
          <p:nvPr/>
        </p:nvPicPr>
        <p:blipFill>
          <a:blip r:embed="rId3" cstate="print"/>
          <a:srcRect/>
          <a:stretch>
            <a:fillRect/>
          </a:stretch>
        </p:blipFill>
        <p:spPr bwMode="auto">
          <a:xfrm>
            <a:off x="7884368" y="4365104"/>
            <a:ext cx="974725" cy="974725"/>
          </a:xfrm>
          <a:prstGeom prst="rect">
            <a:avLst/>
          </a:prstGeom>
          <a:noFill/>
          <a:ln w="9525">
            <a:noFill/>
            <a:miter lim="800000"/>
            <a:headEnd/>
            <a:tailEnd/>
          </a:ln>
        </p:spPr>
      </p:pic>
    </p:spTree>
    <p:extLst>
      <p:ext uri="{BB962C8B-B14F-4D97-AF65-F5344CB8AC3E}">
        <p14:creationId xmlns:p14="http://schemas.microsoft.com/office/powerpoint/2010/main" val="1775219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9">
                                            <p:txEl>
                                              <p:pRg st="5" end="5"/>
                                            </p:txEl>
                                          </p:spTgt>
                                        </p:tgtEl>
                                        <p:attrNameLst>
                                          <p:attrName>style.visibility</p:attrName>
                                        </p:attrNameLst>
                                      </p:cBhvr>
                                      <p:to>
                                        <p:strVal val="visible"/>
                                      </p:to>
                                    </p:set>
                                    <p:animEffect transition="in" filter="fade">
                                      <p:cBhvr>
                                        <p:cTn id="27"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7544" y="116632"/>
            <a:ext cx="8229600" cy="1143000"/>
          </a:xfrm>
        </p:spPr>
        <p:txBody>
          <a:bodyPr/>
          <a:lstStyle/>
          <a:p>
            <a:r>
              <a:rPr lang="en-US" dirty="0" smtClean="0"/>
              <a:t>Summary</a:t>
            </a:r>
          </a:p>
        </p:txBody>
      </p:sp>
      <p:sp>
        <p:nvSpPr>
          <p:cNvPr id="84995" name="Rectangle 3"/>
          <p:cNvSpPr>
            <a:spLocks noGrp="1" noChangeArrowheads="1"/>
          </p:cNvSpPr>
          <p:nvPr>
            <p:ph type="body" idx="1"/>
          </p:nvPr>
        </p:nvSpPr>
        <p:spPr>
          <a:xfrm>
            <a:off x="467544" y="1340768"/>
            <a:ext cx="8229600" cy="5112022"/>
          </a:xfrm>
        </p:spPr>
        <p:txBody>
          <a:bodyPr/>
          <a:lstStyle/>
          <a:p>
            <a:pPr>
              <a:buFont typeface="Wingdings 2" pitchFamily="18" charset="2"/>
              <a:buNone/>
            </a:pPr>
            <a:r>
              <a:rPr lang="en-US" sz="3600" dirty="0" smtClean="0"/>
              <a:t>Think about </a:t>
            </a:r>
            <a:r>
              <a:rPr lang="en-US" sz="3600" dirty="0" smtClean="0">
                <a:solidFill>
                  <a:srgbClr val="990033"/>
                </a:solidFill>
              </a:rPr>
              <a:t>terminology / keywords</a:t>
            </a:r>
          </a:p>
          <a:p>
            <a:pPr>
              <a:buFont typeface="Wingdings 2" pitchFamily="18" charset="2"/>
              <a:buNone/>
            </a:pPr>
            <a:r>
              <a:rPr lang="en-US" sz="3600" dirty="0" smtClean="0"/>
              <a:t>Search </a:t>
            </a:r>
            <a:r>
              <a:rPr lang="en-US" sz="3600" dirty="0" smtClean="0">
                <a:solidFill>
                  <a:srgbClr val="990033"/>
                </a:solidFill>
              </a:rPr>
              <a:t>ArticleSearch </a:t>
            </a:r>
            <a:r>
              <a:rPr lang="en-US" sz="3600" dirty="0" smtClean="0"/>
              <a:t>for finding online journal articles quickly</a:t>
            </a:r>
          </a:p>
          <a:p>
            <a:pPr>
              <a:buFont typeface="Wingdings 2" pitchFamily="18" charset="2"/>
              <a:buNone/>
            </a:pPr>
            <a:r>
              <a:rPr lang="en-US" sz="3600" dirty="0" smtClean="0"/>
              <a:t>Search </a:t>
            </a:r>
            <a:r>
              <a:rPr lang="en-US" sz="3600" dirty="0" smtClean="0">
                <a:solidFill>
                  <a:srgbClr val="990033"/>
                </a:solidFill>
              </a:rPr>
              <a:t>databases </a:t>
            </a:r>
            <a:r>
              <a:rPr lang="en-US" sz="3600" dirty="0" smtClean="0"/>
              <a:t>such as </a:t>
            </a:r>
            <a:r>
              <a:rPr lang="en-US" sz="3600" dirty="0" smtClean="0">
                <a:solidFill>
                  <a:srgbClr val="990033"/>
                </a:solidFill>
              </a:rPr>
              <a:t>Mintel &amp; Keynote </a:t>
            </a:r>
            <a:r>
              <a:rPr lang="en-US" sz="3600" dirty="0" smtClean="0"/>
              <a:t>for more market research &amp; business news</a:t>
            </a:r>
            <a:endParaRPr lang="en-US" sz="3600" dirty="0"/>
          </a:p>
          <a:p>
            <a:pPr>
              <a:buFont typeface="Wingdings 2" pitchFamily="18" charset="2"/>
              <a:buNone/>
            </a:pPr>
            <a:r>
              <a:rPr lang="en-US" sz="3600" dirty="0" smtClean="0">
                <a:solidFill>
                  <a:srgbClr val="990033"/>
                </a:solidFill>
              </a:rPr>
              <a:t>	</a:t>
            </a:r>
            <a:r>
              <a:rPr lang="en-US" sz="3600" dirty="0"/>
              <a:t>	</a:t>
            </a:r>
            <a:r>
              <a:rPr lang="en-US" sz="3600" dirty="0" smtClean="0"/>
              <a:t>		… </a:t>
            </a:r>
            <a:r>
              <a:rPr lang="en-US" sz="3600" dirty="0" smtClean="0">
                <a:solidFill>
                  <a:srgbClr val="990033"/>
                </a:solidFill>
              </a:rPr>
              <a:t>reference</a:t>
            </a:r>
            <a:r>
              <a:rPr lang="en-US" sz="3600" dirty="0" smtClean="0">
                <a:solidFill>
                  <a:srgbClr val="CC0000"/>
                </a:solidFill>
              </a:rPr>
              <a:t> </a:t>
            </a:r>
            <a:r>
              <a:rPr lang="en-US" sz="3600" dirty="0" smtClean="0"/>
              <a:t>your sources</a:t>
            </a:r>
          </a:p>
          <a:p>
            <a:pPr>
              <a:lnSpc>
                <a:spcPct val="90000"/>
              </a:lnSpc>
              <a:buFont typeface="Wingdings 2" pitchFamily="18" charset="2"/>
              <a:buNone/>
            </a:pPr>
            <a:endParaRPr lang="en-US" dirty="0" smtClean="0"/>
          </a:p>
        </p:txBody>
      </p:sp>
    </p:spTree>
    <p:extLst>
      <p:ext uri="{BB962C8B-B14F-4D97-AF65-F5344CB8AC3E}">
        <p14:creationId xmlns:p14="http://schemas.microsoft.com/office/powerpoint/2010/main" val="569639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wipe(left)">
                                      <p:cBhvr>
                                        <p:cTn id="7" dur="500"/>
                                        <p:tgtEl>
                                          <p:spTgt spid="84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wipe(left)">
                                      <p:cBhvr>
                                        <p:cTn id="12" dur="500"/>
                                        <p:tgtEl>
                                          <p:spTgt spid="84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wipe(left)">
                                      <p:cBhvr>
                                        <p:cTn id="17" dur="500"/>
                                        <p:tgtEl>
                                          <p:spTgt spid="84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4995">
                                            <p:txEl>
                                              <p:pRg st="3" end="3"/>
                                            </p:txEl>
                                          </p:spTgt>
                                        </p:tgtEl>
                                        <p:attrNameLst>
                                          <p:attrName>style.visibility</p:attrName>
                                        </p:attrNameLst>
                                      </p:cBhvr>
                                      <p:to>
                                        <p:strVal val="visible"/>
                                      </p:to>
                                    </p:set>
                                    <p:animEffect transition="in" filter="wipe(left)">
                                      <p:cBhvr>
                                        <p:cTn id="22" dur="500"/>
                                        <p:tgtEl>
                                          <p:spTgt spid="84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sk a librarian Sept 2011.jpg"/>
          <p:cNvPicPr>
            <a:picLocks noGrp="1" noChangeAspect="1"/>
          </p:cNvPicPr>
          <p:nvPr>
            <p:ph idx="1"/>
          </p:nvPr>
        </p:nvPicPr>
        <p:blipFill>
          <a:blip r:embed="rId3" cstate="print"/>
          <a:stretch>
            <a:fillRect/>
          </a:stretch>
        </p:blipFill>
        <p:spPr>
          <a:xfrm>
            <a:off x="251521" y="3645024"/>
            <a:ext cx="3975464" cy="2981598"/>
          </a:xfrm>
          <a:ln>
            <a:solidFill>
              <a:schemeClr val="tx1"/>
            </a:solidFill>
          </a:ln>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43518" y="1509358"/>
            <a:ext cx="3169777" cy="2367550"/>
          </a:xfrm>
          <a:prstGeom prst="rect">
            <a:avLst/>
          </a:prstGeom>
          <a:ln>
            <a:solidFill>
              <a:schemeClr val="accent1">
                <a:shade val="50000"/>
              </a:schemeClr>
            </a:solidFill>
          </a:ln>
        </p:spPr>
      </p:pic>
      <p:sp>
        <p:nvSpPr>
          <p:cNvPr id="9" name="Rounded Rectangle 8"/>
          <p:cNvSpPr/>
          <p:nvPr/>
        </p:nvSpPr>
        <p:spPr>
          <a:xfrm>
            <a:off x="5600824" y="1772817"/>
            <a:ext cx="2218932" cy="1840633"/>
          </a:xfrm>
          <a:prstGeom prst="roundRect">
            <a:avLst/>
          </a:prstGeom>
          <a:solidFill>
            <a:schemeClr val="bg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GB" sz="4000" dirty="0">
                <a:solidFill>
                  <a:srgbClr val="000000"/>
                </a:solidFill>
              </a:rPr>
              <a:t>Pop in to the Library!</a:t>
            </a:r>
          </a:p>
        </p:txBody>
      </p:sp>
      <p:sp>
        <p:nvSpPr>
          <p:cNvPr id="10" name="Rounded Rectangle 9"/>
          <p:cNvSpPr/>
          <p:nvPr/>
        </p:nvSpPr>
        <p:spPr>
          <a:xfrm>
            <a:off x="873986" y="4140366"/>
            <a:ext cx="2592288" cy="2016224"/>
          </a:xfrm>
          <a:prstGeom prst="roundRect">
            <a:avLst/>
          </a:prstGeom>
          <a:solidFill>
            <a:schemeClr val="bg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GB" sz="4000" dirty="0">
                <a:solidFill>
                  <a:srgbClr val="000000"/>
                </a:solidFill>
              </a:rPr>
              <a:t>Ask questions via chat!</a:t>
            </a:r>
          </a:p>
        </p:txBody>
      </p:sp>
      <p:sp>
        <p:nvSpPr>
          <p:cNvPr id="8" name="Rounded Rectangle 7"/>
          <p:cNvSpPr/>
          <p:nvPr/>
        </p:nvSpPr>
        <p:spPr>
          <a:xfrm>
            <a:off x="593206" y="1916831"/>
            <a:ext cx="3672408" cy="1433159"/>
          </a:xfrm>
          <a:prstGeom prst="roundRect">
            <a:avLst/>
          </a:prstGeom>
          <a:solidFill>
            <a:schemeClr val="bg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GB" sz="4000" dirty="0">
                <a:solidFill>
                  <a:srgbClr val="000000"/>
                </a:solidFill>
              </a:rPr>
              <a:t>LibrarySearch FAQs</a:t>
            </a:r>
          </a:p>
        </p:txBody>
      </p:sp>
      <p:sp>
        <p:nvSpPr>
          <p:cNvPr id="11" name="Rounded Rectangle 10"/>
          <p:cNvSpPr/>
          <p:nvPr/>
        </p:nvSpPr>
        <p:spPr>
          <a:xfrm>
            <a:off x="4787970" y="4318706"/>
            <a:ext cx="3608812" cy="1840633"/>
          </a:xfrm>
          <a:prstGeom prst="roundRect">
            <a:avLst/>
          </a:prstGeom>
          <a:solidFill>
            <a:schemeClr val="bg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GB" sz="4000" dirty="0">
                <a:solidFill>
                  <a:srgbClr val="000000"/>
                </a:solidFill>
              </a:rPr>
              <a:t>CardiffUniLib</a:t>
            </a:r>
          </a:p>
          <a:p>
            <a:pPr algn="ctr" fontAlgn="base">
              <a:spcBef>
                <a:spcPct val="0"/>
              </a:spcBef>
              <a:spcAft>
                <a:spcPct val="0"/>
              </a:spcAft>
            </a:pPr>
            <a:endParaRPr lang="en-GB" sz="4000" dirty="0">
              <a:solidFill>
                <a:srgbClr val="000000"/>
              </a:solidFill>
            </a:endParaRPr>
          </a:p>
          <a:p>
            <a:pPr algn="ctr" fontAlgn="base">
              <a:spcBef>
                <a:spcPct val="0"/>
              </a:spcBef>
              <a:spcAft>
                <a:spcPct val="0"/>
              </a:spcAft>
            </a:pPr>
            <a:r>
              <a:rPr lang="en-GB" sz="4000" dirty="0">
                <a:solidFill>
                  <a:srgbClr val="000000"/>
                </a:solidFill>
              </a:rPr>
              <a:t> channel</a:t>
            </a:r>
          </a:p>
        </p:txBody>
      </p:sp>
      <p:pic>
        <p:nvPicPr>
          <p:cNvPr id="3074"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737" t="21920" r="73264" b="69727"/>
          <a:stretch/>
        </p:blipFill>
        <p:spPr bwMode="auto">
          <a:xfrm>
            <a:off x="446678" y="589042"/>
            <a:ext cx="3818936" cy="920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90971" y="81210"/>
            <a:ext cx="1981633" cy="1015663"/>
          </a:xfrm>
          <a:prstGeom prst="rect">
            <a:avLst/>
          </a:prstGeom>
          <a:noFill/>
        </p:spPr>
        <p:txBody>
          <a:bodyPr wrap="none" rtlCol="0">
            <a:spAutoFit/>
          </a:bodyPr>
          <a:lstStyle/>
          <a:p>
            <a:pPr algn="ctr" fontAlgn="base">
              <a:spcBef>
                <a:spcPct val="0"/>
              </a:spcBef>
              <a:spcAft>
                <a:spcPct val="0"/>
              </a:spcAft>
            </a:pPr>
            <a:r>
              <a:rPr lang="en-GB" sz="6000" dirty="0">
                <a:solidFill>
                  <a:srgbClr val="990033"/>
                </a:solidFill>
              </a:rPr>
              <a:t>Help!</a:t>
            </a:r>
          </a:p>
        </p:txBody>
      </p:sp>
      <p:pic>
        <p:nvPicPr>
          <p:cNvPr id="3075"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1207" t="22002" r="88813" b="71549"/>
          <a:stretch/>
        </p:blipFill>
        <p:spPr bwMode="auto">
          <a:xfrm>
            <a:off x="5861859" y="4881055"/>
            <a:ext cx="1533096" cy="74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109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Researching </a:t>
            </a:r>
            <a:r>
              <a:rPr lang="en-GB" dirty="0"/>
              <a:t>Y</a:t>
            </a:r>
            <a:r>
              <a:rPr lang="en-GB" dirty="0" smtClean="0"/>
              <a:t>our Project</a:t>
            </a:r>
            <a:endParaRPr lang="en-GB"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12215" t="12560" r="18537"/>
          <a:stretch/>
        </p:blipFill>
        <p:spPr>
          <a:xfrm>
            <a:off x="827584" y="1268760"/>
            <a:ext cx="2016224" cy="3306426"/>
          </a:xfrm>
        </p:spPr>
      </p:pic>
      <p:sp>
        <p:nvSpPr>
          <p:cNvPr id="5" name="TextBox 4"/>
          <p:cNvSpPr txBox="1"/>
          <p:nvPr/>
        </p:nvSpPr>
        <p:spPr>
          <a:xfrm>
            <a:off x="3059832" y="1268760"/>
            <a:ext cx="4824536" cy="2246769"/>
          </a:xfrm>
          <a:prstGeom prst="rect">
            <a:avLst/>
          </a:prstGeom>
          <a:noFill/>
        </p:spPr>
        <p:txBody>
          <a:bodyPr wrap="square" rtlCol="0">
            <a:spAutoFit/>
          </a:bodyPr>
          <a:lstStyle/>
          <a:p>
            <a:r>
              <a:rPr lang="en-GB" sz="2800" dirty="0" smtClean="0"/>
              <a:t>Business strategy </a:t>
            </a:r>
            <a:r>
              <a:rPr lang="en-GB" sz="2800" dirty="0" smtClean="0">
                <a:solidFill>
                  <a:srgbClr val="FF0000"/>
                </a:solidFill>
              </a:rPr>
              <a:t>books</a:t>
            </a:r>
            <a:r>
              <a:rPr lang="en-GB" sz="2800" dirty="0" smtClean="0"/>
              <a:t> available in the Lifelong Learning Collection in Senghennydd Library and Aberconway Library…</a:t>
            </a:r>
            <a:endParaRPr lang="en-GB" sz="2800"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9195" t="12879" r="13071"/>
          <a:stretch/>
        </p:blipFill>
        <p:spPr>
          <a:xfrm>
            <a:off x="2126411" y="3933056"/>
            <a:ext cx="2015345" cy="2549998"/>
          </a:xfrm>
          <a:prstGeom prst="rect">
            <a:avLst/>
          </a:prstGeom>
        </p:spPr>
      </p:pic>
      <p:sp>
        <p:nvSpPr>
          <p:cNvPr id="7" name="TextBox 6"/>
          <p:cNvSpPr txBox="1"/>
          <p:nvPr/>
        </p:nvSpPr>
        <p:spPr>
          <a:xfrm>
            <a:off x="4932040" y="3933056"/>
            <a:ext cx="3672408" cy="1384995"/>
          </a:xfrm>
          <a:prstGeom prst="rect">
            <a:avLst/>
          </a:prstGeom>
          <a:noFill/>
        </p:spPr>
        <p:txBody>
          <a:bodyPr wrap="square" rtlCol="0">
            <a:spAutoFit/>
          </a:bodyPr>
          <a:lstStyle/>
          <a:p>
            <a:r>
              <a:rPr lang="en-GB" sz="2800" dirty="0" smtClean="0"/>
              <a:t> &amp; don’t forget </a:t>
            </a:r>
          </a:p>
          <a:p>
            <a:r>
              <a:rPr lang="en-GB" sz="2800" dirty="0" smtClean="0">
                <a:solidFill>
                  <a:srgbClr val="FF0000"/>
                </a:solidFill>
              </a:rPr>
              <a:t>e-books</a:t>
            </a:r>
            <a:r>
              <a:rPr lang="en-GB" sz="2800" dirty="0" smtClean="0"/>
              <a:t> – they’re available 24/7!</a:t>
            </a:r>
            <a:endParaRPr lang="en-GB" sz="2800" dirty="0"/>
          </a:p>
        </p:txBody>
      </p:sp>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16022" t="9648" r="24243"/>
          <a:stretch/>
        </p:blipFill>
        <p:spPr>
          <a:xfrm>
            <a:off x="467544" y="3717032"/>
            <a:ext cx="1656184" cy="2505033"/>
          </a:xfrm>
          <a:prstGeom prst="rect">
            <a:avLst/>
          </a:prstGeom>
        </p:spPr>
      </p:pic>
      <p:sp>
        <p:nvSpPr>
          <p:cNvPr id="9" name="TextBox 8"/>
          <p:cNvSpPr txBox="1"/>
          <p:nvPr/>
        </p:nvSpPr>
        <p:spPr>
          <a:xfrm>
            <a:off x="4499113" y="5589240"/>
            <a:ext cx="4465375" cy="954107"/>
          </a:xfrm>
          <a:prstGeom prst="rect">
            <a:avLst/>
          </a:prstGeom>
          <a:noFill/>
        </p:spPr>
        <p:txBody>
          <a:bodyPr wrap="square" rtlCol="0">
            <a:spAutoFit/>
          </a:bodyPr>
          <a:lstStyle/>
          <a:p>
            <a:r>
              <a:rPr lang="en-GB" sz="2800" dirty="0">
                <a:hlinkClick r:id="rId6"/>
              </a:rPr>
              <a:t>http</a:t>
            </a:r>
            <a:r>
              <a:rPr lang="en-GB" sz="2800" dirty="0" smtClean="0">
                <a:hlinkClick r:id="rId6"/>
              </a:rPr>
              <a:t>://librarysearch.cf.ac.uk</a:t>
            </a:r>
            <a:endParaRPr lang="en-GB" sz="2800" dirty="0" smtClean="0"/>
          </a:p>
          <a:p>
            <a:endParaRPr lang="en-GB" sz="2800" dirty="0"/>
          </a:p>
        </p:txBody>
      </p:sp>
    </p:spTree>
    <p:extLst>
      <p:ext uri="{BB962C8B-B14F-4D97-AF65-F5344CB8AC3E}">
        <p14:creationId xmlns:p14="http://schemas.microsoft.com/office/powerpoint/2010/main" val="1366971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51520" y="274638"/>
            <a:ext cx="8640960" cy="1143000"/>
          </a:xfrm>
        </p:spPr>
        <p:txBody>
          <a:bodyPr/>
          <a:lstStyle/>
          <a:p>
            <a:r>
              <a:rPr lang="en-GB" sz="3600" dirty="0" smtClean="0"/>
              <a:t>What are journal articles </a:t>
            </a:r>
            <a:br>
              <a:rPr lang="en-GB" sz="3600" dirty="0" smtClean="0"/>
            </a:br>
            <a:r>
              <a:rPr lang="en-GB" sz="3600" dirty="0" smtClean="0"/>
              <a:t>and why use them?  </a:t>
            </a:r>
          </a:p>
        </p:txBody>
      </p:sp>
      <p:sp>
        <p:nvSpPr>
          <p:cNvPr id="6147" name="Rectangle 3"/>
          <p:cNvSpPr>
            <a:spLocks noGrp="1" noChangeArrowheads="1"/>
          </p:cNvSpPr>
          <p:nvPr>
            <p:ph type="body" sz="half" idx="1"/>
          </p:nvPr>
        </p:nvSpPr>
        <p:spPr>
          <a:xfrm>
            <a:off x="467544" y="1865010"/>
            <a:ext cx="4835525" cy="4421088"/>
          </a:xfrm>
        </p:spPr>
        <p:txBody>
          <a:bodyPr/>
          <a:lstStyle/>
          <a:p>
            <a:pPr>
              <a:buFont typeface="Wingdings 2" pitchFamily="18" charset="2"/>
              <a:buNone/>
            </a:pPr>
            <a:r>
              <a:rPr lang="en-GB" sz="3200" dirty="0" smtClean="0"/>
              <a:t>For research which is:</a:t>
            </a:r>
          </a:p>
          <a:p>
            <a:r>
              <a:rPr lang="en-GB" sz="3200" dirty="0" smtClean="0"/>
              <a:t>Up-to-date</a:t>
            </a:r>
          </a:p>
          <a:p>
            <a:r>
              <a:rPr lang="en-GB" sz="3200" dirty="0" smtClean="0"/>
              <a:t>In-depth</a:t>
            </a:r>
          </a:p>
          <a:p>
            <a:r>
              <a:rPr lang="en-GB" sz="3200" dirty="0" smtClean="0"/>
              <a:t>Academic quality</a:t>
            </a:r>
          </a:p>
          <a:p>
            <a:pPr marL="0" indent="0">
              <a:buNone/>
            </a:pPr>
            <a:r>
              <a:rPr lang="en-GB" sz="3200" dirty="0" smtClean="0"/>
              <a:t>…to produce more substantial work which receives better marks!</a:t>
            </a:r>
          </a:p>
          <a:p>
            <a:pPr marL="0" indent="0">
              <a:buNone/>
            </a:pPr>
            <a:endParaRPr lang="en-GB" dirty="0" smtClean="0"/>
          </a:p>
        </p:txBody>
      </p:sp>
      <p:pic>
        <p:nvPicPr>
          <p:cNvPr id="6148" name="Picture 5" descr="j0408997.jpg"/>
          <p:cNvPicPr>
            <a:picLocks noChangeAspect="1"/>
          </p:cNvPicPr>
          <p:nvPr/>
        </p:nvPicPr>
        <p:blipFill>
          <a:blip r:embed="rId3" cstate="print"/>
          <a:srcRect/>
          <a:stretch>
            <a:fillRect/>
          </a:stretch>
        </p:blipFill>
        <p:spPr bwMode="auto">
          <a:xfrm>
            <a:off x="5508625" y="1628775"/>
            <a:ext cx="3074988" cy="4611688"/>
          </a:xfrm>
          <a:prstGeom prst="rect">
            <a:avLst/>
          </a:prstGeom>
          <a:noFill/>
          <a:ln w="9525">
            <a:noFill/>
            <a:miter lim="800000"/>
            <a:headEnd/>
            <a:tailEnd/>
          </a:ln>
        </p:spPr>
      </p:pic>
    </p:spTree>
    <p:extLst>
      <p:ext uri="{BB962C8B-B14F-4D97-AF65-F5344CB8AC3E}">
        <p14:creationId xmlns:p14="http://schemas.microsoft.com/office/powerpoint/2010/main" val="3605041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anim calcmode="lin" valueType="num">
                                      <p:cBhvr additive="base">
                                        <p:cTn id="11"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 calcmode="lin" valueType="num">
                                      <p:cBhvr additive="base">
                                        <p:cTn id="15"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4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 calcmode="lin" valueType="num">
                                      <p:cBhvr additive="base">
                                        <p:cTn id="19"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147">
                                            <p:txEl>
                                              <p:pRg st="4" end="4"/>
                                            </p:txEl>
                                          </p:spTgt>
                                        </p:tgtEl>
                                        <p:attrNameLst>
                                          <p:attrName>style.visibility</p:attrName>
                                        </p:attrNameLst>
                                      </p:cBhvr>
                                      <p:to>
                                        <p:strVal val="visible"/>
                                      </p:to>
                                    </p:set>
                                    <p:animEffect transition="in" filter="fade">
                                      <p:cBhvr>
                                        <p:cTn id="25"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j043938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1267" name="Rectangle 7"/>
          <p:cNvSpPr>
            <a:spLocks noChangeArrowheads="1"/>
          </p:cNvSpPr>
          <p:nvPr/>
        </p:nvSpPr>
        <p:spPr bwMode="auto">
          <a:xfrm>
            <a:off x="2627313" y="1340768"/>
            <a:ext cx="4897015" cy="1368425"/>
          </a:xfrm>
          <a:prstGeom prst="rect">
            <a:avLst/>
          </a:prstGeom>
          <a:solidFill>
            <a:schemeClr val="tx1">
              <a:alpha val="70195"/>
            </a:schemeClr>
          </a:solidFill>
          <a:ln w="12700">
            <a:solidFill>
              <a:schemeClr val="tx1"/>
            </a:solidFill>
            <a:miter lim="800000"/>
            <a:headEnd type="none" w="sm" len="sm"/>
            <a:tailEnd type="none" w="sm" len="sm"/>
          </a:ln>
        </p:spPr>
        <p:txBody>
          <a:bodyPr wrap="none" anchor="ctr"/>
          <a:lstStyle/>
          <a:p>
            <a:pPr algn="ctr" fontAlgn="base">
              <a:spcBef>
                <a:spcPct val="0"/>
              </a:spcBef>
              <a:spcAft>
                <a:spcPct val="0"/>
              </a:spcAft>
            </a:pPr>
            <a:endParaRPr lang="en-US" dirty="0">
              <a:solidFill>
                <a:srgbClr val="000000"/>
              </a:solidFill>
            </a:endParaRPr>
          </a:p>
        </p:txBody>
      </p:sp>
      <p:sp>
        <p:nvSpPr>
          <p:cNvPr id="11268" name="Rectangle 3"/>
          <p:cNvSpPr>
            <a:spLocks noGrp="1" noChangeArrowheads="1"/>
          </p:cNvSpPr>
          <p:nvPr>
            <p:ph type="body" idx="1"/>
          </p:nvPr>
        </p:nvSpPr>
        <p:spPr>
          <a:xfrm>
            <a:off x="3059832" y="1341438"/>
            <a:ext cx="5832475" cy="1511300"/>
          </a:xfrm>
        </p:spPr>
        <p:txBody>
          <a:bodyPr/>
          <a:lstStyle/>
          <a:p>
            <a:pPr eaLnBrk="1" hangingPunct="1">
              <a:buFont typeface="Wingdings 2" pitchFamily="18" charset="2"/>
              <a:buNone/>
            </a:pPr>
            <a:r>
              <a:rPr lang="en-GB" sz="3600" dirty="0" smtClean="0">
                <a:solidFill>
                  <a:schemeClr val="bg1"/>
                </a:solidFill>
              </a:rPr>
              <a:t>Tip One</a:t>
            </a:r>
          </a:p>
          <a:p>
            <a:pPr eaLnBrk="1" hangingPunct="1">
              <a:buFont typeface="Wingdings 2" pitchFamily="18" charset="2"/>
              <a:buNone/>
            </a:pPr>
            <a:r>
              <a:rPr lang="en-GB" sz="3600" dirty="0" smtClean="0">
                <a:solidFill>
                  <a:schemeClr val="bg1"/>
                </a:solidFill>
              </a:rPr>
              <a:t>Clever keywords</a:t>
            </a:r>
          </a:p>
        </p:txBody>
      </p:sp>
    </p:spTree>
    <p:extLst>
      <p:ext uri="{BB962C8B-B14F-4D97-AF65-F5344CB8AC3E}">
        <p14:creationId xmlns:p14="http://schemas.microsoft.com/office/powerpoint/2010/main" val="2331046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type="body" sz="half" idx="1"/>
          </p:nvPr>
        </p:nvSpPr>
        <p:spPr>
          <a:xfrm>
            <a:off x="611560" y="620713"/>
            <a:ext cx="7704856" cy="477837"/>
          </a:xfrm>
        </p:spPr>
        <p:txBody>
          <a:bodyPr/>
          <a:lstStyle/>
          <a:p>
            <a:pPr>
              <a:lnSpc>
                <a:spcPct val="80000"/>
              </a:lnSpc>
              <a:buFont typeface="Wingdings 2" pitchFamily="18" charset="2"/>
              <a:buNone/>
              <a:defRPr/>
            </a:pPr>
            <a:r>
              <a:rPr lang="en-GB" sz="2800" dirty="0">
                <a:solidFill>
                  <a:schemeClr val="accent2"/>
                </a:solidFill>
                <a:latin typeface="+mj-lt"/>
              </a:rPr>
              <a:t>Topic</a:t>
            </a:r>
            <a:r>
              <a:rPr lang="en-GB" sz="2800" dirty="0" smtClean="0">
                <a:solidFill>
                  <a:schemeClr val="accent2"/>
                </a:solidFill>
                <a:latin typeface="+mj-lt"/>
              </a:rPr>
              <a:t>:  Designing a website…</a:t>
            </a:r>
            <a:endParaRPr lang="en-GB" sz="2800" b="1" dirty="0">
              <a:latin typeface="Comic Sans MS" pitchFamily="66" charset="0"/>
            </a:endParaRPr>
          </a:p>
          <a:p>
            <a:pPr>
              <a:lnSpc>
                <a:spcPct val="80000"/>
              </a:lnSpc>
              <a:buFont typeface="Wingdings 2" pitchFamily="18" charset="2"/>
              <a:buNone/>
              <a:defRPr/>
            </a:pPr>
            <a:r>
              <a:rPr lang="en-GB" sz="800" dirty="0">
                <a:solidFill>
                  <a:schemeClr val="accent2"/>
                </a:solidFill>
                <a:latin typeface="Comic Sans MS" pitchFamily="66" charset="0"/>
              </a:rPr>
              <a:t>				</a:t>
            </a:r>
            <a:endParaRPr lang="en-GB" sz="800" u="sng" dirty="0">
              <a:latin typeface="Comic Sans MS" pitchFamily="66" charset="0"/>
            </a:endParaRPr>
          </a:p>
          <a:p>
            <a:pPr>
              <a:lnSpc>
                <a:spcPct val="80000"/>
              </a:lnSpc>
              <a:buFont typeface="Wingdings 2" pitchFamily="18" charset="2"/>
              <a:buNone/>
              <a:defRPr/>
            </a:pPr>
            <a:r>
              <a:rPr lang="en-GB" sz="800" dirty="0">
                <a:latin typeface="Comic Sans MS" pitchFamily="66" charset="0"/>
              </a:rPr>
              <a:t>								</a:t>
            </a:r>
          </a:p>
          <a:p>
            <a:pPr>
              <a:lnSpc>
                <a:spcPct val="80000"/>
              </a:lnSpc>
              <a:buFont typeface="Wingdings 2" pitchFamily="18" charset="2"/>
              <a:buNone/>
              <a:defRPr/>
            </a:pPr>
            <a:r>
              <a:rPr lang="en-GB" sz="800" dirty="0">
                <a:latin typeface="Comic Sans MS" pitchFamily="66" charset="0"/>
              </a:rPr>
              <a:t>													   </a:t>
            </a:r>
          </a:p>
          <a:p>
            <a:pPr>
              <a:lnSpc>
                <a:spcPct val="80000"/>
              </a:lnSpc>
              <a:buFont typeface="Wingdings 2" pitchFamily="18" charset="2"/>
              <a:buNone/>
              <a:defRPr/>
            </a:pPr>
            <a:r>
              <a:rPr lang="en-GB" sz="800" dirty="0">
                <a:latin typeface="Comic Sans MS" pitchFamily="66" charset="0"/>
              </a:rPr>
              <a:t>				</a:t>
            </a:r>
          </a:p>
          <a:p>
            <a:pPr>
              <a:lnSpc>
                <a:spcPct val="80000"/>
              </a:lnSpc>
              <a:buFont typeface="Wingdings 2" pitchFamily="18" charset="2"/>
              <a:buNone/>
              <a:defRPr/>
            </a:pPr>
            <a:r>
              <a:rPr lang="en-GB" sz="800" dirty="0"/>
              <a:t>						</a:t>
            </a:r>
          </a:p>
        </p:txBody>
      </p:sp>
      <p:graphicFrame>
        <p:nvGraphicFramePr>
          <p:cNvPr id="128083" name="Group 83"/>
          <p:cNvGraphicFramePr>
            <a:graphicFrameLocks noGrp="1"/>
          </p:cNvGraphicFramePr>
          <p:nvPr>
            <p:ph sz="half" idx="2"/>
            <p:extLst>
              <p:ext uri="{D42A27DB-BD31-4B8C-83A1-F6EECF244321}">
                <p14:modId xmlns:p14="http://schemas.microsoft.com/office/powerpoint/2010/main" val="1702008840"/>
              </p:ext>
            </p:extLst>
          </p:nvPr>
        </p:nvGraphicFramePr>
        <p:xfrm>
          <a:off x="468313" y="1557338"/>
          <a:ext cx="8023225" cy="3988118"/>
        </p:xfrm>
        <a:graphic>
          <a:graphicData uri="http://schemas.openxmlformats.org/drawingml/2006/table">
            <a:tbl>
              <a:tblPr/>
              <a:tblGrid>
                <a:gridCol w="2070100"/>
                <a:gridCol w="1754187"/>
                <a:gridCol w="2235200"/>
                <a:gridCol w="1963738"/>
              </a:tblGrid>
              <a:tr h="693738">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GB" sz="2000" b="0" i="0" u="none" strike="noStrike" cap="none" normalizeH="0" baseline="0" dirty="0" smtClean="0">
                          <a:ln>
                            <a:noFill/>
                          </a:ln>
                          <a:solidFill>
                            <a:schemeClr val="accent2"/>
                          </a:solidFill>
                          <a:effectLst/>
                          <a:latin typeface="+mn-lt"/>
                        </a:rPr>
                        <a:t>Equivalent terms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GB" sz="2000" b="0" i="0" u="none" strike="noStrike" cap="none" normalizeH="0" baseline="0" dirty="0" smtClean="0">
                          <a:ln>
                            <a:noFill/>
                          </a:ln>
                          <a:solidFill>
                            <a:schemeClr val="accent2"/>
                          </a:solidFill>
                          <a:effectLst/>
                          <a:latin typeface="+mn-lt"/>
                        </a:rPr>
                        <a:t>Equivalent terms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GB" sz="2000" b="0" i="0" u="none" strike="noStrike" cap="none" normalizeH="0" baseline="0" dirty="0" smtClean="0">
                          <a:ln>
                            <a:noFill/>
                          </a:ln>
                          <a:solidFill>
                            <a:schemeClr val="accent2"/>
                          </a:solidFill>
                          <a:effectLst/>
                          <a:latin typeface="+mn-lt"/>
                        </a:rPr>
                        <a:t>Broader / related terms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GB" sz="2000" b="0" i="0" u="none" strike="noStrike" cap="none" normalizeH="0" baseline="0" dirty="0" smtClean="0">
                          <a:ln>
                            <a:noFill/>
                          </a:ln>
                          <a:solidFill>
                            <a:schemeClr val="accent2"/>
                          </a:solidFill>
                          <a:effectLst/>
                          <a:latin typeface="+mn-lt"/>
                        </a:rPr>
                        <a:t>Narrower / related terms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4438">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GB" sz="2000" b="0" i="0" u="none" strike="noStrike" cap="none" normalizeH="0" baseline="0" dirty="0" smtClean="0">
                          <a:ln>
                            <a:noFill/>
                          </a:ln>
                          <a:solidFill>
                            <a:srgbClr val="FF0000"/>
                          </a:solidFill>
                          <a:effectLst/>
                          <a:latin typeface="+mn-lt"/>
                        </a:rPr>
                        <a:t>Web site design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GB" sz="2000" b="0" i="0" u="none" strike="noStrike" cap="none" normalizeH="0" baseline="0" dirty="0" smtClean="0">
                          <a:ln>
                            <a:noFill/>
                          </a:ln>
                          <a:solidFill>
                            <a:schemeClr val="tx1"/>
                          </a:solidFill>
                          <a:effectLst/>
                          <a:latin typeface="+mn-lt"/>
                        </a:rPr>
                        <a:t>Web page layout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GB" sz="2000" b="0" i="0" u="none" strike="noStrike" cap="none" normalizeH="0" baseline="0" dirty="0" smtClean="0">
                          <a:ln>
                            <a:noFill/>
                          </a:ln>
                          <a:solidFill>
                            <a:schemeClr val="tx1"/>
                          </a:solidFill>
                          <a:effectLst/>
                          <a:latin typeface="+mn-lt"/>
                        </a:rPr>
                        <a:t>Web development</a:t>
                      </a: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endParaRPr kumimoji="0" lang="en-GB" sz="20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GB" sz="2000" b="0" i="0" u="none" strike="noStrike" cap="none" normalizeH="0" baseline="0" dirty="0" smtClean="0">
                          <a:ln>
                            <a:noFill/>
                          </a:ln>
                          <a:solidFill>
                            <a:schemeClr val="tx1"/>
                          </a:solidFill>
                          <a:effectLst/>
                          <a:latin typeface="+mn-lt"/>
                        </a:rPr>
                        <a:t>Interface design</a:t>
                      </a: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GB" sz="2000" b="0" i="0" u="none" strike="noStrike" cap="none" normalizeH="0" baseline="0" dirty="0" smtClean="0">
                          <a:ln>
                            <a:noFill/>
                          </a:ln>
                          <a:solidFill>
                            <a:schemeClr val="tx1"/>
                          </a:solidFill>
                          <a:effectLst/>
                          <a:latin typeface="+mn-lt"/>
                        </a:rPr>
                        <a:t>Graphic design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3738">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GB" sz="2000" b="0" i="0" u="none" strike="noStrike" cap="none" normalizeH="0" baseline="0" dirty="0" smtClean="0">
                          <a:ln>
                            <a:noFill/>
                          </a:ln>
                          <a:solidFill>
                            <a:srgbClr val="FF0000"/>
                          </a:solidFill>
                          <a:effectLst/>
                          <a:latin typeface="+mn-lt"/>
                        </a:rPr>
                        <a:t>User experience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GB" sz="2000" b="0" i="0" u="none" strike="noStrike" cap="none" normalizeH="0" baseline="0" dirty="0" smtClean="0">
                          <a:ln>
                            <a:noFill/>
                          </a:ln>
                          <a:solidFill>
                            <a:schemeClr val="tx1"/>
                          </a:solidFill>
                          <a:effectLst/>
                          <a:latin typeface="+mn-lt"/>
                        </a:rPr>
                        <a:t>Web accessibility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GB" sz="2000" b="0" i="0" u="none" strike="noStrike" cap="none" normalizeH="0" baseline="0" dirty="0" smtClean="0">
                          <a:ln>
                            <a:noFill/>
                          </a:ln>
                          <a:solidFill>
                            <a:schemeClr val="tx1"/>
                          </a:solidFill>
                          <a:effectLst/>
                          <a:latin typeface="+mn-lt"/>
                        </a:rPr>
                        <a:t>Assistive technologies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GB" sz="2000" b="0" i="0" u="none" strike="noStrike" cap="none" normalizeH="0" baseline="0" dirty="0" smtClean="0">
                          <a:ln>
                            <a:noFill/>
                          </a:ln>
                          <a:solidFill>
                            <a:schemeClr val="tx1"/>
                          </a:solidFill>
                          <a:effectLst/>
                          <a:latin typeface="+mn-lt"/>
                        </a:rPr>
                        <a:t>text-to-speech software </a:t>
                      </a: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GB" sz="2000" b="0" i="0" u="none" strike="noStrike" cap="none" normalizeH="0" baseline="0" dirty="0" smtClean="0">
                          <a:ln>
                            <a:noFill/>
                          </a:ln>
                          <a:solidFill>
                            <a:schemeClr val="tx1"/>
                          </a:solidFill>
                          <a:effectLst/>
                          <a:latin typeface="+mn-lt"/>
                        </a:rPr>
                        <a:t>text-to-Braille hardware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0538">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GB" sz="2000" b="0" i="0" u="none" strike="noStrike" cap="none" normalizeH="0" baseline="0" dirty="0" smtClean="0">
                          <a:ln>
                            <a:noFill/>
                          </a:ln>
                          <a:solidFill>
                            <a:srgbClr val="FF0000"/>
                          </a:solidFill>
                          <a:effectLst/>
                          <a:latin typeface="+mn-lt"/>
                        </a:rPr>
                        <a:t>Mark up language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2000" b="0" i="0" u="none" strike="noStrike" cap="none" normalizeH="0" baseline="0" dirty="0" smtClean="0">
                          <a:ln>
                            <a:noFill/>
                          </a:ln>
                          <a:solidFill>
                            <a:schemeClr val="tx1"/>
                          </a:solidFill>
                          <a:effectLst/>
                          <a:latin typeface="+mn-lt"/>
                        </a:rPr>
                        <a:t>HTML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2000" b="0" i="0" u="none" strike="noStrike" cap="none" normalizeH="0" baseline="0" dirty="0" smtClean="0">
                          <a:ln>
                            <a:noFill/>
                          </a:ln>
                          <a:solidFill>
                            <a:schemeClr val="tx1"/>
                          </a:solidFill>
                          <a:effectLst/>
                          <a:latin typeface="+mn-lt"/>
                        </a:rPr>
                        <a:t>Metadata and content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GB" sz="2000" b="0" i="0" u="none" strike="noStrike" cap="none" normalizeH="0" baseline="0" dirty="0" smtClean="0">
                          <a:ln>
                            <a:noFill/>
                          </a:ln>
                          <a:solidFill>
                            <a:schemeClr val="tx1"/>
                          </a:solidFill>
                          <a:effectLst/>
                          <a:latin typeface="+mn-lt"/>
                        </a:rPr>
                        <a:t>Dreamweaver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41564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283301193"/>
              </p:ext>
            </p:extLst>
          </p:nvPr>
        </p:nvGraphicFramePr>
        <p:xfrm>
          <a:off x="1403648" y="1124744"/>
          <a:ext cx="6696744" cy="4496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5616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j0308889"/>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3315" name="Rectangle 3"/>
          <p:cNvSpPr>
            <a:spLocks noChangeArrowheads="1"/>
          </p:cNvSpPr>
          <p:nvPr/>
        </p:nvSpPr>
        <p:spPr bwMode="auto">
          <a:xfrm>
            <a:off x="1691680" y="2528887"/>
            <a:ext cx="6120680" cy="2916337"/>
          </a:xfrm>
          <a:prstGeom prst="rect">
            <a:avLst/>
          </a:prstGeom>
          <a:solidFill>
            <a:schemeClr val="tx1">
              <a:alpha val="70195"/>
            </a:schemeClr>
          </a:solidFill>
          <a:ln w="12700">
            <a:solidFill>
              <a:schemeClr val="tx1"/>
            </a:solidFill>
            <a:miter lim="800000"/>
            <a:headEnd type="none" w="sm" len="sm"/>
            <a:tailEnd type="none" w="sm" len="sm"/>
          </a:ln>
        </p:spPr>
        <p:txBody>
          <a:bodyPr wrap="none" anchor="ctr"/>
          <a:lstStyle/>
          <a:p>
            <a:pPr algn="ctr" fontAlgn="base">
              <a:spcBef>
                <a:spcPct val="0"/>
              </a:spcBef>
              <a:spcAft>
                <a:spcPct val="0"/>
              </a:spcAft>
            </a:pPr>
            <a:endParaRPr lang="en-US" dirty="0">
              <a:solidFill>
                <a:srgbClr val="000000"/>
              </a:solidFill>
            </a:endParaRPr>
          </a:p>
        </p:txBody>
      </p:sp>
      <p:sp>
        <p:nvSpPr>
          <p:cNvPr id="13316" name="Rectangle 4"/>
          <p:cNvSpPr>
            <a:spLocks noGrp="1" noChangeArrowheads="1"/>
          </p:cNvSpPr>
          <p:nvPr>
            <p:ph type="body" idx="1"/>
          </p:nvPr>
        </p:nvSpPr>
        <p:spPr>
          <a:xfrm>
            <a:off x="1692274" y="2708274"/>
            <a:ext cx="6336110" cy="2880965"/>
          </a:xfrm>
        </p:spPr>
        <p:txBody>
          <a:bodyPr/>
          <a:lstStyle/>
          <a:p>
            <a:pPr eaLnBrk="1" hangingPunct="1">
              <a:buFont typeface="Wingdings 2" pitchFamily="18" charset="2"/>
              <a:buNone/>
            </a:pPr>
            <a:r>
              <a:rPr lang="en-GB" sz="3600" dirty="0" smtClean="0">
                <a:solidFill>
                  <a:schemeClr val="bg1"/>
                </a:solidFill>
              </a:rPr>
              <a:t>	Tip Two</a:t>
            </a:r>
          </a:p>
          <a:p>
            <a:pPr eaLnBrk="1" hangingPunct="1">
              <a:buFont typeface="Wingdings 2" pitchFamily="18" charset="2"/>
              <a:buNone/>
            </a:pPr>
            <a:r>
              <a:rPr lang="en-GB" sz="3600" dirty="0" smtClean="0">
                <a:solidFill>
                  <a:schemeClr val="bg1"/>
                </a:solidFill>
              </a:rPr>
              <a:t>	Finding online journal articles </a:t>
            </a:r>
            <a:r>
              <a:rPr lang="en-GB" sz="3600" dirty="0">
                <a:solidFill>
                  <a:schemeClr val="bg1"/>
                </a:solidFill>
              </a:rPr>
              <a:t> </a:t>
            </a:r>
            <a:r>
              <a:rPr lang="en-GB" sz="3600" dirty="0" smtClean="0">
                <a:solidFill>
                  <a:schemeClr val="bg1"/>
                </a:solidFill>
              </a:rPr>
              <a:t>on ArticleSearch</a:t>
            </a:r>
          </a:p>
        </p:txBody>
      </p:sp>
    </p:spTree>
    <p:extLst>
      <p:ext uri="{BB962C8B-B14F-4D97-AF65-F5344CB8AC3E}">
        <p14:creationId xmlns:p14="http://schemas.microsoft.com/office/powerpoint/2010/main" val="3167965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ArticleSearch?</a:t>
            </a:r>
            <a:endParaRPr lang="en-GB"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0669" r="27699" b="53259"/>
          <a:stretch/>
        </p:blipFill>
        <p:spPr bwMode="auto">
          <a:xfrm>
            <a:off x="323528" y="1628800"/>
            <a:ext cx="8553425" cy="23132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49942" y="3844083"/>
            <a:ext cx="7402865" cy="4031873"/>
          </a:xfrm>
          <a:prstGeom prst="rect">
            <a:avLst/>
          </a:prstGeom>
          <a:noFill/>
        </p:spPr>
        <p:txBody>
          <a:bodyPr wrap="square" rtlCol="0">
            <a:spAutoFit/>
          </a:bodyPr>
          <a:lstStyle/>
          <a:p>
            <a:pPr fontAlgn="base">
              <a:spcBef>
                <a:spcPct val="0"/>
              </a:spcBef>
              <a:spcAft>
                <a:spcPct val="0"/>
              </a:spcAft>
            </a:pPr>
            <a:r>
              <a:rPr lang="en-GB" sz="3200" dirty="0">
                <a:solidFill>
                  <a:srgbClr val="000000"/>
                </a:solidFill>
              </a:rPr>
              <a:t>A </a:t>
            </a:r>
            <a:r>
              <a:rPr lang="en-GB" sz="3200" dirty="0" smtClean="0">
                <a:solidFill>
                  <a:srgbClr val="000000"/>
                </a:solidFill>
              </a:rPr>
              <a:t>simple </a:t>
            </a:r>
            <a:r>
              <a:rPr lang="en-GB" sz="3200" dirty="0">
                <a:solidFill>
                  <a:srgbClr val="000000"/>
                </a:solidFill>
              </a:rPr>
              <a:t>way to find some online journal articles…. it doesn’t cover all the online journals in the library collection but it is a quick and easy starting </a:t>
            </a:r>
            <a:r>
              <a:rPr lang="en-GB" sz="3200" dirty="0" smtClean="0">
                <a:solidFill>
                  <a:srgbClr val="000000"/>
                </a:solidFill>
              </a:rPr>
              <a:t>point:</a:t>
            </a:r>
          </a:p>
          <a:p>
            <a:pPr algn="ctr" fontAlgn="base">
              <a:spcBef>
                <a:spcPct val="0"/>
              </a:spcBef>
              <a:spcAft>
                <a:spcPct val="0"/>
              </a:spcAft>
            </a:pPr>
            <a:r>
              <a:rPr lang="en-GB" sz="3200" dirty="0" smtClean="0">
                <a:solidFill>
                  <a:srgbClr val="000000"/>
                </a:solidFill>
                <a:hlinkClick r:id="rId4"/>
              </a:rPr>
              <a:t>http://librarysearch.cf.ac.uk</a:t>
            </a:r>
            <a:endParaRPr lang="en-GB" sz="3200" dirty="0" smtClean="0">
              <a:solidFill>
                <a:srgbClr val="000000"/>
              </a:solidFill>
            </a:endParaRPr>
          </a:p>
          <a:p>
            <a:pPr algn="ctr" fontAlgn="base">
              <a:spcBef>
                <a:spcPct val="0"/>
              </a:spcBef>
              <a:spcAft>
                <a:spcPct val="0"/>
              </a:spcAft>
            </a:pPr>
            <a:endParaRPr lang="en-GB" sz="3200" dirty="0" smtClean="0">
              <a:solidFill>
                <a:srgbClr val="000000"/>
              </a:solidFill>
            </a:endParaRPr>
          </a:p>
          <a:p>
            <a:pPr fontAlgn="base">
              <a:spcBef>
                <a:spcPct val="0"/>
              </a:spcBef>
              <a:spcAft>
                <a:spcPct val="0"/>
              </a:spcAft>
            </a:pPr>
            <a:endParaRPr lang="en-GB" sz="3200" dirty="0">
              <a:solidFill>
                <a:srgbClr val="000000"/>
              </a:solidFill>
            </a:endParaRPr>
          </a:p>
          <a:p>
            <a:pPr fontAlgn="base">
              <a:spcBef>
                <a:spcPct val="0"/>
              </a:spcBef>
              <a:spcAft>
                <a:spcPct val="0"/>
              </a:spcAft>
            </a:pPr>
            <a:endParaRPr lang="en-GB" sz="3200" dirty="0">
              <a:solidFill>
                <a:srgbClr val="000000"/>
              </a:solidFill>
            </a:endParaRPr>
          </a:p>
        </p:txBody>
      </p:sp>
    </p:spTree>
    <p:extLst>
      <p:ext uri="{BB962C8B-B14F-4D97-AF65-F5344CB8AC3E}">
        <p14:creationId xmlns:p14="http://schemas.microsoft.com/office/powerpoint/2010/main" val="1687594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INSRV PPT Master">
  <a:themeElements>
    <a:clrScheme name="INSRV PPT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NSRV PPT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triangle" w="sm" len="sm"/>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triangle" w="sm" len="sm"/>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INSRV PPT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NSRV PPT 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NSRV PPT 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NSRV PPT 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NSRV PPT 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NSRV PPT 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NSRV PPT 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NSRV PPT 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NSRV PPT 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NSRV PPT 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NSRV PPT 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NSRV PPT 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974</TotalTime>
  <Words>689</Words>
  <Application>Microsoft Office PowerPoint</Application>
  <PresentationFormat>On-screen Show (4:3)</PresentationFormat>
  <Paragraphs>164</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Comic Sans MS</vt:lpstr>
      <vt:lpstr>Wingdings 2</vt:lpstr>
      <vt:lpstr>Wingdings 3</vt:lpstr>
      <vt:lpstr>INSRV PPT Master</vt:lpstr>
      <vt:lpstr> Finding information for your project</vt:lpstr>
      <vt:lpstr>By the end of the session you’ll be able to…</vt:lpstr>
      <vt:lpstr>Researching Your Project</vt:lpstr>
      <vt:lpstr>What are journal articles  and why use them?  </vt:lpstr>
      <vt:lpstr>PowerPoint Presentation</vt:lpstr>
      <vt:lpstr>PowerPoint Presentation</vt:lpstr>
      <vt:lpstr>PowerPoint Presentation</vt:lpstr>
      <vt:lpstr>PowerPoint Presentation</vt:lpstr>
      <vt:lpstr>What is ArticleSearch?</vt:lpstr>
      <vt:lpstr>PowerPoint Presentation</vt:lpstr>
      <vt:lpstr>What are research databases?</vt:lpstr>
      <vt:lpstr>Market Research Databases</vt:lpstr>
      <vt:lpstr>PowerPoint Presentation</vt:lpstr>
      <vt:lpstr>PowerPoint Presentation</vt:lpstr>
      <vt:lpstr>Why reference?</vt:lpstr>
      <vt:lpstr>PowerPoint Presentation</vt:lpstr>
      <vt:lpstr>Reference Styles</vt:lpstr>
      <vt:lpstr>Referencing Electronic Sources</vt:lpstr>
      <vt:lpstr>Final tips</vt:lpstr>
      <vt:lpstr>Summary</vt:lpstr>
      <vt:lpstr>PowerPoint Presentation</vt:lpstr>
    </vt:vector>
  </TitlesOfParts>
  <Company>Cardiff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information for your project</dc:title>
  <dc:creator>insrv</dc:creator>
  <cp:lastModifiedBy>insrv</cp:lastModifiedBy>
  <cp:revision>40</cp:revision>
  <cp:lastPrinted>2015-02-05T10:15:43Z</cp:lastPrinted>
  <dcterms:created xsi:type="dcterms:W3CDTF">2014-02-06T18:47:25Z</dcterms:created>
  <dcterms:modified xsi:type="dcterms:W3CDTF">2015-02-05T10:52:23Z</dcterms:modified>
</cp:coreProperties>
</file>