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74" r:id="rId2"/>
    <p:sldId id="275" r:id="rId3"/>
    <p:sldId id="272" r:id="rId4"/>
    <p:sldId id="270" r:id="rId5"/>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1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DC0BF416-4D42-4A1D-BDAD-92B746222EDC}" type="datetimeFigureOut">
              <a:rPr lang="en-GB" smtClean="0"/>
              <a:t>27/01/2015</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39B2B09-015E-46FA-8B91-4542DA87F07F}" type="slidenum">
              <a:rPr lang="en-GB" smtClean="0"/>
              <a:t>‹#›</a:t>
            </a:fld>
            <a:endParaRPr lang="en-GB"/>
          </a:p>
        </p:txBody>
      </p:sp>
    </p:spTree>
    <p:extLst>
      <p:ext uri="{BB962C8B-B14F-4D97-AF65-F5344CB8AC3E}">
        <p14:creationId xmlns:p14="http://schemas.microsoft.com/office/powerpoint/2010/main" val="1543901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5775A5B-3189-47CE-955F-B77D5328542D}" type="datetimeFigureOut">
              <a:rPr lang="en-GB" smtClean="0"/>
              <a:t>27/01/2015</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7FEC234-4CDB-436B-ACB8-52A822BC4AF6}" type="slidenum">
              <a:rPr lang="en-GB" smtClean="0"/>
              <a:t>‹#›</a:t>
            </a:fld>
            <a:endParaRPr lang="en-GB"/>
          </a:p>
        </p:txBody>
      </p:sp>
    </p:spTree>
    <p:extLst>
      <p:ext uri="{BB962C8B-B14F-4D97-AF65-F5344CB8AC3E}">
        <p14:creationId xmlns:p14="http://schemas.microsoft.com/office/powerpoint/2010/main" val="217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0408C74-91C9-47F9-A3C0-A10AF0DB7338}" type="datetimeFigureOut">
              <a:rPr lang="en-GB" smtClean="0"/>
              <a:t>27/01/2015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143494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408C74-91C9-47F9-A3C0-A10AF0DB7338}" type="datetimeFigureOut">
              <a:rPr lang="en-GB" smtClean="0"/>
              <a:t>27/01/2015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287266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408C74-91C9-47F9-A3C0-A10AF0DB7338}" type="datetimeFigureOut">
              <a:rPr lang="en-GB" smtClean="0"/>
              <a:t>27/01/2015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104829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408C74-91C9-47F9-A3C0-A10AF0DB7338}" type="datetimeFigureOut">
              <a:rPr lang="en-GB" smtClean="0"/>
              <a:t>27/01/2015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42691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408C74-91C9-47F9-A3C0-A10AF0DB7338}" type="datetimeFigureOut">
              <a:rPr lang="en-GB" smtClean="0"/>
              <a:t>27/01/2015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144500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0408C74-91C9-47F9-A3C0-A10AF0DB7338}" type="datetimeFigureOut">
              <a:rPr lang="en-GB" smtClean="0"/>
              <a:t>27/01/2015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185444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0408C74-91C9-47F9-A3C0-A10AF0DB7338}" type="datetimeFigureOut">
              <a:rPr lang="en-GB" smtClean="0"/>
              <a:t>27/01/2015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293634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0408C74-91C9-47F9-A3C0-A10AF0DB7338}" type="datetimeFigureOut">
              <a:rPr lang="en-GB" smtClean="0"/>
              <a:t>27/01/2015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39522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08C74-91C9-47F9-A3C0-A10AF0DB7338}" type="datetimeFigureOut">
              <a:rPr lang="en-GB" smtClean="0"/>
              <a:t>27/01/2015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68045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408C74-91C9-47F9-A3C0-A10AF0DB7338}" type="datetimeFigureOut">
              <a:rPr lang="en-GB" smtClean="0"/>
              <a:t>27/01/2015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427940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408C74-91C9-47F9-A3C0-A10AF0DB7338}" type="datetimeFigureOut">
              <a:rPr lang="en-GB" smtClean="0"/>
              <a:t>27/01/2015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F1794A-6ED1-4B78-AF9B-19A1FC2BED44}" type="slidenum">
              <a:rPr lang="en-GB" smtClean="0"/>
              <a:t>‹#›</a:t>
            </a:fld>
            <a:endParaRPr lang="en-GB"/>
          </a:p>
        </p:txBody>
      </p:sp>
    </p:spTree>
    <p:extLst>
      <p:ext uri="{BB962C8B-B14F-4D97-AF65-F5344CB8AC3E}">
        <p14:creationId xmlns:p14="http://schemas.microsoft.com/office/powerpoint/2010/main" val="250954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08C74-91C9-47F9-A3C0-A10AF0DB7338}" type="datetimeFigureOut">
              <a:rPr lang="en-GB" smtClean="0"/>
              <a:t>27/01/2015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1794A-6ED1-4B78-AF9B-19A1FC2BED44}" type="slidenum">
              <a:rPr lang="en-GB" smtClean="0"/>
              <a:t>‹#›</a:t>
            </a:fld>
            <a:endParaRPr lang="en-GB"/>
          </a:p>
        </p:txBody>
      </p:sp>
    </p:spTree>
    <p:extLst>
      <p:ext uri="{BB962C8B-B14F-4D97-AF65-F5344CB8AC3E}">
        <p14:creationId xmlns:p14="http://schemas.microsoft.com/office/powerpoint/2010/main" val="3703669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GB" sz="2800" dirty="0" smtClean="0">
                <a:solidFill>
                  <a:srgbClr val="C00000"/>
                </a:solidFill>
              </a:rPr>
              <a:t>Sole</a:t>
            </a:r>
            <a:r>
              <a:rPr lang="en-GB" sz="2800" dirty="0" smtClean="0"/>
              <a:t> | </a:t>
            </a:r>
            <a:r>
              <a:rPr lang="en-GB" sz="2800" dirty="0" smtClean="0">
                <a:solidFill>
                  <a:srgbClr val="C00000"/>
                </a:solidFill>
              </a:rPr>
              <a:t>Partnership</a:t>
            </a:r>
            <a:r>
              <a:rPr lang="en-GB" sz="2800" dirty="0" smtClean="0"/>
              <a:t> | Ltd | LLP | CIC</a:t>
            </a:r>
            <a:endParaRPr lang="en-GB" sz="2800" dirty="0"/>
          </a:p>
        </p:txBody>
      </p:sp>
      <p:sp>
        <p:nvSpPr>
          <p:cNvPr id="3" name="Content Placeholder 2"/>
          <p:cNvSpPr>
            <a:spLocks noGrp="1"/>
          </p:cNvSpPr>
          <p:nvPr>
            <p:ph idx="1"/>
          </p:nvPr>
        </p:nvSpPr>
        <p:spPr>
          <a:xfrm>
            <a:off x="179512" y="764704"/>
            <a:ext cx="8964488" cy="6264696"/>
          </a:xfrm>
        </p:spPr>
        <p:txBody>
          <a:bodyPr>
            <a:noAutofit/>
          </a:bodyPr>
          <a:lstStyle/>
          <a:p>
            <a:pPr marL="0" indent="0">
              <a:buNone/>
            </a:pPr>
            <a:r>
              <a:rPr lang="en-GB" sz="2000" b="1" dirty="0"/>
              <a:t>Setting up as a sole trader </a:t>
            </a:r>
          </a:p>
          <a:p>
            <a:r>
              <a:rPr lang="en-GB" sz="2000" dirty="0"/>
              <a:t>If you operate as a sole trader, you have complete control over how your business is run, you make all the decisions and take all the profits. </a:t>
            </a:r>
            <a:r>
              <a:rPr lang="en-GB" sz="2000" dirty="0" smtClean="0"/>
              <a:t>You can hire employees. </a:t>
            </a:r>
            <a:r>
              <a:rPr lang="en-GB" sz="2000" dirty="0"/>
              <a:t/>
            </a:r>
            <a:br>
              <a:rPr lang="en-GB" sz="2000" dirty="0"/>
            </a:br>
            <a:endParaRPr lang="en-GB" sz="2000" dirty="0"/>
          </a:p>
          <a:p>
            <a:r>
              <a:rPr lang="en-GB" sz="2000" dirty="0"/>
              <a:t>The start-up formalities are minimal and costs are correspondingly low. You must register as self employed by contacting HM Revenue &amp; Customs (</a:t>
            </a:r>
            <a:r>
              <a:rPr lang="en-GB" sz="2000" dirty="0" smtClean="0"/>
              <a:t>HMRC</a:t>
            </a:r>
          </a:p>
          <a:p>
            <a:pPr marL="0" indent="0">
              <a:buNone/>
            </a:pPr>
            <a:endParaRPr lang="en-GB" sz="2000" dirty="0"/>
          </a:p>
          <a:p>
            <a:r>
              <a:rPr lang="en-GB" sz="2000" dirty="0"/>
              <a:t>There is unlimited liability for debts, so if your business loses money, you may have to sell your personal assets (house, car and so on) to pay off business </a:t>
            </a:r>
            <a:r>
              <a:rPr lang="en-GB" sz="2000" dirty="0" smtClean="0"/>
              <a:t>debts.</a:t>
            </a:r>
          </a:p>
          <a:p>
            <a:endParaRPr lang="en-GB" sz="2000" b="1" dirty="0"/>
          </a:p>
          <a:p>
            <a:endParaRPr lang="en-GB" sz="2000" b="1" dirty="0" smtClean="0"/>
          </a:p>
          <a:p>
            <a:endParaRPr lang="en-GB" sz="2000" b="1" dirty="0" smtClean="0"/>
          </a:p>
          <a:p>
            <a:pPr marL="0" indent="0">
              <a:buNone/>
            </a:pPr>
            <a:r>
              <a:rPr lang="en-GB" sz="2000" b="1" dirty="0" smtClean="0"/>
              <a:t>Setting </a:t>
            </a:r>
            <a:r>
              <a:rPr lang="en-GB" sz="2000" b="1" dirty="0"/>
              <a:t>up a partnership </a:t>
            </a:r>
          </a:p>
          <a:p>
            <a:r>
              <a:rPr lang="en-GB" sz="2000" dirty="0" smtClean="0"/>
              <a:t>Each </a:t>
            </a:r>
            <a:r>
              <a:rPr lang="en-GB" sz="2000" dirty="0"/>
              <a:t>partner needs to register as self employed. </a:t>
            </a:r>
            <a:endParaRPr lang="en-GB" sz="2000" dirty="0" smtClean="0"/>
          </a:p>
          <a:p>
            <a:r>
              <a:rPr lang="en-GB" sz="2000" dirty="0" smtClean="0"/>
              <a:t>Partnerships </a:t>
            </a:r>
            <a:r>
              <a:rPr lang="en-GB" sz="2000" dirty="0"/>
              <a:t>are often entered into by groups of professionals, such as lawyers and accountants, who work together to share skills and </a:t>
            </a:r>
            <a:r>
              <a:rPr lang="en-GB" sz="2000" dirty="0" smtClean="0"/>
              <a:t>knowledge.</a:t>
            </a:r>
            <a:r>
              <a:rPr lang="en-GB" sz="1800" dirty="0"/>
              <a:t/>
            </a:r>
            <a:br>
              <a:rPr lang="en-GB" sz="1800" dirty="0"/>
            </a:br>
            <a:endParaRPr lang="en-GB" sz="1800" dirty="0"/>
          </a:p>
        </p:txBody>
      </p:sp>
    </p:spTree>
    <p:extLst>
      <p:ext uri="{BB962C8B-B14F-4D97-AF65-F5344CB8AC3E}">
        <p14:creationId xmlns:p14="http://schemas.microsoft.com/office/powerpoint/2010/main" val="19655893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GB" sz="2800" dirty="0" smtClean="0"/>
              <a:t>Sole | Partnership | </a:t>
            </a:r>
            <a:r>
              <a:rPr lang="en-GB" sz="2800" dirty="0" smtClean="0">
                <a:solidFill>
                  <a:srgbClr val="C00000"/>
                </a:solidFill>
              </a:rPr>
              <a:t>Ltd</a:t>
            </a:r>
            <a:r>
              <a:rPr lang="en-GB" sz="2800" dirty="0" smtClean="0"/>
              <a:t> | </a:t>
            </a:r>
            <a:r>
              <a:rPr lang="en-GB" sz="2800" dirty="0" smtClean="0">
                <a:solidFill>
                  <a:srgbClr val="C00000"/>
                </a:solidFill>
              </a:rPr>
              <a:t>LLP</a:t>
            </a:r>
            <a:r>
              <a:rPr lang="en-GB" sz="2800" dirty="0" smtClean="0"/>
              <a:t> | </a:t>
            </a:r>
            <a:r>
              <a:rPr lang="en-GB" sz="2800" dirty="0" smtClean="0">
                <a:solidFill>
                  <a:srgbClr val="C00000"/>
                </a:solidFill>
              </a:rPr>
              <a:t>CIC</a:t>
            </a:r>
            <a:endParaRPr lang="en-GB" sz="2800" dirty="0">
              <a:solidFill>
                <a:srgbClr val="C00000"/>
              </a:solidFill>
            </a:endParaRPr>
          </a:p>
        </p:txBody>
      </p:sp>
      <p:sp>
        <p:nvSpPr>
          <p:cNvPr id="3" name="Content Placeholder 2"/>
          <p:cNvSpPr>
            <a:spLocks noGrp="1"/>
          </p:cNvSpPr>
          <p:nvPr>
            <p:ph idx="1"/>
          </p:nvPr>
        </p:nvSpPr>
        <p:spPr>
          <a:xfrm>
            <a:off x="179512" y="764704"/>
            <a:ext cx="8964488" cy="5760640"/>
          </a:xfrm>
        </p:spPr>
        <p:txBody>
          <a:bodyPr>
            <a:noAutofit/>
          </a:bodyPr>
          <a:lstStyle/>
          <a:p>
            <a:pPr marL="0" indent="0">
              <a:buNone/>
            </a:pPr>
            <a:r>
              <a:rPr lang="en-GB" sz="2400" b="1" dirty="0" smtClean="0">
                <a:solidFill>
                  <a:srgbClr val="C00000"/>
                </a:solidFill>
              </a:rPr>
              <a:t>Setting </a:t>
            </a:r>
            <a:r>
              <a:rPr lang="en-GB" sz="2400" b="1" dirty="0">
                <a:solidFill>
                  <a:srgbClr val="C00000"/>
                </a:solidFill>
              </a:rPr>
              <a:t>up a limited company </a:t>
            </a:r>
          </a:p>
          <a:p>
            <a:r>
              <a:rPr lang="en-GB" sz="2400" dirty="0"/>
              <a:t>The biggest difference between limited company status and sole trader or partnership status is that a limited company is treated as a separate entity from its owners, with its own legal existence. </a:t>
            </a:r>
            <a:br>
              <a:rPr lang="en-GB" sz="2400" dirty="0"/>
            </a:br>
            <a:endParaRPr lang="en-GB" sz="2400" dirty="0"/>
          </a:p>
          <a:p>
            <a:r>
              <a:rPr lang="en-GB" sz="2400" dirty="0"/>
              <a:t>Shareholders (or members) of the company can be individuals or other companies. They are not liable for the debts of the company unless they have given personal guarantees on, say, bank loans. </a:t>
            </a:r>
            <a:endParaRPr lang="en-GB" sz="2400" dirty="0" smtClean="0"/>
          </a:p>
          <a:p>
            <a:pPr marL="0" indent="0">
              <a:buNone/>
            </a:pPr>
            <a:endParaRPr lang="en-GB" sz="2000" dirty="0" smtClean="0">
              <a:solidFill>
                <a:srgbClr val="C00000"/>
              </a:solidFill>
            </a:endParaRPr>
          </a:p>
          <a:p>
            <a:pPr marL="0" indent="0">
              <a:buNone/>
            </a:pPr>
            <a:endParaRPr lang="en-GB" sz="2000" dirty="0" smtClean="0">
              <a:solidFill>
                <a:srgbClr val="C00000"/>
              </a:solidFill>
            </a:endParaRPr>
          </a:p>
          <a:p>
            <a:pPr marL="0" indent="0">
              <a:buNone/>
            </a:pPr>
            <a:r>
              <a:rPr lang="en-GB" sz="2000" b="1" dirty="0" smtClean="0"/>
              <a:t>Limited </a:t>
            </a:r>
            <a:r>
              <a:rPr lang="en-GB" sz="2000" b="1" dirty="0"/>
              <a:t>Liability Partnership (LLP) </a:t>
            </a:r>
          </a:p>
          <a:p>
            <a:r>
              <a:rPr lang="en-GB" sz="2000" dirty="0"/>
              <a:t>An LLP is really a hybrid of a partnership and a limited company. </a:t>
            </a:r>
            <a:endParaRPr lang="en-GB" sz="2000" dirty="0" smtClean="0"/>
          </a:p>
          <a:p>
            <a:pPr marL="0" indent="0">
              <a:buNone/>
            </a:pPr>
            <a:endParaRPr lang="en-GB" sz="2000" dirty="0"/>
          </a:p>
          <a:p>
            <a:pPr marL="0" indent="0">
              <a:buNone/>
            </a:pPr>
            <a:r>
              <a:rPr lang="en-GB" sz="2000" b="1" dirty="0" smtClean="0"/>
              <a:t>Community </a:t>
            </a:r>
            <a:r>
              <a:rPr lang="en-GB" sz="2000" b="1" dirty="0"/>
              <a:t>Interest Company (CIC) </a:t>
            </a:r>
          </a:p>
          <a:p>
            <a:r>
              <a:rPr lang="en-GB" sz="2000" dirty="0"/>
              <a:t>This is essentially a limited company, whose primary objectives are social or for community benefit rather than profit making</a:t>
            </a:r>
            <a:r>
              <a:rPr lang="en-GB" sz="2000" dirty="0" smtClean="0"/>
              <a:t>.</a:t>
            </a:r>
          </a:p>
          <a:p>
            <a:endParaRPr lang="en-GB" sz="1800" dirty="0"/>
          </a:p>
          <a:p>
            <a:endParaRPr lang="en-GB" sz="1800" dirty="0" smtClean="0"/>
          </a:p>
          <a:p>
            <a:endParaRPr lang="en-GB" sz="1800" dirty="0"/>
          </a:p>
        </p:txBody>
      </p:sp>
    </p:spTree>
    <p:extLst>
      <p:ext uri="{BB962C8B-B14F-4D97-AF65-F5344CB8AC3E}">
        <p14:creationId xmlns:p14="http://schemas.microsoft.com/office/powerpoint/2010/main" val="21845272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392"/>
            <a:ext cx="9144000" cy="1143000"/>
          </a:xfrm>
        </p:spPr>
        <p:txBody>
          <a:bodyPr>
            <a:normAutofit/>
          </a:bodyPr>
          <a:lstStyle/>
          <a:p>
            <a:r>
              <a:rPr lang="en-GB" sz="2800" b="1" dirty="0" smtClean="0"/>
              <a:t>What are the duties and liabilities of a company director?</a:t>
            </a:r>
            <a:endParaRPr lang="en-GB" sz="2800" dirty="0"/>
          </a:p>
        </p:txBody>
      </p:sp>
      <p:sp>
        <p:nvSpPr>
          <p:cNvPr id="3" name="Content Placeholder 2"/>
          <p:cNvSpPr>
            <a:spLocks noGrp="1"/>
          </p:cNvSpPr>
          <p:nvPr>
            <p:ph idx="1"/>
          </p:nvPr>
        </p:nvSpPr>
        <p:spPr>
          <a:xfrm>
            <a:off x="107504" y="836712"/>
            <a:ext cx="8928992" cy="5904656"/>
          </a:xfrm>
        </p:spPr>
        <p:txBody>
          <a:bodyPr>
            <a:noAutofit/>
          </a:bodyPr>
          <a:lstStyle/>
          <a:p>
            <a:pPr marL="0" indent="0">
              <a:buNone/>
            </a:pPr>
            <a:r>
              <a:rPr lang="en-GB" sz="2000" dirty="0"/>
              <a:t>In order for a limited company to operate, its shareholders delegate the </a:t>
            </a:r>
            <a:r>
              <a:rPr lang="en-GB" sz="2000" dirty="0">
                <a:solidFill>
                  <a:srgbClr val="C00000"/>
                </a:solidFill>
              </a:rPr>
              <a:t>day-to-day management responsibility to a board of </a:t>
            </a:r>
            <a:r>
              <a:rPr lang="en-GB" sz="2000" dirty="0" smtClean="0">
                <a:solidFill>
                  <a:srgbClr val="C00000"/>
                </a:solidFill>
              </a:rPr>
              <a:t>directors.</a:t>
            </a:r>
          </a:p>
          <a:p>
            <a:pPr marL="0" indent="0">
              <a:buNone/>
            </a:pPr>
            <a:endParaRPr lang="en-GB" sz="2000" dirty="0" smtClean="0"/>
          </a:p>
          <a:p>
            <a:pPr marL="0" indent="0">
              <a:buNone/>
            </a:pPr>
            <a:r>
              <a:rPr lang="en-GB" sz="2000" dirty="0" smtClean="0">
                <a:solidFill>
                  <a:srgbClr val="C00000"/>
                </a:solidFill>
              </a:rPr>
              <a:t>Formal </a:t>
            </a:r>
            <a:r>
              <a:rPr lang="en-GB" sz="2000" dirty="0">
                <a:solidFill>
                  <a:srgbClr val="C00000"/>
                </a:solidFill>
              </a:rPr>
              <a:t>and specific powers and rules are set out in the Memorandum and Articles of Association </a:t>
            </a:r>
            <a:r>
              <a:rPr lang="en-GB" sz="2000" dirty="0"/>
              <a:t>(the constitutional documents of the company</a:t>
            </a:r>
            <a:r>
              <a:rPr lang="en-GB" sz="2000" dirty="0" smtClean="0"/>
              <a:t>).</a:t>
            </a:r>
            <a:r>
              <a:rPr lang="en-GB" sz="2000" dirty="0"/>
              <a:t/>
            </a:r>
            <a:br>
              <a:rPr lang="en-GB" sz="2000" dirty="0"/>
            </a:br>
            <a:endParaRPr lang="en-GB" sz="2000" dirty="0"/>
          </a:p>
          <a:p>
            <a:pPr marL="0" indent="0">
              <a:buNone/>
            </a:pPr>
            <a:r>
              <a:rPr lang="en-GB" sz="2000" b="1" dirty="0" smtClean="0"/>
              <a:t>Directors have a duty to promote </a:t>
            </a:r>
            <a:r>
              <a:rPr lang="en-GB" sz="2000" b="1" dirty="0"/>
              <a:t>the success of the </a:t>
            </a:r>
            <a:r>
              <a:rPr lang="en-GB" sz="2000" b="1" dirty="0" smtClean="0"/>
              <a:t>company and must </a:t>
            </a:r>
            <a:r>
              <a:rPr lang="en-GB" sz="2000" b="1" dirty="0"/>
              <a:t>consider </a:t>
            </a:r>
            <a:r>
              <a:rPr lang="en-GB" sz="2000" b="1" dirty="0">
                <a:solidFill>
                  <a:srgbClr val="C00000"/>
                </a:solidFill>
              </a:rPr>
              <a:t>all of the long-term consequences and implications </a:t>
            </a:r>
            <a:r>
              <a:rPr lang="en-GB" sz="2000" b="1" dirty="0"/>
              <a:t>of their decisions </a:t>
            </a:r>
            <a:r>
              <a:rPr lang="en-GB" sz="2000" b="1" dirty="0" smtClean="0"/>
              <a:t>considering their employees, customers, shareholders, suppliers, community, environment and </a:t>
            </a:r>
            <a:r>
              <a:rPr lang="en-GB" sz="2000" b="1" dirty="0"/>
              <a:t>company's </a:t>
            </a:r>
            <a:r>
              <a:rPr lang="en-GB" sz="2000" b="1" dirty="0" smtClean="0"/>
              <a:t>reputation</a:t>
            </a:r>
          </a:p>
          <a:p>
            <a:pPr marL="0" indent="0">
              <a:buNone/>
            </a:pPr>
            <a:endParaRPr lang="en-GB" sz="2000" dirty="0" smtClean="0"/>
          </a:p>
          <a:p>
            <a:pPr marL="0" indent="0">
              <a:buNone/>
            </a:pPr>
            <a:r>
              <a:rPr lang="en-GB" sz="2000" dirty="0" smtClean="0">
                <a:solidFill>
                  <a:srgbClr val="C00000"/>
                </a:solidFill>
              </a:rPr>
              <a:t>Act </a:t>
            </a:r>
            <a:r>
              <a:rPr lang="en-GB" sz="2000" dirty="0">
                <a:solidFill>
                  <a:srgbClr val="C00000"/>
                </a:solidFill>
              </a:rPr>
              <a:t>within their </a:t>
            </a:r>
            <a:r>
              <a:rPr lang="en-GB" sz="2000" dirty="0" smtClean="0">
                <a:solidFill>
                  <a:srgbClr val="C00000"/>
                </a:solidFill>
              </a:rPr>
              <a:t>powers and take </a:t>
            </a:r>
            <a:r>
              <a:rPr lang="en-GB" sz="2000" dirty="0">
                <a:solidFill>
                  <a:srgbClr val="C00000"/>
                </a:solidFill>
              </a:rPr>
              <a:t>responsibility for their own decisions </a:t>
            </a:r>
            <a:r>
              <a:rPr lang="en-GB" sz="2000" dirty="0"/>
              <a:t>and exercise appropriate judgement on any information that assists in reaching these decisions. </a:t>
            </a:r>
            <a:endParaRPr lang="en-GB" sz="2000" dirty="0" smtClean="0"/>
          </a:p>
          <a:p>
            <a:pPr marL="0" indent="0">
              <a:buNone/>
            </a:pPr>
            <a:endParaRPr lang="en-GB" sz="2000" dirty="0" smtClean="0">
              <a:solidFill>
                <a:srgbClr val="FF0000"/>
              </a:solidFill>
            </a:endParaRPr>
          </a:p>
          <a:p>
            <a:pPr marL="0" indent="0">
              <a:buNone/>
            </a:pPr>
            <a:r>
              <a:rPr lang="en-GB" sz="2000" dirty="0" smtClean="0">
                <a:solidFill>
                  <a:srgbClr val="C00000"/>
                </a:solidFill>
              </a:rPr>
              <a:t>Directors </a:t>
            </a:r>
            <a:r>
              <a:rPr lang="en-GB" sz="2000" dirty="0">
                <a:solidFill>
                  <a:srgbClr val="C00000"/>
                </a:solidFill>
              </a:rPr>
              <a:t>are expected to have knowledge of all areas of the business</a:t>
            </a:r>
            <a:r>
              <a:rPr lang="en-GB" sz="2000" dirty="0"/>
              <a:t>, or engage specialists to help them. </a:t>
            </a:r>
            <a:endParaRPr lang="en-GB" sz="2000" dirty="0" smtClean="0"/>
          </a:p>
          <a:p>
            <a:endParaRPr lang="en-GB" sz="1800" dirty="0"/>
          </a:p>
          <a:p>
            <a:pPr marL="0" indent="0">
              <a:buNone/>
            </a:pPr>
            <a:endParaRPr lang="en-GB" sz="1800" dirty="0"/>
          </a:p>
          <a:p>
            <a:endParaRPr lang="en-GB" sz="1800" dirty="0"/>
          </a:p>
          <a:p>
            <a:endParaRPr lang="en-GB" sz="1800" dirty="0"/>
          </a:p>
        </p:txBody>
      </p:sp>
    </p:spTree>
    <p:extLst>
      <p:ext uri="{BB962C8B-B14F-4D97-AF65-F5344CB8AC3E}">
        <p14:creationId xmlns:p14="http://schemas.microsoft.com/office/powerpoint/2010/main" val="31773804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392"/>
            <a:ext cx="9144000" cy="1143000"/>
          </a:xfrm>
        </p:spPr>
        <p:txBody>
          <a:bodyPr>
            <a:normAutofit/>
          </a:bodyPr>
          <a:lstStyle/>
          <a:p>
            <a:r>
              <a:rPr lang="en-GB" sz="2800" b="1" dirty="0" smtClean="0"/>
              <a:t>What are the duties and liabilities of a company secretary?</a:t>
            </a:r>
            <a:endParaRPr lang="en-GB" sz="2800" dirty="0"/>
          </a:p>
        </p:txBody>
      </p:sp>
      <p:sp>
        <p:nvSpPr>
          <p:cNvPr id="3" name="Content Placeholder 2"/>
          <p:cNvSpPr>
            <a:spLocks noGrp="1"/>
          </p:cNvSpPr>
          <p:nvPr>
            <p:ph idx="1"/>
          </p:nvPr>
        </p:nvSpPr>
        <p:spPr>
          <a:xfrm>
            <a:off x="251520" y="919261"/>
            <a:ext cx="8640960" cy="4525963"/>
          </a:xfrm>
        </p:spPr>
        <p:txBody>
          <a:bodyPr>
            <a:noAutofit/>
          </a:bodyPr>
          <a:lstStyle/>
          <a:p>
            <a:r>
              <a:rPr lang="en-GB" sz="2200" dirty="0" smtClean="0"/>
              <a:t>Traditionally, it has been the company secretary who has performed these vital administrative duties. However, since April 2008, private companies are no longer required to have a company secretary, </a:t>
            </a:r>
            <a:r>
              <a:rPr lang="en-GB" sz="2200" u="sng" dirty="0" smtClean="0">
                <a:solidFill>
                  <a:srgbClr val="C00000"/>
                </a:solidFill>
              </a:rPr>
              <a:t>but for this task you must have one</a:t>
            </a:r>
            <a:r>
              <a:rPr lang="en-GB" sz="2200" dirty="0" smtClean="0">
                <a:solidFill>
                  <a:srgbClr val="FF0000"/>
                </a:solidFill>
              </a:rPr>
              <a:t>. </a:t>
            </a:r>
          </a:p>
          <a:p>
            <a:pPr marL="0" indent="0">
              <a:buNone/>
            </a:pPr>
            <a:endParaRPr lang="en-GB" sz="2200" dirty="0" smtClean="0">
              <a:solidFill>
                <a:srgbClr val="FF0000"/>
              </a:solidFill>
            </a:endParaRPr>
          </a:p>
          <a:p>
            <a:r>
              <a:rPr lang="en-GB" sz="2200" dirty="0" smtClean="0"/>
              <a:t>As </a:t>
            </a:r>
            <a:r>
              <a:rPr lang="en-GB" sz="2200" dirty="0"/>
              <a:t>an officer of the company, a company secretary will also be criminally liable, along with the </a:t>
            </a:r>
            <a:r>
              <a:rPr lang="en-GB" sz="2200" dirty="0" smtClean="0"/>
              <a:t>other directors</a:t>
            </a:r>
            <a:endParaRPr lang="en-GB" sz="2200" dirty="0"/>
          </a:p>
          <a:p>
            <a:endParaRPr lang="en-GB" sz="2200" dirty="0"/>
          </a:p>
          <a:p>
            <a:pPr marL="0" indent="0">
              <a:buNone/>
            </a:pPr>
            <a:r>
              <a:rPr lang="en-GB" sz="2200" dirty="0"/>
              <a:t>The following are </a:t>
            </a:r>
            <a:r>
              <a:rPr lang="en-GB" sz="2200" dirty="0" smtClean="0"/>
              <a:t>duties </a:t>
            </a:r>
            <a:r>
              <a:rPr lang="en-GB" sz="2200" dirty="0"/>
              <a:t>typically performed by a company secretary:</a:t>
            </a:r>
            <a:br>
              <a:rPr lang="en-GB" sz="2200" dirty="0"/>
            </a:br>
            <a:endParaRPr lang="en-GB" sz="2200" dirty="0" smtClean="0"/>
          </a:p>
          <a:p>
            <a:r>
              <a:rPr lang="en-GB" sz="2200" dirty="0" smtClean="0"/>
              <a:t>Ensuring </a:t>
            </a:r>
            <a:r>
              <a:rPr lang="en-GB" sz="2200" dirty="0"/>
              <a:t>the company complies with the company's </a:t>
            </a:r>
            <a:r>
              <a:rPr lang="en-GB" sz="2200" dirty="0" smtClean="0"/>
              <a:t>constitution</a:t>
            </a:r>
          </a:p>
          <a:p>
            <a:r>
              <a:rPr lang="en-GB" sz="2200" dirty="0" smtClean="0"/>
              <a:t>Maintaining </a:t>
            </a:r>
            <a:r>
              <a:rPr lang="en-GB" sz="2200" dirty="0"/>
              <a:t>company </a:t>
            </a:r>
            <a:r>
              <a:rPr lang="en-GB" sz="2200" dirty="0" smtClean="0"/>
              <a:t>records - </a:t>
            </a:r>
            <a:r>
              <a:rPr lang="en-GB" sz="2200" dirty="0" smtClean="0">
                <a:solidFill>
                  <a:srgbClr val="C00000"/>
                </a:solidFill>
              </a:rPr>
              <a:t>register </a:t>
            </a:r>
            <a:r>
              <a:rPr lang="en-GB" sz="2200" dirty="0">
                <a:solidFill>
                  <a:srgbClr val="C00000"/>
                </a:solidFill>
              </a:rPr>
              <a:t>of directors, </a:t>
            </a:r>
            <a:r>
              <a:rPr lang="en-GB" sz="2200" dirty="0" smtClean="0">
                <a:solidFill>
                  <a:srgbClr val="C00000"/>
                </a:solidFill>
              </a:rPr>
              <a:t>names </a:t>
            </a:r>
            <a:r>
              <a:rPr lang="en-GB" sz="2200" dirty="0">
                <a:solidFill>
                  <a:srgbClr val="C00000"/>
                </a:solidFill>
              </a:rPr>
              <a:t>and </a:t>
            </a:r>
            <a:r>
              <a:rPr lang="en-GB" sz="2200" dirty="0" smtClean="0">
                <a:solidFill>
                  <a:srgbClr val="C00000"/>
                </a:solidFill>
              </a:rPr>
              <a:t>roles</a:t>
            </a:r>
            <a:r>
              <a:rPr lang="en-GB" sz="2200" dirty="0" smtClean="0"/>
              <a:t>. </a:t>
            </a:r>
            <a:endParaRPr lang="en-GB" sz="2200" dirty="0"/>
          </a:p>
          <a:p>
            <a:r>
              <a:rPr lang="en-GB" sz="2200" b="1" dirty="0" smtClean="0">
                <a:solidFill>
                  <a:srgbClr val="C00000"/>
                </a:solidFill>
              </a:rPr>
              <a:t>Records </a:t>
            </a:r>
            <a:r>
              <a:rPr lang="en-GB" sz="2200" b="1" dirty="0">
                <a:solidFill>
                  <a:srgbClr val="C00000"/>
                </a:solidFill>
              </a:rPr>
              <a:t>of </a:t>
            </a:r>
            <a:r>
              <a:rPr lang="en-GB" sz="2200" b="1" dirty="0" smtClean="0">
                <a:solidFill>
                  <a:srgbClr val="C00000"/>
                </a:solidFill>
              </a:rPr>
              <a:t>minutes </a:t>
            </a:r>
            <a:r>
              <a:rPr lang="en-GB" sz="2200" b="1" dirty="0">
                <a:solidFill>
                  <a:srgbClr val="C00000"/>
                </a:solidFill>
              </a:rPr>
              <a:t>of general </a:t>
            </a:r>
            <a:r>
              <a:rPr lang="en-GB" sz="2200" b="1" dirty="0" smtClean="0">
                <a:solidFill>
                  <a:srgbClr val="C00000"/>
                </a:solidFill>
              </a:rPr>
              <a:t>meetings and filing an annual returns</a:t>
            </a:r>
            <a:endParaRPr lang="en-GB" sz="2200" b="1" dirty="0">
              <a:solidFill>
                <a:srgbClr val="C00000"/>
              </a:solidFill>
            </a:endParaRPr>
          </a:p>
          <a:p>
            <a:r>
              <a:rPr lang="en-GB" sz="2200" dirty="0"/>
              <a:t>Company records must be made available for </a:t>
            </a:r>
            <a:r>
              <a:rPr lang="en-GB" sz="2200" dirty="0" smtClean="0"/>
              <a:t>inspection</a:t>
            </a:r>
            <a:r>
              <a:rPr lang="en-GB" sz="2200" dirty="0"/>
              <a:t/>
            </a:r>
            <a:br>
              <a:rPr lang="en-GB" sz="2200" dirty="0"/>
            </a:br>
            <a:r>
              <a:rPr lang="en-GB" sz="2200" dirty="0"/>
              <a:t/>
            </a:r>
            <a:br>
              <a:rPr lang="en-GB" sz="2200" dirty="0"/>
            </a:br>
            <a:endParaRPr lang="en-GB" sz="2200" dirty="0"/>
          </a:p>
          <a:p>
            <a:endParaRPr lang="en-GB" sz="2200" dirty="0"/>
          </a:p>
        </p:txBody>
      </p:sp>
    </p:spTree>
    <p:extLst>
      <p:ext uri="{BB962C8B-B14F-4D97-AF65-F5344CB8AC3E}">
        <p14:creationId xmlns:p14="http://schemas.microsoft.com/office/powerpoint/2010/main" val="33653470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241</Words>
  <Application>Microsoft Office PowerPoint</Application>
  <PresentationFormat>On-screen Show (4:3)</PresentationFormat>
  <Paragraphs>45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Sole | Partnership | Ltd | LLP | CIC</vt:lpstr>
      <vt:lpstr>Sole | Partnership | Ltd | LLP | CIC</vt:lpstr>
      <vt:lpstr>What are the duties and liabilities of a company director?</vt:lpstr>
      <vt:lpstr>What are the duties and liabilities of a company secretary?</vt:lpstr>
    </vt:vector>
  </TitlesOfParts>
  <Company>Cardiff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insrv</dc:creator>
  <cp:lastModifiedBy>insrv</cp:lastModifiedBy>
  <cp:revision>25</cp:revision>
  <cp:lastPrinted>2014-01-30T09:12:48Z</cp:lastPrinted>
  <dcterms:created xsi:type="dcterms:W3CDTF">2014-01-21T13:03:03Z</dcterms:created>
  <dcterms:modified xsi:type="dcterms:W3CDTF">2015-01-27T15:45:48Z</dcterms:modified>
</cp:coreProperties>
</file>